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9"/>
  </p:notesMasterIdLst>
  <p:handoutMasterIdLst>
    <p:handoutMasterId r:id="rId20"/>
  </p:handoutMasterIdLst>
  <p:sldIdLst>
    <p:sldId id="256" r:id="rId2"/>
    <p:sldId id="324" r:id="rId3"/>
    <p:sldId id="325" r:id="rId4"/>
    <p:sldId id="326" r:id="rId5"/>
    <p:sldId id="327" r:id="rId6"/>
    <p:sldId id="314" r:id="rId7"/>
    <p:sldId id="328" r:id="rId8"/>
    <p:sldId id="329" r:id="rId9"/>
    <p:sldId id="330" r:id="rId10"/>
    <p:sldId id="331" r:id="rId11"/>
    <p:sldId id="332" r:id="rId12"/>
    <p:sldId id="333" r:id="rId13"/>
    <p:sldId id="311" r:id="rId14"/>
    <p:sldId id="304" r:id="rId15"/>
    <p:sldId id="312" r:id="rId16"/>
    <p:sldId id="303" r:id="rId17"/>
    <p:sldId id="289" r:id="rId1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30791">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6" destOrd="0" parTransId="{CE01BC7B-693E-4C29-9382-1CEAFD123B89}" sibTransId="{1BD7690B-FDA0-4563-ADEA-0840A7131753}"/>
    <dgm:cxn modelId="{5FE1F790-E51A-4899-93D8-D14A5CAF0833}" srcId="{703D4D02-5513-427D-B6E9-B2E187EE0C3A}" destId="{EDECB737-FAC0-4F47-9B1A-E18B883D0F75}" srcOrd="3"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5"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a:xfrm>
          <a:off x="0" y="1307700"/>
          <a:ext cx="8122096" cy="561599"/>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6" destOrd="0" parTransId="{CE01BC7B-693E-4C29-9382-1CEAFD123B89}" sibTransId="{1BD7690B-FDA0-4563-ADEA-0840A7131753}"/>
    <dgm:cxn modelId="{5FE1F790-E51A-4899-93D8-D14A5CAF0833}" srcId="{703D4D02-5513-427D-B6E9-B2E187EE0C3A}" destId="{EDECB737-FAC0-4F47-9B1A-E18B883D0F75}" srcOrd="3"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5"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0608"/>
          <a:ext cx="8092694" cy="621928"/>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sp:txBody>
      <dsp:txXfrm>
        <a:off x="30360" y="130968"/>
        <a:ext cx="8031974" cy="561208"/>
      </dsp:txXfrm>
    </dsp:sp>
    <dsp:sp modelId="{F674B1EB-7C16-427C-9D7D-944E5157F0F6}">
      <dsp:nvSpPr>
        <dsp:cNvPr id="0" name=""/>
        <dsp:cNvSpPr/>
      </dsp:nvSpPr>
      <dsp:spPr>
        <a:xfrm>
          <a:off x="0" y="824239"/>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sp:txBody>
      <dsp:txXfrm>
        <a:off x="30360" y="135043"/>
        <a:ext cx="8031974" cy="561208"/>
      </dsp:txXfrm>
    </dsp:sp>
    <dsp:sp modelId="{F674B1EB-7C16-427C-9D7D-944E5157F0F6}">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21057459"/>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6666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D55F2-4430-4A44-A0FE-55207D75B1B9}"/>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C513D7A-3E91-46CC-858F-879688034960}"/>
              </a:ext>
            </a:extLst>
          </p:cNvPr>
          <p:cNvSpPr>
            <a:spLocks noGrp="1"/>
          </p:cNvSpPr>
          <p:nvPr>
            <p:ph idx="1"/>
          </p:nvPr>
        </p:nvSpPr>
        <p:spPr>
          <a:xfrm>
            <a:off x="755576" y="1600200"/>
            <a:ext cx="7931224" cy="4530725"/>
          </a:xfrm>
        </p:spPr>
        <p:txBody>
          <a:bodyPr/>
          <a:lstStyle/>
          <a:p>
            <a:pPr marL="0" indent="0">
              <a:buNone/>
            </a:pPr>
            <a:r>
              <a:rPr lang="en-MY"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p:txBody>
      </p:sp>
    </p:spTree>
    <p:extLst>
      <p:ext uri="{BB962C8B-B14F-4D97-AF65-F5344CB8AC3E}">
        <p14:creationId xmlns:p14="http://schemas.microsoft.com/office/powerpoint/2010/main" val="254300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98B6-C448-433C-A6D4-7369D589BFE8}"/>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9D553225-B796-4A9E-B71E-AD347BA6703E}"/>
              </a:ext>
            </a:extLst>
          </p:cNvPr>
          <p:cNvSpPr>
            <a:spLocks noGrp="1"/>
          </p:cNvSpPr>
          <p:nvPr>
            <p:ph idx="1"/>
          </p:nvPr>
        </p:nvSpPr>
        <p:spPr>
          <a:xfrm>
            <a:off x="685800" y="1556792"/>
            <a:ext cx="8134672" cy="4530725"/>
          </a:xfrm>
        </p:spPr>
        <p:txBody>
          <a:bodyPr/>
          <a:lstStyle/>
          <a:p>
            <a:r>
              <a:rPr lang="en-MY" dirty="0"/>
              <a:t>Level 1: Reaction :Reaction data captures the participants' reaction to the training experience. Specifically, it refers to how satisfying, engaging, and relevant they find the experience.</a:t>
            </a:r>
          </a:p>
          <a:p>
            <a:endParaRPr lang="en-MY" dirty="0"/>
          </a:p>
          <a:p>
            <a:r>
              <a:rPr lang="en-MY"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p14="http://schemas.microsoft.com/office/powerpoint/2010/main" val="909043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347-B7C3-4A91-B7E1-03A45BDF2FF6}"/>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8748C79-4B00-4055-892A-F107D3A30C09}"/>
              </a:ext>
            </a:extLst>
          </p:cNvPr>
          <p:cNvSpPr>
            <a:spLocks noGrp="1"/>
          </p:cNvSpPr>
          <p:nvPr>
            <p:ph idx="1"/>
          </p:nvPr>
        </p:nvSpPr>
        <p:spPr>
          <a:xfrm>
            <a:off x="534380" y="1556792"/>
            <a:ext cx="8430108" cy="4530725"/>
          </a:xfrm>
        </p:spPr>
        <p:txBody>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p14="http://schemas.microsoft.com/office/powerpoint/2010/main" val="2316700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86C6-E4C5-4674-AF55-E5418AF3DD26}"/>
              </a:ext>
            </a:extLst>
          </p:cNvPr>
          <p:cNvSpPr>
            <a:spLocks noGrp="1"/>
          </p:cNvSpPr>
          <p:nvPr>
            <p:ph type="title"/>
          </p:nvPr>
        </p:nvSpPr>
        <p:spPr/>
        <p:txBody>
          <a:bodyPr/>
          <a:lstStyle/>
          <a:p>
            <a:r>
              <a:rPr lang="en-MY" dirty="0"/>
              <a:t>Kirkpatrick's 4 Levels of Training Evaluation</a:t>
            </a:r>
          </a:p>
        </p:txBody>
      </p:sp>
      <p:pic>
        <p:nvPicPr>
          <p:cNvPr id="7" name="Picture 6">
            <a:extLst>
              <a:ext uri="{FF2B5EF4-FFF2-40B4-BE49-F238E27FC236}">
                <a16:creationId xmlns:a16="http://schemas.microsoft.com/office/drawing/2014/main" id="{48F5EB15-8A14-4037-8E0F-00CEEF01D4F4}"/>
              </a:ext>
            </a:extLst>
          </p:cNvPr>
          <p:cNvPicPr>
            <a:picLocks noChangeAspect="1"/>
          </p:cNvPicPr>
          <p:nvPr/>
        </p:nvPicPr>
        <p:blipFill>
          <a:blip r:embed="rId2"/>
          <a:stretch>
            <a:fillRect/>
          </a:stretch>
        </p:blipFill>
        <p:spPr>
          <a:xfrm>
            <a:off x="1619672" y="1988840"/>
            <a:ext cx="5495925" cy="4305300"/>
          </a:xfrm>
          <a:prstGeom prst="rect">
            <a:avLst/>
          </a:prstGeom>
        </p:spPr>
      </p:pic>
    </p:spTree>
    <p:extLst>
      <p:ext uri="{BB962C8B-B14F-4D97-AF65-F5344CB8AC3E}">
        <p14:creationId xmlns:p14="http://schemas.microsoft.com/office/powerpoint/2010/main" val="213665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744627558"/>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1374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1EFE9-3D22-47AC-BCEC-751E321D4FC8}"/>
              </a:ext>
            </a:extLst>
          </p:cNvPr>
          <p:cNvSpPr>
            <a:spLocks noGrp="1"/>
          </p:cNvSpPr>
          <p:nvPr>
            <p:ph type="title"/>
          </p:nvPr>
        </p:nvSpPr>
        <p:spPr/>
        <p:txBody>
          <a:bodyPr/>
          <a:lstStyle/>
          <a:p>
            <a:r>
              <a:rPr lang="en-MY" dirty="0"/>
              <a:t>Employee Development</a:t>
            </a:r>
          </a:p>
        </p:txBody>
      </p:sp>
      <p:sp>
        <p:nvSpPr>
          <p:cNvPr id="3" name="Content Placeholder 2">
            <a:extLst>
              <a:ext uri="{FF2B5EF4-FFF2-40B4-BE49-F238E27FC236}">
                <a16:creationId xmlns:a16="http://schemas.microsoft.com/office/drawing/2014/main" id="{B24ACA16-B2E6-43E6-BE6B-7B7DDEEE7713}"/>
              </a:ext>
            </a:extLst>
          </p:cNvPr>
          <p:cNvSpPr>
            <a:spLocks noGrp="1"/>
          </p:cNvSpPr>
          <p:nvPr>
            <p:ph idx="1"/>
          </p:nvPr>
        </p:nvSpPr>
        <p:spPr/>
        <p:txBody>
          <a:bodyPr/>
          <a:lstStyle/>
          <a:p>
            <a:r>
              <a:rPr lang="en-MY" sz="2400" dirty="0"/>
              <a:t>Development refers to learning activities and experiences that help employees grow and prepare for the future. </a:t>
            </a:r>
          </a:p>
          <a:p>
            <a:r>
              <a:rPr lang="en-MY" sz="2400" dirty="0"/>
              <a:t>Development often involves voluntary learning that is not tied directly to the employee’s current job. Training, on the other hand, is related to the current job and is typically required. </a:t>
            </a:r>
          </a:p>
          <a:p>
            <a:r>
              <a:rPr lang="en-MY" sz="2400" dirty="0"/>
              <a:t>Development prepares employees for other positions and increases their ability to move into jobs that may not yet exist. Development is especially important for senior managers and employees with leadership potential.</a:t>
            </a:r>
          </a:p>
        </p:txBody>
      </p:sp>
    </p:spTree>
    <p:extLst>
      <p:ext uri="{BB962C8B-B14F-4D97-AF65-F5344CB8AC3E}">
        <p14:creationId xmlns:p14="http://schemas.microsoft.com/office/powerpoint/2010/main" val="2539312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9221C-4F38-42A3-9757-CBA20CC7068F}"/>
              </a:ext>
            </a:extLst>
          </p:cNvPr>
          <p:cNvSpPr>
            <a:spLocks noGrp="1"/>
          </p:cNvSpPr>
          <p:nvPr>
            <p:ph type="title"/>
          </p:nvPr>
        </p:nvSpPr>
        <p:spPr/>
        <p:txBody>
          <a:bodyPr/>
          <a:lstStyle/>
          <a:p>
            <a:r>
              <a:rPr lang="en-MY" dirty="0"/>
              <a:t>Employee Development</a:t>
            </a:r>
          </a:p>
        </p:txBody>
      </p:sp>
      <p:pic>
        <p:nvPicPr>
          <p:cNvPr id="5" name="Picture 4">
            <a:extLst>
              <a:ext uri="{FF2B5EF4-FFF2-40B4-BE49-F238E27FC236}">
                <a16:creationId xmlns:a16="http://schemas.microsoft.com/office/drawing/2014/main" id="{EB75E99A-9212-4F39-B04A-2C9BDF16D454}"/>
              </a:ext>
            </a:extLst>
          </p:cNvPr>
          <p:cNvPicPr>
            <a:picLocks noChangeAspect="1"/>
          </p:cNvPicPr>
          <p:nvPr/>
        </p:nvPicPr>
        <p:blipFill>
          <a:blip r:embed="rId2"/>
          <a:stretch>
            <a:fillRect/>
          </a:stretch>
        </p:blipFill>
        <p:spPr>
          <a:xfrm>
            <a:off x="844905" y="1844824"/>
            <a:ext cx="7343300" cy="4032448"/>
          </a:xfrm>
          <a:prstGeom prst="rect">
            <a:avLst/>
          </a:prstGeom>
        </p:spPr>
      </p:pic>
    </p:spTree>
    <p:extLst>
      <p:ext uri="{BB962C8B-B14F-4D97-AF65-F5344CB8AC3E}">
        <p14:creationId xmlns:p14="http://schemas.microsoft.com/office/powerpoint/2010/main" val="791270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A8B3C-2F9F-4EDC-BD85-6197E158574D}"/>
              </a:ext>
            </a:extLst>
          </p:cNvPr>
          <p:cNvSpPr>
            <a:spLocks noGrp="1"/>
          </p:cNvSpPr>
          <p:nvPr>
            <p:ph type="title"/>
          </p:nvPr>
        </p:nvSpPr>
        <p:spPr/>
        <p:txBody>
          <a:bodyPr/>
          <a:lstStyle/>
          <a:p>
            <a:r>
              <a:rPr lang="en-MY" dirty="0"/>
              <a:t>Assessment Center (AC)</a:t>
            </a:r>
          </a:p>
        </p:txBody>
      </p:sp>
      <p:sp>
        <p:nvSpPr>
          <p:cNvPr id="3" name="Content Placeholder 2">
            <a:extLst>
              <a:ext uri="{FF2B5EF4-FFF2-40B4-BE49-F238E27FC236}">
                <a16:creationId xmlns:a16="http://schemas.microsoft.com/office/drawing/2014/main" id="{3CD53BE9-B1AE-4EDC-8BBC-6B5A34F98303}"/>
              </a:ext>
            </a:extLst>
          </p:cNvPr>
          <p:cNvSpPr>
            <a:spLocks noGrp="1"/>
          </p:cNvSpPr>
          <p:nvPr>
            <p:ph idx="1"/>
          </p:nvPr>
        </p:nvSpPr>
        <p:spPr>
          <a:xfrm>
            <a:off x="685800" y="1556792"/>
            <a:ext cx="8134672" cy="4530725"/>
          </a:xfrm>
        </p:spPr>
        <p:txBody>
          <a:bodyPr/>
          <a:lstStyle/>
          <a:p>
            <a:pPr marL="0" indent="0">
              <a:buNone/>
            </a:pPr>
            <a:r>
              <a:rPr lang="en-MY" dirty="0"/>
              <a:t>The assessment </a:t>
            </a:r>
            <a:r>
              <a:rPr lang="en-MY" dirty="0" err="1"/>
              <a:t>center</a:t>
            </a:r>
            <a:r>
              <a:rPr lang="en-MY" dirty="0"/>
              <a:t> (AC) refers to a process involving multiple </a:t>
            </a:r>
            <a:r>
              <a:rPr lang="en-MY" dirty="0" err="1"/>
              <a:t>raters</a:t>
            </a:r>
            <a:r>
              <a:rPr lang="en-MY" dirty="0"/>
              <a:t> or assessors on multiple exercises or </a:t>
            </a:r>
            <a:r>
              <a:rPr lang="en-MY" dirty="0" err="1"/>
              <a:t>activities.The</a:t>
            </a:r>
            <a:r>
              <a:rPr lang="en-MY" dirty="0"/>
              <a:t> entire process is usually conducted off-site. Outcomes include identifying managerial potential in terms of personality characteristics, administrative skills, and interpersonal skills; and identifying employees with team skills. Exercises may include:</a:t>
            </a:r>
          </a:p>
          <a:p>
            <a:r>
              <a:rPr lang="en-MY" dirty="0"/>
              <a:t>Leaderless group discussion</a:t>
            </a:r>
          </a:p>
          <a:p>
            <a:r>
              <a:rPr lang="en-MY" dirty="0"/>
              <a:t>Role plays</a:t>
            </a:r>
          </a:p>
          <a:p>
            <a:r>
              <a:rPr lang="en-MY" dirty="0"/>
              <a:t>Personality, interest and ability tests</a:t>
            </a:r>
          </a:p>
        </p:txBody>
      </p:sp>
    </p:spTree>
    <p:extLst>
      <p:ext uri="{BB962C8B-B14F-4D97-AF65-F5344CB8AC3E}">
        <p14:creationId xmlns:p14="http://schemas.microsoft.com/office/powerpoint/2010/main" val="3894654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EA83A-A199-433E-B278-59E97F7B256D}"/>
              </a:ext>
            </a:extLst>
          </p:cNvPr>
          <p:cNvSpPr>
            <a:spLocks noGrp="1"/>
          </p:cNvSpPr>
          <p:nvPr>
            <p:ph type="title"/>
          </p:nvPr>
        </p:nvSpPr>
        <p:spPr/>
        <p:txBody>
          <a:bodyPr/>
          <a:lstStyle/>
          <a:p>
            <a:r>
              <a:rPr lang="en-MY" dirty="0"/>
              <a:t>Benchmarking</a:t>
            </a:r>
          </a:p>
        </p:txBody>
      </p:sp>
      <p:sp>
        <p:nvSpPr>
          <p:cNvPr id="3" name="Content Placeholder 2">
            <a:extLst>
              <a:ext uri="{FF2B5EF4-FFF2-40B4-BE49-F238E27FC236}">
                <a16:creationId xmlns:a16="http://schemas.microsoft.com/office/drawing/2014/main" id="{EC037956-FB4D-47E7-9E94-B9A200F44351}"/>
              </a:ext>
            </a:extLst>
          </p:cNvPr>
          <p:cNvSpPr>
            <a:spLocks noGrp="1"/>
          </p:cNvSpPr>
          <p:nvPr>
            <p:ph idx="1"/>
          </p:nvPr>
        </p:nvSpPr>
        <p:spPr/>
        <p:txBody>
          <a:bodyPr/>
          <a:lstStyle/>
          <a:p>
            <a:r>
              <a:rPr lang="en-MY" dirty="0"/>
              <a:t>Benchmarks is an instrument designed to measure key factors in being an effective employees or managers.</a:t>
            </a:r>
          </a:p>
          <a:p>
            <a:r>
              <a:rPr lang="en-MY" dirty="0"/>
              <a:t> Items measure employees’ or managers’ skills in dealing with stakeholders, acquiring resources, and creating an effective work climate, based on research on critical learning events in their careers. </a:t>
            </a:r>
          </a:p>
          <a:p>
            <a:r>
              <a:rPr lang="en-MY" dirty="0"/>
              <a:t>Self-ratings and ratings of others are incorporated into a summary report or profile.</a:t>
            </a:r>
          </a:p>
        </p:txBody>
      </p:sp>
    </p:spTree>
    <p:extLst>
      <p:ext uri="{BB962C8B-B14F-4D97-AF65-F5344CB8AC3E}">
        <p14:creationId xmlns:p14="http://schemas.microsoft.com/office/powerpoint/2010/main" val="3171809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E78D6-DFDF-469A-ABA5-49E7DB3636FA}"/>
              </a:ext>
            </a:extLst>
          </p:cNvPr>
          <p:cNvSpPr>
            <a:spLocks noGrp="1"/>
          </p:cNvSpPr>
          <p:nvPr>
            <p:ph type="title"/>
          </p:nvPr>
        </p:nvSpPr>
        <p:spPr/>
        <p:txBody>
          <a:bodyPr/>
          <a:lstStyle/>
          <a:p>
            <a:r>
              <a:rPr lang="en-MY" dirty="0"/>
              <a:t>360-degree feedback</a:t>
            </a:r>
          </a:p>
        </p:txBody>
      </p:sp>
      <p:sp>
        <p:nvSpPr>
          <p:cNvPr id="3" name="Content Placeholder 2">
            <a:extLst>
              <a:ext uri="{FF2B5EF4-FFF2-40B4-BE49-F238E27FC236}">
                <a16:creationId xmlns:a16="http://schemas.microsoft.com/office/drawing/2014/main" id="{C31DBCBF-06DC-44EA-B477-7435DC0AB5FC}"/>
              </a:ext>
            </a:extLst>
          </p:cNvPr>
          <p:cNvSpPr>
            <a:spLocks noGrp="1"/>
          </p:cNvSpPr>
          <p:nvPr>
            <p:ph idx="1"/>
          </p:nvPr>
        </p:nvSpPr>
        <p:spPr/>
        <p:txBody>
          <a:bodyPr/>
          <a:lstStyle/>
          <a:p>
            <a:pPr marL="0" indent="0">
              <a:buNone/>
            </a:pPr>
            <a:r>
              <a:rPr lang="en-MY" dirty="0"/>
              <a:t>360-degree feedback is the process of appraising performance by collecting evaluations from all the way around the employee, i.e., from subordinates, peers, customers, the manager, and his/herself. These different perspectives can be compared and create a summary of perspectives on the employee’s performance</a:t>
            </a:r>
          </a:p>
        </p:txBody>
      </p:sp>
    </p:spTree>
    <p:extLst>
      <p:ext uri="{BB962C8B-B14F-4D97-AF65-F5344CB8AC3E}">
        <p14:creationId xmlns:p14="http://schemas.microsoft.com/office/powerpoint/2010/main" val="3879684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23E1-C146-494B-B316-3C905B8CFD74}"/>
              </a:ext>
            </a:extLst>
          </p:cNvPr>
          <p:cNvSpPr>
            <a:spLocks noGrp="1"/>
          </p:cNvSpPr>
          <p:nvPr>
            <p:ph type="title"/>
          </p:nvPr>
        </p:nvSpPr>
        <p:spPr/>
        <p:txBody>
          <a:bodyPr/>
          <a:lstStyle/>
          <a:p>
            <a:r>
              <a:rPr lang="en-MY" dirty="0"/>
              <a:t>Learning Management System</a:t>
            </a:r>
          </a:p>
        </p:txBody>
      </p:sp>
      <p:sp>
        <p:nvSpPr>
          <p:cNvPr id="4" name="TextBox 3">
            <a:extLst>
              <a:ext uri="{FF2B5EF4-FFF2-40B4-BE49-F238E27FC236}">
                <a16:creationId xmlns:a16="http://schemas.microsoft.com/office/drawing/2014/main" id="{C41CE49D-5F42-4CA7-92A9-434375A986C2}"/>
              </a:ext>
            </a:extLst>
          </p:cNvPr>
          <p:cNvSpPr txBox="1"/>
          <p:nvPr/>
        </p:nvSpPr>
        <p:spPr>
          <a:xfrm>
            <a:off x="-5255" y="1579632"/>
            <a:ext cx="8856984" cy="5278368"/>
          </a:xfrm>
          <a:prstGeom prst="rect">
            <a:avLst/>
          </a:prstGeom>
          <a:noFill/>
        </p:spPr>
        <p:txBody>
          <a:bodyPr wrap="square" rtlCol="0">
            <a:spAutoFit/>
          </a:bodyPr>
          <a:lstStyle/>
          <a:p>
            <a:pPr marL="1360805" marR="869950" indent="-342900">
              <a:spcBef>
                <a:spcPts val="900"/>
              </a:spcBef>
              <a:spcAft>
                <a:spcPts val="0"/>
              </a:spcAft>
              <a:buFont typeface="Wingdings" panose="05000000000000000000" pitchFamily="2" charset="2"/>
              <a:buChar char="§"/>
            </a:pPr>
            <a:r>
              <a:rPr lang="en-US" sz="2300" dirty="0">
                <a:latin typeface="+mn-lt"/>
              </a:rPr>
              <a:t>A Learning Management System (sometimes also called "Course Management System", "Pedagogical Platform", "E-Learning Platform") is a software system that delivers courseware plus e-tutoring over the Internet. </a:t>
            </a:r>
          </a:p>
          <a:p>
            <a:pPr marL="1360805" marR="869950" indent="-342900">
              <a:spcBef>
                <a:spcPts val="900"/>
              </a:spcBef>
              <a:spcAft>
                <a:spcPts val="0"/>
              </a:spcAft>
              <a:buFont typeface="Wingdings" panose="05000000000000000000" pitchFamily="2" charset="2"/>
              <a:buChar char="§"/>
            </a:pPr>
            <a:r>
              <a:rPr lang="en-US" sz="2300" dirty="0">
                <a:latin typeface="+mn-lt"/>
              </a:rPr>
              <a:t>A learning management system (LMS) allows you to create, distribute and track training anywhere, on any device. Nowadays, powerful software for managing complex databases has been combined with digital frameworks for managing curriculum, training materials, and evaluation tools. </a:t>
            </a:r>
          </a:p>
          <a:p>
            <a:pPr marL="1360805" marR="869950" indent="-342900">
              <a:spcBef>
                <a:spcPts val="900"/>
              </a:spcBef>
              <a:spcAft>
                <a:spcPts val="0"/>
              </a:spcAft>
              <a:buFont typeface="Wingdings" panose="05000000000000000000" pitchFamily="2" charset="2"/>
              <a:buChar char="§"/>
            </a:pPr>
            <a:r>
              <a:rPr lang="en-US" sz="2300" dirty="0">
                <a:latin typeface="+mn-lt"/>
              </a:rPr>
              <a:t>The LMS allows anyone to create, track, manage and distribute learning materials of any kind.</a:t>
            </a:r>
            <a:endParaRPr lang="en-MY" sz="2300" dirty="0"/>
          </a:p>
        </p:txBody>
      </p:sp>
    </p:spTree>
    <p:extLst>
      <p:ext uri="{BB962C8B-B14F-4D97-AF65-F5344CB8AC3E}">
        <p14:creationId xmlns:p14="http://schemas.microsoft.com/office/powerpoint/2010/main" val="3145896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024B-3489-4F2E-A706-30A318E328A8}"/>
              </a:ext>
            </a:extLst>
          </p:cNvPr>
          <p:cNvSpPr>
            <a:spLocks noGrp="1"/>
          </p:cNvSpPr>
          <p:nvPr>
            <p:ph type="title"/>
          </p:nvPr>
        </p:nvSpPr>
        <p:spPr/>
        <p:txBody>
          <a:bodyPr/>
          <a:lstStyle/>
          <a:p>
            <a:r>
              <a:rPr lang="en-MY" dirty="0"/>
              <a:t>Training Need Assessment</a:t>
            </a:r>
          </a:p>
        </p:txBody>
      </p:sp>
      <p:sp>
        <p:nvSpPr>
          <p:cNvPr id="4" name="TextBox 3">
            <a:extLst>
              <a:ext uri="{FF2B5EF4-FFF2-40B4-BE49-F238E27FC236}">
                <a16:creationId xmlns:a16="http://schemas.microsoft.com/office/drawing/2014/main" id="{7AEF63F1-F535-413B-A011-004F5194DF79}"/>
              </a:ext>
            </a:extLst>
          </p:cNvPr>
          <p:cNvSpPr txBox="1"/>
          <p:nvPr/>
        </p:nvSpPr>
        <p:spPr>
          <a:xfrm>
            <a:off x="611560" y="1628800"/>
            <a:ext cx="8352928" cy="5016758"/>
          </a:xfrm>
          <a:prstGeom prst="rect">
            <a:avLst/>
          </a:prstGeom>
          <a:noFill/>
        </p:spPr>
        <p:txBody>
          <a:bodyPr wrap="square" rtlCol="0">
            <a:spAutoFit/>
          </a:bodyPr>
          <a:lstStyle/>
          <a:p>
            <a:r>
              <a:rPr lang="en-MY" sz="1600" dirty="0"/>
              <a:t>A training needs assessment (TNA) is a tool used to identify the goals of training. TNA can be used on a macro level to view the company from 50,000 feet during the strategic planning process. For example, if the company is introducing a new product or installing new software, the training need is fairly obvious. On a smaller scale, the training needs are generally viewed from three perspectives:</a:t>
            </a:r>
          </a:p>
          <a:p>
            <a:endParaRPr lang="en-MY" sz="1600" dirty="0"/>
          </a:p>
          <a:p>
            <a:r>
              <a:rPr lang="en-MY" sz="1600" b="1" dirty="0"/>
              <a:t>Compliance: </a:t>
            </a:r>
            <a:r>
              <a:rPr lang="en-MY" sz="1600" dirty="0"/>
              <a:t>So many </a:t>
            </a:r>
            <a:r>
              <a:rPr lang="en-MY" sz="1600" dirty="0" err="1"/>
              <a:t>labor</a:t>
            </a:r>
            <a:r>
              <a:rPr lang="en-MY" sz="1600" dirty="0"/>
              <a:t> laws, so little time. Training is often the second step to demonstrating compliance with various </a:t>
            </a:r>
            <a:r>
              <a:rPr lang="en-MY" sz="1600" dirty="0" err="1"/>
              <a:t>labor</a:t>
            </a:r>
            <a:r>
              <a:rPr lang="en-MY" sz="1600" dirty="0"/>
              <a:t> laws, bowing only to establishing a policy. Areas where training is required by law include harassment prevention and safety.</a:t>
            </a:r>
          </a:p>
          <a:p>
            <a:endParaRPr lang="en-MY" sz="1600" dirty="0"/>
          </a:p>
          <a:p>
            <a:r>
              <a:rPr lang="en-MY" sz="1600" b="1" dirty="0"/>
              <a:t>Technical: </a:t>
            </a:r>
            <a:r>
              <a:rPr lang="en-MY" sz="1600" dirty="0"/>
              <a:t>How to perform the work is another reason for training. Although most companies seek to hire individuals with at least some level of skill or experience, all jobs usually require a learning curve that must be nurtured through training efforts.</a:t>
            </a:r>
          </a:p>
          <a:p>
            <a:endParaRPr lang="en-MY" sz="1600" dirty="0"/>
          </a:p>
          <a:p>
            <a:r>
              <a:rPr lang="en-MY" sz="1600" b="1" dirty="0"/>
              <a:t>Retention: </a:t>
            </a:r>
            <a:r>
              <a:rPr lang="en-MY" sz="1600" dirty="0"/>
              <a:t>Many employers simply attempt to hire employees with the necessary skills required for the job. When this is impossible (or impractical), they may find that training current workers with the </a:t>
            </a:r>
            <a:r>
              <a:rPr lang="en-MY" sz="1600" dirty="0" err="1"/>
              <a:t>specificskills</a:t>
            </a:r>
            <a:r>
              <a:rPr lang="en-MY" sz="1600" dirty="0"/>
              <a:t> needed for new jobs is more effective. Training costs may prove to be much lower than recruitment costs. Also, employees may be less likely to leave an organization that is willing to offer more job security through training.</a:t>
            </a:r>
          </a:p>
          <a:p>
            <a:endParaRPr lang="en-MY" sz="1600" dirty="0"/>
          </a:p>
        </p:txBody>
      </p:sp>
    </p:spTree>
    <p:extLst>
      <p:ext uri="{BB962C8B-B14F-4D97-AF65-F5344CB8AC3E}">
        <p14:creationId xmlns:p14="http://schemas.microsoft.com/office/powerpoint/2010/main" val="1996527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05E0-4B29-4101-B9C6-330A2198949C}"/>
              </a:ext>
            </a:extLst>
          </p:cNvPr>
          <p:cNvSpPr>
            <a:spLocks noGrp="1"/>
          </p:cNvSpPr>
          <p:nvPr>
            <p:ph type="title"/>
          </p:nvPr>
        </p:nvSpPr>
        <p:spPr/>
        <p:txBody>
          <a:bodyPr/>
          <a:lstStyle/>
          <a:p>
            <a:r>
              <a:rPr lang="en-MY" dirty="0"/>
              <a:t>Training Needs Assessment</a:t>
            </a:r>
          </a:p>
        </p:txBody>
      </p:sp>
      <p:pic>
        <p:nvPicPr>
          <p:cNvPr id="5" name="Picture 4">
            <a:extLst>
              <a:ext uri="{FF2B5EF4-FFF2-40B4-BE49-F238E27FC236}">
                <a16:creationId xmlns:a16="http://schemas.microsoft.com/office/drawing/2014/main" id="{DA880A9E-3899-4592-8699-47B02F906BF8}"/>
              </a:ext>
            </a:extLst>
          </p:cNvPr>
          <p:cNvPicPr>
            <a:picLocks noChangeAspect="1"/>
          </p:cNvPicPr>
          <p:nvPr/>
        </p:nvPicPr>
        <p:blipFill>
          <a:blip r:embed="rId2"/>
          <a:stretch>
            <a:fillRect/>
          </a:stretch>
        </p:blipFill>
        <p:spPr>
          <a:xfrm>
            <a:off x="1521042" y="1988840"/>
            <a:ext cx="6101916" cy="3960440"/>
          </a:xfrm>
          <a:prstGeom prst="rect">
            <a:avLst/>
          </a:prstGeom>
        </p:spPr>
      </p:pic>
    </p:spTree>
    <p:extLst>
      <p:ext uri="{BB962C8B-B14F-4D97-AF65-F5344CB8AC3E}">
        <p14:creationId xmlns:p14="http://schemas.microsoft.com/office/powerpoint/2010/main" val="1527055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91498-093C-42EB-9249-D2CD4EB26ABB}"/>
              </a:ext>
            </a:extLst>
          </p:cNvPr>
          <p:cNvSpPr>
            <a:spLocks noGrp="1"/>
          </p:cNvSpPr>
          <p:nvPr>
            <p:ph type="title"/>
          </p:nvPr>
        </p:nvSpPr>
        <p:spPr/>
        <p:txBody>
          <a:bodyPr/>
          <a:lstStyle/>
          <a:p>
            <a:r>
              <a:rPr lang="en-MY" dirty="0"/>
              <a:t>Training Program Development</a:t>
            </a:r>
          </a:p>
        </p:txBody>
      </p:sp>
      <p:pic>
        <p:nvPicPr>
          <p:cNvPr id="5" name="Picture 4">
            <a:extLst>
              <a:ext uri="{FF2B5EF4-FFF2-40B4-BE49-F238E27FC236}">
                <a16:creationId xmlns:a16="http://schemas.microsoft.com/office/drawing/2014/main" id="{6F704F3A-94D4-4AA1-92C6-94A71674B5E9}"/>
              </a:ext>
            </a:extLst>
          </p:cNvPr>
          <p:cNvPicPr>
            <a:picLocks noChangeAspect="1"/>
          </p:cNvPicPr>
          <p:nvPr/>
        </p:nvPicPr>
        <p:blipFill>
          <a:blip r:embed="rId2"/>
          <a:stretch>
            <a:fillRect/>
          </a:stretch>
        </p:blipFill>
        <p:spPr>
          <a:xfrm>
            <a:off x="1331640" y="1916832"/>
            <a:ext cx="6480720" cy="4044071"/>
          </a:xfrm>
          <a:prstGeom prst="rect">
            <a:avLst/>
          </a:prstGeom>
        </p:spPr>
      </p:pic>
    </p:spTree>
    <p:extLst>
      <p:ext uri="{BB962C8B-B14F-4D97-AF65-F5344CB8AC3E}">
        <p14:creationId xmlns:p14="http://schemas.microsoft.com/office/powerpoint/2010/main" val="1375690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771</TotalTime>
  <Words>965</Words>
  <Application>Microsoft Office PowerPoint</Application>
  <PresentationFormat>On-screen Show (4:3)</PresentationFormat>
  <Paragraphs>58</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Times New Roman</vt:lpstr>
      <vt:lpstr>Wingdings</vt:lpstr>
      <vt:lpstr>Office Theme</vt:lpstr>
      <vt:lpstr>TALENT DEVELOPMENT &amp; MANAGEMENT - IV</vt:lpstr>
      <vt:lpstr>PowerPoint Presentation</vt:lpstr>
      <vt:lpstr>Kirkpatrick's 4 Levels of Training Evaluation</vt:lpstr>
      <vt:lpstr>Kirkpatrick's 4 Levels of Training Evaluation</vt:lpstr>
      <vt:lpstr>Kirkpatrick's 4 Levels of Training Evaluation</vt:lpstr>
      <vt:lpstr>Kirkpatrick's 4 Levels of Training Evaluation</vt:lpstr>
      <vt:lpstr>PowerPoint Presentation</vt:lpstr>
      <vt:lpstr>Employee Development</vt:lpstr>
      <vt:lpstr>Employee Development</vt:lpstr>
      <vt:lpstr>Assessment Center (AC)</vt:lpstr>
      <vt:lpstr>Benchmarking</vt:lpstr>
      <vt:lpstr>360-degree feedback</vt:lpstr>
      <vt:lpstr>Learning Management System</vt:lpstr>
      <vt:lpstr>Training Need Assessment</vt:lpstr>
      <vt:lpstr>Training Needs Assessment</vt:lpstr>
      <vt:lpstr>Training Program Development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24</cp:revision>
  <cp:lastPrinted>1601-01-01T00:00:00Z</cp:lastPrinted>
  <dcterms:created xsi:type="dcterms:W3CDTF">2020-07-09T15:12:46Z</dcterms:created>
  <dcterms:modified xsi:type="dcterms:W3CDTF">2021-03-07T07:47:32Z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