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8"/>
  </p:notesMasterIdLst>
  <p:handoutMasterIdLst>
    <p:handoutMasterId r:id="rId29"/>
  </p:handoutMasterIdLst>
  <p:sldIdLst>
    <p:sldId id="256" r:id="rId2"/>
    <p:sldId id="305" r:id="rId3"/>
    <p:sldId id="272" r:id="rId4"/>
    <p:sldId id="290" r:id="rId5"/>
    <p:sldId id="292" r:id="rId6"/>
    <p:sldId id="291" r:id="rId7"/>
    <p:sldId id="295" r:id="rId8"/>
    <p:sldId id="297" r:id="rId9"/>
    <p:sldId id="294" r:id="rId10"/>
    <p:sldId id="293" r:id="rId11"/>
    <p:sldId id="273" r:id="rId12"/>
    <p:sldId id="262" r:id="rId13"/>
    <p:sldId id="274" r:id="rId14"/>
    <p:sldId id="263" r:id="rId15"/>
    <p:sldId id="296" r:id="rId16"/>
    <p:sldId id="298" r:id="rId17"/>
    <p:sldId id="275" r:id="rId18"/>
    <p:sldId id="304" r:id="rId19"/>
    <p:sldId id="276" r:id="rId20"/>
    <p:sldId id="299" r:id="rId21"/>
    <p:sldId id="300" r:id="rId22"/>
    <p:sldId id="277" r:id="rId23"/>
    <p:sldId id="303" r:id="rId24"/>
    <p:sldId id="281" r:id="rId25"/>
    <p:sldId id="302" r:id="rId26"/>
    <p:sldId id="301" r:id="rId2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59492-B7CC-4170-BC4C-9B2E81B53313}"/>
              </a:ext>
            </a:extLst>
          </p:cNvPr>
          <p:cNvSpPr>
            <a:spLocks noGrp="1"/>
          </p:cNvSpPr>
          <p:nvPr>
            <p:ph type="title"/>
          </p:nvPr>
        </p:nvSpPr>
        <p:spPr/>
        <p:txBody>
          <a:bodyPr/>
          <a:lstStyle/>
          <a:p>
            <a:r>
              <a:rPr lang="en-MY" dirty="0"/>
              <a:t>Adult Learning Theory</a:t>
            </a:r>
          </a:p>
        </p:txBody>
      </p:sp>
      <p:sp>
        <p:nvSpPr>
          <p:cNvPr id="4" name="TextBox 3">
            <a:extLst>
              <a:ext uri="{FF2B5EF4-FFF2-40B4-BE49-F238E27FC236}">
                <a16:creationId xmlns:a16="http://schemas.microsoft.com/office/drawing/2014/main" id="{7A58546F-8FF2-4766-98A2-143A7A85850A}"/>
              </a:ext>
            </a:extLst>
          </p:cNvPr>
          <p:cNvSpPr txBox="1"/>
          <p:nvPr/>
        </p:nvSpPr>
        <p:spPr>
          <a:xfrm>
            <a:off x="894830" y="1772816"/>
            <a:ext cx="7925642" cy="4524315"/>
          </a:xfrm>
          <a:prstGeom prst="rect">
            <a:avLst/>
          </a:prstGeom>
          <a:noFill/>
        </p:spPr>
        <p:txBody>
          <a:bodyPr wrap="square" rtlCol="0">
            <a:spAutoFit/>
          </a:bodyPr>
          <a:lstStyle/>
          <a:p>
            <a:r>
              <a:rPr lang="en-MY" dirty="0"/>
              <a:t>According to the adult learning theory, adults are different than children in their process and approach to learning in the following ways:</a:t>
            </a:r>
          </a:p>
          <a:p>
            <a:endParaRPr lang="en-MY" dirty="0"/>
          </a:p>
          <a:p>
            <a:pPr marL="285750" indent="-285750">
              <a:buFont typeface="Wingdings" panose="05000000000000000000" pitchFamily="2" charset="2"/>
              <a:buChar char="§"/>
            </a:pPr>
            <a:r>
              <a:rPr lang="en-MY" dirty="0"/>
              <a:t>Adults have the need to know why they’re learning something.(Readiness to learn)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have a need to be self-directed. (Self Concept)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bring more work-related experience into the learning situation.(Experience)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enter into a learning experience with a problem-</a:t>
            </a:r>
            <a:r>
              <a:rPr lang="en-MY" dirty="0" err="1"/>
              <a:t>centered</a:t>
            </a:r>
            <a:r>
              <a:rPr lang="en-MY" dirty="0"/>
              <a:t> approach to learning. (Orientation to learn)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are motivated to learn by both extrinsic and intrinsic motivators. (Motivation to learn)</a:t>
            </a:r>
          </a:p>
        </p:txBody>
      </p:sp>
    </p:spTree>
    <p:extLst>
      <p:ext uri="{BB962C8B-B14F-4D97-AF65-F5344CB8AC3E}">
        <p14:creationId xmlns:p14="http://schemas.microsoft.com/office/powerpoint/2010/main" val="837367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r>
              <a:rPr lang="en-MY" dirty="0"/>
              <a:t>Adult Learning</a:t>
            </a:r>
          </a:p>
        </p:txBody>
      </p:sp>
      <p:pic>
        <p:nvPicPr>
          <p:cNvPr id="7" name="Picture 6">
            <a:extLst>
              <a:ext uri="{FF2B5EF4-FFF2-40B4-BE49-F238E27FC236}">
                <a16:creationId xmlns:a16="http://schemas.microsoft.com/office/drawing/2014/main" id="{96512A09-F727-4A5C-8CAE-612FC446820C}"/>
              </a:ext>
            </a:extLst>
          </p:cNvPr>
          <p:cNvPicPr>
            <a:picLocks noChangeAspect="1"/>
          </p:cNvPicPr>
          <p:nvPr/>
        </p:nvPicPr>
        <p:blipFill>
          <a:blip r:embed="rId2"/>
          <a:stretch>
            <a:fillRect/>
          </a:stretch>
        </p:blipFill>
        <p:spPr>
          <a:xfrm>
            <a:off x="2195736" y="1844824"/>
            <a:ext cx="3314303" cy="4621044"/>
          </a:xfrm>
          <a:prstGeom prst="rect">
            <a:avLst/>
          </a:prstGeom>
        </p:spPr>
      </p:pic>
    </p:spTree>
    <p:extLst>
      <p:ext uri="{BB962C8B-B14F-4D97-AF65-F5344CB8AC3E}">
        <p14:creationId xmlns:p14="http://schemas.microsoft.com/office/powerpoint/2010/main" val="383309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64F0-FD97-40FF-B629-CD7E2437E816}"/>
              </a:ext>
            </a:extLst>
          </p:cNvPr>
          <p:cNvSpPr>
            <a:spLocks noGrp="1"/>
          </p:cNvSpPr>
          <p:nvPr>
            <p:ph type="title"/>
          </p:nvPr>
        </p:nvSpPr>
        <p:spPr/>
        <p:txBody>
          <a:bodyPr/>
          <a:lstStyle/>
          <a:p>
            <a:r>
              <a:rPr lang="en-MY" dirty="0"/>
              <a:t>Learning Curve</a:t>
            </a:r>
          </a:p>
        </p:txBody>
      </p:sp>
      <p:sp>
        <p:nvSpPr>
          <p:cNvPr id="4" name="TextBox 3">
            <a:extLst>
              <a:ext uri="{FF2B5EF4-FFF2-40B4-BE49-F238E27FC236}">
                <a16:creationId xmlns:a16="http://schemas.microsoft.com/office/drawing/2014/main" id="{C2F13AF1-9BB9-4158-9FBC-DEE4F8A4892C}"/>
              </a:ext>
            </a:extLst>
          </p:cNvPr>
          <p:cNvSpPr txBox="1"/>
          <p:nvPr/>
        </p:nvSpPr>
        <p:spPr>
          <a:xfrm>
            <a:off x="685800" y="1628800"/>
            <a:ext cx="7772400" cy="5355312"/>
          </a:xfrm>
          <a:prstGeom prst="rect">
            <a:avLst/>
          </a:prstGeom>
          <a:noFill/>
        </p:spPr>
        <p:txBody>
          <a:bodyPr wrap="square" rtlCol="0">
            <a:spAutoFit/>
          </a:bodyPr>
          <a:lstStyle/>
          <a:p>
            <a:r>
              <a:rPr lang="en-MY" dirty="0"/>
              <a:t>Learning curves graphically depict individual rates of learning over time, with learning proficiency indicated vertically and elapsed time indicated horizontally.</a:t>
            </a:r>
          </a:p>
          <a:p>
            <a:endParaRPr lang="en-MY" dirty="0"/>
          </a:p>
          <a:p>
            <a:pPr marL="342900" indent="-342900">
              <a:buAutoNum type="arabicPeriod"/>
            </a:pPr>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342900" indent="-342900">
              <a:buAutoNum type="arabicPeriod"/>
            </a:pPr>
            <a:endParaRPr lang="en-MY" dirty="0"/>
          </a:p>
          <a:p>
            <a:pPr marL="342900" indent="-342900">
              <a:buAutoNum type="arabicPeriod"/>
            </a:pPr>
            <a:r>
              <a:rPr lang="en-MY" dirty="0"/>
              <a:t> Increasing returns pattern is most common when a person is learning something completely new.</a:t>
            </a:r>
          </a:p>
          <a:p>
            <a:pPr marL="342900" indent="-342900">
              <a:buAutoNum type="arabicPeriod"/>
            </a:pPr>
            <a:endParaRPr lang="en-MY" dirty="0"/>
          </a:p>
          <a:p>
            <a:pPr marL="342900" indent="-342900">
              <a:buAutoNum type="arabicPeriod"/>
            </a:pPr>
            <a:r>
              <a:rPr lang="en-MY" dirty="0"/>
              <a:t> S-shaped curve is a combination of increasing and decreasing returns. There is a presupposition that the individual is learning a difficult task that also requires specific insight.</a:t>
            </a:r>
          </a:p>
          <a:p>
            <a:pPr marL="342900" indent="-342900">
              <a:buAutoNum type="arabicPeriod"/>
            </a:pPr>
            <a:endParaRPr lang="en-MY" dirty="0"/>
          </a:p>
          <a:p>
            <a:pPr marL="342900" indent="-342900">
              <a:buAutoNum type="arabicPeriod"/>
            </a:pPr>
            <a:r>
              <a:rPr lang="en-MY" dirty="0"/>
              <a:t> Plateau curve refers the learning is fast at first, but it then flattens out and there is no apparent progress.</a:t>
            </a:r>
          </a:p>
          <a:p>
            <a:endParaRPr lang="en-MY" dirty="0"/>
          </a:p>
        </p:txBody>
      </p:sp>
    </p:spTree>
    <p:extLst>
      <p:ext uri="{BB962C8B-B14F-4D97-AF65-F5344CB8AC3E}">
        <p14:creationId xmlns:p14="http://schemas.microsoft.com/office/powerpoint/2010/main" val="117036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55576" y="1916832"/>
            <a:ext cx="7632848" cy="4524315"/>
          </a:xfrm>
          <a:prstGeom prst="rect">
            <a:avLst/>
          </a:prstGeom>
          <a:noFill/>
        </p:spPr>
        <p:txBody>
          <a:bodyPr wrap="square" rtlCol="0">
            <a:spAutoFit/>
          </a:bodyPr>
          <a:lstStyle/>
          <a:p>
            <a:pPr marL="342900" indent="-342900">
              <a:buFont typeface="+mj-lt"/>
              <a:buAutoNum type="arabicPeriod"/>
            </a:pPr>
            <a:r>
              <a:rPr lang="en-MY" dirty="0"/>
              <a:t>Knowledge simply means that the learner can recall specific facts.</a:t>
            </a:r>
          </a:p>
          <a:p>
            <a:pPr marL="342900" indent="-342900">
              <a:buFont typeface="+mj-lt"/>
              <a:buAutoNum type="arabicPeriod"/>
            </a:pPr>
            <a:endParaRPr lang="en-MY" dirty="0"/>
          </a:p>
          <a:p>
            <a:pPr marL="342900" indent="-342900">
              <a:buFont typeface="+mj-lt"/>
              <a:buAutoNum type="arabicPeriod"/>
            </a:pPr>
            <a:r>
              <a:rPr lang="en-MY" dirty="0"/>
              <a:t>Comprehension allows the learner to translate or interpret information.</a:t>
            </a:r>
          </a:p>
          <a:p>
            <a:pPr marL="342900" indent="-342900">
              <a:buFont typeface="+mj-lt"/>
              <a:buAutoNum type="arabicPeriod"/>
            </a:pPr>
            <a:endParaRPr lang="en-MY" dirty="0"/>
          </a:p>
          <a:p>
            <a:pPr marL="342900" indent="-342900">
              <a:buFont typeface="+mj-lt"/>
              <a:buAutoNum type="arabicPeriod"/>
            </a:pPr>
            <a:r>
              <a:rPr lang="en-MY" dirty="0"/>
              <a:t>Application is the ability to use learned information in a new situation.</a:t>
            </a:r>
          </a:p>
          <a:p>
            <a:pPr marL="342900" indent="-342900">
              <a:buFont typeface="+mj-lt"/>
              <a:buAutoNum type="arabicPeriod"/>
            </a:pPr>
            <a:endParaRPr lang="en-MY" dirty="0"/>
          </a:p>
          <a:p>
            <a:pPr marL="342900" indent="-342900">
              <a:buFont typeface="+mj-lt"/>
              <a:buAutoNum type="arabicPeriod"/>
            </a:pPr>
            <a:r>
              <a:rPr lang="en-MY" dirty="0"/>
              <a:t>Analysis means understanding information to the level of being able to break it down and explain how it fits together.</a:t>
            </a:r>
          </a:p>
          <a:p>
            <a:pPr marL="342900" indent="-342900">
              <a:buFont typeface="+mj-lt"/>
              <a:buAutoNum type="arabicPeriod"/>
            </a:pPr>
            <a:endParaRPr lang="en-MY" dirty="0"/>
          </a:p>
          <a:p>
            <a:pPr marL="342900" indent="-342900">
              <a:buFont typeface="+mj-lt"/>
              <a:buAutoNum type="arabicPeriod"/>
            </a:pPr>
            <a:r>
              <a:rPr lang="en-MY" dirty="0"/>
              <a:t>Synthesis is the level at which the learner would be able to respond to new situations and determine trouble-shooting techniques and solutions.</a:t>
            </a:r>
          </a:p>
          <a:p>
            <a:pPr marL="342900" indent="-342900">
              <a:buFont typeface="+mj-lt"/>
              <a:buAutoNum type="arabicPeriod"/>
            </a:pPr>
            <a:endParaRPr lang="en-MY" dirty="0"/>
          </a:p>
          <a:p>
            <a:pPr marL="342900" indent="-342900">
              <a:buFont typeface="+mj-lt"/>
              <a:buAutoNum type="arabicPeriod"/>
            </a:pPr>
            <a:r>
              <a:rPr lang="en-MY" dirty="0"/>
              <a:t>Evaluation is the highest level of learning because it allows one to make judgments.</a:t>
            </a:r>
          </a:p>
          <a:p>
            <a:endParaRPr lang="en-MY" dirty="0"/>
          </a:p>
        </p:txBody>
      </p:sp>
    </p:spTree>
    <p:extLst>
      <p:ext uri="{BB962C8B-B14F-4D97-AF65-F5344CB8AC3E}">
        <p14:creationId xmlns:p14="http://schemas.microsoft.com/office/powerpoint/2010/main" val="1765927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Training Plan</a:t>
            </a:r>
          </a:p>
        </p:txBody>
      </p:sp>
      <p:sp>
        <p:nvSpPr>
          <p:cNvPr id="4" name="TextBox 3">
            <a:extLst>
              <a:ext uri="{FF2B5EF4-FFF2-40B4-BE49-F238E27FC236}">
                <a16:creationId xmlns:a16="http://schemas.microsoft.com/office/drawing/2014/main" id="{019E88AE-C4E9-49BC-A060-689275CFD4A3}"/>
              </a:ext>
            </a:extLst>
          </p:cNvPr>
          <p:cNvSpPr txBox="1"/>
          <p:nvPr/>
        </p:nvSpPr>
        <p:spPr>
          <a:xfrm>
            <a:off x="798984" y="1628800"/>
            <a:ext cx="7546032" cy="3416320"/>
          </a:xfrm>
          <a:prstGeom prst="rect">
            <a:avLst/>
          </a:prstGeom>
          <a:noFill/>
        </p:spPr>
        <p:txBody>
          <a:bodyPr wrap="square" rtlCol="0">
            <a:spAutoFit/>
          </a:bodyPr>
          <a:lstStyle/>
          <a:p>
            <a:pPr marL="285750" indent="-285750">
              <a:buFont typeface="Wingdings" panose="05000000000000000000" pitchFamily="2" charset="2"/>
              <a:buChar char="§"/>
            </a:pPr>
            <a:r>
              <a:rPr lang="en-MY" dirty="0"/>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Education is 'mind preparation' and is carried out remote from the actual work area.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Development is education, job experiences, relationships, and assessments of personality and abilities that help trainees prepare for the future</a:t>
            </a:r>
          </a:p>
          <a:p>
            <a:endParaRPr lang="en-MY" dirty="0"/>
          </a:p>
        </p:txBody>
      </p:sp>
    </p:spTree>
    <p:extLst>
      <p:ext uri="{BB962C8B-B14F-4D97-AF65-F5344CB8AC3E}">
        <p14:creationId xmlns:p14="http://schemas.microsoft.com/office/powerpoint/2010/main" val="1775584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0" y="1628800"/>
            <a:ext cx="8964488" cy="4362733"/>
          </a:xfrm>
          <a:prstGeom prst="rect">
            <a:avLst/>
          </a:prstGeom>
          <a:noFill/>
        </p:spPr>
        <p:txBody>
          <a:bodyPr wrap="square" rtlCol="0">
            <a:spAutoFit/>
          </a:bodyPr>
          <a:lstStyle/>
          <a:p>
            <a:pPr marL="1017905" marR="869950" indent="12065">
              <a:spcBef>
                <a:spcPts val="900"/>
              </a:spcBef>
              <a:spcAft>
                <a:spcPts val="0"/>
              </a:spcAft>
            </a:pPr>
            <a:r>
              <a:rPr lang="en-US" sz="1800" dirty="0">
                <a:effectLst/>
                <a:latin typeface="Calibri" panose="020F0502020204030204" pitchFamily="34" charset="0"/>
                <a:ea typeface="Calibri" panose="020F0502020204030204" pitchFamily="34" charset="0"/>
              </a:rPr>
              <a:t>A</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Learning</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Management</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System</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(sometimes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also</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called</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"Course</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Management</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System", "Pedagogical Platform", "E-Learning Platform") is a software </a:t>
            </a:r>
            <a:r>
              <a:rPr lang="en-US" sz="1800" spc="-15" dirty="0">
                <a:effectLst/>
                <a:latin typeface="Calibri" panose="020F0502020204030204" pitchFamily="34" charset="0"/>
                <a:ea typeface="Calibri" panose="020F0502020204030204" pitchFamily="34" charset="0"/>
              </a:rPr>
              <a:t>system </a:t>
            </a:r>
            <a:r>
              <a:rPr lang="en-US" sz="1800" dirty="0">
                <a:effectLst/>
                <a:latin typeface="Calibri" panose="020F0502020204030204" pitchFamily="34" charset="0"/>
                <a:ea typeface="Calibri" panose="020F0502020204030204" pitchFamily="34" charset="0"/>
              </a:rPr>
              <a:t>that delivers courseware plus e-tutoring over the Internet. A learning management </a:t>
            </a:r>
            <a:r>
              <a:rPr lang="en-US" sz="1800" spc="-15" dirty="0">
                <a:effectLst/>
                <a:latin typeface="Calibri" panose="020F0502020204030204" pitchFamily="34" charset="0"/>
                <a:ea typeface="Calibri" panose="020F0502020204030204" pitchFamily="34" charset="0"/>
              </a:rPr>
              <a:t>system </a:t>
            </a:r>
            <a:r>
              <a:rPr lang="en-US" sz="1800" dirty="0">
                <a:effectLst/>
                <a:latin typeface="Calibri" panose="020F0502020204030204" pitchFamily="34" charset="0"/>
                <a:ea typeface="Calibri" panose="020F0502020204030204" pitchFamily="34" charset="0"/>
              </a:rPr>
              <a:t>(LMS) allows you to create, distribute and track training anywhere, on </a:t>
            </a:r>
            <a:r>
              <a:rPr lang="en-US" sz="1800" spc="-15" dirty="0">
                <a:effectLst/>
                <a:latin typeface="Calibri" panose="020F0502020204030204" pitchFamily="34" charset="0"/>
                <a:ea typeface="Calibri" panose="020F0502020204030204" pitchFamily="34" charset="0"/>
              </a:rPr>
              <a:t>any </a:t>
            </a:r>
            <a:r>
              <a:rPr lang="en-US" sz="1800" dirty="0">
                <a:effectLst/>
                <a:latin typeface="Calibri" panose="020F0502020204030204" pitchFamily="34" charset="0"/>
                <a:ea typeface="Calibri" panose="020F0502020204030204" pitchFamily="34" charset="0"/>
              </a:rPr>
              <a:t>device. Nowadays, powerful software for managing complex databases has been combined with digital frameworks for managing curriculum, training materials, and evaluation tools. The LMS allows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anyone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create,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track,</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distribute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learning</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materials</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kind.</a:t>
            </a:r>
          </a:p>
          <a:p>
            <a:pPr marL="1017905" marR="869950" indent="12065">
              <a:spcBef>
                <a:spcPts val="900"/>
              </a:spcBef>
              <a:spcAft>
                <a:spcPts val="0"/>
              </a:spcAft>
            </a:pPr>
            <a:endParaRPr lang="en-MY" sz="1800" dirty="0">
              <a:effectLst/>
              <a:latin typeface="Calibri" panose="020F0502020204030204" pitchFamily="34" charset="0"/>
              <a:ea typeface="Calibri" panose="020F0502020204030204" pitchFamily="34" charset="0"/>
            </a:endParaRPr>
          </a:p>
          <a:p>
            <a:pPr marL="1017905">
              <a:spcBef>
                <a:spcPts val="10"/>
              </a:spcBef>
              <a:spcAft>
                <a:spcPts val="0"/>
              </a:spcAft>
            </a:pPr>
            <a:r>
              <a:rPr lang="en-US" sz="1800" dirty="0">
                <a:effectLst/>
                <a:latin typeface="Calibri" panose="020F0502020204030204" pitchFamily="34" charset="0"/>
                <a:ea typeface="Calibri" panose="020F0502020204030204" pitchFamily="34" charset="0"/>
              </a:rPr>
              <a:t>LMS</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products</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software</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allow</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a:t>
            </a:r>
            <a:r>
              <a:rPr lang="en-US" sz="1800" spc="-5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organization</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develop</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electronic</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coursework,</a:t>
            </a:r>
            <a:r>
              <a:rPr lang="en-MY"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deliver</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it</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unprecedented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reach</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flexibility,</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its</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continued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over time.</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Many</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business</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organizations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LMS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deliver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online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training,</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well</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 track completion of courses, reports, and</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records.</a:t>
            </a:r>
            <a:endParaRPr lang="en-MY" sz="1800" dirty="0">
              <a:effectLst/>
              <a:latin typeface="Calibri" panose="020F0502020204030204" pitchFamily="34" charset="0"/>
              <a:ea typeface="Calibri" panose="020F0502020204030204" pitchFamily="34" charset="0"/>
            </a:endParaRPr>
          </a:p>
          <a:p>
            <a:endParaRPr lang="en-MY" dirty="0"/>
          </a:p>
        </p:txBody>
      </p:sp>
    </p:spTree>
    <p:extLst>
      <p:ext uri="{BB962C8B-B14F-4D97-AF65-F5344CB8AC3E}">
        <p14:creationId xmlns:p14="http://schemas.microsoft.com/office/powerpoint/2010/main" val="314589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74E5-E2D9-4A97-94C0-3A09958CB47A}"/>
              </a:ext>
            </a:extLst>
          </p:cNvPr>
          <p:cNvSpPr>
            <a:spLocks noGrp="1"/>
          </p:cNvSpPr>
          <p:nvPr>
            <p:ph type="title"/>
          </p:nvPr>
        </p:nvSpPr>
        <p:spPr/>
        <p:txBody>
          <a:bodyPr/>
          <a:lstStyle/>
          <a:p>
            <a:r>
              <a:rPr lang="en-MY" dirty="0"/>
              <a:t>Training Need Assessment</a:t>
            </a:r>
          </a:p>
        </p:txBody>
      </p:sp>
      <p:pic>
        <p:nvPicPr>
          <p:cNvPr id="5" name="Picture 4">
            <a:extLst>
              <a:ext uri="{FF2B5EF4-FFF2-40B4-BE49-F238E27FC236}">
                <a16:creationId xmlns:a16="http://schemas.microsoft.com/office/drawing/2014/main" id="{11F04B9D-94E0-412D-94D8-E809B7CD8D93}"/>
              </a:ext>
            </a:extLst>
          </p:cNvPr>
          <p:cNvPicPr>
            <a:picLocks noChangeAspect="1"/>
          </p:cNvPicPr>
          <p:nvPr/>
        </p:nvPicPr>
        <p:blipFill>
          <a:blip r:embed="rId2"/>
          <a:stretch>
            <a:fillRect/>
          </a:stretch>
        </p:blipFill>
        <p:spPr>
          <a:xfrm>
            <a:off x="914400" y="1556792"/>
            <a:ext cx="6715125" cy="4705350"/>
          </a:xfrm>
          <a:prstGeom prst="rect">
            <a:avLst/>
          </a:prstGeom>
        </p:spPr>
      </p:pic>
    </p:spTree>
    <p:extLst>
      <p:ext uri="{BB962C8B-B14F-4D97-AF65-F5344CB8AC3E}">
        <p14:creationId xmlns:p14="http://schemas.microsoft.com/office/powerpoint/2010/main" val="633199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98ED-B518-40F1-A4DE-F26A6E0974D2}"/>
              </a:ext>
            </a:extLst>
          </p:cNvPr>
          <p:cNvSpPr>
            <a:spLocks noGrp="1"/>
          </p:cNvSpPr>
          <p:nvPr>
            <p:ph type="title"/>
          </p:nvPr>
        </p:nvSpPr>
        <p:spPr/>
        <p:txBody>
          <a:bodyPr/>
          <a:lstStyle/>
          <a:p>
            <a:r>
              <a:rPr lang="en-MY" dirty="0"/>
              <a:t>TNA Framework</a:t>
            </a:r>
          </a:p>
        </p:txBody>
      </p:sp>
      <p:pic>
        <p:nvPicPr>
          <p:cNvPr id="5" name="Picture 4">
            <a:extLst>
              <a:ext uri="{FF2B5EF4-FFF2-40B4-BE49-F238E27FC236}">
                <a16:creationId xmlns:a16="http://schemas.microsoft.com/office/drawing/2014/main" id="{84A5B942-7FF0-4836-83A4-BE44EBA5C4EA}"/>
              </a:ext>
            </a:extLst>
          </p:cNvPr>
          <p:cNvPicPr>
            <a:picLocks noChangeAspect="1"/>
          </p:cNvPicPr>
          <p:nvPr/>
        </p:nvPicPr>
        <p:blipFill>
          <a:blip r:embed="rId2"/>
          <a:stretch>
            <a:fillRect/>
          </a:stretch>
        </p:blipFill>
        <p:spPr>
          <a:xfrm>
            <a:off x="1115616" y="1916832"/>
            <a:ext cx="5934075" cy="4362450"/>
          </a:xfrm>
          <a:prstGeom prst="rect">
            <a:avLst/>
          </a:prstGeom>
        </p:spPr>
      </p:pic>
    </p:spTree>
    <p:extLst>
      <p:ext uri="{BB962C8B-B14F-4D97-AF65-F5344CB8AC3E}">
        <p14:creationId xmlns:p14="http://schemas.microsoft.com/office/powerpoint/2010/main" val="3070353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FD80-F17F-4FA6-B753-414B7E251894}"/>
              </a:ext>
            </a:extLst>
          </p:cNvPr>
          <p:cNvSpPr>
            <a:spLocks noGrp="1"/>
          </p:cNvSpPr>
          <p:nvPr>
            <p:ph type="title"/>
          </p:nvPr>
        </p:nvSpPr>
        <p:spPr/>
        <p:txBody>
          <a:bodyPr/>
          <a:lstStyle/>
          <a:p>
            <a:r>
              <a:rPr lang="en-MY" dirty="0"/>
              <a:t>Training Design</a:t>
            </a:r>
          </a:p>
        </p:txBody>
      </p:sp>
      <p:sp>
        <p:nvSpPr>
          <p:cNvPr id="4" name="TextBox 3">
            <a:extLst>
              <a:ext uri="{FF2B5EF4-FFF2-40B4-BE49-F238E27FC236}">
                <a16:creationId xmlns:a16="http://schemas.microsoft.com/office/drawing/2014/main" id="{A81D0551-67B9-4EDA-9A61-E5CB8864372E}"/>
              </a:ext>
            </a:extLst>
          </p:cNvPr>
          <p:cNvSpPr txBox="1"/>
          <p:nvPr/>
        </p:nvSpPr>
        <p:spPr>
          <a:xfrm>
            <a:off x="1043608" y="1988840"/>
            <a:ext cx="7344816" cy="2862322"/>
          </a:xfrm>
          <a:prstGeom prst="rect">
            <a:avLst/>
          </a:prstGeom>
          <a:noFill/>
        </p:spPr>
        <p:txBody>
          <a:bodyPr wrap="square" rtlCol="0">
            <a:spAutoFit/>
          </a:bodyPr>
          <a:lstStyle/>
          <a:p>
            <a:pPr marL="285750" indent="-285750">
              <a:buFont typeface="Wingdings" panose="05000000000000000000" pitchFamily="2" charset="2"/>
              <a:buChar char="§"/>
            </a:pPr>
            <a:r>
              <a:rPr lang="en-MY" dirty="0"/>
              <a:t>Setting Objectives -Learning objectives are the results that the participants will be able to perform at the end of the program.</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Defining Target -When designing the training, the target audience's aptitude, prior knowledge and skills, and attitudes and perceptions must be taken into account.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Selecting Trainer - A key decision is whether to develop a training program "in-house" or to purchase it "off the shelf."</a:t>
            </a:r>
          </a:p>
          <a:p>
            <a:endParaRPr lang="en-MY" dirty="0"/>
          </a:p>
        </p:txBody>
      </p:sp>
    </p:spTree>
    <p:extLst>
      <p:ext uri="{BB962C8B-B14F-4D97-AF65-F5344CB8AC3E}">
        <p14:creationId xmlns:p14="http://schemas.microsoft.com/office/powerpoint/2010/main" val="2104325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1BE8-51B1-4F85-A8A9-ACEA3ECB6AFE}"/>
              </a:ext>
            </a:extLst>
          </p:cNvPr>
          <p:cNvSpPr>
            <a:spLocks noGrp="1"/>
          </p:cNvSpPr>
          <p:nvPr>
            <p:ph type="title"/>
          </p:nvPr>
        </p:nvSpPr>
        <p:spPr/>
        <p:txBody>
          <a:bodyPr/>
          <a:lstStyle/>
          <a:p>
            <a:r>
              <a:rPr lang="en-MY" dirty="0"/>
              <a:t>Kirkpatrick Table</a:t>
            </a:r>
          </a:p>
        </p:txBody>
      </p:sp>
      <p:pic>
        <p:nvPicPr>
          <p:cNvPr id="5" name="Picture 4">
            <a:extLst>
              <a:ext uri="{FF2B5EF4-FFF2-40B4-BE49-F238E27FC236}">
                <a16:creationId xmlns:a16="http://schemas.microsoft.com/office/drawing/2014/main" id="{0729E56E-0938-4A4A-8466-113F48EA8283}"/>
              </a:ext>
            </a:extLst>
          </p:cNvPr>
          <p:cNvPicPr>
            <a:picLocks noChangeAspect="1"/>
          </p:cNvPicPr>
          <p:nvPr/>
        </p:nvPicPr>
        <p:blipFill>
          <a:blip r:embed="rId2"/>
          <a:stretch>
            <a:fillRect/>
          </a:stretch>
        </p:blipFill>
        <p:spPr>
          <a:xfrm>
            <a:off x="1331640" y="1988840"/>
            <a:ext cx="5991225" cy="3952875"/>
          </a:xfrm>
          <a:prstGeom prst="rect">
            <a:avLst/>
          </a:prstGeom>
        </p:spPr>
      </p:pic>
    </p:spTree>
    <p:extLst>
      <p:ext uri="{BB962C8B-B14F-4D97-AF65-F5344CB8AC3E}">
        <p14:creationId xmlns:p14="http://schemas.microsoft.com/office/powerpoint/2010/main" val="762024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EA89-076B-470C-96DE-EEC52ED7103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05EF35D0-6303-4C10-82E0-EA9F5E35050C}"/>
              </a:ext>
            </a:extLst>
          </p:cNvPr>
          <p:cNvSpPr>
            <a:spLocks noGrp="1"/>
          </p:cNvSpPr>
          <p:nvPr>
            <p:ph idx="1"/>
          </p:nvPr>
        </p:nvSpPr>
        <p:spPr/>
        <p:txBody>
          <a:bodyPr/>
          <a:lstStyle/>
          <a:p>
            <a:pPr marL="0" indent="0">
              <a:buNone/>
            </a:pPr>
            <a:r>
              <a:rPr lang="en-MY" sz="6000" dirty="0"/>
              <a:t>Questions</a:t>
            </a:r>
          </a:p>
        </p:txBody>
      </p:sp>
    </p:spTree>
    <p:extLst>
      <p:ext uri="{BB962C8B-B14F-4D97-AF65-F5344CB8AC3E}">
        <p14:creationId xmlns:p14="http://schemas.microsoft.com/office/powerpoint/2010/main" val="240165083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1763</TotalTime>
  <Words>1161</Words>
  <Application>Microsoft Office PowerPoint</Application>
  <PresentationFormat>On-screen Show (4:3)</PresentationFormat>
  <Paragraphs>104</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Times New Roman</vt:lpstr>
      <vt:lpstr>Wingdings</vt:lpstr>
      <vt:lpstr>Office Theme</vt:lpstr>
      <vt:lpstr>TALENT DEVELOPMENT AND MANAGEMENT IV</vt:lpstr>
      <vt:lpstr>Adult Learning Theory</vt:lpstr>
      <vt:lpstr>Adult Learning</vt:lpstr>
      <vt:lpstr>Andragogy vs Pedagogy</vt:lpstr>
      <vt:lpstr>Learning Curve</vt:lpstr>
      <vt:lpstr>Learning Curve</vt:lpstr>
      <vt:lpstr>Poll Question # 1</vt:lpstr>
      <vt:lpstr>Answer to Poll Question # 1</vt:lpstr>
      <vt:lpstr>Learning Level</vt:lpstr>
      <vt:lpstr>Bloom’s Taxonomy Six Levels</vt:lpstr>
      <vt:lpstr>Training Plan</vt:lpstr>
      <vt:lpstr>Difference between Training, Education and Development</vt:lpstr>
      <vt:lpstr>ADDIE MODEL</vt:lpstr>
      <vt:lpstr>The Five Phases of ADDIE</vt:lpstr>
      <vt:lpstr>Poll Question # 2</vt:lpstr>
      <vt:lpstr>Answer to Poll Question # 2</vt:lpstr>
      <vt:lpstr>Learning Management System</vt:lpstr>
      <vt:lpstr>Training Need Assessment</vt:lpstr>
      <vt:lpstr>Training Needs Assessment</vt:lpstr>
      <vt:lpstr>Training Need Assessment</vt:lpstr>
      <vt:lpstr>TNA Framework</vt:lpstr>
      <vt:lpstr>Training Design</vt:lpstr>
      <vt:lpstr>Training Program Development</vt:lpstr>
      <vt:lpstr>Kirkpatrick's 4 Levels of Training Evaluation</vt:lpstr>
      <vt:lpstr>Kirkpatrick Table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2020-08-30T12:21:32Z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