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3"/>
  </p:notesMasterIdLst>
  <p:handoutMasterIdLst>
    <p:handoutMasterId r:id="rId74"/>
  </p:handoutMasterIdLst>
  <p:sldIdLst>
    <p:sldId id="256" r:id="rId2"/>
    <p:sldId id="336" r:id="rId3"/>
    <p:sldId id="259" r:id="rId4"/>
    <p:sldId id="272" r:id="rId5"/>
    <p:sldId id="273" r:id="rId6"/>
    <p:sldId id="274" r:id="rId7"/>
    <p:sldId id="276" r:id="rId8"/>
    <p:sldId id="257" r:id="rId9"/>
    <p:sldId id="444" r:id="rId10"/>
    <p:sldId id="279" r:id="rId11"/>
    <p:sldId id="443" r:id="rId12"/>
    <p:sldId id="277" r:id="rId13"/>
    <p:sldId id="278" r:id="rId14"/>
    <p:sldId id="275" r:id="rId15"/>
    <p:sldId id="258" r:id="rId16"/>
    <p:sldId id="388" r:id="rId17"/>
    <p:sldId id="390" r:id="rId18"/>
    <p:sldId id="389" r:id="rId19"/>
    <p:sldId id="372" r:id="rId20"/>
    <p:sldId id="282" r:id="rId21"/>
    <p:sldId id="283" r:id="rId22"/>
    <p:sldId id="281" r:id="rId23"/>
    <p:sldId id="284" r:id="rId24"/>
    <p:sldId id="285" r:id="rId25"/>
    <p:sldId id="286" r:id="rId26"/>
    <p:sldId id="287" r:id="rId27"/>
    <p:sldId id="288" r:id="rId28"/>
    <p:sldId id="373" r:id="rId29"/>
    <p:sldId id="374" r:id="rId30"/>
    <p:sldId id="350" r:id="rId31"/>
    <p:sldId id="375" r:id="rId32"/>
    <p:sldId id="376" r:id="rId33"/>
    <p:sldId id="377" r:id="rId34"/>
    <p:sldId id="261" r:id="rId35"/>
    <p:sldId id="267" r:id="rId36"/>
    <p:sldId id="262" r:id="rId37"/>
    <p:sldId id="433" r:id="rId38"/>
    <p:sldId id="337" r:id="rId39"/>
    <p:sldId id="410" r:id="rId40"/>
    <p:sldId id="411" r:id="rId41"/>
    <p:sldId id="355" r:id="rId42"/>
    <p:sldId id="356" r:id="rId43"/>
    <p:sldId id="340" r:id="rId44"/>
    <p:sldId id="412" r:id="rId45"/>
    <p:sldId id="413" r:id="rId46"/>
    <p:sldId id="414" r:id="rId47"/>
    <p:sldId id="357" r:id="rId48"/>
    <p:sldId id="358" r:id="rId49"/>
    <p:sldId id="434" r:id="rId50"/>
    <p:sldId id="415" r:id="rId51"/>
    <p:sldId id="292" r:id="rId52"/>
    <p:sldId id="437" r:id="rId53"/>
    <p:sldId id="438" r:id="rId54"/>
    <p:sldId id="416" r:id="rId55"/>
    <p:sldId id="439" r:id="rId56"/>
    <p:sldId id="440" r:id="rId57"/>
    <p:sldId id="441" r:id="rId58"/>
    <p:sldId id="359" r:id="rId59"/>
    <p:sldId id="417" r:id="rId60"/>
    <p:sldId id="435" r:id="rId61"/>
    <p:sldId id="346" r:id="rId62"/>
    <p:sldId id="442" r:id="rId63"/>
    <p:sldId id="351" r:id="rId64"/>
    <p:sldId id="352" r:id="rId65"/>
    <p:sldId id="353" r:id="rId66"/>
    <p:sldId id="354" r:id="rId67"/>
    <p:sldId id="445" r:id="rId68"/>
    <p:sldId id="446" r:id="rId69"/>
    <p:sldId id="436" r:id="rId70"/>
    <p:sldId id="360" r:id="rId71"/>
    <p:sldId id="335" r:id="rId7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E7399CB-E928-44C5-A478-0E064B5CDA94}" type="presOf" srcId="{EDECB737-FAC0-4F47-9B1A-E18B883D0F75}" destId="{063BDBA2-A3DC-419F-9114-58CDD7E9676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8C3C5627-6F4E-49DF-9F49-0CBF1E71DBF8}" type="presOf" srcId="{6526F20A-24B3-4FCD-963E-A1F037490F19}" destId="{2C838952-826C-4046-A3CA-180A4970B80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0B84CE54-6EED-4F05-A045-90744CD22995}" type="presOf" srcId="{42DA80EF-15E6-41D6-85F6-4F59594D0383}" destId="{47F42535-DFC2-4D29-B920-1C40FFE6B1E7}"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4"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4295A48-5F7E-484E-874C-E21FA95A04FF}" type="presOf" srcId="{025D1167-F9B7-4E40-B002-E29EE5232431}" destId="{6D646A23-0A91-4432-9D52-5AA2386F485C}"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EC23971-4229-4337-A4CC-0588FBE9594E}" type="presOf" srcId="{7973B7AA-0253-4A2E-B6B1-2E327272DF81}" destId="{C75F0C89-4FDE-43A5-BCFE-A9860503C60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A687C21-B8F8-4FE6-AAFB-AFD6617635E1}" type="presOf" srcId="{B557A735-D5FA-471D-9E9D-A8B2EF428C20}" destId="{75B6D5AB-5A9D-4D18-9993-99CF2C797197}"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4295A48-5F7E-484E-874C-E21FA95A04FF}" type="presOf" srcId="{025D1167-F9B7-4E40-B002-E29EE5232431}" destId="{6D646A23-0A91-4432-9D52-5AA2386F485C}"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EC23971-4229-4337-A4CC-0588FBE9594E}" type="presOf" srcId="{7973B7AA-0253-4A2E-B6B1-2E327272DF81}" destId="{C75F0C89-4FDE-43A5-BCFE-A9860503C60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A687C21-B8F8-4FE6-AAFB-AFD6617635E1}" type="presOf" srcId="{B557A735-D5FA-471D-9E9D-A8B2EF428C20}" destId="{75B6D5AB-5A9D-4D18-9993-99CF2C797197}"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4295A48-5F7E-484E-874C-E21FA95A04FF}" type="presOf" srcId="{025D1167-F9B7-4E40-B002-E29EE5232431}" destId="{6D646A23-0A91-4432-9D52-5AA2386F485C}"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EC23971-4229-4337-A4CC-0588FBE9594E}" type="presOf" srcId="{7973B7AA-0253-4A2E-B6B1-2E327272DF81}" destId="{C75F0C89-4FDE-43A5-BCFE-A9860503C60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A687C21-B8F8-4FE6-AAFB-AFD6617635E1}" type="presOf" srcId="{B557A735-D5FA-471D-9E9D-A8B2EF428C20}" destId="{75B6D5AB-5A9D-4D18-9993-99CF2C797197}"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4295A48-5F7E-484E-874C-E21FA95A04FF}" type="presOf" srcId="{025D1167-F9B7-4E40-B002-E29EE5232431}" destId="{6D646A23-0A91-4432-9D52-5AA2386F485C}"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EC23971-4229-4337-A4CC-0588FBE9594E}" type="presOf" srcId="{7973B7AA-0253-4A2E-B6B1-2E327272DF81}" destId="{C75F0C89-4FDE-43A5-BCFE-A9860503C60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A687C21-B8F8-4FE6-AAFB-AFD6617635E1}" type="presOf" srcId="{B557A735-D5FA-471D-9E9D-A8B2EF428C20}" destId="{75B6D5AB-5A9D-4D18-9993-99CF2C797197}"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14400" y="1905000"/>
            <a:ext cx="7203233" cy="2473226"/>
          </a:xfrm>
        </p:spPr>
        <p:txBody>
          <a:bodyPr>
            <a:normAutofit/>
          </a:bodyPr>
          <a:lstStyle/>
          <a:p>
            <a:r>
              <a:rPr lang="en-MY" sz="6000" dirty="0"/>
              <a:t>TALENT DEVELOPMENT &amp; MANAGEMENT - IV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6025269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 xmlns:a16="http://schemas.microsoft.com/office/drawing/2014/main"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 xmlns:a16="http://schemas.microsoft.com/office/drawing/2014/main"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 xmlns:p14="http://schemas.microsoft.com/office/powerpoint/2010/main" val="32388718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 xmlns:a16="http://schemas.microsoft.com/office/drawing/2014/main"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 xmlns:p14="http://schemas.microsoft.com/office/powerpoint/2010/main" val="235645119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 xmlns:a16="http://schemas.microsoft.com/office/drawing/2014/main"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 xmlns:p14="http://schemas.microsoft.com/office/powerpoint/2010/main" val="100554593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 xmlns:a16="http://schemas.microsoft.com/office/drawing/2014/main"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 xmlns:p14="http://schemas.microsoft.com/office/powerpoint/2010/main" val="3533270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 xmlns:a16="http://schemas.microsoft.com/office/drawing/2014/main"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 xmlns:p14="http://schemas.microsoft.com/office/powerpoint/2010/main" val="13280987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 xmlns:a16="http://schemas.microsoft.com/office/drawing/2014/main"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 xmlns:a16="http://schemas.microsoft.com/office/drawing/2014/main"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 xmlns:p14="http://schemas.microsoft.com/office/powerpoint/2010/main" val="98938431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 xmlns:a16="http://schemas.microsoft.com/office/drawing/2014/main"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 xmlns:p14="http://schemas.microsoft.com/office/powerpoint/2010/main" val="33953427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 xmlns:a16="http://schemas.microsoft.com/office/drawing/2014/main"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 xmlns:a16="http://schemas.microsoft.com/office/drawing/2014/main" val="3108717177"/>
                    </a:ext>
                  </a:extLst>
                </a:gridCol>
                <a:gridCol w="1994520">
                  <a:extLst>
                    <a:ext uri="{9D8B030D-6E8A-4147-A177-3AD203B41FA5}">
                      <a16:colId xmlns="" xmlns:a16="http://schemas.microsoft.com/office/drawing/2014/main" val="1490980916"/>
                    </a:ext>
                  </a:extLst>
                </a:gridCol>
                <a:gridCol w="1994520">
                  <a:extLst>
                    <a:ext uri="{9D8B030D-6E8A-4147-A177-3AD203B41FA5}">
                      <a16:colId xmlns="" xmlns:a16="http://schemas.microsoft.com/office/drawing/2014/main" val="3278974668"/>
                    </a:ext>
                  </a:extLst>
                </a:gridCol>
                <a:gridCol w="1994520">
                  <a:extLst>
                    <a:ext uri="{9D8B030D-6E8A-4147-A177-3AD203B41FA5}">
                      <a16:colId xmlns=""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 xmlns:a16="http://schemas.microsoft.com/office/drawing/2014/main" val="1220918051"/>
                  </a:ext>
                </a:extLst>
              </a:tr>
            </a:tbl>
          </a:graphicData>
        </a:graphic>
      </p:graphicFrame>
    </p:spTree>
    <p:extLst>
      <p:ext uri="{BB962C8B-B14F-4D97-AF65-F5344CB8AC3E}">
        <p14:creationId xmlns="" xmlns:p14="http://schemas.microsoft.com/office/powerpoint/2010/main" val="28765489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 xmlns:p14="http://schemas.microsoft.com/office/powerpoint/2010/main" val="177199952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 xmlns:p14="http://schemas.microsoft.com/office/powerpoint/2010/main" val="352142304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4BDFBE-4E09-421A-A04D-F1CA263D54C1}"/>
              </a:ext>
            </a:extLst>
          </p:cNvPr>
          <p:cNvSpPr>
            <a:spLocks noGrp="1"/>
          </p:cNvSpPr>
          <p:nvPr>
            <p:ph type="title"/>
          </p:nvPr>
        </p:nvSpPr>
        <p:spPr>
          <a:xfrm>
            <a:off x="914400" y="304800"/>
            <a:ext cx="7200900" cy="579439"/>
          </a:xfrm>
        </p:spPr>
        <p:txBody>
          <a:bodyPr/>
          <a:lstStyle/>
          <a:p>
            <a:r>
              <a:rPr lang="en-MY" dirty="0"/>
              <a:t>Situational Leadership</a:t>
            </a:r>
          </a:p>
        </p:txBody>
      </p:sp>
      <p:sp>
        <p:nvSpPr>
          <p:cNvPr id="4" name="TextBox 3">
            <a:extLst>
              <a:ext uri="{FF2B5EF4-FFF2-40B4-BE49-F238E27FC236}">
                <a16:creationId xmlns="" xmlns:a16="http://schemas.microsoft.com/office/drawing/2014/main" id="{8874A13F-BCB5-4757-9D92-A7926680A43B}"/>
              </a:ext>
            </a:extLst>
          </p:cNvPr>
          <p:cNvSpPr txBox="1"/>
          <p:nvPr/>
        </p:nvSpPr>
        <p:spPr>
          <a:xfrm>
            <a:off x="533400" y="1066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 xmlns:p14="http://schemas.microsoft.com/office/powerpoint/2010/main" val="370271489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3F783F-E18F-4EA5-BB4B-FC24A0CEEC3A}"/>
              </a:ext>
            </a:extLst>
          </p:cNvPr>
          <p:cNvSpPr>
            <a:spLocks noGrp="1"/>
          </p:cNvSpPr>
          <p:nvPr>
            <p:ph type="title"/>
          </p:nvPr>
        </p:nvSpPr>
        <p:spPr>
          <a:xfrm>
            <a:off x="914400" y="304800"/>
            <a:ext cx="7200900" cy="655639"/>
          </a:xfrm>
        </p:spPr>
        <p:txBody>
          <a:bodyPr/>
          <a:lstStyle/>
          <a:p>
            <a:r>
              <a:rPr lang="en-MY" dirty="0"/>
              <a:t>Situational Leadership</a:t>
            </a:r>
          </a:p>
        </p:txBody>
      </p:sp>
      <p:pic>
        <p:nvPicPr>
          <p:cNvPr id="5" name="Picture 4">
            <a:extLst>
              <a:ext uri="{FF2B5EF4-FFF2-40B4-BE49-F238E27FC236}">
                <a16:creationId xmlns="" xmlns:a16="http://schemas.microsoft.com/office/drawing/2014/main" id="{AFD2F3C2-294C-4C98-AAE2-AC05C9A05048}"/>
              </a:ext>
            </a:extLst>
          </p:cNvPr>
          <p:cNvPicPr>
            <a:picLocks noChangeAspect="1"/>
          </p:cNvPicPr>
          <p:nvPr/>
        </p:nvPicPr>
        <p:blipFill>
          <a:blip r:embed="rId2"/>
          <a:stretch>
            <a:fillRect/>
          </a:stretch>
        </p:blipFill>
        <p:spPr>
          <a:xfrm>
            <a:off x="1600200" y="1219200"/>
            <a:ext cx="6192688" cy="4423349"/>
          </a:xfrm>
          <a:prstGeom prst="rect">
            <a:avLst/>
          </a:prstGeom>
        </p:spPr>
      </p:pic>
    </p:spTree>
    <p:extLst>
      <p:ext uri="{BB962C8B-B14F-4D97-AF65-F5344CB8AC3E}">
        <p14:creationId xmlns="" xmlns:p14="http://schemas.microsoft.com/office/powerpoint/2010/main" val="307835460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ED15A-2D82-451F-A2C3-D3C20830B2DA}"/>
              </a:ext>
            </a:extLst>
          </p:cNvPr>
          <p:cNvSpPr>
            <a:spLocks noGrp="1"/>
          </p:cNvSpPr>
          <p:nvPr>
            <p:ph type="title"/>
          </p:nvPr>
        </p:nvSpPr>
        <p:spPr>
          <a:xfrm>
            <a:off x="990600" y="381000"/>
            <a:ext cx="7200900" cy="731839"/>
          </a:xfrm>
        </p:spPr>
        <p:txBody>
          <a:bodyPr/>
          <a:lstStyle/>
          <a:p>
            <a:r>
              <a:rPr lang="en-MY" dirty="0"/>
              <a:t>Follower Development level</a:t>
            </a:r>
          </a:p>
        </p:txBody>
      </p:sp>
      <p:pic>
        <p:nvPicPr>
          <p:cNvPr id="5" name="Picture 4">
            <a:extLst>
              <a:ext uri="{FF2B5EF4-FFF2-40B4-BE49-F238E27FC236}">
                <a16:creationId xmlns="" xmlns:a16="http://schemas.microsoft.com/office/drawing/2014/main" id="{981AB389-EEE7-4036-94EF-38684E69F40D}"/>
              </a:ext>
            </a:extLst>
          </p:cNvPr>
          <p:cNvPicPr>
            <a:picLocks noChangeAspect="1"/>
          </p:cNvPicPr>
          <p:nvPr/>
        </p:nvPicPr>
        <p:blipFill>
          <a:blip r:embed="rId2"/>
          <a:stretch>
            <a:fillRect/>
          </a:stretch>
        </p:blipFill>
        <p:spPr>
          <a:xfrm>
            <a:off x="1447800" y="1524000"/>
            <a:ext cx="6557913" cy="4150177"/>
          </a:xfrm>
          <a:prstGeom prst="rect">
            <a:avLst/>
          </a:prstGeom>
        </p:spPr>
      </p:pic>
    </p:spTree>
    <p:extLst>
      <p:ext uri="{BB962C8B-B14F-4D97-AF65-F5344CB8AC3E}">
        <p14:creationId xmlns="" xmlns:p14="http://schemas.microsoft.com/office/powerpoint/2010/main" val="400161272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 xmlns:p14="http://schemas.microsoft.com/office/powerpoint/2010/main" val="367229059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A37E1-18EE-441E-A50A-CB2E0971910D}"/>
              </a:ext>
            </a:extLst>
          </p:cNvPr>
          <p:cNvSpPr>
            <a:spLocks noGrp="1"/>
          </p:cNvSpPr>
          <p:nvPr>
            <p:ph type="title"/>
          </p:nvPr>
        </p:nvSpPr>
        <p:spPr>
          <a:xfrm>
            <a:off x="1143000" y="228600"/>
            <a:ext cx="7200900" cy="655639"/>
          </a:xfrm>
        </p:spPr>
        <p:txBody>
          <a:bodyPr/>
          <a:lstStyle/>
          <a:p>
            <a:r>
              <a:rPr lang="en-MY" dirty="0"/>
              <a:t>Leadership Style</a:t>
            </a:r>
          </a:p>
        </p:txBody>
      </p:sp>
      <p:pic>
        <p:nvPicPr>
          <p:cNvPr id="5" name="Picture 4">
            <a:extLst>
              <a:ext uri="{FF2B5EF4-FFF2-40B4-BE49-F238E27FC236}">
                <a16:creationId xmlns="" xmlns:a16="http://schemas.microsoft.com/office/drawing/2014/main" id="{E77D92DC-9CE2-432C-8FA3-5C7687981C27}"/>
              </a:ext>
            </a:extLst>
          </p:cNvPr>
          <p:cNvPicPr>
            <a:picLocks noChangeAspect="1"/>
          </p:cNvPicPr>
          <p:nvPr/>
        </p:nvPicPr>
        <p:blipFill>
          <a:blip r:embed="rId2"/>
          <a:stretch>
            <a:fillRect/>
          </a:stretch>
        </p:blipFill>
        <p:spPr>
          <a:xfrm>
            <a:off x="1371600" y="1143000"/>
            <a:ext cx="6473329" cy="4722254"/>
          </a:xfrm>
          <a:prstGeom prst="rect">
            <a:avLst/>
          </a:prstGeom>
        </p:spPr>
      </p:pic>
    </p:spTree>
    <p:extLst>
      <p:ext uri="{BB962C8B-B14F-4D97-AF65-F5344CB8AC3E}">
        <p14:creationId xmlns="" xmlns:p14="http://schemas.microsoft.com/office/powerpoint/2010/main" val="42599047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0B155-228D-4E40-AFDE-8832E511CBCF}"/>
              </a:ext>
            </a:extLst>
          </p:cNvPr>
          <p:cNvSpPr>
            <a:spLocks noGrp="1"/>
          </p:cNvSpPr>
          <p:nvPr>
            <p:ph type="title"/>
          </p:nvPr>
        </p:nvSpPr>
        <p:spPr>
          <a:xfrm>
            <a:off x="990600" y="228600"/>
            <a:ext cx="7200900" cy="579439"/>
          </a:xfrm>
        </p:spPr>
        <p:txBody>
          <a:bodyPr/>
          <a:lstStyle/>
          <a:p>
            <a:r>
              <a:rPr lang="en-MY" dirty="0"/>
              <a:t>Situational Leadership</a:t>
            </a:r>
          </a:p>
        </p:txBody>
      </p:sp>
      <p:pic>
        <p:nvPicPr>
          <p:cNvPr id="4" name="Picture 3">
            <a:extLst>
              <a:ext uri="{FF2B5EF4-FFF2-40B4-BE49-F238E27FC236}">
                <a16:creationId xmlns="" xmlns:a16="http://schemas.microsoft.com/office/drawing/2014/main" id="{084BCAC8-1F58-4BC2-8A05-05CAB53BD232}"/>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76400" y="914400"/>
            <a:ext cx="5790476" cy="5067645"/>
          </a:xfrm>
          <a:prstGeom prst="rect">
            <a:avLst/>
          </a:prstGeom>
        </p:spPr>
      </p:pic>
    </p:spTree>
    <p:extLst>
      <p:ext uri="{BB962C8B-B14F-4D97-AF65-F5344CB8AC3E}">
        <p14:creationId xmlns="" xmlns:p14="http://schemas.microsoft.com/office/powerpoint/2010/main" val="90544484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3EEDB-6ABC-48A5-BB39-BC9448486D88}"/>
              </a:ext>
            </a:extLst>
          </p:cNvPr>
          <p:cNvSpPr>
            <a:spLocks noGrp="1"/>
          </p:cNvSpPr>
          <p:nvPr>
            <p:ph type="title"/>
          </p:nvPr>
        </p:nvSpPr>
        <p:spPr>
          <a:xfrm>
            <a:off x="914400" y="228600"/>
            <a:ext cx="7200900" cy="5794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6748AE28-462C-43B9-88AE-A1C5AE348577}"/>
              </a:ext>
            </a:extLst>
          </p:cNvPr>
          <p:cNvSpPr txBox="1"/>
          <p:nvPr/>
        </p:nvSpPr>
        <p:spPr>
          <a:xfrm>
            <a:off x="838200" y="914400"/>
            <a:ext cx="7772400" cy="5355312"/>
          </a:xfrm>
          <a:prstGeom prst="rect">
            <a:avLst/>
          </a:prstGeom>
          <a:noFill/>
        </p:spPr>
        <p:txBody>
          <a:bodyPr wrap="square" rtlCol="0">
            <a:spAutoFit/>
          </a:bodyPr>
          <a:lstStyle/>
          <a:p>
            <a:r>
              <a:rPr lang="en-MY" sz="2400" b="1" dirty="0"/>
              <a:t>S1 - Directing Style :</a:t>
            </a:r>
          </a:p>
          <a:p>
            <a:endParaRPr lang="en-MY" sz="2400" b="1" u="sng" dirty="0"/>
          </a:p>
          <a:p>
            <a:pPr marL="285750" indent="-285750">
              <a:buFont typeface="Wingdings" panose="05000000000000000000" pitchFamily="2" charset="2"/>
              <a:buChar char="§"/>
            </a:pPr>
            <a:r>
              <a:rPr lang="en-MY" sz="2400" dirty="0"/>
              <a:t>Leader focuses communication on goal achievement</a:t>
            </a:r>
          </a:p>
          <a:p>
            <a:pPr marL="285750" indent="-285750">
              <a:buFont typeface="Wingdings" panose="05000000000000000000" pitchFamily="2" charset="2"/>
              <a:buChar char="§"/>
            </a:pPr>
            <a:r>
              <a:rPr lang="en-MY" sz="2400" dirty="0"/>
              <a:t>Spends LESS time using supportive </a:t>
            </a:r>
            <a:r>
              <a:rPr lang="en-MY" sz="2400" dirty="0" err="1"/>
              <a:t>behaviors</a:t>
            </a:r>
            <a:endParaRPr lang="en-MY" sz="2400" dirty="0"/>
          </a:p>
          <a:p>
            <a:pPr marL="285750" indent="-285750">
              <a:buFont typeface="Wingdings" panose="05000000000000000000" pitchFamily="2" charset="2"/>
              <a:buChar char="§"/>
            </a:pPr>
            <a:endParaRPr lang="en-MY" sz="2400" dirty="0"/>
          </a:p>
          <a:p>
            <a:r>
              <a:rPr lang="en-MY" sz="2400" b="1" dirty="0"/>
              <a:t>S2 - Coaching Style :</a:t>
            </a:r>
          </a:p>
          <a:p>
            <a:endParaRPr lang="en-MY" sz="2400" dirty="0"/>
          </a:p>
          <a:p>
            <a:pPr marL="285750" indent="-285750">
              <a:buFont typeface="Wingdings" panose="05000000000000000000" pitchFamily="2" charset="2"/>
              <a:buChar char="§"/>
            </a:pPr>
            <a:r>
              <a:rPr lang="en-MY" sz="2400" dirty="0"/>
              <a:t>Leader focuses communication on BOTH goal achievement and supporting subordinates’ socioemotional needs</a:t>
            </a:r>
          </a:p>
          <a:p>
            <a:pPr marL="285750" indent="-285750">
              <a:buFont typeface="Wingdings" panose="05000000000000000000" pitchFamily="2" charset="2"/>
              <a:buChar char="§"/>
            </a:pPr>
            <a:r>
              <a:rPr lang="en-MY" sz="2400"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 xmlns:p14="http://schemas.microsoft.com/office/powerpoint/2010/main" val="109544518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F6C01-8771-4577-9396-7D98AB41E7F5}"/>
              </a:ext>
            </a:extLst>
          </p:cNvPr>
          <p:cNvSpPr>
            <a:spLocks noGrp="1"/>
          </p:cNvSpPr>
          <p:nvPr>
            <p:ph type="title"/>
          </p:nvPr>
        </p:nvSpPr>
        <p:spPr>
          <a:xfrm>
            <a:off x="990600" y="304800"/>
            <a:ext cx="7200900" cy="6556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C5A651E7-F68D-4EB9-9F8C-1F85FF6DA555}"/>
              </a:ext>
            </a:extLst>
          </p:cNvPr>
          <p:cNvSpPr txBox="1"/>
          <p:nvPr/>
        </p:nvSpPr>
        <p:spPr>
          <a:xfrm>
            <a:off x="533400" y="990600"/>
            <a:ext cx="8153400" cy="5724644"/>
          </a:xfrm>
          <a:prstGeom prst="rect">
            <a:avLst/>
          </a:prstGeom>
          <a:noFill/>
        </p:spPr>
        <p:txBody>
          <a:bodyPr wrap="square" rtlCol="0">
            <a:spAutoFit/>
          </a:bodyPr>
          <a:lstStyle/>
          <a:p>
            <a:r>
              <a:rPr lang="en-MY" sz="2200" b="1" dirty="0"/>
              <a:t>S3 - Supporting Style</a:t>
            </a:r>
          </a:p>
          <a:p>
            <a:endParaRPr lang="en-MY" sz="2200" b="1" dirty="0"/>
          </a:p>
          <a:p>
            <a:pPr marL="285750" indent="-285750">
              <a:buFont typeface="Wingdings" panose="05000000000000000000" pitchFamily="2" charset="2"/>
              <a:buChar char="§"/>
            </a:pPr>
            <a:r>
              <a:rPr lang="en-MY" sz="2200" dirty="0"/>
              <a:t>Leader does NOT focus solely on goals; uses supportive </a:t>
            </a:r>
            <a:r>
              <a:rPr lang="en-MY" sz="2200" dirty="0" err="1"/>
              <a:t>behaviors</a:t>
            </a:r>
            <a:r>
              <a:rPr lang="en-MY" sz="2200" dirty="0"/>
              <a:t> to bring out employee skills in accomplishing tasks</a:t>
            </a:r>
          </a:p>
          <a:p>
            <a:pPr marL="285750" indent="-285750">
              <a:buFont typeface="Wingdings" panose="05000000000000000000" pitchFamily="2" charset="2"/>
              <a:buChar char="§"/>
            </a:pPr>
            <a:r>
              <a:rPr lang="en-MY" sz="2200" dirty="0"/>
              <a:t>Leader delegates day-to-day decision-making control but is available to facilitate problem solving</a:t>
            </a:r>
          </a:p>
          <a:p>
            <a:pPr marL="285750" indent="-285750">
              <a:buFont typeface="Wingdings" panose="05000000000000000000" pitchFamily="2" charset="2"/>
              <a:buChar char="§"/>
            </a:pPr>
            <a:endParaRPr lang="en-MY" sz="2200" b="1" dirty="0"/>
          </a:p>
          <a:p>
            <a:r>
              <a:rPr lang="en-MY" sz="2200" b="1" dirty="0"/>
              <a:t>S4 - Delegating Style</a:t>
            </a:r>
          </a:p>
          <a:p>
            <a:endParaRPr lang="en-MY" sz="2200" dirty="0"/>
          </a:p>
          <a:p>
            <a:pPr marL="285750" indent="-285750">
              <a:buFont typeface="Wingdings" panose="05000000000000000000" pitchFamily="2" charset="2"/>
              <a:buChar char="§"/>
            </a:pPr>
            <a:r>
              <a:rPr lang="en-MY" sz="2200"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sz="2200" dirty="0"/>
              <a:t>Leader lessens involvement in planning, control of details, and goal clarification</a:t>
            </a:r>
          </a:p>
          <a:p>
            <a:pPr marL="285750" indent="-285750">
              <a:buFont typeface="Wingdings" panose="05000000000000000000" pitchFamily="2" charset="2"/>
              <a:buChar char="§"/>
            </a:pPr>
            <a:r>
              <a:rPr lang="en-MY" sz="2200" dirty="0"/>
              <a:t>Gives subordinates control and refrains from intervention and unneeded social support</a:t>
            </a:r>
          </a:p>
          <a:p>
            <a:endParaRPr lang="en-MY" dirty="0"/>
          </a:p>
          <a:p>
            <a:endParaRPr lang="en-MY" dirty="0"/>
          </a:p>
        </p:txBody>
      </p:sp>
    </p:spTree>
    <p:extLst>
      <p:ext uri="{BB962C8B-B14F-4D97-AF65-F5344CB8AC3E}">
        <p14:creationId xmlns="" xmlns:p14="http://schemas.microsoft.com/office/powerpoint/2010/main" val="242870569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A03F57-9667-4ABF-B9A1-16146D431F8D}"/>
              </a:ext>
            </a:extLst>
          </p:cNvPr>
          <p:cNvSpPr>
            <a:spLocks noGrp="1"/>
          </p:cNvSpPr>
          <p:nvPr>
            <p:ph type="title"/>
          </p:nvPr>
        </p:nvSpPr>
        <p:spPr>
          <a:xfrm>
            <a:off x="1143000" y="381000"/>
            <a:ext cx="7200900" cy="579439"/>
          </a:xfrm>
        </p:spPr>
        <p:txBody>
          <a:bodyPr/>
          <a:lstStyle/>
          <a:p>
            <a:r>
              <a:rPr lang="en-MY" dirty="0"/>
              <a:t>Strengths of the Model</a:t>
            </a:r>
          </a:p>
        </p:txBody>
      </p:sp>
      <p:sp>
        <p:nvSpPr>
          <p:cNvPr id="4" name="TextBox 3">
            <a:extLst>
              <a:ext uri="{FF2B5EF4-FFF2-40B4-BE49-F238E27FC236}">
                <a16:creationId xmlns="" xmlns:a16="http://schemas.microsoft.com/office/drawing/2014/main" id="{C48E9066-F3E4-4F03-ACB7-55E91A1BDBD2}"/>
              </a:ext>
            </a:extLst>
          </p:cNvPr>
          <p:cNvSpPr txBox="1"/>
          <p:nvPr/>
        </p:nvSpPr>
        <p:spPr>
          <a:xfrm>
            <a:off x="838200" y="144780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 xmlns:p14="http://schemas.microsoft.com/office/powerpoint/2010/main" val="189548189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F4A903-1B8D-47D5-9DFD-377AD6835348}"/>
              </a:ext>
            </a:extLst>
          </p:cNvPr>
          <p:cNvSpPr>
            <a:spLocks noGrp="1"/>
          </p:cNvSpPr>
          <p:nvPr>
            <p:ph type="title"/>
          </p:nvPr>
        </p:nvSpPr>
        <p:spPr>
          <a:xfrm>
            <a:off x="914400" y="152400"/>
            <a:ext cx="7200900" cy="655639"/>
          </a:xfrm>
        </p:spPr>
        <p:txBody>
          <a:bodyPr/>
          <a:lstStyle/>
          <a:p>
            <a:r>
              <a:rPr lang="en-MY" dirty="0"/>
              <a:t>Leadership Styles</a:t>
            </a:r>
          </a:p>
        </p:txBody>
      </p:sp>
      <p:sp>
        <p:nvSpPr>
          <p:cNvPr id="4" name="TextBox 3">
            <a:extLst>
              <a:ext uri="{FF2B5EF4-FFF2-40B4-BE49-F238E27FC236}">
                <a16:creationId xmlns="" xmlns:a16="http://schemas.microsoft.com/office/drawing/2014/main" id="{53723880-A3EE-4B3A-BA52-E0F52D24DF72}"/>
              </a:ext>
            </a:extLst>
          </p:cNvPr>
          <p:cNvSpPr txBox="1"/>
          <p:nvPr/>
        </p:nvSpPr>
        <p:spPr>
          <a:xfrm>
            <a:off x="533400" y="762000"/>
            <a:ext cx="8232340" cy="5632311"/>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 xmlns:p14="http://schemas.microsoft.com/office/powerpoint/2010/main" val="151971193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 xmlns:p14="http://schemas.microsoft.com/office/powerpoint/2010/main" val="363287116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 xmlns:a16="http://schemas.microsoft.com/office/drawing/2014/main"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 xmlns:p14="http://schemas.microsoft.com/office/powerpoint/2010/main" val="61495668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 xmlns:p14="http://schemas.microsoft.com/office/powerpoint/2010/main" val="67087207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 xmlns:p14="http://schemas.microsoft.com/office/powerpoint/2010/main" val="409791580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 xmlns:p14="http://schemas.microsoft.com/office/powerpoint/2010/main" val="3332803428"/>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 xmlns:p14="http://schemas.microsoft.com/office/powerpoint/2010/main" val="15235563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0679438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 xmlns:p14="http://schemas.microsoft.com/office/powerpoint/2010/main" val="181132988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 xmlns:p14="http://schemas.microsoft.com/office/powerpoint/2010/main" val="20195503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 xmlns:p14="http://schemas.microsoft.com/office/powerpoint/2010/main" val="32270503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 xmlns:a16="http://schemas.microsoft.com/office/drawing/2014/main"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 xmlns:p14="http://schemas.microsoft.com/office/powerpoint/2010/main" val="41969425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 xmlns:p14="http://schemas.microsoft.com/office/powerpoint/2010/main" val="334928368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 xmlns:p14="http://schemas.microsoft.com/office/powerpoint/2010/main" val="41118136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3801878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 xmlns:a16="http://schemas.microsoft.com/office/drawing/2014/main"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 xmlns:p14="http://schemas.microsoft.com/office/powerpoint/2010/main" val="372809462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 xmlns:p14="http://schemas.microsoft.com/office/powerpoint/2010/main" val="335072531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 xmlns:p14="http://schemas.microsoft.com/office/powerpoint/2010/main" val="425814490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 xmlns:p14="http://schemas.microsoft.com/office/powerpoint/2010/main" val="91796698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 xmlns:a16="http://schemas.microsoft.com/office/drawing/2014/main"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 xmlns:p14="http://schemas.microsoft.com/office/powerpoint/2010/main" val="258979185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 xmlns:p14="http://schemas.microsoft.com/office/powerpoint/2010/main" val="420718643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 xmlns:p14="http://schemas.microsoft.com/office/powerpoint/2010/main" val="235880364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 xmlns:p14="http://schemas.microsoft.com/office/powerpoint/2010/main" val="113778101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 xmlns:p14="http://schemas.microsoft.com/office/powerpoint/2010/main" val="21470049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 xmlns:p14="http://schemas.microsoft.com/office/powerpoint/2010/main" val="29612559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 xmlns:p14="http://schemas.microsoft.com/office/powerpoint/2010/main" val="322507411"/>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448</TotalTime>
  <Words>4750</Words>
  <Application>Microsoft Office PowerPoint</Application>
  <PresentationFormat>On-screen Show (4:3)</PresentationFormat>
  <Paragraphs>313</Paragraphs>
  <Slides>71</Slides>
  <Notes>0</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Diamond Grid 16x9</vt:lpstr>
      <vt:lpstr>TALENT DEVELOPMENT &amp; MANAGEMENT - IV</vt:lpstr>
      <vt:lpstr>Slide 2</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Slide 30</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32</cp:revision>
  <cp:lastPrinted>1601-01-01T00:00:00Z</cp:lastPrinted>
  <dcterms:created xsi:type="dcterms:W3CDTF">2020-07-09T15:12:46Z</dcterms:created>
  <dcterms:modified xsi:type="dcterms:W3CDTF">2022-07-01T11:52:44Z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