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4"/>
  </p:notesMasterIdLst>
  <p:handoutMasterIdLst>
    <p:handoutMasterId r:id="rId45"/>
  </p:handoutMasterIdLst>
  <p:sldIdLst>
    <p:sldId id="256" r:id="rId2"/>
    <p:sldId id="325" r:id="rId3"/>
    <p:sldId id="388" r:id="rId4"/>
    <p:sldId id="389" r:id="rId5"/>
    <p:sldId id="418" r:id="rId6"/>
    <p:sldId id="390" r:id="rId7"/>
    <p:sldId id="312" r:id="rId8"/>
    <p:sldId id="391" r:id="rId9"/>
    <p:sldId id="392" r:id="rId10"/>
    <p:sldId id="393" r:id="rId11"/>
    <p:sldId id="394" r:id="rId12"/>
    <p:sldId id="395" r:id="rId13"/>
    <p:sldId id="419" r:id="rId14"/>
    <p:sldId id="397" r:id="rId15"/>
    <p:sldId id="406" r:id="rId16"/>
    <p:sldId id="407" r:id="rId17"/>
    <p:sldId id="396" r:id="rId18"/>
    <p:sldId id="402" r:id="rId19"/>
    <p:sldId id="401" r:id="rId20"/>
    <p:sldId id="398" r:id="rId21"/>
    <p:sldId id="409" r:id="rId22"/>
    <p:sldId id="410" r:id="rId23"/>
    <p:sldId id="399" r:id="rId24"/>
    <p:sldId id="400" r:id="rId25"/>
    <p:sldId id="420" r:id="rId26"/>
    <p:sldId id="403" r:id="rId27"/>
    <p:sldId id="404" r:id="rId28"/>
    <p:sldId id="405" r:id="rId29"/>
    <p:sldId id="421" r:id="rId30"/>
    <p:sldId id="326" r:id="rId31"/>
    <p:sldId id="408" r:id="rId32"/>
    <p:sldId id="314" r:id="rId33"/>
    <p:sldId id="327" r:id="rId34"/>
    <p:sldId id="328" r:id="rId35"/>
    <p:sldId id="422" r:id="rId36"/>
    <p:sldId id="411" r:id="rId37"/>
    <p:sldId id="412" r:id="rId38"/>
    <p:sldId id="413" r:id="rId39"/>
    <p:sldId id="423" r:id="rId40"/>
    <p:sldId id="414" r:id="rId41"/>
    <p:sldId id="415" r:id="rId42"/>
    <p:sldId id="289" r:id="rId4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dgm:spPr>
        <a:solidFill>
          <a:srgbClr val="FFFFFF"/>
        </a:solidFill>
      </dgm:spPr>
      <dgm:t>
        <a:bodyPr/>
        <a:lstStyle/>
        <a:p>
          <a:r>
            <a:rPr lang="en-MY" dirty="0">
              <a:solidFill>
                <a:schemeClr val="tx1"/>
              </a:solidFill>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Y="-1502" custLinFactNeighborX="-181" custLinFactNeighborY="-10000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a:xfrm>
          <a:off x="0" y="1324744"/>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a:xfrm>
          <a:off x="0" y="1324744"/>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a:xfrm>
          <a:off x="0" y="1938420"/>
          <a:ext cx="8122096" cy="561599"/>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a:xfrm>
          <a:off x="0" y="1324744"/>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a:xfrm>
          <a:off x="0" y="1938420"/>
          <a:ext cx="8122096" cy="561599"/>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a:xfrm>
          <a:off x="0" y="2569140"/>
          <a:ext cx="8122096" cy="561599"/>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a:xfrm>
          <a:off x="0" y="1324744"/>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custLinFactNeighborY="87795">
        <dgm:presLayoutVars>
          <dgm:chMax val="0"/>
          <dgm:bulletEnabled val="1"/>
        </dgm:presLayoutVars>
      </dgm:prSet>
      <dgm:spPr>
        <a:xfrm>
          <a:off x="0" y="1938420"/>
          <a:ext cx="8122096" cy="561599"/>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a:xfrm>
          <a:off x="0" y="2569140"/>
          <a:ext cx="8122096" cy="561599"/>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a:xfrm>
          <a:off x="0" y="3199860"/>
          <a:ext cx="8122096" cy="561599"/>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a:xfrm>
          <a:off x="0" y="1324744"/>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custLinFactNeighborY="87795">
        <dgm:presLayoutVars>
          <dgm:chMax val="0"/>
          <dgm:bulletEnabled val="1"/>
        </dgm:presLayoutVars>
      </dgm:prSet>
      <dgm:spPr>
        <a:xfrm>
          <a:off x="0" y="1938420"/>
          <a:ext cx="8122096" cy="561599"/>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custLinFactNeighborY="-29311">
        <dgm:presLayoutVars>
          <dgm:chMax val="0"/>
          <dgm:bulletEnabled val="1"/>
        </dgm:presLayoutVars>
      </dgm:prSet>
      <dgm:spPr>
        <a:xfrm>
          <a:off x="0" y="2569140"/>
          <a:ext cx="8122096" cy="561599"/>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a:xfrm>
          <a:off x="0" y="3199860"/>
          <a:ext cx="8122096" cy="561599"/>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a:xfrm>
          <a:off x="0" y="3830580"/>
          <a:ext cx="8122096" cy="561599"/>
        </a:xfrm>
        <a:prstGeom prst="roundRect">
          <a:avLst/>
        </a:prstGeom>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092694" cy="561599"/>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Learning Management System</a:t>
          </a:r>
        </a:p>
      </dsp:txBody>
      <dsp:txXfrm>
        <a:off x="27415" y="27415"/>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Need Analysis</a:t>
          </a: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Program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Implementation</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Program Development</a:t>
          </a:r>
        </a:p>
      </dsp:txBody>
      <dsp:txXfrm>
        <a:off x="27415" y="1352159"/>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Implementation</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Program Development</a:t>
          </a:r>
        </a:p>
      </dsp:txBody>
      <dsp:txXfrm>
        <a:off x="27415" y="1352159"/>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Implementation</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sp:txBody>
      <dsp:txXfrm>
        <a:off x="27415" y="1352159"/>
        <a:ext cx="8067266" cy="506769"/>
      </dsp:txXfrm>
    </dsp:sp>
    <dsp:sp modelId="{239A56AA-8CA4-45D2-AAA7-F32B26D151DB}">
      <dsp:nvSpPr>
        <dsp:cNvPr id="0" name=""/>
        <dsp:cNvSpPr/>
      </dsp:nvSpPr>
      <dsp:spPr>
        <a:xfrm>
          <a:off x="0" y="1938420"/>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Implementation</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sp:txBody>
      <dsp:txXfrm>
        <a:off x="27415" y="1352159"/>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sp:txBody>
      <dsp:txXfrm>
        <a:off x="27415" y="1352159"/>
        <a:ext cx="8067266" cy="506769"/>
      </dsp:txXfrm>
    </dsp:sp>
    <dsp:sp modelId="{239A56AA-8CA4-45D2-AAA7-F32B26D151DB}">
      <dsp:nvSpPr>
        <dsp:cNvPr id="0" name=""/>
        <dsp:cNvSpPr/>
      </dsp:nvSpPr>
      <dsp:spPr>
        <a:xfrm>
          <a:off x="0" y="1999103"/>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sp:txBody>
      <dsp:txXfrm>
        <a:off x="27415" y="2026518"/>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sp:txBody>
      <dsp:txXfrm>
        <a:off x="27415" y="1352159"/>
        <a:ext cx="8067266" cy="506769"/>
      </dsp:txXfrm>
    </dsp:sp>
    <dsp:sp modelId="{239A56AA-8CA4-45D2-AAA7-F32B26D151DB}">
      <dsp:nvSpPr>
        <dsp:cNvPr id="0" name=""/>
        <dsp:cNvSpPr/>
      </dsp:nvSpPr>
      <dsp:spPr>
        <a:xfrm>
          <a:off x="0" y="1999103"/>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sp:txBody>
      <dsp:txXfrm>
        <a:off x="27415" y="2026518"/>
        <a:ext cx="8067266" cy="506769"/>
      </dsp:txXfrm>
    </dsp:sp>
    <dsp:sp modelId="{063BDBA2-A3DC-419F-9114-58CDD7E9676E}">
      <dsp:nvSpPr>
        <dsp:cNvPr id="0" name=""/>
        <dsp:cNvSpPr/>
      </dsp:nvSpPr>
      <dsp:spPr>
        <a:xfrm>
          <a:off x="0" y="25488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Kirkpatrick Training Evaluation Model</a:t>
          </a:r>
        </a:p>
      </dsp:txBody>
      <dsp:txXfrm>
        <a:off x="27415" y="257629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70343152"/>
              </p:ext>
            </p:extLst>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8968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03A73-19FC-4A16-A800-022D6F002AE2}"/>
              </a:ext>
            </a:extLst>
          </p:cNvPr>
          <p:cNvSpPr>
            <a:spLocks noGrp="1"/>
          </p:cNvSpPr>
          <p:nvPr>
            <p:ph type="title"/>
          </p:nvPr>
        </p:nvSpPr>
        <p:spPr/>
        <p:txBody>
          <a:bodyPr/>
          <a:lstStyle/>
          <a:p>
            <a:r>
              <a:rPr lang="en-MY" sz="3600" dirty="0"/>
              <a:t>Learning Management System (LMS)</a:t>
            </a:r>
          </a:p>
        </p:txBody>
      </p:sp>
      <p:sp>
        <p:nvSpPr>
          <p:cNvPr id="3" name="Content Placeholder 2">
            <a:extLst>
              <a:ext uri="{FF2B5EF4-FFF2-40B4-BE49-F238E27FC236}">
                <a16:creationId xmlns:a16="http://schemas.microsoft.com/office/drawing/2014/main" id="{51E61B18-42DF-4A27-9054-4AAFDB59BF68}"/>
              </a:ext>
            </a:extLst>
          </p:cNvPr>
          <p:cNvSpPr>
            <a:spLocks noGrp="1"/>
          </p:cNvSpPr>
          <p:nvPr>
            <p:ph idx="1"/>
          </p:nvPr>
        </p:nvSpPr>
        <p:spPr/>
        <p:txBody>
          <a:bodyPr/>
          <a:lstStyle/>
          <a:p>
            <a:r>
              <a:rPr lang="en-MY" dirty="0"/>
              <a:t>Learning Management System (sometimes also called "Course Management System", "Pedagogical Platform", "E-Learning Platform") is a software system that delivers courseware plus e-tutoring over the Internet.</a:t>
            </a:r>
          </a:p>
          <a:p>
            <a:endParaRPr lang="en-MY" dirty="0"/>
          </a:p>
          <a:p>
            <a:r>
              <a:rPr lang="en-MY" dirty="0"/>
              <a:t>A learning management system (LMS) allows you to create, distribute and track training anywhere, on any device.</a:t>
            </a:r>
          </a:p>
        </p:txBody>
      </p:sp>
    </p:spTree>
    <p:extLst>
      <p:ext uri="{BB962C8B-B14F-4D97-AF65-F5344CB8AC3E}">
        <p14:creationId xmlns:p14="http://schemas.microsoft.com/office/powerpoint/2010/main" val="3024333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BB66E-A96F-4834-8CF2-81C2D691FC1C}"/>
              </a:ext>
            </a:extLst>
          </p:cNvPr>
          <p:cNvSpPr>
            <a:spLocks noGrp="1"/>
          </p:cNvSpPr>
          <p:nvPr>
            <p:ph type="title"/>
          </p:nvPr>
        </p:nvSpPr>
        <p:spPr/>
        <p:txBody>
          <a:bodyPr/>
          <a:lstStyle/>
          <a:p>
            <a:r>
              <a:rPr lang="en-MY" dirty="0"/>
              <a:t>Choice of LMS</a:t>
            </a:r>
          </a:p>
        </p:txBody>
      </p:sp>
      <p:sp>
        <p:nvSpPr>
          <p:cNvPr id="3" name="Content Placeholder 2">
            <a:extLst>
              <a:ext uri="{FF2B5EF4-FFF2-40B4-BE49-F238E27FC236}">
                <a16:creationId xmlns:a16="http://schemas.microsoft.com/office/drawing/2014/main" id="{02E847C0-6A4E-4EE8-A3F0-7C7E8F72075F}"/>
              </a:ext>
            </a:extLst>
          </p:cNvPr>
          <p:cNvSpPr>
            <a:spLocks noGrp="1"/>
          </p:cNvSpPr>
          <p:nvPr>
            <p:ph idx="1"/>
          </p:nvPr>
        </p:nvSpPr>
        <p:spPr/>
        <p:txBody>
          <a:bodyPr/>
          <a:lstStyle/>
          <a:p>
            <a:pPr marL="0" indent="0">
              <a:buNone/>
            </a:pPr>
            <a:r>
              <a:rPr lang="en-MY" dirty="0"/>
              <a:t>As with most software, there’s no “one size fits all, best” LMS</a:t>
            </a:r>
          </a:p>
          <a:p>
            <a:pPr marL="0" indent="0">
              <a:buNone/>
            </a:pPr>
            <a:endParaRPr lang="en-MY" dirty="0"/>
          </a:p>
          <a:p>
            <a:r>
              <a:rPr lang="en-MY" dirty="0"/>
              <a:t>Is it easy to use?</a:t>
            </a:r>
          </a:p>
          <a:p>
            <a:r>
              <a:rPr lang="en-MY" dirty="0"/>
              <a:t>Does it offer reporting?</a:t>
            </a:r>
          </a:p>
          <a:p>
            <a:r>
              <a:rPr lang="en-MY" dirty="0"/>
              <a:t>How many learners can you invite?</a:t>
            </a:r>
          </a:p>
          <a:p>
            <a:r>
              <a:rPr lang="en-MY" dirty="0"/>
              <a:t>Can you create individual learning tracks?</a:t>
            </a:r>
          </a:p>
          <a:p>
            <a:r>
              <a:rPr lang="en-MY" dirty="0"/>
              <a:t>What course and media formats does the LMS support?</a:t>
            </a:r>
          </a:p>
        </p:txBody>
      </p:sp>
    </p:spTree>
    <p:extLst>
      <p:ext uri="{BB962C8B-B14F-4D97-AF65-F5344CB8AC3E}">
        <p14:creationId xmlns:p14="http://schemas.microsoft.com/office/powerpoint/2010/main" val="2130919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99689766"/>
              </p:ext>
            </p:extLst>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6387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E3EEF-CE22-46C6-9257-8001E3EF7EAB}"/>
              </a:ext>
            </a:extLst>
          </p:cNvPr>
          <p:cNvSpPr>
            <a:spLocks noGrp="1"/>
          </p:cNvSpPr>
          <p:nvPr>
            <p:ph type="title"/>
          </p:nvPr>
        </p:nvSpPr>
        <p:spPr/>
        <p:txBody>
          <a:bodyPr/>
          <a:lstStyle/>
          <a:p>
            <a:r>
              <a:rPr lang="en-MY" dirty="0"/>
              <a:t>Training Need Analysis</a:t>
            </a:r>
          </a:p>
        </p:txBody>
      </p:sp>
      <p:sp>
        <p:nvSpPr>
          <p:cNvPr id="3" name="Content Placeholder 2">
            <a:extLst>
              <a:ext uri="{FF2B5EF4-FFF2-40B4-BE49-F238E27FC236}">
                <a16:creationId xmlns:a16="http://schemas.microsoft.com/office/drawing/2014/main" id="{5D82152E-3960-425F-B374-401BBFF98CCA}"/>
              </a:ext>
            </a:extLst>
          </p:cNvPr>
          <p:cNvSpPr>
            <a:spLocks noGrp="1"/>
          </p:cNvSpPr>
          <p:nvPr>
            <p:ph idx="1"/>
          </p:nvPr>
        </p:nvSpPr>
        <p:spPr/>
        <p:txBody>
          <a:bodyPr/>
          <a:lstStyle/>
          <a:p>
            <a:pPr marL="0" indent="0">
              <a:buNone/>
            </a:pPr>
            <a:r>
              <a:rPr lang="en-MY" dirty="0"/>
              <a:t>Training  needs  are  identified  on  the  basis  of  organisational  analysis,  job  analysis  and  individual analysis. </a:t>
            </a:r>
          </a:p>
          <a:p>
            <a:r>
              <a:rPr lang="en-MY" dirty="0"/>
              <a:t>Course  content  are  to  be  planned  on  the  basis  of  training  needs.  </a:t>
            </a:r>
          </a:p>
          <a:p>
            <a:r>
              <a:rPr lang="en-MY" dirty="0"/>
              <a:t>Training  needs  are  those  aspects  necessary  to  perform  the  job  in  an  organisation  in  which  employee  is  lacking  attitude/aptitude,  knowledge, skill. </a:t>
            </a:r>
          </a:p>
        </p:txBody>
      </p:sp>
    </p:spTree>
    <p:extLst>
      <p:ext uri="{BB962C8B-B14F-4D97-AF65-F5344CB8AC3E}">
        <p14:creationId xmlns:p14="http://schemas.microsoft.com/office/powerpoint/2010/main" val="1611419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A5B5C-A4C2-4DC0-BCA9-D11935B6A05A}"/>
              </a:ext>
            </a:extLst>
          </p:cNvPr>
          <p:cNvSpPr>
            <a:spLocks noGrp="1"/>
          </p:cNvSpPr>
          <p:nvPr>
            <p:ph type="title"/>
          </p:nvPr>
        </p:nvSpPr>
        <p:spPr/>
        <p:txBody>
          <a:bodyPr/>
          <a:lstStyle/>
          <a:p>
            <a:r>
              <a:rPr lang="en-MY" dirty="0"/>
              <a:t>Assessment Process</a:t>
            </a:r>
          </a:p>
        </p:txBody>
      </p:sp>
      <p:sp>
        <p:nvSpPr>
          <p:cNvPr id="3" name="Content Placeholder 2">
            <a:extLst>
              <a:ext uri="{FF2B5EF4-FFF2-40B4-BE49-F238E27FC236}">
                <a16:creationId xmlns:a16="http://schemas.microsoft.com/office/drawing/2014/main" id="{33C715E0-07E5-4787-A20A-108059E4EB1D}"/>
              </a:ext>
            </a:extLst>
          </p:cNvPr>
          <p:cNvSpPr>
            <a:spLocks noGrp="1"/>
          </p:cNvSpPr>
          <p:nvPr>
            <p:ph idx="1"/>
          </p:nvPr>
        </p:nvSpPr>
        <p:spPr>
          <a:xfrm>
            <a:off x="914400" y="1600200"/>
            <a:ext cx="7772400" cy="4979987"/>
          </a:xfrm>
        </p:spPr>
        <p:txBody>
          <a:bodyPr/>
          <a:lstStyle/>
          <a:p>
            <a:r>
              <a:rPr lang="en-MY" dirty="0"/>
              <a:t>Gather data to identify needs.</a:t>
            </a:r>
          </a:p>
          <a:p>
            <a:r>
              <a:rPr lang="en-MY" dirty="0"/>
              <a:t>Determine needs that can be met by training interventions.</a:t>
            </a:r>
          </a:p>
          <a:p>
            <a:r>
              <a:rPr lang="en-MY" dirty="0"/>
              <a:t>Propose solutions.(Training is not a solution for employee relations problems such as poor morale, lack of motivation, or lack of ability to learn.)</a:t>
            </a:r>
          </a:p>
          <a:p>
            <a:r>
              <a:rPr lang="en-MY" dirty="0"/>
              <a:t>Calculate potential cost of training interventions.</a:t>
            </a:r>
          </a:p>
          <a:p>
            <a:r>
              <a:rPr lang="en-MY" dirty="0"/>
              <a:t>Choose and implement the training.</a:t>
            </a:r>
          </a:p>
        </p:txBody>
      </p:sp>
    </p:spTree>
    <p:extLst>
      <p:ext uri="{BB962C8B-B14F-4D97-AF65-F5344CB8AC3E}">
        <p14:creationId xmlns:p14="http://schemas.microsoft.com/office/powerpoint/2010/main" val="3007399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4A525-4960-48B5-A0C7-7DA88CD98C15}"/>
              </a:ext>
            </a:extLst>
          </p:cNvPr>
          <p:cNvSpPr>
            <a:spLocks noGrp="1"/>
          </p:cNvSpPr>
          <p:nvPr>
            <p:ph type="title"/>
          </p:nvPr>
        </p:nvSpPr>
        <p:spPr/>
        <p:txBody>
          <a:bodyPr/>
          <a:lstStyle/>
          <a:p>
            <a:r>
              <a:rPr lang="en-MY" dirty="0"/>
              <a:t>Types of Assessments</a:t>
            </a:r>
          </a:p>
        </p:txBody>
      </p:sp>
      <p:sp>
        <p:nvSpPr>
          <p:cNvPr id="3" name="Content Placeholder 2">
            <a:extLst>
              <a:ext uri="{FF2B5EF4-FFF2-40B4-BE49-F238E27FC236}">
                <a16:creationId xmlns:a16="http://schemas.microsoft.com/office/drawing/2014/main" id="{87A688F4-4C6F-4BA6-9300-9ABF82A5ABE7}"/>
              </a:ext>
            </a:extLst>
          </p:cNvPr>
          <p:cNvSpPr>
            <a:spLocks noGrp="1"/>
          </p:cNvSpPr>
          <p:nvPr>
            <p:ph idx="1"/>
          </p:nvPr>
        </p:nvSpPr>
        <p:spPr>
          <a:xfrm>
            <a:off x="685800" y="1556792"/>
            <a:ext cx="8206680" cy="5023395"/>
          </a:xfrm>
        </p:spPr>
        <p:txBody>
          <a:bodyPr/>
          <a:lstStyle/>
          <a:p>
            <a:r>
              <a:rPr lang="en-MY" dirty="0"/>
              <a:t>Organizational Assessment - Identifies the knowledge, skills, and abilities employees will need in the future.</a:t>
            </a:r>
          </a:p>
          <a:p>
            <a:r>
              <a:rPr lang="en-MY" dirty="0"/>
              <a:t>Task Assessment - Compares job requirements with employee knowledge and skills to identify are as needing improvement through job analysis.</a:t>
            </a:r>
          </a:p>
          <a:p>
            <a:r>
              <a:rPr lang="en-MY" dirty="0"/>
              <a:t>Individual Assessment - Focuses on individual employees and how they perform their jobs, usually determined through performance appraisal or review.</a:t>
            </a:r>
          </a:p>
          <a:p>
            <a:endParaRPr lang="en-MY" dirty="0"/>
          </a:p>
        </p:txBody>
      </p:sp>
    </p:spTree>
    <p:extLst>
      <p:ext uri="{BB962C8B-B14F-4D97-AF65-F5344CB8AC3E}">
        <p14:creationId xmlns:p14="http://schemas.microsoft.com/office/powerpoint/2010/main" val="1367918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AF86E-8E1E-4778-8E7E-442235630EA7}"/>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FFE88EC3-9BB8-4B84-A605-B5E12D916B8B}"/>
              </a:ext>
            </a:extLst>
          </p:cNvPr>
          <p:cNvSpPr>
            <a:spLocks noGrp="1"/>
          </p:cNvSpPr>
          <p:nvPr>
            <p:ph idx="1"/>
          </p:nvPr>
        </p:nvSpPr>
        <p:spPr/>
        <p:txBody>
          <a:bodyPr/>
          <a:lstStyle/>
          <a:p>
            <a:pPr marL="0" indent="0">
              <a:buNone/>
            </a:pPr>
            <a:r>
              <a:rPr lang="en-MY" dirty="0"/>
              <a:t>Once the data of training needs analysis has been gathered, the next step is to:.</a:t>
            </a:r>
          </a:p>
          <a:p>
            <a:pPr marL="514350" indent="-514350">
              <a:buFont typeface="+mj-lt"/>
              <a:buAutoNum type="alphaUcPeriod"/>
            </a:pPr>
            <a:r>
              <a:rPr lang="en-MY" dirty="0"/>
              <a:t>Report the needs that training can and cannot meet.</a:t>
            </a:r>
          </a:p>
          <a:p>
            <a:pPr marL="514350" indent="-514350">
              <a:buFont typeface="+mj-lt"/>
              <a:buAutoNum type="alphaUcPeriod"/>
            </a:pPr>
            <a:r>
              <a:rPr lang="en-MY" dirty="0"/>
              <a:t>Develop the objectives for the training program.</a:t>
            </a:r>
          </a:p>
          <a:p>
            <a:pPr marL="514350" indent="-514350">
              <a:buFont typeface="+mj-lt"/>
              <a:buAutoNum type="alphaUcPeriod"/>
            </a:pPr>
            <a:r>
              <a:rPr lang="en-MY" dirty="0"/>
              <a:t>Propose a series of solutions for customer service problems.</a:t>
            </a:r>
          </a:p>
          <a:p>
            <a:pPr marL="514350" indent="-514350">
              <a:buFont typeface="+mj-lt"/>
              <a:buAutoNum type="alphaUcPeriod"/>
            </a:pPr>
            <a:r>
              <a:rPr lang="en-MY" dirty="0"/>
              <a:t>Decide whether to develop or buy the training program.</a:t>
            </a:r>
          </a:p>
          <a:p>
            <a:pPr marL="0" indent="0">
              <a:buNone/>
            </a:pPr>
            <a:endParaRPr lang="en-MY" dirty="0"/>
          </a:p>
        </p:txBody>
      </p:sp>
    </p:spTree>
    <p:extLst>
      <p:ext uri="{BB962C8B-B14F-4D97-AF65-F5344CB8AC3E}">
        <p14:creationId xmlns:p14="http://schemas.microsoft.com/office/powerpoint/2010/main" val="4284691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D86A0-B288-46CF-8483-84353AFFA5C6}"/>
              </a:ext>
            </a:extLst>
          </p:cNvPr>
          <p:cNvSpPr>
            <a:spLocks noGrp="1"/>
          </p:cNvSpPr>
          <p:nvPr>
            <p:ph type="title"/>
          </p:nvPr>
        </p:nvSpPr>
        <p:spPr/>
        <p:txBody>
          <a:bodyPr/>
          <a:lstStyle/>
          <a:p>
            <a:r>
              <a:rPr lang="en-MY" dirty="0"/>
              <a:t>Answer # 1 </a:t>
            </a:r>
          </a:p>
        </p:txBody>
      </p:sp>
      <p:sp>
        <p:nvSpPr>
          <p:cNvPr id="3" name="Content Placeholder 2">
            <a:extLst>
              <a:ext uri="{FF2B5EF4-FFF2-40B4-BE49-F238E27FC236}">
                <a16:creationId xmlns:a16="http://schemas.microsoft.com/office/drawing/2014/main" id="{A90977C6-5C96-41D0-BD94-CBD16BE4801E}"/>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942466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D99C3-1E0F-4195-910A-AD7F073918CC}"/>
              </a:ext>
            </a:extLst>
          </p:cNvPr>
          <p:cNvSpPr>
            <a:spLocks noGrp="1"/>
          </p:cNvSpPr>
          <p:nvPr>
            <p:ph type="title"/>
          </p:nvPr>
        </p:nvSpPr>
        <p:spPr/>
        <p:txBody>
          <a:bodyPr/>
          <a:lstStyle/>
          <a:p>
            <a:r>
              <a:rPr lang="en-MY" dirty="0"/>
              <a:t>Training Design</a:t>
            </a:r>
          </a:p>
        </p:txBody>
      </p:sp>
      <p:pic>
        <p:nvPicPr>
          <p:cNvPr id="5" name="Picture 4">
            <a:extLst>
              <a:ext uri="{FF2B5EF4-FFF2-40B4-BE49-F238E27FC236}">
                <a16:creationId xmlns:a16="http://schemas.microsoft.com/office/drawing/2014/main" id="{F94E3E98-498D-42C8-AC3B-C1816023F3FB}"/>
              </a:ext>
            </a:extLst>
          </p:cNvPr>
          <p:cNvPicPr>
            <a:picLocks noChangeAspect="1"/>
          </p:cNvPicPr>
          <p:nvPr/>
        </p:nvPicPr>
        <p:blipFill>
          <a:blip r:embed="rId2"/>
          <a:stretch>
            <a:fillRect/>
          </a:stretch>
        </p:blipFill>
        <p:spPr>
          <a:xfrm>
            <a:off x="785467" y="1844824"/>
            <a:ext cx="7876072" cy="4002757"/>
          </a:xfrm>
          <a:prstGeom prst="rect">
            <a:avLst/>
          </a:prstGeom>
        </p:spPr>
      </p:pic>
    </p:spTree>
    <p:extLst>
      <p:ext uri="{BB962C8B-B14F-4D97-AF65-F5344CB8AC3E}">
        <p14:creationId xmlns:p14="http://schemas.microsoft.com/office/powerpoint/2010/main" val="2566006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47207214"/>
              </p:ext>
            </p:extLst>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8269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3654991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755AF-BE62-4FCF-9864-FB26B36691D7}"/>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ABABC8E1-8A86-4189-B464-0167796B279E}"/>
              </a:ext>
            </a:extLst>
          </p:cNvPr>
          <p:cNvSpPr>
            <a:spLocks noGrp="1"/>
          </p:cNvSpPr>
          <p:nvPr>
            <p:ph idx="1"/>
          </p:nvPr>
        </p:nvSpPr>
        <p:spPr/>
        <p:txBody>
          <a:bodyPr/>
          <a:lstStyle/>
          <a:p>
            <a:pPr marL="0" indent="0">
              <a:buNone/>
            </a:pPr>
            <a:r>
              <a:rPr lang="en-MY" dirty="0"/>
              <a:t>One well-recognized advantage of on-the-job training is:.</a:t>
            </a:r>
          </a:p>
          <a:p>
            <a:pPr marL="0" indent="0">
              <a:buNone/>
            </a:pPr>
            <a:r>
              <a:rPr lang="en-MY" dirty="0"/>
              <a:t>a) Supervisors' expertise in conducting job-specific instruction.</a:t>
            </a:r>
          </a:p>
          <a:p>
            <a:pPr marL="0" indent="0">
              <a:buNone/>
            </a:pPr>
            <a:r>
              <a:rPr lang="en-MY" dirty="0"/>
              <a:t>b) The incorporation of unplanned activities in the learning situation.</a:t>
            </a:r>
          </a:p>
          <a:p>
            <a:pPr marL="0" indent="0">
              <a:buNone/>
            </a:pPr>
            <a:r>
              <a:rPr lang="en-MY" dirty="0"/>
              <a:t>c) The ability to fit the learning to the trainee.</a:t>
            </a:r>
          </a:p>
          <a:p>
            <a:pPr marL="0" indent="0">
              <a:buNone/>
            </a:pPr>
            <a:r>
              <a:rPr lang="en-MY" dirty="0"/>
              <a:t>d) The ability to expand the learning to a more developmental focus.</a:t>
            </a:r>
          </a:p>
          <a:p>
            <a:pPr marL="0" indent="0">
              <a:buNone/>
            </a:pPr>
            <a:endParaRPr lang="en-MY" dirty="0"/>
          </a:p>
        </p:txBody>
      </p:sp>
    </p:spTree>
    <p:extLst>
      <p:ext uri="{BB962C8B-B14F-4D97-AF65-F5344CB8AC3E}">
        <p14:creationId xmlns:p14="http://schemas.microsoft.com/office/powerpoint/2010/main" val="449662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0B71A-DBEC-4DD3-9C97-193C86BF33F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FFD4A043-C092-41E0-959B-C69BEB2C3B8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027132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94902-A539-47F2-828C-05E6A1C48EDD}"/>
              </a:ext>
            </a:extLst>
          </p:cNvPr>
          <p:cNvSpPr>
            <a:spLocks noGrp="1"/>
          </p:cNvSpPr>
          <p:nvPr>
            <p:ph type="title"/>
          </p:nvPr>
        </p:nvSpPr>
        <p:spPr/>
        <p:txBody>
          <a:bodyPr/>
          <a:lstStyle/>
          <a:p>
            <a:r>
              <a:rPr lang="en-MY" dirty="0"/>
              <a:t>Types of Training Program</a:t>
            </a:r>
          </a:p>
        </p:txBody>
      </p:sp>
      <p:sp>
        <p:nvSpPr>
          <p:cNvPr id="3" name="Content Placeholder 2">
            <a:extLst>
              <a:ext uri="{FF2B5EF4-FFF2-40B4-BE49-F238E27FC236}">
                <a16:creationId xmlns:a16="http://schemas.microsoft.com/office/drawing/2014/main" id="{125BA7C5-BC12-4224-9210-80EE93841020}"/>
              </a:ext>
            </a:extLst>
          </p:cNvPr>
          <p:cNvSpPr>
            <a:spLocks noGrp="1"/>
          </p:cNvSpPr>
          <p:nvPr>
            <p:ph idx="1"/>
          </p:nvPr>
        </p:nvSpPr>
        <p:spPr>
          <a:xfrm>
            <a:off x="685800" y="1556792"/>
            <a:ext cx="8134672" cy="4530725"/>
          </a:xfrm>
        </p:spPr>
        <p:txBody>
          <a:bodyPr/>
          <a:lstStyle/>
          <a:p>
            <a:r>
              <a:rPr lang="en-MY" sz="2400" b="1" dirty="0"/>
              <a:t>Vestibule Training </a:t>
            </a:r>
            <a:r>
              <a:rPr lang="en-MY" sz="2400" dirty="0"/>
              <a:t>- It is a method in which trainees learn on the actual or simulated equipment they will use on the job, but are trained off the job. It can be considered a combination of </a:t>
            </a:r>
            <a:r>
              <a:rPr lang="en-MY" sz="2400" dirty="0" err="1"/>
              <a:t>onand</a:t>
            </a:r>
            <a:r>
              <a:rPr lang="en-MY" sz="2400" dirty="0"/>
              <a:t> off-the-job training.</a:t>
            </a:r>
          </a:p>
          <a:p>
            <a:r>
              <a:rPr lang="en-MY" sz="2400" b="1" dirty="0"/>
              <a:t>Virtual training </a:t>
            </a:r>
            <a:r>
              <a:rPr lang="en-MY" sz="2400" dirty="0"/>
              <a:t>- A trainer in a central location teaches groups of employees at remote locations via television </a:t>
            </a:r>
            <a:r>
              <a:rPr lang="en-MY" sz="2400" dirty="0" err="1"/>
              <a:t>hookups</a:t>
            </a:r>
            <a:r>
              <a:rPr lang="en-MY" sz="2400" dirty="0"/>
              <a:t>.</a:t>
            </a:r>
          </a:p>
          <a:p>
            <a:r>
              <a:rPr lang="en-MY" sz="2400" b="1" dirty="0"/>
              <a:t>Electronic Performance Support Systems (EPSS) </a:t>
            </a:r>
            <a:r>
              <a:rPr lang="en-MY" sz="2400" dirty="0"/>
              <a:t>- The systems are sets of computerized tools and displays that effectively automate and integrate training, documentation, and phone support, thus enabling individuals to provide support that’s faster, cheaper, and more effective than the traditional methods.</a:t>
            </a:r>
          </a:p>
        </p:txBody>
      </p:sp>
    </p:spTree>
    <p:extLst>
      <p:ext uri="{BB962C8B-B14F-4D97-AF65-F5344CB8AC3E}">
        <p14:creationId xmlns:p14="http://schemas.microsoft.com/office/powerpoint/2010/main" val="1117679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7952A-A475-43CF-9F49-BA9B09C2D428}"/>
              </a:ext>
            </a:extLst>
          </p:cNvPr>
          <p:cNvSpPr>
            <a:spLocks noGrp="1"/>
          </p:cNvSpPr>
          <p:nvPr>
            <p:ph type="title"/>
          </p:nvPr>
        </p:nvSpPr>
        <p:spPr/>
        <p:txBody>
          <a:bodyPr/>
          <a:lstStyle/>
          <a:p>
            <a:r>
              <a:rPr lang="en-MY" dirty="0"/>
              <a:t>Types of Training</a:t>
            </a:r>
          </a:p>
        </p:txBody>
      </p:sp>
      <p:sp>
        <p:nvSpPr>
          <p:cNvPr id="3" name="Content Placeholder 2">
            <a:extLst>
              <a:ext uri="{FF2B5EF4-FFF2-40B4-BE49-F238E27FC236}">
                <a16:creationId xmlns:a16="http://schemas.microsoft.com/office/drawing/2014/main" id="{072EFF33-54B5-49E9-AEAE-AF990565199B}"/>
              </a:ext>
            </a:extLst>
          </p:cNvPr>
          <p:cNvSpPr>
            <a:spLocks noGrp="1"/>
          </p:cNvSpPr>
          <p:nvPr>
            <p:ph idx="1"/>
          </p:nvPr>
        </p:nvSpPr>
        <p:spPr/>
        <p:txBody>
          <a:bodyPr/>
          <a:lstStyle/>
          <a:p>
            <a:r>
              <a:rPr lang="en-MY" b="1" dirty="0"/>
              <a:t>Blended Learning </a:t>
            </a:r>
            <a:r>
              <a:rPr lang="en-MY" dirty="0"/>
              <a:t>- It is a planned approach to learning that includes a combination of methods such as classroom, e-learning, self-paced study, and performance support such as job aids or coaching.</a:t>
            </a:r>
          </a:p>
          <a:p>
            <a:endParaRPr lang="en-MY" dirty="0"/>
          </a:p>
          <a:p>
            <a:r>
              <a:rPr lang="en-MY" b="1" dirty="0"/>
              <a:t>Cross training </a:t>
            </a:r>
            <a:r>
              <a:rPr lang="en-MY" dirty="0"/>
              <a:t>occurs when people are trained to do more than one job—theirs and someone else’s. For the employer, the advantages of cross training are flexibility and development.</a:t>
            </a:r>
          </a:p>
        </p:txBody>
      </p:sp>
    </p:spTree>
    <p:extLst>
      <p:ext uri="{BB962C8B-B14F-4D97-AF65-F5344CB8AC3E}">
        <p14:creationId xmlns:p14="http://schemas.microsoft.com/office/powerpoint/2010/main" val="3534908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A49B6-22C6-42AA-B3BB-AA10355EC215}"/>
              </a:ext>
            </a:extLst>
          </p:cNvPr>
          <p:cNvSpPr>
            <a:spLocks noGrp="1"/>
          </p:cNvSpPr>
          <p:nvPr>
            <p:ph type="title"/>
          </p:nvPr>
        </p:nvSpPr>
        <p:spPr/>
        <p:txBody>
          <a:bodyPr/>
          <a:lstStyle/>
          <a:p>
            <a:r>
              <a:rPr lang="en-MY" dirty="0"/>
              <a:t>Orientation and On-boarding</a:t>
            </a:r>
          </a:p>
        </p:txBody>
      </p:sp>
      <p:sp>
        <p:nvSpPr>
          <p:cNvPr id="3" name="Content Placeholder 2">
            <a:extLst>
              <a:ext uri="{FF2B5EF4-FFF2-40B4-BE49-F238E27FC236}">
                <a16:creationId xmlns:a16="http://schemas.microsoft.com/office/drawing/2014/main" id="{AD54B1AE-5DE4-419E-AC54-64119584DBDF}"/>
              </a:ext>
            </a:extLst>
          </p:cNvPr>
          <p:cNvSpPr>
            <a:spLocks noGrp="1"/>
          </p:cNvSpPr>
          <p:nvPr>
            <p:ph idx="1"/>
          </p:nvPr>
        </p:nvSpPr>
        <p:spPr/>
        <p:txBody>
          <a:bodyPr/>
          <a:lstStyle/>
          <a:p>
            <a:pPr marL="0" indent="0">
              <a:buNone/>
            </a:pPr>
            <a:r>
              <a:rPr lang="en-MY" dirty="0"/>
              <a:t>Orientation and on boarding refers to the process of new employee assimilation, which often lasts up to six months or a year. The programs smooth the adjustment phase by introducing new employees to others, lessening feelings of isolation, and providing a better understanding of the organization, expectations, and future opportunities for personal growth and development.</a:t>
            </a:r>
          </a:p>
        </p:txBody>
      </p:sp>
    </p:spTree>
    <p:extLst>
      <p:ext uri="{BB962C8B-B14F-4D97-AF65-F5344CB8AC3E}">
        <p14:creationId xmlns:p14="http://schemas.microsoft.com/office/powerpoint/2010/main" val="3266033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883E6-0440-4B8B-9C30-95C0E0F4EE70}"/>
              </a:ext>
            </a:extLst>
          </p:cNvPr>
          <p:cNvSpPr>
            <a:spLocks noGrp="1"/>
          </p:cNvSpPr>
          <p:nvPr>
            <p:ph type="title"/>
          </p:nvPr>
        </p:nvSpPr>
        <p:spPr/>
        <p:txBody>
          <a:bodyPr/>
          <a:lstStyle/>
          <a:p>
            <a:r>
              <a:rPr lang="en-MY" dirty="0"/>
              <a:t>E-Learning</a:t>
            </a:r>
          </a:p>
        </p:txBody>
      </p:sp>
      <p:sp>
        <p:nvSpPr>
          <p:cNvPr id="3" name="Content Placeholder 2">
            <a:extLst>
              <a:ext uri="{FF2B5EF4-FFF2-40B4-BE49-F238E27FC236}">
                <a16:creationId xmlns:a16="http://schemas.microsoft.com/office/drawing/2014/main" id="{F661C76B-2BCB-4771-AF4C-75F2FC181F00}"/>
              </a:ext>
            </a:extLst>
          </p:cNvPr>
          <p:cNvSpPr>
            <a:spLocks noGrp="1"/>
          </p:cNvSpPr>
          <p:nvPr>
            <p:ph idx="1"/>
          </p:nvPr>
        </p:nvSpPr>
        <p:spPr>
          <a:xfrm>
            <a:off x="685800" y="1556792"/>
            <a:ext cx="8001000" cy="4530725"/>
          </a:xfrm>
        </p:spPr>
        <p:txBody>
          <a:bodyPr/>
          <a:lstStyle/>
          <a:p>
            <a:pPr marL="0" indent="0">
              <a:buNone/>
            </a:pPr>
            <a:r>
              <a:rPr lang="en-MY" dirty="0"/>
              <a:t>E-learning is the delivery of formal and informal training and educational materials, processes, and programs via the use of electronic media. E-learning includes Web based learning, computer-based training (CBT), and virtual classrooms.</a:t>
            </a:r>
          </a:p>
          <a:p>
            <a:pPr marL="0" indent="0">
              <a:buNone/>
            </a:pPr>
            <a:r>
              <a:rPr lang="en-MY" dirty="0"/>
              <a:t>E-learning can be synchronous or asynchronous:</a:t>
            </a:r>
          </a:p>
          <a:p>
            <a:r>
              <a:rPr lang="en-MY" dirty="0"/>
              <a:t>Synchronous learning is when participants interact together in real time.</a:t>
            </a:r>
          </a:p>
          <a:p>
            <a:r>
              <a:rPr lang="en-MY" dirty="0"/>
              <a:t>Asynchronous learning is when participants access information at different times and in different places.</a:t>
            </a:r>
          </a:p>
          <a:p>
            <a:pPr marL="0" indent="0">
              <a:buNone/>
            </a:pPr>
            <a:endParaRPr lang="en-MY" dirty="0"/>
          </a:p>
        </p:txBody>
      </p:sp>
    </p:spTree>
    <p:extLst>
      <p:ext uri="{BB962C8B-B14F-4D97-AF65-F5344CB8AC3E}">
        <p14:creationId xmlns:p14="http://schemas.microsoft.com/office/powerpoint/2010/main" val="1501835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1126E-4761-4D97-953B-FFF2DD378ACC}"/>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9306DDBF-8AD6-4735-B003-1C5746D84746}"/>
              </a:ext>
            </a:extLst>
          </p:cNvPr>
          <p:cNvSpPr>
            <a:spLocks noGrp="1"/>
          </p:cNvSpPr>
          <p:nvPr>
            <p:ph idx="1"/>
          </p:nvPr>
        </p:nvSpPr>
        <p:spPr/>
        <p:txBody>
          <a:bodyPr/>
          <a:lstStyle/>
          <a:p>
            <a:pPr marL="0" indent="0">
              <a:buNone/>
            </a:pPr>
            <a:r>
              <a:rPr lang="en-MY" dirty="0"/>
              <a:t>A major concern with e-Learning is that:.</a:t>
            </a:r>
          </a:p>
          <a:p>
            <a:pPr marL="0" indent="0">
              <a:buNone/>
            </a:pPr>
            <a:r>
              <a:rPr lang="en-MY" dirty="0"/>
              <a:t>a) Retention of learned material is affected by the speed with which the learner progresses through the course.</a:t>
            </a:r>
          </a:p>
          <a:p>
            <a:pPr marL="0" indent="0">
              <a:buNone/>
            </a:pPr>
            <a:r>
              <a:rPr lang="en-MY" dirty="0"/>
              <a:t>b) Trainees will discontinue other learning experiences critical to job performance.</a:t>
            </a:r>
          </a:p>
          <a:p>
            <a:pPr marL="0" indent="0">
              <a:buNone/>
            </a:pPr>
            <a:r>
              <a:rPr lang="en-MY" dirty="0"/>
              <a:t>c) It is more costly than other training methodologies.</a:t>
            </a:r>
          </a:p>
          <a:p>
            <a:pPr marL="0" indent="0">
              <a:buNone/>
            </a:pPr>
            <a:r>
              <a:rPr lang="en-MY" dirty="0"/>
              <a:t>d) It provides too much flexibility because of self-pacing.</a:t>
            </a:r>
          </a:p>
          <a:p>
            <a:pPr marL="0" indent="0">
              <a:buNone/>
            </a:pPr>
            <a:endParaRPr lang="en-MY" dirty="0"/>
          </a:p>
        </p:txBody>
      </p:sp>
    </p:spTree>
    <p:extLst>
      <p:ext uri="{BB962C8B-B14F-4D97-AF65-F5344CB8AC3E}">
        <p14:creationId xmlns:p14="http://schemas.microsoft.com/office/powerpoint/2010/main" val="972299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AEA14-2807-4476-8DF1-79A4D123A516}"/>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F4CAE605-840C-4940-BBB5-7690E22668B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994185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5F860-B06A-414B-9630-7C91BEE2F1EF}"/>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55BAF946-EEB9-4E38-9C9D-19FD4160B145}"/>
              </a:ext>
            </a:extLst>
          </p:cNvPr>
          <p:cNvSpPr>
            <a:spLocks noGrp="1"/>
          </p:cNvSpPr>
          <p:nvPr>
            <p:ph idx="1"/>
          </p:nvPr>
        </p:nvSpPr>
        <p:spPr>
          <a:xfrm>
            <a:off x="755576" y="1556792"/>
            <a:ext cx="8064896" cy="4530725"/>
          </a:xfrm>
        </p:spPr>
        <p:txBody>
          <a:bodyPr/>
          <a:lstStyle/>
          <a:p>
            <a:pPr marL="0" indent="0">
              <a:buNone/>
            </a:pPr>
            <a:r>
              <a:rPr lang="en-MY" sz="2400" dirty="0"/>
              <a:t>The HRCI is adding five new stamping machines, which are identical in design and operation to 20 stamping machines currently operated by 20 machine operators and 20 assistant machine operators. The operators for the new equipment will be selected from the pool of current assistant machine operators. Which of the following is the most cost effective instructional method for training the new operators?.</a:t>
            </a:r>
          </a:p>
          <a:p>
            <a:pPr marL="0" indent="0">
              <a:buNone/>
            </a:pPr>
            <a:r>
              <a:rPr lang="en-MY" sz="2400" dirty="0"/>
              <a:t>a) Classroom-based lecture</a:t>
            </a:r>
          </a:p>
          <a:p>
            <a:pPr marL="0" indent="0">
              <a:buNone/>
            </a:pPr>
            <a:r>
              <a:rPr lang="en-MY" sz="2400" dirty="0"/>
              <a:t>b) E-learning from the vendor</a:t>
            </a:r>
          </a:p>
          <a:p>
            <a:pPr marL="0" indent="0">
              <a:buNone/>
            </a:pPr>
            <a:r>
              <a:rPr lang="en-MY" sz="2400" dirty="0"/>
              <a:t>c) Structured on-the-job training</a:t>
            </a:r>
          </a:p>
          <a:p>
            <a:pPr marL="0" indent="0">
              <a:buNone/>
            </a:pPr>
            <a:r>
              <a:rPr lang="en-MY" sz="2400" dirty="0"/>
              <a:t>d) Simulation-based training</a:t>
            </a:r>
          </a:p>
          <a:p>
            <a:pPr marL="0" indent="0">
              <a:buNone/>
            </a:pPr>
            <a:endParaRPr lang="en-MY" sz="2400" dirty="0"/>
          </a:p>
        </p:txBody>
      </p:sp>
    </p:spTree>
    <p:extLst>
      <p:ext uri="{BB962C8B-B14F-4D97-AF65-F5344CB8AC3E}">
        <p14:creationId xmlns:p14="http://schemas.microsoft.com/office/powerpoint/2010/main" val="3103444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D2F02-AF06-4B77-85F3-B8FDE74B3356}"/>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A43AF311-CF94-4863-9267-89D767E56A5A}"/>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733858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51943832"/>
              </p:ext>
            </p:extLst>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6268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4C365-AE4B-4747-8923-ED68DB4AE9FC}"/>
              </a:ext>
            </a:extLst>
          </p:cNvPr>
          <p:cNvSpPr>
            <a:spLocks noGrp="1"/>
          </p:cNvSpPr>
          <p:nvPr>
            <p:ph type="title"/>
          </p:nvPr>
        </p:nvSpPr>
        <p:spPr/>
        <p:txBody>
          <a:bodyPr/>
          <a:lstStyle/>
          <a:p>
            <a:r>
              <a:rPr lang="en-MY" dirty="0"/>
              <a:t>Training Implementation</a:t>
            </a:r>
          </a:p>
        </p:txBody>
      </p:sp>
      <p:pic>
        <p:nvPicPr>
          <p:cNvPr id="6" name="Picture 5">
            <a:extLst>
              <a:ext uri="{FF2B5EF4-FFF2-40B4-BE49-F238E27FC236}">
                <a16:creationId xmlns:a16="http://schemas.microsoft.com/office/drawing/2014/main" id="{4A6596C4-AF97-44A6-A7A2-8AD5BD8971E8}"/>
              </a:ext>
            </a:extLst>
          </p:cNvPr>
          <p:cNvPicPr>
            <a:picLocks noChangeAspect="1"/>
          </p:cNvPicPr>
          <p:nvPr/>
        </p:nvPicPr>
        <p:blipFill>
          <a:blip r:embed="rId2"/>
          <a:stretch>
            <a:fillRect/>
          </a:stretch>
        </p:blipFill>
        <p:spPr>
          <a:xfrm>
            <a:off x="946121" y="1844824"/>
            <a:ext cx="7304673" cy="2882057"/>
          </a:xfrm>
          <a:prstGeom prst="rect">
            <a:avLst/>
          </a:prstGeom>
        </p:spPr>
      </p:pic>
    </p:spTree>
    <p:extLst>
      <p:ext uri="{BB962C8B-B14F-4D97-AF65-F5344CB8AC3E}">
        <p14:creationId xmlns:p14="http://schemas.microsoft.com/office/powerpoint/2010/main" val="4109984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2BA1B-99B7-4BBA-86D5-3597C2D22047}"/>
              </a:ext>
            </a:extLst>
          </p:cNvPr>
          <p:cNvSpPr>
            <a:spLocks noGrp="1"/>
          </p:cNvSpPr>
          <p:nvPr>
            <p:ph type="title"/>
          </p:nvPr>
        </p:nvSpPr>
        <p:spPr/>
        <p:txBody>
          <a:bodyPr/>
          <a:lstStyle/>
          <a:p>
            <a:r>
              <a:rPr lang="en-MY" dirty="0"/>
              <a:t>Training Implementation</a:t>
            </a:r>
          </a:p>
        </p:txBody>
      </p:sp>
      <p:sp>
        <p:nvSpPr>
          <p:cNvPr id="3" name="Content Placeholder 2">
            <a:extLst>
              <a:ext uri="{FF2B5EF4-FFF2-40B4-BE49-F238E27FC236}">
                <a16:creationId xmlns:a16="http://schemas.microsoft.com/office/drawing/2014/main" id="{9F1B77F3-90D3-4C31-B2BC-AC1822346C43}"/>
              </a:ext>
            </a:extLst>
          </p:cNvPr>
          <p:cNvSpPr>
            <a:spLocks noGrp="1"/>
          </p:cNvSpPr>
          <p:nvPr>
            <p:ph idx="1"/>
          </p:nvPr>
        </p:nvSpPr>
        <p:spPr/>
        <p:txBody>
          <a:bodyPr/>
          <a:lstStyle/>
          <a:p>
            <a:r>
              <a:rPr lang="en-MY" dirty="0"/>
              <a:t>Utilizing pilot programs - A pilot program involves offering the program initially in a controlled environment with a segment of the target audience, and evaluating the sequencing of content.</a:t>
            </a:r>
          </a:p>
          <a:p>
            <a:endParaRPr lang="en-MY" dirty="0"/>
          </a:p>
          <a:p>
            <a:r>
              <a:rPr lang="en-MY" dirty="0"/>
              <a:t>Revising content - Based on the feedback provided by the pilot audience, now is the time to make adjustments to the program prior to final delivery.</a:t>
            </a:r>
          </a:p>
        </p:txBody>
      </p:sp>
    </p:spTree>
    <p:extLst>
      <p:ext uri="{BB962C8B-B14F-4D97-AF65-F5344CB8AC3E}">
        <p14:creationId xmlns:p14="http://schemas.microsoft.com/office/powerpoint/2010/main" val="460742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F201C-E023-4897-9E02-643D466F9187}"/>
              </a:ext>
            </a:extLst>
          </p:cNvPr>
          <p:cNvSpPr>
            <a:spLocks noGrp="1"/>
          </p:cNvSpPr>
          <p:nvPr>
            <p:ph type="title"/>
          </p:nvPr>
        </p:nvSpPr>
        <p:spPr/>
        <p:txBody>
          <a:bodyPr/>
          <a:lstStyle/>
          <a:p>
            <a:r>
              <a:rPr lang="en-MY" dirty="0"/>
              <a:t>Training Implementation</a:t>
            </a:r>
          </a:p>
        </p:txBody>
      </p:sp>
      <p:sp>
        <p:nvSpPr>
          <p:cNvPr id="3" name="Content Placeholder 2">
            <a:extLst>
              <a:ext uri="{FF2B5EF4-FFF2-40B4-BE49-F238E27FC236}">
                <a16:creationId xmlns:a16="http://schemas.microsoft.com/office/drawing/2014/main" id="{200729DA-837F-4FC5-B11E-3092B963603E}"/>
              </a:ext>
            </a:extLst>
          </p:cNvPr>
          <p:cNvSpPr>
            <a:spLocks noGrp="1"/>
          </p:cNvSpPr>
          <p:nvPr>
            <p:ph idx="1"/>
          </p:nvPr>
        </p:nvSpPr>
        <p:spPr>
          <a:xfrm>
            <a:off x="685800" y="1628800"/>
            <a:ext cx="8001000" cy="4530725"/>
          </a:xfrm>
        </p:spPr>
        <p:txBody>
          <a:bodyPr/>
          <a:lstStyle/>
          <a:p>
            <a:r>
              <a:rPr lang="en-MY" sz="2600" dirty="0"/>
              <a:t>Scheduling the program involves paying attention to the target audience, the intended learning outcomes, the deadlines for completion, whether regular work hours or evenings and weekends are required, participation at a distance, etc. Selecting qualified facilitator(s) and selecting a facility are also important factors to consider.</a:t>
            </a:r>
          </a:p>
          <a:p>
            <a:r>
              <a:rPr lang="en-MY" sz="2600" dirty="0"/>
              <a:t>Announcing and implementing the program - An effective way to increase interest in an upcoming training program is to launch an internal marketing campaign. Giving participants a preview of the topics and agenda creates interest</a:t>
            </a:r>
          </a:p>
          <a:p>
            <a:endParaRPr lang="en-MY" sz="2600" dirty="0"/>
          </a:p>
        </p:txBody>
      </p:sp>
    </p:spTree>
    <p:extLst>
      <p:ext uri="{BB962C8B-B14F-4D97-AF65-F5344CB8AC3E}">
        <p14:creationId xmlns:p14="http://schemas.microsoft.com/office/powerpoint/2010/main" val="643297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63862694"/>
              </p:ext>
            </p:extLst>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116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sz="26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a:p>
            <a:pPr marL="0" indent="0">
              <a:buNone/>
            </a:pPr>
            <a:r>
              <a:rPr lang="en-MY" sz="2600" dirty="0"/>
              <a:t>The four levels are:</a:t>
            </a:r>
          </a:p>
          <a:p>
            <a:r>
              <a:rPr lang="en-MY" sz="2600" dirty="0"/>
              <a:t>Reaction.</a:t>
            </a:r>
          </a:p>
          <a:p>
            <a:r>
              <a:rPr lang="en-MY" sz="2600" dirty="0"/>
              <a:t>Learning.</a:t>
            </a:r>
          </a:p>
          <a:p>
            <a:r>
              <a:rPr lang="en-MY" sz="2600" dirty="0" err="1"/>
              <a:t>Behavior</a:t>
            </a:r>
            <a:r>
              <a:rPr lang="en-MY" sz="2600" dirty="0"/>
              <a:t>.</a:t>
            </a:r>
          </a:p>
          <a:p>
            <a:r>
              <a:rPr lang="en-MY" sz="2600" dirty="0"/>
              <a:t>Results.</a:t>
            </a:r>
          </a:p>
          <a:p>
            <a:pPr marL="0" indent="0">
              <a:buNone/>
            </a:pPr>
            <a:endParaRPr lang="en-MY" sz="2600" dirty="0"/>
          </a:p>
        </p:txBody>
      </p:sp>
    </p:spTree>
    <p:extLst>
      <p:ext uri="{BB962C8B-B14F-4D97-AF65-F5344CB8AC3E}">
        <p14:creationId xmlns:p14="http://schemas.microsoft.com/office/powerpoint/2010/main" val="254300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ADBE-CEB2-4748-AC8C-6B2C4379DB28}"/>
              </a:ext>
            </a:extLst>
          </p:cNvPr>
          <p:cNvSpPr>
            <a:spLocks noGrp="1"/>
          </p:cNvSpPr>
          <p:nvPr>
            <p:ph type="title"/>
          </p:nvPr>
        </p:nvSpPr>
        <p:spPr/>
        <p:txBody>
          <a:bodyPr/>
          <a:lstStyle/>
          <a:p>
            <a:r>
              <a:rPr lang="en-MY" dirty="0"/>
              <a:t>Training Evaluation Model</a:t>
            </a:r>
          </a:p>
        </p:txBody>
      </p:sp>
      <p:pic>
        <p:nvPicPr>
          <p:cNvPr id="5" name="Picture 4">
            <a:extLst>
              <a:ext uri="{FF2B5EF4-FFF2-40B4-BE49-F238E27FC236}">
                <a16:creationId xmlns:a16="http://schemas.microsoft.com/office/drawing/2014/main" id="{0D02330C-DE33-4651-AA1B-BA9F0549202D}"/>
              </a:ext>
            </a:extLst>
          </p:cNvPr>
          <p:cNvPicPr>
            <a:picLocks noChangeAspect="1"/>
          </p:cNvPicPr>
          <p:nvPr/>
        </p:nvPicPr>
        <p:blipFill>
          <a:blip r:embed="rId2"/>
          <a:stretch>
            <a:fillRect/>
          </a:stretch>
        </p:blipFill>
        <p:spPr>
          <a:xfrm>
            <a:off x="914400" y="1628800"/>
            <a:ext cx="7160468" cy="4776599"/>
          </a:xfrm>
          <a:prstGeom prst="rect">
            <a:avLst/>
          </a:prstGeom>
        </p:spPr>
      </p:pic>
    </p:spTree>
    <p:extLst>
      <p:ext uri="{BB962C8B-B14F-4D97-AF65-F5344CB8AC3E}">
        <p14:creationId xmlns:p14="http://schemas.microsoft.com/office/powerpoint/2010/main" val="2721168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57264494"/>
              </p:ext>
            </p:extLst>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42807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00834-6307-4DBF-98AA-E0882B42AAF7}"/>
              </a:ext>
            </a:extLst>
          </p:cNvPr>
          <p:cNvSpPr>
            <a:spLocks noGrp="1"/>
          </p:cNvSpPr>
          <p:nvPr>
            <p:ph type="title"/>
          </p:nvPr>
        </p:nvSpPr>
        <p:spPr/>
        <p:txBody>
          <a:bodyPr/>
          <a:lstStyle/>
          <a:p>
            <a:r>
              <a:rPr lang="en-MY" dirty="0"/>
              <a:t>Training Transfer</a:t>
            </a:r>
          </a:p>
        </p:txBody>
      </p:sp>
      <p:sp>
        <p:nvSpPr>
          <p:cNvPr id="3" name="Content Placeholder 2">
            <a:extLst>
              <a:ext uri="{FF2B5EF4-FFF2-40B4-BE49-F238E27FC236}">
                <a16:creationId xmlns:a16="http://schemas.microsoft.com/office/drawing/2014/main" id="{D2375F17-DDB0-466E-964D-F66883578397}"/>
              </a:ext>
            </a:extLst>
          </p:cNvPr>
          <p:cNvSpPr>
            <a:spLocks noGrp="1"/>
          </p:cNvSpPr>
          <p:nvPr>
            <p:ph idx="1"/>
          </p:nvPr>
        </p:nvSpPr>
        <p:spPr/>
        <p:txBody>
          <a:bodyPr/>
          <a:lstStyle/>
          <a:p>
            <a:pPr marL="0" indent="0">
              <a:buNone/>
            </a:pPr>
            <a:r>
              <a:rPr lang="en-MY" dirty="0"/>
              <a:t>Training transfer is performing certain activities before, during, and after training sessions that enable employees to more effectively and quickly apply the skills learned in training on the job. Training transfer is the goal when employees are involved in any internal or external training activity, session, seminar, or on-the-job training.</a:t>
            </a:r>
          </a:p>
        </p:txBody>
      </p:sp>
    </p:spTree>
    <p:extLst>
      <p:ext uri="{BB962C8B-B14F-4D97-AF65-F5344CB8AC3E}">
        <p14:creationId xmlns:p14="http://schemas.microsoft.com/office/powerpoint/2010/main" val="3995103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5426-AE02-4539-B30A-09DB4991D981}"/>
              </a:ext>
            </a:extLst>
          </p:cNvPr>
          <p:cNvSpPr>
            <a:spLocks noGrp="1"/>
          </p:cNvSpPr>
          <p:nvPr>
            <p:ph type="title"/>
          </p:nvPr>
        </p:nvSpPr>
        <p:spPr/>
        <p:txBody>
          <a:bodyPr/>
          <a:lstStyle/>
          <a:p>
            <a:r>
              <a:rPr lang="en-MY" dirty="0"/>
              <a:t>Training Transfer</a:t>
            </a:r>
          </a:p>
        </p:txBody>
      </p:sp>
      <p:pic>
        <p:nvPicPr>
          <p:cNvPr id="5" name="Picture 4">
            <a:extLst>
              <a:ext uri="{FF2B5EF4-FFF2-40B4-BE49-F238E27FC236}">
                <a16:creationId xmlns:a16="http://schemas.microsoft.com/office/drawing/2014/main" id="{C3503F80-10B7-42E7-A78D-6F6F448A0E33}"/>
              </a:ext>
            </a:extLst>
          </p:cNvPr>
          <p:cNvPicPr>
            <a:picLocks noChangeAspect="1"/>
          </p:cNvPicPr>
          <p:nvPr/>
        </p:nvPicPr>
        <p:blipFill>
          <a:blip r:embed="rId2"/>
          <a:stretch>
            <a:fillRect/>
          </a:stretch>
        </p:blipFill>
        <p:spPr>
          <a:xfrm>
            <a:off x="1152525" y="1988840"/>
            <a:ext cx="6838950" cy="3829050"/>
          </a:xfrm>
          <a:prstGeom prst="rect">
            <a:avLst/>
          </a:prstGeom>
        </p:spPr>
      </p:pic>
    </p:spTree>
    <p:extLst>
      <p:ext uri="{BB962C8B-B14F-4D97-AF65-F5344CB8AC3E}">
        <p14:creationId xmlns:p14="http://schemas.microsoft.com/office/powerpoint/2010/main" val="1654907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F884F-84E2-4937-9163-05E4A927D62F}"/>
              </a:ext>
            </a:extLst>
          </p:cNvPr>
          <p:cNvSpPr>
            <a:spLocks noGrp="1"/>
          </p:cNvSpPr>
          <p:nvPr>
            <p:ph type="title"/>
          </p:nvPr>
        </p:nvSpPr>
        <p:spPr/>
        <p:txBody>
          <a:bodyPr/>
          <a:lstStyle/>
          <a:p>
            <a:r>
              <a:rPr lang="en-MY" dirty="0"/>
              <a:t>Barriers of Training Transfer</a:t>
            </a:r>
          </a:p>
        </p:txBody>
      </p:sp>
      <p:sp>
        <p:nvSpPr>
          <p:cNvPr id="3" name="Content Placeholder 2">
            <a:extLst>
              <a:ext uri="{FF2B5EF4-FFF2-40B4-BE49-F238E27FC236}">
                <a16:creationId xmlns:a16="http://schemas.microsoft.com/office/drawing/2014/main" id="{6FECD502-684E-44BF-89C1-B8AE083EA9AA}"/>
              </a:ext>
            </a:extLst>
          </p:cNvPr>
          <p:cNvSpPr>
            <a:spLocks noGrp="1"/>
          </p:cNvSpPr>
          <p:nvPr>
            <p:ph idx="1"/>
          </p:nvPr>
        </p:nvSpPr>
        <p:spPr>
          <a:xfrm>
            <a:off x="685800" y="1556792"/>
            <a:ext cx="8001000" cy="4530725"/>
          </a:xfrm>
        </p:spPr>
        <p:txBody>
          <a:bodyPr/>
          <a:lstStyle/>
          <a:p>
            <a:pPr marL="514350" indent="-514350">
              <a:buFont typeface="+mj-lt"/>
              <a:buAutoNum type="arabicPeriod"/>
            </a:pPr>
            <a:r>
              <a:rPr lang="en-MY" sz="2400" dirty="0"/>
              <a:t>Interference from immediate (work) environment</a:t>
            </a:r>
          </a:p>
          <a:p>
            <a:pPr marL="514350" indent="-514350">
              <a:buFont typeface="+mj-lt"/>
              <a:buAutoNum type="arabicPeriod"/>
            </a:pPr>
            <a:r>
              <a:rPr lang="en-MY" sz="2400" dirty="0"/>
              <a:t>Non-supportive organizational culture</a:t>
            </a:r>
          </a:p>
          <a:p>
            <a:pPr marL="514350" indent="-514350">
              <a:buFont typeface="+mj-lt"/>
              <a:buAutoNum type="arabicPeriod"/>
            </a:pPr>
            <a:r>
              <a:rPr lang="en-MY" sz="2400" dirty="0"/>
              <a:t>Impractical training programs</a:t>
            </a:r>
          </a:p>
          <a:p>
            <a:pPr marL="514350" indent="-514350">
              <a:buFont typeface="+mj-lt"/>
              <a:buAutoNum type="arabicPeriod"/>
            </a:pPr>
            <a:r>
              <a:rPr lang="en-MY" sz="2400" dirty="0"/>
              <a:t>Irrelevant training content</a:t>
            </a:r>
          </a:p>
          <a:p>
            <a:pPr marL="514350" indent="-514350">
              <a:buFont typeface="+mj-lt"/>
              <a:buAutoNum type="arabicPeriod"/>
            </a:pPr>
            <a:r>
              <a:rPr lang="en-MY" sz="2400" dirty="0"/>
              <a:t>Discomfort with change and associated efforts</a:t>
            </a:r>
          </a:p>
          <a:p>
            <a:pPr marL="514350" indent="-514350">
              <a:buFont typeface="+mj-lt"/>
              <a:buAutoNum type="arabicPeriod"/>
            </a:pPr>
            <a:r>
              <a:rPr lang="en-MY" sz="2400" dirty="0"/>
              <a:t>Separation from inspiration or support of the facilitator</a:t>
            </a:r>
          </a:p>
          <a:p>
            <a:pPr marL="514350" indent="-514350">
              <a:buFont typeface="+mj-lt"/>
              <a:buAutoNum type="arabicPeriod"/>
            </a:pPr>
            <a:r>
              <a:rPr lang="en-MY" sz="2400" dirty="0"/>
              <a:t>Poorly defined/delivered training</a:t>
            </a:r>
          </a:p>
          <a:p>
            <a:pPr marL="514350" indent="-514350">
              <a:buFont typeface="+mj-lt"/>
              <a:buAutoNum type="arabicPeriod"/>
            </a:pPr>
            <a:r>
              <a:rPr lang="en-MY" sz="2400" dirty="0"/>
              <a:t>Pressure from peers to resist changes</a:t>
            </a:r>
          </a:p>
          <a:p>
            <a:pPr marL="514350" indent="-514350">
              <a:buFont typeface="+mj-lt"/>
              <a:buAutoNum type="arabicPeriod"/>
            </a:pPr>
            <a:r>
              <a:rPr lang="en-MY" sz="2400" dirty="0"/>
              <a:t>Newly learned </a:t>
            </a:r>
            <a:r>
              <a:rPr lang="en-MY" sz="2400" dirty="0" err="1"/>
              <a:t>behaviors</a:t>
            </a:r>
            <a:r>
              <a:rPr lang="en-MY" sz="2400" dirty="0"/>
              <a:t> are not valued or </a:t>
            </a:r>
            <a:r>
              <a:rPr lang="en-MY" sz="2400" dirty="0" err="1"/>
              <a:t>modeled</a:t>
            </a:r>
            <a:r>
              <a:rPr lang="en-MY" sz="2400" dirty="0"/>
              <a:t> by participant's manager(s)</a:t>
            </a:r>
          </a:p>
        </p:txBody>
      </p:sp>
    </p:spTree>
    <p:extLst>
      <p:ext uri="{BB962C8B-B14F-4D97-AF65-F5344CB8AC3E}">
        <p14:creationId xmlns:p14="http://schemas.microsoft.com/office/powerpoint/2010/main" val="2986133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49224648"/>
              </p:ext>
            </p:extLst>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97914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CA4B8-47F3-4EE8-8537-392F911A131C}"/>
              </a:ext>
            </a:extLst>
          </p:cNvPr>
          <p:cNvSpPr>
            <a:spLocks noGrp="1"/>
          </p:cNvSpPr>
          <p:nvPr>
            <p:ph type="title"/>
          </p:nvPr>
        </p:nvSpPr>
        <p:spPr/>
        <p:txBody>
          <a:bodyPr/>
          <a:lstStyle/>
          <a:p>
            <a:r>
              <a:rPr lang="en-MY" dirty="0"/>
              <a:t>MOOCs (Massive Online Open Courses)</a:t>
            </a:r>
          </a:p>
        </p:txBody>
      </p:sp>
      <p:sp>
        <p:nvSpPr>
          <p:cNvPr id="3" name="Content Placeholder 2">
            <a:extLst>
              <a:ext uri="{FF2B5EF4-FFF2-40B4-BE49-F238E27FC236}">
                <a16:creationId xmlns:a16="http://schemas.microsoft.com/office/drawing/2014/main" id="{4F4E8C60-413C-42DC-AB73-65F3A8B1C6F3}"/>
              </a:ext>
            </a:extLst>
          </p:cNvPr>
          <p:cNvSpPr>
            <a:spLocks noGrp="1"/>
          </p:cNvSpPr>
          <p:nvPr>
            <p:ph idx="1"/>
          </p:nvPr>
        </p:nvSpPr>
        <p:spPr/>
        <p:txBody>
          <a:bodyPr/>
          <a:lstStyle/>
          <a:p>
            <a:pPr marL="0" indent="0">
              <a:buNone/>
            </a:pPr>
            <a:r>
              <a:rPr lang="en-MY" dirty="0"/>
              <a:t>Massive Open Online Course, or MOOC, refers to a free online course available to a mass audience. MOOCs are a recent development in distance education. Courses are generally education-based programs stemming from colleges and universities, although they do not provide degrees or credits to students.</a:t>
            </a:r>
          </a:p>
        </p:txBody>
      </p:sp>
    </p:spTree>
    <p:extLst>
      <p:ext uri="{BB962C8B-B14F-4D97-AF65-F5344CB8AC3E}">
        <p14:creationId xmlns:p14="http://schemas.microsoft.com/office/powerpoint/2010/main" val="27552447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42809-4423-4307-ABD2-66FA17AC2037}"/>
              </a:ext>
            </a:extLst>
          </p:cNvPr>
          <p:cNvSpPr>
            <a:spLocks noGrp="1"/>
          </p:cNvSpPr>
          <p:nvPr>
            <p:ph type="title"/>
          </p:nvPr>
        </p:nvSpPr>
        <p:spPr/>
        <p:txBody>
          <a:bodyPr/>
          <a:lstStyle/>
          <a:p>
            <a:r>
              <a:rPr lang="en-MY" dirty="0"/>
              <a:t>Gamification</a:t>
            </a:r>
          </a:p>
        </p:txBody>
      </p:sp>
      <p:sp>
        <p:nvSpPr>
          <p:cNvPr id="3" name="Content Placeholder 2">
            <a:extLst>
              <a:ext uri="{FF2B5EF4-FFF2-40B4-BE49-F238E27FC236}">
                <a16:creationId xmlns:a16="http://schemas.microsoft.com/office/drawing/2014/main" id="{02C36C7E-E742-4B24-9DB2-254C84F63568}"/>
              </a:ext>
            </a:extLst>
          </p:cNvPr>
          <p:cNvSpPr>
            <a:spLocks noGrp="1"/>
          </p:cNvSpPr>
          <p:nvPr>
            <p:ph idx="1"/>
          </p:nvPr>
        </p:nvSpPr>
        <p:spPr/>
        <p:txBody>
          <a:bodyPr/>
          <a:lstStyle/>
          <a:p>
            <a:r>
              <a:rPr lang="en-MY" dirty="0"/>
              <a:t>Gamification is the process of applying gaming designs and concepts to learning or training scenarios in order to make them more engaging and entertaining for the learner.</a:t>
            </a:r>
          </a:p>
          <a:p>
            <a:r>
              <a:rPr lang="en-MY" dirty="0"/>
              <a:t> In game-based learning events, learners compete directly against one or more individuals or participate individually in an interactive experience that rewards learning performance in some way.</a:t>
            </a:r>
          </a:p>
        </p:txBody>
      </p:sp>
    </p:spTree>
    <p:extLst>
      <p:ext uri="{BB962C8B-B14F-4D97-AF65-F5344CB8AC3E}">
        <p14:creationId xmlns:p14="http://schemas.microsoft.com/office/powerpoint/2010/main" val="41407785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514</TotalTime>
  <Words>1777</Words>
  <Application>Microsoft Office PowerPoint</Application>
  <PresentationFormat>On-screen Show (4:3)</PresentationFormat>
  <Paragraphs>178</Paragraphs>
  <Slides>42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Times New Roman</vt:lpstr>
      <vt:lpstr>Wingdings</vt:lpstr>
      <vt:lpstr>Office Theme</vt:lpstr>
      <vt:lpstr>TALENT DEVELOPMENT &amp; MANAGEMENT - IV</vt:lpstr>
      <vt:lpstr>PowerPoint Presentation</vt:lpstr>
      <vt:lpstr>Learning Management System (LMS)</vt:lpstr>
      <vt:lpstr>Choice of LMS</vt:lpstr>
      <vt:lpstr>PowerPoint Presentation</vt:lpstr>
      <vt:lpstr>Training Need Analysis</vt:lpstr>
      <vt:lpstr>Training Needs Assessment</vt:lpstr>
      <vt:lpstr>Assessment Process</vt:lpstr>
      <vt:lpstr>Types of Assessments</vt:lpstr>
      <vt:lpstr>Question # 1</vt:lpstr>
      <vt:lpstr>Answer # 1 </vt:lpstr>
      <vt:lpstr>Training Design</vt:lpstr>
      <vt:lpstr>PowerPoint Presentation</vt:lpstr>
      <vt:lpstr>Training Program Development</vt:lpstr>
      <vt:lpstr>Question # 2</vt:lpstr>
      <vt:lpstr>Answer # 2</vt:lpstr>
      <vt:lpstr>Types of Training Program</vt:lpstr>
      <vt:lpstr>Types of Training</vt:lpstr>
      <vt:lpstr>Orientation and On-boarding</vt:lpstr>
      <vt:lpstr>E-Learning</vt:lpstr>
      <vt:lpstr>Question # 3</vt:lpstr>
      <vt:lpstr>Answer # 3</vt:lpstr>
      <vt:lpstr>Question # 4</vt:lpstr>
      <vt:lpstr>Answer # 4</vt:lpstr>
      <vt:lpstr>PowerPoint Presentation</vt:lpstr>
      <vt:lpstr>Training Implementation</vt:lpstr>
      <vt:lpstr>Training Implementation</vt:lpstr>
      <vt:lpstr>Training Implementation</vt:lpstr>
      <vt:lpstr>PowerPoint Presentation</vt:lpstr>
      <vt:lpstr>Kirkpatrick's 4 Levels of Training Evaluation</vt:lpstr>
      <vt:lpstr>Training Evaluation Model</vt:lpstr>
      <vt:lpstr>Kirkpatrick's 4 Levels of Training Evaluation</vt:lpstr>
      <vt:lpstr>Kirkpatrick's 4 Levels of Training Evaluation</vt:lpstr>
      <vt:lpstr>Kirkpatrick's 4 Levels of Training Evaluation</vt:lpstr>
      <vt:lpstr>PowerPoint Presentation</vt:lpstr>
      <vt:lpstr>Training Transfer</vt:lpstr>
      <vt:lpstr>Training Transfer</vt:lpstr>
      <vt:lpstr>Barriers of Training Transfer</vt:lpstr>
      <vt:lpstr>PowerPoint Presentation</vt:lpstr>
      <vt:lpstr>MOOCs (Massive Online Open Courses)</vt:lpstr>
      <vt:lpstr>Gamification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34</cp:revision>
  <cp:lastPrinted>1601-01-01T00:00:00Z</cp:lastPrinted>
  <dcterms:created xsi:type="dcterms:W3CDTF">2020-07-09T15:12:46Z</dcterms:created>
  <dcterms:modified xsi:type="dcterms:W3CDTF">2021-05-17T14:27:22Z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