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7"/>
  </p:notesMasterIdLst>
  <p:handoutMasterIdLst>
    <p:handoutMasterId r:id="rId38"/>
  </p:handoutMasterIdLst>
  <p:sldIdLst>
    <p:sldId id="256" r:id="rId2"/>
    <p:sldId id="335" r:id="rId3"/>
    <p:sldId id="259" r:id="rId4"/>
    <p:sldId id="272" r:id="rId5"/>
    <p:sldId id="273" r:id="rId6"/>
    <p:sldId id="274" r:id="rId7"/>
    <p:sldId id="276" r:id="rId8"/>
    <p:sldId id="257" r:id="rId9"/>
    <p:sldId id="279" r:id="rId10"/>
    <p:sldId id="277" r:id="rId11"/>
    <p:sldId id="278" r:id="rId12"/>
    <p:sldId id="275" r:id="rId13"/>
    <p:sldId id="258" r:id="rId14"/>
    <p:sldId id="388" r:id="rId15"/>
    <p:sldId id="390" r:id="rId16"/>
    <p:sldId id="389" r:id="rId17"/>
    <p:sldId id="372" r:id="rId18"/>
    <p:sldId id="282" r:id="rId19"/>
    <p:sldId id="283" r:id="rId20"/>
    <p:sldId id="281" r:id="rId21"/>
    <p:sldId id="284" r:id="rId22"/>
    <p:sldId id="285" r:id="rId23"/>
    <p:sldId id="286" r:id="rId24"/>
    <p:sldId id="287" r:id="rId25"/>
    <p:sldId id="288" r:id="rId26"/>
    <p:sldId id="373" r:id="rId27"/>
    <p:sldId id="374" r:id="rId28"/>
    <p:sldId id="350" r:id="rId29"/>
    <p:sldId id="375" r:id="rId30"/>
    <p:sldId id="376" r:id="rId31"/>
    <p:sldId id="377" r:id="rId32"/>
    <p:sldId id="261" r:id="rId33"/>
    <p:sldId id="267" r:id="rId34"/>
    <p:sldId id="262" r:id="rId35"/>
    <p:sldId id="289" r:id="rId3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34C4EAB-C9FD-4D93-A4BB-4C61967020C0}">
      <dgm:prSet phldrT="[Text]"/>
      <dgm:spPr>
        <a:solidFill>
          <a:srgbClr val="FFFFFF"/>
        </a:solidFill>
      </dgm:spPr>
      <dgm:t>
        <a:bodyPr/>
        <a:lstStyle/>
        <a:p>
          <a:r>
            <a:rPr lang="en-MY" dirty="0">
              <a:solidFill>
                <a:schemeClr val="tx1"/>
              </a:solidFill>
            </a:rPr>
            <a:t>Employee Relations</a:t>
          </a:r>
        </a:p>
      </dgm:t>
    </dgm:pt>
    <dgm:pt modelId="{79F84A6F-77BE-4692-AA4D-10DC060029C8}" type="parTrans" cxnId="{CE6098CF-BAD7-44CD-A7FB-1C5CCA7A150E}">
      <dgm:prSet/>
      <dgm:spPr/>
      <dgm:t>
        <a:bodyPr/>
        <a:lstStyle/>
        <a:p>
          <a:endParaRPr lang="en-MY"/>
        </a:p>
      </dgm:t>
    </dgm:pt>
    <dgm:pt modelId="{1EDF7D12-0340-46E2-8314-BAB3AC476ED3}" type="sibTrans" cxnId="{CE6098CF-BAD7-44CD-A7FB-1C5CCA7A150E}">
      <dgm:prSet/>
      <dgm:spPr/>
      <dgm:t>
        <a:bodyPr/>
        <a:lstStyle/>
        <a:p>
          <a:endParaRPr lang="en-MY"/>
        </a:p>
      </dgm:t>
    </dgm:pt>
    <dgm:pt modelId="{58482330-AD50-4F7E-B237-52EA9B52B96E}">
      <dgm:prSet phldrT="[Text]"/>
      <dgm:spPr>
        <a:solidFill>
          <a:srgbClr val="FFFFFF"/>
        </a:solidFill>
      </dgm:spPr>
      <dgm:t>
        <a:bodyPr/>
        <a:lstStyle/>
        <a:p>
          <a:r>
            <a:rPr lang="en-MY" dirty="0">
              <a:solidFill>
                <a:schemeClr val="tx1"/>
              </a:solidFill>
            </a:rPr>
            <a:t>Employee Engagement</a:t>
          </a:r>
        </a:p>
      </dgm:t>
    </dgm:pt>
    <dgm:pt modelId="{3B37CB44-5B99-4705-8D43-AFEC3D7F1F82}" type="parTrans" cxnId="{37A12878-F665-410D-AB56-5DF1D8F1D998}">
      <dgm:prSet/>
      <dgm:spPr/>
      <dgm:t>
        <a:bodyPr/>
        <a:lstStyle/>
        <a:p>
          <a:endParaRPr lang="en-MY"/>
        </a:p>
      </dgm:t>
    </dgm:pt>
    <dgm:pt modelId="{3D4184FB-7F0B-41A9-96B6-7D2F5B78335C}" type="sibTrans" cxnId="{37A12878-F665-410D-AB56-5DF1D8F1D99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7">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39E671EE-D43C-4729-B4CE-E5151C4FE6B8}" type="pres">
      <dgm:prSet presAssocID="{1BD7690B-FDA0-4563-ADEA-0840A7131753}" presName="spacer" presStyleCnt="0"/>
      <dgm:spPr/>
    </dgm:pt>
    <dgm:pt modelId="{428EB24D-A762-4F2A-AE87-E265E7A1CA83}" type="pres">
      <dgm:prSet presAssocID="{C34C4EAB-C9FD-4D93-A4BB-4C61967020C0}" presName="parentText" presStyleLbl="node1" presStyleIdx="5" presStyleCnt="7">
        <dgm:presLayoutVars>
          <dgm:chMax val="0"/>
          <dgm:bulletEnabled val="1"/>
        </dgm:presLayoutVars>
      </dgm:prSet>
      <dgm:spPr/>
    </dgm:pt>
    <dgm:pt modelId="{DFA2F57C-A262-4D45-B8F7-97933B75908E}" type="pres">
      <dgm:prSet presAssocID="{1EDF7D12-0340-46E2-8314-BAB3AC476ED3}" presName="spacer" presStyleCnt="0"/>
      <dgm:spPr/>
    </dgm:pt>
    <dgm:pt modelId="{E6E84C3A-B74F-4297-9845-67D09B9ADA4F}" type="pres">
      <dgm:prSet presAssocID="{58482330-AD50-4F7E-B237-52EA9B52B96E}" presName="parentText" presStyleLbl="node1" presStyleIdx="6" presStyleCnt="7">
        <dgm:presLayoutVars>
          <dgm:chMax val="0"/>
          <dgm:bulletEnabled val="1"/>
        </dgm:presLayoutVars>
      </dgm:prSet>
      <dgm:spPr/>
    </dgm:pt>
  </dgm:ptLst>
  <dgm:cxnLst>
    <dgm:cxn modelId="{4B66A201-F50F-41AA-87A7-D420A0A9331A}" type="presOf" srcId="{58482330-AD50-4F7E-B237-52EA9B52B96E}" destId="{E6E84C3A-B74F-4297-9845-67D09B9ADA4F}" srcOrd="0" destOrd="0" presId="urn:microsoft.com/office/officeart/2005/8/layout/vList2"/>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DBC5C64B-94DA-4A0C-8F2C-AF1CFCAEDDEA}" type="presOf" srcId="{C34C4EAB-C9FD-4D93-A4BB-4C61967020C0}" destId="{428EB24D-A762-4F2A-AE87-E265E7A1CA83}" srcOrd="0" destOrd="0" presId="urn:microsoft.com/office/officeart/2005/8/layout/vList2"/>
    <dgm:cxn modelId="{37A12878-F665-410D-AB56-5DF1D8F1D998}" srcId="{703D4D02-5513-427D-B6E9-B2E187EE0C3A}" destId="{58482330-AD50-4F7E-B237-52EA9B52B96E}" srcOrd="6" destOrd="0" parTransId="{3B37CB44-5B99-4705-8D43-AFEC3D7F1F82}" sibTransId="{3D4184FB-7F0B-41A9-96B6-7D2F5B78335C}"/>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E6098CF-BAD7-44CD-A7FB-1C5CCA7A150E}" srcId="{703D4D02-5513-427D-B6E9-B2E187EE0C3A}" destId="{C34C4EAB-C9FD-4D93-A4BB-4C61967020C0}" srcOrd="5" destOrd="0" parTransId="{79F84A6F-77BE-4692-AA4D-10DC060029C8}" sibTransId="{1EDF7D12-0340-46E2-8314-BAB3AC476ED3}"/>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C81B909B-83D5-4DF8-A1E2-531D02F6B5D8}" type="presParOf" srcId="{CC8763B3-4621-4666-B669-3C5BA2A30DBE}" destId="{39E671EE-D43C-4729-B4CE-E5151C4FE6B8}" srcOrd="9" destOrd="0" presId="urn:microsoft.com/office/officeart/2005/8/layout/vList2"/>
    <dgm:cxn modelId="{3519A8F4-BF28-4BA5-B520-AA6DDE27F1FC}" type="presParOf" srcId="{CC8763B3-4621-4666-B669-3C5BA2A30DBE}" destId="{428EB24D-A762-4F2A-AE87-E265E7A1CA83}" srcOrd="10" destOrd="0" presId="urn:microsoft.com/office/officeart/2005/8/layout/vList2"/>
    <dgm:cxn modelId="{3D3462F8-F019-499A-87B7-F6967092F211}" type="presParOf" srcId="{CC8763B3-4621-4666-B669-3C5BA2A30DBE}" destId="{DFA2F57C-A262-4D45-B8F7-97933B75908E}" srcOrd="11" destOrd="0" presId="urn:microsoft.com/office/officeart/2005/8/layout/vList2"/>
    <dgm:cxn modelId="{1B58B504-E469-4A29-AB01-F325BAD4D106}" type="presParOf" srcId="{CC8763B3-4621-4666-B669-3C5BA2A30DBE}" destId="{E6E84C3A-B74F-4297-9845-67D09B9ADA4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124551"/>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0360" y="154911"/>
        <a:ext cx="8061376" cy="561208"/>
      </dsp:txXfrm>
    </dsp:sp>
    <dsp:sp modelId="{063BDBA2-A3DC-419F-9114-58CDD7E9676E}">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428EB24D-A762-4F2A-AE87-E265E7A1CA83}">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E6E84C3A-B74F-4297-9845-67D09B9ADA4F}">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5" y="1628800"/>
            <a:ext cx="7978080" cy="5355312"/>
          </a:xfrm>
          <a:prstGeom prst="rect">
            <a:avLst/>
          </a:prstGeom>
          <a:noFill/>
        </p:spPr>
        <p:txBody>
          <a:bodyPr wrap="square" rtlCol="0">
            <a:spAutoFit/>
          </a:bodyPr>
          <a:lstStyle/>
          <a:p>
            <a:r>
              <a:rPr lang="en-MY" b="1" dirty="0"/>
              <a:t>1. Produce-or-Perish Management – High Results/Low People</a:t>
            </a:r>
          </a:p>
          <a:p>
            <a:r>
              <a:rPr lang="en-MY" dirty="0"/>
              <a:t>Also known as "authoritarian" or "authority-compliance" managers, people in this category believe that their team members are simply a means to an end. The team's needs are always secondary to its productivity.</a:t>
            </a:r>
          </a:p>
          <a:p>
            <a:endParaRPr lang="en-MY" dirty="0"/>
          </a:p>
          <a:p>
            <a:r>
              <a:rPr lang="en-MY" dirty="0"/>
              <a:t>This type of manager is autocratic, has strict work rules, policies and procedures, and can view punishment as an effective way of motivating team members. This approach can drive impressive production results at first, but low team morale and motivation will ultimately affect people's performance, and this type of leader will struggle to retain high performers.</a:t>
            </a:r>
          </a:p>
          <a:p>
            <a:endParaRPr lang="en-MY" dirty="0"/>
          </a:p>
          <a:p>
            <a:endParaRPr lang="en-MY" dirty="0"/>
          </a:p>
          <a:p>
            <a:r>
              <a:rPr lang="en-MY" b="1" dirty="0"/>
              <a:t>2. Middle-of-the-Road Management – Medium Results/Medium People</a:t>
            </a:r>
          </a:p>
          <a:p>
            <a:r>
              <a:rPr lang="en-MY"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a:p>
            <a:endParaRPr lang="en-MY" dirty="0"/>
          </a:p>
        </p:txBody>
      </p:sp>
    </p:spTree>
    <p:extLst>
      <p:ext uri="{BB962C8B-B14F-4D97-AF65-F5344CB8AC3E}">
        <p14:creationId xmlns:p14="http://schemas.microsoft.com/office/powerpoint/2010/main" val="1771999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3.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4.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438</TotalTime>
  <Words>2858</Words>
  <Application>Microsoft Office PowerPoint</Application>
  <PresentationFormat>On-screen Show (4:3)</PresentationFormat>
  <Paragraphs>176</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Blake Mouton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23</cp:revision>
  <cp:lastPrinted>1601-01-01T00:00:00Z</cp:lastPrinted>
  <dcterms:created xsi:type="dcterms:W3CDTF">2020-07-09T15:12:46Z</dcterms:created>
  <dcterms:modified xsi:type="dcterms:W3CDTF">2021-05-17T14:20:54Z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