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9"/>
  </p:notesMasterIdLst>
  <p:handoutMasterIdLst>
    <p:handoutMasterId r:id="rId70"/>
  </p:handoutMasterIdLst>
  <p:sldIdLst>
    <p:sldId id="256" r:id="rId2"/>
    <p:sldId id="335" r:id="rId3"/>
    <p:sldId id="259" r:id="rId4"/>
    <p:sldId id="272" r:id="rId5"/>
    <p:sldId id="273" r:id="rId6"/>
    <p:sldId id="274" r:id="rId7"/>
    <p:sldId id="276" r:id="rId8"/>
    <p:sldId id="257" r:id="rId9"/>
    <p:sldId id="279" r:id="rId10"/>
    <p:sldId id="277" r:id="rId11"/>
    <p:sldId id="278" r:id="rId12"/>
    <p:sldId id="275" r:id="rId13"/>
    <p:sldId id="258" r:id="rId14"/>
    <p:sldId id="388" r:id="rId15"/>
    <p:sldId id="390" r:id="rId16"/>
    <p:sldId id="389" r:id="rId17"/>
    <p:sldId id="372" r:id="rId18"/>
    <p:sldId id="282" r:id="rId19"/>
    <p:sldId id="283" r:id="rId20"/>
    <p:sldId id="281" r:id="rId21"/>
    <p:sldId id="284" r:id="rId22"/>
    <p:sldId id="285" r:id="rId23"/>
    <p:sldId id="286" r:id="rId24"/>
    <p:sldId id="287" r:id="rId25"/>
    <p:sldId id="288" r:id="rId26"/>
    <p:sldId id="373" r:id="rId27"/>
    <p:sldId id="374" r:id="rId28"/>
    <p:sldId id="350" r:id="rId29"/>
    <p:sldId id="375" r:id="rId30"/>
    <p:sldId id="376" r:id="rId31"/>
    <p:sldId id="377" r:id="rId32"/>
    <p:sldId id="261" r:id="rId33"/>
    <p:sldId id="267" r:id="rId34"/>
    <p:sldId id="262" r:id="rId35"/>
    <p:sldId id="433" r:id="rId36"/>
    <p:sldId id="337" r:id="rId37"/>
    <p:sldId id="410" r:id="rId38"/>
    <p:sldId id="411" r:id="rId39"/>
    <p:sldId id="355" r:id="rId40"/>
    <p:sldId id="356" r:id="rId41"/>
    <p:sldId id="340" r:id="rId42"/>
    <p:sldId id="412" r:id="rId43"/>
    <p:sldId id="413" r:id="rId44"/>
    <p:sldId id="414" r:id="rId45"/>
    <p:sldId id="357" r:id="rId46"/>
    <p:sldId id="358" r:id="rId47"/>
    <p:sldId id="434" r:id="rId48"/>
    <p:sldId id="415" r:id="rId49"/>
    <p:sldId id="292" r:id="rId50"/>
    <p:sldId id="437" r:id="rId51"/>
    <p:sldId id="438" r:id="rId52"/>
    <p:sldId id="416" r:id="rId53"/>
    <p:sldId id="439" r:id="rId54"/>
    <p:sldId id="440" r:id="rId55"/>
    <p:sldId id="441" r:id="rId56"/>
    <p:sldId id="359" r:id="rId57"/>
    <p:sldId id="417" r:id="rId58"/>
    <p:sldId id="435" r:id="rId59"/>
    <p:sldId id="346" r:id="rId60"/>
    <p:sldId id="442" r:id="rId61"/>
    <p:sldId id="351" r:id="rId62"/>
    <p:sldId id="352" r:id="rId63"/>
    <p:sldId id="353" r:id="rId64"/>
    <p:sldId id="354" r:id="rId65"/>
    <p:sldId id="436" r:id="rId66"/>
    <p:sldId id="360" r:id="rId67"/>
    <p:sldId id="289" r:id="rId6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34C4EAB-C9FD-4D93-A4BB-4C61967020C0}">
      <dgm:prSet phldrT="[Text]"/>
      <dgm:spPr>
        <a:solidFill>
          <a:srgbClr val="FFFFFF"/>
        </a:solidFill>
      </dgm:spPr>
      <dgm:t>
        <a:bodyPr/>
        <a:lstStyle/>
        <a:p>
          <a:r>
            <a:rPr lang="en-MY" dirty="0">
              <a:solidFill>
                <a:schemeClr val="tx1"/>
              </a:solidFill>
            </a:rPr>
            <a:t>Employee Relations</a:t>
          </a:r>
        </a:p>
      </dgm:t>
    </dgm:pt>
    <dgm:pt modelId="{79F84A6F-77BE-4692-AA4D-10DC060029C8}" type="parTrans" cxnId="{CE6098CF-BAD7-44CD-A7FB-1C5CCA7A150E}">
      <dgm:prSet/>
      <dgm:spPr/>
      <dgm:t>
        <a:bodyPr/>
        <a:lstStyle/>
        <a:p>
          <a:endParaRPr lang="en-MY"/>
        </a:p>
      </dgm:t>
    </dgm:pt>
    <dgm:pt modelId="{1EDF7D12-0340-46E2-8314-BAB3AC476ED3}" type="sibTrans" cxnId="{CE6098CF-BAD7-44CD-A7FB-1C5CCA7A150E}">
      <dgm:prSet/>
      <dgm:spPr/>
      <dgm:t>
        <a:bodyPr/>
        <a:lstStyle/>
        <a:p>
          <a:endParaRPr lang="en-MY"/>
        </a:p>
      </dgm:t>
    </dgm:pt>
    <dgm:pt modelId="{58482330-AD50-4F7E-B237-52EA9B52B96E}">
      <dgm:prSet phldrT="[Text]"/>
      <dgm:spPr>
        <a:solidFill>
          <a:srgbClr val="FFFFFF"/>
        </a:solidFill>
      </dgm:spPr>
      <dgm:t>
        <a:bodyPr/>
        <a:lstStyle/>
        <a:p>
          <a:r>
            <a:rPr lang="en-MY" dirty="0">
              <a:solidFill>
                <a:schemeClr val="tx1"/>
              </a:solidFill>
            </a:rPr>
            <a:t>Employee Engagement</a:t>
          </a:r>
        </a:p>
      </dgm:t>
    </dgm:pt>
    <dgm:pt modelId="{3B37CB44-5B99-4705-8D43-AFEC3D7F1F82}" type="parTrans" cxnId="{37A12878-F665-410D-AB56-5DF1D8F1D998}">
      <dgm:prSet/>
      <dgm:spPr/>
      <dgm:t>
        <a:bodyPr/>
        <a:lstStyle/>
        <a:p>
          <a:endParaRPr lang="en-MY"/>
        </a:p>
      </dgm:t>
    </dgm:pt>
    <dgm:pt modelId="{3D4184FB-7F0B-41A9-96B6-7D2F5B78335C}" type="sibTrans" cxnId="{37A12878-F665-410D-AB56-5DF1D8F1D99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239A56AA-8CA4-45D2-AAA7-F32B26D151DB}" type="pres">
      <dgm:prSet presAssocID="{86EE1343-CA04-44FA-A535-D9463A5F075B}" presName="parentText" presStyleLbl="node1" presStyleIdx="0" presStyleCnt="7">
        <dgm:presLayoutVars>
          <dgm:chMax val="0"/>
          <dgm:bulletEnabled val="1"/>
        </dgm:presLayoutVars>
      </dgm:prSet>
      <dgm:spPr>
        <a:xfrm>
          <a:off x="0" y="1523927"/>
          <a:ext cx="8122096" cy="621928"/>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pt>
    <dgm:pt modelId="{39E671EE-D43C-4729-B4CE-E5151C4FE6B8}" type="pres">
      <dgm:prSet presAssocID="{1BD7690B-FDA0-4563-ADEA-0840A7131753}" presName="spacer" presStyleCnt="0"/>
      <dgm:spPr/>
    </dgm:pt>
    <dgm:pt modelId="{428EB24D-A762-4F2A-AE87-E265E7A1CA83}" type="pres">
      <dgm:prSet presAssocID="{C34C4EAB-C9FD-4D93-A4BB-4C61967020C0}" presName="parentText" presStyleLbl="node1" presStyleIdx="5" presStyleCnt="7">
        <dgm:presLayoutVars>
          <dgm:chMax val="0"/>
          <dgm:bulletEnabled val="1"/>
        </dgm:presLayoutVars>
      </dgm:prSet>
      <dgm:spPr/>
    </dgm:pt>
    <dgm:pt modelId="{DFA2F57C-A262-4D45-B8F7-97933B75908E}" type="pres">
      <dgm:prSet presAssocID="{1EDF7D12-0340-46E2-8314-BAB3AC476ED3}" presName="spacer" presStyleCnt="0"/>
      <dgm:spPr/>
    </dgm:pt>
    <dgm:pt modelId="{E6E84C3A-B74F-4297-9845-67D09B9ADA4F}" type="pres">
      <dgm:prSet presAssocID="{58482330-AD50-4F7E-B237-52EA9B52B96E}" presName="parentText" presStyleLbl="node1" presStyleIdx="6" presStyleCnt="7">
        <dgm:presLayoutVars>
          <dgm:chMax val="0"/>
          <dgm:bulletEnabled val="1"/>
        </dgm:presLayoutVars>
      </dgm:prSet>
      <dgm:spPr/>
    </dgm:pt>
  </dgm:ptLst>
  <dgm:cxnLst>
    <dgm:cxn modelId="{4B66A201-F50F-41AA-87A7-D420A0A9331A}" type="presOf" srcId="{58482330-AD50-4F7E-B237-52EA9B52B96E}" destId="{E6E84C3A-B74F-4297-9845-67D09B9ADA4F}" srcOrd="0" destOrd="0" presId="urn:microsoft.com/office/officeart/2005/8/layout/vList2"/>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DBC5C64B-94DA-4A0C-8F2C-AF1CFCAEDDEA}" type="presOf" srcId="{C34C4EAB-C9FD-4D93-A4BB-4C61967020C0}" destId="{428EB24D-A762-4F2A-AE87-E265E7A1CA83}" srcOrd="0" destOrd="0" presId="urn:microsoft.com/office/officeart/2005/8/layout/vList2"/>
    <dgm:cxn modelId="{37A12878-F665-410D-AB56-5DF1D8F1D998}" srcId="{703D4D02-5513-427D-B6E9-B2E187EE0C3A}" destId="{58482330-AD50-4F7E-B237-52EA9B52B96E}" srcOrd="6" destOrd="0" parTransId="{3B37CB44-5B99-4705-8D43-AFEC3D7F1F82}" sibTransId="{3D4184FB-7F0B-41A9-96B6-7D2F5B78335C}"/>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0"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E6098CF-BAD7-44CD-A7FB-1C5CCA7A150E}" srcId="{703D4D02-5513-427D-B6E9-B2E187EE0C3A}" destId="{C34C4EAB-C9FD-4D93-A4BB-4C61967020C0}" srcOrd="5" destOrd="0" parTransId="{79F84A6F-77BE-4692-AA4D-10DC060029C8}" sibTransId="{1EDF7D12-0340-46E2-8314-BAB3AC476ED3}"/>
    <dgm:cxn modelId="{0573C4DB-F29C-45B8-B40A-D9B1F1A5BCF7}" type="presOf" srcId="{C20F0585-25A9-4316-8468-51F9EA9FF381}" destId="{0A218AEF-26AC-4E23-BDA1-668064282ED2}" srcOrd="0" destOrd="0" presId="urn:microsoft.com/office/officeart/2005/8/layout/vList2"/>
    <dgm:cxn modelId="{D069A7BC-3F76-428D-A736-5F79F5F88255}" type="presParOf" srcId="{CC8763B3-4621-4666-B669-3C5BA2A30DBE}" destId="{239A56AA-8CA4-45D2-AAA7-F32B26D151DB}" srcOrd="0" destOrd="0" presId="urn:microsoft.com/office/officeart/2005/8/layout/vList2"/>
    <dgm:cxn modelId="{51099936-F243-4A9B-A77A-90190D316907}" type="presParOf" srcId="{CC8763B3-4621-4666-B669-3C5BA2A30DBE}" destId="{04C77992-2E08-4A24-87DB-3D9323CE41DA}"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C81B909B-83D5-4DF8-A1E2-531D02F6B5D8}" type="presParOf" srcId="{CC8763B3-4621-4666-B669-3C5BA2A30DBE}" destId="{39E671EE-D43C-4729-B4CE-E5151C4FE6B8}" srcOrd="9" destOrd="0" presId="urn:microsoft.com/office/officeart/2005/8/layout/vList2"/>
    <dgm:cxn modelId="{3519A8F4-BF28-4BA5-B520-AA6DDE27F1FC}" type="presParOf" srcId="{CC8763B3-4621-4666-B669-3C5BA2A30DBE}" destId="{428EB24D-A762-4F2A-AE87-E265E7A1CA83}" srcOrd="10" destOrd="0" presId="urn:microsoft.com/office/officeart/2005/8/layout/vList2"/>
    <dgm:cxn modelId="{3D3462F8-F019-499A-87B7-F6967092F211}" type="presParOf" srcId="{CC8763B3-4621-4666-B669-3C5BA2A30DBE}" destId="{DFA2F57C-A262-4D45-B8F7-97933B75908E}" srcOrd="11" destOrd="0" presId="urn:microsoft.com/office/officeart/2005/8/layout/vList2"/>
    <dgm:cxn modelId="{1B58B504-E469-4A29-AB01-F325BAD4D106}" type="presParOf" srcId="{CC8763B3-4621-4666-B669-3C5BA2A30DBE}" destId="{E6E84C3A-B74F-4297-9845-67D09B9ADA4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6"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B0007A0-320C-4385-B268-C4ECC14E7279}" srcId="{703D4D02-5513-427D-B6E9-B2E187EE0C3A}" destId="{E6CB1D23-BBD8-4875-97FB-76C6D1DF1786}" srcOrd="5" destOrd="0" parTransId="{653C8E81-D774-450C-B764-B27052D2ADAF}" sibTransId="{CE641938-312E-4D0A-926C-683FC7775F83}"/>
    <dgm:cxn modelId="{8E278BA0-4F29-4194-B9F6-7C1DB6AA1E45}" srcId="{703D4D02-5513-427D-B6E9-B2E187EE0C3A}" destId="{A0DA5317-EAF1-4F1F-8F38-FD55A0BDE6CA}" srcOrd="3"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9C35A903-26F8-47B1-82EA-DA00E1122C04}" type="presParOf" srcId="{CC8763B3-4621-4666-B669-3C5BA2A30DBE}" destId="{EE5B4C1A-3842-4237-90FA-AA7C94949449}" srcOrd="9" destOrd="0" presId="urn:microsoft.com/office/officeart/2005/8/layout/vList2"/>
    <dgm:cxn modelId="{7F708EDA-A6F0-4A82-A63E-849DE8AF9EDF}" type="presParOf" srcId="{CC8763B3-4621-4666-B669-3C5BA2A30DBE}" destId="{ECA2C48E-F743-4C45-B04A-3D046B3B5232}" srcOrd="10" destOrd="0" presId="urn:microsoft.com/office/officeart/2005/8/layout/vList2"/>
    <dgm:cxn modelId="{7EBE1955-491B-47A7-AFC5-8C8CF9CB8208}" type="presParOf" srcId="{CC8763B3-4621-4666-B669-3C5BA2A30DBE}" destId="{2E454826-67AD-4191-A11B-410BD9B8A386}" srcOrd="11" destOrd="0" presId="urn:microsoft.com/office/officeart/2005/8/layout/vList2"/>
    <dgm:cxn modelId="{45D7F0D6-6F49-44E4-87F8-5B97FCB6DBD5}" type="presParOf" srcId="{CC8763B3-4621-4666-B669-3C5BA2A30DBE}" destId="{47F42535-DFC2-4D29-B920-1C40FFE6B1E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124551"/>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0360" y="154911"/>
        <a:ext cx="8061376" cy="561208"/>
      </dsp:txXfrm>
    </dsp:sp>
    <dsp:sp modelId="{063BDBA2-A3DC-419F-9114-58CDD7E9676E}">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428EB24D-A762-4F2A-AE87-E265E7A1CA83}">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E6E84C3A-B74F-4297-9845-67D09B9ADA4F}">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64"/>
          <a:ext cx="8352928" cy="100737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49176" y="49240"/>
        <a:ext cx="8254576" cy="909018"/>
      </dsp:txXfrm>
    </dsp:sp>
    <dsp:sp modelId="{6D646A23-0A91-4432-9D52-5AA2386F485C}">
      <dsp:nvSpPr>
        <dsp:cNvPr id="0" name=""/>
        <dsp:cNvSpPr/>
      </dsp:nvSpPr>
      <dsp:spPr>
        <a:xfrm>
          <a:off x="0" y="1128394"/>
          <a:ext cx="8352928" cy="100737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176" y="1177570"/>
        <a:ext cx="8254576" cy="909018"/>
      </dsp:txXfrm>
    </dsp:sp>
    <dsp:sp modelId="{B6A3A167-9354-415B-8D75-E452646CD9C9}">
      <dsp:nvSpPr>
        <dsp:cNvPr id="0" name=""/>
        <dsp:cNvSpPr/>
      </dsp:nvSpPr>
      <dsp:spPr>
        <a:xfrm>
          <a:off x="0" y="2256724"/>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176" y="2305900"/>
        <a:ext cx="8254576" cy="909018"/>
      </dsp:txXfrm>
    </dsp:sp>
    <dsp:sp modelId="{75B6D5AB-5A9D-4D18-9993-99CF2C797197}">
      <dsp:nvSpPr>
        <dsp:cNvPr id="0" name=""/>
        <dsp:cNvSpPr/>
      </dsp:nvSpPr>
      <dsp:spPr>
        <a:xfrm>
          <a:off x="0" y="3385053"/>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176" y="3434229"/>
        <a:ext cx="8254576" cy="90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947" y="2293711"/>
        <a:ext cx="8253034" cy="923271"/>
      </dsp:txXfrm>
    </dsp:sp>
    <dsp:sp modelId="{75B6D5AB-5A9D-4D18-9993-99CF2C797197}">
      <dsp:nvSpPr>
        <dsp:cNvPr id="0" name=""/>
        <dsp:cNvSpPr/>
      </dsp:nvSpPr>
      <dsp:spPr>
        <a:xfrm>
          <a:off x="0" y="3361969"/>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1916"/>
        <a:ext cx="8253034" cy="923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9270"/>
        <a:ext cx="8253034" cy="923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sp:txBody>
      <dsp:txXfrm>
        <a:off x="49947" y="3419270"/>
        <a:ext cx="8253034" cy="9232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025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6292-AB52-432C-BA4E-0A33C6D2F457}"/>
              </a:ext>
            </a:extLst>
          </p:cNvPr>
          <p:cNvSpPr>
            <a:spLocks noGrp="1"/>
          </p:cNvSpPr>
          <p:nvPr>
            <p:ph type="title"/>
          </p:nvPr>
        </p:nvSpPr>
        <p:spPr/>
        <p:txBody>
          <a:bodyPr/>
          <a:lstStyle/>
          <a:p>
            <a:r>
              <a:rPr lang="en-MY" dirty="0"/>
              <a:t>Management Development</a:t>
            </a:r>
          </a:p>
        </p:txBody>
      </p:sp>
      <p:sp>
        <p:nvSpPr>
          <p:cNvPr id="4" name="TextBox 3">
            <a:extLst>
              <a:ext uri="{FF2B5EF4-FFF2-40B4-BE49-F238E27FC236}">
                <a16:creationId xmlns:a16="http://schemas.microsoft.com/office/drawing/2014/main" id="{B63CE555-2A4C-4EB4-91B2-2120E58D1BFB}"/>
              </a:ext>
            </a:extLst>
          </p:cNvPr>
          <p:cNvSpPr txBox="1"/>
          <p:nvPr/>
        </p:nvSpPr>
        <p:spPr>
          <a:xfrm>
            <a:off x="914400" y="1844824"/>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id="{878927A1-DAE6-466F-B3BF-4E22AA36B417}"/>
              </a:ext>
            </a:extLst>
          </p:cNvPr>
          <p:cNvPicPr>
            <a:picLocks noChangeAspect="1"/>
          </p:cNvPicPr>
          <p:nvPr/>
        </p:nvPicPr>
        <p:blipFill>
          <a:blip r:embed="rId2"/>
          <a:stretch>
            <a:fillRect/>
          </a:stretch>
        </p:blipFill>
        <p:spPr>
          <a:xfrm>
            <a:off x="2987824" y="3428999"/>
            <a:ext cx="3571875" cy="2638425"/>
          </a:xfrm>
          <a:prstGeom prst="rect">
            <a:avLst/>
          </a:prstGeom>
        </p:spPr>
      </p:pic>
    </p:spTree>
    <p:extLst>
      <p:ext uri="{BB962C8B-B14F-4D97-AF65-F5344CB8AC3E}">
        <p14:creationId xmlns:p14="http://schemas.microsoft.com/office/powerpoint/2010/main" val="32388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D9E1-4A55-4BC1-89FD-25E7FBBE4543}"/>
              </a:ext>
            </a:extLst>
          </p:cNvPr>
          <p:cNvSpPr>
            <a:spLocks noGrp="1"/>
          </p:cNvSpPr>
          <p:nvPr>
            <p:ph type="title"/>
          </p:nvPr>
        </p:nvSpPr>
        <p:spPr/>
        <p:txBody>
          <a:bodyPr/>
          <a:lstStyle/>
          <a:p>
            <a:r>
              <a:rPr lang="en-MY" dirty="0"/>
              <a:t>Leadership </a:t>
            </a:r>
          </a:p>
        </p:txBody>
      </p:sp>
      <p:sp>
        <p:nvSpPr>
          <p:cNvPr id="4" name="TextBox 3">
            <a:extLst>
              <a:ext uri="{FF2B5EF4-FFF2-40B4-BE49-F238E27FC236}">
                <a16:creationId xmlns:a16="http://schemas.microsoft.com/office/drawing/2014/main" id="{968EF728-D720-457F-8391-EA21671C09AF}"/>
              </a:ext>
            </a:extLst>
          </p:cNvPr>
          <p:cNvSpPr txBox="1"/>
          <p:nvPr/>
        </p:nvSpPr>
        <p:spPr>
          <a:xfrm>
            <a:off x="611560" y="1556792"/>
            <a:ext cx="8352928" cy="5401479"/>
          </a:xfrm>
          <a:prstGeom prst="rect">
            <a:avLst/>
          </a:prstGeom>
          <a:noFill/>
        </p:spPr>
        <p:txBody>
          <a:bodyPr wrap="square" rtlCol="0">
            <a:spAutoFit/>
          </a:bodyPr>
          <a:lstStyle/>
          <a:p>
            <a:r>
              <a:rPr lang="en-MY" sz="2300" dirty="0">
                <a:latin typeface="+mn-lt"/>
              </a:rPr>
              <a:t>Leadership is a process whereby an individual influences a group of individuals to achieve a common goal</a:t>
            </a:r>
          </a:p>
          <a:p>
            <a:endParaRPr lang="en-MY" sz="2300" dirty="0">
              <a:latin typeface="+mn-lt"/>
            </a:endParaRPr>
          </a:p>
          <a:p>
            <a:pPr marL="285750" indent="-285750">
              <a:buFont typeface="Wingdings" panose="05000000000000000000" pitchFamily="2" charset="2"/>
              <a:buChar char="§"/>
            </a:pPr>
            <a:r>
              <a:rPr lang="en-MY" sz="23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300" dirty="0">
              <a:latin typeface="+mn-lt"/>
            </a:endParaRPr>
          </a:p>
          <a:p>
            <a:pPr marL="285750" indent="-285750">
              <a:buFont typeface="Arial" panose="020B0604020202020204" pitchFamily="34" charset="0"/>
              <a:buChar char="•"/>
            </a:pPr>
            <a:r>
              <a:rPr lang="en-MY" sz="23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val="235645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47FA-32A4-4059-A34C-F81D3328F622}"/>
              </a:ext>
            </a:extLst>
          </p:cNvPr>
          <p:cNvSpPr>
            <a:spLocks noGrp="1"/>
          </p:cNvSpPr>
          <p:nvPr>
            <p:ph type="title"/>
          </p:nvPr>
        </p:nvSpPr>
        <p:spPr/>
        <p:txBody>
          <a:bodyPr/>
          <a:lstStyle/>
          <a:p>
            <a:r>
              <a:rPr lang="en-MY" dirty="0"/>
              <a:t>Leadership Components</a:t>
            </a:r>
          </a:p>
        </p:txBody>
      </p:sp>
      <p:sp>
        <p:nvSpPr>
          <p:cNvPr id="5" name="TextBox 4">
            <a:extLst>
              <a:ext uri="{FF2B5EF4-FFF2-40B4-BE49-F238E27FC236}">
                <a16:creationId xmlns:a16="http://schemas.microsoft.com/office/drawing/2014/main" id="{C2BA966D-D20D-4C01-A365-47CBC9D2D213}"/>
              </a:ext>
            </a:extLst>
          </p:cNvPr>
          <p:cNvSpPr txBox="1"/>
          <p:nvPr/>
        </p:nvSpPr>
        <p:spPr>
          <a:xfrm>
            <a:off x="502438" y="16288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val="100554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B286-1BAF-46A4-A918-1BC1803FF52F}"/>
              </a:ext>
            </a:extLst>
          </p:cNvPr>
          <p:cNvSpPr>
            <a:spLocks noGrp="1"/>
          </p:cNvSpPr>
          <p:nvPr>
            <p:ph type="title"/>
          </p:nvPr>
        </p:nvSpPr>
        <p:spPr/>
        <p:txBody>
          <a:bodyPr/>
          <a:lstStyle/>
          <a:p>
            <a:r>
              <a:rPr lang="en-MY" dirty="0"/>
              <a:t>Leadership Approaches</a:t>
            </a:r>
          </a:p>
        </p:txBody>
      </p:sp>
      <p:sp>
        <p:nvSpPr>
          <p:cNvPr id="4" name="TextBox 3">
            <a:extLst>
              <a:ext uri="{FF2B5EF4-FFF2-40B4-BE49-F238E27FC236}">
                <a16:creationId xmlns:a16="http://schemas.microsoft.com/office/drawing/2014/main" id="{81A209B7-A49F-488E-8F64-DE7AF194348B}"/>
              </a:ext>
            </a:extLst>
          </p:cNvPr>
          <p:cNvSpPr txBox="1"/>
          <p:nvPr/>
        </p:nvSpPr>
        <p:spPr>
          <a:xfrm>
            <a:off x="685800" y="1422769"/>
            <a:ext cx="8134672"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val="353327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7CC0-7728-48CD-92B1-0347215E4388}"/>
              </a:ext>
            </a:extLst>
          </p:cNvPr>
          <p:cNvSpPr>
            <a:spLocks noGrp="1"/>
          </p:cNvSpPr>
          <p:nvPr>
            <p:ph type="title"/>
          </p:nvPr>
        </p:nvSpPr>
        <p:spPr/>
        <p:txBody>
          <a:bodyPr/>
          <a:lstStyle/>
          <a:p>
            <a:r>
              <a:rPr lang="en-MY" dirty="0"/>
              <a:t>Blake Mouton Managerial Grid</a:t>
            </a:r>
          </a:p>
        </p:txBody>
      </p:sp>
      <p:sp>
        <p:nvSpPr>
          <p:cNvPr id="4" name="TextBox 3">
            <a:extLst>
              <a:ext uri="{FF2B5EF4-FFF2-40B4-BE49-F238E27FC236}">
                <a16:creationId xmlns:a16="http://schemas.microsoft.com/office/drawing/2014/main" id="{EC2390A4-C115-4258-A5CF-E856FBB84205}"/>
              </a:ext>
            </a:extLst>
          </p:cNvPr>
          <p:cNvSpPr txBox="1"/>
          <p:nvPr/>
        </p:nvSpPr>
        <p:spPr>
          <a:xfrm>
            <a:off x="1115616" y="1844824"/>
            <a:ext cx="6912768" cy="4524315"/>
          </a:xfrm>
          <a:prstGeom prst="rect">
            <a:avLst/>
          </a:prstGeom>
          <a:noFill/>
        </p:spPr>
        <p:txBody>
          <a:bodyPr wrap="square" rtlCol="0">
            <a:spAutoFit/>
          </a:bodyPr>
          <a:lstStyle/>
          <a:p>
            <a:r>
              <a:rPr lang="en-MY"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dirty="0"/>
          </a:p>
          <a:p>
            <a:pPr marL="285750" indent="-285750">
              <a:buFont typeface="Wingdings" panose="05000000000000000000" pitchFamily="2" charset="2"/>
              <a:buChar char="§"/>
            </a:pPr>
            <a:r>
              <a:rPr lang="en-MY" b="1" dirty="0"/>
              <a:t>Concern for People</a:t>
            </a:r>
            <a:r>
              <a:rPr lang="en-MY"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b="1" dirty="0"/>
          </a:p>
          <a:p>
            <a:pPr marL="285750" indent="-285750">
              <a:buFont typeface="Wingdings" panose="05000000000000000000" pitchFamily="2" charset="2"/>
              <a:buChar char="§"/>
            </a:pPr>
            <a:r>
              <a:rPr lang="en-MY" b="1" dirty="0"/>
              <a:t>Concern for Results</a:t>
            </a:r>
            <a:r>
              <a:rPr lang="en-MY"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val="132809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Blake &amp; Mouton Grid</a:t>
            </a:r>
          </a:p>
        </p:txBody>
      </p:sp>
      <p:pic>
        <p:nvPicPr>
          <p:cNvPr id="5" name="Picture 4">
            <a:extLst>
              <a:ext uri="{FF2B5EF4-FFF2-40B4-BE49-F238E27FC236}">
                <a16:creationId xmlns:a16="http://schemas.microsoft.com/office/drawing/2014/main" id="{25200CB0-6B3E-46FC-A733-9F590B4415A8}"/>
              </a:ext>
            </a:extLst>
          </p:cNvPr>
          <p:cNvPicPr>
            <a:picLocks noChangeAspect="1"/>
          </p:cNvPicPr>
          <p:nvPr/>
        </p:nvPicPr>
        <p:blipFill>
          <a:blip r:embed="rId2"/>
          <a:stretch>
            <a:fillRect/>
          </a:stretch>
        </p:blipFill>
        <p:spPr>
          <a:xfrm>
            <a:off x="1115616" y="1700808"/>
            <a:ext cx="5256584" cy="4589446"/>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9533-0548-4D4B-8F8E-CA8A75BCFA5A}"/>
              </a:ext>
            </a:extLst>
          </p:cNvPr>
          <p:cNvSpPr>
            <a:spLocks noGrp="1"/>
          </p:cNvSpPr>
          <p:nvPr>
            <p:ph type="title"/>
          </p:nvPr>
        </p:nvSpPr>
        <p:spPr/>
        <p:txBody>
          <a:bodyPr/>
          <a:lstStyle/>
          <a:p>
            <a:r>
              <a:rPr lang="en-MY" dirty="0"/>
              <a:t>Blake Mouton Grid</a:t>
            </a:r>
          </a:p>
        </p:txBody>
      </p:sp>
      <p:pic>
        <p:nvPicPr>
          <p:cNvPr id="5" name="Picture 4">
            <a:extLst>
              <a:ext uri="{FF2B5EF4-FFF2-40B4-BE49-F238E27FC236}">
                <a16:creationId xmlns:a16="http://schemas.microsoft.com/office/drawing/2014/main" id="{CA19B465-5E4B-4432-9CEE-70912309AAC5}"/>
              </a:ext>
            </a:extLst>
          </p:cNvPr>
          <p:cNvPicPr>
            <a:picLocks noChangeAspect="1"/>
          </p:cNvPicPr>
          <p:nvPr/>
        </p:nvPicPr>
        <p:blipFill>
          <a:blip r:embed="rId2"/>
          <a:stretch>
            <a:fillRect/>
          </a:stretch>
        </p:blipFill>
        <p:spPr>
          <a:xfrm>
            <a:off x="1475656" y="1799980"/>
            <a:ext cx="5488831" cy="4780207"/>
          </a:xfrm>
          <a:prstGeom prst="rect">
            <a:avLst/>
          </a:prstGeom>
        </p:spPr>
      </p:pic>
    </p:spTree>
    <p:extLst>
      <p:ext uri="{BB962C8B-B14F-4D97-AF65-F5344CB8AC3E}">
        <p14:creationId xmlns:p14="http://schemas.microsoft.com/office/powerpoint/2010/main" val="3395342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9B50-266D-4860-9BE1-4CD5CA5FBBB0}"/>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871CA9D9-84E4-4E2E-838F-CBFC4DDF1037}"/>
              </a:ext>
            </a:extLst>
          </p:cNvPr>
          <p:cNvSpPr txBox="1"/>
          <p:nvPr/>
        </p:nvSpPr>
        <p:spPr>
          <a:xfrm>
            <a:off x="724675" y="1628800"/>
            <a:ext cx="7978080" cy="5355312"/>
          </a:xfrm>
          <a:prstGeom prst="rect">
            <a:avLst/>
          </a:prstGeom>
          <a:noFill/>
        </p:spPr>
        <p:txBody>
          <a:bodyPr wrap="square" rtlCol="0">
            <a:spAutoFit/>
          </a:bodyPr>
          <a:lstStyle/>
          <a:p>
            <a:r>
              <a:rPr lang="en-MY" b="1" dirty="0"/>
              <a:t>1. Produce-or-Perish Management – High Results/Low People</a:t>
            </a:r>
          </a:p>
          <a:p>
            <a:r>
              <a:rPr lang="en-MY" dirty="0"/>
              <a:t>Also known as "authoritarian" or "authority-compliance" managers, people in this category believe that their team members are simply a means to an end. The team's needs are always secondary to its productivity.</a:t>
            </a:r>
          </a:p>
          <a:p>
            <a:endParaRPr lang="en-MY" dirty="0"/>
          </a:p>
          <a:p>
            <a:r>
              <a:rPr lang="en-MY" dirty="0"/>
              <a:t>This type of manager is autocratic, has strict work rules, policies and procedures, and can view punishment as an effective way of motivating team members. This approach can drive impressive production results at first, but low team morale and motivation will ultimately affect people's performance, and this type of leader will struggle to retain high performers.</a:t>
            </a:r>
          </a:p>
          <a:p>
            <a:endParaRPr lang="en-MY" dirty="0"/>
          </a:p>
          <a:p>
            <a:endParaRPr lang="en-MY" dirty="0"/>
          </a:p>
          <a:p>
            <a:r>
              <a:rPr lang="en-MY" b="1" dirty="0"/>
              <a:t>2. Middle-of-the-Road Management – Medium Results/Medium People</a:t>
            </a:r>
          </a:p>
          <a:p>
            <a:r>
              <a:rPr lang="en-MY"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a:p>
            <a:endParaRPr lang="en-MY" dirty="0"/>
          </a:p>
        </p:txBody>
      </p:sp>
    </p:spTree>
    <p:extLst>
      <p:ext uri="{BB962C8B-B14F-4D97-AF65-F5344CB8AC3E}">
        <p14:creationId xmlns:p14="http://schemas.microsoft.com/office/powerpoint/2010/main" val="1771999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C837-483D-4CC0-9AFB-DD0008A0DA18}"/>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16DD33A2-FF4C-4B93-8958-5B1A4B8E1A67}"/>
              </a:ext>
            </a:extLst>
          </p:cNvPr>
          <p:cNvSpPr txBox="1"/>
          <p:nvPr/>
        </p:nvSpPr>
        <p:spPr>
          <a:xfrm>
            <a:off x="618964" y="1700808"/>
            <a:ext cx="8417532" cy="5078313"/>
          </a:xfrm>
          <a:prstGeom prst="rect">
            <a:avLst/>
          </a:prstGeom>
          <a:noFill/>
        </p:spPr>
        <p:txBody>
          <a:bodyPr wrap="square" rtlCol="0">
            <a:spAutoFit/>
          </a:bodyPr>
          <a:lstStyle/>
          <a:p>
            <a:r>
              <a:rPr lang="en-MY" b="1" dirty="0"/>
              <a:t>3.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4.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val="3521423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DFBE-4E09-421A-A04D-F1CA263D54C1}"/>
              </a:ext>
            </a:extLst>
          </p:cNvPr>
          <p:cNvSpPr>
            <a:spLocks noGrp="1"/>
          </p:cNvSpPr>
          <p:nvPr>
            <p:ph type="title"/>
          </p:nvPr>
        </p:nvSpPr>
        <p:spPr/>
        <p:txBody>
          <a:bodyPr/>
          <a:lstStyle/>
          <a:p>
            <a:r>
              <a:rPr lang="en-MY" dirty="0"/>
              <a:t>Situational Leadership</a:t>
            </a:r>
          </a:p>
        </p:txBody>
      </p:sp>
      <p:sp>
        <p:nvSpPr>
          <p:cNvPr id="4" name="TextBox 3">
            <a:extLst>
              <a:ext uri="{FF2B5EF4-FFF2-40B4-BE49-F238E27FC236}">
                <a16:creationId xmlns:a16="http://schemas.microsoft.com/office/drawing/2014/main" id="{8874A13F-BCB5-4757-9D92-A7926680A43B}"/>
              </a:ext>
            </a:extLst>
          </p:cNvPr>
          <p:cNvSpPr txBox="1"/>
          <p:nvPr/>
        </p:nvSpPr>
        <p:spPr>
          <a:xfrm>
            <a:off x="733264" y="1628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val="3702714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783F-E18F-4EA5-BB4B-FC24A0CEEC3A}"/>
              </a:ext>
            </a:extLst>
          </p:cNvPr>
          <p:cNvSpPr>
            <a:spLocks noGrp="1"/>
          </p:cNvSpPr>
          <p:nvPr>
            <p:ph type="title"/>
          </p:nvPr>
        </p:nvSpPr>
        <p:spPr/>
        <p:txBody>
          <a:bodyPr/>
          <a:lstStyle/>
          <a:p>
            <a:r>
              <a:rPr lang="en-MY" dirty="0"/>
              <a:t>Situational Leadership</a:t>
            </a:r>
          </a:p>
        </p:txBody>
      </p:sp>
      <p:pic>
        <p:nvPicPr>
          <p:cNvPr id="5" name="Picture 4">
            <a:extLst>
              <a:ext uri="{FF2B5EF4-FFF2-40B4-BE49-F238E27FC236}">
                <a16:creationId xmlns:a16="http://schemas.microsoft.com/office/drawing/2014/main" id="{AFD2F3C2-294C-4C98-AAE2-AC05C9A05048}"/>
              </a:ext>
            </a:extLst>
          </p:cNvPr>
          <p:cNvPicPr>
            <a:picLocks noChangeAspect="1"/>
          </p:cNvPicPr>
          <p:nvPr/>
        </p:nvPicPr>
        <p:blipFill>
          <a:blip r:embed="rId2"/>
          <a:stretch>
            <a:fillRect/>
          </a:stretch>
        </p:blipFill>
        <p:spPr>
          <a:xfrm>
            <a:off x="1763688" y="1844824"/>
            <a:ext cx="6192688" cy="4423349"/>
          </a:xfrm>
          <a:prstGeom prst="rect">
            <a:avLst/>
          </a:prstGeom>
        </p:spPr>
      </p:pic>
    </p:spTree>
    <p:extLst>
      <p:ext uri="{BB962C8B-B14F-4D97-AF65-F5344CB8AC3E}">
        <p14:creationId xmlns:p14="http://schemas.microsoft.com/office/powerpoint/2010/main" val="3078354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D15A-2D82-451F-A2C3-D3C20830B2DA}"/>
              </a:ext>
            </a:extLst>
          </p:cNvPr>
          <p:cNvSpPr>
            <a:spLocks noGrp="1"/>
          </p:cNvSpPr>
          <p:nvPr>
            <p:ph type="title"/>
          </p:nvPr>
        </p:nvSpPr>
        <p:spPr/>
        <p:txBody>
          <a:bodyPr/>
          <a:lstStyle/>
          <a:p>
            <a:r>
              <a:rPr lang="en-MY" dirty="0"/>
              <a:t>Follower Development level</a:t>
            </a:r>
          </a:p>
        </p:txBody>
      </p:sp>
      <p:pic>
        <p:nvPicPr>
          <p:cNvPr id="5" name="Picture 4">
            <a:extLst>
              <a:ext uri="{FF2B5EF4-FFF2-40B4-BE49-F238E27FC236}">
                <a16:creationId xmlns:a16="http://schemas.microsoft.com/office/drawing/2014/main" id="{981AB389-EEE7-4036-94EF-38684E69F40D}"/>
              </a:ext>
            </a:extLst>
          </p:cNvPr>
          <p:cNvPicPr>
            <a:picLocks noChangeAspect="1"/>
          </p:cNvPicPr>
          <p:nvPr/>
        </p:nvPicPr>
        <p:blipFill>
          <a:blip r:embed="rId2"/>
          <a:stretch>
            <a:fillRect/>
          </a:stretch>
        </p:blipFill>
        <p:spPr>
          <a:xfrm>
            <a:off x="1293043" y="2060848"/>
            <a:ext cx="6557913" cy="4150177"/>
          </a:xfrm>
          <a:prstGeom prst="rect">
            <a:avLst/>
          </a:prstGeom>
        </p:spPr>
      </p:pic>
    </p:spTree>
    <p:extLst>
      <p:ext uri="{BB962C8B-B14F-4D97-AF65-F5344CB8AC3E}">
        <p14:creationId xmlns:p14="http://schemas.microsoft.com/office/powerpoint/2010/main" val="4001612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p14="http://schemas.microsoft.com/office/powerpoint/2010/main" val="3672290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37E1-18EE-441E-A50A-CB2E0971910D}"/>
              </a:ext>
            </a:extLst>
          </p:cNvPr>
          <p:cNvSpPr>
            <a:spLocks noGrp="1"/>
          </p:cNvSpPr>
          <p:nvPr>
            <p:ph type="title"/>
          </p:nvPr>
        </p:nvSpPr>
        <p:spPr/>
        <p:txBody>
          <a:bodyPr/>
          <a:lstStyle/>
          <a:p>
            <a:r>
              <a:rPr lang="en-MY" dirty="0"/>
              <a:t>Leadership Style</a:t>
            </a:r>
          </a:p>
        </p:txBody>
      </p:sp>
      <p:pic>
        <p:nvPicPr>
          <p:cNvPr id="5" name="Picture 4">
            <a:extLst>
              <a:ext uri="{FF2B5EF4-FFF2-40B4-BE49-F238E27FC236}">
                <a16:creationId xmlns:a16="http://schemas.microsoft.com/office/drawing/2014/main" id="{E77D92DC-9CE2-432C-8FA3-5C7687981C27}"/>
              </a:ext>
            </a:extLst>
          </p:cNvPr>
          <p:cNvPicPr>
            <a:picLocks noChangeAspect="1"/>
          </p:cNvPicPr>
          <p:nvPr/>
        </p:nvPicPr>
        <p:blipFill>
          <a:blip r:embed="rId2"/>
          <a:stretch>
            <a:fillRect/>
          </a:stretch>
        </p:blipFill>
        <p:spPr>
          <a:xfrm>
            <a:off x="1335335" y="1857933"/>
            <a:ext cx="6473329" cy="4722254"/>
          </a:xfrm>
          <a:prstGeom prst="rect">
            <a:avLst/>
          </a:prstGeom>
        </p:spPr>
      </p:pic>
    </p:spTree>
    <p:extLst>
      <p:ext uri="{BB962C8B-B14F-4D97-AF65-F5344CB8AC3E}">
        <p14:creationId xmlns:p14="http://schemas.microsoft.com/office/powerpoint/2010/main" val="4259904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B155-228D-4E40-AFDE-8832E511CBCF}"/>
              </a:ext>
            </a:extLst>
          </p:cNvPr>
          <p:cNvSpPr>
            <a:spLocks noGrp="1"/>
          </p:cNvSpPr>
          <p:nvPr>
            <p:ph type="title"/>
          </p:nvPr>
        </p:nvSpPr>
        <p:spPr/>
        <p:txBody>
          <a:bodyPr/>
          <a:lstStyle/>
          <a:p>
            <a:r>
              <a:rPr lang="en-MY" dirty="0"/>
              <a:t>Situational Leadership</a:t>
            </a:r>
          </a:p>
        </p:txBody>
      </p:sp>
      <p:pic>
        <p:nvPicPr>
          <p:cNvPr id="4" name="Picture 3">
            <a:extLst>
              <a:ext uri="{FF2B5EF4-FFF2-40B4-BE49-F238E27FC236}">
                <a16:creationId xmlns:a16="http://schemas.microsoft.com/office/drawing/2014/main" id="{084BCAC8-1F58-4BC2-8A05-05CAB53BD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762" y="1782541"/>
            <a:ext cx="5790476" cy="5067645"/>
          </a:xfrm>
          <a:prstGeom prst="rect">
            <a:avLst/>
          </a:prstGeom>
        </p:spPr>
      </p:pic>
    </p:spTree>
    <p:extLst>
      <p:ext uri="{BB962C8B-B14F-4D97-AF65-F5344CB8AC3E}">
        <p14:creationId xmlns:p14="http://schemas.microsoft.com/office/powerpoint/2010/main" val="905444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EEDB-6ABC-48A5-BB39-BC9448486D88}"/>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6748AE28-462C-43B9-88AE-A1C5AE348577}"/>
              </a:ext>
            </a:extLst>
          </p:cNvPr>
          <p:cNvSpPr txBox="1"/>
          <p:nvPr/>
        </p:nvSpPr>
        <p:spPr>
          <a:xfrm>
            <a:off x="1187624" y="1973103"/>
            <a:ext cx="7056784" cy="3970318"/>
          </a:xfrm>
          <a:prstGeom prst="rect">
            <a:avLst/>
          </a:prstGeom>
          <a:noFill/>
        </p:spPr>
        <p:txBody>
          <a:bodyPr wrap="square" rtlCol="0">
            <a:spAutoFit/>
          </a:bodyPr>
          <a:lstStyle/>
          <a:p>
            <a:r>
              <a:rPr lang="en-MY" b="1" dirty="0"/>
              <a:t>S1 - Directing Style :</a:t>
            </a:r>
          </a:p>
          <a:p>
            <a:endParaRPr lang="en-MY" b="1" u="sng" dirty="0"/>
          </a:p>
          <a:p>
            <a:pPr marL="285750" indent="-285750">
              <a:buFont typeface="Wingdings" panose="05000000000000000000" pitchFamily="2" charset="2"/>
              <a:buChar char="§"/>
            </a:pPr>
            <a:r>
              <a:rPr lang="en-MY" dirty="0"/>
              <a:t>Leader focuses communication on goal achievement</a:t>
            </a:r>
          </a:p>
          <a:p>
            <a:pPr marL="285750" indent="-285750">
              <a:buFont typeface="Wingdings" panose="05000000000000000000" pitchFamily="2" charset="2"/>
              <a:buChar char="§"/>
            </a:pPr>
            <a:r>
              <a:rPr lang="en-MY" dirty="0"/>
              <a:t>Spends LESS time using supportive </a:t>
            </a:r>
            <a:r>
              <a:rPr lang="en-MY" dirty="0" err="1"/>
              <a:t>behaviors</a:t>
            </a:r>
            <a:endParaRPr lang="en-MY" dirty="0"/>
          </a:p>
          <a:p>
            <a:pPr marL="285750" indent="-285750">
              <a:buFont typeface="Wingdings" panose="05000000000000000000" pitchFamily="2" charset="2"/>
              <a:buChar char="§"/>
            </a:pPr>
            <a:endParaRPr lang="en-MY" dirty="0"/>
          </a:p>
          <a:p>
            <a:r>
              <a:rPr lang="en-MY" b="1" dirty="0"/>
              <a:t>S2 - Coaching Style :</a:t>
            </a:r>
          </a:p>
          <a:p>
            <a:endParaRPr lang="en-MY" dirty="0"/>
          </a:p>
          <a:p>
            <a:pPr marL="285750" indent="-285750">
              <a:buFont typeface="Wingdings" panose="05000000000000000000" pitchFamily="2" charset="2"/>
              <a:buChar char="§"/>
            </a:pPr>
            <a:r>
              <a:rPr lang="en-MY" dirty="0"/>
              <a:t>Leader focuses communication on BOTH goal achievement and supporting subordinates’ socioemotional needs</a:t>
            </a:r>
          </a:p>
          <a:p>
            <a:pPr marL="285750" indent="-285750">
              <a:buFont typeface="Wingdings" panose="05000000000000000000" pitchFamily="2" charset="2"/>
              <a:buChar char="§"/>
            </a:pPr>
            <a:r>
              <a:rPr lang="en-MY"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val="1095445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F6C01-8771-4577-9396-7D98AB41E7F5}"/>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C5A651E7-F68D-4EB9-9F8C-1F85FF6DA555}"/>
              </a:ext>
            </a:extLst>
          </p:cNvPr>
          <p:cNvSpPr txBox="1"/>
          <p:nvPr/>
        </p:nvSpPr>
        <p:spPr>
          <a:xfrm>
            <a:off x="914400" y="1700808"/>
            <a:ext cx="7632848" cy="4801314"/>
          </a:xfrm>
          <a:prstGeom prst="rect">
            <a:avLst/>
          </a:prstGeom>
          <a:noFill/>
        </p:spPr>
        <p:txBody>
          <a:bodyPr wrap="square" rtlCol="0">
            <a:spAutoFit/>
          </a:bodyPr>
          <a:lstStyle/>
          <a:p>
            <a:r>
              <a:rPr lang="en-MY" b="1" dirty="0"/>
              <a:t>S3 - Supporting Style</a:t>
            </a:r>
          </a:p>
          <a:p>
            <a:endParaRPr lang="en-MY" b="1" dirty="0"/>
          </a:p>
          <a:p>
            <a:pPr marL="285750" indent="-285750">
              <a:buFont typeface="Wingdings" panose="05000000000000000000" pitchFamily="2" charset="2"/>
              <a:buChar char="§"/>
            </a:pPr>
            <a:r>
              <a:rPr lang="en-MY" dirty="0"/>
              <a:t>Leader does NOT focus solely on goals; uses supportive </a:t>
            </a:r>
            <a:r>
              <a:rPr lang="en-MY" dirty="0" err="1"/>
              <a:t>behaviors</a:t>
            </a:r>
            <a:r>
              <a:rPr lang="en-MY" dirty="0"/>
              <a:t> to bring out employee skills in accomplishing tasks</a:t>
            </a:r>
          </a:p>
          <a:p>
            <a:pPr marL="285750" indent="-285750">
              <a:buFont typeface="Wingdings" panose="05000000000000000000" pitchFamily="2" charset="2"/>
              <a:buChar char="§"/>
            </a:pPr>
            <a:r>
              <a:rPr lang="en-MY" dirty="0"/>
              <a:t>Leader delegates day-to-day decision-making control but is available to facilitate problem solving</a:t>
            </a:r>
          </a:p>
          <a:p>
            <a:pPr marL="285750" indent="-285750">
              <a:buFont typeface="Wingdings" panose="05000000000000000000" pitchFamily="2" charset="2"/>
              <a:buChar char="§"/>
            </a:pPr>
            <a:endParaRPr lang="en-MY" b="1" dirty="0"/>
          </a:p>
          <a:p>
            <a:r>
              <a:rPr lang="en-MY" b="1" dirty="0"/>
              <a:t>S4 - Delegating Style</a:t>
            </a:r>
          </a:p>
          <a:p>
            <a:endParaRPr lang="en-MY" dirty="0"/>
          </a:p>
          <a:p>
            <a:pPr marL="285750" indent="-285750">
              <a:buFont typeface="Wingdings" panose="05000000000000000000" pitchFamily="2" charset="2"/>
              <a:buChar char="§"/>
            </a:pPr>
            <a:r>
              <a:rPr lang="en-MY"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dirty="0"/>
              <a:t>Leader lessens involvement in planning, control of details, and goal clarification</a:t>
            </a:r>
          </a:p>
          <a:p>
            <a:pPr marL="285750" indent="-285750">
              <a:buFont typeface="Wingdings" panose="05000000000000000000" pitchFamily="2" charset="2"/>
              <a:buChar char="§"/>
            </a:pPr>
            <a:r>
              <a:rPr lang="en-MY"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val="2428705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3F57-9667-4ABF-B9A1-16146D431F8D}"/>
              </a:ext>
            </a:extLst>
          </p:cNvPr>
          <p:cNvSpPr>
            <a:spLocks noGrp="1"/>
          </p:cNvSpPr>
          <p:nvPr>
            <p:ph type="title"/>
          </p:nvPr>
        </p:nvSpPr>
        <p:spPr/>
        <p:txBody>
          <a:bodyPr/>
          <a:lstStyle/>
          <a:p>
            <a:r>
              <a:rPr lang="en-MY" dirty="0"/>
              <a:t>Strengths of the Model</a:t>
            </a:r>
          </a:p>
        </p:txBody>
      </p:sp>
      <p:sp>
        <p:nvSpPr>
          <p:cNvPr id="4" name="TextBox 3">
            <a:extLst>
              <a:ext uri="{FF2B5EF4-FFF2-40B4-BE49-F238E27FC236}">
                <a16:creationId xmlns:a16="http://schemas.microsoft.com/office/drawing/2014/main" id="{C48E9066-F3E4-4F03-ACB7-55E91A1BDBD2}"/>
              </a:ext>
            </a:extLst>
          </p:cNvPr>
          <p:cNvSpPr txBox="1"/>
          <p:nvPr/>
        </p:nvSpPr>
        <p:spPr>
          <a:xfrm>
            <a:off x="914400" y="198884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p14="http://schemas.microsoft.com/office/powerpoint/2010/main" val="1895481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A903-1B8D-47D5-9DFD-377AD6835348}"/>
              </a:ext>
            </a:extLst>
          </p:cNvPr>
          <p:cNvSpPr>
            <a:spLocks noGrp="1"/>
          </p:cNvSpPr>
          <p:nvPr>
            <p:ph type="title"/>
          </p:nvPr>
        </p:nvSpPr>
        <p:spPr/>
        <p:txBody>
          <a:bodyPr/>
          <a:lstStyle/>
          <a:p>
            <a:r>
              <a:rPr lang="en-MY" dirty="0"/>
              <a:t>Leadership Styles</a:t>
            </a:r>
          </a:p>
        </p:txBody>
      </p:sp>
      <p:sp>
        <p:nvSpPr>
          <p:cNvPr id="4" name="TextBox 3">
            <a:extLst>
              <a:ext uri="{FF2B5EF4-FFF2-40B4-BE49-F238E27FC236}">
                <a16:creationId xmlns:a16="http://schemas.microsoft.com/office/drawing/2014/main" id="{53723880-A3EE-4B3A-BA52-E0F52D24DF72}"/>
              </a:ext>
            </a:extLst>
          </p:cNvPr>
          <p:cNvSpPr txBox="1"/>
          <p:nvPr/>
        </p:nvSpPr>
        <p:spPr>
          <a:xfrm>
            <a:off x="575556" y="1556792"/>
            <a:ext cx="8460940" cy="5355312"/>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val="1519711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1B19-B488-410B-A77E-7851962F92D2}"/>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0C03ED2-88D0-4B7C-B14B-EE7E8F10B439}"/>
              </a:ext>
            </a:extLst>
          </p:cNvPr>
          <p:cNvSpPr txBox="1"/>
          <p:nvPr/>
        </p:nvSpPr>
        <p:spPr>
          <a:xfrm>
            <a:off x="732148" y="1723392"/>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3632871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56B1-8DF8-4F73-95B8-29B8F11FCC96}"/>
              </a:ext>
            </a:extLst>
          </p:cNvPr>
          <p:cNvSpPr>
            <a:spLocks noGrp="1"/>
          </p:cNvSpPr>
          <p:nvPr>
            <p:ph type="title"/>
          </p:nvPr>
        </p:nvSpPr>
        <p:spPr>
          <a:xfrm>
            <a:off x="914400" y="277813"/>
            <a:ext cx="8122096" cy="1143000"/>
          </a:xfrm>
        </p:spPr>
        <p:txBody>
          <a:bodyPr/>
          <a:lstStyle/>
          <a:p>
            <a:r>
              <a:rPr lang="en-MY" sz="3600" dirty="0"/>
              <a:t>Management Development Techniques</a:t>
            </a:r>
          </a:p>
        </p:txBody>
      </p:sp>
      <p:sp>
        <p:nvSpPr>
          <p:cNvPr id="4" name="TextBox 3">
            <a:extLst>
              <a:ext uri="{FF2B5EF4-FFF2-40B4-BE49-F238E27FC236}">
                <a16:creationId xmlns:a16="http://schemas.microsoft.com/office/drawing/2014/main" id="{3DA5D97B-DC47-442C-A593-32D1B89DB7E8}"/>
              </a:ext>
            </a:extLst>
          </p:cNvPr>
          <p:cNvSpPr txBox="1"/>
          <p:nvPr/>
        </p:nvSpPr>
        <p:spPr>
          <a:xfrm>
            <a:off x="914400" y="1844824"/>
            <a:ext cx="7834064" cy="4801314"/>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val="614956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66F4-278A-40DE-B9C7-171F5C466F9D}"/>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6C9EB0F-8518-47BE-8260-73C32915EABC}"/>
              </a:ext>
            </a:extLst>
          </p:cNvPr>
          <p:cNvSpPr txBox="1"/>
          <p:nvPr/>
        </p:nvSpPr>
        <p:spPr>
          <a:xfrm>
            <a:off x="696144" y="1556792"/>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670872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val="4097915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val="3332803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val="152355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94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42380187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B8B67-18F7-464B-8560-AE702E9E7D13}"/>
              </a:ext>
            </a:extLst>
          </p:cNvPr>
          <p:cNvSpPr>
            <a:spLocks noGrp="1"/>
          </p:cNvSpPr>
          <p:nvPr>
            <p:ph type="title"/>
          </p:nvPr>
        </p:nvSpPr>
        <p:spPr>
          <a:xfrm>
            <a:off x="914400" y="155575"/>
            <a:ext cx="7772400" cy="1143000"/>
          </a:xfrm>
        </p:spPr>
        <p:txBody>
          <a:bodyPr/>
          <a:lstStyle/>
          <a:p>
            <a:r>
              <a:rPr lang="en-MY" sz="4400" dirty="0"/>
              <a:t>Replacement Planning</a:t>
            </a:r>
          </a:p>
        </p:txBody>
      </p:sp>
      <p:sp>
        <p:nvSpPr>
          <p:cNvPr id="3" name="Content Placeholder 2">
            <a:extLst>
              <a:ext uri="{FF2B5EF4-FFF2-40B4-BE49-F238E27FC236}">
                <a16:creationId xmlns:a16="http://schemas.microsoft.com/office/drawing/2014/main" id="{2D02391D-E7DF-4AD2-BCA2-BED7FF2BFE53}"/>
              </a:ext>
            </a:extLst>
          </p:cNvPr>
          <p:cNvSpPr>
            <a:spLocks noGrp="1"/>
          </p:cNvSpPr>
          <p:nvPr>
            <p:ph idx="1"/>
          </p:nvPr>
        </p:nvSpPr>
        <p:spPr/>
        <p:txBody>
          <a:bodyPr/>
          <a:lstStyle/>
          <a:p>
            <a:pPr marL="0" indent="0">
              <a:buNone/>
            </a:pPr>
            <a:r>
              <a:rPr lang="en-MY" sz="26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p14="http://schemas.microsoft.com/office/powerpoint/2010/main" val="3728094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B977-82CC-42AC-BC99-0C43E121E887}"/>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F83E5532-2FE3-4D07-B432-0CEC5B9771CC}"/>
              </a:ext>
            </a:extLst>
          </p:cNvPr>
          <p:cNvSpPr>
            <a:spLocks noGrp="1"/>
          </p:cNvSpPr>
          <p:nvPr>
            <p:ph idx="1"/>
          </p:nvPr>
        </p:nvSpPr>
        <p:spPr/>
        <p:txBody>
          <a:bodyPr/>
          <a:lstStyle/>
          <a:p>
            <a:pPr marL="0" indent="0">
              <a:buNone/>
            </a:pPr>
            <a:r>
              <a:rPr lang="en-MY"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p14="http://schemas.microsoft.com/office/powerpoint/2010/main" val="33507253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D5EE-FB2C-4BDC-B57C-45B938F9F4E1}"/>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3B643B0E-9BC4-4420-842D-116FD23FC1AE}"/>
              </a:ext>
            </a:extLst>
          </p:cNvPr>
          <p:cNvSpPr>
            <a:spLocks noGrp="1"/>
          </p:cNvSpPr>
          <p:nvPr>
            <p:ph idx="1"/>
          </p:nvPr>
        </p:nvSpPr>
        <p:spPr/>
        <p:txBody>
          <a:bodyPr/>
          <a:lstStyle/>
          <a:p>
            <a:pPr marL="0" indent="0">
              <a:buNone/>
            </a:pPr>
            <a:r>
              <a:rPr lang="en-MY"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val="4258144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57AE-C3DC-4DBE-936F-85288F487F2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DA104F-B64A-4FF1-BC5E-DB3B0DEFA2E1}"/>
              </a:ext>
            </a:extLst>
          </p:cNvPr>
          <p:cNvSpPr>
            <a:spLocks noGrp="1"/>
          </p:cNvSpPr>
          <p:nvPr>
            <p:ph idx="1"/>
          </p:nvPr>
        </p:nvSpPr>
        <p:spPr/>
        <p:txBody>
          <a:bodyPr/>
          <a:lstStyle/>
          <a:p>
            <a:pPr marL="0" indent="0">
              <a:buNone/>
            </a:pPr>
            <a:r>
              <a:rPr lang="en-MY" dirty="0"/>
              <a:t>Which of the following is most characteristic of succession planning?	    </a:t>
            </a:r>
          </a:p>
          <a:p>
            <a:pPr marL="0" indent="0">
              <a:buNone/>
            </a:pPr>
            <a:r>
              <a:rPr lang="en-MY" dirty="0"/>
              <a:t>a) It focuses on issues likely to occur in the short term of approximately one to three years</a:t>
            </a:r>
          </a:p>
          <a:p>
            <a:pPr marL="0" indent="0">
              <a:buNone/>
            </a:pPr>
            <a:r>
              <a:rPr lang="en-MY" dirty="0"/>
              <a:t>b) It is initiated as soon as it is clear a senior executive is leaving.	    </a:t>
            </a:r>
          </a:p>
          <a:p>
            <a:pPr marL="0" indent="0">
              <a:buNone/>
            </a:pPr>
            <a:r>
              <a:rPr lang="en-MY" dirty="0"/>
              <a:t>c) It focuses on long-term global issues.	    </a:t>
            </a:r>
          </a:p>
          <a:p>
            <a:pPr marL="0" indent="0">
              <a:buNone/>
            </a:pPr>
            <a:r>
              <a:rPr lang="en-MY" dirty="0"/>
              <a:t>d) Local requirements are given the highest priority.</a:t>
            </a:r>
          </a:p>
          <a:p>
            <a:pPr marL="0" indent="0">
              <a:buNone/>
            </a:pPr>
            <a:endParaRPr lang="en-MY" dirty="0"/>
          </a:p>
        </p:txBody>
      </p:sp>
    </p:spTree>
    <p:extLst>
      <p:ext uri="{BB962C8B-B14F-4D97-AF65-F5344CB8AC3E}">
        <p14:creationId xmlns:p14="http://schemas.microsoft.com/office/powerpoint/2010/main" val="9179669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3B2C-38C5-4B2A-B22C-C5929D234206}"/>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1BABB81-8A47-40F0-B8CB-572D1912EB84}"/>
              </a:ext>
            </a:extLst>
          </p:cNvPr>
          <p:cNvSpPr>
            <a:spLocks noGrp="1"/>
          </p:cNvSpPr>
          <p:nvPr>
            <p:ph idx="1"/>
          </p:nvPr>
        </p:nvSpPr>
        <p:spPr/>
        <p:txBody>
          <a:bodyPr/>
          <a:lstStyle/>
          <a:p>
            <a:r>
              <a:rPr lang="en-MY" dirty="0"/>
              <a:t>Option C</a:t>
            </a:r>
          </a:p>
          <a:p>
            <a:pPr marL="0" indent="0">
              <a:buNone/>
            </a:pPr>
            <a:endParaRPr lang="en-MY" dirty="0"/>
          </a:p>
          <a:p>
            <a:pPr marL="0" indent="0">
              <a:buNone/>
            </a:pPr>
            <a:r>
              <a:rPr lang="en-MY" dirty="0"/>
              <a:t>Although the two overlap in practice, succession planning takes a longer and broader view than replacement planning, which focuses on the relatively short term.</a:t>
            </a:r>
          </a:p>
        </p:txBody>
      </p:sp>
    </p:spTree>
    <p:extLst>
      <p:ext uri="{BB962C8B-B14F-4D97-AF65-F5344CB8AC3E}">
        <p14:creationId xmlns:p14="http://schemas.microsoft.com/office/powerpoint/2010/main" val="25897918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5936-C524-4AB8-B43D-06C3A55CF4C1}"/>
              </a:ext>
            </a:extLst>
          </p:cNvPr>
          <p:cNvSpPr>
            <a:spLocks noGrp="1"/>
          </p:cNvSpPr>
          <p:nvPr>
            <p:ph type="title"/>
          </p:nvPr>
        </p:nvSpPr>
        <p:spPr/>
        <p:txBody>
          <a:bodyPr/>
          <a:lstStyle/>
          <a:p>
            <a:r>
              <a:rPr lang="en-MY" dirty="0"/>
              <a:t>Talent management</a:t>
            </a:r>
          </a:p>
        </p:txBody>
      </p:sp>
      <p:sp>
        <p:nvSpPr>
          <p:cNvPr id="3" name="Content Placeholder 2">
            <a:extLst>
              <a:ext uri="{FF2B5EF4-FFF2-40B4-BE49-F238E27FC236}">
                <a16:creationId xmlns:a16="http://schemas.microsoft.com/office/drawing/2014/main" id="{123C5B85-08C1-4FFC-8EFF-5EA1D304D4A2}"/>
              </a:ext>
            </a:extLst>
          </p:cNvPr>
          <p:cNvSpPr>
            <a:spLocks noGrp="1"/>
          </p:cNvSpPr>
          <p:nvPr>
            <p:ph idx="1"/>
          </p:nvPr>
        </p:nvSpPr>
        <p:spPr/>
        <p:txBody>
          <a:bodyPr/>
          <a:lstStyle/>
          <a:p>
            <a:pPr marL="0" indent="0">
              <a:buNone/>
            </a:pPr>
            <a:r>
              <a:rPr lang="en-MY"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val="4207186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p14="http://schemas.microsoft.com/office/powerpoint/2010/main" val="23588036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F588-0228-4502-B9E4-ACF5DF981350}"/>
              </a:ext>
            </a:extLst>
          </p:cNvPr>
          <p:cNvSpPr>
            <a:spLocks noGrp="1"/>
          </p:cNvSpPr>
          <p:nvPr>
            <p:ph type="title"/>
          </p:nvPr>
        </p:nvSpPr>
        <p:spPr/>
        <p:txBody>
          <a:bodyPr/>
          <a:lstStyle/>
          <a:p>
            <a:r>
              <a:rPr lang="en-MY" dirty="0"/>
              <a:t>Replacement Planning</a:t>
            </a:r>
          </a:p>
        </p:txBody>
      </p:sp>
      <p:sp>
        <p:nvSpPr>
          <p:cNvPr id="3" name="Content Placeholder 2">
            <a:extLst>
              <a:ext uri="{FF2B5EF4-FFF2-40B4-BE49-F238E27FC236}">
                <a16:creationId xmlns:a16="http://schemas.microsoft.com/office/drawing/2014/main" id="{0488107A-4C47-47D9-BDF7-1C9582E9E706}"/>
              </a:ext>
            </a:extLst>
          </p:cNvPr>
          <p:cNvSpPr>
            <a:spLocks noGrp="1"/>
          </p:cNvSpPr>
          <p:nvPr>
            <p:ph idx="1"/>
          </p:nvPr>
        </p:nvSpPr>
        <p:spPr>
          <a:xfrm>
            <a:off x="914400" y="1628800"/>
            <a:ext cx="7772400" cy="4530725"/>
          </a:xfrm>
        </p:spPr>
        <p:txBody>
          <a:bodyPr/>
          <a:lstStyle/>
          <a:p>
            <a:pPr marL="0" indent="0">
              <a:buNone/>
            </a:pPr>
            <a:r>
              <a:rPr lang="en-MY"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p14="http://schemas.microsoft.com/office/powerpoint/2010/main" val="11377810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p14="http://schemas.microsoft.com/office/powerpoint/2010/main" val="2147004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29CA-C9DD-46D1-B6FA-6A19FAB0296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0693FE64-1AC9-4D3A-870E-F426B8A435FB}"/>
              </a:ext>
            </a:extLst>
          </p:cNvPr>
          <p:cNvSpPr>
            <a:spLocks noGrp="1"/>
          </p:cNvSpPr>
          <p:nvPr>
            <p:ph idx="1"/>
          </p:nvPr>
        </p:nvSpPr>
        <p:spPr>
          <a:xfrm>
            <a:off x="685800" y="1628800"/>
            <a:ext cx="8278688" cy="4530725"/>
          </a:xfrm>
        </p:spPr>
        <p:txBody>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p14="http://schemas.microsoft.com/office/powerpoint/2010/main" val="29612559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589B-9635-4521-A253-499AF0921C0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6052309C-56D5-4541-BFCD-4488F00D3332}"/>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p14="http://schemas.microsoft.com/office/powerpoint/2010/main" val="3225074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19764406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7A5F3-8E0C-4BE1-BFC7-7CFBFDF2A42E}"/>
              </a:ext>
            </a:extLst>
          </p:cNvPr>
          <p:cNvSpPr>
            <a:spLocks noGrp="1"/>
          </p:cNvSpPr>
          <p:nvPr>
            <p:ph type="title"/>
          </p:nvPr>
        </p:nvSpPr>
        <p:spPr/>
        <p:txBody>
          <a:bodyPr/>
          <a:lstStyle/>
          <a:p>
            <a:r>
              <a:rPr lang="en-MY" dirty="0"/>
              <a:t>A Positions and A Players</a:t>
            </a:r>
          </a:p>
        </p:txBody>
      </p:sp>
      <p:sp>
        <p:nvSpPr>
          <p:cNvPr id="3" name="Content Placeholder 2">
            <a:extLst>
              <a:ext uri="{FF2B5EF4-FFF2-40B4-BE49-F238E27FC236}">
                <a16:creationId xmlns:a16="http://schemas.microsoft.com/office/drawing/2014/main" id="{2418AF66-4D16-46E3-86E0-2654D0DB0CF8}"/>
              </a:ext>
            </a:extLst>
          </p:cNvPr>
          <p:cNvSpPr>
            <a:spLocks noGrp="1"/>
          </p:cNvSpPr>
          <p:nvPr>
            <p:ph idx="1"/>
          </p:nvPr>
        </p:nvSpPr>
        <p:spPr>
          <a:xfrm>
            <a:off x="685800" y="16288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val="16314389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all.</a:t>
            </a:r>
          </a:p>
          <a:p>
            <a:r>
              <a:rPr lang="en-MY" sz="2700" dirty="0"/>
              <a:t>A job must meet the dual criteria of strategic impact and performance variability if it is to qualify as an A position</a:t>
            </a:r>
          </a:p>
        </p:txBody>
      </p:sp>
    </p:spTree>
    <p:extLst>
      <p:ext uri="{BB962C8B-B14F-4D97-AF65-F5344CB8AC3E}">
        <p14:creationId xmlns:p14="http://schemas.microsoft.com/office/powerpoint/2010/main" val="7613872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8730015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D0D1-C324-4537-B6F0-20DCB8B01656}"/>
              </a:ext>
            </a:extLst>
          </p:cNvPr>
          <p:cNvSpPr>
            <a:spLocks noGrp="1"/>
          </p:cNvSpPr>
          <p:nvPr>
            <p:ph type="title"/>
          </p:nvPr>
        </p:nvSpPr>
        <p:spPr/>
        <p:txBody>
          <a:bodyPr/>
          <a:lstStyle/>
          <a:p>
            <a:r>
              <a:rPr lang="en-MY" dirty="0"/>
              <a:t>High Performers</a:t>
            </a:r>
          </a:p>
        </p:txBody>
      </p:sp>
      <p:sp>
        <p:nvSpPr>
          <p:cNvPr id="3" name="Content Placeholder 2">
            <a:extLst>
              <a:ext uri="{FF2B5EF4-FFF2-40B4-BE49-F238E27FC236}">
                <a16:creationId xmlns:a16="http://schemas.microsoft.com/office/drawing/2014/main" id="{B775CE62-9373-47C8-82F7-B0C1DAFAC21A}"/>
              </a:ext>
            </a:extLst>
          </p:cNvPr>
          <p:cNvSpPr>
            <a:spLocks noGrp="1"/>
          </p:cNvSpPr>
          <p:nvPr>
            <p:ph idx="1"/>
          </p:nvPr>
        </p:nvSpPr>
        <p:spPr>
          <a:xfrm>
            <a:off x="685800" y="1628800"/>
            <a:ext cx="8001000" cy="4530725"/>
          </a:xfrm>
        </p:spPr>
        <p:txBody>
          <a:bodyPr/>
          <a:lstStyle/>
          <a:p>
            <a:pPr marL="0" indent="0">
              <a:buNone/>
            </a:pPr>
            <a:r>
              <a:rPr lang="en-MY" sz="26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val="29012062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49D5-C62C-41E4-AE41-01C48FA01685}"/>
              </a:ext>
            </a:extLst>
          </p:cNvPr>
          <p:cNvSpPr>
            <a:spLocks noGrp="1"/>
          </p:cNvSpPr>
          <p:nvPr>
            <p:ph type="title"/>
          </p:nvPr>
        </p:nvSpPr>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id="{AE1EC636-B45A-45E7-AD64-89D207EB0DE4}"/>
              </a:ext>
            </a:extLst>
          </p:cNvPr>
          <p:cNvSpPr>
            <a:spLocks noGrp="1"/>
          </p:cNvSpPr>
          <p:nvPr>
            <p:ph idx="1"/>
          </p:nvPr>
        </p:nvSpPr>
        <p:spPr/>
        <p:txBody>
          <a:bodyPr/>
          <a:lstStyle/>
          <a:p>
            <a:pPr marL="0" indent="0">
              <a:buNone/>
            </a:pPr>
            <a:r>
              <a:rPr lang="en-MY"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val="3824446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val="32920045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val="37845403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3F4A-80DD-401B-8FB3-4D91E76908E1}"/>
              </a:ext>
            </a:extLst>
          </p:cNvPr>
          <p:cNvSpPr>
            <a:spLocks noGrp="1"/>
          </p:cNvSpPr>
          <p:nvPr>
            <p:ph type="title"/>
          </p:nvPr>
        </p:nvSpPr>
        <p:spPr/>
        <p:txBody>
          <a:bodyPr/>
          <a:lstStyle/>
          <a:p>
            <a:r>
              <a:rPr lang="en-MY" dirty="0"/>
              <a:t>High Performers with High Potential</a:t>
            </a:r>
          </a:p>
        </p:txBody>
      </p:sp>
      <p:sp>
        <p:nvSpPr>
          <p:cNvPr id="3" name="Content Placeholder 2">
            <a:extLst>
              <a:ext uri="{FF2B5EF4-FFF2-40B4-BE49-F238E27FC236}">
                <a16:creationId xmlns:a16="http://schemas.microsoft.com/office/drawing/2014/main" id="{279C2C35-B8BE-4E8C-B329-36848208D618}"/>
              </a:ext>
            </a:extLst>
          </p:cNvPr>
          <p:cNvSpPr>
            <a:spLocks noGrp="1"/>
          </p:cNvSpPr>
          <p:nvPr>
            <p:ph idx="1"/>
          </p:nvPr>
        </p:nvSpPr>
        <p:spPr/>
        <p:txBody>
          <a:bodyPr/>
          <a:lstStyle/>
          <a:p>
            <a:pPr marL="0" indent="0">
              <a:buNone/>
            </a:pPr>
            <a:r>
              <a:rPr lang="en-MY"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val="18464753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5350C-135E-4AC5-8DFA-849751D6E3C0}"/>
              </a:ext>
            </a:extLst>
          </p:cNvPr>
          <p:cNvSpPr>
            <a:spLocks noGrp="1"/>
          </p:cNvSpPr>
          <p:nvPr>
            <p:ph type="title"/>
          </p:nvPr>
        </p:nvSpPr>
        <p:spPr/>
        <p:txBody>
          <a:bodyPr/>
          <a:lstStyle/>
          <a:p>
            <a:r>
              <a:rPr lang="en-MY" sz="3600" dirty="0"/>
              <a:t>High Performers without Potential or High Potentials without Performance</a:t>
            </a:r>
          </a:p>
        </p:txBody>
      </p:sp>
      <p:sp>
        <p:nvSpPr>
          <p:cNvPr id="3" name="Content Placeholder 2">
            <a:extLst>
              <a:ext uri="{FF2B5EF4-FFF2-40B4-BE49-F238E27FC236}">
                <a16:creationId xmlns:a16="http://schemas.microsoft.com/office/drawing/2014/main" id="{93CBE97D-B1A7-491F-B634-B2175938F383}"/>
              </a:ext>
            </a:extLst>
          </p:cNvPr>
          <p:cNvSpPr>
            <a:spLocks noGrp="1"/>
          </p:cNvSpPr>
          <p:nvPr>
            <p:ph idx="1"/>
          </p:nvPr>
        </p:nvSpPr>
        <p:spPr/>
        <p:txBody>
          <a:bodyPr/>
          <a:lstStyle/>
          <a:p>
            <a:pPr marL="0" indent="0">
              <a:buNone/>
            </a:pPr>
            <a:r>
              <a:rPr lang="en-MY"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val="25445634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9614265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Diversity and Inclusion</a:t>
            </a:r>
          </a:p>
        </p:txBody>
      </p:sp>
      <p:sp>
        <p:nvSpPr>
          <p:cNvPr id="3" name="Content Placeholder 2">
            <a:extLst>
              <a:ext uri="{FF2B5EF4-FFF2-40B4-BE49-F238E27FC236}">
                <a16:creationId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val="33765353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441</TotalTime>
  <Words>4847</Words>
  <Application>Microsoft Office PowerPoint</Application>
  <PresentationFormat>On-screen Show (4:3)</PresentationFormat>
  <Paragraphs>280</Paragraphs>
  <Slides>67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Times New Roman</vt:lpstr>
      <vt:lpstr>Wingdings</vt:lpstr>
      <vt:lpstr>Office Theme</vt:lpstr>
      <vt:lpstr>TALENT DEVELOPMENT &amp; MANAGEMENT - IV</vt:lpstr>
      <vt:lpstr>PowerPoint Presentation</vt:lpstr>
      <vt:lpstr>Management Development</vt:lpstr>
      <vt:lpstr>Leadership </vt:lpstr>
      <vt:lpstr>Leadership Components</vt:lpstr>
      <vt:lpstr>Leadership Approaches</vt:lpstr>
      <vt:lpstr>Blake Mouton Managerial Grid</vt:lpstr>
      <vt:lpstr>Blake &amp; Mouton Grid</vt:lpstr>
      <vt:lpstr>Blake Mouton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PowerPoint Presentation</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Talent Development</vt:lpstr>
      <vt:lpstr>Diversity and Inclusion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25</cp:revision>
  <cp:lastPrinted>1601-01-01T00:00:00Z</cp:lastPrinted>
  <dcterms:created xsi:type="dcterms:W3CDTF">2020-07-09T15:12:46Z</dcterms:created>
  <dcterms:modified xsi:type="dcterms:W3CDTF">2021-06-14T13:18:59Z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