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6"/>
  </p:notesMasterIdLst>
  <p:handoutMasterIdLst>
    <p:handoutMasterId r:id="rId27"/>
  </p:handoutMasterIdLst>
  <p:sldIdLst>
    <p:sldId id="256" r:id="rId2"/>
    <p:sldId id="316" r:id="rId3"/>
    <p:sldId id="319" r:id="rId4"/>
    <p:sldId id="290" r:id="rId5"/>
    <p:sldId id="317" r:id="rId6"/>
    <p:sldId id="318" r:id="rId7"/>
    <p:sldId id="320" r:id="rId8"/>
    <p:sldId id="315" r:id="rId9"/>
    <p:sldId id="321" r:id="rId10"/>
    <p:sldId id="322" r:id="rId11"/>
    <p:sldId id="291" r:id="rId12"/>
    <p:sldId id="295" r:id="rId13"/>
    <p:sldId id="297" r:id="rId14"/>
    <p:sldId id="294" r:id="rId15"/>
    <p:sldId id="323" r:id="rId16"/>
    <p:sldId id="293" r:id="rId17"/>
    <p:sldId id="324" r:id="rId18"/>
    <p:sldId id="307" r:id="rId19"/>
    <p:sldId id="308" r:id="rId20"/>
    <p:sldId id="309" r:id="rId21"/>
    <p:sldId id="310" r:id="rId22"/>
    <p:sldId id="296" r:id="rId23"/>
    <p:sldId id="298" r:id="rId24"/>
    <p:sldId id="289" r:id="rId2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dgm:spPr>
        <a:solidFill>
          <a:schemeClr val="tx1">
            <a:lumMod val="50000"/>
            <a:lumOff val="50000"/>
          </a:schemeClr>
        </a:solidFill>
        <a:ln>
          <a:noFill/>
        </a:ln>
      </dgm:spPr>
      <dgm:t>
        <a:bodyPr/>
        <a:lstStyle/>
        <a:p>
          <a:r>
            <a:rPr lang="en-MY" dirty="0">
              <a:solidFill>
                <a:schemeClr val="accent3"/>
              </a:solidFill>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4D3B59DB-D786-4320-A9F9-72FA13EC60A2}">
      <dgm:prSet phldrT="[Text]"/>
      <dgm:spPr>
        <a:solidFill>
          <a:srgbClr val="FFFFFF"/>
        </a:solidFill>
        <a:ln>
          <a:noFill/>
        </a:ln>
      </dgm:spPr>
      <dgm:t>
        <a:bodyPr/>
        <a:lstStyle/>
        <a:p>
          <a:r>
            <a:rPr lang="en-MY">
              <a:solidFill>
                <a:schemeClr val="tx1"/>
              </a:solidFill>
            </a:rPr>
            <a:t>Employee Training</a:t>
          </a:r>
          <a:endParaRPr lang="en-MY" dirty="0">
            <a:solidFill>
              <a:schemeClr val="tx1"/>
            </a:solidFill>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3" custScaleX="99638" custLinFactNeighborX="-363" custLinFactNeighborY="-25550">
        <dgm:presLayoutVars>
          <dgm:chMax val="0"/>
          <dgm:bulletEnabled val="1"/>
        </dgm:presLayoutVars>
      </dgm:prSet>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3">
        <dgm:presLayoutVars>
          <dgm:chMax val="0"/>
          <dgm:bulletEnabled val="1"/>
        </dgm:presLayoutVars>
      </dgm:prSet>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3">
        <dgm:presLayoutVars>
          <dgm:chMax val="0"/>
          <dgm:bulletEnabled val="1"/>
        </dgm:presLayoutVars>
      </dgm:prSet>
      <dgm:spPr/>
    </dgm:pt>
  </dgm:ptLst>
  <dgm:cxnLst>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4D3B59DB-D786-4320-A9F9-72FA13EC60A2}">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3" custScaleX="99638" custLinFactNeighborX="-181" custLinFactNeighborY="-53353">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3">
        <dgm:presLayoutVars>
          <dgm:chMax val="0"/>
          <dgm:bulletEnabled val="1"/>
        </dgm:presLayoutVars>
      </dgm:prSet>
      <dgm:spPr>
        <a:xfrm>
          <a:off x="0" y="676980"/>
          <a:ext cx="8122096" cy="561599"/>
        </a:xfrm>
        <a:prstGeom prst="roundRect">
          <a:avLst/>
        </a:prstGeom>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3">
        <dgm:presLayoutVars>
          <dgm:chMax val="0"/>
          <dgm:bulletEnabled val="1"/>
        </dgm:presLayoutVars>
      </dgm:prSet>
      <dgm:spPr>
        <a:xfrm>
          <a:off x="0" y="2505992"/>
          <a:ext cx="6048672" cy="959400"/>
        </a:xfrm>
        <a:prstGeom prst="roundRect">
          <a:avLst/>
        </a:prstGeom>
      </dgm:spPr>
    </dgm:pt>
  </dgm:ptLst>
  <dgm:cxnLst>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2146"/>
          <a:ext cx="6098523" cy="982799"/>
        </a:xfrm>
        <a:prstGeom prst="roundRect">
          <a:avLst/>
        </a:prstGeom>
        <a:solidFill>
          <a:schemeClr val="tx1">
            <a:lumMod val="50000"/>
            <a:lumOff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MY" sz="4200" kern="1200" dirty="0">
              <a:solidFill>
                <a:schemeClr val="accent3"/>
              </a:solidFill>
            </a:rPr>
            <a:t>Adult Learning</a:t>
          </a:r>
        </a:p>
      </dsp:txBody>
      <dsp:txXfrm>
        <a:off x="47976" y="330122"/>
        <a:ext cx="6002571" cy="886847"/>
      </dsp:txXfrm>
    </dsp:sp>
    <dsp:sp modelId="{182E2BFD-FE72-4CAE-97B7-E0E0B9ECB808}">
      <dsp:nvSpPr>
        <dsp:cNvPr id="0" name=""/>
        <dsp:cNvSpPr/>
      </dsp:nvSpPr>
      <dsp:spPr>
        <a:xfrm>
          <a:off x="0" y="1416812"/>
          <a:ext cx="6120680" cy="9827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MY" sz="4200" kern="1200">
              <a:solidFill>
                <a:schemeClr val="tx1"/>
              </a:solidFill>
            </a:rPr>
            <a:t>Employee Training</a:t>
          </a:r>
          <a:endParaRPr lang="en-MY" sz="4200" kern="1200" dirty="0">
            <a:solidFill>
              <a:schemeClr val="tx1"/>
            </a:solidFill>
          </a:endParaRPr>
        </a:p>
      </dsp:txBody>
      <dsp:txXfrm>
        <a:off x="47976" y="1464788"/>
        <a:ext cx="6024728" cy="886847"/>
      </dsp:txXfrm>
    </dsp:sp>
    <dsp:sp modelId="{F674B1EB-7C16-427C-9D7D-944E5157F0F6}">
      <dsp:nvSpPr>
        <dsp:cNvPr id="0" name=""/>
        <dsp:cNvSpPr/>
      </dsp:nvSpPr>
      <dsp:spPr>
        <a:xfrm>
          <a:off x="0" y="2520572"/>
          <a:ext cx="6120680" cy="9827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MY" sz="4200" kern="1200" dirty="0">
              <a:solidFill>
                <a:schemeClr val="tx1"/>
              </a:solidFill>
            </a:rPr>
            <a:t>Employee Development</a:t>
          </a:r>
        </a:p>
      </dsp:txBody>
      <dsp:txXfrm>
        <a:off x="47976" y="2568548"/>
        <a:ext cx="6024728" cy="8868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6026775" cy="11419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sp:txBody>
      <dsp:txXfrm>
        <a:off x="55744" y="55744"/>
        <a:ext cx="5915287" cy="1030432"/>
      </dsp:txXfrm>
    </dsp:sp>
    <dsp:sp modelId="{182E2BFD-FE72-4CAE-97B7-E0E0B9ECB808}">
      <dsp:nvSpPr>
        <dsp:cNvPr id="0" name=""/>
        <dsp:cNvSpPr/>
      </dsp:nvSpPr>
      <dsp:spPr>
        <a:xfrm>
          <a:off x="0" y="1337252"/>
          <a:ext cx="6048672" cy="114192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sp:txBody>
      <dsp:txXfrm>
        <a:off x="55744" y="1392996"/>
        <a:ext cx="5937184" cy="1030432"/>
      </dsp:txXfrm>
    </dsp:sp>
    <dsp:sp modelId="{F674B1EB-7C16-427C-9D7D-944E5157F0F6}">
      <dsp:nvSpPr>
        <dsp:cNvPr id="0" name=""/>
        <dsp:cNvSpPr/>
      </dsp:nvSpPr>
      <dsp:spPr>
        <a:xfrm>
          <a:off x="0" y="2654852"/>
          <a:ext cx="6048672" cy="11419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Development</a:t>
          </a:r>
        </a:p>
      </dsp:txBody>
      <dsp:txXfrm>
        <a:off x="55744" y="2710596"/>
        <a:ext cx="5937184" cy="103043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22048170"/>
              </p:ext>
            </p:extLst>
          </p:nvPr>
        </p:nvGraphicFramePr>
        <p:xfrm>
          <a:off x="1043608" y="1520788"/>
          <a:ext cx="6120680"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84F77-575D-4E4D-8DEA-4A379D65BE85}"/>
              </a:ext>
            </a:extLst>
          </p:cNvPr>
          <p:cNvSpPr>
            <a:spLocks noGrp="1"/>
          </p:cNvSpPr>
          <p:nvPr>
            <p:ph type="title"/>
          </p:nvPr>
        </p:nvSpPr>
        <p:spPr/>
        <p:txBody>
          <a:bodyPr/>
          <a:lstStyle/>
          <a:p>
            <a:r>
              <a:rPr lang="en-MY" dirty="0"/>
              <a:t>Adult Learning Theory</a:t>
            </a:r>
          </a:p>
        </p:txBody>
      </p:sp>
      <p:sp>
        <p:nvSpPr>
          <p:cNvPr id="3" name="Content Placeholder 2">
            <a:extLst>
              <a:ext uri="{FF2B5EF4-FFF2-40B4-BE49-F238E27FC236}">
                <a16:creationId xmlns:a16="http://schemas.microsoft.com/office/drawing/2014/main" id="{B12E777E-5966-49BA-80E7-6F4A5ECE220B}"/>
              </a:ext>
            </a:extLst>
          </p:cNvPr>
          <p:cNvSpPr>
            <a:spLocks noGrp="1"/>
          </p:cNvSpPr>
          <p:nvPr>
            <p:ph idx="1"/>
          </p:nvPr>
        </p:nvSpPr>
        <p:spPr/>
        <p:txBody>
          <a:bodyPr/>
          <a:lstStyle/>
          <a:p>
            <a:r>
              <a:rPr lang="en-MY" dirty="0"/>
              <a:t>Learning is a relatively permanent change in </a:t>
            </a:r>
            <a:r>
              <a:rPr lang="en-MY" dirty="0" err="1"/>
              <a:t>behavior</a:t>
            </a:r>
            <a:r>
              <a:rPr lang="en-MY" dirty="0"/>
              <a:t> based on an individual's interactional experience with its environment.</a:t>
            </a:r>
          </a:p>
          <a:p>
            <a:r>
              <a:rPr lang="en-MY" dirty="0"/>
              <a:t>Malcolm Knowles developed a new theory - which he called "Andragogy" - in the context of adult learners. The central idea in the context of adult learning is that it is only after convincing him- or herself of the rationale of learning that an adult will decide to learn. Hence, adults cannot be treated like children. </a:t>
            </a:r>
          </a:p>
        </p:txBody>
      </p:sp>
    </p:spTree>
    <p:extLst>
      <p:ext uri="{BB962C8B-B14F-4D97-AF65-F5344CB8AC3E}">
        <p14:creationId xmlns:p14="http://schemas.microsoft.com/office/powerpoint/2010/main" val="2856854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F0B8-F647-4FAA-A0E2-A09013B369F5}"/>
              </a:ext>
            </a:extLst>
          </p:cNvPr>
          <p:cNvSpPr>
            <a:spLocks noGrp="1"/>
          </p:cNvSpPr>
          <p:nvPr>
            <p:ph type="title"/>
          </p:nvPr>
        </p:nvSpPr>
        <p:spPr/>
        <p:txBody>
          <a:bodyPr/>
          <a:lstStyle/>
          <a:p>
            <a:r>
              <a:rPr lang="en-MY" dirty="0"/>
              <a:t>Andragogy vs Pedagogy</a:t>
            </a:r>
          </a:p>
        </p:txBody>
      </p:sp>
      <p:pic>
        <p:nvPicPr>
          <p:cNvPr id="5" name="Picture 4">
            <a:extLst>
              <a:ext uri="{FF2B5EF4-FFF2-40B4-BE49-F238E27FC236}">
                <a16:creationId xmlns:a16="http://schemas.microsoft.com/office/drawing/2014/main" id="{B104AAD9-CBAC-4038-B0F3-3BEAEB8D81A9}"/>
              </a:ext>
            </a:extLst>
          </p:cNvPr>
          <p:cNvPicPr>
            <a:picLocks noChangeAspect="1"/>
          </p:cNvPicPr>
          <p:nvPr/>
        </p:nvPicPr>
        <p:blipFill>
          <a:blip r:embed="rId2"/>
          <a:stretch>
            <a:fillRect/>
          </a:stretch>
        </p:blipFill>
        <p:spPr>
          <a:xfrm>
            <a:off x="1115616" y="1700808"/>
            <a:ext cx="6912768" cy="4682445"/>
          </a:xfrm>
          <a:prstGeom prst="rect">
            <a:avLst/>
          </a:prstGeom>
        </p:spPr>
      </p:pic>
    </p:spTree>
    <p:extLst>
      <p:ext uri="{BB962C8B-B14F-4D97-AF65-F5344CB8AC3E}">
        <p14:creationId xmlns:p14="http://schemas.microsoft.com/office/powerpoint/2010/main" val="2420456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B73EC-F30C-4F0D-8446-4B69DA41EBD9}"/>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FEE5BAE4-B29E-493F-926F-1242F870AE4A}"/>
              </a:ext>
            </a:extLst>
          </p:cNvPr>
          <p:cNvSpPr>
            <a:spLocks noGrp="1"/>
          </p:cNvSpPr>
          <p:nvPr>
            <p:ph idx="1"/>
          </p:nvPr>
        </p:nvSpPr>
        <p:spPr/>
        <p:txBody>
          <a:bodyPr/>
          <a:lstStyle/>
          <a:p>
            <a:pPr marL="514350" indent="-514350">
              <a:buFont typeface="+mj-lt"/>
              <a:buAutoNum type="arabicPeriod"/>
            </a:pPr>
            <a:r>
              <a:rPr lang="en-MY" u="sng" dirty="0"/>
              <a:t>The need to know: </a:t>
            </a:r>
            <a:r>
              <a:rPr lang="en-MY" dirty="0"/>
              <a:t>adult learners need to know why they need to learn something before undertaking to learn it.</a:t>
            </a:r>
          </a:p>
          <a:p>
            <a:pPr marL="514350" indent="-514350">
              <a:buFont typeface="+mj-lt"/>
              <a:buAutoNum type="arabicPeriod"/>
            </a:pPr>
            <a:r>
              <a:rPr lang="en-MY" u="sng" dirty="0"/>
              <a:t>Learner self-concept</a:t>
            </a:r>
            <a:r>
              <a:rPr lang="en-MY" dirty="0"/>
              <a:t>: adults need to be responsible for their own decisions and to be treated as capable of self-direction</a:t>
            </a:r>
          </a:p>
          <a:p>
            <a:pPr marL="514350" indent="-514350">
              <a:buFont typeface="+mj-lt"/>
              <a:buAutoNum type="arabicPeriod"/>
            </a:pPr>
            <a:r>
              <a:rPr lang="en-MY" u="sng" dirty="0"/>
              <a:t>Role of learners' experience</a:t>
            </a:r>
            <a:r>
              <a:rPr lang="en-MY" dirty="0"/>
              <a:t>: adult learners have a variety of experiences of life which represent the richest resource for learning. These experiences are however imbued with bias and presupposition.</a:t>
            </a:r>
          </a:p>
        </p:txBody>
      </p:sp>
    </p:spTree>
    <p:extLst>
      <p:ext uri="{BB962C8B-B14F-4D97-AF65-F5344CB8AC3E}">
        <p14:creationId xmlns:p14="http://schemas.microsoft.com/office/powerpoint/2010/main" val="1501507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5BFC-6C9B-43CE-8775-2A08ED0DCB30}"/>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722FFD6B-3E8C-48B9-8B9D-DA48B7C5D4B6}"/>
              </a:ext>
            </a:extLst>
          </p:cNvPr>
          <p:cNvSpPr>
            <a:spLocks noGrp="1"/>
          </p:cNvSpPr>
          <p:nvPr>
            <p:ph idx="1"/>
          </p:nvPr>
        </p:nvSpPr>
        <p:spPr/>
        <p:txBody>
          <a:bodyPr/>
          <a:lstStyle/>
          <a:p>
            <a:pPr marL="514350" indent="-514350">
              <a:buFont typeface="+mj-lt"/>
              <a:buAutoNum type="arabicPeriod" startAt="4"/>
            </a:pPr>
            <a:r>
              <a:rPr lang="en-MY" u="sng" dirty="0"/>
              <a:t>Readiness to learn</a:t>
            </a:r>
            <a:r>
              <a:rPr lang="en-MY" dirty="0"/>
              <a:t>: adults are ready to learn those things they need to know in order to cope effectively with life situations.</a:t>
            </a:r>
          </a:p>
          <a:p>
            <a:pPr marL="514350" indent="-514350">
              <a:buFont typeface="+mj-lt"/>
              <a:buAutoNum type="arabicPeriod" startAt="4"/>
            </a:pPr>
            <a:r>
              <a:rPr lang="en-MY" u="sng" dirty="0"/>
              <a:t>Orientation to learning: </a:t>
            </a:r>
            <a:r>
              <a:rPr lang="en-MY" dirty="0"/>
              <a:t>adults are motivated to learn to the extent that they perceive that it will help them perform tasks they confront in their life situations.</a:t>
            </a:r>
          </a:p>
          <a:p>
            <a:endParaRPr lang="en-MY" dirty="0"/>
          </a:p>
        </p:txBody>
      </p:sp>
    </p:spTree>
    <p:extLst>
      <p:ext uri="{BB962C8B-B14F-4D97-AF65-F5344CB8AC3E}">
        <p14:creationId xmlns:p14="http://schemas.microsoft.com/office/powerpoint/2010/main" val="1166828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E28B-08B8-4FF3-9ED7-26EE7C6F1B6B}"/>
              </a:ext>
            </a:extLst>
          </p:cNvPr>
          <p:cNvSpPr>
            <a:spLocks noGrp="1"/>
          </p:cNvSpPr>
          <p:nvPr>
            <p:ph type="title"/>
          </p:nvPr>
        </p:nvSpPr>
        <p:spPr/>
        <p:txBody>
          <a:bodyPr/>
          <a:lstStyle/>
          <a:p>
            <a:r>
              <a:rPr lang="en-MY" dirty="0"/>
              <a:t>Trainability</a:t>
            </a:r>
          </a:p>
        </p:txBody>
      </p:sp>
      <p:sp>
        <p:nvSpPr>
          <p:cNvPr id="3" name="Content Placeholder 2">
            <a:extLst>
              <a:ext uri="{FF2B5EF4-FFF2-40B4-BE49-F238E27FC236}">
                <a16:creationId xmlns:a16="http://schemas.microsoft.com/office/drawing/2014/main" id="{D4149C6F-A9D7-42E6-84DF-F07C59E273BC}"/>
              </a:ext>
            </a:extLst>
          </p:cNvPr>
          <p:cNvSpPr>
            <a:spLocks noGrp="1"/>
          </p:cNvSpPr>
          <p:nvPr>
            <p:ph idx="1"/>
          </p:nvPr>
        </p:nvSpPr>
        <p:spPr/>
        <p:txBody>
          <a:bodyPr/>
          <a:lstStyle/>
          <a:p>
            <a:pPr marL="0" indent="0">
              <a:buNone/>
            </a:pPr>
            <a:r>
              <a:rPr lang="en-MY" dirty="0"/>
              <a:t>The principles of adult learning clearly illustrate that how people learn is a direct result of an interaction between forces within the individual and the environment. This interaction can be summarized in one concept trainability, which concerned with these factors:</a:t>
            </a:r>
          </a:p>
          <a:p>
            <a:r>
              <a:rPr lang="en-MY" dirty="0"/>
              <a:t>Readiness to learn and motivation</a:t>
            </a:r>
          </a:p>
          <a:p>
            <a:r>
              <a:rPr lang="en-MY" dirty="0"/>
              <a:t>Level of ability</a:t>
            </a:r>
          </a:p>
          <a:p>
            <a:r>
              <a:rPr lang="en-MY" dirty="0"/>
              <a:t>Perceptions of the work environment</a:t>
            </a:r>
          </a:p>
          <a:p>
            <a:pPr marL="0" indent="0">
              <a:buNone/>
            </a:pPr>
            <a:endParaRPr lang="en-MY" dirty="0"/>
          </a:p>
        </p:txBody>
      </p:sp>
    </p:spTree>
    <p:extLst>
      <p:ext uri="{BB962C8B-B14F-4D97-AF65-F5344CB8AC3E}">
        <p14:creationId xmlns:p14="http://schemas.microsoft.com/office/powerpoint/2010/main" val="1943098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3E68-979A-440E-A703-D8C6DDA8EAC7}"/>
              </a:ext>
            </a:extLst>
          </p:cNvPr>
          <p:cNvSpPr>
            <a:spLocks noGrp="1"/>
          </p:cNvSpPr>
          <p:nvPr>
            <p:ph type="title"/>
          </p:nvPr>
        </p:nvSpPr>
        <p:spPr/>
        <p:txBody>
          <a:bodyPr/>
          <a:lstStyle/>
          <a:p>
            <a:r>
              <a:rPr lang="en-MY" dirty="0"/>
              <a:t>Learning Styles</a:t>
            </a:r>
          </a:p>
        </p:txBody>
      </p:sp>
      <p:sp>
        <p:nvSpPr>
          <p:cNvPr id="3" name="Content Placeholder 2">
            <a:extLst>
              <a:ext uri="{FF2B5EF4-FFF2-40B4-BE49-F238E27FC236}">
                <a16:creationId xmlns:a16="http://schemas.microsoft.com/office/drawing/2014/main" id="{721B58F2-0A8D-460B-9D4D-934477EFD9EE}"/>
              </a:ext>
            </a:extLst>
          </p:cNvPr>
          <p:cNvSpPr>
            <a:spLocks noGrp="1"/>
          </p:cNvSpPr>
          <p:nvPr>
            <p:ph idx="1"/>
          </p:nvPr>
        </p:nvSpPr>
        <p:spPr/>
        <p:txBody>
          <a:bodyPr/>
          <a:lstStyle/>
          <a:p>
            <a:r>
              <a:rPr lang="en-MY" sz="2400" dirty="0"/>
              <a:t>Visual learners remember best what they see pictures, diagrams, flow charts, time lines, films, and demonstrations.</a:t>
            </a:r>
          </a:p>
          <a:p>
            <a:endParaRPr lang="en-MY" sz="2400" dirty="0"/>
          </a:p>
          <a:p>
            <a:r>
              <a:rPr lang="en-MY" sz="2400" dirty="0"/>
              <a:t>Auditory learners, called verbal learners; it’s a learning style in which a person learns through listening. An auditory learner depends on hearing and speaking as a main way of learning.</a:t>
            </a:r>
          </a:p>
          <a:p>
            <a:endParaRPr lang="en-MY" sz="2400" dirty="0"/>
          </a:p>
          <a:p>
            <a:r>
              <a:rPr lang="en-MY" sz="2400" dirty="0"/>
              <a:t>Kinesthetics learners, also known as tactile learners, learn best through a hands-on approach. They prefer to actively explore the physical world around them.</a:t>
            </a:r>
          </a:p>
          <a:p>
            <a:endParaRPr lang="en-MY" sz="2400" dirty="0"/>
          </a:p>
        </p:txBody>
      </p:sp>
    </p:spTree>
    <p:extLst>
      <p:ext uri="{BB962C8B-B14F-4D97-AF65-F5344CB8AC3E}">
        <p14:creationId xmlns:p14="http://schemas.microsoft.com/office/powerpoint/2010/main" val="2603521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0B8B-0053-4A19-B633-0CD04B8709BD}"/>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CCC21B4D-FEF5-4927-B8A8-E0EC6ED74CB0}"/>
              </a:ext>
            </a:extLst>
          </p:cNvPr>
          <p:cNvSpPr>
            <a:spLocks noGrp="1"/>
          </p:cNvSpPr>
          <p:nvPr>
            <p:ph idx="1"/>
          </p:nvPr>
        </p:nvSpPr>
        <p:spPr>
          <a:xfrm>
            <a:off x="914400" y="1600200"/>
            <a:ext cx="8050088" cy="4530725"/>
          </a:xfrm>
        </p:spPr>
        <p:txBody>
          <a:bodyPr/>
          <a:lstStyle/>
          <a:p>
            <a:r>
              <a:rPr lang="en-MY" dirty="0"/>
              <a:t>Decreasing returns occur when the amount of learning or skill level increases rapidly at first and then the rate of improvement slow. The beginning of the curve is slow while the basics are being learned; then performance takes off as skills and knowledge are acquired.</a:t>
            </a:r>
          </a:p>
          <a:p>
            <a:pPr marL="0" indent="0">
              <a:buNone/>
            </a:pPr>
            <a:endParaRPr lang="en-MY" dirty="0"/>
          </a:p>
          <a:p>
            <a:r>
              <a:rPr lang="en-MY" dirty="0"/>
              <a:t>Increasing returns pattern is most common when a person is learning something completely new.</a:t>
            </a:r>
          </a:p>
        </p:txBody>
      </p:sp>
    </p:spTree>
    <p:extLst>
      <p:ext uri="{BB962C8B-B14F-4D97-AF65-F5344CB8AC3E}">
        <p14:creationId xmlns:p14="http://schemas.microsoft.com/office/powerpoint/2010/main" val="3676284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D9C9-66EF-4ACD-8BAC-7EE0A7109EB1}"/>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8AA14737-FD9A-4D95-AF29-650E91CDB643}"/>
              </a:ext>
            </a:extLst>
          </p:cNvPr>
          <p:cNvSpPr>
            <a:spLocks noGrp="1"/>
          </p:cNvSpPr>
          <p:nvPr>
            <p:ph idx="1"/>
          </p:nvPr>
        </p:nvSpPr>
        <p:spPr/>
        <p:txBody>
          <a:bodyPr/>
          <a:lstStyle/>
          <a:p>
            <a:r>
              <a:rPr lang="en-MY" dirty="0"/>
              <a:t>S-shaped curve is a combination of increasing and decreasing returns. There is a presupposition that the individual is learning a difficult task that also requires specific insight.</a:t>
            </a:r>
          </a:p>
          <a:p>
            <a:endParaRPr lang="en-MY" dirty="0"/>
          </a:p>
          <a:p>
            <a:r>
              <a:rPr lang="en-MY" dirty="0"/>
              <a:t>Plateau curve refers the learning is fast at first, but it then flattens out and there is no apparent progress.</a:t>
            </a:r>
          </a:p>
        </p:txBody>
      </p:sp>
    </p:spTree>
    <p:extLst>
      <p:ext uri="{BB962C8B-B14F-4D97-AF65-F5344CB8AC3E}">
        <p14:creationId xmlns:p14="http://schemas.microsoft.com/office/powerpoint/2010/main" val="3919933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19B7-C8C7-4D2D-866C-AD3F345E0807}"/>
              </a:ext>
            </a:extLst>
          </p:cNvPr>
          <p:cNvSpPr>
            <a:spLocks noGrp="1"/>
          </p:cNvSpPr>
          <p:nvPr>
            <p:ph type="title"/>
          </p:nvPr>
        </p:nvSpPr>
        <p:spPr/>
        <p:txBody>
          <a:bodyPr/>
          <a:lstStyle/>
          <a:p>
            <a:r>
              <a:rPr lang="en-MY" dirty="0"/>
              <a:t>Learning Curve</a:t>
            </a:r>
          </a:p>
        </p:txBody>
      </p:sp>
      <p:pic>
        <p:nvPicPr>
          <p:cNvPr id="5" name="Picture 4">
            <a:extLst>
              <a:ext uri="{FF2B5EF4-FFF2-40B4-BE49-F238E27FC236}">
                <a16:creationId xmlns:a16="http://schemas.microsoft.com/office/drawing/2014/main" id="{422420F4-5666-4126-8BBE-13A445EBCCDA}"/>
              </a:ext>
            </a:extLst>
          </p:cNvPr>
          <p:cNvPicPr>
            <a:picLocks noChangeAspect="1"/>
          </p:cNvPicPr>
          <p:nvPr/>
        </p:nvPicPr>
        <p:blipFill>
          <a:blip r:embed="rId2"/>
          <a:stretch>
            <a:fillRect/>
          </a:stretch>
        </p:blipFill>
        <p:spPr>
          <a:xfrm>
            <a:off x="914400" y="1772816"/>
            <a:ext cx="6387430" cy="4271397"/>
          </a:xfrm>
          <a:prstGeom prst="rect">
            <a:avLst/>
          </a:prstGeom>
        </p:spPr>
      </p:pic>
    </p:spTree>
    <p:extLst>
      <p:ext uri="{BB962C8B-B14F-4D97-AF65-F5344CB8AC3E}">
        <p14:creationId xmlns:p14="http://schemas.microsoft.com/office/powerpoint/2010/main" val="3197451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305B-8A9C-4E32-BDC9-EE1207006C97}"/>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517B4C4D-7661-4AF8-A95D-0C80315B927F}"/>
              </a:ext>
            </a:extLst>
          </p:cNvPr>
          <p:cNvSpPr txBox="1"/>
          <p:nvPr/>
        </p:nvSpPr>
        <p:spPr>
          <a:xfrm>
            <a:off x="914400" y="1772816"/>
            <a:ext cx="8045624" cy="4401205"/>
          </a:xfrm>
          <a:prstGeom prst="rect">
            <a:avLst/>
          </a:prstGeom>
          <a:noFill/>
        </p:spPr>
        <p:txBody>
          <a:bodyPr wrap="square" rtlCol="0">
            <a:spAutoFit/>
          </a:bodyPr>
          <a:lstStyle/>
          <a:p>
            <a:r>
              <a:rPr lang="en-MY" sz="2000" dirty="0">
                <a:latin typeface="+mn-lt"/>
              </a:rPr>
              <a:t>Sherrie is a customer service rep for your manufacturing organization. She is participating in training for the new customer database software being rolled out company-wide. Sherrie was struggling with the training material until the third day, when she applied the training content from previous sessions with success. This is an example of which of the following learning curves?</a:t>
            </a:r>
          </a:p>
          <a:p>
            <a:endParaRPr lang="en-MY" sz="2000" dirty="0">
              <a:latin typeface="+mn-lt"/>
            </a:endParaRPr>
          </a:p>
          <a:p>
            <a:pPr marL="457200" indent="-457200">
              <a:buFont typeface="+mj-lt"/>
              <a:buAutoNum type="alphaUcPeriod"/>
            </a:pPr>
            <a:r>
              <a:rPr lang="en-MY" sz="2000" dirty="0">
                <a:latin typeface="+mn-lt"/>
              </a:rPr>
              <a:t>Negatively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Positively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Plateau</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 S-shaped</a:t>
            </a:r>
          </a:p>
        </p:txBody>
      </p:sp>
    </p:spTree>
    <p:extLst>
      <p:ext uri="{BB962C8B-B14F-4D97-AF65-F5344CB8AC3E}">
        <p14:creationId xmlns:p14="http://schemas.microsoft.com/office/powerpoint/2010/main" val="1829441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DC9AA-4178-46EE-BEA9-14130597EDC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92C70A0-0E2B-464E-8C4E-F89B70F14854}"/>
              </a:ext>
            </a:extLst>
          </p:cNvPr>
          <p:cNvSpPr>
            <a:spLocks noGrp="1"/>
          </p:cNvSpPr>
          <p:nvPr>
            <p:ph idx="1"/>
          </p:nvPr>
        </p:nvSpPr>
        <p:spPr/>
        <p:txBody>
          <a:bodyPr/>
          <a:lstStyle/>
          <a:p>
            <a:pPr marL="0" indent="0">
              <a:buNone/>
            </a:pPr>
            <a:r>
              <a:rPr lang="en-MY" dirty="0"/>
              <a:t>Option - B.</a:t>
            </a:r>
          </a:p>
          <a:p>
            <a:pPr marL="0" indent="0">
              <a:buNone/>
            </a:pPr>
            <a:endParaRPr lang="en-MY" dirty="0"/>
          </a:p>
          <a:p>
            <a:pPr marL="0" indent="0">
              <a:buNone/>
            </a:pPr>
            <a:r>
              <a:rPr lang="en-MY" dirty="0"/>
              <a:t>A positively accelerating learning curve occurs when learning is slow at first but then</a:t>
            </a:r>
          </a:p>
          <a:p>
            <a:pPr marL="0" indent="0">
              <a:buNone/>
            </a:pPr>
            <a:r>
              <a:rPr lang="en-MY" dirty="0"/>
              <a:t>accelerates as the training continues. This is usually the result of the participant grasping</a:t>
            </a:r>
          </a:p>
          <a:p>
            <a:pPr marL="0" indent="0">
              <a:buNone/>
            </a:pPr>
            <a:r>
              <a:rPr lang="en-MY" dirty="0"/>
              <a:t>and applying information from previous training sessions to influence learning.</a:t>
            </a:r>
          </a:p>
        </p:txBody>
      </p:sp>
    </p:spTree>
    <p:extLst>
      <p:ext uri="{BB962C8B-B14F-4D97-AF65-F5344CB8AC3E}">
        <p14:creationId xmlns:p14="http://schemas.microsoft.com/office/powerpoint/2010/main" val="1097837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4B38-24E2-421C-90A8-057838938A9A}"/>
              </a:ext>
            </a:extLst>
          </p:cNvPr>
          <p:cNvSpPr>
            <a:spLocks noGrp="1"/>
          </p:cNvSpPr>
          <p:nvPr>
            <p:ph type="title"/>
          </p:nvPr>
        </p:nvSpPr>
        <p:spPr/>
        <p:txBody>
          <a:bodyPr/>
          <a:lstStyle/>
          <a:p>
            <a:r>
              <a:rPr lang="en-MY" dirty="0"/>
              <a:t>Learning Level</a:t>
            </a:r>
          </a:p>
        </p:txBody>
      </p:sp>
      <p:sp>
        <p:nvSpPr>
          <p:cNvPr id="4" name="TextBox 3">
            <a:extLst>
              <a:ext uri="{FF2B5EF4-FFF2-40B4-BE49-F238E27FC236}">
                <a16:creationId xmlns:a16="http://schemas.microsoft.com/office/drawing/2014/main" id="{F132366F-128D-49DE-9E55-0A4A8D18194A}"/>
              </a:ext>
            </a:extLst>
          </p:cNvPr>
          <p:cNvSpPr txBox="1"/>
          <p:nvPr/>
        </p:nvSpPr>
        <p:spPr>
          <a:xfrm>
            <a:off x="740060" y="1478389"/>
            <a:ext cx="8080412" cy="5262979"/>
          </a:xfrm>
          <a:prstGeom prst="rect">
            <a:avLst/>
          </a:prstGeom>
          <a:noFill/>
        </p:spPr>
        <p:txBody>
          <a:bodyPr wrap="square" rtlCol="0">
            <a:spAutoFit/>
          </a:bodyPr>
          <a:lstStyle/>
          <a:p>
            <a:pPr marL="342900" indent="-342900">
              <a:buFont typeface="+mj-lt"/>
              <a:buAutoNum type="arabicPeriod"/>
            </a:pPr>
            <a:r>
              <a:rPr lang="en-MY" sz="2800" dirty="0">
                <a:latin typeface="+mn-lt"/>
              </a:rPr>
              <a:t>Knowledge simply means that the learner can recall specific facts.</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Comprehension allows the learner to translate or interpret information.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Application is the ability to use learned information in a new situation.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Analysis means understanding information to the level of being able to break it down and explain how it fits together</a:t>
            </a:r>
            <a:endParaRPr lang="en-MY" dirty="0"/>
          </a:p>
        </p:txBody>
      </p:sp>
    </p:spTree>
    <p:extLst>
      <p:ext uri="{BB962C8B-B14F-4D97-AF65-F5344CB8AC3E}">
        <p14:creationId xmlns:p14="http://schemas.microsoft.com/office/powerpoint/2010/main" val="1765927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DAEDD-3884-4372-A9E6-20A41934CBCB}"/>
              </a:ext>
            </a:extLst>
          </p:cNvPr>
          <p:cNvSpPr>
            <a:spLocks noGrp="1"/>
          </p:cNvSpPr>
          <p:nvPr>
            <p:ph type="title"/>
          </p:nvPr>
        </p:nvSpPr>
        <p:spPr/>
        <p:txBody>
          <a:bodyPr/>
          <a:lstStyle/>
          <a:p>
            <a:r>
              <a:rPr lang="en-MY" dirty="0"/>
              <a:t>Learning Level</a:t>
            </a:r>
          </a:p>
        </p:txBody>
      </p:sp>
      <p:sp>
        <p:nvSpPr>
          <p:cNvPr id="3" name="Content Placeholder 2">
            <a:extLst>
              <a:ext uri="{FF2B5EF4-FFF2-40B4-BE49-F238E27FC236}">
                <a16:creationId xmlns:a16="http://schemas.microsoft.com/office/drawing/2014/main" id="{175873EC-2E7A-44D0-BAF1-37A207F22DCB}"/>
              </a:ext>
            </a:extLst>
          </p:cNvPr>
          <p:cNvSpPr>
            <a:spLocks noGrp="1"/>
          </p:cNvSpPr>
          <p:nvPr>
            <p:ph idx="1"/>
          </p:nvPr>
        </p:nvSpPr>
        <p:spPr>
          <a:xfrm>
            <a:off x="683568" y="1600200"/>
            <a:ext cx="7953995" cy="4530725"/>
          </a:xfrm>
        </p:spPr>
        <p:txBody>
          <a:bodyPr/>
          <a:lstStyle/>
          <a:p>
            <a:pPr marL="514350" indent="-514350">
              <a:buFont typeface="+mj-lt"/>
              <a:buAutoNum type="arabicPeriod" startAt="5"/>
            </a:pPr>
            <a:r>
              <a:rPr lang="en-MY" sz="2800" dirty="0">
                <a:latin typeface="+mn-lt"/>
              </a:rPr>
              <a:t>Synthesis is the level at which the learner would be able to respond to new situations and determine trouble-shooting techniques and solutions.</a:t>
            </a:r>
          </a:p>
          <a:p>
            <a:pPr marL="514350" indent="-514350">
              <a:buFont typeface="+mj-lt"/>
              <a:buAutoNum type="arabicPeriod" startAt="5"/>
            </a:pPr>
            <a:endParaRPr lang="en-MY" sz="2800" dirty="0">
              <a:latin typeface="+mn-lt"/>
            </a:endParaRPr>
          </a:p>
          <a:p>
            <a:pPr marL="514350" indent="-514350">
              <a:buFont typeface="+mj-lt"/>
              <a:buAutoNum type="arabicPeriod" startAt="5"/>
            </a:pPr>
            <a:r>
              <a:rPr lang="en-MY" sz="2800" dirty="0">
                <a:latin typeface="+mn-lt"/>
              </a:rPr>
              <a:t>Evaluation is the highest level of learning because it allows one to make judgments.</a:t>
            </a:r>
            <a:endParaRPr lang="en-MY" dirty="0"/>
          </a:p>
        </p:txBody>
      </p:sp>
    </p:spTree>
    <p:extLst>
      <p:ext uri="{BB962C8B-B14F-4D97-AF65-F5344CB8AC3E}">
        <p14:creationId xmlns:p14="http://schemas.microsoft.com/office/powerpoint/2010/main" val="3625077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AC5F3-4042-46F8-B8DB-BEFBBC388691}"/>
              </a:ext>
            </a:extLst>
          </p:cNvPr>
          <p:cNvSpPr>
            <a:spLocks noGrp="1"/>
          </p:cNvSpPr>
          <p:nvPr>
            <p:ph type="title"/>
          </p:nvPr>
        </p:nvSpPr>
        <p:spPr/>
        <p:txBody>
          <a:bodyPr/>
          <a:lstStyle/>
          <a:p>
            <a:r>
              <a:rPr lang="en-MY" dirty="0"/>
              <a:t>Bloom’s Taxonomy Six Levels</a:t>
            </a:r>
          </a:p>
        </p:txBody>
      </p:sp>
      <p:pic>
        <p:nvPicPr>
          <p:cNvPr id="5" name="Picture 4">
            <a:extLst>
              <a:ext uri="{FF2B5EF4-FFF2-40B4-BE49-F238E27FC236}">
                <a16:creationId xmlns:a16="http://schemas.microsoft.com/office/drawing/2014/main" id="{B56C8B37-E809-4B01-AC38-3751E80DBBBB}"/>
              </a:ext>
            </a:extLst>
          </p:cNvPr>
          <p:cNvPicPr>
            <a:picLocks noChangeAspect="1"/>
          </p:cNvPicPr>
          <p:nvPr/>
        </p:nvPicPr>
        <p:blipFill>
          <a:blip r:embed="rId2"/>
          <a:stretch>
            <a:fillRect/>
          </a:stretch>
        </p:blipFill>
        <p:spPr>
          <a:xfrm>
            <a:off x="1691680" y="1772816"/>
            <a:ext cx="5472608" cy="4844775"/>
          </a:xfrm>
          <a:prstGeom prst="rect">
            <a:avLst/>
          </a:prstGeom>
        </p:spPr>
      </p:pic>
    </p:spTree>
    <p:extLst>
      <p:ext uri="{BB962C8B-B14F-4D97-AF65-F5344CB8AC3E}">
        <p14:creationId xmlns:p14="http://schemas.microsoft.com/office/powerpoint/2010/main" val="2082671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24832741"/>
              </p:ext>
            </p:extLst>
          </p:nvPr>
        </p:nvGraphicFramePr>
        <p:xfrm>
          <a:off x="1115616" y="1700808"/>
          <a:ext cx="6048672"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6666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DE1B-8D38-4A78-A553-5185E27B26A6}"/>
              </a:ext>
            </a:extLst>
          </p:cNvPr>
          <p:cNvSpPr>
            <a:spLocks noGrp="1"/>
          </p:cNvSpPr>
          <p:nvPr>
            <p:ph type="title"/>
          </p:nvPr>
        </p:nvSpPr>
        <p:spPr/>
        <p:txBody>
          <a:bodyPr/>
          <a:lstStyle/>
          <a:p>
            <a:r>
              <a:rPr lang="en-MY" dirty="0"/>
              <a:t>Employee Training</a:t>
            </a:r>
          </a:p>
        </p:txBody>
      </p:sp>
      <p:sp>
        <p:nvSpPr>
          <p:cNvPr id="4" name="TextBox 3">
            <a:extLst>
              <a:ext uri="{FF2B5EF4-FFF2-40B4-BE49-F238E27FC236}">
                <a16:creationId xmlns:a16="http://schemas.microsoft.com/office/drawing/2014/main" id="{019E88AE-C4E9-49BC-A060-689275CFD4A3}"/>
              </a:ext>
            </a:extLst>
          </p:cNvPr>
          <p:cNvSpPr txBox="1"/>
          <p:nvPr/>
        </p:nvSpPr>
        <p:spPr>
          <a:xfrm>
            <a:off x="656608" y="1564243"/>
            <a:ext cx="8287983" cy="4893647"/>
          </a:xfrm>
          <a:prstGeom prst="rect">
            <a:avLst/>
          </a:prstGeom>
          <a:noFill/>
        </p:spPr>
        <p:txBody>
          <a:bodyPr wrap="square" rtlCol="0">
            <a:spAutoFit/>
          </a:bodyPr>
          <a:lstStyle/>
          <a:p>
            <a:pPr marL="457200" indent="-457200">
              <a:buFont typeface="Wingdings" panose="05000000000000000000" pitchFamily="2" charset="2"/>
              <a:buChar char="§"/>
            </a:pPr>
            <a:r>
              <a:rPr lang="en-MY" sz="2600" dirty="0">
                <a:latin typeface="+mn-lt"/>
              </a:rPr>
              <a:t>Training is the process through which knowledge and skills are developed, information is provided, and attributes are nurtured, in order to help individuals who work in organizations to become more effective and efficient in their work.</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Education is 'mind preparation' and is carried out remote from the actual work area.</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Development is education, job experiences, relationships, and assessments of personality and abilities that help trainees prepare for the future</a:t>
            </a:r>
            <a:endParaRPr lang="en-MY" sz="2600" dirty="0"/>
          </a:p>
        </p:txBody>
      </p:sp>
    </p:spTree>
    <p:extLst>
      <p:ext uri="{BB962C8B-B14F-4D97-AF65-F5344CB8AC3E}">
        <p14:creationId xmlns:p14="http://schemas.microsoft.com/office/powerpoint/2010/main" val="1775584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3CCA-2F74-4A70-A001-BEA2B95A416E}"/>
              </a:ext>
            </a:extLst>
          </p:cNvPr>
          <p:cNvSpPr>
            <a:spLocks noGrp="1"/>
          </p:cNvSpPr>
          <p:nvPr>
            <p:ph type="title"/>
          </p:nvPr>
        </p:nvSpPr>
        <p:spPr/>
        <p:txBody>
          <a:bodyPr/>
          <a:lstStyle/>
          <a:p>
            <a:r>
              <a:rPr lang="en-MY" dirty="0"/>
              <a:t>Difference between Training, Education and Development</a:t>
            </a:r>
          </a:p>
        </p:txBody>
      </p:sp>
      <p:pic>
        <p:nvPicPr>
          <p:cNvPr id="5" name="Picture 4">
            <a:extLst>
              <a:ext uri="{FF2B5EF4-FFF2-40B4-BE49-F238E27FC236}">
                <a16:creationId xmlns:a16="http://schemas.microsoft.com/office/drawing/2014/main" id="{A1165EB3-AB9C-4F13-AE10-6A84E6DA006A}"/>
              </a:ext>
            </a:extLst>
          </p:cNvPr>
          <p:cNvPicPr>
            <a:picLocks noChangeAspect="1"/>
          </p:cNvPicPr>
          <p:nvPr/>
        </p:nvPicPr>
        <p:blipFill>
          <a:blip r:embed="rId2"/>
          <a:stretch>
            <a:fillRect/>
          </a:stretch>
        </p:blipFill>
        <p:spPr>
          <a:xfrm>
            <a:off x="1043608" y="1772816"/>
            <a:ext cx="6120680" cy="3168352"/>
          </a:xfrm>
          <a:prstGeom prst="rect">
            <a:avLst/>
          </a:prstGeom>
        </p:spPr>
      </p:pic>
    </p:spTree>
    <p:extLst>
      <p:ext uri="{BB962C8B-B14F-4D97-AF65-F5344CB8AC3E}">
        <p14:creationId xmlns:p14="http://schemas.microsoft.com/office/powerpoint/2010/main" val="3907659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0FB4-7DA4-4A41-A477-8122ADA36CCD}"/>
              </a:ext>
            </a:extLst>
          </p:cNvPr>
          <p:cNvSpPr>
            <a:spLocks noGrp="1"/>
          </p:cNvSpPr>
          <p:nvPr>
            <p:ph type="title"/>
          </p:nvPr>
        </p:nvSpPr>
        <p:spPr/>
        <p:txBody>
          <a:bodyPr/>
          <a:lstStyle/>
          <a:p>
            <a:r>
              <a:rPr lang="en-MY" dirty="0"/>
              <a:t>ADDIE MODEL</a:t>
            </a:r>
          </a:p>
        </p:txBody>
      </p:sp>
      <p:pic>
        <p:nvPicPr>
          <p:cNvPr id="5" name="Picture 4">
            <a:extLst>
              <a:ext uri="{FF2B5EF4-FFF2-40B4-BE49-F238E27FC236}">
                <a16:creationId xmlns:a16="http://schemas.microsoft.com/office/drawing/2014/main" id="{E767CA53-9C06-409F-8C63-0EF9CEBF519D}"/>
              </a:ext>
            </a:extLst>
          </p:cNvPr>
          <p:cNvPicPr>
            <a:picLocks noChangeAspect="1"/>
          </p:cNvPicPr>
          <p:nvPr/>
        </p:nvPicPr>
        <p:blipFill>
          <a:blip r:embed="rId2"/>
          <a:stretch>
            <a:fillRect/>
          </a:stretch>
        </p:blipFill>
        <p:spPr>
          <a:xfrm>
            <a:off x="914400" y="1700808"/>
            <a:ext cx="6794439" cy="4172868"/>
          </a:xfrm>
          <a:prstGeom prst="rect">
            <a:avLst/>
          </a:prstGeom>
        </p:spPr>
      </p:pic>
    </p:spTree>
    <p:extLst>
      <p:ext uri="{BB962C8B-B14F-4D97-AF65-F5344CB8AC3E}">
        <p14:creationId xmlns:p14="http://schemas.microsoft.com/office/powerpoint/2010/main" val="2945542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E5BE7-FFD9-43E9-8FEF-18C0395DCEB1}"/>
              </a:ext>
            </a:extLst>
          </p:cNvPr>
          <p:cNvSpPr>
            <a:spLocks noGrp="1"/>
          </p:cNvSpPr>
          <p:nvPr>
            <p:ph type="title"/>
          </p:nvPr>
        </p:nvSpPr>
        <p:spPr/>
        <p:txBody>
          <a:bodyPr/>
          <a:lstStyle/>
          <a:p>
            <a:r>
              <a:rPr lang="en-MY" dirty="0"/>
              <a:t>The Five Phases of ADDIE</a:t>
            </a:r>
          </a:p>
        </p:txBody>
      </p:sp>
      <p:pic>
        <p:nvPicPr>
          <p:cNvPr id="7" name="Picture 6">
            <a:extLst>
              <a:ext uri="{FF2B5EF4-FFF2-40B4-BE49-F238E27FC236}">
                <a16:creationId xmlns:a16="http://schemas.microsoft.com/office/drawing/2014/main" id="{4770A9EC-9263-498C-84A7-12F597C63934}"/>
              </a:ext>
            </a:extLst>
          </p:cNvPr>
          <p:cNvPicPr>
            <a:picLocks noChangeAspect="1"/>
          </p:cNvPicPr>
          <p:nvPr/>
        </p:nvPicPr>
        <p:blipFill>
          <a:blip r:embed="rId2"/>
          <a:stretch>
            <a:fillRect/>
          </a:stretch>
        </p:blipFill>
        <p:spPr>
          <a:xfrm>
            <a:off x="683568" y="1628800"/>
            <a:ext cx="8134523" cy="4809173"/>
          </a:xfrm>
          <a:prstGeom prst="rect">
            <a:avLst/>
          </a:prstGeom>
        </p:spPr>
      </p:pic>
    </p:spTree>
    <p:extLst>
      <p:ext uri="{BB962C8B-B14F-4D97-AF65-F5344CB8AC3E}">
        <p14:creationId xmlns:p14="http://schemas.microsoft.com/office/powerpoint/2010/main" val="2634044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D15FA-121D-442B-8AFE-ABEC4B73E156}"/>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0333BCC0-7500-45D9-9C7F-53840EB6ED3A}"/>
              </a:ext>
            </a:extLst>
          </p:cNvPr>
          <p:cNvSpPr txBox="1"/>
          <p:nvPr/>
        </p:nvSpPr>
        <p:spPr>
          <a:xfrm>
            <a:off x="1115616" y="1988840"/>
            <a:ext cx="7571184" cy="3170099"/>
          </a:xfrm>
          <a:prstGeom prst="rect">
            <a:avLst/>
          </a:prstGeom>
          <a:noFill/>
        </p:spPr>
        <p:txBody>
          <a:bodyPr wrap="square" rtlCol="0">
            <a:spAutoFit/>
          </a:bodyPr>
          <a:lstStyle/>
          <a:p>
            <a:r>
              <a:rPr lang="en-MY" sz="2000" dirty="0">
                <a:latin typeface="+mn-lt"/>
              </a:rPr>
              <a:t>At which stage of the ADDIE model would decisions about course content be made?</a:t>
            </a:r>
          </a:p>
          <a:p>
            <a:endParaRPr lang="en-MY" sz="2000" dirty="0">
              <a:latin typeface="+mn-lt"/>
            </a:endParaRPr>
          </a:p>
          <a:p>
            <a:pPr marL="342900" indent="-342900">
              <a:buAutoNum type="alphaUcPeriod"/>
            </a:pPr>
            <a:r>
              <a:rPr lang="en-MY" sz="2000" dirty="0">
                <a:latin typeface="+mn-lt"/>
              </a:rPr>
              <a:t>Needs assessment</a:t>
            </a:r>
          </a:p>
          <a:p>
            <a:pPr marL="342900" indent="-342900">
              <a:buAutoNum type="alphaUcPeriod"/>
            </a:pPr>
            <a:endParaRPr lang="en-MY" sz="2000" dirty="0">
              <a:latin typeface="+mn-lt"/>
            </a:endParaRPr>
          </a:p>
          <a:p>
            <a:r>
              <a:rPr lang="en-MY" sz="2000" dirty="0">
                <a:latin typeface="+mn-lt"/>
              </a:rPr>
              <a:t>B. Design</a:t>
            </a:r>
          </a:p>
          <a:p>
            <a:endParaRPr lang="en-MY" sz="2000" dirty="0">
              <a:latin typeface="+mn-lt"/>
            </a:endParaRPr>
          </a:p>
          <a:p>
            <a:r>
              <a:rPr lang="en-MY" sz="2000" dirty="0">
                <a:latin typeface="+mn-lt"/>
              </a:rPr>
              <a:t>C. Develop</a:t>
            </a:r>
          </a:p>
          <a:p>
            <a:endParaRPr lang="en-MY" sz="2000" dirty="0">
              <a:latin typeface="+mn-lt"/>
            </a:endParaRPr>
          </a:p>
          <a:p>
            <a:r>
              <a:rPr lang="en-MY" sz="2000" dirty="0">
                <a:latin typeface="+mn-lt"/>
              </a:rPr>
              <a:t>D. Implement</a:t>
            </a:r>
          </a:p>
        </p:txBody>
      </p:sp>
    </p:spTree>
    <p:extLst>
      <p:ext uri="{BB962C8B-B14F-4D97-AF65-F5344CB8AC3E}">
        <p14:creationId xmlns:p14="http://schemas.microsoft.com/office/powerpoint/2010/main" val="423708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F6752-2B5E-4638-85DF-B82E6F5B6D69}"/>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3E2EB932-5BA9-4430-A1A2-6EBE3702D775}"/>
              </a:ext>
            </a:extLst>
          </p:cNvPr>
          <p:cNvSpPr>
            <a:spLocks noGrp="1"/>
          </p:cNvSpPr>
          <p:nvPr>
            <p:ph idx="1"/>
          </p:nvPr>
        </p:nvSpPr>
        <p:spPr/>
        <p:txBody>
          <a:bodyPr/>
          <a:lstStyle/>
          <a:p>
            <a:pPr marL="0" indent="0">
              <a:buNone/>
            </a:pPr>
            <a:r>
              <a:rPr lang="en-MY" sz="2400" dirty="0"/>
              <a:t>Option - B. </a:t>
            </a:r>
          </a:p>
          <a:p>
            <a:pPr marL="0" indent="0">
              <a:buNone/>
            </a:pPr>
            <a:endParaRPr lang="en-MY" sz="2400" dirty="0"/>
          </a:p>
          <a:p>
            <a:pPr marL="0" indent="0">
              <a:buNone/>
            </a:pPr>
            <a:r>
              <a:rPr lang="en-MY" sz="2400" dirty="0"/>
              <a:t>The design stage of the ADDIE model is where a framework for training will be built, based on the needs assessment completed in stage 1. Decisions about course content, delivery methods, and logistics will be made in this stage of the ADDIE model.</a:t>
            </a:r>
          </a:p>
        </p:txBody>
      </p:sp>
    </p:spTree>
    <p:extLst>
      <p:ext uri="{BB962C8B-B14F-4D97-AF65-F5344CB8AC3E}">
        <p14:creationId xmlns:p14="http://schemas.microsoft.com/office/powerpoint/2010/main" val="1677665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388</TotalTime>
  <Words>902</Words>
  <Application>Microsoft Office PowerPoint</Application>
  <PresentationFormat>On-screen Show (4:3)</PresentationFormat>
  <Paragraphs>92</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Times New Roman</vt:lpstr>
      <vt:lpstr>Wingdings</vt:lpstr>
      <vt:lpstr>Office Theme</vt:lpstr>
      <vt:lpstr>TALENT DEVELOPMENT &amp; MANAGEMENT - III</vt:lpstr>
      <vt:lpstr>PowerPoint Presentation</vt:lpstr>
      <vt:lpstr>Adult Learning Theory</vt:lpstr>
      <vt:lpstr>Andragogy vs Pedagogy</vt:lpstr>
      <vt:lpstr>Five Assumptions in Andragogy</vt:lpstr>
      <vt:lpstr>Five Assumptions in Andragogy</vt:lpstr>
      <vt:lpstr>Trainability</vt:lpstr>
      <vt:lpstr>Learning Styles</vt:lpstr>
      <vt:lpstr>Learning Curve</vt:lpstr>
      <vt:lpstr>Learning Curve</vt:lpstr>
      <vt:lpstr>Learning Curve</vt:lpstr>
      <vt:lpstr>Question # 1</vt:lpstr>
      <vt:lpstr>Answer # 1</vt:lpstr>
      <vt:lpstr>Learning Level</vt:lpstr>
      <vt:lpstr>Learning Level</vt:lpstr>
      <vt:lpstr>Bloom’s Taxonomy Six Levels</vt:lpstr>
      <vt:lpstr>PowerPoint Presentation</vt:lpstr>
      <vt:lpstr>Employee Training</vt:lpstr>
      <vt:lpstr>Difference between Training, Education and Development</vt:lpstr>
      <vt:lpstr>ADDIE MODEL</vt:lpstr>
      <vt:lpstr>The Five Phases of ADDIE</vt:lpstr>
      <vt:lpstr>Question # 2</vt:lpstr>
      <vt:lpstr>Answer # 2</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22</cp:revision>
  <cp:lastPrinted>1601-01-01T00:00:00Z</cp:lastPrinted>
  <dcterms:created xsi:type="dcterms:W3CDTF">2020-07-09T15:12:46Z</dcterms:created>
  <dcterms:modified xsi:type="dcterms:W3CDTF">2021-05-10T12:41:35Z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