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1"/>
  </p:notesMasterIdLst>
  <p:handoutMasterIdLst>
    <p:handoutMasterId r:id="rId42"/>
  </p:handoutMasterIdLst>
  <p:sldIdLst>
    <p:sldId id="256" r:id="rId2"/>
    <p:sldId id="316" r:id="rId3"/>
    <p:sldId id="319" r:id="rId4"/>
    <p:sldId id="290" r:id="rId5"/>
    <p:sldId id="317" r:id="rId6"/>
    <p:sldId id="318" r:id="rId7"/>
    <p:sldId id="320" r:id="rId8"/>
    <p:sldId id="315" r:id="rId9"/>
    <p:sldId id="321" r:id="rId10"/>
    <p:sldId id="322" r:id="rId11"/>
    <p:sldId id="291" r:id="rId12"/>
    <p:sldId id="295" r:id="rId13"/>
    <p:sldId id="297" r:id="rId14"/>
    <p:sldId id="294" r:id="rId15"/>
    <p:sldId id="323" r:id="rId16"/>
    <p:sldId id="293" r:id="rId17"/>
    <p:sldId id="324" r:id="rId18"/>
    <p:sldId id="307" r:id="rId19"/>
    <p:sldId id="308" r:id="rId20"/>
    <p:sldId id="309" r:id="rId21"/>
    <p:sldId id="310" r:id="rId22"/>
    <p:sldId id="296" r:id="rId23"/>
    <p:sldId id="298" r:id="rId24"/>
    <p:sldId id="325" r:id="rId25"/>
    <p:sldId id="326" r:id="rId26"/>
    <p:sldId id="327" r:id="rId27"/>
    <p:sldId id="328" r:id="rId28"/>
    <p:sldId id="314" r:id="rId29"/>
    <p:sldId id="329" r:id="rId30"/>
    <p:sldId id="330" r:id="rId31"/>
    <p:sldId id="331" r:id="rId32"/>
    <p:sldId id="332" r:id="rId33"/>
    <p:sldId id="333" r:id="rId34"/>
    <p:sldId id="334" r:id="rId35"/>
    <p:sldId id="311" r:id="rId36"/>
    <p:sldId id="304" r:id="rId37"/>
    <p:sldId id="312" r:id="rId38"/>
    <p:sldId id="303" r:id="rId39"/>
    <p:sldId id="289" r:id="rId4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accent3"/>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a:xfrm>
          <a:off x="0" y="676980"/>
          <a:ext cx="8122096" cy="561599"/>
        </a:xfrm>
        <a:prstGeom prst="roundRect">
          <a:avLst/>
        </a:prstGeom>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Employee Training</a:t>
          </a:r>
          <a:endParaRPr lang="en-MY" sz="2400" kern="1200" dirty="0">
            <a:solidFill>
              <a:schemeClr val="tx1"/>
            </a:solidFill>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0608"/>
          <a:ext cx="8092694" cy="621928"/>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sp:txBody>
      <dsp:txXfrm>
        <a:off x="30360" y="130968"/>
        <a:ext cx="8031974" cy="561208"/>
      </dsp:txXfrm>
    </dsp:sp>
    <dsp:sp modelId="{F674B1EB-7C16-427C-9D7D-944E5157F0F6}">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475578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a16="http://schemas.microsoft.com/office/drawing/2014/main" id="{B12E777E-5966-49BA-80E7-6F4A5ECE220B}"/>
              </a:ext>
            </a:extLst>
          </p:cNvPr>
          <p:cNvSpPr>
            <a:spLocks noGrp="1"/>
          </p:cNvSpPr>
          <p:nvPr>
            <p:ph idx="1"/>
          </p:nvPr>
        </p:nvSpPr>
        <p:spPr/>
        <p:txBody>
          <a:bodyPr/>
          <a:lstStyle/>
          <a:p>
            <a:r>
              <a:rPr lang="en-MY" dirty="0"/>
              <a:t>Learning is a relatively permanent change in </a:t>
            </a:r>
            <a:r>
              <a:rPr lang="en-MY" dirty="0" err="1"/>
              <a:t>behavior</a:t>
            </a:r>
            <a:r>
              <a:rPr lang="en-MY" dirty="0"/>
              <a:t> based on an individual's interactional experience with its environment.</a:t>
            </a:r>
          </a:p>
          <a:p>
            <a:r>
              <a:rPr lang="en-MY"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p14="http://schemas.microsoft.com/office/powerpoint/2010/main" val="285685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F0B8-F647-4FAA-A0E2-A09013B369F5}"/>
              </a:ext>
            </a:extLst>
          </p:cNvPr>
          <p:cNvSpPr>
            <a:spLocks noGrp="1"/>
          </p:cNvSpPr>
          <p:nvPr>
            <p:ph type="title"/>
          </p:nvPr>
        </p:nvSpPr>
        <p:spPr/>
        <p:txBody>
          <a:bodyPr/>
          <a:lstStyle/>
          <a:p>
            <a:r>
              <a:rPr lang="en-MY" dirty="0"/>
              <a:t>Andragogy vs Pedagogy</a:t>
            </a:r>
          </a:p>
        </p:txBody>
      </p:sp>
      <p:pic>
        <p:nvPicPr>
          <p:cNvPr id="5" name="Picture 4">
            <a:extLst>
              <a:ext uri="{FF2B5EF4-FFF2-40B4-BE49-F238E27FC236}">
                <a16:creationId xmlns:a16="http://schemas.microsoft.com/office/drawing/2014/main" id="{B104AAD9-CBAC-4038-B0F3-3BEAEB8D81A9}"/>
              </a:ext>
            </a:extLst>
          </p:cNvPr>
          <p:cNvPicPr>
            <a:picLocks noChangeAspect="1"/>
          </p:cNvPicPr>
          <p:nvPr/>
        </p:nvPicPr>
        <p:blipFill>
          <a:blip r:embed="rId2"/>
          <a:stretch>
            <a:fillRect/>
          </a:stretch>
        </p:blipFill>
        <p:spPr>
          <a:xfrm>
            <a:off x="1115616" y="1700808"/>
            <a:ext cx="6912768" cy="4682445"/>
          </a:xfrm>
          <a:prstGeom prst="rect">
            <a:avLst/>
          </a:prstGeom>
        </p:spPr>
      </p:pic>
    </p:spTree>
    <p:extLst>
      <p:ext uri="{BB962C8B-B14F-4D97-AF65-F5344CB8AC3E}">
        <p14:creationId xmlns:p14="http://schemas.microsoft.com/office/powerpoint/2010/main" val="242045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73EC-F30C-4F0D-8446-4B69DA41EBD9}"/>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FEE5BAE4-B29E-493F-926F-1242F870AE4A}"/>
              </a:ext>
            </a:extLst>
          </p:cNvPr>
          <p:cNvSpPr>
            <a:spLocks noGrp="1"/>
          </p:cNvSpPr>
          <p:nvPr>
            <p:ph idx="1"/>
          </p:nvPr>
        </p:nvSpPr>
        <p:spPr/>
        <p:txBody>
          <a:bodyPr/>
          <a:lstStyle/>
          <a:p>
            <a:pPr marL="514350" indent="-514350">
              <a:buFont typeface="+mj-lt"/>
              <a:buAutoNum type="arabicPeriod"/>
            </a:pPr>
            <a:r>
              <a:rPr lang="en-MY" u="sng" dirty="0"/>
              <a:t>The need to know: </a:t>
            </a:r>
            <a:r>
              <a:rPr lang="en-MY" dirty="0"/>
              <a:t>adult learners need to know why they need to learn something before undertaking to learn it.</a:t>
            </a:r>
          </a:p>
          <a:p>
            <a:pPr marL="514350" indent="-514350">
              <a:buFont typeface="+mj-lt"/>
              <a:buAutoNum type="arabicPeriod"/>
            </a:pPr>
            <a:r>
              <a:rPr lang="en-MY" u="sng" dirty="0"/>
              <a:t>Learner self-concept</a:t>
            </a:r>
            <a:r>
              <a:rPr lang="en-MY" dirty="0"/>
              <a:t>: adults need to be responsible for their own decisions and to be treated as capable of self-direction</a:t>
            </a:r>
          </a:p>
          <a:p>
            <a:pPr marL="514350" indent="-514350">
              <a:buFont typeface="+mj-lt"/>
              <a:buAutoNum type="arabicPeriod"/>
            </a:pPr>
            <a:r>
              <a:rPr lang="en-MY" u="sng" dirty="0"/>
              <a:t>Role of learners' experience</a:t>
            </a:r>
            <a:r>
              <a:rPr lang="en-MY" dirty="0"/>
              <a:t>: adult learners have a variety of experiences of life which represent the richest resource for learning. These experiences are however imbued with bias and presupposition.</a:t>
            </a:r>
          </a:p>
        </p:txBody>
      </p:sp>
    </p:spTree>
    <p:extLst>
      <p:ext uri="{BB962C8B-B14F-4D97-AF65-F5344CB8AC3E}">
        <p14:creationId xmlns:p14="http://schemas.microsoft.com/office/powerpoint/2010/main" val="1501507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5BFC-6C9B-43CE-8775-2A08ED0DCB30}"/>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722FFD6B-3E8C-48B9-8B9D-DA48B7C5D4B6}"/>
              </a:ext>
            </a:extLst>
          </p:cNvPr>
          <p:cNvSpPr>
            <a:spLocks noGrp="1"/>
          </p:cNvSpPr>
          <p:nvPr>
            <p:ph idx="1"/>
          </p:nvPr>
        </p:nvSpPr>
        <p:spPr/>
        <p:txBody>
          <a:bodyPr/>
          <a:lstStyle/>
          <a:p>
            <a:pPr marL="514350" indent="-514350">
              <a:buFont typeface="+mj-lt"/>
              <a:buAutoNum type="arabicPeriod" startAt="4"/>
            </a:pPr>
            <a:r>
              <a:rPr lang="en-MY" u="sng" dirty="0"/>
              <a:t>Readiness to learn</a:t>
            </a:r>
            <a:r>
              <a:rPr lang="en-MY" dirty="0"/>
              <a:t>: adults are ready to learn those things they need to know in order to cope effectively with life situations.</a:t>
            </a:r>
          </a:p>
          <a:p>
            <a:pPr marL="514350" indent="-514350">
              <a:buFont typeface="+mj-lt"/>
              <a:buAutoNum type="arabicPeriod" startAt="4"/>
            </a:pPr>
            <a:r>
              <a:rPr lang="en-MY" u="sng" dirty="0"/>
              <a:t>Orientation to learning: </a:t>
            </a:r>
            <a:r>
              <a:rPr lang="en-MY" dirty="0"/>
              <a:t>adults are motivated to learn to the extent that they perceive that it will help them perform tasks they confront in their life situations.</a:t>
            </a:r>
          </a:p>
          <a:p>
            <a:endParaRPr lang="en-MY" dirty="0"/>
          </a:p>
        </p:txBody>
      </p:sp>
    </p:spTree>
    <p:extLst>
      <p:ext uri="{BB962C8B-B14F-4D97-AF65-F5344CB8AC3E}">
        <p14:creationId xmlns:p14="http://schemas.microsoft.com/office/powerpoint/2010/main" val="116682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E28B-08B8-4FF3-9ED7-26EE7C6F1B6B}"/>
              </a:ext>
            </a:extLst>
          </p:cNvPr>
          <p:cNvSpPr>
            <a:spLocks noGrp="1"/>
          </p:cNvSpPr>
          <p:nvPr>
            <p:ph type="title"/>
          </p:nvPr>
        </p:nvSpPr>
        <p:spPr/>
        <p:txBody>
          <a:bodyPr/>
          <a:lstStyle/>
          <a:p>
            <a:r>
              <a:rPr lang="en-MY" dirty="0"/>
              <a:t>Trainability</a:t>
            </a:r>
          </a:p>
        </p:txBody>
      </p:sp>
      <p:sp>
        <p:nvSpPr>
          <p:cNvPr id="3" name="Content Placeholder 2">
            <a:extLst>
              <a:ext uri="{FF2B5EF4-FFF2-40B4-BE49-F238E27FC236}">
                <a16:creationId xmlns:a16="http://schemas.microsoft.com/office/drawing/2014/main" id="{D4149C6F-A9D7-42E6-84DF-F07C59E273BC}"/>
              </a:ext>
            </a:extLst>
          </p:cNvPr>
          <p:cNvSpPr>
            <a:spLocks noGrp="1"/>
          </p:cNvSpPr>
          <p:nvPr>
            <p:ph idx="1"/>
          </p:nvPr>
        </p:nvSpPr>
        <p:spPr/>
        <p:txBody>
          <a:bodyPr/>
          <a:lstStyle/>
          <a:p>
            <a:pPr marL="0" indent="0">
              <a:buNone/>
            </a:pPr>
            <a:r>
              <a:rPr lang="en-MY"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dirty="0"/>
              <a:t>Readiness to learn and motivation</a:t>
            </a:r>
          </a:p>
          <a:p>
            <a:r>
              <a:rPr lang="en-MY" dirty="0"/>
              <a:t>Level of ability</a:t>
            </a:r>
          </a:p>
          <a:p>
            <a:r>
              <a:rPr lang="en-MY" dirty="0"/>
              <a:t>Perceptions of the work environment</a:t>
            </a:r>
          </a:p>
          <a:p>
            <a:pPr marL="0" indent="0">
              <a:buNone/>
            </a:pPr>
            <a:endParaRPr lang="en-MY" dirty="0"/>
          </a:p>
        </p:txBody>
      </p:sp>
    </p:spTree>
    <p:extLst>
      <p:ext uri="{BB962C8B-B14F-4D97-AF65-F5344CB8AC3E}">
        <p14:creationId xmlns:p14="http://schemas.microsoft.com/office/powerpoint/2010/main" val="194309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3E68-979A-440E-A703-D8C6DDA8EAC7}"/>
              </a:ext>
            </a:extLst>
          </p:cNvPr>
          <p:cNvSpPr>
            <a:spLocks noGrp="1"/>
          </p:cNvSpPr>
          <p:nvPr>
            <p:ph type="title"/>
          </p:nvPr>
        </p:nvSpPr>
        <p:spPr/>
        <p:txBody>
          <a:bodyPr/>
          <a:lstStyle/>
          <a:p>
            <a:r>
              <a:rPr lang="en-MY" dirty="0"/>
              <a:t>Learning Styles</a:t>
            </a:r>
          </a:p>
        </p:txBody>
      </p:sp>
      <p:sp>
        <p:nvSpPr>
          <p:cNvPr id="3" name="Content Placeholder 2">
            <a:extLst>
              <a:ext uri="{FF2B5EF4-FFF2-40B4-BE49-F238E27FC236}">
                <a16:creationId xmlns:a16="http://schemas.microsoft.com/office/drawing/2014/main" id="{721B58F2-0A8D-460B-9D4D-934477EFD9EE}"/>
              </a:ext>
            </a:extLst>
          </p:cNvPr>
          <p:cNvSpPr>
            <a:spLocks noGrp="1"/>
          </p:cNvSpPr>
          <p:nvPr>
            <p:ph idx="1"/>
          </p:nvPr>
        </p:nvSpPr>
        <p:spPr/>
        <p:txBody>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p14="http://schemas.microsoft.com/office/powerpoint/2010/main" val="2603521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0B8B-0053-4A19-B633-0CD04B8709BD}"/>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CCC21B4D-FEF5-4927-B8A8-E0EC6ED74CB0}"/>
              </a:ext>
            </a:extLst>
          </p:cNvPr>
          <p:cNvSpPr>
            <a:spLocks noGrp="1"/>
          </p:cNvSpPr>
          <p:nvPr>
            <p:ph idx="1"/>
          </p:nvPr>
        </p:nvSpPr>
        <p:spPr>
          <a:xfrm>
            <a:off x="914400" y="1600200"/>
            <a:ext cx="8050088" cy="4530725"/>
          </a:xfrm>
        </p:spPr>
        <p:txBody>
          <a:bodyPr/>
          <a:lstStyle/>
          <a:p>
            <a:r>
              <a:rPr lang="en-MY"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dirty="0"/>
          </a:p>
          <a:p>
            <a:r>
              <a:rPr lang="en-MY" dirty="0"/>
              <a:t>Increasing returns pattern is most common when a person is learning something completely new.</a:t>
            </a:r>
          </a:p>
        </p:txBody>
      </p:sp>
    </p:spTree>
    <p:extLst>
      <p:ext uri="{BB962C8B-B14F-4D97-AF65-F5344CB8AC3E}">
        <p14:creationId xmlns:p14="http://schemas.microsoft.com/office/powerpoint/2010/main" val="3676284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D9C9-66EF-4ACD-8BAC-7EE0A7109EB1}"/>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8AA14737-FD9A-4D95-AF29-650E91CDB643}"/>
              </a:ext>
            </a:extLst>
          </p:cNvPr>
          <p:cNvSpPr>
            <a:spLocks noGrp="1"/>
          </p:cNvSpPr>
          <p:nvPr>
            <p:ph idx="1"/>
          </p:nvPr>
        </p:nvSpPr>
        <p:spPr/>
        <p:txBody>
          <a:bodyPr/>
          <a:lstStyle/>
          <a:p>
            <a:r>
              <a:rPr lang="en-MY" dirty="0"/>
              <a:t>S-shaped curve is a combination of increasing and decreasing returns. There is a presupposition that the individual is learning a difficult task that also requires specific insight.</a:t>
            </a:r>
          </a:p>
          <a:p>
            <a:endParaRPr lang="en-MY" dirty="0"/>
          </a:p>
          <a:p>
            <a:r>
              <a:rPr lang="en-MY" dirty="0"/>
              <a:t>Plateau curve refers the learning is fast at first, but it then flattens out and there is no apparent progress.</a:t>
            </a:r>
          </a:p>
        </p:txBody>
      </p:sp>
    </p:spTree>
    <p:extLst>
      <p:ext uri="{BB962C8B-B14F-4D97-AF65-F5344CB8AC3E}">
        <p14:creationId xmlns:p14="http://schemas.microsoft.com/office/powerpoint/2010/main" val="3919933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19B7-C8C7-4D2D-866C-AD3F345E0807}"/>
              </a:ext>
            </a:extLst>
          </p:cNvPr>
          <p:cNvSpPr>
            <a:spLocks noGrp="1"/>
          </p:cNvSpPr>
          <p:nvPr>
            <p:ph type="title"/>
          </p:nvPr>
        </p:nvSpPr>
        <p:spPr/>
        <p:txBody>
          <a:bodyPr/>
          <a:lstStyle/>
          <a:p>
            <a:r>
              <a:rPr lang="en-MY" dirty="0"/>
              <a:t>Learning Curve</a:t>
            </a:r>
          </a:p>
        </p:txBody>
      </p:sp>
      <p:pic>
        <p:nvPicPr>
          <p:cNvPr id="5" name="Picture 4">
            <a:extLst>
              <a:ext uri="{FF2B5EF4-FFF2-40B4-BE49-F238E27FC236}">
                <a16:creationId xmlns:a16="http://schemas.microsoft.com/office/drawing/2014/main" id="{422420F4-5666-4126-8BBE-13A445EBCCDA}"/>
              </a:ext>
            </a:extLst>
          </p:cNvPr>
          <p:cNvPicPr>
            <a:picLocks noChangeAspect="1"/>
          </p:cNvPicPr>
          <p:nvPr/>
        </p:nvPicPr>
        <p:blipFill>
          <a:blip r:embed="rId2"/>
          <a:stretch>
            <a:fillRect/>
          </a:stretch>
        </p:blipFill>
        <p:spPr>
          <a:xfrm>
            <a:off x="914400" y="1772816"/>
            <a:ext cx="6387430" cy="4271397"/>
          </a:xfrm>
          <a:prstGeom prst="rect">
            <a:avLst/>
          </a:prstGeom>
        </p:spPr>
      </p:pic>
    </p:spTree>
    <p:extLst>
      <p:ext uri="{BB962C8B-B14F-4D97-AF65-F5344CB8AC3E}">
        <p14:creationId xmlns:p14="http://schemas.microsoft.com/office/powerpoint/2010/main" val="3197451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305B-8A9C-4E32-BDC9-EE1207006C97}"/>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517B4C4D-7661-4AF8-A95D-0C80315B927F}"/>
              </a:ext>
            </a:extLst>
          </p:cNvPr>
          <p:cNvSpPr txBox="1"/>
          <p:nvPr/>
        </p:nvSpPr>
        <p:spPr>
          <a:xfrm>
            <a:off x="914400" y="1772816"/>
            <a:ext cx="8045624"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val="1829441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val="109783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4B38-24E2-421C-90A8-057838938A9A}"/>
              </a:ext>
            </a:extLst>
          </p:cNvPr>
          <p:cNvSpPr>
            <a:spLocks noGrp="1"/>
          </p:cNvSpPr>
          <p:nvPr>
            <p:ph type="title"/>
          </p:nvPr>
        </p:nvSpPr>
        <p:spPr/>
        <p:txBody>
          <a:bodyPr/>
          <a:lstStyle/>
          <a:p>
            <a:r>
              <a:rPr lang="en-MY" dirty="0"/>
              <a:t>Learning Level</a:t>
            </a:r>
          </a:p>
        </p:txBody>
      </p:sp>
      <p:sp>
        <p:nvSpPr>
          <p:cNvPr id="4" name="TextBox 3">
            <a:extLst>
              <a:ext uri="{FF2B5EF4-FFF2-40B4-BE49-F238E27FC236}">
                <a16:creationId xmlns:a16="http://schemas.microsoft.com/office/drawing/2014/main" id="{F132366F-128D-49DE-9E55-0A4A8D18194A}"/>
              </a:ext>
            </a:extLst>
          </p:cNvPr>
          <p:cNvSpPr txBox="1"/>
          <p:nvPr/>
        </p:nvSpPr>
        <p:spPr>
          <a:xfrm>
            <a:off x="740060" y="1478389"/>
            <a:ext cx="8080412" cy="5262979"/>
          </a:xfrm>
          <a:prstGeom prst="rect">
            <a:avLst/>
          </a:prstGeom>
          <a:noFill/>
        </p:spPr>
        <p:txBody>
          <a:bodyPr wrap="square" rtlCol="0">
            <a:spAutoFit/>
          </a:bodyPr>
          <a:lstStyle/>
          <a:p>
            <a:pPr marL="342900" indent="-342900">
              <a:buFont typeface="+mj-lt"/>
              <a:buAutoNum type="arabicPeriod"/>
            </a:pPr>
            <a:r>
              <a:rPr lang="en-MY" sz="2800" dirty="0">
                <a:latin typeface="+mn-lt"/>
              </a:rPr>
              <a:t>Knowledge simply means that the learner can recall specific facts.</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Comprehension allows the learner to translate or interpret information.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Application is the ability to use learned information in a new situation.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Analysis means understanding information to the level of being able to break it down and explain how it fits together</a:t>
            </a:r>
            <a:endParaRPr lang="en-MY" dirty="0"/>
          </a:p>
        </p:txBody>
      </p:sp>
    </p:spTree>
    <p:extLst>
      <p:ext uri="{BB962C8B-B14F-4D97-AF65-F5344CB8AC3E}">
        <p14:creationId xmlns:p14="http://schemas.microsoft.com/office/powerpoint/2010/main" val="1765927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AEDD-3884-4372-A9E6-20A41934CBCB}"/>
              </a:ext>
            </a:extLst>
          </p:cNvPr>
          <p:cNvSpPr>
            <a:spLocks noGrp="1"/>
          </p:cNvSpPr>
          <p:nvPr>
            <p:ph type="title"/>
          </p:nvPr>
        </p:nvSpPr>
        <p:spPr/>
        <p:txBody>
          <a:bodyPr/>
          <a:lstStyle/>
          <a:p>
            <a:r>
              <a:rPr lang="en-MY" dirty="0"/>
              <a:t>Learning Level</a:t>
            </a:r>
          </a:p>
        </p:txBody>
      </p:sp>
      <p:sp>
        <p:nvSpPr>
          <p:cNvPr id="3" name="Content Placeholder 2">
            <a:extLst>
              <a:ext uri="{FF2B5EF4-FFF2-40B4-BE49-F238E27FC236}">
                <a16:creationId xmlns:a16="http://schemas.microsoft.com/office/drawing/2014/main"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p14="http://schemas.microsoft.com/office/powerpoint/2010/main" val="362507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C5F3-4042-46F8-B8DB-BEFBBC388691}"/>
              </a:ext>
            </a:extLst>
          </p:cNvPr>
          <p:cNvSpPr>
            <a:spLocks noGrp="1"/>
          </p:cNvSpPr>
          <p:nvPr>
            <p:ph type="title"/>
          </p:nvPr>
        </p:nvSpPr>
        <p:spPr/>
        <p:txBody>
          <a:bodyPr/>
          <a:lstStyle/>
          <a:p>
            <a:r>
              <a:rPr lang="en-MY" dirty="0"/>
              <a:t>Bloom’s Taxonomy Six Levels</a:t>
            </a:r>
          </a:p>
        </p:txBody>
      </p:sp>
      <p:pic>
        <p:nvPicPr>
          <p:cNvPr id="5" name="Picture 4">
            <a:extLst>
              <a:ext uri="{FF2B5EF4-FFF2-40B4-BE49-F238E27FC236}">
                <a16:creationId xmlns:a16="http://schemas.microsoft.com/office/drawing/2014/main" id="{B56C8B37-E809-4B01-AC38-3751E80DBBBB}"/>
              </a:ext>
            </a:extLst>
          </p:cNvPr>
          <p:cNvPicPr>
            <a:picLocks noChangeAspect="1"/>
          </p:cNvPicPr>
          <p:nvPr/>
        </p:nvPicPr>
        <p:blipFill>
          <a:blip r:embed="rId2"/>
          <a:stretch>
            <a:fillRect/>
          </a:stretch>
        </p:blipFill>
        <p:spPr>
          <a:xfrm>
            <a:off x="1691680" y="1772816"/>
            <a:ext cx="5472608" cy="4844775"/>
          </a:xfrm>
          <a:prstGeom prst="rect">
            <a:avLst/>
          </a:prstGeom>
        </p:spPr>
      </p:pic>
    </p:spTree>
    <p:extLst>
      <p:ext uri="{BB962C8B-B14F-4D97-AF65-F5344CB8AC3E}">
        <p14:creationId xmlns:p14="http://schemas.microsoft.com/office/powerpoint/2010/main" val="2082671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3110986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666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E1B-8D38-4A78-A553-5185E27B26A6}"/>
              </a:ext>
            </a:extLst>
          </p:cNvPr>
          <p:cNvSpPr>
            <a:spLocks noGrp="1"/>
          </p:cNvSpPr>
          <p:nvPr>
            <p:ph type="title"/>
          </p:nvPr>
        </p:nvSpPr>
        <p:spPr/>
        <p:txBody>
          <a:bodyPr/>
          <a:lstStyle/>
          <a:p>
            <a:r>
              <a:rPr lang="en-MY" dirty="0"/>
              <a:t>Employee Training</a:t>
            </a:r>
          </a:p>
        </p:txBody>
      </p:sp>
      <p:sp>
        <p:nvSpPr>
          <p:cNvPr id="4" name="TextBox 3">
            <a:extLst>
              <a:ext uri="{FF2B5EF4-FFF2-40B4-BE49-F238E27FC236}">
                <a16:creationId xmlns:a16="http://schemas.microsoft.com/office/drawing/2014/main" id="{019E88AE-C4E9-49BC-A060-689275CFD4A3}"/>
              </a:ext>
            </a:extLst>
          </p:cNvPr>
          <p:cNvSpPr txBox="1"/>
          <p:nvPr/>
        </p:nvSpPr>
        <p:spPr>
          <a:xfrm>
            <a:off x="656608" y="1564243"/>
            <a:ext cx="8287983" cy="4893647"/>
          </a:xfrm>
          <a:prstGeom prst="rect">
            <a:avLst/>
          </a:prstGeom>
          <a:noFill/>
        </p:spPr>
        <p:txBody>
          <a:bodyPr wrap="square" rtlCol="0">
            <a:spAutoFit/>
          </a:bodyPr>
          <a:lstStyle/>
          <a:p>
            <a:pPr marL="457200" indent="-457200">
              <a:buFont typeface="Wingdings" panose="05000000000000000000" pitchFamily="2" charset="2"/>
              <a:buChar char="§"/>
            </a:pPr>
            <a:r>
              <a:rPr lang="en-MY" sz="26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Education is 'mind preparation' and is carried out remote from the actual work area.</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Development is education, job experiences, relationships, and assessments of personality and abilities that help trainees prepare for the future</a:t>
            </a:r>
            <a:endParaRPr lang="en-MY" sz="2600" dirty="0"/>
          </a:p>
        </p:txBody>
      </p:sp>
    </p:spTree>
    <p:extLst>
      <p:ext uri="{BB962C8B-B14F-4D97-AF65-F5344CB8AC3E}">
        <p14:creationId xmlns:p14="http://schemas.microsoft.com/office/powerpoint/2010/main" val="1775584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0FB4-7DA4-4A41-A477-8122ADA36CCD}"/>
              </a:ext>
            </a:extLst>
          </p:cNvPr>
          <p:cNvSpPr>
            <a:spLocks noGrp="1"/>
          </p:cNvSpPr>
          <p:nvPr>
            <p:ph type="title"/>
          </p:nvPr>
        </p:nvSpPr>
        <p:spPr/>
        <p:txBody>
          <a:bodyPr/>
          <a:lstStyle/>
          <a:p>
            <a:r>
              <a:rPr lang="en-MY" dirty="0"/>
              <a:t>ADDIE MODEL</a:t>
            </a:r>
          </a:p>
        </p:txBody>
      </p:sp>
      <p:pic>
        <p:nvPicPr>
          <p:cNvPr id="5" name="Picture 4">
            <a:extLst>
              <a:ext uri="{FF2B5EF4-FFF2-40B4-BE49-F238E27FC236}">
                <a16:creationId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val="2945542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15FA-121D-442B-8AFE-ABEC4B73E156}"/>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0333BCC0-7500-45D9-9C7F-53840EB6ED3A}"/>
              </a:ext>
            </a:extLst>
          </p:cNvPr>
          <p:cNvSpPr txBox="1"/>
          <p:nvPr/>
        </p:nvSpPr>
        <p:spPr>
          <a:xfrm>
            <a:off x="1115616" y="1988840"/>
            <a:ext cx="7571184" cy="3170099"/>
          </a:xfrm>
          <a:prstGeom prst="rect">
            <a:avLst/>
          </a:prstGeom>
          <a:noFill/>
        </p:spPr>
        <p:txBody>
          <a:bodyPr wrap="square" rtlCol="0">
            <a:spAutoFit/>
          </a:bodyPr>
          <a:lstStyle/>
          <a:p>
            <a:r>
              <a:rPr lang="en-MY" sz="2000" dirty="0">
                <a:latin typeface="+mn-lt"/>
              </a:rPr>
              <a:t>At which stage of the ADDIE model would decisions about course content be made?</a:t>
            </a:r>
          </a:p>
          <a:p>
            <a:endParaRPr lang="en-MY" sz="2000" dirty="0">
              <a:latin typeface="+mn-lt"/>
            </a:endParaRPr>
          </a:p>
          <a:p>
            <a:pPr marL="342900" indent="-342900">
              <a:buAutoNum type="alphaUcPeriod"/>
            </a:pPr>
            <a:r>
              <a:rPr lang="en-MY" sz="2000" dirty="0">
                <a:latin typeface="+mn-lt"/>
              </a:rPr>
              <a:t>Needs assessment</a:t>
            </a:r>
          </a:p>
          <a:p>
            <a:pPr marL="342900" indent="-342900">
              <a:buAutoNum type="alphaUcPeriod"/>
            </a:pPr>
            <a:endParaRPr lang="en-MY" sz="2000" dirty="0">
              <a:latin typeface="+mn-lt"/>
            </a:endParaRPr>
          </a:p>
          <a:p>
            <a:r>
              <a:rPr lang="en-MY" sz="2000" dirty="0">
                <a:latin typeface="+mn-lt"/>
              </a:rPr>
              <a:t>B. Design</a:t>
            </a:r>
          </a:p>
          <a:p>
            <a:endParaRPr lang="en-MY" sz="2000" dirty="0">
              <a:latin typeface="+mn-lt"/>
            </a:endParaRPr>
          </a:p>
          <a:p>
            <a:r>
              <a:rPr lang="en-MY" sz="2000" dirty="0">
                <a:latin typeface="+mn-lt"/>
              </a:rPr>
              <a:t>C. Develop</a:t>
            </a:r>
          </a:p>
          <a:p>
            <a:endParaRPr lang="en-MY" sz="2000" dirty="0">
              <a:latin typeface="+mn-lt"/>
            </a:endParaRPr>
          </a:p>
          <a:p>
            <a:r>
              <a:rPr lang="en-MY" sz="2000" dirty="0">
                <a:latin typeface="+mn-lt"/>
              </a:rPr>
              <a:t>D. Implement</a:t>
            </a:r>
          </a:p>
        </p:txBody>
      </p:sp>
    </p:spTree>
    <p:extLst>
      <p:ext uri="{BB962C8B-B14F-4D97-AF65-F5344CB8AC3E}">
        <p14:creationId xmlns:p14="http://schemas.microsoft.com/office/powerpoint/2010/main" val="423708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6752-2B5E-4638-85DF-B82E6F5B6D6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3E2EB932-5BA9-4430-A1A2-6EBE3702D775}"/>
              </a:ext>
            </a:extLst>
          </p:cNvPr>
          <p:cNvSpPr>
            <a:spLocks noGrp="1"/>
          </p:cNvSpPr>
          <p:nvPr>
            <p:ph idx="1"/>
          </p:nvPr>
        </p:nvSpPr>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val="1677665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8968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p14="http://schemas.microsoft.com/office/powerpoint/2010/main" val="254300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EFE9-3D22-47AC-BCEC-751E321D4FC8}"/>
              </a:ext>
            </a:extLst>
          </p:cNvPr>
          <p:cNvSpPr>
            <a:spLocks noGrp="1"/>
          </p:cNvSpPr>
          <p:nvPr>
            <p:ph type="title"/>
          </p:nvPr>
        </p:nvSpPr>
        <p:spPr/>
        <p:txBody>
          <a:bodyPr/>
          <a:lstStyle/>
          <a:p>
            <a:r>
              <a:rPr lang="en-MY" dirty="0"/>
              <a:t>Employee Development</a:t>
            </a:r>
          </a:p>
        </p:txBody>
      </p:sp>
      <p:sp>
        <p:nvSpPr>
          <p:cNvPr id="3" name="Content Placeholder 2">
            <a:extLst>
              <a:ext uri="{FF2B5EF4-FFF2-40B4-BE49-F238E27FC236}">
                <a16:creationId xmlns:a16="http://schemas.microsoft.com/office/drawing/2014/main" id="{B24ACA16-B2E6-43E6-BE6B-7B7DDEEE7713}"/>
              </a:ext>
            </a:extLst>
          </p:cNvPr>
          <p:cNvSpPr>
            <a:spLocks noGrp="1"/>
          </p:cNvSpPr>
          <p:nvPr>
            <p:ph idx="1"/>
          </p:nvPr>
        </p:nvSpPr>
        <p:spPr/>
        <p:txBody>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p14="http://schemas.microsoft.com/office/powerpoint/2010/main" val="2539312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221C-4F38-42A3-9757-CBA20CC7068F}"/>
              </a:ext>
            </a:extLst>
          </p:cNvPr>
          <p:cNvSpPr>
            <a:spLocks noGrp="1"/>
          </p:cNvSpPr>
          <p:nvPr>
            <p:ph type="title"/>
          </p:nvPr>
        </p:nvSpPr>
        <p:spPr/>
        <p:txBody>
          <a:bodyPr/>
          <a:lstStyle/>
          <a:p>
            <a:r>
              <a:rPr lang="en-MY" dirty="0"/>
              <a:t>Employee Development</a:t>
            </a:r>
          </a:p>
        </p:txBody>
      </p:sp>
      <p:pic>
        <p:nvPicPr>
          <p:cNvPr id="5" name="Picture 4">
            <a:extLst>
              <a:ext uri="{FF2B5EF4-FFF2-40B4-BE49-F238E27FC236}">
                <a16:creationId xmlns:a16="http://schemas.microsoft.com/office/drawing/2014/main"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p14="http://schemas.microsoft.com/office/powerpoint/2010/main" val="791270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8B3C-2F9F-4EDC-BD85-6197E158574D}"/>
              </a:ext>
            </a:extLst>
          </p:cNvPr>
          <p:cNvSpPr>
            <a:spLocks noGrp="1"/>
          </p:cNvSpPr>
          <p:nvPr>
            <p:ph type="title"/>
          </p:nvPr>
        </p:nvSpPr>
        <p:spPr/>
        <p:txBody>
          <a:bodyPr/>
          <a:lstStyle/>
          <a:p>
            <a:r>
              <a:rPr lang="en-MY" dirty="0"/>
              <a:t>Assessment Center (AC)</a:t>
            </a:r>
          </a:p>
        </p:txBody>
      </p:sp>
      <p:sp>
        <p:nvSpPr>
          <p:cNvPr id="3" name="Content Placeholder 2">
            <a:extLst>
              <a:ext uri="{FF2B5EF4-FFF2-40B4-BE49-F238E27FC236}">
                <a16:creationId xmlns:a16="http://schemas.microsoft.com/office/drawing/2014/main" id="{3CD53BE9-B1AE-4EDC-8BBC-6B5A34F98303}"/>
              </a:ext>
            </a:extLst>
          </p:cNvPr>
          <p:cNvSpPr>
            <a:spLocks noGrp="1"/>
          </p:cNvSpPr>
          <p:nvPr>
            <p:ph idx="1"/>
          </p:nvPr>
        </p:nvSpPr>
        <p:spPr>
          <a:xfrm>
            <a:off x="685800" y="1556792"/>
            <a:ext cx="8134672" cy="4530725"/>
          </a:xfrm>
        </p:spPr>
        <p:txBody>
          <a:bodyPr/>
          <a:lstStyle/>
          <a:p>
            <a:pPr marL="0" indent="0">
              <a:buNone/>
            </a:pPr>
            <a:r>
              <a:rPr lang="en-MY" dirty="0"/>
              <a:t>The assessment </a:t>
            </a:r>
            <a:r>
              <a:rPr lang="en-MY" dirty="0" err="1"/>
              <a:t>center</a:t>
            </a:r>
            <a:r>
              <a:rPr lang="en-MY" dirty="0"/>
              <a:t> (AC) refers to a process involving multiple </a:t>
            </a:r>
            <a:r>
              <a:rPr lang="en-MY" dirty="0" err="1"/>
              <a:t>raters</a:t>
            </a:r>
            <a:r>
              <a:rPr lang="en-MY" dirty="0"/>
              <a:t> or assessors on multiple exercises or </a:t>
            </a:r>
            <a:r>
              <a:rPr lang="en-MY" dirty="0" err="1"/>
              <a:t>activities.The</a:t>
            </a:r>
            <a:r>
              <a:rPr lang="en-MY"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dirty="0"/>
              <a:t>Leaderless group discussion</a:t>
            </a:r>
          </a:p>
          <a:p>
            <a:r>
              <a:rPr lang="en-MY" dirty="0"/>
              <a:t>Role plays</a:t>
            </a:r>
          </a:p>
          <a:p>
            <a:r>
              <a:rPr lang="en-MY" dirty="0"/>
              <a:t>Personality, interest and ability tests</a:t>
            </a:r>
          </a:p>
        </p:txBody>
      </p:sp>
    </p:spTree>
    <p:extLst>
      <p:ext uri="{BB962C8B-B14F-4D97-AF65-F5344CB8AC3E}">
        <p14:creationId xmlns:p14="http://schemas.microsoft.com/office/powerpoint/2010/main" val="3894654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A83A-A199-433E-B278-59E97F7B256D}"/>
              </a:ext>
            </a:extLst>
          </p:cNvPr>
          <p:cNvSpPr>
            <a:spLocks noGrp="1"/>
          </p:cNvSpPr>
          <p:nvPr>
            <p:ph type="title"/>
          </p:nvPr>
        </p:nvSpPr>
        <p:spPr/>
        <p:txBody>
          <a:bodyPr/>
          <a:lstStyle/>
          <a:p>
            <a:r>
              <a:rPr lang="en-MY" dirty="0"/>
              <a:t>Benchmarking</a:t>
            </a:r>
          </a:p>
        </p:txBody>
      </p:sp>
      <p:sp>
        <p:nvSpPr>
          <p:cNvPr id="3" name="Content Placeholder 2">
            <a:extLst>
              <a:ext uri="{FF2B5EF4-FFF2-40B4-BE49-F238E27FC236}">
                <a16:creationId xmlns:a16="http://schemas.microsoft.com/office/drawing/2014/main" id="{EC037956-FB4D-47E7-9E94-B9A200F44351}"/>
              </a:ext>
            </a:extLst>
          </p:cNvPr>
          <p:cNvSpPr>
            <a:spLocks noGrp="1"/>
          </p:cNvSpPr>
          <p:nvPr>
            <p:ph idx="1"/>
          </p:nvPr>
        </p:nvSpPr>
        <p:spPr/>
        <p:txBody>
          <a:bodyPr/>
          <a:lstStyle/>
          <a:p>
            <a:r>
              <a:rPr lang="en-MY" dirty="0"/>
              <a:t>Benchmarks is an instrument designed to measure key factors in being an effective employees or managers.</a:t>
            </a:r>
          </a:p>
          <a:p>
            <a:r>
              <a:rPr lang="en-MY" dirty="0"/>
              <a:t> Items measure employees’ or managers’ skills in dealing with stakeholders, acquiring resources, and creating an effective work climate, based on research on critical learning events in their careers. </a:t>
            </a:r>
          </a:p>
          <a:p>
            <a:r>
              <a:rPr lang="en-MY" dirty="0"/>
              <a:t>Self-ratings and ratings of others are incorporated into a summary report or profile.</a:t>
            </a:r>
          </a:p>
        </p:txBody>
      </p:sp>
    </p:spTree>
    <p:extLst>
      <p:ext uri="{BB962C8B-B14F-4D97-AF65-F5344CB8AC3E}">
        <p14:creationId xmlns:p14="http://schemas.microsoft.com/office/powerpoint/2010/main" val="3171809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a16="http://schemas.microsoft.com/office/drawing/2014/main"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p14="http://schemas.microsoft.com/office/powerpoint/2010/main" val="3879684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23E1-C146-494B-B316-3C905B8CFD74}"/>
              </a:ext>
            </a:extLst>
          </p:cNvPr>
          <p:cNvSpPr>
            <a:spLocks noGrp="1"/>
          </p:cNvSpPr>
          <p:nvPr>
            <p:ph type="title"/>
          </p:nvPr>
        </p:nvSpPr>
        <p:spPr/>
        <p:txBody>
          <a:bodyPr/>
          <a:lstStyle/>
          <a:p>
            <a:r>
              <a:rPr lang="en-MY" dirty="0"/>
              <a:t>Learning Management System</a:t>
            </a:r>
          </a:p>
        </p:txBody>
      </p:sp>
      <p:sp>
        <p:nvSpPr>
          <p:cNvPr id="4" name="TextBox 3">
            <a:extLst>
              <a:ext uri="{FF2B5EF4-FFF2-40B4-BE49-F238E27FC236}">
                <a16:creationId xmlns:a16="http://schemas.microsoft.com/office/drawing/2014/main" id="{C41CE49D-5F42-4CA7-92A9-434375A986C2}"/>
              </a:ext>
            </a:extLst>
          </p:cNvPr>
          <p:cNvSpPr txBox="1"/>
          <p:nvPr/>
        </p:nvSpPr>
        <p:spPr>
          <a:xfrm>
            <a:off x="-5255" y="1579632"/>
            <a:ext cx="8856984" cy="5278368"/>
          </a:xfrm>
          <a:prstGeom prst="rect">
            <a:avLst/>
          </a:prstGeom>
          <a:noFill/>
        </p:spPr>
        <p:txBody>
          <a:bodyPr wrap="square" rtlCol="0">
            <a:spAutoFit/>
          </a:bodyPr>
          <a:lstStyle/>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(sometimes also called "Course Management System", "Pedagogical Platform", "E-Learning Platform") is a software system that delivers courseware plus e-tutoring over the Internet. </a:t>
            </a:r>
          </a:p>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pPr marL="1360805" marR="869950" indent="-342900">
              <a:spcBef>
                <a:spcPts val="900"/>
              </a:spcBef>
              <a:spcAft>
                <a:spcPts val="0"/>
              </a:spcAft>
              <a:buFont typeface="Wingdings" panose="05000000000000000000" pitchFamily="2" charset="2"/>
              <a:buChar char="§"/>
            </a:pPr>
            <a:r>
              <a:rPr lang="en-US" sz="2300" dirty="0">
                <a:latin typeface="+mn-lt"/>
              </a:rPr>
              <a:t>The LMS allows anyone to create, track, manage and distribute learning materials of any kind.</a:t>
            </a:r>
            <a:endParaRPr lang="en-MY" sz="2300" dirty="0"/>
          </a:p>
        </p:txBody>
      </p:sp>
    </p:spTree>
    <p:extLst>
      <p:ext uri="{BB962C8B-B14F-4D97-AF65-F5344CB8AC3E}">
        <p14:creationId xmlns:p14="http://schemas.microsoft.com/office/powerpoint/2010/main" val="3145896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024B-3489-4F2E-A706-30A318E328A8}"/>
              </a:ext>
            </a:extLst>
          </p:cNvPr>
          <p:cNvSpPr>
            <a:spLocks noGrp="1"/>
          </p:cNvSpPr>
          <p:nvPr>
            <p:ph type="title"/>
          </p:nvPr>
        </p:nvSpPr>
        <p:spPr/>
        <p:txBody>
          <a:bodyPr/>
          <a:lstStyle/>
          <a:p>
            <a:r>
              <a:rPr lang="en-MY" dirty="0"/>
              <a:t>Training Need Assessment</a:t>
            </a:r>
          </a:p>
        </p:txBody>
      </p:sp>
      <p:sp>
        <p:nvSpPr>
          <p:cNvPr id="4" name="TextBox 3">
            <a:extLst>
              <a:ext uri="{FF2B5EF4-FFF2-40B4-BE49-F238E27FC236}">
                <a16:creationId xmlns:a16="http://schemas.microsoft.com/office/drawing/2014/main" id="{7AEF63F1-F535-413B-A011-004F5194DF79}"/>
              </a:ext>
            </a:extLst>
          </p:cNvPr>
          <p:cNvSpPr txBox="1"/>
          <p:nvPr/>
        </p:nvSpPr>
        <p:spPr>
          <a:xfrm>
            <a:off x="611560" y="1628800"/>
            <a:ext cx="8352928"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p14="http://schemas.microsoft.com/office/powerpoint/2010/main" val="1996527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05E0-4B29-4101-B9C6-330A2198949C}"/>
              </a:ext>
            </a:extLst>
          </p:cNvPr>
          <p:cNvSpPr>
            <a:spLocks noGrp="1"/>
          </p:cNvSpPr>
          <p:nvPr>
            <p:ph type="title"/>
          </p:nvPr>
        </p:nvSpPr>
        <p:spPr/>
        <p:txBody>
          <a:bodyPr/>
          <a:lstStyle/>
          <a:p>
            <a:r>
              <a:rPr lang="en-MY" dirty="0"/>
              <a:t>Training Needs Assessment</a:t>
            </a:r>
          </a:p>
        </p:txBody>
      </p:sp>
      <p:pic>
        <p:nvPicPr>
          <p:cNvPr id="5" name="Picture 4">
            <a:extLst>
              <a:ext uri="{FF2B5EF4-FFF2-40B4-BE49-F238E27FC236}">
                <a16:creationId xmlns:a16="http://schemas.microsoft.com/office/drawing/2014/main" id="{DA880A9E-3899-4592-8699-47B02F906BF8}"/>
              </a:ext>
            </a:extLst>
          </p:cNvPr>
          <p:cNvPicPr>
            <a:picLocks noChangeAspect="1"/>
          </p:cNvPicPr>
          <p:nvPr/>
        </p:nvPicPr>
        <p:blipFill>
          <a:blip r:embed="rId2"/>
          <a:stretch>
            <a:fillRect/>
          </a:stretch>
        </p:blipFill>
        <p:spPr>
          <a:xfrm>
            <a:off x="1521042" y="1988840"/>
            <a:ext cx="6101916" cy="3960440"/>
          </a:xfrm>
          <a:prstGeom prst="rect">
            <a:avLst/>
          </a:prstGeom>
        </p:spPr>
      </p:pic>
    </p:spTree>
    <p:extLst>
      <p:ext uri="{BB962C8B-B14F-4D97-AF65-F5344CB8AC3E}">
        <p14:creationId xmlns:p14="http://schemas.microsoft.com/office/powerpoint/2010/main" val="1527055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498-093C-42EB-9249-D2CD4EB26ABB}"/>
              </a:ext>
            </a:extLst>
          </p:cNvPr>
          <p:cNvSpPr>
            <a:spLocks noGrp="1"/>
          </p:cNvSpPr>
          <p:nvPr>
            <p:ph type="title"/>
          </p:nvPr>
        </p:nvSpPr>
        <p:spPr/>
        <p:txBody>
          <a:bodyPr/>
          <a:lstStyle/>
          <a:p>
            <a:r>
              <a:rPr lang="en-MY" dirty="0"/>
              <a:t>Training Program Development</a:t>
            </a:r>
          </a:p>
        </p:txBody>
      </p:sp>
      <p:pic>
        <p:nvPicPr>
          <p:cNvPr id="5" name="Picture 4">
            <a:extLst>
              <a:ext uri="{FF2B5EF4-FFF2-40B4-BE49-F238E27FC236}">
                <a16:creationId xmlns:a16="http://schemas.microsoft.com/office/drawing/2014/main" id="{6F704F3A-94D4-4AA1-92C6-94A71674B5E9}"/>
              </a:ext>
            </a:extLst>
          </p:cNvPr>
          <p:cNvPicPr>
            <a:picLocks noChangeAspect="1"/>
          </p:cNvPicPr>
          <p:nvPr/>
        </p:nvPicPr>
        <p:blipFill>
          <a:blip r:embed="rId2"/>
          <a:stretch>
            <a:fillRect/>
          </a:stretch>
        </p:blipFill>
        <p:spPr>
          <a:xfrm>
            <a:off x="1331640" y="1916832"/>
            <a:ext cx="6480720" cy="4044071"/>
          </a:xfrm>
          <a:prstGeom prst="rect">
            <a:avLst/>
          </a:prstGeom>
        </p:spPr>
      </p:pic>
    </p:spTree>
    <p:extLst>
      <p:ext uri="{BB962C8B-B14F-4D97-AF65-F5344CB8AC3E}">
        <p14:creationId xmlns:p14="http://schemas.microsoft.com/office/powerpoint/2010/main" val="13756908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381</TotalTime>
  <Words>1889</Words>
  <Application>Microsoft Office PowerPoint</Application>
  <PresentationFormat>On-screen Show (4:3)</PresentationFormat>
  <Paragraphs>157</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Times New Roman</vt:lpstr>
      <vt:lpstr>Wingdings</vt:lpstr>
      <vt:lpstr>Office Theme</vt:lpstr>
      <vt:lpstr>TALENT DEVELOPMENT &amp; MANAGEMENT - III</vt:lpstr>
      <vt:lpstr>PowerPoint Presentation</vt:lpstr>
      <vt:lpstr>Adult Learning Theory</vt:lpstr>
      <vt:lpstr>Andragogy vs Pedagogy</vt:lpstr>
      <vt:lpstr>Five Assumptions in Andragogy</vt:lpstr>
      <vt:lpstr>Five Assumptions in Andragogy</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PowerPoint Presentation</vt:lpstr>
      <vt:lpstr>Employee Training</vt:lpstr>
      <vt:lpstr>Difference between Training, Education and Development</vt:lpstr>
      <vt:lpstr>ADDIE MODEL</vt:lpstr>
      <vt:lpstr>The Five Phases of ADDIE</vt:lpstr>
      <vt:lpstr>Question # 2</vt:lpstr>
      <vt:lpstr>Answer # 2</vt:lpstr>
      <vt:lpstr>PowerPoint Presentation</vt:lpstr>
      <vt:lpstr>Kirkpatrick's 4 Levels of Training Evaluation</vt:lpstr>
      <vt:lpstr>Kirkpatrick's 4 Levels of Training Evaluation</vt:lpstr>
      <vt:lpstr>Kirkpatrick's 4 Levels of Training Evaluation</vt:lpstr>
      <vt:lpstr>Kirkpatrick's 4 Levels of Training Evaluation</vt:lpstr>
      <vt:lpstr>PowerPoint Presentation</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19</cp:revision>
  <cp:lastPrinted>1601-01-01T00:00:00Z</cp:lastPrinted>
  <dcterms:created xsi:type="dcterms:W3CDTF">2020-07-09T15:12:46Z</dcterms:created>
  <dcterms:modified xsi:type="dcterms:W3CDTF">2021-05-10T12:34:07Z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