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Override PartName="/ppt/diagrams/quickStyle9.xml" ContentType="application/vnd.openxmlformats-officedocument.drawingml.diagramStyl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87"/>
  </p:notesMasterIdLst>
  <p:handoutMasterIdLst>
    <p:handoutMasterId r:id="rId88"/>
  </p:handoutMasterIdLst>
  <p:sldIdLst>
    <p:sldId id="256" r:id="rId2"/>
    <p:sldId id="340" r:id="rId3"/>
    <p:sldId id="341" r:id="rId4"/>
    <p:sldId id="342" r:id="rId5"/>
    <p:sldId id="343" r:id="rId6"/>
    <p:sldId id="344" r:id="rId7"/>
    <p:sldId id="345" r:id="rId8"/>
    <p:sldId id="346" r:id="rId9"/>
    <p:sldId id="347" r:id="rId10"/>
    <p:sldId id="348" r:id="rId11"/>
    <p:sldId id="349" r:id="rId12"/>
    <p:sldId id="350" r:id="rId13"/>
    <p:sldId id="316" r:id="rId14"/>
    <p:sldId id="319" r:id="rId15"/>
    <p:sldId id="290" r:id="rId16"/>
    <p:sldId id="317" r:id="rId17"/>
    <p:sldId id="318" r:id="rId18"/>
    <p:sldId id="378" r:id="rId19"/>
    <p:sldId id="379" r:id="rId20"/>
    <p:sldId id="320" r:id="rId21"/>
    <p:sldId id="315" r:id="rId22"/>
    <p:sldId id="321" r:id="rId23"/>
    <p:sldId id="322" r:id="rId24"/>
    <p:sldId id="291" r:id="rId25"/>
    <p:sldId id="295" r:id="rId26"/>
    <p:sldId id="297" r:id="rId27"/>
    <p:sldId id="294" r:id="rId28"/>
    <p:sldId id="323" r:id="rId29"/>
    <p:sldId id="293" r:id="rId30"/>
    <p:sldId id="324" r:id="rId31"/>
    <p:sldId id="307" r:id="rId32"/>
    <p:sldId id="308" r:id="rId33"/>
    <p:sldId id="309" r:id="rId34"/>
    <p:sldId id="310" r:id="rId35"/>
    <p:sldId id="296" r:id="rId36"/>
    <p:sldId id="298" r:id="rId37"/>
    <p:sldId id="325" r:id="rId38"/>
    <p:sldId id="326" r:id="rId39"/>
    <p:sldId id="327" r:id="rId40"/>
    <p:sldId id="328" r:id="rId41"/>
    <p:sldId id="314" r:id="rId42"/>
    <p:sldId id="329" r:id="rId43"/>
    <p:sldId id="330" r:id="rId44"/>
    <p:sldId id="331" r:id="rId45"/>
    <p:sldId id="332" r:id="rId46"/>
    <p:sldId id="333" r:id="rId47"/>
    <p:sldId id="334" r:id="rId48"/>
    <p:sldId id="311" r:id="rId49"/>
    <p:sldId id="304" r:id="rId50"/>
    <p:sldId id="312" r:id="rId51"/>
    <p:sldId id="303" r:id="rId52"/>
    <p:sldId id="380" r:id="rId53"/>
    <p:sldId id="381" r:id="rId54"/>
    <p:sldId id="382" r:id="rId55"/>
    <p:sldId id="383" r:id="rId56"/>
    <p:sldId id="384" r:id="rId57"/>
    <p:sldId id="385" r:id="rId58"/>
    <p:sldId id="363" r:id="rId59"/>
    <p:sldId id="364" r:id="rId60"/>
    <p:sldId id="365" r:id="rId61"/>
    <p:sldId id="366" r:id="rId62"/>
    <p:sldId id="367" r:id="rId63"/>
    <p:sldId id="368" r:id="rId64"/>
    <p:sldId id="369" r:id="rId65"/>
    <p:sldId id="370" r:id="rId66"/>
    <p:sldId id="371" r:id="rId67"/>
    <p:sldId id="372" r:id="rId68"/>
    <p:sldId id="373" r:id="rId69"/>
    <p:sldId id="374" r:id="rId70"/>
    <p:sldId id="375" r:id="rId71"/>
    <p:sldId id="376" r:id="rId72"/>
    <p:sldId id="377" r:id="rId73"/>
    <p:sldId id="351" r:id="rId74"/>
    <p:sldId id="352" r:id="rId75"/>
    <p:sldId id="353" r:id="rId76"/>
    <p:sldId id="354" r:id="rId77"/>
    <p:sldId id="355" r:id="rId78"/>
    <p:sldId id="356" r:id="rId79"/>
    <p:sldId id="357" r:id="rId80"/>
    <p:sldId id="358" r:id="rId81"/>
    <p:sldId id="359" r:id="rId82"/>
    <p:sldId id="360" r:id="rId83"/>
    <p:sldId id="361" r:id="rId84"/>
    <p:sldId id="362" r:id="rId85"/>
    <p:sldId id="335" r:id="rId86"/>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handoutMaster" Target="handoutMasters/handout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Performance in Cross Culture Context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dgm:spPr>
        <a:solidFill>
          <a:srgbClr val="FFFFFF"/>
        </a:solidFill>
      </dgm:spPr>
      <dgm:t>
        <a:bodyPr/>
        <a:lstStyle/>
        <a:p>
          <a:r>
            <a:rPr lang="en-MY" dirty="0">
              <a:solidFill>
                <a:schemeClr val="tx1"/>
              </a:solidFill>
            </a:rPr>
            <a:t>Employee Disciplinary Procedure</a:t>
          </a: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dgm:presLayoutVars>
          <dgm:chMax val="0"/>
          <dgm:bulletEnabled val="1"/>
        </dgm:presLayoutVars>
      </dgm:prSet>
      <dgm:spPr>
        <a:xfrm>
          <a:off x="0" y="2928240"/>
          <a:ext cx="8122096" cy="631800"/>
        </a:xfrm>
        <a:prstGeom prst="roundRect">
          <a:avLst/>
        </a:prstGeom>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a:xfrm>
          <a:off x="0" y="3637800"/>
          <a:ext cx="8122096" cy="631800"/>
        </a:xfrm>
        <a:prstGeom prst="roundRect">
          <a:avLst/>
        </a:prstGeom>
      </dgm:spPr>
      <dgm:t>
        <a:bodyPr/>
        <a:lstStyle/>
        <a:p>
          <a:endParaRPr lang="en-US"/>
        </a:p>
      </dgm:t>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dgm:t>
        <a:bodyPr/>
        <a:lstStyle/>
        <a:p>
          <a:endParaRPr lang="en-US"/>
        </a:p>
      </dgm:t>
    </dgm:pt>
  </dgm:ptLst>
  <dgm:cxnLst>
    <dgm:cxn modelId="{6AEB764C-6FAF-41E6-BC26-3E7BADAEC48A}" type="presOf" srcId="{10A0C590-A532-44A1-89C8-932F5D7DA730}" destId="{DF1768A1-F5E4-4152-9DE2-8FFC4D413F5A}" srcOrd="0" destOrd="0" presId="urn:microsoft.com/office/officeart/2005/8/layout/vList2"/>
    <dgm:cxn modelId="{A58DD296-B00C-47E5-A916-21219EC6ECA5}" srcId="{703D4D02-5513-427D-B6E9-B2E187EE0C3A}" destId="{0E8A125C-57D8-4962-B2BC-515A47D78819}" srcOrd="2" destOrd="0" parTransId="{F1D17582-3ABC-4E04-8B80-C32273D4E574}" sibTransId="{1132010B-811F-4CE9-9D90-3244B52437CB}"/>
    <dgm:cxn modelId="{0BD67EAC-2B56-4FEB-B270-978D9FCDD07E}" srcId="{703D4D02-5513-427D-B6E9-B2E187EE0C3A}" destId="{86EE1343-CA04-44FA-A535-D9463A5F075B}" srcOrd="3" destOrd="0" parTransId="{4462A191-DD1C-427F-A2AB-ECCA895E2978}" sibTransId="{986357B2-7A47-40CD-864A-8B362D60BF95}"/>
    <dgm:cxn modelId="{EFC38E6F-8F84-4A20-8275-A3FCE1809953}" type="presOf" srcId="{0E8A125C-57D8-4962-B2BC-515A47D78819}" destId="{F674B1EB-7C16-427C-9D7D-944E5157F0F6}" srcOrd="0" destOrd="0" presId="urn:microsoft.com/office/officeart/2005/8/layout/vList2"/>
    <dgm:cxn modelId="{01D80575-8640-4BD6-B9D3-85B8CBDFB960}" type="presOf" srcId="{86EE1343-CA04-44FA-A535-D9463A5F075B}" destId="{239A56AA-8CA4-45D2-AAA7-F32B26D151DB}" srcOrd="0" destOrd="0" presId="urn:microsoft.com/office/officeart/2005/8/layout/vList2"/>
    <dgm:cxn modelId="{7C15338A-5CEE-4D26-A412-B8EB21792B44}" type="presOf" srcId="{6526F20A-24B3-4FCD-963E-A1F037490F19}" destId="{2C838952-826C-4046-A3CA-180A4970B802}" srcOrd="0" destOrd="0" presId="urn:microsoft.com/office/officeart/2005/8/layout/vList2"/>
    <dgm:cxn modelId="{0D6CE2C6-E302-4582-8BFD-869E848BDD3D}" srcId="{703D4D02-5513-427D-B6E9-B2E187EE0C3A}" destId="{6526F20A-24B3-4FCD-963E-A1F037490F19}" srcOrd="5" destOrd="0" parTransId="{402CD06B-6C7D-443A-BDCA-256AA696F552}" sibTransId="{A3E1D46A-10CE-4B4D-8698-40709515AB29}"/>
    <dgm:cxn modelId="{2FE8B814-6DCD-4B0D-AF66-A5EF4EA033A0}" type="presOf" srcId="{D1B85754-A5AE-419A-ACAA-008EC2F76A0B}" destId="{A4CC9735-B172-48E4-BD42-49857572E9A5}" srcOrd="0" destOrd="0" presId="urn:microsoft.com/office/officeart/2005/8/layout/vList2"/>
    <dgm:cxn modelId="{5FE1F790-E51A-4899-93D8-D14A5CAF0833}" srcId="{703D4D02-5513-427D-B6E9-B2E187EE0C3A}" destId="{EDECB737-FAC0-4F47-9B1A-E18B883D0F75}" srcOrd="4" destOrd="0" parTransId="{3E244206-80D9-4A49-B29D-BB28E4D7D620}" sibTransId="{926D1E68-873A-41A6-94C0-77B042AC37D7}"/>
    <dgm:cxn modelId="{F9F8C873-409F-482C-BA9B-425DC80B4224}" type="presOf" srcId="{703D4D02-5513-427D-B6E9-B2E187EE0C3A}" destId="{CC8763B3-4621-4666-B669-3C5BA2A30DBE}" srcOrd="0" destOrd="0" presId="urn:microsoft.com/office/officeart/2005/8/layout/vList2"/>
    <dgm:cxn modelId="{30522BE1-42CE-4AA8-B44B-B96772AC833B}" type="presOf" srcId="{EDECB737-FAC0-4F47-9B1A-E18B883D0F75}" destId="{063BDBA2-A3DC-419F-9114-58CDD7E9676E}" srcOrd="0" destOrd="0" presId="urn:microsoft.com/office/officeart/2005/8/layout/vList2"/>
    <dgm:cxn modelId="{78A355C0-E53E-4353-B169-6FBBC605359A}" srcId="{703D4D02-5513-427D-B6E9-B2E187EE0C3A}" destId="{10A0C590-A532-44A1-89C8-932F5D7DA730}" srcOrd="1" destOrd="0" parTransId="{29DFFF41-1BFA-4263-B854-146B73507DF2}" sibTransId="{A9EA73E1-EF34-4B14-B6BA-8A4F60B3DC71}"/>
    <dgm:cxn modelId="{485B4F41-773E-4389-AEB9-930C5FC28D2F}" type="presOf" srcId="{DDBDE7A3-0C89-4272-A73E-CD32853866D3}" destId="{95FD1809-53C0-44C6-84A1-4179631B9ABB}" srcOrd="0" destOrd="0" presId="urn:microsoft.com/office/officeart/2005/8/layout/vList2"/>
    <dgm:cxn modelId="{4C9E130C-5A7E-45D0-A61C-E7487A436ABD}" srcId="{703D4D02-5513-427D-B6E9-B2E187EE0C3A}" destId="{D1B85754-A5AE-419A-ACAA-008EC2F76A0B}" srcOrd="0" destOrd="0" parTransId="{F7E836D6-AE40-4221-B424-9DC55BE51CDF}" sibTransId="{4BD66402-677F-4591-9B72-7A620C72613B}"/>
    <dgm:cxn modelId="{F967A98A-8F55-469A-84CA-A3124F0BFB9F}" srcId="{703D4D02-5513-427D-B6E9-B2E187EE0C3A}" destId="{DDBDE7A3-0C89-4272-A73E-CD32853866D3}" srcOrd="6" destOrd="0" parTransId="{06AACB53-FA20-4010-8BCA-92A6EEEC90CC}" sibTransId="{FCE25BF3-8199-488E-9246-63625A1EADAC}"/>
    <dgm:cxn modelId="{68762D89-9710-4461-A1F9-249DCC38C8A7}" type="presParOf" srcId="{CC8763B3-4621-4666-B669-3C5BA2A30DBE}" destId="{A4CC9735-B172-48E4-BD42-49857572E9A5}" srcOrd="0" destOrd="0" presId="urn:microsoft.com/office/officeart/2005/8/layout/vList2"/>
    <dgm:cxn modelId="{DD118043-A2BC-43B8-BEEE-E1BB11F8970D}" type="presParOf" srcId="{CC8763B3-4621-4666-B669-3C5BA2A30DBE}" destId="{7A92695F-1C43-489F-94F2-40B087E12AAE}" srcOrd="1" destOrd="0" presId="urn:microsoft.com/office/officeart/2005/8/layout/vList2"/>
    <dgm:cxn modelId="{9D96DF60-8628-45AF-88C7-65AC3D4CB9AB}" type="presParOf" srcId="{CC8763B3-4621-4666-B669-3C5BA2A30DBE}" destId="{DF1768A1-F5E4-4152-9DE2-8FFC4D413F5A}" srcOrd="2" destOrd="0" presId="urn:microsoft.com/office/officeart/2005/8/layout/vList2"/>
    <dgm:cxn modelId="{CFB7A18E-2F5A-452B-BED0-02D0858851DE}" type="presParOf" srcId="{CC8763B3-4621-4666-B669-3C5BA2A30DBE}" destId="{4E6B4AFF-7F28-479F-BB0E-2E6F3FE26F05}" srcOrd="3" destOrd="0" presId="urn:microsoft.com/office/officeart/2005/8/layout/vList2"/>
    <dgm:cxn modelId="{391C5946-E430-42E7-9841-135D8C153F96}" type="presParOf" srcId="{CC8763B3-4621-4666-B669-3C5BA2A30DBE}" destId="{F674B1EB-7C16-427C-9D7D-944E5157F0F6}" srcOrd="4" destOrd="0" presId="urn:microsoft.com/office/officeart/2005/8/layout/vList2"/>
    <dgm:cxn modelId="{58B1EBC2-5CF4-4F49-96E4-CAC4A1636011}" type="presParOf" srcId="{CC8763B3-4621-4666-B669-3C5BA2A30DBE}" destId="{F856B672-D9AD-4A1F-BE39-8BA8B85231D0}" srcOrd="5" destOrd="0" presId="urn:microsoft.com/office/officeart/2005/8/layout/vList2"/>
    <dgm:cxn modelId="{DD42A8EB-3555-4735-80A9-101B90D756EB}" type="presParOf" srcId="{CC8763B3-4621-4666-B669-3C5BA2A30DBE}" destId="{239A56AA-8CA4-45D2-AAA7-F32B26D151DB}" srcOrd="6" destOrd="0" presId="urn:microsoft.com/office/officeart/2005/8/layout/vList2"/>
    <dgm:cxn modelId="{5FE7A737-3CAA-4DC8-8E8A-554BEF3EDCE1}" type="presParOf" srcId="{CC8763B3-4621-4666-B669-3C5BA2A30DBE}" destId="{04C77992-2E08-4A24-87DB-3D9323CE41DA}" srcOrd="7" destOrd="0" presId="urn:microsoft.com/office/officeart/2005/8/layout/vList2"/>
    <dgm:cxn modelId="{6BF32DA1-E87C-4BDB-A6DF-4DC3999D10F1}" type="presParOf" srcId="{CC8763B3-4621-4666-B669-3C5BA2A30DBE}" destId="{063BDBA2-A3DC-419F-9114-58CDD7E9676E}" srcOrd="8" destOrd="0" presId="urn:microsoft.com/office/officeart/2005/8/layout/vList2"/>
    <dgm:cxn modelId="{E0868769-FC68-43F4-A233-212B84B5EDE9}" type="presParOf" srcId="{CC8763B3-4621-4666-B669-3C5BA2A30DBE}" destId="{A914B8BF-CFD8-47FB-BE1A-5161F813C281}" srcOrd="9" destOrd="0" presId="urn:microsoft.com/office/officeart/2005/8/layout/vList2"/>
    <dgm:cxn modelId="{E59D420C-52BC-4E4E-B796-DE422DDFEA14}" type="presParOf" srcId="{CC8763B3-4621-4666-B669-3C5BA2A30DBE}" destId="{2C838952-826C-4046-A3CA-180A4970B802}" srcOrd="10" destOrd="0" presId="urn:microsoft.com/office/officeart/2005/8/layout/vList2"/>
    <dgm:cxn modelId="{00EC3B2C-DC06-4308-B54C-EF98E97BC43E}" type="presParOf" srcId="{CC8763B3-4621-4666-B669-3C5BA2A30DBE}" destId="{1BBB9B79-7740-4C56-BAE4-46BFE1A10783}" srcOrd="11" destOrd="0" presId="urn:microsoft.com/office/officeart/2005/8/layout/vList2"/>
    <dgm:cxn modelId="{9811393F-263D-4A56-9B8F-AE774E355DC1}" type="presParOf" srcId="{CC8763B3-4621-4666-B669-3C5BA2A30DBE}" destId="{95FD1809-53C0-44C6-84A1-4179631B9ABB}" srcOrd="12"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D1B85754-A5AE-419A-ACAA-008EC2F76A0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Management System</a:t>
          </a:r>
        </a:p>
      </dgm:t>
    </dgm:pt>
    <dgm:pt modelId="{F7E836D6-AE40-4221-B424-9DC55BE51CDF}" type="parTrans" cxnId="{4C9E130C-5A7E-45D0-A61C-E7487A436ABD}">
      <dgm:prSet/>
      <dgm:spPr/>
      <dgm:t>
        <a:bodyPr/>
        <a:lstStyle/>
        <a:p>
          <a:endParaRPr lang="en-MY"/>
        </a:p>
      </dgm:t>
    </dgm:pt>
    <dgm:pt modelId="{4BD66402-677F-4591-9B72-7A620C72613B}" type="sibTrans" cxnId="{4C9E130C-5A7E-45D0-A61C-E7487A436ABD}">
      <dgm:prSet/>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Planning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Monitoring</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Appraisal</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Performance in Cross Culture Context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DDBDE7A3-0C89-4272-A73E-CD32853866D3}">
      <dgm:prSet phldrT="[Text]" custT="1"/>
      <dgm:spPr>
        <a:solidFill>
          <a:srgbClr val="000000">
            <a:lumMod val="50000"/>
            <a:lumOff val="50000"/>
          </a:srgbClr>
        </a:solidFill>
        <a:ln w="12700" cap="flat" cmpd="sng" algn="ctr">
          <a:solidFill>
            <a:srgbClr val="FFFFFF"/>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FFFFEE"/>
              </a:solidFill>
              <a:latin typeface="Arial"/>
              <a:ea typeface="+mn-ea"/>
              <a:cs typeface="+mn-cs"/>
            </a:rPr>
            <a:t>Employee Disciplinary Procedure</a:t>
          </a:r>
        </a:p>
      </dgm:t>
    </dgm:pt>
    <dgm:pt modelId="{06AACB53-FA20-4010-8BCA-92A6EEEC90CC}" type="parTrans" cxnId="{F967A98A-8F55-469A-84CA-A3124F0BFB9F}">
      <dgm:prSet/>
      <dgm:spPr/>
      <dgm:t>
        <a:bodyPr/>
        <a:lstStyle/>
        <a:p>
          <a:endParaRPr lang="en-MY"/>
        </a:p>
      </dgm:t>
    </dgm:pt>
    <dgm:pt modelId="{FCE25BF3-8199-488E-9246-63625A1EADAC}" type="sibTrans" cxnId="{F967A98A-8F55-469A-84CA-A3124F0BFB9F}">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A4CC9735-B172-48E4-BD42-49857572E9A5}" type="pres">
      <dgm:prSet presAssocID="{D1B85754-A5AE-419A-ACAA-008EC2F76A0B}" presName="parentText" presStyleLbl="node1" presStyleIdx="0" presStyleCnt="7" custLinFactNeighborX="-182" custLinFactNeighborY="13642">
        <dgm:presLayoutVars>
          <dgm:chMax val="0"/>
          <dgm:bulletEnabled val="1"/>
        </dgm:presLayoutVars>
      </dgm:prSet>
      <dgm:spPr>
        <a:xfrm>
          <a:off x="0" y="100608"/>
          <a:ext cx="8122096" cy="631800"/>
        </a:xfrm>
        <a:prstGeom prst="roundRect">
          <a:avLst/>
        </a:prstGeom>
      </dgm:spPr>
      <dgm:t>
        <a:bodyPr/>
        <a:lstStyle/>
        <a:p>
          <a:endParaRPr lang="en-US"/>
        </a:p>
      </dgm:t>
    </dgm:pt>
    <dgm:pt modelId="{7A92695F-1C43-489F-94F2-40B087E12AAE}" type="pres">
      <dgm:prSet presAssocID="{4BD66402-677F-4591-9B72-7A620C72613B}" presName="spacer" presStyleCnt="0"/>
      <dgm:spPr/>
    </dgm:pt>
    <dgm:pt modelId="{DF1768A1-F5E4-4152-9DE2-8FFC4D413F5A}" type="pres">
      <dgm:prSet presAssocID="{10A0C590-A532-44A1-89C8-932F5D7DA730}" presName="parentText" presStyleLbl="node1" presStyleIdx="1" presStyleCnt="7" custScaleX="99638" custLinFactNeighborX="-363" custLinFactNeighborY="27171">
        <dgm:presLayoutVars>
          <dgm:chMax val="0"/>
          <dgm:bulletEnabled val="1"/>
        </dgm:presLayoutVars>
      </dgm:prSet>
      <dgm:spPr>
        <a:xfrm>
          <a:off x="14700" y="799560"/>
          <a:ext cx="8092694" cy="631800"/>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2" presStyleCnt="7" custLinFactNeighborX="-182" custLinFactNeighborY="4861">
        <dgm:presLayoutVars>
          <dgm:chMax val="0"/>
          <dgm:bulletEnabled val="1"/>
        </dgm:presLayoutVars>
      </dgm:prSet>
      <dgm:spPr>
        <a:xfrm>
          <a:off x="0" y="1512899"/>
          <a:ext cx="8122096" cy="631800"/>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7">
        <dgm:presLayoutVars>
          <dgm:chMax val="0"/>
          <dgm:bulletEnabled val="1"/>
        </dgm:presLayoutVars>
      </dgm:prSet>
      <dgm:spPr>
        <a:xfrm>
          <a:off x="0" y="2218680"/>
          <a:ext cx="8122096" cy="631800"/>
        </a:xfrm>
        <a:prstGeom prst="roundRect">
          <a:avLst/>
        </a:prstGeom>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7" custLinFactNeighborX="-182" custLinFactNeighborY="30830">
        <dgm:presLayoutVars>
          <dgm:chMax val="0"/>
          <dgm:bulletEnabled val="1"/>
        </dgm:presLayoutVars>
      </dgm:prSet>
      <dgm:spPr>
        <a:xfrm>
          <a:off x="0" y="2928240"/>
          <a:ext cx="8122096" cy="631800"/>
        </a:xfrm>
        <a:prstGeom prst="roundRect">
          <a:avLst/>
        </a:prstGeom>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7">
        <dgm:presLayoutVars>
          <dgm:chMax val="0"/>
          <dgm:bulletEnabled val="1"/>
        </dgm:presLayoutVars>
      </dgm:prSet>
      <dgm:spPr>
        <a:xfrm>
          <a:off x="0" y="3685140"/>
          <a:ext cx="8122096" cy="636480"/>
        </a:xfrm>
        <a:prstGeom prst="roundRect">
          <a:avLst/>
        </a:prstGeom>
      </dgm:spPr>
      <dgm:t>
        <a:bodyPr/>
        <a:lstStyle/>
        <a:p>
          <a:endParaRPr lang="en-US"/>
        </a:p>
      </dgm:t>
    </dgm:pt>
    <dgm:pt modelId="{1BBB9B79-7740-4C56-BAE4-46BFE1A10783}" type="pres">
      <dgm:prSet presAssocID="{A3E1D46A-10CE-4B4D-8698-40709515AB29}" presName="spacer" presStyleCnt="0"/>
      <dgm:spPr/>
    </dgm:pt>
    <dgm:pt modelId="{95FD1809-53C0-44C6-84A1-4179631B9ABB}" type="pres">
      <dgm:prSet presAssocID="{DDBDE7A3-0C89-4272-A73E-CD32853866D3}" presName="parentText" presStyleLbl="node1" presStyleIdx="6" presStyleCnt="7">
        <dgm:presLayoutVars>
          <dgm:chMax val="0"/>
          <dgm:bulletEnabled val="1"/>
        </dgm:presLayoutVars>
      </dgm:prSet>
      <dgm:spPr>
        <a:xfrm>
          <a:off x="0" y="4347360"/>
          <a:ext cx="8122096" cy="631800"/>
        </a:xfrm>
        <a:prstGeom prst="roundRect">
          <a:avLst/>
        </a:prstGeom>
      </dgm:spPr>
      <dgm:t>
        <a:bodyPr/>
        <a:lstStyle/>
        <a:p>
          <a:endParaRPr lang="en-US"/>
        </a:p>
      </dgm:t>
    </dgm:pt>
  </dgm:ptLst>
  <dgm:cxnLst>
    <dgm:cxn modelId="{EBBC96AB-5186-4C9A-9C38-F899A7214BF5}" type="presOf" srcId="{10A0C590-A532-44A1-89C8-932F5D7DA730}" destId="{DF1768A1-F5E4-4152-9DE2-8FFC4D413F5A}" srcOrd="0" destOrd="0" presId="urn:microsoft.com/office/officeart/2005/8/layout/vList2"/>
    <dgm:cxn modelId="{B32E7351-7320-47CA-87D0-A08D6F167021}" type="presOf" srcId="{EDECB737-FAC0-4F47-9B1A-E18B883D0F75}" destId="{063BDBA2-A3DC-419F-9114-58CDD7E9676E}"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A58DD296-B00C-47E5-A916-21219EC6ECA5}" srcId="{703D4D02-5513-427D-B6E9-B2E187EE0C3A}" destId="{0E8A125C-57D8-4962-B2BC-515A47D78819}" srcOrd="2" destOrd="0" parTransId="{F1D17582-3ABC-4E04-8B80-C32273D4E574}" sibTransId="{1132010B-811F-4CE9-9D90-3244B52437CB}"/>
    <dgm:cxn modelId="{2E50DB73-C329-47B5-8553-626A020DBB6B}" type="presOf" srcId="{DDBDE7A3-0C89-4272-A73E-CD32853866D3}" destId="{95FD1809-53C0-44C6-84A1-4179631B9ABB}" srcOrd="0" destOrd="0" presId="urn:microsoft.com/office/officeart/2005/8/layout/vList2"/>
    <dgm:cxn modelId="{F86D5A70-07AD-4416-BAA7-33DF50907F71}" type="presOf" srcId="{86EE1343-CA04-44FA-A535-D9463A5F075B}" destId="{239A56AA-8CA4-45D2-AAA7-F32B26D151DB}" srcOrd="0" destOrd="0" presId="urn:microsoft.com/office/officeart/2005/8/layout/vList2"/>
    <dgm:cxn modelId="{77B7A86E-6D56-4E96-96F2-D43783EC1463}" type="presOf" srcId="{0E8A125C-57D8-4962-B2BC-515A47D78819}" destId="{F674B1EB-7C16-427C-9D7D-944E5157F0F6}" srcOrd="0" destOrd="0" presId="urn:microsoft.com/office/officeart/2005/8/layout/vList2"/>
    <dgm:cxn modelId="{0D6CE2C6-E302-4582-8BFD-869E848BDD3D}" srcId="{703D4D02-5513-427D-B6E9-B2E187EE0C3A}" destId="{6526F20A-24B3-4FCD-963E-A1F037490F19}" srcOrd="5" destOrd="0" parTransId="{402CD06B-6C7D-443A-BDCA-256AA696F552}" sibTransId="{A3E1D46A-10CE-4B4D-8698-40709515AB29}"/>
    <dgm:cxn modelId="{CF28A14D-1885-4C0E-8213-94654A1252A4}" type="presOf" srcId="{D1B85754-A5AE-419A-ACAA-008EC2F76A0B}" destId="{A4CC9735-B172-48E4-BD42-49857572E9A5}" srcOrd="0" destOrd="0" presId="urn:microsoft.com/office/officeart/2005/8/layout/vList2"/>
    <dgm:cxn modelId="{D8F442CD-B1E0-4B13-BDE5-9DDB363C6E8F}" type="presOf" srcId="{703D4D02-5513-427D-B6E9-B2E187EE0C3A}" destId="{CC8763B3-4621-4666-B669-3C5BA2A30DBE}" srcOrd="0" destOrd="0" presId="urn:microsoft.com/office/officeart/2005/8/layout/vList2"/>
    <dgm:cxn modelId="{5FE1F790-E51A-4899-93D8-D14A5CAF0833}" srcId="{703D4D02-5513-427D-B6E9-B2E187EE0C3A}" destId="{EDECB737-FAC0-4F47-9B1A-E18B883D0F75}" srcOrd="4" destOrd="0" parTransId="{3E244206-80D9-4A49-B29D-BB28E4D7D620}" sibTransId="{926D1E68-873A-41A6-94C0-77B042AC37D7}"/>
    <dgm:cxn modelId="{78A355C0-E53E-4353-B169-6FBBC605359A}" srcId="{703D4D02-5513-427D-B6E9-B2E187EE0C3A}" destId="{10A0C590-A532-44A1-89C8-932F5D7DA730}" srcOrd="1" destOrd="0" parTransId="{29DFFF41-1BFA-4263-B854-146B73507DF2}" sibTransId="{A9EA73E1-EF34-4B14-B6BA-8A4F60B3DC71}"/>
    <dgm:cxn modelId="{F7249B21-5E93-47E7-8279-1F6907FE12A8}" type="presOf" srcId="{6526F20A-24B3-4FCD-963E-A1F037490F19}" destId="{2C838952-826C-4046-A3CA-180A4970B802}" srcOrd="0" destOrd="0" presId="urn:microsoft.com/office/officeart/2005/8/layout/vList2"/>
    <dgm:cxn modelId="{4C9E130C-5A7E-45D0-A61C-E7487A436ABD}" srcId="{703D4D02-5513-427D-B6E9-B2E187EE0C3A}" destId="{D1B85754-A5AE-419A-ACAA-008EC2F76A0B}" srcOrd="0" destOrd="0" parTransId="{F7E836D6-AE40-4221-B424-9DC55BE51CDF}" sibTransId="{4BD66402-677F-4591-9B72-7A620C72613B}"/>
    <dgm:cxn modelId="{F967A98A-8F55-469A-84CA-A3124F0BFB9F}" srcId="{703D4D02-5513-427D-B6E9-B2E187EE0C3A}" destId="{DDBDE7A3-0C89-4272-A73E-CD32853866D3}" srcOrd="6" destOrd="0" parTransId="{06AACB53-FA20-4010-8BCA-92A6EEEC90CC}" sibTransId="{FCE25BF3-8199-488E-9246-63625A1EADAC}"/>
    <dgm:cxn modelId="{9E13BD37-CF33-42AA-B9B9-CCC1457362BB}" type="presParOf" srcId="{CC8763B3-4621-4666-B669-3C5BA2A30DBE}" destId="{A4CC9735-B172-48E4-BD42-49857572E9A5}" srcOrd="0" destOrd="0" presId="urn:microsoft.com/office/officeart/2005/8/layout/vList2"/>
    <dgm:cxn modelId="{5FE91212-4976-4825-A80E-A2DD4A63DB7B}" type="presParOf" srcId="{CC8763B3-4621-4666-B669-3C5BA2A30DBE}" destId="{7A92695F-1C43-489F-94F2-40B087E12AAE}" srcOrd="1" destOrd="0" presId="urn:microsoft.com/office/officeart/2005/8/layout/vList2"/>
    <dgm:cxn modelId="{9C291118-0830-459A-ABA8-A74CA589DDEB}" type="presParOf" srcId="{CC8763B3-4621-4666-B669-3C5BA2A30DBE}" destId="{DF1768A1-F5E4-4152-9DE2-8FFC4D413F5A}" srcOrd="2" destOrd="0" presId="urn:microsoft.com/office/officeart/2005/8/layout/vList2"/>
    <dgm:cxn modelId="{DE41F575-C685-4C6D-91EC-109A19BEB079}" type="presParOf" srcId="{CC8763B3-4621-4666-B669-3C5BA2A30DBE}" destId="{4E6B4AFF-7F28-479F-BB0E-2E6F3FE26F05}" srcOrd="3" destOrd="0" presId="urn:microsoft.com/office/officeart/2005/8/layout/vList2"/>
    <dgm:cxn modelId="{61357C26-FCD5-4C93-8075-0C944E15B7B1}" type="presParOf" srcId="{CC8763B3-4621-4666-B669-3C5BA2A30DBE}" destId="{F674B1EB-7C16-427C-9D7D-944E5157F0F6}" srcOrd="4" destOrd="0" presId="urn:microsoft.com/office/officeart/2005/8/layout/vList2"/>
    <dgm:cxn modelId="{02117C57-DAE9-42A7-9676-C7185DED43E5}" type="presParOf" srcId="{CC8763B3-4621-4666-B669-3C5BA2A30DBE}" destId="{F856B672-D9AD-4A1F-BE39-8BA8B85231D0}" srcOrd="5" destOrd="0" presId="urn:microsoft.com/office/officeart/2005/8/layout/vList2"/>
    <dgm:cxn modelId="{58F3EEF1-408A-43F1-AC9C-3DD48344D3E8}" type="presParOf" srcId="{CC8763B3-4621-4666-B669-3C5BA2A30DBE}" destId="{239A56AA-8CA4-45D2-AAA7-F32B26D151DB}" srcOrd="6" destOrd="0" presId="urn:microsoft.com/office/officeart/2005/8/layout/vList2"/>
    <dgm:cxn modelId="{FBADA21B-C096-4B50-94E6-DF57AE27B19E}" type="presParOf" srcId="{CC8763B3-4621-4666-B669-3C5BA2A30DBE}" destId="{04C77992-2E08-4A24-87DB-3D9323CE41DA}" srcOrd="7" destOrd="0" presId="urn:microsoft.com/office/officeart/2005/8/layout/vList2"/>
    <dgm:cxn modelId="{DA4FA253-5816-40A6-9C7F-F0FC84345BC5}" type="presParOf" srcId="{CC8763B3-4621-4666-B669-3C5BA2A30DBE}" destId="{063BDBA2-A3DC-419F-9114-58CDD7E9676E}" srcOrd="8" destOrd="0" presId="urn:microsoft.com/office/officeart/2005/8/layout/vList2"/>
    <dgm:cxn modelId="{3D6440CE-84CF-46EB-91A3-6B001E0EB247}" type="presParOf" srcId="{CC8763B3-4621-4666-B669-3C5BA2A30DBE}" destId="{A914B8BF-CFD8-47FB-BE1A-5161F813C281}" srcOrd="9" destOrd="0" presId="urn:microsoft.com/office/officeart/2005/8/layout/vList2"/>
    <dgm:cxn modelId="{78FBA28E-E59E-4919-9D80-C36E9EABF826}" type="presParOf" srcId="{CC8763B3-4621-4666-B669-3C5BA2A30DBE}" destId="{2C838952-826C-4046-A3CA-180A4970B802}" srcOrd="10" destOrd="0" presId="urn:microsoft.com/office/officeart/2005/8/layout/vList2"/>
    <dgm:cxn modelId="{68674BE1-C455-46DE-90D4-2A75F79E3FE6}" type="presParOf" srcId="{CC8763B3-4621-4666-B669-3C5BA2A30DBE}" destId="{1BBB9B79-7740-4C56-BAE4-46BFE1A10783}" srcOrd="11" destOrd="0" presId="urn:microsoft.com/office/officeart/2005/8/layout/vList2"/>
    <dgm:cxn modelId="{617B8314-DCEF-4180-B024-7C20C74734E0}" type="presParOf" srcId="{CC8763B3-4621-4666-B669-3C5BA2A30DBE}" destId="{95FD1809-53C0-44C6-84A1-4179631B9ABB}" srcOrd="12"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dgm:spPr>
        <a:solidFill>
          <a:schemeClr val="tx1">
            <a:lumMod val="50000"/>
            <a:lumOff val="50000"/>
          </a:schemeClr>
        </a:solidFill>
        <a:ln>
          <a:noFill/>
        </a:ln>
      </dgm:spPr>
      <dgm:t>
        <a:bodyPr/>
        <a:lstStyle/>
        <a:p>
          <a:r>
            <a:rPr lang="en-MY" dirty="0">
              <a:solidFill>
                <a:schemeClr val="bg1"/>
              </a:solidFill>
            </a:rPr>
            <a:t>Adult Learning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4D3B59DB-D786-4320-A9F9-72FA13EC60A2}">
      <dgm:prSet phldrT="[Text]"/>
      <dgm:spPr>
        <a:solidFill>
          <a:srgbClr val="FFFFFF"/>
        </a:solidFill>
        <a:ln>
          <a:noFill/>
        </a:ln>
      </dgm:spPr>
      <dgm:t>
        <a:bodyPr/>
        <a:lstStyle/>
        <a:p>
          <a:r>
            <a:rPr lang="en-MY">
              <a:solidFill>
                <a:schemeClr val="tx1"/>
              </a:solidFill>
            </a:rPr>
            <a:t>Employee Training</a:t>
          </a:r>
          <a:endParaRPr lang="en-MY" dirty="0">
            <a:solidFill>
              <a:schemeClr val="tx1"/>
            </a:solidFill>
          </a:endParaRPr>
        </a:p>
      </dgm:t>
    </dgm:pt>
    <dgm:pt modelId="{0C8F7E83-4515-4718-897B-1CD093702303}" type="parTrans" cxnId="{52CBD7E0-B9BA-41BA-B4BD-184D5EF7BB96}">
      <dgm:prSet/>
      <dgm:spPr/>
      <dgm:t>
        <a:bodyPr/>
        <a:lstStyle/>
        <a:p>
          <a:endParaRPr lang="en-MY"/>
        </a:p>
      </dgm:t>
    </dgm:pt>
    <dgm:pt modelId="{3E429834-F0EC-4C18-995F-12DFF5BFEF6F}" type="sibTrans" cxnId="{52CBD7E0-B9BA-41BA-B4BD-184D5EF7BB96}">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F1768A1-F5E4-4152-9DE2-8FFC4D413F5A}" type="pres">
      <dgm:prSet presAssocID="{10A0C590-A532-44A1-89C8-932F5D7DA730}" presName="parentText" presStyleLbl="node1" presStyleIdx="0" presStyleCnt="8" custScaleX="99638" custLinFactNeighborX="-363" custLinFactNeighborY="-25550">
        <dgm:presLayoutVars>
          <dgm:chMax val="0"/>
          <dgm:bulletEnabled val="1"/>
        </dgm:presLayoutVars>
      </dgm:prSet>
      <dgm:spPr/>
      <dgm:t>
        <a:bodyPr/>
        <a:lstStyle/>
        <a:p>
          <a:endParaRPr lang="en-US"/>
        </a:p>
      </dgm:t>
    </dgm:pt>
    <dgm:pt modelId="{4E6B4AFF-7F28-479F-BB0E-2E6F3FE26F05}" type="pres">
      <dgm:prSet presAssocID="{A9EA73E1-EF34-4B14-B6BA-8A4F60B3DC71}" presName="spacer" presStyleCnt="0"/>
      <dgm:spPr/>
    </dgm:pt>
    <dgm:pt modelId="{182E2BFD-FE72-4CAE-97B7-E0E0B9ECB808}" type="pres">
      <dgm:prSet presAssocID="{4D3B59DB-D786-4320-A9F9-72FA13EC60A2}" presName="parentText" presStyleLbl="node1" presStyleIdx="1" presStyleCnt="8">
        <dgm:presLayoutVars>
          <dgm:chMax val="0"/>
          <dgm:bulletEnabled val="1"/>
        </dgm:presLayoutVars>
      </dgm:prSet>
      <dgm:spPr/>
      <dgm:t>
        <a:bodyPr/>
        <a:lstStyle/>
        <a:p>
          <a:endParaRPr lang="en-US"/>
        </a:p>
      </dgm:t>
    </dgm:pt>
    <dgm:pt modelId="{AC30DDDE-AE05-40E7-9EBE-ECA996951BC0}" type="pres">
      <dgm:prSet presAssocID="{3E429834-F0EC-4C18-995F-12DFF5BFEF6F}" presName="spacer" presStyleCnt="0"/>
      <dgm:spPr/>
    </dgm:pt>
    <dgm:pt modelId="{F674B1EB-7C16-427C-9D7D-944E5157F0F6}" type="pres">
      <dgm:prSet presAssocID="{0E8A125C-57D8-4962-B2BC-515A47D78819}" presName="parentText" presStyleLbl="node1" presStyleIdx="2" presStyleCnt="8">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8">
        <dgm:presLayoutVars>
          <dgm:chMax val="0"/>
          <dgm:bulletEnabled val="1"/>
        </dgm:presLayoutVars>
      </dgm:prSet>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8">
        <dgm:presLayoutVars>
          <dgm:chMax val="0"/>
          <dgm:bulletEnabled val="1"/>
        </dgm:presLayoutVars>
      </dgm:prSet>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8">
        <dgm:presLayoutVars>
          <dgm:chMax val="0"/>
          <dgm:bulletEnabled val="1"/>
        </dgm:presLayoutVars>
      </dgm:prSet>
      <dgm:spPr/>
      <dgm:t>
        <a:bodyPr/>
        <a:lstStyle/>
        <a:p>
          <a:endParaRPr lang="en-US"/>
        </a:p>
      </dgm:t>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6" presStyleCnt="8">
        <dgm:presLayoutVars>
          <dgm:chMax val="0"/>
          <dgm:bulletEnabled val="1"/>
        </dgm:presLayoutVars>
      </dgm:prSet>
      <dgm:spPr/>
      <dgm:t>
        <a:bodyPr/>
        <a:lstStyle/>
        <a:p>
          <a:endParaRPr lang="en-US"/>
        </a:p>
      </dgm:t>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7" presStyleCnt="8">
        <dgm:presLayoutVars>
          <dgm:chMax val="0"/>
          <dgm:bulletEnabled val="1"/>
        </dgm:presLayoutVars>
      </dgm:prSet>
      <dgm:spPr/>
      <dgm:t>
        <a:bodyPr/>
        <a:lstStyle/>
        <a:p>
          <a:endParaRPr lang="en-US"/>
        </a:p>
      </dgm:t>
    </dgm:pt>
  </dgm:ptLst>
  <dgm:cxnLst>
    <dgm:cxn modelId="{52CBD7E0-B9BA-41BA-B4BD-184D5EF7BB96}" srcId="{703D4D02-5513-427D-B6E9-B2E187EE0C3A}" destId="{4D3B59DB-D786-4320-A9F9-72FA13EC60A2}" srcOrd="1" destOrd="0" parTransId="{0C8F7E83-4515-4718-897B-1CD093702303}" sibTransId="{3E429834-F0EC-4C18-995F-12DFF5BFEF6F}"/>
    <dgm:cxn modelId="{CE7399CB-E928-44C5-A478-0E064B5CDA94}" type="presOf" srcId="{EDECB737-FAC0-4F47-9B1A-E18B883D0F75}" destId="{063BDBA2-A3DC-419F-9114-58CDD7E9676E}"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8E278BA0-4F29-4194-B9F6-7C1DB6AA1E45}" srcId="{703D4D02-5513-427D-B6E9-B2E187EE0C3A}" destId="{A0DA5317-EAF1-4F1F-8F38-FD55A0BDE6CA}" srcOrd="6" destOrd="0" parTransId="{9FA7B98B-1AD7-4078-9C11-0AFD76208D4D}" sibTransId="{FC347640-EE41-41E7-875F-AC59FADC0017}"/>
    <dgm:cxn modelId="{0D6CE2C6-E302-4582-8BFD-869E848BDD3D}" srcId="{703D4D02-5513-427D-B6E9-B2E187EE0C3A}" destId="{6526F20A-24B3-4FCD-963E-A1F037490F19}" srcOrd="5" destOrd="0" parTransId="{402CD06B-6C7D-443A-BDCA-256AA696F552}" sibTransId="{A3E1D46A-10CE-4B4D-8698-40709515AB29}"/>
    <dgm:cxn modelId="{87A92DBF-812C-47C9-8DD6-6138E484BBFF}" type="presOf" srcId="{703D4D02-5513-427D-B6E9-B2E187EE0C3A}" destId="{CC8763B3-4621-4666-B669-3C5BA2A30DBE}" srcOrd="0" destOrd="0" presId="urn:microsoft.com/office/officeart/2005/8/layout/vList2"/>
    <dgm:cxn modelId="{C71A778D-1CDC-4E4C-81D2-6A090BD573C1}" srcId="{703D4D02-5513-427D-B6E9-B2E187EE0C3A}" destId="{C20F0585-25A9-4316-8468-51F9EA9FF381}" srcOrd="7" destOrd="0" parTransId="{CE01BC7B-693E-4C29-9382-1CEAFD123B89}" sibTransId="{1BD7690B-FDA0-4563-ADEA-0840A7131753}"/>
    <dgm:cxn modelId="{E0335A4A-FDED-40D5-8221-51DA03ADB97D}" type="presOf" srcId="{0E8A125C-57D8-4962-B2BC-515A47D78819}" destId="{F674B1EB-7C16-427C-9D7D-944E5157F0F6}"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5FE1F790-E51A-4899-93D8-D14A5CAF0833}" srcId="{703D4D02-5513-427D-B6E9-B2E187EE0C3A}" destId="{EDECB737-FAC0-4F47-9B1A-E18B883D0F75}" srcOrd="4" destOrd="0" parTransId="{3E244206-80D9-4A49-B29D-BB28E4D7D620}" sibTransId="{926D1E68-873A-41A6-94C0-77B042AC37D7}"/>
    <dgm:cxn modelId="{C5266FCC-EFC5-4966-BF17-72CC0FC5B6E9}" type="presOf" srcId="{10A0C590-A532-44A1-89C8-932F5D7DA730}" destId="{DF1768A1-F5E4-4152-9DE2-8FFC4D413F5A}" srcOrd="0" destOrd="0" presId="urn:microsoft.com/office/officeart/2005/8/layout/vList2"/>
    <dgm:cxn modelId="{E2266770-CCFC-474E-B0A9-9F79A32B104D}" type="presOf" srcId="{4D3B59DB-D786-4320-A9F9-72FA13EC60A2}" destId="{182E2BFD-FE72-4CAE-97B7-E0E0B9ECB808}"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06974B61-173C-452C-9838-0637DEAF6045}" type="presParOf" srcId="{CC8763B3-4621-4666-B669-3C5BA2A30DBE}" destId="{182E2BFD-FE72-4CAE-97B7-E0E0B9ECB808}" srcOrd="2" destOrd="0" presId="urn:microsoft.com/office/officeart/2005/8/layout/vList2"/>
    <dgm:cxn modelId="{B43E3AB2-8E5E-44C7-96B3-F82F7C4D4A23}" type="presParOf" srcId="{CC8763B3-4621-4666-B669-3C5BA2A30DBE}" destId="{AC30DDDE-AE05-40E7-9EBE-ECA996951BC0}"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BD230446-2CAE-4D95-AACD-A8F865679AB0}" type="presParOf" srcId="{CC8763B3-4621-4666-B669-3C5BA2A30DBE}" destId="{DD061BC6-7217-4983-91AB-8118DA993ADC}" srcOrd="11" destOrd="0" presId="urn:microsoft.com/office/officeart/2005/8/layout/vList2"/>
    <dgm:cxn modelId="{84EC5101-A8FF-422B-A0DF-8A6E4AC95814}" type="presParOf" srcId="{CC8763B3-4621-4666-B669-3C5BA2A30DBE}" destId="{2D4BE110-5AB9-41A3-9914-DEAE56F0A0B0}" srcOrd="12" destOrd="0" presId="urn:microsoft.com/office/officeart/2005/8/layout/vList2"/>
    <dgm:cxn modelId="{905C7B81-07F3-4C7C-984A-7F3BD01901B3}" type="presParOf" srcId="{CC8763B3-4621-4666-B669-3C5BA2A30DBE}" destId="{A9B2BC83-0942-4001-80DE-769A77009AE5}" srcOrd="13" destOrd="0" presId="urn:microsoft.com/office/officeart/2005/8/layout/vList2"/>
    <dgm:cxn modelId="{C4EE49A4-9819-42A6-A684-11A2E4FC2139}" type="presParOf" srcId="{CC8763B3-4621-4666-B669-3C5BA2A30DBE}" destId="{0A218AEF-26AC-4E23-BDA1-668064282ED2}" srcOrd="14"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Adult Learning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4D3B59DB-D786-4320-A9F9-72FA13EC60A2}">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Employee Training</a:t>
          </a:r>
          <a:endParaRPr lang="en-MY" sz="2400" kern="1200" dirty="0">
            <a:solidFill>
              <a:srgbClr val="FFFFEE"/>
            </a:solidFill>
            <a:latin typeface="Arial"/>
            <a:ea typeface="+mn-ea"/>
            <a:cs typeface="+mn-cs"/>
          </a:endParaRPr>
        </a:p>
      </dgm:t>
    </dgm:pt>
    <dgm:pt modelId="{0C8F7E83-4515-4718-897B-1CD093702303}" type="parTrans" cxnId="{52CBD7E0-B9BA-41BA-B4BD-184D5EF7BB96}">
      <dgm:prSet/>
      <dgm:spPr/>
      <dgm:t>
        <a:bodyPr/>
        <a:lstStyle/>
        <a:p>
          <a:endParaRPr lang="en-MY"/>
        </a:p>
      </dgm:t>
    </dgm:pt>
    <dgm:pt modelId="{3E429834-F0EC-4C18-995F-12DFF5BFEF6F}" type="sibTrans" cxnId="{52CBD7E0-B9BA-41BA-B4BD-184D5EF7BB96}">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F1768A1-F5E4-4152-9DE2-8FFC4D413F5A}" type="pres">
      <dgm:prSet presAssocID="{10A0C590-A532-44A1-89C8-932F5D7DA730}" presName="parentText" presStyleLbl="node1" presStyleIdx="0" presStyleCnt="8" custScaleX="99638" custLinFactNeighborX="-363" custLinFactNeighborY="-25550">
        <dgm:presLayoutVars>
          <dgm:chMax val="0"/>
          <dgm:bulletEnabled val="1"/>
        </dgm:presLayoutVars>
      </dgm:prSet>
      <dgm:spPr>
        <a:xfrm>
          <a:off x="0" y="28599"/>
          <a:ext cx="8092694" cy="561599"/>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182E2BFD-FE72-4CAE-97B7-E0E0B9ECB808}" type="pres">
      <dgm:prSet presAssocID="{4D3B59DB-D786-4320-A9F9-72FA13EC60A2}" presName="parentText" presStyleLbl="node1" presStyleIdx="1" presStyleCnt="8">
        <dgm:presLayoutVars>
          <dgm:chMax val="0"/>
          <dgm:bulletEnabled val="1"/>
        </dgm:presLayoutVars>
      </dgm:prSet>
      <dgm:spPr>
        <a:xfrm>
          <a:off x="0" y="676980"/>
          <a:ext cx="8122096" cy="561599"/>
        </a:xfrm>
        <a:prstGeom prst="roundRect">
          <a:avLst/>
        </a:prstGeom>
      </dgm:spPr>
      <dgm:t>
        <a:bodyPr/>
        <a:lstStyle/>
        <a:p>
          <a:endParaRPr lang="en-US"/>
        </a:p>
      </dgm:t>
    </dgm:pt>
    <dgm:pt modelId="{AC30DDDE-AE05-40E7-9EBE-ECA996951BC0}" type="pres">
      <dgm:prSet presAssocID="{3E429834-F0EC-4C18-995F-12DFF5BFEF6F}" presName="spacer" presStyleCnt="0"/>
      <dgm:spPr/>
    </dgm:pt>
    <dgm:pt modelId="{F674B1EB-7C16-427C-9D7D-944E5157F0F6}" type="pres">
      <dgm:prSet presAssocID="{0E8A125C-57D8-4962-B2BC-515A47D78819}" presName="parentText" presStyleLbl="node1" presStyleIdx="2" presStyleCnt="8">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3" presStyleCnt="8">
        <dgm:presLayoutVars>
          <dgm:chMax val="0"/>
          <dgm:bulletEnabled val="1"/>
        </dgm:presLayoutVars>
      </dgm:prSet>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4" presStyleCnt="8">
        <dgm:presLayoutVars>
          <dgm:chMax val="0"/>
          <dgm:bulletEnabled val="1"/>
        </dgm:presLayoutVars>
      </dgm:prSet>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5" presStyleCnt="8">
        <dgm:presLayoutVars>
          <dgm:chMax val="0"/>
          <dgm:bulletEnabled val="1"/>
        </dgm:presLayoutVars>
      </dgm:prSet>
      <dgm:spPr/>
      <dgm:t>
        <a:bodyPr/>
        <a:lstStyle/>
        <a:p>
          <a:endParaRPr lang="en-US"/>
        </a:p>
      </dgm:t>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6" presStyleCnt="8">
        <dgm:presLayoutVars>
          <dgm:chMax val="0"/>
          <dgm:bulletEnabled val="1"/>
        </dgm:presLayoutVars>
      </dgm:prSet>
      <dgm:spPr/>
      <dgm:t>
        <a:bodyPr/>
        <a:lstStyle/>
        <a:p>
          <a:endParaRPr lang="en-US"/>
        </a:p>
      </dgm:t>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7" presStyleCnt="8">
        <dgm:presLayoutVars>
          <dgm:chMax val="0"/>
          <dgm:bulletEnabled val="1"/>
        </dgm:presLayoutVars>
      </dgm:prSet>
      <dgm:spPr/>
      <dgm:t>
        <a:bodyPr/>
        <a:lstStyle/>
        <a:p>
          <a:endParaRPr lang="en-US"/>
        </a:p>
      </dgm:t>
    </dgm:pt>
  </dgm:ptLst>
  <dgm:cxnLst>
    <dgm:cxn modelId="{52CBD7E0-B9BA-41BA-B4BD-184D5EF7BB96}" srcId="{703D4D02-5513-427D-B6E9-B2E187EE0C3A}" destId="{4D3B59DB-D786-4320-A9F9-72FA13EC60A2}" srcOrd="1" destOrd="0" parTransId="{0C8F7E83-4515-4718-897B-1CD093702303}" sibTransId="{3E429834-F0EC-4C18-995F-12DFF5BFEF6F}"/>
    <dgm:cxn modelId="{CE7399CB-E928-44C5-A478-0E064B5CDA94}" type="presOf" srcId="{EDECB737-FAC0-4F47-9B1A-E18B883D0F75}" destId="{063BDBA2-A3DC-419F-9114-58CDD7E9676E}" srcOrd="0" destOrd="0" presId="urn:microsoft.com/office/officeart/2005/8/layout/vList2"/>
    <dgm:cxn modelId="{0BD67EAC-2B56-4FEB-B270-978D9FCDD07E}" srcId="{703D4D02-5513-427D-B6E9-B2E187EE0C3A}" destId="{86EE1343-CA04-44FA-A535-D9463A5F075B}" srcOrd="3" destOrd="0" parTransId="{4462A191-DD1C-427F-A2AB-ECCA895E2978}" sibTransId="{986357B2-7A47-40CD-864A-8B362D60BF95}"/>
    <dgm:cxn modelId="{A58DD296-B00C-47E5-A916-21219EC6ECA5}" srcId="{703D4D02-5513-427D-B6E9-B2E187EE0C3A}" destId="{0E8A125C-57D8-4962-B2BC-515A47D78819}" srcOrd="2" destOrd="0" parTransId="{F1D17582-3ABC-4E04-8B80-C32273D4E574}" sibTransId="{1132010B-811F-4CE9-9D90-3244B52437CB}"/>
    <dgm:cxn modelId="{D828F8A2-C78E-4422-BCDC-945498A12C2E}" type="presOf" srcId="{86EE1343-CA04-44FA-A535-D9463A5F075B}" destId="{239A56AA-8CA4-45D2-AAA7-F32B26D151DB}" srcOrd="0" destOrd="0" presId="urn:microsoft.com/office/officeart/2005/8/layout/vList2"/>
    <dgm:cxn modelId="{8E278BA0-4F29-4194-B9F6-7C1DB6AA1E45}" srcId="{703D4D02-5513-427D-B6E9-B2E187EE0C3A}" destId="{A0DA5317-EAF1-4F1F-8F38-FD55A0BDE6CA}" srcOrd="6" destOrd="0" parTransId="{9FA7B98B-1AD7-4078-9C11-0AFD76208D4D}" sibTransId="{FC347640-EE41-41E7-875F-AC59FADC0017}"/>
    <dgm:cxn modelId="{0D6CE2C6-E302-4582-8BFD-869E848BDD3D}" srcId="{703D4D02-5513-427D-B6E9-B2E187EE0C3A}" destId="{6526F20A-24B3-4FCD-963E-A1F037490F19}" srcOrd="5" destOrd="0" parTransId="{402CD06B-6C7D-443A-BDCA-256AA696F552}" sibTransId="{A3E1D46A-10CE-4B4D-8698-40709515AB29}"/>
    <dgm:cxn modelId="{87A92DBF-812C-47C9-8DD6-6138E484BBFF}" type="presOf" srcId="{703D4D02-5513-427D-B6E9-B2E187EE0C3A}" destId="{CC8763B3-4621-4666-B669-3C5BA2A30DBE}" srcOrd="0" destOrd="0" presId="urn:microsoft.com/office/officeart/2005/8/layout/vList2"/>
    <dgm:cxn modelId="{C71A778D-1CDC-4E4C-81D2-6A090BD573C1}" srcId="{703D4D02-5513-427D-B6E9-B2E187EE0C3A}" destId="{C20F0585-25A9-4316-8468-51F9EA9FF381}" srcOrd="7" destOrd="0" parTransId="{CE01BC7B-693E-4C29-9382-1CEAFD123B89}" sibTransId="{1BD7690B-FDA0-4563-ADEA-0840A7131753}"/>
    <dgm:cxn modelId="{E0335A4A-FDED-40D5-8221-51DA03ADB97D}" type="presOf" srcId="{0E8A125C-57D8-4962-B2BC-515A47D78819}" destId="{F674B1EB-7C16-427C-9D7D-944E5157F0F6}"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5FE1F790-E51A-4899-93D8-D14A5CAF0833}" srcId="{703D4D02-5513-427D-B6E9-B2E187EE0C3A}" destId="{EDECB737-FAC0-4F47-9B1A-E18B883D0F75}" srcOrd="4" destOrd="0" parTransId="{3E244206-80D9-4A49-B29D-BB28E4D7D620}" sibTransId="{926D1E68-873A-41A6-94C0-77B042AC37D7}"/>
    <dgm:cxn modelId="{C5266FCC-EFC5-4966-BF17-72CC0FC5B6E9}" type="presOf" srcId="{10A0C590-A532-44A1-89C8-932F5D7DA730}" destId="{DF1768A1-F5E4-4152-9DE2-8FFC4D413F5A}" srcOrd="0" destOrd="0" presId="urn:microsoft.com/office/officeart/2005/8/layout/vList2"/>
    <dgm:cxn modelId="{E2266770-CCFC-474E-B0A9-9F79A32B104D}" type="presOf" srcId="{4D3B59DB-D786-4320-A9F9-72FA13EC60A2}" destId="{182E2BFD-FE72-4CAE-97B7-E0E0B9ECB808}"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06974B61-173C-452C-9838-0637DEAF6045}" type="presParOf" srcId="{CC8763B3-4621-4666-B669-3C5BA2A30DBE}" destId="{182E2BFD-FE72-4CAE-97B7-E0E0B9ECB808}" srcOrd="2" destOrd="0" presId="urn:microsoft.com/office/officeart/2005/8/layout/vList2"/>
    <dgm:cxn modelId="{B43E3AB2-8E5E-44C7-96B3-F82F7C4D4A23}" type="presParOf" srcId="{CC8763B3-4621-4666-B669-3C5BA2A30DBE}" destId="{AC30DDDE-AE05-40E7-9EBE-ECA996951BC0}" srcOrd="3" destOrd="0" presId="urn:microsoft.com/office/officeart/2005/8/layout/vList2"/>
    <dgm:cxn modelId="{DEEE08AF-286C-464B-9E6F-73D1BDB9F98C}" type="presParOf" srcId="{CC8763B3-4621-4666-B669-3C5BA2A30DBE}" destId="{F674B1EB-7C16-427C-9D7D-944E5157F0F6}" srcOrd="4" destOrd="0" presId="urn:microsoft.com/office/officeart/2005/8/layout/vList2"/>
    <dgm:cxn modelId="{6DEE7097-E5A3-4783-BBAF-55BF641F649D}" type="presParOf" srcId="{CC8763B3-4621-4666-B669-3C5BA2A30DBE}" destId="{F856B672-D9AD-4A1F-BE39-8BA8B85231D0}" srcOrd="5" destOrd="0" presId="urn:microsoft.com/office/officeart/2005/8/layout/vList2"/>
    <dgm:cxn modelId="{D069A7BC-3F76-428D-A736-5F79F5F88255}" type="presParOf" srcId="{CC8763B3-4621-4666-B669-3C5BA2A30DBE}" destId="{239A56AA-8CA4-45D2-AAA7-F32B26D151DB}" srcOrd="6" destOrd="0" presId="urn:microsoft.com/office/officeart/2005/8/layout/vList2"/>
    <dgm:cxn modelId="{51099936-F243-4A9B-A77A-90190D316907}" type="presParOf" srcId="{CC8763B3-4621-4666-B669-3C5BA2A30DBE}" destId="{04C77992-2E08-4A24-87DB-3D9323CE41DA}" srcOrd="7" destOrd="0" presId="urn:microsoft.com/office/officeart/2005/8/layout/vList2"/>
    <dgm:cxn modelId="{7F3CFA4E-EF63-4B69-A44A-79D4E38E6B04}" type="presParOf" srcId="{CC8763B3-4621-4666-B669-3C5BA2A30DBE}" destId="{063BDBA2-A3DC-419F-9114-58CDD7E9676E}" srcOrd="8" destOrd="0" presId="urn:microsoft.com/office/officeart/2005/8/layout/vList2"/>
    <dgm:cxn modelId="{554E2C67-8D8A-4917-A739-BFF681064908}" type="presParOf" srcId="{CC8763B3-4621-4666-B669-3C5BA2A30DBE}" destId="{A914B8BF-CFD8-47FB-BE1A-5161F813C281}" srcOrd="9" destOrd="0" presId="urn:microsoft.com/office/officeart/2005/8/layout/vList2"/>
    <dgm:cxn modelId="{0DF43C34-0693-4685-92A1-D1A0E018021D}" type="presParOf" srcId="{CC8763B3-4621-4666-B669-3C5BA2A30DBE}" destId="{2C838952-826C-4046-A3CA-180A4970B802}" srcOrd="10" destOrd="0" presId="urn:microsoft.com/office/officeart/2005/8/layout/vList2"/>
    <dgm:cxn modelId="{BD230446-2CAE-4D95-AACD-A8F865679AB0}" type="presParOf" srcId="{CC8763B3-4621-4666-B669-3C5BA2A30DBE}" destId="{DD061BC6-7217-4983-91AB-8118DA993ADC}" srcOrd="11" destOrd="0" presId="urn:microsoft.com/office/officeart/2005/8/layout/vList2"/>
    <dgm:cxn modelId="{84EC5101-A8FF-422B-A0DF-8A6E4AC95814}" type="presParOf" srcId="{CC8763B3-4621-4666-B669-3C5BA2A30DBE}" destId="{2D4BE110-5AB9-41A3-9914-DEAE56F0A0B0}" srcOrd="12" destOrd="0" presId="urn:microsoft.com/office/officeart/2005/8/layout/vList2"/>
    <dgm:cxn modelId="{905C7B81-07F3-4C7C-984A-7F3BD01901B3}" type="presParOf" srcId="{CC8763B3-4621-4666-B669-3C5BA2A30DBE}" destId="{A9B2BC83-0942-4001-80DE-769A77009AE5}" srcOrd="13" destOrd="0" presId="urn:microsoft.com/office/officeart/2005/8/layout/vList2"/>
    <dgm:cxn modelId="{C4EE49A4-9819-42A6-A684-11A2E4FC2139}" type="presParOf" srcId="{CC8763B3-4621-4666-B669-3C5BA2A30DBE}" destId="{0A218AEF-26AC-4E23-BDA1-668064282ED2}" srcOrd="14"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chemeClr val="tx2">
            <a:lumMod val="50000"/>
            <a:lumOff val="5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chemeClr val="bg1"/>
              </a:solidFill>
              <a:latin typeface="Arial"/>
              <a:ea typeface="+mn-ea"/>
              <a:cs typeface="+mn-cs"/>
            </a:rPr>
            <a:t>Employee Training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dgm:spPr>
        <a:solidFill>
          <a:srgbClr val="FFFFFF"/>
        </a:solidFill>
      </dgm:spPr>
      <dgm:t>
        <a:bodyPr/>
        <a:lstStyle/>
        <a:p>
          <a:r>
            <a:rPr lang="en-MY" dirty="0">
              <a:solidFill>
                <a:schemeClr val="tx1"/>
              </a:solidFill>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F1768A1-F5E4-4152-9DE2-8FFC4D413F5A}" type="pres">
      <dgm:prSet presAssocID="{10A0C590-A532-44A1-89C8-932F5D7DA730}" presName="parentText" presStyleLbl="node1" presStyleIdx="0" presStyleCnt="7" custScaleX="99638" custLinFactNeighborX="-363" custLinFactNeighborY="-30791">
        <dgm:presLayoutVars>
          <dgm:chMax val="0"/>
          <dgm:bulletEnabled val="1"/>
        </dgm:presLayoutVars>
      </dgm:prSet>
      <dgm:spPr>
        <a:xfrm>
          <a:off x="0" y="28599"/>
          <a:ext cx="8092694" cy="561599"/>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1" presStyleCnt="7">
        <dgm:presLayoutVars>
          <dgm:chMax val="0"/>
          <dgm:bulletEnabled val="1"/>
        </dgm:presLayoutVars>
      </dgm:prSet>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7">
        <dgm:presLayoutVars>
          <dgm:chMax val="0"/>
          <dgm:bulletEnabled val="1"/>
        </dgm:presLayoutVars>
      </dgm:prSet>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3" presStyleCnt="7">
        <dgm:presLayoutVars>
          <dgm:chMax val="0"/>
          <dgm:bulletEnabled val="1"/>
        </dgm:presLayoutVars>
      </dgm:prSet>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4" presStyleCnt="7">
        <dgm:presLayoutVars>
          <dgm:chMax val="0"/>
          <dgm:bulletEnabled val="1"/>
        </dgm:presLayoutVars>
      </dgm:prSet>
      <dgm:spPr/>
      <dgm:t>
        <a:bodyPr/>
        <a:lstStyle/>
        <a:p>
          <a:endParaRPr lang="en-US"/>
        </a:p>
      </dgm:t>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5" presStyleCnt="7">
        <dgm:presLayoutVars>
          <dgm:chMax val="0"/>
          <dgm:bulletEnabled val="1"/>
        </dgm:presLayoutVars>
      </dgm:prSet>
      <dgm:spPr/>
      <dgm:t>
        <a:bodyPr/>
        <a:lstStyle/>
        <a:p>
          <a:endParaRPr lang="en-US"/>
        </a:p>
      </dgm:t>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6" presStyleCnt="7">
        <dgm:presLayoutVars>
          <dgm:chMax val="0"/>
          <dgm:bulletEnabled val="1"/>
        </dgm:presLayoutVars>
      </dgm:prSet>
      <dgm:spPr/>
      <dgm:t>
        <a:bodyPr/>
        <a:lstStyle/>
        <a:p>
          <a:endParaRPr lang="en-US"/>
        </a:p>
      </dgm:t>
    </dgm:pt>
  </dgm:ptLst>
  <dgm:cxnLst>
    <dgm:cxn modelId="{D8613621-932F-4481-8FE1-059265EDC8FA}" type="presOf" srcId="{A0DA5317-EAF1-4F1F-8F38-FD55A0BDE6CA}" destId="{2D4BE110-5AB9-41A3-9914-DEAE56F0A0B0}" srcOrd="0" destOrd="0" presId="urn:microsoft.com/office/officeart/2005/8/layout/vList2"/>
    <dgm:cxn modelId="{5FE1F790-E51A-4899-93D8-D14A5CAF0833}" srcId="{703D4D02-5513-427D-B6E9-B2E187EE0C3A}" destId="{EDECB737-FAC0-4F47-9B1A-E18B883D0F75}" srcOrd="3" destOrd="0" parTransId="{3E244206-80D9-4A49-B29D-BB28E4D7D620}" sibTransId="{926D1E68-873A-41A6-94C0-77B042AC37D7}"/>
    <dgm:cxn modelId="{8E278BA0-4F29-4194-B9F6-7C1DB6AA1E45}" srcId="{703D4D02-5513-427D-B6E9-B2E187EE0C3A}" destId="{A0DA5317-EAF1-4F1F-8F38-FD55A0BDE6CA}" srcOrd="5" destOrd="0" parTransId="{9FA7B98B-1AD7-4078-9C11-0AFD76208D4D}" sibTransId="{FC347640-EE41-41E7-875F-AC59FADC0017}"/>
    <dgm:cxn modelId="{78A355C0-E53E-4353-B169-6FBBC605359A}" srcId="{703D4D02-5513-427D-B6E9-B2E187EE0C3A}" destId="{10A0C590-A532-44A1-89C8-932F5D7DA730}" srcOrd="0" destOrd="0" parTransId="{29DFFF41-1BFA-4263-B854-146B73507DF2}" sibTransId="{A9EA73E1-EF34-4B14-B6BA-8A4F60B3DC71}"/>
    <dgm:cxn modelId="{C71A778D-1CDC-4E4C-81D2-6A090BD573C1}" srcId="{703D4D02-5513-427D-B6E9-B2E187EE0C3A}" destId="{C20F0585-25A9-4316-8468-51F9EA9FF381}" srcOrd="6" destOrd="0" parTransId="{CE01BC7B-693E-4C29-9382-1CEAFD123B89}" sibTransId="{1BD7690B-FDA0-4563-ADEA-0840A7131753}"/>
    <dgm:cxn modelId="{C5266FCC-EFC5-4966-BF17-72CC0FC5B6E9}" type="presOf" srcId="{10A0C590-A532-44A1-89C8-932F5D7DA730}" destId="{DF1768A1-F5E4-4152-9DE2-8FFC4D413F5A}"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D828F8A2-C78E-4422-BCDC-945498A12C2E}" type="presOf" srcId="{86EE1343-CA04-44FA-A535-D9463A5F075B}" destId="{239A56AA-8CA4-45D2-AAA7-F32B26D151DB}" srcOrd="0" destOrd="0" presId="urn:microsoft.com/office/officeart/2005/8/layout/vList2"/>
    <dgm:cxn modelId="{0D6CE2C6-E302-4582-8BFD-869E848BDD3D}" srcId="{703D4D02-5513-427D-B6E9-B2E187EE0C3A}" destId="{6526F20A-24B3-4FCD-963E-A1F037490F19}" srcOrd="4"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51099936-F243-4A9B-A77A-90190D316907}" type="presParOf" srcId="{CC8763B3-4621-4666-B669-3C5BA2A30DBE}" destId="{04C77992-2E08-4A24-87DB-3D9323CE41DA}" srcOrd="5" destOrd="0" presId="urn:microsoft.com/office/officeart/2005/8/layout/vList2"/>
    <dgm:cxn modelId="{7F3CFA4E-EF63-4B69-A44A-79D4E38E6B04}" type="presParOf" srcId="{CC8763B3-4621-4666-B669-3C5BA2A30DBE}" destId="{063BDBA2-A3DC-419F-9114-58CDD7E9676E}" srcOrd="6" destOrd="0" presId="urn:microsoft.com/office/officeart/2005/8/layout/vList2"/>
    <dgm:cxn modelId="{554E2C67-8D8A-4917-A739-BFF681064908}" type="presParOf" srcId="{CC8763B3-4621-4666-B669-3C5BA2A30DBE}" destId="{A914B8BF-CFD8-47FB-BE1A-5161F813C281}" srcOrd="7" destOrd="0" presId="urn:microsoft.com/office/officeart/2005/8/layout/vList2"/>
    <dgm:cxn modelId="{0DF43C34-0693-4685-92A1-D1A0E018021D}" type="presParOf" srcId="{CC8763B3-4621-4666-B669-3C5BA2A30DBE}" destId="{2C838952-826C-4046-A3CA-180A4970B802}" srcOrd="8" destOrd="0" presId="urn:microsoft.com/office/officeart/2005/8/layout/vList2"/>
    <dgm:cxn modelId="{BD230446-2CAE-4D95-AACD-A8F865679AB0}" type="presParOf" srcId="{CC8763B3-4621-4666-B669-3C5BA2A30DBE}" destId="{DD061BC6-7217-4983-91AB-8118DA993ADC}" srcOrd="9" destOrd="0" presId="urn:microsoft.com/office/officeart/2005/8/layout/vList2"/>
    <dgm:cxn modelId="{84EC5101-A8FF-422B-A0DF-8A6E4AC95814}" type="presParOf" srcId="{CC8763B3-4621-4666-B669-3C5BA2A30DBE}" destId="{2D4BE110-5AB9-41A3-9914-DEAE56F0A0B0}" srcOrd="10" destOrd="0" presId="urn:microsoft.com/office/officeart/2005/8/layout/vList2"/>
    <dgm:cxn modelId="{905C7B81-07F3-4C7C-984A-7F3BD01901B3}" type="presParOf" srcId="{CC8763B3-4621-4666-B669-3C5BA2A30DBE}" destId="{A9B2BC83-0942-4001-80DE-769A77009AE5}" srcOrd="11" destOrd="0" presId="urn:microsoft.com/office/officeart/2005/8/layout/vList2"/>
    <dgm:cxn modelId="{C4EE49A4-9819-42A6-A684-11A2E4FC2139}" type="presParOf" srcId="{CC8763B3-4621-4666-B669-3C5BA2A30DBE}" destId="{0A218AEF-26AC-4E23-BDA1-668064282ED2}"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Employee Training</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0E8A125C-57D8-4962-B2BC-515A47D78819}">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Employee Development</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DF1768A1-F5E4-4152-9DE2-8FFC4D413F5A}" type="pres">
      <dgm:prSet presAssocID="{10A0C590-A532-44A1-89C8-932F5D7DA730}" presName="parentText" presStyleLbl="node1" presStyleIdx="0" presStyleCnt="7" custScaleX="99638" custLinFactNeighborX="-363" custLinFactNeighborY="-25550">
        <dgm:presLayoutVars>
          <dgm:chMax val="0"/>
          <dgm:bulletEnabled val="1"/>
        </dgm:presLayoutVars>
      </dgm:prSet>
      <dgm:spPr>
        <a:xfrm>
          <a:off x="0" y="28599"/>
          <a:ext cx="8092694" cy="561599"/>
        </a:xfrm>
        <a:prstGeom prst="roundRect">
          <a:avLst/>
        </a:prstGeom>
      </dgm:spPr>
      <dgm:t>
        <a:bodyPr/>
        <a:lstStyle/>
        <a:p>
          <a:endParaRPr lang="en-US"/>
        </a:p>
      </dgm:t>
    </dgm:pt>
    <dgm:pt modelId="{4E6B4AFF-7F28-479F-BB0E-2E6F3FE26F05}" type="pres">
      <dgm:prSet presAssocID="{A9EA73E1-EF34-4B14-B6BA-8A4F60B3DC71}" presName="spacer" presStyleCnt="0"/>
      <dgm:spPr/>
    </dgm:pt>
    <dgm:pt modelId="{F674B1EB-7C16-427C-9D7D-944E5157F0F6}" type="pres">
      <dgm:prSet presAssocID="{0E8A125C-57D8-4962-B2BC-515A47D78819}" presName="parentText" presStyleLbl="node1" presStyleIdx="1" presStyleCnt="7">
        <dgm:presLayoutVars>
          <dgm:chMax val="0"/>
          <dgm:bulletEnabled val="1"/>
        </dgm:presLayoutVars>
      </dgm:prSet>
      <dgm:spPr>
        <a:xfrm>
          <a:off x="0" y="1307700"/>
          <a:ext cx="8122096" cy="561599"/>
        </a:xfrm>
        <a:prstGeom prst="roundRect">
          <a:avLst/>
        </a:prstGeom>
      </dgm:spPr>
      <dgm:t>
        <a:bodyPr/>
        <a:lstStyle/>
        <a:p>
          <a:endParaRPr lang="en-US"/>
        </a:p>
      </dgm:t>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7">
        <dgm:presLayoutVars>
          <dgm:chMax val="0"/>
          <dgm:bulletEnabled val="1"/>
        </dgm:presLayoutVars>
      </dgm:prSet>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3" presStyleCnt="7">
        <dgm:presLayoutVars>
          <dgm:chMax val="0"/>
          <dgm:bulletEnabled val="1"/>
        </dgm:presLayoutVars>
      </dgm:prSet>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4" presStyleCnt="7">
        <dgm:presLayoutVars>
          <dgm:chMax val="0"/>
          <dgm:bulletEnabled val="1"/>
        </dgm:presLayoutVars>
      </dgm:prSet>
      <dgm:spPr/>
      <dgm:t>
        <a:bodyPr/>
        <a:lstStyle/>
        <a:p>
          <a:endParaRPr lang="en-US"/>
        </a:p>
      </dgm:t>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5" presStyleCnt="7">
        <dgm:presLayoutVars>
          <dgm:chMax val="0"/>
          <dgm:bulletEnabled val="1"/>
        </dgm:presLayoutVars>
      </dgm:prSet>
      <dgm:spPr/>
      <dgm:t>
        <a:bodyPr/>
        <a:lstStyle/>
        <a:p>
          <a:endParaRPr lang="en-US"/>
        </a:p>
      </dgm:t>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6" presStyleCnt="7">
        <dgm:presLayoutVars>
          <dgm:chMax val="0"/>
          <dgm:bulletEnabled val="1"/>
        </dgm:presLayoutVars>
      </dgm:prSet>
      <dgm:spPr/>
      <dgm:t>
        <a:bodyPr/>
        <a:lstStyle/>
        <a:p>
          <a:endParaRPr lang="en-US"/>
        </a:p>
      </dgm:t>
    </dgm:pt>
  </dgm:ptLst>
  <dgm:cxnLst>
    <dgm:cxn modelId="{D8613621-932F-4481-8FE1-059265EDC8FA}" type="presOf" srcId="{A0DA5317-EAF1-4F1F-8F38-FD55A0BDE6CA}" destId="{2D4BE110-5AB9-41A3-9914-DEAE56F0A0B0}" srcOrd="0" destOrd="0" presId="urn:microsoft.com/office/officeart/2005/8/layout/vList2"/>
    <dgm:cxn modelId="{5FE1F790-E51A-4899-93D8-D14A5CAF0833}" srcId="{703D4D02-5513-427D-B6E9-B2E187EE0C3A}" destId="{EDECB737-FAC0-4F47-9B1A-E18B883D0F75}" srcOrd="3" destOrd="0" parTransId="{3E244206-80D9-4A49-B29D-BB28E4D7D620}" sibTransId="{926D1E68-873A-41A6-94C0-77B042AC37D7}"/>
    <dgm:cxn modelId="{8E278BA0-4F29-4194-B9F6-7C1DB6AA1E45}" srcId="{703D4D02-5513-427D-B6E9-B2E187EE0C3A}" destId="{A0DA5317-EAF1-4F1F-8F38-FD55A0BDE6CA}" srcOrd="5" destOrd="0" parTransId="{9FA7B98B-1AD7-4078-9C11-0AFD76208D4D}" sibTransId="{FC347640-EE41-41E7-875F-AC59FADC0017}"/>
    <dgm:cxn modelId="{78A355C0-E53E-4353-B169-6FBBC605359A}" srcId="{703D4D02-5513-427D-B6E9-B2E187EE0C3A}" destId="{10A0C590-A532-44A1-89C8-932F5D7DA730}" srcOrd="0" destOrd="0" parTransId="{29DFFF41-1BFA-4263-B854-146B73507DF2}" sibTransId="{A9EA73E1-EF34-4B14-B6BA-8A4F60B3DC71}"/>
    <dgm:cxn modelId="{C71A778D-1CDC-4E4C-81D2-6A090BD573C1}" srcId="{703D4D02-5513-427D-B6E9-B2E187EE0C3A}" destId="{C20F0585-25A9-4316-8468-51F9EA9FF381}" srcOrd="6" destOrd="0" parTransId="{CE01BC7B-693E-4C29-9382-1CEAFD123B89}" sibTransId="{1BD7690B-FDA0-4563-ADEA-0840A7131753}"/>
    <dgm:cxn modelId="{C5266FCC-EFC5-4966-BF17-72CC0FC5B6E9}" type="presOf" srcId="{10A0C590-A532-44A1-89C8-932F5D7DA730}" destId="{DF1768A1-F5E4-4152-9DE2-8FFC4D413F5A}"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D828F8A2-C78E-4422-BCDC-945498A12C2E}" type="presOf" srcId="{86EE1343-CA04-44FA-A535-D9463A5F075B}" destId="{239A56AA-8CA4-45D2-AAA7-F32B26D151DB}" srcOrd="0" destOrd="0" presId="urn:microsoft.com/office/officeart/2005/8/layout/vList2"/>
    <dgm:cxn modelId="{0D6CE2C6-E302-4582-8BFD-869E848BDD3D}" srcId="{703D4D02-5513-427D-B6E9-B2E187EE0C3A}" destId="{6526F20A-24B3-4FCD-963E-A1F037490F19}" srcOrd="4"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7A92DBF-812C-47C9-8DD6-6138E484BBFF}" type="presOf" srcId="{703D4D02-5513-427D-B6E9-B2E187EE0C3A}" destId="{CC8763B3-4621-4666-B669-3C5BA2A30DBE}" srcOrd="0" destOrd="0" presId="urn:microsoft.com/office/officeart/2005/8/layout/vList2"/>
    <dgm:cxn modelId="{E0335A4A-FDED-40D5-8221-51DA03ADB97D}" type="presOf" srcId="{0E8A125C-57D8-4962-B2BC-515A47D78819}" destId="{F674B1EB-7C16-427C-9D7D-944E5157F0F6}"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51099936-F243-4A9B-A77A-90190D316907}" type="presParOf" srcId="{CC8763B3-4621-4666-B669-3C5BA2A30DBE}" destId="{04C77992-2E08-4A24-87DB-3D9323CE41DA}" srcOrd="5" destOrd="0" presId="urn:microsoft.com/office/officeart/2005/8/layout/vList2"/>
    <dgm:cxn modelId="{7F3CFA4E-EF63-4B69-A44A-79D4E38E6B04}" type="presParOf" srcId="{CC8763B3-4621-4666-B669-3C5BA2A30DBE}" destId="{063BDBA2-A3DC-419F-9114-58CDD7E9676E}" srcOrd="6" destOrd="0" presId="urn:microsoft.com/office/officeart/2005/8/layout/vList2"/>
    <dgm:cxn modelId="{554E2C67-8D8A-4917-A739-BFF681064908}" type="presParOf" srcId="{CC8763B3-4621-4666-B669-3C5BA2A30DBE}" destId="{A914B8BF-CFD8-47FB-BE1A-5161F813C281}" srcOrd="7" destOrd="0" presId="urn:microsoft.com/office/officeart/2005/8/layout/vList2"/>
    <dgm:cxn modelId="{0DF43C34-0693-4685-92A1-D1A0E018021D}" type="presParOf" srcId="{CC8763B3-4621-4666-B669-3C5BA2A30DBE}" destId="{2C838952-826C-4046-A3CA-180A4970B802}" srcOrd="8" destOrd="0" presId="urn:microsoft.com/office/officeart/2005/8/layout/vList2"/>
    <dgm:cxn modelId="{BD230446-2CAE-4D95-AACD-A8F865679AB0}" type="presParOf" srcId="{CC8763B3-4621-4666-B669-3C5BA2A30DBE}" destId="{DD061BC6-7217-4983-91AB-8118DA993ADC}" srcOrd="9" destOrd="0" presId="urn:microsoft.com/office/officeart/2005/8/layout/vList2"/>
    <dgm:cxn modelId="{84EC5101-A8FF-422B-A0DF-8A6E4AC95814}" type="presParOf" srcId="{CC8763B3-4621-4666-B669-3C5BA2A30DBE}" destId="{2D4BE110-5AB9-41A3-9914-DEAE56F0A0B0}" srcOrd="10" destOrd="0" presId="urn:microsoft.com/office/officeart/2005/8/layout/vList2"/>
    <dgm:cxn modelId="{905C7B81-07F3-4C7C-984A-7F3BD01901B3}" type="presParOf" srcId="{CC8763B3-4621-4666-B669-3C5BA2A30DBE}" destId="{A9B2BC83-0942-4001-80DE-769A77009AE5}" srcOrd="11" destOrd="0" presId="urn:microsoft.com/office/officeart/2005/8/layout/vList2"/>
    <dgm:cxn modelId="{C4EE49A4-9819-42A6-A684-11A2E4FC2139}" type="presParOf" srcId="{CC8763B3-4621-4666-B669-3C5BA2A30DBE}" destId="{0A218AEF-26AC-4E23-BDA1-668064282ED2}" srcOrd="1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chemeClr val="bg1"/>
              </a:solidFill>
              <a:latin typeface="+mn-lt"/>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noFill/>
        <a:ln w="12700" cap="flat" cmpd="sng" algn="ctr">
          <a:solidFill>
            <a:srgbClr val="FFFFE1">
              <a:hueOff val="0"/>
              <a:satOff val="0"/>
              <a:lumOff val="0"/>
              <a:alphaOff val="0"/>
            </a:srgbClr>
          </a:solidFill>
          <a:prstDash val="solid"/>
          <a:miter lim="800000"/>
        </a:ln>
        <a:effectLst/>
      </dgm:spPr>
      <dgm:t>
        <a:bodyPr/>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Structural Alternatives</a:t>
          </a: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no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800" kern="1200" dirty="0">
              <a:solidFill>
                <a:srgbClr val="2D2E2D"/>
              </a:solidFill>
              <a:latin typeface="+mn-lt"/>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6825">
        <dgm:presLayoutVars>
          <dgm:chMax val="0"/>
          <dgm:bulletEnabled val="1"/>
        </dgm:presLayoutVars>
      </dgm:prSet>
      <dgm:spPr>
        <a:xfrm>
          <a:off x="0" y="2376264"/>
          <a:ext cx="7772400" cy="514800"/>
        </a:xfrm>
        <a:prstGeom prst="roundRect">
          <a:avLst/>
        </a:prstGeom>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2950100"/>
          <a:ext cx="7772400" cy="5148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995908"/>
          <a:ext cx="7772400" cy="575859"/>
        </a:xfrm>
        <a:prstGeom prst="roundRect">
          <a:avLst/>
        </a:prstGeom>
      </dgm:spPr>
      <dgm:t>
        <a:bodyPr/>
        <a:lstStyle/>
        <a:p>
          <a:endParaRPr lang="en-US"/>
        </a:p>
      </dgm:t>
    </dgm:pt>
  </dgm:ptLst>
  <dgm:cxnLst>
    <dgm:cxn modelId="{AB406286-01AC-4136-A8F4-204191784CF6}" type="presOf" srcId="{4B0BF9B7-7B7A-4A7C-A05B-B1BE1B648CE9}" destId="{A17B7EE2-1D78-4802-A42E-D5C47A93A332}" srcOrd="0" destOrd="0" presId="urn:microsoft.com/office/officeart/2005/8/layout/vList2"/>
    <dgm:cxn modelId="{72AE0A4B-9107-473C-9175-9B4DC30D0865}" type="presOf" srcId="{5BC77895-9CE9-4054-B933-25BDDF9C1F4C}" destId="{C257A4DF-BA63-4CF7-ABE1-B114FC9563C2}" srcOrd="0" destOrd="0" presId="urn:microsoft.com/office/officeart/2005/8/layout/vList2"/>
    <dgm:cxn modelId="{320FB14D-E276-4A06-BC8D-D41ECD6D74EB}" type="presOf" srcId="{E5EF136F-65BC-440D-A019-C0F886E2577C}" destId="{BB581282-D2E9-4881-BBB5-D7AE975D856F}" srcOrd="0" destOrd="0" presId="urn:microsoft.com/office/officeart/2005/8/layout/vList2"/>
    <dgm:cxn modelId="{DB89C89E-B9ED-4F70-83BE-EE9487B6C802}" type="presOf" srcId="{E103F50F-1A90-416B-9E61-819078A87576}" destId="{37044683-296D-4928-A19D-1A7547B9EB23}" srcOrd="0" destOrd="0" presId="urn:microsoft.com/office/officeart/2005/8/layout/vList2"/>
    <dgm:cxn modelId="{ACEFD817-0F07-407C-B798-269BB4F1CF75}" type="presOf" srcId="{FC7DEB54-D495-4BD2-8325-E7464C2459C5}" destId="{C2D199EF-EC9A-4C6D-8BD7-CC11CB57AA65}" srcOrd="0" destOrd="0" presId="urn:microsoft.com/office/officeart/2005/8/layout/vList2"/>
    <dgm:cxn modelId="{54F683BD-7D14-4ED5-A29D-2E12F1E3516C}" srcId="{4B0BF9B7-7B7A-4A7C-A05B-B1BE1B648CE9}" destId="{0240E6BA-A916-4076-9EA5-E14A9617F930}" srcOrd="4" destOrd="0" parTransId="{FCD4DBE2-B78C-4C9B-AD8A-2AE48AC68966}" sibTransId="{5F944036-454F-428C-A017-94E62845979A}"/>
    <dgm:cxn modelId="{3C92B0A0-0376-4924-8286-AC33110357FE}" srcId="{4B0BF9B7-7B7A-4A7C-A05B-B1BE1B648CE9}" destId="{9B0D2C3E-33DB-4083-909C-C0999CE06016}" srcOrd="2" destOrd="0" parTransId="{87610EBD-CACA-49E7-B209-38918A556B69}" sibTransId="{0E959FCF-9E5C-4BA5-8F7F-0BF119A258E9}"/>
    <dgm:cxn modelId="{6613A2C2-F0C5-4725-91A6-9F48F23E2592}" srcId="{4B0BF9B7-7B7A-4A7C-A05B-B1BE1B648CE9}" destId="{5BCFEC87-2571-489B-891D-0E70E9F09AD4}" srcOrd="0" destOrd="0" parTransId="{D053B18D-AC5C-487F-A279-38D5B622285F}" sibTransId="{922FD871-7B30-4786-A696-4D6E20953EBF}"/>
    <dgm:cxn modelId="{923F59D7-DA89-4666-82CE-76D2257E8BD8}" type="presOf" srcId="{0240E6BA-A916-4076-9EA5-E14A9617F930}" destId="{35B7FA0E-A7C6-469B-9CC6-2694F8ACFFCE}" srcOrd="0" destOrd="0" presId="urn:microsoft.com/office/officeart/2005/8/layout/vList2"/>
    <dgm:cxn modelId="{4AA6DB67-0DC5-4F0A-A627-A8ADAF1111DF}" type="presOf" srcId="{5BCFEC87-2571-489B-891D-0E70E9F09AD4}" destId="{FEE47416-7ADC-4F04-B888-18152B43E14E}" srcOrd="0" destOrd="0" presId="urn:microsoft.com/office/officeart/2005/8/layout/vList2"/>
    <dgm:cxn modelId="{0A6B7EA9-5052-44B4-B2AD-E978B65A9A9B}" type="presOf" srcId="{9B0D2C3E-33DB-4083-909C-C0999CE06016}" destId="{4295595F-D20B-405E-8AB4-688E1DEC2787}"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87D43582-1B0F-4406-958A-C65726658694}" srcId="{4B0BF9B7-7B7A-4A7C-A05B-B1BE1B648CE9}" destId="{E5EF136F-65BC-440D-A019-C0F886E2577C}" srcOrd="6" destOrd="0" parTransId="{2E2C8467-2C24-4F52-9084-9115E17A23F9}" sibTransId="{F717F93E-8D7A-4248-BFC8-0D05C869C8B3}"/>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0BC7F281-6867-43B2-8E39-413E0D2CB7DD}" type="presParOf" srcId="{A17B7EE2-1D78-4802-A42E-D5C47A93A332}" destId="{FEE47416-7ADC-4F04-B888-18152B43E14E}" srcOrd="0" destOrd="0" presId="urn:microsoft.com/office/officeart/2005/8/layout/vList2"/>
    <dgm:cxn modelId="{A05A56CD-1A88-490F-9CEE-58A7E70F14AA}" type="presParOf" srcId="{A17B7EE2-1D78-4802-A42E-D5C47A93A332}" destId="{4C71D70E-D4E8-40C9-B61A-A6DF24ED5625}" srcOrd="1" destOrd="0" presId="urn:microsoft.com/office/officeart/2005/8/layout/vList2"/>
    <dgm:cxn modelId="{B14978CD-62F4-4870-A447-A86A3D276F6D}" type="presParOf" srcId="{A17B7EE2-1D78-4802-A42E-D5C47A93A332}" destId="{C257A4DF-BA63-4CF7-ABE1-B114FC9563C2}" srcOrd="2" destOrd="0" presId="urn:microsoft.com/office/officeart/2005/8/layout/vList2"/>
    <dgm:cxn modelId="{8618D3F2-5E23-4397-9E35-B15411D5B0EB}" type="presParOf" srcId="{A17B7EE2-1D78-4802-A42E-D5C47A93A332}" destId="{B38E9941-A3A6-4796-8072-ADCD44E1774C}" srcOrd="3" destOrd="0" presId="urn:microsoft.com/office/officeart/2005/8/layout/vList2"/>
    <dgm:cxn modelId="{9354CDD3-BAE9-4CA0-A838-7D4F5F64BC78}" type="presParOf" srcId="{A17B7EE2-1D78-4802-A42E-D5C47A93A332}" destId="{4295595F-D20B-405E-8AB4-688E1DEC2787}" srcOrd="4" destOrd="0" presId="urn:microsoft.com/office/officeart/2005/8/layout/vList2"/>
    <dgm:cxn modelId="{284276A9-4318-42FF-916F-B98F5291DD36}" type="presParOf" srcId="{A17B7EE2-1D78-4802-A42E-D5C47A93A332}" destId="{6793D6C1-11C4-4549-AA87-8A72272FF6B1}" srcOrd="5" destOrd="0" presId="urn:microsoft.com/office/officeart/2005/8/layout/vList2"/>
    <dgm:cxn modelId="{C33B888E-4BB3-4601-9684-20F0CC600DAF}" type="presParOf" srcId="{A17B7EE2-1D78-4802-A42E-D5C47A93A332}" destId="{37044683-296D-4928-A19D-1A7547B9EB23}" srcOrd="6" destOrd="0" presId="urn:microsoft.com/office/officeart/2005/8/layout/vList2"/>
    <dgm:cxn modelId="{E8740F83-5DCC-4A66-AE73-9BD05A2BAD0A}" type="presParOf" srcId="{A17B7EE2-1D78-4802-A42E-D5C47A93A332}" destId="{A8DC0224-C23C-470A-9860-43CF041DAA78}" srcOrd="7" destOrd="0" presId="urn:microsoft.com/office/officeart/2005/8/layout/vList2"/>
    <dgm:cxn modelId="{06BC3FC6-25BF-4D32-BFBF-DD83CEC3A21C}" type="presParOf" srcId="{A17B7EE2-1D78-4802-A42E-D5C47A93A332}" destId="{35B7FA0E-A7C6-469B-9CC6-2694F8ACFFCE}" srcOrd="8" destOrd="0" presId="urn:microsoft.com/office/officeart/2005/8/layout/vList2"/>
    <dgm:cxn modelId="{7A48FC1F-CED7-4A52-B107-CE4C5A39D802}" type="presParOf" srcId="{A17B7EE2-1D78-4802-A42E-D5C47A93A332}" destId="{74DBFF6F-C3F3-4B08-807D-9792880EAF31}" srcOrd="9" destOrd="0" presId="urn:microsoft.com/office/officeart/2005/8/layout/vList2"/>
    <dgm:cxn modelId="{7B26A7B5-85EC-42F1-9BA7-66E7BEC90E19}" type="presParOf" srcId="{A17B7EE2-1D78-4802-A42E-D5C47A93A332}" destId="{C2D199EF-EC9A-4C6D-8BD7-CC11CB57AA65}" srcOrd="10" destOrd="0" presId="urn:microsoft.com/office/officeart/2005/8/layout/vList2"/>
    <dgm:cxn modelId="{73C269C0-C422-4823-94B5-B606F63AC269}" type="presParOf" srcId="{A17B7EE2-1D78-4802-A42E-D5C47A93A332}" destId="{F4C439AD-BC66-42C3-9105-C5B50C42525C}" srcOrd="11" destOrd="0" presId="urn:microsoft.com/office/officeart/2005/8/layout/vList2"/>
    <dgm:cxn modelId="{600C9A17-0BD0-4C6B-8CBA-662C5DE2C2D1}" type="presParOf" srcId="{A17B7EE2-1D78-4802-A42E-D5C47A93A332}" destId="{BB581282-D2E9-4881-BBB5-D7AE975D856F}" srcOrd="12" destOrd="0" presId="urn:microsoft.com/office/officeart/2005/8/layout/vList2"/>
  </dgm:cxnLst>
  <dgm:bg/>
  <dgm:whole/>
</dgm:dataModel>
</file>

<file path=ppt/diagrams/data8.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Mergers and Acquisition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Merging Cultures</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Competency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Star Technique</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000000"/>
              </a:solidFill>
              <a:latin typeface="Arial"/>
              <a:ea typeface="+mn-ea"/>
              <a:cs typeface="+mn-cs"/>
            </a:rPr>
            <a:t>HR and CSR</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9B0D2C3E-33DB-4083-909C-C0999CE0601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977900">
            <a:lnSpc>
              <a:spcPct val="90000"/>
            </a:lnSpc>
            <a:spcBef>
              <a:spcPct val="0"/>
            </a:spcBef>
            <a:spcAft>
              <a:spcPct val="35000"/>
            </a:spcAft>
            <a:buNone/>
          </a:pPr>
          <a:r>
            <a:rPr lang="en-MY" sz="2200" kern="1200" dirty="0">
              <a:solidFill>
                <a:schemeClr val="tx1"/>
              </a:solidFill>
              <a:latin typeface="Arial"/>
              <a:ea typeface="+mn-ea"/>
              <a:cs typeface="+mn-cs"/>
            </a:rPr>
            <a:t>HR Structural Alternatives</a:t>
          </a:r>
          <a:endParaRPr lang="en-MY" sz="2200" kern="1200" dirty="0">
            <a:solidFill>
              <a:srgbClr val="000000"/>
            </a:solidFill>
            <a:latin typeface="Arial"/>
            <a:ea typeface="+mn-ea"/>
            <a:cs typeface="+mn-cs"/>
          </a:endParaRPr>
        </a:p>
      </dgm:t>
    </dgm:pt>
    <dgm:pt modelId="{87610EBD-CACA-49E7-B209-38918A556B69}" type="parTrans" cxnId="{3C92B0A0-0376-4924-8286-AC33110357FE}">
      <dgm:prSet/>
      <dgm:spPr/>
      <dgm:t>
        <a:bodyPr/>
        <a:lstStyle/>
        <a:p>
          <a:endParaRPr lang="en-MY"/>
        </a:p>
      </dgm:t>
    </dgm:pt>
    <dgm:pt modelId="{0E959FCF-9E5C-4BA5-8F7F-0BF119A258E9}" type="sibTrans" cxnId="{3C92B0A0-0376-4924-8286-AC33110357FE}">
      <dgm:prSet/>
      <dgm:spPr/>
      <dgm:t>
        <a:bodyPr/>
        <a:lstStyle/>
        <a:p>
          <a:endParaRPr lang="en-MY"/>
        </a:p>
      </dgm:t>
    </dgm:pt>
    <dgm:pt modelId="{E5EF136F-65BC-440D-A019-C0F886E2577C}">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83820" tIns="83820" rIns="83820" bIns="83820" numCol="1" spcCol="1270" anchor="ctr" anchorCtr="0"/>
        <a:lstStyle/>
        <a:p>
          <a:pPr marL="0" lvl="0" indent="0" algn="l" defTabSz="977900">
            <a:lnSpc>
              <a:spcPct val="90000"/>
            </a:lnSpc>
            <a:spcBef>
              <a:spcPct val="0"/>
            </a:spcBef>
            <a:spcAft>
              <a:spcPct val="35000"/>
            </a:spcAft>
            <a:buNone/>
          </a:pPr>
          <a:r>
            <a:rPr lang="en-MY" sz="2200" kern="1200" dirty="0">
              <a:solidFill>
                <a:srgbClr val="FFFFE1"/>
              </a:solidFill>
              <a:latin typeface="Arial"/>
              <a:ea typeface="+mn-ea"/>
              <a:cs typeface="+mn-cs"/>
            </a:rPr>
            <a:t>HR Roles and Responsibilities</a:t>
          </a:r>
        </a:p>
      </dgm:t>
    </dgm:pt>
    <dgm:pt modelId="{2E2C8467-2C24-4F52-9084-9115E17A23F9}" type="parTrans" cxnId="{87D43582-1B0F-4406-958A-C65726658694}">
      <dgm:prSet/>
      <dgm:spPr/>
      <dgm:t>
        <a:bodyPr/>
        <a:lstStyle/>
        <a:p>
          <a:endParaRPr lang="en-MY"/>
        </a:p>
      </dgm:t>
    </dgm:pt>
    <dgm:pt modelId="{F717F93E-8D7A-4248-BFC8-0D05C869C8B3}" type="sibTrans" cxnId="{87D43582-1B0F-4406-958A-C65726658694}">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t>
        <a:bodyPr/>
        <a:lstStyle/>
        <a:p>
          <a:endParaRPr lang="en-US"/>
        </a:p>
      </dgm:t>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a:xfrm>
          <a:off x="0" y="118485"/>
          <a:ext cx="7772400" cy="514800"/>
        </a:xfrm>
        <a:prstGeom prst="roundRect">
          <a:avLst/>
        </a:prstGeom>
      </dgm:spPr>
      <dgm:t>
        <a:bodyPr/>
        <a:lstStyle/>
        <a:p>
          <a:endParaRPr lang="en-US"/>
        </a:p>
      </dgm:t>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16750">
        <dgm:presLayoutVars>
          <dgm:chMax val="0"/>
          <dgm:bulletEnabled val="1"/>
        </dgm:presLayoutVars>
      </dgm:prSet>
      <dgm:spPr>
        <a:xfrm>
          <a:off x="0" y="648072"/>
          <a:ext cx="7772400" cy="514800"/>
        </a:xfrm>
        <a:prstGeom prst="roundRect">
          <a:avLst/>
        </a:prstGeom>
      </dgm:spPr>
      <dgm:t>
        <a:bodyPr/>
        <a:lstStyle/>
        <a:p>
          <a:endParaRPr lang="en-US"/>
        </a:p>
      </dgm:t>
    </dgm:pt>
    <dgm:pt modelId="{B38E9941-A3A6-4796-8072-ADCD44E1774C}" type="pres">
      <dgm:prSet presAssocID="{31A1769C-2C00-4F7C-951A-5A04AB5BA6E5}" presName="spacer" presStyleCnt="0"/>
      <dgm:spPr/>
    </dgm:pt>
    <dgm:pt modelId="{4295595F-D20B-405E-8AB4-688E1DEC2787}" type="pres">
      <dgm:prSet presAssocID="{9B0D2C3E-33DB-4083-909C-C0999CE06016}" presName="parentText" presStyleLbl="node1" presStyleIdx="2" presStyleCnt="7" custLinFactNeighborY="-3516">
        <dgm:presLayoutVars>
          <dgm:chMax val="0"/>
          <dgm:bulletEnabled val="1"/>
        </dgm:presLayoutVars>
      </dgm:prSet>
      <dgm:spPr>
        <a:xfrm>
          <a:off x="0" y="1213392"/>
          <a:ext cx="7772400" cy="514800"/>
        </a:xfrm>
        <a:prstGeom prst="roundRect">
          <a:avLst/>
        </a:prstGeom>
      </dgm:spPr>
      <dgm:t>
        <a:bodyPr/>
        <a:lstStyle/>
        <a:p>
          <a:endParaRPr lang="en-US"/>
        </a:p>
      </dgm:t>
    </dgm:pt>
    <dgm:pt modelId="{6793D6C1-11C4-4549-AA87-8A72272FF6B1}" type="pres">
      <dgm:prSet presAssocID="{0E959FCF-9E5C-4BA5-8F7F-0BF119A258E9}" presName="spacer" presStyleCnt="0"/>
      <dgm:spPr/>
    </dgm:pt>
    <dgm:pt modelId="{37044683-296D-4928-A19D-1A7547B9EB23}" type="pres">
      <dgm:prSet presAssocID="{E103F50F-1A90-416B-9E61-819078A87576}" presName="parentText" presStyleLbl="node1" presStyleIdx="3" presStyleCnt="7">
        <dgm:presLayoutVars>
          <dgm:chMax val="0"/>
          <dgm:bulletEnabled val="1"/>
        </dgm:presLayoutVars>
      </dgm:prSet>
      <dgm:spPr>
        <a:xfrm>
          <a:off x="0" y="1793780"/>
          <a:ext cx="7772400" cy="514800"/>
        </a:xfrm>
        <a:prstGeom prst="roundRect">
          <a:avLst/>
        </a:prstGeom>
      </dgm:spPr>
      <dgm:t>
        <a:bodyPr/>
        <a:lstStyle/>
        <a:p>
          <a:endParaRPr lang="en-US"/>
        </a:p>
      </dgm:t>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4" presStyleCnt="7" custLinFactNeighborY="6825">
        <dgm:presLayoutVars>
          <dgm:chMax val="0"/>
          <dgm:bulletEnabled val="1"/>
        </dgm:presLayoutVars>
      </dgm:prSet>
      <dgm:spPr>
        <a:xfrm>
          <a:off x="0" y="2376264"/>
          <a:ext cx="7772400" cy="514800"/>
        </a:xfrm>
        <a:prstGeom prst="roundRect">
          <a:avLst/>
        </a:prstGeom>
      </dgm:spPr>
      <dgm:t>
        <a:bodyPr/>
        <a:lstStyle/>
        <a:p>
          <a:endParaRPr lang="en-US"/>
        </a:p>
      </dgm:t>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5" presStyleCnt="7">
        <dgm:presLayoutVars>
          <dgm:chMax val="0"/>
          <dgm:bulletEnabled val="1"/>
        </dgm:presLayoutVars>
      </dgm:prSet>
      <dgm:spPr>
        <a:xfrm>
          <a:off x="0" y="2950100"/>
          <a:ext cx="7772400" cy="514800"/>
        </a:xfrm>
        <a:prstGeom prst="roundRect">
          <a:avLst/>
        </a:prstGeom>
      </dgm:spPr>
      <dgm:t>
        <a:bodyPr/>
        <a:lstStyle/>
        <a:p>
          <a:endParaRPr lang="en-US"/>
        </a:p>
      </dgm:t>
    </dgm:pt>
    <dgm:pt modelId="{F4C439AD-BC66-42C3-9105-C5B50C42525C}" type="pres">
      <dgm:prSet presAssocID="{B073C0A7-BBBA-4CC1-A7B4-ED449CA76FC9}" presName="spacer" presStyleCnt="0"/>
      <dgm:spPr/>
    </dgm:pt>
    <dgm:pt modelId="{BB581282-D2E9-4881-BBB5-D7AE975D856F}" type="pres">
      <dgm:prSet presAssocID="{E5EF136F-65BC-440D-A019-C0F886E2577C}" presName="parentText" presStyleLbl="node1" presStyleIdx="6" presStyleCnt="7">
        <dgm:presLayoutVars>
          <dgm:chMax val="0"/>
          <dgm:bulletEnabled val="1"/>
        </dgm:presLayoutVars>
      </dgm:prSet>
      <dgm:spPr>
        <a:xfrm>
          <a:off x="0" y="3528260"/>
          <a:ext cx="7772400" cy="514800"/>
        </a:xfrm>
        <a:prstGeom prst="roundRect">
          <a:avLst/>
        </a:prstGeom>
      </dgm:spPr>
      <dgm:t>
        <a:bodyPr/>
        <a:lstStyle/>
        <a:p>
          <a:endParaRPr lang="en-US"/>
        </a:p>
      </dgm:t>
    </dgm:pt>
  </dgm:ptLst>
  <dgm:cxnLst>
    <dgm:cxn modelId="{26020317-A786-4DB6-9BA5-8AE0D85F192D}" type="presOf" srcId="{E5EF136F-65BC-440D-A019-C0F886E2577C}" destId="{BB581282-D2E9-4881-BBB5-D7AE975D856F}" srcOrd="0" destOrd="0" presId="urn:microsoft.com/office/officeart/2005/8/layout/vList2"/>
    <dgm:cxn modelId="{F2290C44-1095-4EB2-B679-B84B477C86C0}" type="presOf" srcId="{9B0D2C3E-33DB-4083-909C-C0999CE06016}" destId="{4295595F-D20B-405E-8AB4-688E1DEC2787}" srcOrd="0" destOrd="0" presId="urn:microsoft.com/office/officeart/2005/8/layout/vList2"/>
    <dgm:cxn modelId="{CBD7F1C7-F6D8-488E-8910-77C9A464B866}" type="presOf" srcId="{FC7DEB54-D495-4BD2-8325-E7464C2459C5}" destId="{C2D199EF-EC9A-4C6D-8BD7-CC11CB57AA65}" srcOrd="0" destOrd="0" presId="urn:microsoft.com/office/officeart/2005/8/layout/vList2"/>
    <dgm:cxn modelId="{1E1F6FC8-8EEC-40AB-A248-6D3A23F52253}" type="presOf" srcId="{5BC77895-9CE9-4054-B933-25BDDF9C1F4C}" destId="{C257A4DF-BA63-4CF7-ABE1-B114FC9563C2}" srcOrd="0" destOrd="0" presId="urn:microsoft.com/office/officeart/2005/8/layout/vList2"/>
    <dgm:cxn modelId="{58374DF7-712F-4BC2-A34C-C17583B0EC25}" type="presOf" srcId="{E103F50F-1A90-416B-9E61-819078A87576}" destId="{37044683-296D-4928-A19D-1A7547B9EB23}" srcOrd="0" destOrd="0" presId="urn:microsoft.com/office/officeart/2005/8/layout/vList2"/>
    <dgm:cxn modelId="{54F683BD-7D14-4ED5-A29D-2E12F1E3516C}" srcId="{4B0BF9B7-7B7A-4A7C-A05B-B1BE1B648CE9}" destId="{0240E6BA-A916-4076-9EA5-E14A9617F930}" srcOrd="4" destOrd="0" parTransId="{FCD4DBE2-B78C-4C9B-AD8A-2AE48AC68966}" sibTransId="{5F944036-454F-428C-A017-94E62845979A}"/>
    <dgm:cxn modelId="{3C92B0A0-0376-4924-8286-AC33110357FE}" srcId="{4B0BF9B7-7B7A-4A7C-A05B-B1BE1B648CE9}" destId="{9B0D2C3E-33DB-4083-909C-C0999CE06016}" srcOrd="2" destOrd="0" parTransId="{87610EBD-CACA-49E7-B209-38918A556B69}" sibTransId="{0E959FCF-9E5C-4BA5-8F7F-0BF119A258E9}"/>
    <dgm:cxn modelId="{81D7F42E-ED13-4753-930F-B26F602D286E}" type="presOf" srcId="{4B0BF9B7-7B7A-4A7C-A05B-B1BE1B648CE9}" destId="{A17B7EE2-1D78-4802-A42E-D5C47A93A332}" srcOrd="0" destOrd="0" presId="urn:microsoft.com/office/officeart/2005/8/layout/vList2"/>
    <dgm:cxn modelId="{6613A2C2-F0C5-4725-91A6-9F48F23E2592}" srcId="{4B0BF9B7-7B7A-4A7C-A05B-B1BE1B648CE9}" destId="{5BCFEC87-2571-489B-891D-0E70E9F09AD4}" srcOrd="0" destOrd="0" parTransId="{D053B18D-AC5C-487F-A279-38D5B622285F}" sibTransId="{922FD871-7B30-4786-A696-4D6E20953EBF}"/>
    <dgm:cxn modelId="{024F4D60-97B4-455B-A21C-44F56974F06E}" type="presOf" srcId="{0240E6BA-A916-4076-9EA5-E14A9617F930}" destId="{35B7FA0E-A7C6-469B-9CC6-2694F8ACFFCE}" srcOrd="0" destOrd="0" presId="urn:microsoft.com/office/officeart/2005/8/layout/vList2"/>
    <dgm:cxn modelId="{4B730BFD-B40B-4412-ADCB-EE7F1C6BD053}" type="presOf" srcId="{5BCFEC87-2571-489B-891D-0E70E9F09AD4}" destId="{FEE47416-7ADC-4F04-B888-18152B43E14E}" srcOrd="0" destOrd="0" presId="urn:microsoft.com/office/officeart/2005/8/layout/vList2"/>
    <dgm:cxn modelId="{D6332F11-733A-4E32-91D1-48728F4299BC}" srcId="{4B0BF9B7-7B7A-4A7C-A05B-B1BE1B648CE9}" destId="{FC7DEB54-D495-4BD2-8325-E7464C2459C5}" srcOrd="5" destOrd="0" parTransId="{9D2FBCD5-0C0E-4C79-ACEE-655AD2CB786C}" sibTransId="{B073C0A7-BBBA-4CC1-A7B4-ED449CA76FC9}"/>
    <dgm:cxn modelId="{87D43582-1B0F-4406-958A-C65726658694}" srcId="{4B0BF9B7-7B7A-4A7C-A05B-B1BE1B648CE9}" destId="{E5EF136F-65BC-440D-A019-C0F886E2577C}" srcOrd="6" destOrd="0" parTransId="{2E2C8467-2C24-4F52-9084-9115E17A23F9}" sibTransId="{F717F93E-8D7A-4248-BFC8-0D05C869C8B3}"/>
    <dgm:cxn modelId="{806CAA7F-8446-4C3F-AEC4-A3E85D3D3935}" srcId="{4B0BF9B7-7B7A-4A7C-A05B-B1BE1B648CE9}" destId="{E103F50F-1A90-416B-9E61-819078A87576}" srcOrd="3" destOrd="0" parTransId="{2EB38C58-B93F-4404-BE14-031AB2A19497}" sibTransId="{1A8EFFAA-9C5F-4126-B3FA-F7CEBBA88C68}"/>
    <dgm:cxn modelId="{C417DAD6-A198-4052-94EF-5FC2628A67EB}" srcId="{4B0BF9B7-7B7A-4A7C-A05B-B1BE1B648CE9}" destId="{5BC77895-9CE9-4054-B933-25BDDF9C1F4C}" srcOrd="1" destOrd="0" parTransId="{D3FCBDAE-D5A3-4B5D-ABD9-7974AAAA1040}" sibTransId="{31A1769C-2C00-4F7C-951A-5A04AB5BA6E5}"/>
    <dgm:cxn modelId="{E4B052C0-599F-4450-ADF5-9D04BB771247}" type="presParOf" srcId="{A17B7EE2-1D78-4802-A42E-D5C47A93A332}" destId="{FEE47416-7ADC-4F04-B888-18152B43E14E}" srcOrd="0" destOrd="0" presId="urn:microsoft.com/office/officeart/2005/8/layout/vList2"/>
    <dgm:cxn modelId="{EB2ED885-81DC-4706-92F8-FF1E8C9F58CA}" type="presParOf" srcId="{A17B7EE2-1D78-4802-A42E-D5C47A93A332}" destId="{4C71D70E-D4E8-40C9-B61A-A6DF24ED5625}" srcOrd="1" destOrd="0" presId="urn:microsoft.com/office/officeart/2005/8/layout/vList2"/>
    <dgm:cxn modelId="{DE7AD0A7-7D20-4BD4-8006-34AEE167DACB}" type="presParOf" srcId="{A17B7EE2-1D78-4802-A42E-D5C47A93A332}" destId="{C257A4DF-BA63-4CF7-ABE1-B114FC9563C2}" srcOrd="2" destOrd="0" presId="urn:microsoft.com/office/officeart/2005/8/layout/vList2"/>
    <dgm:cxn modelId="{35FB6C35-8562-4587-A99A-389C78C6310E}" type="presParOf" srcId="{A17B7EE2-1D78-4802-A42E-D5C47A93A332}" destId="{B38E9941-A3A6-4796-8072-ADCD44E1774C}" srcOrd="3" destOrd="0" presId="urn:microsoft.com/office/officeart/2005/8/layout/vList2"/>
    <dgm:cxn modelId="{76C83EB7-E578-4DA1-BFA0-6DA3D8F86DBD}" type="presParOf" srcId="{A17B7EE2-1D78-4802-A42E-D5C47A93A332}" destId="{4295595F-D20B-405E-8AB4-688E1DEC2787}" srcOrd="4" destOrd="0" presId="urn:microsoft.com/office/officeart/2005/8/layout/vList2"/>
    <dgm:cxn modelId="{930E71DD-F726-4237-B45C-9ABB10C54D61}" type="presParOf" srcId="{A17B7EE2-1D78-4802-A42E-D5C47A93A332}" destId="{6793D6C1-11C4-4549-AA87-8A72272FF6B1}" srcOrd="5" destOrd="0" presId="urn:microsoft.com/office/officeart/2005/8/layout/vList2"/>
    <dgm:cxn modelId="{685396A5-2168-48D1-919E-15E0F39715DD}" type="presParOf" srcId="{A17B7EE2-1D78-4802-A42E-D5C47A93A332}" destId="{37044683-296D-4928-A19D-1A7547B9EB23}" srcOrd="6" destOrd="0" presId="urn:microsoft.com/office/officeart/2005/8/layout/vList2"/>
    <dgm:cxn modelId="{E53FAF69-98A2-4678-A905-DF7E96FC61D2}" type="presParOf" srcId="{A17B7EE2-1D78-4802-A42E-D5C47A93A332}" destId="{A8DC0224-C23C-470A-9860-43CF041DAA78}" srcOrd="7" destOrd="0" presId="urn:microsoft.com/office/officeart/2005/8/layout/vList2"/>
    <dgm:cxn modelId="{437FF44E-2057-4E71-AFBD-FA7E55CDD81C}" type="presParOf" srcId="{A17B7EE2-1D78-4802-A42E-D5C47A93A332}" destId="{35B7FA0E-A7C6-469B-9CC6-2694F8ACFFCE}" srcOrd="8" destOrd="0" presId="urn:microsoft.com/office/officeart/2005/8/layout/vList2"/>
    <dgm:cxn modelId="{FAF791B7-A9C7-41CC-BB86-FA7EC90842B9}" type="presParOf" srcId="{A17B7EE2-1D78-4802-A42E-D5C47A93A332}" destId="{74DBFF6F-C3F3-4B08-807D-9792880EAF31}" srcOrd="9" destOrd="0" presId="urn:microsoft.com/office/officeart/2005/8/layout/vList2"/>
    <dgm:cxn modelId="{79DDD442-81F0-4C45-AA99-D83FD5950184}" type="presParOf" srcId="{A17B7EE2-1D78-4802-A42E-D5C47A93A332}" destId="{C2D199EF-EC9A-4C6D-8BD7-CC11CB57AA65}" srcOrd="10" destOrd="0" presId="urn:microsoft.com/office/officeart/2005/8/layout/vList2"/>
    <dgm:cxn modelId="{C0A86ABD-2331-410E-879C-ECC05BC820AD}" type="presParOf" srcId="{A17B7EE2-1D78-4802-A42E-D5C47A93A332}" destId="{F4C439AD-BC66-42C3-9105-C5B50C42525C}" srcOrd="11" destOrd="0" presId="urn:microsoft.com/office/officeart/2005/8/layout/vList2"/>
    <dgm:cxn modelId="{B76DFC2F-9296-4B09-B30E-71A2763D91B4}" type="presParOf" srcId="{A17B7EE2-1D78-4802-A42E-D5C47A93A332}" destId="{BB581282-D2E9-4881-BBB5-D7AE975D856F}" srcOrd="12" destOrd="0" presId="urn:microsoft.com/office/officeart/2005/8/layout/vList2"/>
  </dgm:cxnLst>
  <dgm:bg/>
  <dgm:whole/>
</dgm:dataModel>
</file>

<file path=ppt/diagrams/data9.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6EE1343-CA04-44FA-A535-D9463A5F075B}">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dirty="0">
              <a:solidFill>
                <a:schemeClr val="tx1"/>
              </a:solidFill>
            </a:rPr>
            <a:t>Managing High Performers and High Potentials</a:t>
          </a: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Diversity and Inclusion</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239A56AA-8CA4-45D2-AAA7-F32B26D151DB}" type="pres">
      <dgm:prSet presAssocID="{86EE1343-CA04-44FA-A535-D9463A5F075B}" presName="parentText" presStyleLbl="node1" presStyleIdx="0" presStyleCnt="5">
        <dgm:presLayoutVars>
          <dgm:chMax val="0"/>
          <dgm:bulletEnabled val="1"/>
        </dgm:presLayoutVars>
      </dgm:prSet>
      <dgm:spPr>
        <a:xfrm>
          <a:off x="0" y="1523927"/>
          <a:ext cx="8122096" cy="621928"/>
        </a:xfrm>
        <a:prstGeom prst="roundRect">
          <a:avLst/>
        </a:prstGeom>
      </dgm:spPr>
      <dgm:t>
        <a:bodyPr/>
        <a:lstStyle/>
        <a:p>
          <a:endParaRPr lang="en-US"/>
        </a:p>
      </dgm:t>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1" presStyleCnt="5">
        <dgm:presLayoutVars>
          <dgm:chMax val="0"/>
          <dgm:bulletEnabled val="1"/>
        </dgm:presLayoutVars>
      </dgm:prSet>
      <dgm:spPr/>
      <dgm:t>
        <a:bodyPr/>
        <a:lstStyle/>
        <a:p>
          <a:endParaRPr lang="en-US"/>
        </a:p>
      </dgm:t>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2" presStyleCnt="5">
        <dgm:presLayoutVars>
          <dgm:chMax val="0"/>
          <dgm:bulletEnabled val="1"/>
        </dgm:presLayoutVars>
      </dgm:prSet>
      <dgm:spPr/>
      <dgm:t>
        <a:bodyPr/>
        <a:lstStyle/>
        <a:p>
          <a:endParaRPr lang="en-US"/>
        </a:p>
      </dgm:t>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3" presStyleCnt="5">
        <dgm:presLayoutVars>
          <dgm:chMax val="0"/>
          <dgm:bulletEnabled val="1"/>
        </dgm:presLayoutVars>
      </dgm:prSet>
      <dgm:spPr/>
      <dgm:t>
        <a:bodyPr/>
        <a:lstStyle/>
        <a:p>
          <a:endParaRPr lang="en-US"/>
        </a:p>
      </dgm:t>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4" presStyleCnt="5">
        <dgm:presLayoutVars>
          <dgm:chMax val="0"/>
          <dgm:bulletEnabled val="1"/>
        </dgm:presLayoutVars>
      </dgm:prSet>
      <dgm:spPr/>
      <dgm:t>
        <a:bodyPr/>
        <a:lstStyle/>
        <a:p>
          <a:endParaRPr lang="en-US"/>
        </a:p>
      </dgm:t>
    </dgm:pt>
  </dgm:ptLst>
  <dgm:cxnLst>
    <dgm:cxn modelId="{5FE1F790-E51A-4899-93D8-D14A5CAF0833}" srcId="{703D4D02-5513-427D-B6E9-B2E187EE0C3A}" destId="{EDECB737-FAC0-4F47-9B1A-E18B883D0F75}" srcOrd="1" destOrd="0" parTransId="{3E244206-80D9-4A49-B29D-BB28E4D7D620}" sibTransId="{926D1E68-873A-41A6-94C0-77B042AC37D7}"/>
    <dgm:cxn modelId="{8E278BA0-4F29-4194-B9F6-7C1DB6AA1E45}" srcId="{703D4D02-5513-427D-B6E9-B2E187EE0C3A}" destId="{A0DA5317-EAF1-4F1F-8F38-FD55A0BDE6CA}" srcOrd="3" destOrd="0" parTransId="{9FA7B98B-1AD7-4078-9C11-0AFD76208D4D}" sibTransId="{FC347640-EE41-41E7-875F-AC59FADC0017}"/>
    <dgm:cxn modelId="{CB293994-EDAF-41D1-9765-D1C43845768C}" type="presOf" srcId="{703D4D02-5513-427D-B6E9-B2E187EE0C3A}" destId="{CC8763B3-4621-4666-B669-3C5BA2A30DBE}" srcOrd="0" destOrd="0" presId="urn:microsoft.com/office/officeart/2005/8/layout/vList2"/>
    <dgm:cxn modelId="{0650B872-21FF-4D0F-842A-BE9849CDB633}" type="presOf" srcId="{C20F0585-25A9-4316-8468-51F9EA9FF381}" destId="{0A218AEF-26AC-4E23-BDA1-668064282ED2}" srcOrd="0" destOrd="0" presId="urn:microsoft.com/office/officeart/2005/8/layout/vList2"/>
    <dgm:cxn modelId="{0E65F031-B1E5-4195-B849-34A4EC1ABA38}" type="presOf" srcId="{6526F20A-24B3-4FCD-963E-A1F037490F19}" destId="{2C838952-826C-4046-A3CA-180A4970B802}" srcOrd="0" destOrd="0" presId="urn:microsoft.com/office/officeart/2005/8/layout/vList2"/>
    <dgm:cxn modelId="{C71A778D-1CDC-4E4C-81D2-6A090BD573C1}" srcId="{703D4D02-5513-427D-B6E9-B2E187EE0C3A}" destId="{C20F0585-25A9-4316-8468-51F9EA9FF381}" srcOrd="4" destOrd="0" parTransId="{CE01BC7B-693E-4C29-9382-1CEAFD123B89}" sibTransId="{1BD7690B-FDA0-4563-ADEA-0840A7131753}"/>
    <dgm:cxn modelId="{0BD67EAC-2B56-4FEB-B270-978D9FCDD07E}" srcId="{703D4D02-5513-427D-B6E9-B2E187EE0C3A}" destId="{86EE1343-CA04-44FA-A535-D9463A5F075B}" srcOrd="0" destOrd="0" parTransId="{4462A191-DD1C-427F-A2AB-ECCA895E2978}" sibTransId="{986357B2-7A47-40CD-864A-8B362D60BF95}"/>
    <dgm:cxn modelId="{0D6CE2C6-E302-4582-8BFD-869E848BDD3D}" srcId="{703D4D02-5513-427D-B6E9-B2E187EE0C3A}" destId="{6526F20A-24B3-4FCD-963E-A1F037490F19}" srcOrd="2" destOrd="0" parTransId="{402CD06B-6C7D-443A-BDCA-256AA696F552}" sibTransId="{A3E1D46A-10CE-4B4D-8698-40709515AB29}"/>
    <dgm:cxn modelId="{FA51F95F-AF94-47FA-A7D6-FC651D420308}" type="presOf" srcId="{EDECB737-FAC0-4F47-9B1A-E18B883D0F75}" destId="{063BDBA2-A3DC-419F-9114-58CDD7E9676E}" srcOrd="0" destOrd="0" presId="urn:microsoft.com/office/officeart/2005/8/layout/vList2"/>
    <dgm:cxn modelId="{931AB08E-F3EC-45A9-A3A1-98D8FF3D0F9B}" type="presOf" srcId="{A0DA5317-EAF1-4F1F-8F38-FD55A0BDE6CA}" destId="{2D4BE110-5AB9-41A3-9914-DEAE56F0A0B0}" srcOrd="0" destOrd="0" presId="urn:microsoft.com/office/officeart/2005/8/layout/vList2"/>
    <dgm:cxn modelId="{3E899CEB-2D05-4037-85C3-A7F65315EBEA}" type="presOf" srcId="{86EE1343-CA04-44FA-A535-D9463A5F075B}" destId="{239A56AA-8CA4-45D2-AAA7-F32B26D151DB}" srcOrd="0" destOrd="0" presId="urn:microsoft.com/office/officeart/2005/8/layout/vList2"/>
    <dgm:cxn modelId="{70AEF2FB-D589-42B0-A188-73A4130D78DB}" type="presParOf" srcId="{CC8763B3-4621-4666-B669-3C5BA2A30DBE}" destId="{239A56AA-8CA4-45D2-AAA7-F32B26D151DB}" srcOrd="0" destOrd="0" presId="urn:microsoft.com/office/officeart/2005/8/layout/vList2"/>
    <dgm:cxn modelId="{3E1B07F3-86DD-499D-934F-3747D31F9382}" type="presParOf" srcId="{CC8763B3-4621-4666-B669-3C5BA2A30DBE}" destId="{04C77992-2E08-4A24-87DB-3D9323CE41DA}" srcOrd="1" destOrd="0" presId="urn:microsoft.com/office/officeart/2005/8/layout/vList2"/>
    <dgm:cxn modelId="{85205FB3-6552-4CBF-B4E7-22F0E7A1AE6C}" type="presParOf" srcId="{CC8763B3-4621-4666-B669-3C5BA2A30DBE}" destId="{063BDBA2-A3DC-419F-9114-58CDD7E9676E}" srcOrd="2" destOrd="0" presId="urn:microsoft.com/office/officeart/2005/8/layout/vList2"/>
    <dgm:cxn modelId="{60A0AE08-AC60-44C5-BD49-CC6F2184D406}" type="presParOf" srcId="{CC8763B3-4621-4666-B669-3C5BA2A30DBE}" destId="{A914B8BF-CFD8-47FB-BE1A-5161F813C281}" srcOrd="3" destOrd="0" presId="urn:microsoft.com/office/officeart/2005/8/layout/vList2"/>
    <dgm:cxn modelId="{8ADAE83E-C6A2-4A74-9756-58516095104A}" type="presParOf" srcId="{CC8763B3-4621-4666-B669-3C5BA2A30DBE}" destId="{2C838952-826C-4046-A3CA-180A4970B802}" srcOrd="4" destOrd="0" presId="urn:microsoft.com/office/officeart/2005/8/layout/vList2"/>
    <dgm:cxn modelId="{34CEA0A8-B6A9-490C-8DA7-B7D80514C386}" type="presParOf" srcId="{CC8763B3-4621-4666-B669-3C5BA2A30DBE}" destId="{DD061BC6-7217-4983-91AB-8118DA993ADC}" srcOrd="5" destOrd="0" presId="urn:microsoft.com/office/officeart/2005/8/layout/vList2"/>
    <dgm:cxn modelId="{B2080E34-5C7C-498A-82A7-93BDF960FEC2}" type="presParOf" srcId="{CC8763B3-4621-4666-B669-3C5BA2A30DBE}" destId="{2D4BE110-5AB9-41A3-9914-DEAE56F0A0B0}" srcOrd="6" destOrd="0" presId="urn:microsoft.com/office/officeart/2005/8/layout/vList2"/>
    <dgm:cxn modelId="{F9A1131D-5764-456F-A17A-F1E8146875C4}" type="presParOf" srcId="{CC8763B3-4621-4666-B669-3C5BA2A30DBE}" destId="{A9B2BC83-0942-4001-80DE-769A77009AE5}" srcOrd="7" destOrd="0" presId="urn:microsoft.com/office/officeart/2005/8/layout/vList2"/>
    <dgm:cxn modelId="{4C45C6C4-ECAA-45E8-BFDE-9B4F91A54932}" type="presParOf" srcId="{CC8763B3-4621-4666-B669-3C5BA2A30DBE}" destId="{0A218AEF-26AC-4E23-BDA1-668064282ED2}" srcOrd="8" destOrd="0" presId="urn:microsoft.com/office/officeart/2005/8/layout/vList2"/>
  </dgm:cxnLst>
  <dgm:bg/>
  <dgm:whole/>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28599"/>
          <a:ext cx="8092694" cy="561599"/>
        </a:xfrm>
        <a:prstGeom prst="roundRect">
          <a:avLst/>
        </a:prstGeom>
        <a:solidFill>
          <a:schemeClr val="tx1">
            <a:lumMod val="50000"/>
            <a:lumOff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accent3"/>
              </a:solidFill>
            </a:rPr>
            <a:t>Adult Learning</a:t>
          </a:r>
        </a:p>
      </dsp:txBody>
      <dsp:txXfrm>
        <a:off x="27415" y="56014"/>
        <a:ext cx="8037864" cy="506769"/>
      </dsp:txXfrm>
    </dsp:sp>
    <dsp:sp modelId="{182E2BFD-FE72-4CAE-97B7-E0E0B9ECB808}">
      <dsp:nvSpPr>
        <dsp:cNvPr id="0" name=""/>
        <dsp:cNvSpPr/>
      </dsp:nvSpPr>
      <dsp:spPr>
        <a:xfrm>
          <a:off x="0" y="676980"/>
          <a:ext cx="8122096" cy="561599"/>
        </a:xfrm>
        <a:prstGeom prst="roundRect">
          <a:avLst/>
        </a:prstGeom>
        <a:solidFill>
          <a:srgbClr val="FFFFF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Employee Training</a:t>
          </a:r>
          <a:endParaRPr lang="en-MY" sz="2400" kern="1200" dirty="0">
            <a:solidFill>
              <a:schemeClr val="tx1"/>
            </a:solidFill>
          </a:endParaRPr>
        </a:p>
      </dsp:txBody>
      <dsp:txXfrm>
        <a:off x="27415" y="704395"/>
        <a:ext cx="8067266" cy="506769"/>
      </dsp:txXfrm>
    </dsp:sp>
    <dsp:sp modelId="{F674B1EB-7C16-427C-9D7D-944E5157F0F6}">
      <dsp:nvSpPr>
        <dsp:cNvPr id="0" name=""/>
        <dsp:cNvSpPr/>
      </dsp:nvSpPr>
      <dsp:spPr>
        <a:xfrm>
          <a:off x="0" y="13077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Employee Development</a:t>
          </a:r>
        </a:p>
      </dsp:txBody>
      <dsp:txXfrm>
        <a:off x="27415" y="1335115"/>
        <a:ext cx="8067266" cy="506769"/>
      </dsp:txXfrm>
    </dsp:sp>
    <dsp:sp modelId="{239A56AA-8CA4-45D2-AAA7-F32B26D151DB}">
      <dsp:nvSpPr>
        <dsp:cNvPr id="0" name=""/>
        <dsp:cNvSpPr/>
      </dsp:nvSpPr>
      <dsp:spPr>
        <a:xfrm>
          <a:off x="0" y="193842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Management Development</a:t>
          </a:r>
        </a:p>
      </dsp:txBody>
      <dsp:txXfrm>
        <a:off x="27415" y="1965835"/>
        <a:ext cx="8067266" cy="506769"/>
      </dsp:txXfrm>
    </dsp:sp>
    <dsp:sp modelId="{063BDBA2-A3DC-419F-9114-58CDD7E9676E}">
      <dsp:nvSpPr>
        <dsp:cNvPr id="0" name=""/>
        <dsp:cNvSpPr/>
      </dsp:nvSpPr>
      <dsp:spPr>
        <a:xfrm>
          <a:off x="0" y="256914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Career Development</a:t>
          </a:r>
        </a:p>
      </dsp:txBody>
      <dsp:txXfrm>
        <a:off x="27415" y="2596555"/>
        <a:ext cx="8067266" cy="506769"/>
      </dsp:txXfrm>
    </dsp:sp>
    <dsp:sp modelId="{2C838952-826C-4046-A3CA-180A4970B802}">
      <dsp:nvSpPr>
        <dsp:cNvPr id="0" name=""/>
        <dsp:cNvSpPr/>
      </dsp:nvSpPr>
      <dsp:spPr>
        <a:xfrm>
          <a:off x="0" y="319986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Talent Management</a:t>
          </a:r>
        </a:p>
      </dsp:txBody>
      <dsp:txXfrm>
        <a:off x="27415" y="3227275"/>
        <a:ext cx="8067266" cy="506769"/>
      </dsp:txXfrm>
    </dsp:sp>
    <dsp:sp modelId="{2D4BE110-5AB9-41A3-9914-DEAE56F0A0B0}">
      <dsp:nvSpPr>
        <dsp:cNvPr id="0" name=""/>
        <dsp:cNvSpPr/>
      </dsp:nvSpPr>
      <dsp:spPr>
        <a:xfrm>
          <a:off x="0" y="383058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High Performers and High Potentials</a:t>
          </a:r>
          <a:endParaRPr lang="en-MY" sz="2400" kern="1200" dirty="0">
            <a:solidFill>
              <a:schemeClr val="tx1"/>
            </a:solidFill>
          </a:endParaRPr>
        </a:p>
      </dsp:txBody>
      <dsp:txXfrm>
        <a:off x="27415" y="3857995"/>
        <a:ext cx="8067266" cy="506769"/>
      </dsp:txXfrm>
    </dsp:sp>
    <dsp:sp modelId="{0A218AEF-26AC-4E23-BDA1-668064282ED2}">
      <dsp:nvSpPr>
        <dsp:cNvPr id="0" name=""/>
        <dsp:cNvSpPr/>
      </dsp:nvSpPr>
      <dsp:spPr>
        <a:xfrm>
          <a:off x="0" y="44613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Diversity and Inclusion</a:t>
          </a:r>
          <a:endParaRPr lang="en-MY" sz="2400" kern="1200" dirty="0">
            <a:solidFill>
              <a:schemeClr val="tx1"/>
            </a:solidFill>
          </a:endParaRPr>
        </a:p>
      </dsp:txBody>
      <dsp:txXfrm>
        <a:off x="27415" y="4488715"/>
        <a:ext cx="8067266" cy="5067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28599"/>
          <a:ext cx="8092694" cy="56159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Adult Learning</a:t>
          </a:r>
        </a:p>
      </dsp:txBody>
      <dsp:txXfrm>
        <a:off x="27415" y="56014"/>
        <a:ext cx="8037864" cy="506769"/>
      </dsp:txXfrm>
    </dsp:sp>
    <dsp:sp modelId="{182E2BFD-FE72-4CAE-97B7-E0E0B9ECB808}">
      <dsp:nvSpPr>
        <dsp:cNvPr id="0" name=""/>
        <dsp:cNvSpPr/>
      </dsp:nvSpPr>
      <dsp:spPr>
        <a:xfrm>
          <a:off x="0" y="676980"/>
          <a:ext cx="8122096" cy="561599"/>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rgbClr val="FFFFEE"/>
              </a:solidFill>
              <a:latin typeface="Arial"/>
              <a:ea typeface="+mn-ea"/>
              <a:cs typeface="+mn-cs"/>
            </a:rPr>
            <a:t>Employee Training</a:t>
          </a:r>
          <a:endParaRPr lang="en-MY" sz="2400" kern="1200" dirty="0">
            <a:solidFill>
              <a:srgbClr val="FFFFEE"/>
            </a:solidFill>
            <a:latin typeface="Arial"/>
            <a:ea typeface="+mn-ea"/>
            <a:cs typeface="+mn-cs"/>
          </a:endParaRPr>
        </a:p>
      </dsp:txBody>
      <dsp:txXfrm>
        <a:off x="27415" y="704395"/>
        <a:ext cx="8067266" cy="506769"/>
      </dsp:txXfrm>
    </dsp:sp>
    <dsp:sp modelId="{F674B1EB-7C16-427C-9D7D-944E5157F0F6}">
      <dsp:nvSpPr>
        <dsp:cNvPr id="0" name=""/>
        <dsp:cNvSpPr/>
      </dsp:nvSpPr>
      <dsp:spPr>
        <a:xfrm>
          <a:off x="0" y="13077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Employee Development</a:t>
          </a:r>
        </a:p>
      </dsp:txBody>
      <dsp:txXfrm>
        <a:off x="27415" y="1335115"/>
        <a:ext cx="8067266" cy="506769"/>
      </dsp:txXfrm>
    </dsp:sp>
    <dsp:sp modelId="{239A56AA-8CA4-45D2-AAA7-F32B26D151DB}">
      <dsp:nvSpPr>
        <dsp:cNvPr id="0" name=""/>
        <dsp:cNvSpPr/>
      </dsp:nvSpPr>
      <dsp:spPr>
        <a:xfrm>
          <a:off x="0" y="193842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Management Development</a:t>
          </a:r>
        </a:p>
      </dsp:txBody>
      <dsp:txXfrm>
        <a:off x="27415" y="1965835"/>
        <a:ext cx="8067266" cy="506769"/>
      </dsp:txXfrm>
    </dsp:sp>
    <dsp:sp modelId="{063BDBA2-A3DC-419F-9114-58CDD7E9676E}">
      <dsp:nvSpPr>
        <dsp:cNvPr id="0" name=""/>
        <dsp:cNvSpPr/>
      </dsp:nvSpPr>
      <dsp:spPr>
        <a:xfrm>
          <a:off x="0" y="256914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Career Development</a:t>
          </a:r>
        </a:p>
      </dsp:txBody>
      <dsp:txXfrm>
        <a:off x="27415" y="2596555"/>
        <a:ext cx="8067266" cy="506769"/>
      </dsp:txXfrm>
    </dsp:sp>
    <dsp:sp modelId="{2C838952-826C-4046-A3CA-180A4970B802}">
      <dsp:nvSpPr>
        <dsp:cNvPr id="0" name=""/>
        <dsp:cNvSpPr/>
      </dsp:nvSpPr>
      <dsp:spPr>
        <a:xfrm>
          <a:off x="0" y="319986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tx1"/>
              </a:solidFill>
            </a:rPr>
            <a:t>Talent Management</a:t>
          </a:r>
        </a:p>
      </dsp:txBody>
      <dsp:txXfrm>
        <a:off x="27415" y="3227275"/>
        <a:ext cx="8067266" cy="506769"/>
      </dsp:txXfrm>
    </dsp:sp>
    <dsp:sp modelId="{2D4BE110-5AB9-41A3-9914-DEAE56F0A0B0}">
      <dsp:nvSpPr>
        <dsp:cNvPr id="0" name=""/>
        <dsp:cNvSpPr/>
      </dsp:nvSpPr>
      <dsp:spPr>
        <a:xfrm>
          <a:off x="0" y="383058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Managing High Performers and High Potentials</a:t>
          </a:r>
          <a:endParaRPr lang="en-MY" sz="2400" kern="1200" dirty="0">
            <a:solidFill>
              <a:schemeClr val="tx1"/>
            </a:solidFill>
          </a:endParaRPr>
        </a:p>
      </dsp:txBody>
      <dsp:txXfrm>
        <a:off x="27415" y="3857995"/>
        <a:ext cx="8067266" cy="506769"/>
      </dsp:txXfrm>
    </dsp:sp>
    <dsp:sp modelId="{0A218AEF-26AC-4E23-BDA1-668064282ED2}">
      <dsp:nvSpPr>
        <dsp:cNvPr id="0" name=""/>
        <dsp:cNvSpPr/>
      </dsp:nvSpPr>
      <dsp:spPr>
        <a:xfrm>
          <a:off x="0" y="4461300"/>
          <a:ext cx="8122096" cy="561599"/>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a:solidFill>
                <a:schemeClr val="tx1"/>
              </a:solidFill>
            </a:rPr>
            <a:t>Diversity and Inclusion</a:t>
          </a:r>
          <a:endParaRPr lang="en-MY" sz="2400" kern="1200" dirty="0">
            <a:solidFill>
              <a:schemeClr val="tx1"/>
            </a:solidFill>
          </a:endParaRPr>
        </a:p>
      </dsp:txBody>
      <dsp:txXfrm>
        <a:off x="27415" y="4488715"/>
        <a:ext cx="8067266" cy="5067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100608"/>
          <a:ext cx="8092694" cy="621928"/>
        </a:xfrm>
        <a:prstGeom prst="roundRect">
          <a:avLst/>
        </a:prstGeom>
        <a:solidFill>
          <a:schemeClr val="accent4">
            <a:lumMod val="50000"/>
            <a:lumOff val="5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chemeClr val="bg1"/>
              </a:solidFill>
              <a:latin typeface="Arial"/>
              <a:ea typeface="+mn-ea"/>
              <a:cs typeface="+mn-cs"/>
            </a:rPr>
            <a:t>Employee Training</a:t>
          </a:r>
        </a:p>
      </dsp:txBody>
      <dsp:txXfrm>
        <a:off x="30360" y="130968"/>
        <a:ext cx="8031974" cy="561208"/>
      </dsp:txXfrm>
    </dsp:sp>
    <dsp:sp modelId="{F674B1EB-7C16-427C-9D7D-944E5157F0F6}">
      <dsp:nvSpPr>
        <dsp:cNvPr id="0" name=""/>
        <dsp:cNvSpPr/>
      </dsp:nvSpPr>
      <dsp:spPr>
        <a:xfrm>
          <a:off x="0" y="824239"/>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Employee Development</a:t>
          </a:r>
        </a:p>
      </dsp:txBody>
      <dsp:txXfrm>
        <a:off x="30360" y="854599"/>
        <a:ext cx="8061376" cy="561208"/>
      </dsp:txXfrm>
    </dsp:sp>
    <dsp:sp modelId="{239A56AA-8CA4-45D2-AAA7-F32B26D151DB}">
      <dsp:nvSpPr>
        <dsp:cNvPr id="0" name=""/>
        <dsp:cNvSpPr/>
      </dsp:nvSpPr>
      <dsp:spPr>
        <a:xfrm>
          <a:off x="0" y="1523927"/>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Management Development</a:t>
          </a:r>
        </a:p>
      </dsp:txBody>
      <dsp:txXfrm>
        <a:off x="30360" y="1554287"/>
        <a:ext cx="8061376" cy="561208"/>
      </dsp:txXfrm>
    </dsp:sp>
    <dsp:sp modelId="{063BDBA2-A3DC-419F-9114-58CDD7E9676E}">
      <dsp:nvSpPr>
        <dsp:cNvPr id="0" name=""/>
        <dsp:cNvSpPr/>
      </dsp:nvSpPr>
      <dsp:spPr>
        <a:xfrm>
          <a:off x="0" y="2223615"/>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Career Development</a:t>
          </a:r>
        </a:p>
      </dsp:txBody>
      <dsp:txXfrm>
        <a:off x="30360" y="2253975"/>
        <a:ext cx="8061376" cy="561208"/>
      </dsp:txXfrm>
    </dsp:sp>
    <dsp:sp modelId="{2C838952-826C-4046-A3CA-180A4970B802}">
      <dsp:nvSpPr>
        <dsp:cNvPr id="0" name=""/>
        <dsp:cNvSpPr/>
      </dsp:nvSpPr>
      <dsp:spPr>
        <a:xfrm>
          <a:off x="0" y="2923304"/>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Talent Management</a:t>
          </a:r>
        </a:p>
      </dsp:txBody>
      <dsp:txXfrm>
        <a:off x="30360" y="2953664"/>
        <a:ext cx="8061376" cy="561208"/>
      </dsp:txXfrm>
    </dsp:sp>
    <dsp:sp modelId="{2D4BE110-5AB9-41A3-9914-DEAE56F0A0B0}">
      <dsp:nvSpPr>
        <dsp:cNvPr id="0" name=""/>
        <dsp:cNvSpPr/>
      </dsp:nvSpPr>
      <dsp:spPr>
        <a:xfrm>
          <a:off x="0" y="3622992"/>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Managing High Performers and High Potentials</a:t>
          </a:r>
          <a:endParaRPr lang="en-MY" sz="2700" kern="1200" dirty="0">
            <a:solidFill>
              <a:schemeClr val="tx1"/>
            </a:solidFill>
          </a:endParaRPr>
        </a:p>
      </dsp:txBody>
      <dsp:txXfrm>
        <a:off x="30360" y="3653352"/>
        <a:ext cx="8061376" cy="561208"/>
      </dsp:txXfrm>
    </dsp:sp>
    <dsp:sp modelId="{0A218AEF-26AC-4E23-BDA1-668064282ED2}">
      <dsp:nvSpPr>
        <dsp:cNvPr id="0" name=""/>
        <dsp:cNvSpPr/>
      </dsp:nvSpPr>
      <dsp:spPr>
        <a:xfrm>
          <a:off x="0" y="4322680"/>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30360" y="4353040"/>
        <a:ext cx="8061376" cy="56120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104683"/>
          <a:ext cx="8092694" cy="62192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Employee Training</a:t>
          </a:r>
        </a:p>
      </dsp:txBody>
      <dsp:txXfrm>
        <a:off x="30360" y="135043"/>
        <a:ext cx="8031974" cy="561208"/>
      </dsp:txXfrm>
    </dsp:sp>
    <dsp:sp modelId="{F674B1EB-7C16-427C-9D7D-944E5157F0F6}">
      <dsp:nvSpPr>
        <dsp:cNvPr id="0" name=""/>
        <dsp:cNvSpPr/>
      </dsp:nvSpPr>
      <dsp:spPr>
        <a:xfrm>
          <a:off x="0" y="824239"/>
          <a:ext cx="8122096" cy="621928"/>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Employee Development</a:t>
          </a:r>
        </a:p>
      </dsp:txBody>
      <dsp:txXfrm>
        <a:off x="30360" y="854599"/>
        <a:ext cx="8061376" cy="561208"/>
      </dsp:txXfrm>
    </dsp:sp>
    <dsp:sp modelId="{239A56AA-8CA4-45D2-AAA7-F32B26D151DB}">
      <dsp:nvSpPr>
        <dsp:cNvPr id="0" name=""/>
        <dsp:cNvSpPr/>
      </dsp:nvSpPr>
      <dsp:spPr>
        <a:xfrm>
          <a:off x="0" y="1523927"/>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Management Development</a:t>
          </a:r>
        </a:p>
      </dsp:txBody>
      <dsp:txXfrm>
        <a:off x="30360" y="1554287"/>
        <a:ext cx="8061376" cy="561208"/>
      </dsp:txXfrm>
    </dsp:sp>
    <dsp:sp modelId="{063BDBA2-A3DC-419F-9114-58CDD7E9676E}">
      <dsp:nvSpPr>
        <dsp:cNvPr id="0" name=""/>
        <dsp:cNvSpPr/>
      </dsp:nvSpPr>
      <dsp:spPr>
        <a:xfrm>
          <a:off x="0" y="2223615"/>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Career Development</a:t>
          </a:r>
        </a:p>
      </dsp:txBody>
      <dsp:txXfrm>
        <a:off x="30360" y="2253975"/>
        <a:ext cx="8061376" cy="561208"/>
      </dsp:txXfrm>
    </dsp:sp>
    <dsp:sp modelId="{2C838952-826C-4046-A3CA-180A4970B802}">
      <dsp:nvSpPr>
        <dsp:cNvPr id="0" name=""/>
        <dsp:cNvSpPr/>
      </dsp:nvSpPr>
      <dsp:spPr>
        <a:xfrm>
          <a:off x="0" y="2923304"/>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Talent Management</a:t>
          </a:r>
        </a:p>
      </dsp:txBody>
      <dsp:txXfrm>
        <a:off x="30360" y="2953664"/>
        <a:ext cx="8061376" cy="561208"/>
      </dsp:txXfrm>
    </dsp:sp>
    <dsp:sp modelId="{2D4BE110-5AB9-41A3-9914-DEAE56F0A0B0}">
      <dsp:nvSpPr>
        <dsp:cNvPr id="0" name=""/>
        <dsp:cNvSpPr/>
      </dsp:nvSpPr>
      <dsp:spPr>
        <a:xfrm>
          <a:off x="0" y="3622992"/>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Managing High Performers and High Potentials</a:t>
          </a:r>
          <a:endParaRPr lang="en-MY" sz="2700" kern="1200" dirty="0">
            <a:solidFill>
              <a:schemeClr val="tx1"/>
            </a:solidFill>
          </a:endParaRPr>
        </a:p>
      </dsp:txBody>
      <dsp:txXfrm>
        <a:off x="30360" y="3653352"/>
        <a:ext cx="8061376" cy="561208"/>
      </dsp:txXfrm>
    </dsp:sp>
    <dsp:sp modelId="{0A218AEF-26AC-4E23-BDA1-668064282ED2}">
      <dsp:nvSpPr>
        <dsp:cNvPr id="0" name=""/>
        <dsp:cNvSpPr/>
      </dsp:nvSpPr>
      <dsp:spPr>
        <a:xfrm>
          <a:off x="0" y="4322680"/>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30360" y="4353040"/>
        <a:ext cx="8061376" cy="56120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297989" name="Rectangle 5">
            <a:extLst>
              <a:ext uri="{FF2B5EF4-FFF2-40B4-BE49-F238E27FC236}">
                <a16:creationId xmlns=""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5"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4"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8000" cap="none"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2000" b="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7988627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spTree>
    <p:extLst>
      <p:ext uri="{BB962C8B-B14F-4D97-AF65-F5344CB8AC3E}">
        <p14:creationId xmlns="" xmlns:p14="http://schemas.microsoft.com/office/powerpoint/2010/main" val="31124441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4"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5"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6000" cap="none"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15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 xmlns:p14="http://schemas.microsoft.com/office/powerpoint/2010/main" val="40445679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 xmlns:p14="http://schemas.microsoft.com/office/powerpoint/2010/main" val="33979065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 xmlns:p14="http://schemas.microsoft.com/office/powerpoint/2010/main" val="32389767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3"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4"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6"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 xmlns:p14="http://schemas.microsoft.com/office/powerpoint/2010/main" val="21468172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2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 xmlns:p14="http://schemas.microsoft.com/office/powerpoint/2010/main" val="16673741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5"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6"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7"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2600">
                <a:solidFill>
                  <a:schemeClr val="bg1"/>
                </a:solidFill>
              </a:defRPr>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 xmlns:p14="http://schemas.microsoft.com/office/powerpoint/2010/main" val="6203180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 xmlns:p14="http://schemas.microsoft.com/office/powerpoint/2010/main" val="24771542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 xmlns:p14="http://schemas.microsoft.com/office/powerpoint/2010/main" val="25246350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7"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8"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9"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0" y="1981201"/>
            <a:ext cx="7200900" cy="3809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0" y="6289679"/>
            <a:ext cx="4596023" cy="222436"/>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7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1174CD-402F-4B22-AC79-4EBBD3FFA854}"/>
              </a:ext>
            </a:extLst>
          </p:cNvPr>
          <p:cNvSpPr>
            <a:spLocks noGrp="1"/>
          </p:cNvSpPr>
          <p:nvPr>
            <p:ph type="ctrTitle"/>
          </p:nvPr>
        </p:nvSpPr>
        <p:spPr>
          <a:xfrm>
            <a:off x="838200" y="1828800"/>
            <a:ext cx="7259217" cy="2625626"/>
          </a:xfrm>
        </p:spPr>
        <p:txBody>
          <a:bodyPr>
            <a:normAutofit/>
          </a:bodyPr>
          <a:lstStyle/>
          <a:p>
            <a:r>
              <a:rPr lang="en-MY" sz="6000" dirty="0"/>
              <a:t>TALENT DEVELOPMENT &amp; MANAGEMENT - III</a:t>
            </a:r>
          </a:p>
        </p:txBody>
      </p:sp>
      <p:sp>
        <p:nvSpPr>
          <p:cNvPr id="3" name="Subtitle 2">
            <a:extLst>
              <a:ext uri="{FF2B5EF4-FFF2-40B4-BE49-F238E27FC236}">
                <a16:creationId xmlns=""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 xmlns:p14="http://schemas.microsoft.com/office/powerpoint/2010/main" val="213334208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1263126766"/>
              </p:ext>
            </p:extLst>
          </p:nvPr>
        </p:nvGraphicFramePr>
        <p:xfrm>
          <a:off x="609600" y="5334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753001729"/>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BFBE6DA-FBBF-44DF-8531-9B17054A8DE8}"/>
              </a:ext>
            </a:extLst>
          </p:cNvPr>
          <p:cNvSpPr>
            <a:spLocks noGrp="1"/>
          </p:cNvSpPr>
          <p:nvPr>
            <p:ph type="title"/>
          </p:nvPr>
        </p:nvSpPr>
        <p:spPr/>
        <p:txBody>
          <a:bodyPr/>
          <a:lstStyle/>
          <a:p>
            <a:r>
              <a:rPr lang="en-MY" dirty="0"/>
              <a:t>Managing Performance in Cross Culture Context</a:t>
            </a:r>
          </a:p>
        </p:txBody>
      </p:sp>
      <p:sp>
        <p:nvSpPr>
          <p:cNvPr id="3" name="Content Placeholder 2">
            <a:extLst>
              <a:ext uri="{FF2B5EF4-FFF2-40B4-BE49-F238E27FC236}">
                <a16:creationId xmlns:a16="http://schemas.microsoft.com/office/drawing/2014/main" xmlns="" id="{BF8932E9-640C-418B-8A9F-8CADDF1F343D}"/>
              </a:ext>
            </a:extLst>
          </p:cNvPr>
          <p:cNvSpPr>
            <a:spLocks noGrp="1"/>
          </p:cNvSpPr>
          <p:nvPr>
            <p:ph idx="1"/>
          </p:nvPr>
        </p:nvSpPr>
        <p:spPr/>
        <p:txBody>
          <a:bodyPr>
            <a:normAutofit/>
          </a:bodyPr>
          <a:lstStyle/>
          <a:p>
            <a:r>
              <a:rPr lang="en-MY" sz="2400" dirty="0"/>
              <a:t>Communication is key in the workplace and when you are in charge of a cross cultural team that can present your with many unique challenges in terms of the language, dealing with accents and the different meanings of words in different countries. When you are striving to provide a clear message of the work that needs to be done, you may find that projects you though were on track have veered off course due to a misunderstanding or due to differences in communication.</a:t>
            </a:r>
          </a:p>
        </p:txBody>
      </p:sp>
    </p:spTree>
    <p:extLst>
      <p:ext uri="{BB962C8B-B14F-4D97-AF65-F5344CB8AC3E}">
        <p14:creationId xmlns:p14="http://schemas.microsoft.com/office/powerpoint/2010/main" xmlns="" val="2230167513"/>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extLst>
              <p:ext uri="{D42A27DB-BD31-4B8C-83A1-F6EECF244321}">
                <p14:modId xmlns:p14="http://schemas.microsoft.com/office/powerpoint/2010/main" xmlns="" val="450940399"/>
              </p:ext>
            </p:extLst>
          </p:nvPr>
        </p:nvGraphicFramePr>
        <p:xfrm>
          <a:off x="685800" y="7620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20603344"/>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C0AE4E6-7DE0-4F9C-A798-9BE1CDFAD9F0}"/>
              </a:ext>
            </a:extLst>
          </p:cNvPr>
          <p:cNvSpPr>
            <a:spLocks noGrp="1"/>
          </p:cNvSpPr>
          <p:nvPr>
            <p:ph type="title"/>
          </p:nvPr>
        </p:nvSpPr>
        <p:spPr/>
        <p:txBody>
          <a:bodyPr/>
          <a:lstStyle/>
          <a:p>
            <a:r>
              <a:rPr lang="en-MY" dirty="0"/>
              <a:t>Employee Disciplinary Procedure</a:t>
            </a:r>
          </a:p>
        </p:txBody>
      </p:sp>
      <p:sp>
        <p:nvSpPr>
          <p:cNvPr id="3" name="Content Placeholder 2">
            <a:extLst>
              <a:ext uri="{FF2B5EF4-FFF2-40B4-BE49-F238E27FC236}">
                <a16:creationId xmlns:a16="http://schemas.microsoft.com/office/drawing/2014/main" xmlns="" id="{1FE8AF71-4184-48CA-9B62-B03D3FC8C21C}"/>
              </a:ext>
            </a:extLst>
          </p:cNvPr>
          <p:cNvSpPr>
            <a:spLocks noGrp="1"/>
          </p:cNvSpPr>
          <p:nvPr>
            <p:ph idx="1"/>
          </p:nvPr>
        </p:nvSpPr>
        <p:spPr/>
        <p:txBody>
          <a:bodyPr/>
          <a:lstStyle/>
          <a:p>
            <a:pPr marL="0" indent="0">
              <a:buNone/>
            </a:pPr>
            <a:r>
              <a:rPr lang="en-MY" sz="2400" dirty="0"/>
              <a:t>A disciplinary procedure is sometimes the best way for an employer to tell their employees when something is wrong. It allows them to explain clearly what improvement is needed and should give the employees an opportunity to put their side of the situation. Employer can put their disciplinary procedure in writing, and make it easily available to you (for example, by giving details in the employee handbook). It should include the rules, what performance and </a:t>
            </a:r>
            <a:r>
              <a:rPr lang="en-MY" sz="2400" dirty="0" err="1"/>
              <a:t>behavior</a:t>
            </a:r>
            <a:r>
              <a:rPr lang="en-MY" sz="2400" dirty="0"/>
              <a:t> might lead to disciplinary action, and what action the employer might take.</a:t>
            </a:r>
          </a:p>
        </p:txBody>
      </p:sp>
    </p:spTree>
    <p:extLst>
      <p:ext uri="{BB962C8B-B14F-4D97-AF65-F5344CB8AC3E}">
        <p14:creationId xmlns:p14="http://schemas.microsoft.com/office/powerpoint/2010/main" xmlns="" val="1419314892"/>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AFF1A6-7F55-4CDD-808D-537551143F12}"/>
              </a:ext>
            </a:extLst>
          </p:cNvPr>
          <p:cNvSpPr>
            <a:spLocks noGrp="1"/>
          </p:cNvSpPr>
          <p:nvPr>
            <p:ph type="title"/>
          </p:nvPr>
        </p:nvSpPr>
        <p:spPr>
          <a:xfrm>
            <a:off x="1066800" y="304800"/>
            <a:ext cx="7200900" cy="655639"/>
          </a:xfrm>
        </p:spPr>
        <p:txBody>
          <a:bodyPr/>
          <a:lstStyle/>
          <a:p>
            <a:r>
              <a:rPr lang="en-MY" dirty="0"/>
              <a:t>Employee Disciplinary Procedure</a:t>
            </a:r>
          </a:p>
        </p:txBody>
      </p:sp>
      <p:pic>
        <p:nvPicPr>
          <p:cNvPr id="5" name="Picture 4">
            <a:extLst>
              <a:ext uri="{FF2B5EF4-FFF2-40B4-BE49-F238E27FC236}">
                <a16:creationId xmlns:a16="http://schemas.microsoft.com/office/drawing/2014/main" xmlns="" id="{1E028681-2038-46FA-9055-5A6364D597A1}"/>
              </a:ext>
            </a:extLst>
          </p:cNvPr>
          <p:cNvPicPr>
            <a:picLocks noChangeAspect="1"/>
          </p:cNvPicPr>
          <p:nvPr/>
        </p:nvPicPr>
        <p:blipFill>
          <a:blip r:embed="rId2"/>
          <a:stretch>
            <a:fillRect/>
          </a:stretch>
        </p:blipFill>
        <p:spPr>
          <a:xfrm>
            <a:off x="1752600" y="1143000"/>
            <a:ext cx="5136976" cy="4383181"/>
          </a:xfrm>
          <a:prstGeom prst="rect">
            <a:avLst/>
          </a:prstGeom>
        </p:spPr>
      </p:pic>
    </p:spTree>
    <p:extLst>
      <p:ext uri="{BB962C8B-B14F-4D97-AF65-F5344CB8AC3E}">
        <p14:creationId xmlns:p14="http://schemas.microsoft.com/office/powerpoint/2010/main" xmlns="" val="1184643442"/>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27B2CC8-03BB-4733-A699-4F16CEB328D2}"/>
              </a:ext>
            </a:extLst>
          </p:cNvPr>
          <p:cNvSpPr>
            <a:spLocks noGrp="1"/>
          </p:cNvSpPr>
          <p:nvPr>
            <p:ph type="title"/>
          </p:nvPr>
        </p:nvSpPr>
        <p:spPr>
          <a:xfrm>
            <a:off x="990600" y="381000"/>
            <a:ext cx="7200900" cy="731839"/>
          </a:xfrm>
        </p:spPr>
        <p:txBody>
          <a:bodyPr/>
          <a:lstStyle/>
          <a:p>
            <a:r>
              <a:rPr lang="en-MY" dirty="0"/>
              <a:t>Stage 1 : Verbal Warning</a:t>
            </a:r>
          </a:p>
        </p:txBody>
      </p:sp>
      <p:sp>
        <p:nvSpPr>
          <p:cNvPr id="3" name="Content Placeholder 2">
            <a:extLst>
              <a:ext uri="{FF2B5EF4-FFF2-40B4-BE49-F238E27FC236}">
                <a16:creationId xmlns:a16="http://schemas.microsoft.com/office/drawing/2014/main" xmlns="" id="{42667005-F8C4-4603-88F9-B003F787B95D}"/>
              </a:ext>
            </a:extLst>
          </p:cNvPr>
          <p:cNvSpPr>
            <a:spLocks noGrp="1"/>
          </p:cNvSpPr>
          <p:nvPr>
            <p:ph idx="1"/>
          </p:nvPr>
        </p:nvSpPr>
        <p:spPr>
          <a:xfrm>
            <a:off x="685800" y="1371600"/>
            <a:ext cx="7696200" cy="4648199"/>
          </a:xfrm>
        </p:spPr>
        <p:txBody>
          <a:bodyPr>
            <a:normAutofit fontScale="85000" lnSpcReduction="20000"/>
          </a:bodyPr>
          <a:lstStyle/>
          <a:p>
            <a:pPr marL="0" indent="0">
              <a:buNone/>
            </a:pPr>
            <a:r>
              <a:rPr lang="en-MY" sz="2600" dirty="0"/>
              <a:t>Generally an employee should receive a verbal warning for a first transgression. Even though the employer is “only” giving a verbal warning, it is still part of a formal disciplinary process and the principles of natural justice, fair procedures, and equity/fairness would apply at all times.</a:t>
            </a:r>
          </a:p>
          <a:p>
            <a:pPr marL="0" indent="0">
              <a:buNone/>
            </a:pPr>
            <a:endParaRPr lang="en-MY" sz="2600" dirty="0"/>
          </a:p>
          <a:p>
            <a:r>
              <a:rPr lang="en-MY" sz="2600" dirty="0"/>
              <a:t>This would involve a meeting with the employee at which the employee could bring a colleague or other representative. There is no right to bring a legal representative, unless the employer agrees.</a:t>
            </a:r>
          </a:p>
          <a:p>
            <a:endParaRPr lang="en-MY" sz="2600" dirty="0"/>
          </a:p>
          <a:p>
            <a:r>
              <a:rPr lang="en-MY" sz="2600" dirty="0"/>
              <a:t>At the meeting the employee should be advised of what the problem is and invited to respond and explain his actions. There should be no rush to judgement by the employer as the meeting is investigatory</a:t>
            </a:r>
            <a:r>
              <a:rPr lang="en-MY" sz="2000" dirty="0"/>
              <a:t>.</a:t>
            </a:r>
          </a:p>
          <a:p>
            <a:pPr marL="0" indent="0">
              <a:buNone/>
            </a:pPr>
            <a:endParaRPr lang="en-MY" sz="2000" dirty="0"/>
          </a:p>
        </p:txBody>
      </p:sp>
    </p:spTree>
    <p:extLst>
      <p:ext uri="{BB962C8B-B14F-4D97-AF65-F5344CB8AC3E}">
        <p14:creationId xmlns:p14="http://schemas.microsoft.com/office/powerpoint/2010/main" xmlns="" val="3066637631"/>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D08952B-9001-4B63-884E-F573396B81F8}"/>
              </a:ext>
            </a:extLst>
          </p:cNvPr>
          <p:cNvSpPr>
            <a:spLocks noGrp="1"/>
          </p:cNvSpPr>
          <p:nvPr>
            <p:ph type="title"/>
          </p:nvPr>
        </p:nvSpPr>
        <p:spPr>
          <a:xfrm>
            <a:off x="1066800" y="381000"/>
            <a:ext cx="7200900" cy="731839"/>
          </a:xfrm>
        </p:spPr>
        <p:txBody>
          <a:bodyPr/>
          <a:lstStyle/>
          <a:p>
            <a:r>
              <a:rPr lang="en-MY" dirty="0"/>
              <a:t>Stage 1 : Verbal Warning</a:t>
            </a:r>
          </a:p>
        </p:txBody>
      </p:sp>
      <p:sp>
        <p:nvSpPr>
          <p:cNvPr id="3" name="Content Placeholder 2">
            <a:extLst>
              <a:ext uri="{FF2B5EF4-FFF2-40B4-BE49-F238E27FC236}">
                <a16:creationId xmlns:a16="http://schemas.microsoft.com/office/drawing/2014/main" xmlns="" id="{1FDAC155-626D-46EF-910B-C9EFA149A81F}"/>
              </a:ext>
            </a:extLst>
          </p:cNvPr>
          <p:cNvSpPr>
            <a:spLocks noGrp="1"/>
          </p:cNvSpPr>
          <p:nvPr>
            <p:ph idx="1"/>
          </p:nvPr>
        </p:nvSpPr>
        <p:spPr>
          <a:xfrm>
            <a:off x="762000" y="1371601"/>
            <a:ext cx="7410450" cy="4419600"/>
          </a:xfrm>
        </p:spPr>
        <p:txBody>
          <a:bodyPr>
            <a:normAutofit/>
          </a:bodyPr>
          <a:lstStyle/>
          <a:p>
            <a:r>
              <a:rPr lang="en-MY" sz="2000" dirty="0"/>
              <a:t>Following the meeting a confirmatory letter should be given to the employee. This letter confirms that the employee has been given a verbal/oral warning. It should also contain the improvements required of the employee in respect of the </a:t>
            </a:r>
            <a:r>
              <a:rPr lang="en-MY" sz="2000" dirty="0" err="1"/>
              <a:t>behavior</a:t>
            </a:r>
            <a:r>
              <a:rPr lang="en-MY" sz="2000" dirty="0"/>
              <a:t> which led to the warning and the timeframe within which the improvement must be made.</a:t>
            </a:r>
          </a:p>
          <a:p>
            <a:r>
              <a:rPr lang="en-MY" sz="2000" dirty="0"/>
              <a:t>This letter should also state that failure to improve will lead to the 2nd stage of the disciplinary procedure and ultimately dismissal.</a:t>
            </a:r>
          </a:p>
          <a:p>
            <a:r>
              <a:rPr lang="en-MY" sz="2000" dirty="0"/>
              <a:t>It should also state the time period for which it will remain on the employee’s file, after which it will be removed. Three months would be a reasonable period for this 1st verbal warning to stay on file, but it could remain for 6 months.</a:t>
            </a:r>
          </a:p>
          <a:p>
            <a:endParaRPr lang="en-MY" sz="2000" dirty="0"/>
          </a:p>
        </p:txBody>
      </p:sp>
    </p:spTree>
    <p:extLst>
      <p:ext uri="{BB962C8B-B14F-4D97-AF65-F5344CB8AC3E}">
        <p14:creationId xmlns:p14="http://schemas.microsoft.com/office/powerpoint/2010/main" xmlns="" val="345841669"/>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0C80EFE-6E73-4C2C-B669-37CCC7387940}"/>
              </a:ext>
            </a:extLst>
          </p:cNvPr>
          <p:cNvSpPr>
            <a:spLocks noGrp="1"/>
          </p:cNvSpPr>
          <p:nvPr>
            <p:ph type="title"/>
          </p:nvPr>
        </p:nvSpPr>
        <p:spPr>
          <a:xfrm>
            <a:off x="1066800" y="228600"/>
            <a:ext cx="7200900" cy="808039"/>
          </a:xfrm>
        </p:spPr>
        <p:txBody>
          <a:bodyPr/>
          <a:lstStyle/>
          <a:p>
            <a:r>
              <a:rPr lang="en-MY" dirty="0"/>
              <a:t>Stage 2 : Written Warning</a:t>
            </a:r>
          </a:p>
        </p:txBody>
      </p:sp>
      <p:sp>
        <p:nvSpPr>
          <p:cNvPr id="3" name="Content Placeholder 2">
            <a:extLst>
              <a:ext uri="{FF2B5EF4-FFF2-40B4-BE49-F238E27FC236}">
                <a16:creationId xmlns:a16="http://schemas.microsoft.com/office/drawing/2014/main" xmlns="" id="{BA535251-ED4D-4655-AD06-FF1DA1F5FA9E}"/>
              </a:ext>
            </a:extLst>
          </p:cNvPr>
          <p:cNvSpPr>
            <a:spLocks noGrp="1"/>
          </p:cNvSpPr>
          <p:nvPr>
            <p:ph idx="1"/>
          </p:nvPr>
        </p:nvSpPr>
        <p:spPr>
          <a:xfrm>
            <a:off x="838200" y="1447801"/>
            <a:ext cx="7334250" cy="4343400"/>
          </a:xfrm>
        </p:spPr>
        <p:txBody>
          <a:bodyPr>
            <a:normAutofit lnSpcReduction="10000"/>
          </a:bodyPr>
          <a:lstStyle/>
          <a:p>
            <a:r>
              <a:rPr lang="en-MY" sz="2400" dirty="0"/>
              <a:t>The written warning will then be issued and last for another 3 months. This warning should also clearly set out the nature of the problem, suggest solutions such as retraining, and advise of the possible sanctions (including dismissal) if no improvement is observed within the 3 months.</a:t>
            </a:r>
          </a:p>
          <a:p>
            <a:endParaRPr lang="en-MY" sz="2400" dirty="0"/>
          </a:p>
          <a:p>
            <a:r>
              <a:rPr lang="en-MY" sz="2400" dirty="0"/>
              <a:t>The employer should again afford all reasonable assistance to the employee to help him improve conduct and/or performance. However the employer must be mindful of his duty of care to other employees also.</a:t>
            </a:r>
          </a:p>
        </p:txBody>
      </p:sp>
    </p:spTree>
    <p:extLst>
      <p:ext uri="{BB962C8B-B14F-4D97-AF65-F5344CB8AC3E}">
        <p14:creationId xmlns:p14="http://schemas.microsoft.com/office/powerpoint/2010/main" xmlns="" val="3908162972"/>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E5AACC-8616-4E4A-BE1A-3DA8EDC776EF}"/>
              </a:ext>
            </a:extLst>
          </p:cNvPr>
          <p:cNvSpPr>
            <a:spLocks noGrp="1"/>
          </p:cNvSpPr>
          <p:nvPr>
            <p:ph type="title"/>
          </p:nvPr>
        </p:nvSpPr>
        <p:spPr/>
        <p:txBody>
          <a:bodyPr/>
          <a:lstStyle/>
          <a:p>
            <a:r>
              <a:rPr lang="en-MY" dirty="0"/>
              <a:t>Stage 2 : Written Warning</a:t>
            </a:r>
          </a:p>
        </p:txBody>
      </p:sp>
      <p:sp>
        <p:nvSpPr>
          <p:cNvPr id="3" name="Content Placeholder 2">
            <a:extLst>
              <a:ext uri="{FF2B5EF4-FFF2-40B4-BE49-F238E27FC236}">
                <a16:creationId xmlns:a16="http://schemas.microsoft.com/office/drawing/2014/main" xmlns="" id="{1D3218C4-BDD5-4F1B-896C-638A758A3907}"/>
              </a:ext>
            </a:extLst>
          </p:cNvPr>
          <p:cNvSpPr>
            <a:spLocks noGrp="1"/>
          </p:cNvSpPr>
          <p:nvPr>
            <p:ph idx="1"/>
          </p:nvPr>
        </p:nvSpPr>
        <p:spPr/>
        <p:txBody>
          <a:bodyPr/>
          <a:lstStyle/>
          <a:p>
            <a:r>
              <a:rPr lang="en-MY" sz="2400" dirty="0"/>
              <a:t>If the required improvement is not forthcoming within the 3 month period after the 1st written warning then a 2nd written warning may be issued. This is entirely a matter for the employer and it is common for many employers to only issue a 1st and final written warning.</a:t>
            </a:r>
          </a:p>
          <a:p>
            <a:r>
              <a:rPr lang="en-MY" sz="2400" dirty="0"/>
              <a:t>This warning is done in a similar fashion to the other 2 warnings referred to above but you would consider giving a 6 month monitoring period to allow improvement.</a:t>
            </a:r>
          </a:p>
          <a:p>
            <a:endParaRPr lang="en-MY" dirty="0"/>
          </a:p>
        </p:txBody>
      </p:sp>
    </p:spTree>
    <p:extLst>
      <p:ext uri="{BB962C8B-B14F-4D97-AF65-F5344CB8AC3E}">
        <p14:creationId xmlns:p14="http://schemas.microsoft.com/office/powerpoint/2010/main" xmlns="" val="1110605423"/>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D5058F-65CC-4791-BF14-C967D4FA5482}"/>
              </a:ext>
            </a:extLst>
          </p:cNvPr>
          <p:cNvSpPr>
            <a:spLocks noGrp="1"/>
          </p:cNvSpPr>
          <p:nvPr>
            <p:ph type="title"/>
          </p:nvPr>
        </p:nvSpPr>
        <p:spPr>
          <a:xfrm>
            <a:off x="838200" y="228600"/>
            <a:ext cx="7200900" cy="731839"/>
          </a:xfrm>
        </p:spPr>
        <p:txBody>
          <a:bodyPr/>
          <a:lstStyle/>
          <a:p>
            <a:r>
              <a:rPr lang="en-MY" dirty="0"/>
              <a:t>Stage 3 : Final Warning</a:t>
            </a:r>
          </a:p>
        </p:txBody>
      </p:sp>
      <p:sp>
        <p:nvSpPr>
          <p:cNvPr id="3" name="Content Placeholder 2">
            <a:extLst>
              <a:ext uri="{FF2B5EF4-FFF2-40B4-BE49-F238E27FC236}">
                <a16:creationId xmlns:a16="http://schemas.microsoft.com/office/drawing/2014/main" xmlns="" id="{59A600B5-66F2-4D44-93D4-B48F347BBF10}"/>
              </a:ext>
            </a:extLst>
          </p:cNvPr>
          <p:cNvSpPr>
            <a:spLocks noGrp="1"/>
          </p:cNvSpPr>
          <p:nvPr>
            <p:ph idx="1"/>
          </p:nvPr>
        </p:nvSpPr>
        <p:spPr>
          <a:xfrm>
            <a:off x="609600" y="1295401"/>
            <a:ext cx="7562850" cy="4495800"/>
          </a:xfrm>
        </p:spPr>
        <p:txBody>
          <a:bodyPr>
            <a:normAutofit lnSpcReduction="10000"/>
          </a:bodyPr>
          <a:lstStyle/>
          <a:p>
            <a:r>
              <a:rPr lang="en-MY" sz="2400" dirty="0"/>
              <a:t>If the required improvement is not happening then a final written warning would be issued with a 12 month monitoring period. The letter confirming this warning will advise that if there is no improvement or if the bad </a:t>
            </a:r>
            <a:r>
              <a:rPr lang="en-MY" sz="2400" dirty="0" err="1"/>
              <a:t>behavior</a:t>
            </a:r>
            <a:r>
              <a:rPr lang="en-MY" sz="2400" dirty="0"/>
              <a:t>/performance is repeated then dismissal will occur.</a:t>
            </a:r>
          </a:p>
          <a:p>
            <a:r>
              <a:rPr lang="en-MY" sz="2400" dirty="0"/>
              <a:t>This warning letter will be the final one prior to dismissal so it is important that it is well drafted as it will be scrutinized closely by the employee and probably his legal advisor. This letter should only refer to the matters which have been the subject of the disciplinary procedure to date, no other matters which have never been put to the employee.</a:t>
            </a:r>
          </a:p>
          <a:p>
            <a:endParaRPr lang="en-MY" sz="2400" dirty="0"/>
          </a:p>
        </p:txBody>
      </p:sp>
    </p:spTree>
    <p:extLst>
      <p:ext uri="{BB962C8B-B14F-4D97-AF65-F5344CB8AC3E}">
        <p14:creationId xmlns:p14="http://schemas.microsoft.com/office/powerpoint/2010/main" xmlns="" val="1196488888"/>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C4102E-E833-43B9-878B-F3AD19B18896}"/>
              </a:ext>
            </a:extLst>
          </p:cNvPr>
          <p:cNvSpPr>
            <a:spLocks noGrp="1"/>
          </p:cNvSpPr>
          <p:nvPr>
            <p:ph type="title"/>
          </p:nvPr>
        </p:nvSpPr>
        <p:spPr>
          <a:xfrm>
            <a:off x="914400" y="304800"/>
            <a:ext cx="7200900" cy="1142385"/>
          </a:xfrm>
        </p:spPr>
        <p:txBody>
          <a:bodyPr/>
          <a:lstStyle/>
          <a:p>
            <a:r>
              <a:rPr lang="en-MY" dirty="0"/>
              <a:t>Stage 4 : Dismissal or action short of dismissal</a:t>
            </a:r>
          </a:p>
        </p:txBody>
      </p:sp>
      <p:sp>
        <p:nvSpPr>
          <p:cNvPr id="3" name="Content Placeholder 2">
            <a:extLst>
              <a:ext uri="{FF2B5EF4-FFF2-40B4-BE49-F238E27FC236}">
                <a16:creationId xmlns:a16="http://schemas.microsoft.com/office/drawing/2014/main" xmlns="" id="{387112AA-9F7F-4222-BAB8-9AB99D25412B}"/>
              </a:ext>
            </a:extLst>
          </p:cNvPr>
          <p:cNvSpPr>
            <a:spLocks noGrp="1"/>
          </p:cNvSpPr>
          <p:nvPr>
            <p:ph idx="1"/>
          </p:nvPr>
        </p:nvSpPr>
        <p:spPr>
          <a:xfrm>
            <a:off x="762000" y="1600200"/>
            <a:ext cx="7620000" cy="4419599"/>
          </a:xfrm>
        </p:spPr>
        <p:txBody>
          <a:bodyPr>
            <a:normAutofit fontScale="92500"/>
          </a:bodyPr>
          <a:lstStyle/>
          <a:p>
            <a:r>
              <a:rPr lang="en-MY" sz="2400" dirty="0"/>
              <a:t>If there is no improvement after the final written warning then dismissal is the likely outcome. A meeting should be called and the employee and his representative invited.</a:t>
            </a:r>
          </a:p>
          <a:p>
            <a:r>
              <a:rPr lang="en-MY" sz="2400" dirty="0"/>
              <a:t>The employer should remind the employee of the </a:t>
            </a:r>
            <a:r>
              <a:rPr lang="en-MY" sz="2400" dirty="0" err="1"/>
              <a:t>behavior</a:t>
            </a:r>
            <a:r>
              <a:rPr lang="en-MY" sz="2400" dirty="0"/>
              <a:t>/conduct that has led to this point, the repeated transgressions/failure to improve performance sufficiently, and that the dismissal is in accordance with the disciplinary procedure.</a:t>
            </a:r>
          </a:p>
          <a:p>
            <a:r>
              <a:rPr lang="en-MY" sz="2400" dirty="0"/>
              <a:t>The employee should be given the opportunity to appeal within 14 days. He should also be given a letter confirming the dismissal and the right to appeal, the time period for appeal, and who to appeal to.</a:t>
            </a:r>
          </a:p>
          <a:p>
            <a:endParaRPr lang="en-MY" sz="2400" dirty="0"/>
          </a:p>
        </p:txBody>
      </p:sp>
    </p:spTree>
    <p:extLst>
      <p:ext uri="{BB962C8B-B14F-4D97-AF65-F5344CB8AC3E}">
        <p14:creationId xmlns:p14="http://schemas.microsoft.com/office/powerpoint/2010/main" xmlns="" val="3561864248"/>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264755781"/>
              </p:ext>
            </p:extLst>
          </p:nvPr>
        </p:nvGraphicFramePr>
        <p:xfrm>
          <a:off x="609600" y="457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583410636"/>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2484F77-575D-4E4D-8DEA-4A379D65BE85}"/>
              </a:ext>
            </a:extLst>
          </p:cNvPr>
          <p:cNvSpPr>
            <a:spLocks noGrp="1"/>
          </p:cNvSpPr>
          <p:nvPr>
            <p:ph type="title"/>
          </p:nvPr>
        </p:nvSpPr>
        <p:spPr/>
        <p:txBody>
          <a:bodyPr/>
          <a:lstStyle/>
          <a:p>
            <a:r>
              <a:rPr lang="en-MY" dirty="0"/>
              <a:t>Adult Learning Theory</a:t>
            </a:r>
          </a:p>
        </p:txBody>
      </p:sp>
      <p:sp>
        <p:nvSpPr>
          <p:cNvPr id="3" name="Content Placeholder 2">
            <a:extLst>
              <a:ext uri="{FF2B5EF4-FFF2-40B4-BE49-F238E27FC236}">
                <a16:creationId xmlns="" xmlns:a16="http://schemas.microsoft.com/office/drawing/2014/main" id="{B12E777E-5966-49BA-80E7-6F4A5ECE220B}"/>
              </a:ext>
            </a:extLst>
          </p:cNvPr>
          <p:cNvSpPr>
            <a:spLocks noGrp="1"/>
          </p:cNvSpPr>
          <p:nvPr>
            <p:ph idx="1"/>
          </p:nvPr>
        </p:nvSpPr>
        <p:spPr/>
        <p:txBody>
          <a:bodyPr>
            <a:normAutofit/>
          </a:bodyPr>
          <a:lstStyle/>
          <a:p>
            <a:r>
              <a:rPr lang="en-MY" sz="2400" dirty="0"/>
              <a:t>Learning is a relatively permanent change in </a:t>
            </a:r>
            <a:r>
              <a:rPr lang="en-MY" sz="2400" dirty="0" err="1"/>
              <a:t>behavior</a:t>
            </a:r>
            <a:r>
              <a:rPr lang="en-MY" sz="2400" dirty="0"/>
              <a:t> based on an individual's interactional experience with its environment.</a:t>
            </a:r>
          </a:p>
          <a:p>
            <a:r>
              <a:rPr lang="en-MY" sz="2400" dirty="0"/>
              <a:t>Malcolm Knowles developed a new theory - which he called "Andragogy" - in the context of adult learners. The central idea in the context of adult learning is that it is only after convincing him- or herself of the rationale of learning that an adult will decide to learn. Hence, adults cannot be treated like children. </a:t>
            </a:r>
          </a:p>
        </p:txBody>
      </p:sp>
    </p:spTree>
    <p:extLst>
      <p:ext uri="{BB962C8B-B14F-4D97-AF65-F5344CB8AC3E}">
        <p14:creationId xmlns="" xmlns:p14="http://schemas.microsoft.com/office/powerpoint/2010/main" val="2856854170"/>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53F0B8-F647-4FAA-A0E2-A09013B369F5}"/>
              </a:ext>
            </a:extLst>
          </p:cNvPr>
          <p:cNvSpPr>
            <a:spLocks noGrp="1"/>
          </p:cNvSpPr>
          <p:nvPr>
            <p:ph type="title"/>
          </p:nvPr>
        </p:nvSpPr>
        <p:spPr>
          <a:xfrm>
            <a:off x="990600" y="304800"/>
            <a:ext cx="7200900" cy="655639"/>
          </a:xfrm>
        </p:spPr>
        <p:txBody>
          <a:bodyPr/>
          <a:lstStyle/>
          <a:p>
            <a:r>
              <a:rPr lang="en-MY" dirty="0"/>
              <a:t>Andragogy vs Pedagogy</a:t>
            </a:r>
          </a:p>
        </p:txBody>
      </p:sp>
      <p:pic>
        <p:nvPicPr>
          <p:cNvPr id="5" name="Picture 4">
            <a:extLst>
              <a:ext uri="{FF2B5EF4-FFF2-40B4-BE49-F238E27FC236}">
                <a16:creationId xmlns="" xmlns:a16="http://schemas.microsoft.com/office/drawing/2014/main" id="{B104AAD9-CBAC-4038-B0F3-3BEAEB8D81A9}"/>
              </a:ext>
            </a:extLst>
          </p:cNvPr>
          <p:cNvPicPr>
            <a:picLocks noChangeAspect="1"/>
          </p:cNvPicPr>
          <p:nvPr/>
        </p:nvPicPr>
        <p:blipFill>
          <a:blip r:embed="rId2"/>
          <a:stretch>
            <a:fillRect/>
          </a:stretch>
        </p:blipFill>
        <p:spPr>
          <a:xfrm>
            <a:off x="838200" y="1066800"/>
            <a:ext cx="6912768" cy="4682445"/>
          </a:xfrm>
          <a:prstGeom prst="rect">
            <a:avLst/>
          </a:prstGeom>
        </p:spPr>
      </p:pic>
    </p:spTree>
    <p:extLst>
      <p:ext uri="{BB962C8B-B14F-4D97-AF65-F5344CB8AC3E}">
        <p14:creationId xmlns="" xmlns:p14="http://schemas.microsoft.com/office/powerpoint/2010/main" val="2420456855"/>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94B73EC-F30C-4F0D-8446-4B69DA41EBD9}"/>
              </a:ext>
            </a:extLst>
          </p:cNvPr>
          <p:cNvSpPr>
            <a:spLocks noGrp="1"/>
          </p:cNvSpPr>
          <p:nvPr>
            <p:ph type="title"/>
          </p:nvPr>
        </p:nvSpPr>
        <p:spPr>
          <a:xfrm>
            <a:off x="914400" y="381000"/>
            <a:ext cx="7200900" cy="579439"/>
          </a:xfrm>
        </p:spPr>
        <p:txBody>
          <a:bodyPr/>
          <a:lstStyle/>
          <a:p>
            <a:r>
              <a:rPr lang="en-MY" dirty="0"/>
              <a:t>Five Assumptions in Andragogy</a:t>
            </a:r>
          </a:p>
        </p:txBody>
      </p:sp>
      <p:sp>
        <p:nvSpPr>
          <p:cNvPr id="3" name="Content Placeholder 2">
            <a:extLst>
              <a:ext uri="{FF2B5EF4-FFF2-40B4-BE49-F238E27FC236}">
                <a16:creationId xmlns="" xmlns:a16="http://schemas.microsoft.com/office/drawing/2014/main" id="{FEE5BAE4-B29E-493F-926F-1242F870AE4A}"/>
              </a:ext>
            </a:extLst>
          </p:cNvPr>
          <p:cNvSpPr>
            <a:spLocks noGrp="1"/>
          </p:cNvSpPr>
          <p:nvPr>
            <p:ph idx="1"/>
          </p:nvPr>
        </p:nvSpPr>
        <p:spPr>
          <a:xfrm>
            <a:off x="762000" y="1219201"/>
            <a:ext cx="7410450" cy="4572000"/>
          </a:xfrm>
        </p:spPr>
        <p:txBody>
          <a:bodyPr>
            <a:normAutofit/>
          </a:bodyPr>
          <a:lstStyle/>
          <a:p>
            <a:pPr marL="514350" indent="-514350">
              <a:buFont typeface="+mj-lt"/>
              <a:buAutoNum type="arabicPeriod"/>
            </a:pPr>
            <a:r>
              <a:rPr lang="en-MY" sz="2400" u="sng" dirty="0"/>
              <a:t>The need to know: </a:t>
            </a:r>
            <a:r>
              <a:rPr lang="en-MY" sz="2400" dirty="0"/>
              <a:t>adult learners need to know why they need to learn something before undertaking to learn it.</a:t>
            </a:r>
          </a:p>
          <a:p>
            <a:pPr marL="514350" indent="-514350">
              <a:buFont typeface="+mj-lt"/>
              <a:buAutoNum type="arabicPeriod"/>
            </a:pPr>
            <a:r>
              <a:rPr lang="en-MY" sz="2400" u="sng" dirty="0"/>
              <a:t>Learner self-concept</a:t>
            </a:r>
            <a:r>
              <a:rPr lang="en-MY" sz="2400" dirty="0"/>
              <a:t>: adults need to be responsible for their own decisions and to be treated as capable of self-direction</a:t>
            </a:r>
          </a:p>
          <a:p>
            <a:pPr marL="514350" indent="-514350">
              <a:buFont typeface="+mj-lt"/>
              <a:buAutoNum type="arabicPeriod"/>
            </a:pPr>
            <a:r>
              <a:rPr lang="en-MY" sz="2400" u="sng" dirty="0"/>
              <a:t>Role of learners' experience</a:t>
            </a:r>
            <a:r>
              <a:rPr lang="en-MY" sz="2400" dirty="0"/>
              <a:t>: adult learners have a variety of experiences of life which represent the richest resource for learning. These experiences are however imbued with bias and presupposition.</a:t>
            </a:r>
          </a:p>
        </p:txBody>
      </p:sp>
    </p:spTree>
    <p:extLst>
      <p:ext uri="{BB962C8B-B14F-4D97-AF65-F5344CB8AC3E}">
        <p14:creationId xmlns="" xmlns:p14="http://schemas.microsoft.com/office/powerpoint/2010/main" val="1501507880"/>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FD65BFC-6C9B-43CE-8775-2A08ED0DCB30}"/>
              </a:ext>
            </a:extLst>
          </p:cNvPr>
          <p:cNvSpPr>
            <a:spLocks noGrp="1"/>
          </p:cNvSpPr>
          <p:nvPr>
            <p:ph type="title"/>
          </p:nvPr>
        </p:nvSpPr>
        <p:spPr>
          <a:xfrm>
            <a:off x="914400" y="304800"/>
            <a:ext cx="7200900" cy="655639"/>
          </a:xfrm>
        </p:spPr>
        <p:txBody>
          <a:bodyPr/>
          <a:lstStyle/>
          <a:p>
            <a:r>
              <a:rPr lang="en-MY" dirty="0"/>
              <a:t>Five Assumptions in Andragogy</a:t>
            </a:r>
          </a:p>
        </p:txBody>
      </p:sp>
      <p:sp>
        <p:nvSpPr>
          <p:cNvPr id="3" name="Content Placeholder 2">
            <a:extLst>
              <a:ext uri="{FF2B5EF4-FFF2-40B4-BE49-F238E27FC236}">
                <a16:creationId xmlns="" xmlns:a16="http://schemas.microsoft.com/office/drawing/2014/main" id="{722FFD6B-3E8C-48B9-8B9D-DA48B7C5D4B6}"/>
              </a:ext>
            </a:extLst>
          </p:cNvPr>
          <p:cNvSpPr>
            <a:spLocks noGrp="1"/>
          </p:cNvSpPr>
          <p:nvPr>
            <p:ph idx="1"/>
          </p:nvPr>
        </p:nvSpPr>
        <p:spPr/>
        <p:txBody>
          <a:bodyPr/>
          <a:lstStyle/>
          <a:p>
            <a:pPr marL="514350" indent="-514350">
              <a:buFont typeface="+mj-lt"/>
              <a:buAutoNum type="arabicPeriod" startAt="4"/>
            </a:pPr>
            <a:r>
              <a:rPr lang="en-MY" sz="2400" u="sng" dirty="0"/>
              <a:t>Readiness to learn</a:t>
            </a:r>
            <a:r>
              <a:rPr lang="en-MY" sz="2400" dirty="0"/>
              <a:t>: adults are ready to learn those things they need to know in order to cope effectively with life situations.</a:t>
            </a:r>
          </a:p>
          <a:p>
            <a:pPr marL="514350" indent="-514350">
              <a:buFont typeface="+mj-lt"/>
              <a:buAutoNum type="arabicPeriod" startAt="4"/>
            </a:pPr>
            <a:r>
              <a:rPr lang="en-MY" sz="2400" u="sng" dirty="0"/>
              <a:t>Orientation to learning: </a:t>
            </a:r>
            <a:r>
              <a:rPr lang="en-MY" sz="2400" dirty="0"/>
              <a:t>adults are motivated to learn to the extent that they perceive that it will help them perform tasks they confront in their life situations.</a:t>
            </a:r>
          </a:p>
          <a:p>
            <a:endParaRPr lang="en-MY" dirty="0"/>
          </a:p>
        </p:txBody>
      </p:sp>
    </p:spTree>
    <p:extLst>
      <p:ext uri="{BB962C8B-B14F-4D97-AF65-F5344CB8AC3E}">
        <p14:creationId xmlns="" xmlns:p14="http://schemas.microsoft.com/office/powerpoint/2010/main" val="1166828571"/>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52400"/>
            <a:ext cx="7200900" cy="579439"/>
          </a:xfrm>
        </p:spPr>
        <p:txBody>
          <a:bodyPr/>
          <a:lstStyle/>
          <a:p>
            <a:r>
              <a:rPr lang="en-US" dirty="0" smtClean="0"/>
              <a:t>Question #</a:t>
            </a:r>
            <a:endParaRPr lang="en-US" dirty="0"/>
          </a:p>
        </p:txBody>
      </p:sp>
      <p:sp>
        <p:nvSpPr>
          <p:cNvPr id="3" name="Content Placeholder 2"/>
          <p:cNvSpPr>
            <a:spLocks noGrp="1"/>
          </p:cNvSpPr>
          <p:nvPr>
            <p:ph idx="1"/>
          </p:nvPr>
        </p:nvSpPr>
        <p:spPr>
          <a:xfrm>
            <a:off x="381000" y="1066800"/>
            <a:ext cx="8229600" cy="4953000"/>
          </a:xfrm>
        </p:spPr>
        <p:txBody>
          <a:bodyPr>
            <a:noAutofit/>
          </a:bodyPr>
          <a:lstStyle/>
          <a:p>
            <a:pPr>
              <a:buNone/>
            </a:pPr>
            <a:r>
              <a:rPr lang="en-US" sz="2400" dirty="0" smtClean="0"/>
              <a:t>According to Knowles, there are five key assumptions about how adults learn. One of the assumptions is the learner's need to know. Which of the following statements is best associated with the assumption of the learner's need to know?</a:t>
            </a:r>
          </a:p>
          <a:p>
            <a:pPr marL="457200" indent="-457200">
              <a:buAutoNum type="alphaUcPeriod"/>
            </a:pPr>
            <a:r>
              <a:rPr lang="en-US" sz="2400" dirty="0" smtClean="0"/>
              <a:t>I'm ready to learn this because what I learn will help me function better in some way.</a:t>
            </a:r>
          </a:p>
          <a:p>
            <a:pPr marL="457200" indent="-457200">
              <a:buAutoNum type="alphaUcPeriod"/>
            </a:pPr>
            <a:r>
              <a:rPr lang="en-US" sz="2400" dirty="0" smtClean="0"/>
              <a:t>I understand why I need to learn this.</a:t>
            </a:r>
          </a:p>
          <a:p>
            <a:pPr marL="457200" indent="-457200">
              <a:buAutoNum type="alphaUcPeriod"/>
            </a:pPr>
            <a:r>
              <a:rPr lang="en-US" sz="2400" dirty="0" smtClean="0"/>
              <a:t>What I learn today will help me solve problems at my workplace tomorrow.</a:t>
            </a:r>
          </a:p>
          <a:p>
            <a:pPr marL="457200" indent="-457200">
              <a:buAutoNum type="alphaUcPeriod"/>
            </a:pPr>
            <a:r>
              <a:rPr lang="en-US" sz="2400" dirty="0" smtClean="0"/>
              <a:t>I've got lots of valuable experience that I want to draw upon to help me as I learn.</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a:t>
            </a:r>
            <a:endParaRPr lang="en-US" dirty="0"/>
          </a:p>
        </p:txBody>
      </p:sp>
      <p:sp>
        <p:nvSpPr>
          <p:cNvPr id="3" name="Content Placeholder 2"/>
          <p:cNvSpPr>
            <a:spLocks noGrp="1"/>
          </p:cNvSpPr>
          <p:nvPr>
            <p:ph idx="1"/>
          </p:nvPr>
        </p:nvSpPr>
        <p:spPr/>
        <p:txBody>
          <a:bodyPr>
            <a:normAutofit/>
          </a:bodyPr>
          <a:lstStyle/>
          <a:p>
            <a:r>
              <a:rPr lang="en-US" sz="2800" dirty="0" smtClean="0"/>
              <a:t>Option B</a:t>
            </a:r>
            <a:endParaRPr lang="en-US" sz="28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7DE28B-08B8-4FF3-9ED7-26EE7C6F1B6B}"/>
              </a:ext>
            </a:extLst>
          </p:cNvPr>
          <p:cNvSpPr>
            <a:spLocks noGrp="1"/>
          </p:cNvSpPr>
          <p:nvPr>
            <p:ph type="title"/>
          </p:nvPr>
        </p:nvSpPr>
        <p:spPr>
          <a:xfrm>
            <a:off x="914400" y="304800"/>
            <a:ext cx="7200900" cy="655639"/>
          </a:xfrm>
        </p:spPr>
        <p:txBody>
          <a:bodyPr/>
          <a:lstStyle/>
          <a:p>
            <a:r>
              <a:rPr lang="en-MY" dirty="0"/>
              <a:t>Trainability</a:t>
            </a:r>
          </a:p>
        </p:txBody>
      </p:sp>
      <p:sp>
        <p:nvSpPr>
          <p:cNvPr id="3" name="Content Placeholder 2">
            <a:extLst>
              <a:ext uri="{FF2B5EF4-FFF2-40B4-BE49-F238E27FC236}">
                <a16:creationId xmlns="" xmlns:a16="http://schemas.microsoft.com/office/drawing/2014/main" id="{D4149C6F-A9D7-42E6-84DF-F07C59E273BC}"/>
              </a:ext>
            </a:extLst>
          </p:cNvPr>
          <p:cNvSpPr>
            <a:spLocks noGrp="1"/>
          </p:cNvSpPr>
          <p:nvPr>
            <p:ph idx="1"/>
          </p:nvPr>
        </p:nvSpPr>
        <p:spPr>
          <a:xfrm>
            <a:off x="914400" y="1143001"/>
            <a:ext cx="7258050" cy="4648200"/>
          </a:xfrm>
        </p:spPr>
        <p:txBody>
          <a:bodyPr/>
          <a:lstStyle/>
          <a:p>
            <a:pPr marL="0" indent="0">
              <a:buNone/>
            </a:pPr>
            <a:r>
              <a:rPr lang="en-MY" sz="2400" dirty="0"/>
              <a:t>The principles of adult learning clearly illustrate that how people learn is a direct result of an interaction between forces within the individual and the environment. This interaction can be summarized in one concept trainability, which concerned with these factors:</a:t>
            </a:r>
          </a:p>
          <a:p>
            <a:r>
              <a:rPr lang="en-MY" sz="2400" dirty="0"/>
              <a:t>Readiness to learn and motivation</a:t>
            </a:r>
          </a:p>
          <a:p>
            <a:r>
              <a:rPr lang="en-MY" sz="2400" dirty="0"/>
              <a:t>Level of ability</a:t>
            </a:r>
          </a:p>
          <a:p>
            <a:r>
              <a:rPr lang="en-MY" sz="2400" dirty="0"/>
              <a:t>Perceptions of the work environment</a:t>
            </a:r>
          </a:p>
          <a:p>
            <a:pPr marL="0" indent="0">
              <a:buNone/>
            </a:pPr>
            <a:endParaRPr lang="en-MY" dirty="0"/>
          </a:p>
        </p:txBody>
      </p:sp>
    </p:spTree>
    <p:extLst>
      <p:ext uri="{BB962C8B-B14F-4D97-AF65-F5344CB8AC3E}">
        <p14:creationId xmlns="" xmlns:p14="http://schemas.microsoft.com/office/powerpoint/2010/main" val="1943098278"/>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10A3E68-979A-440E-A703-D8C6DDA8EAC7}"/>
              </a:ext>
            </a:extLst>
          </p:cNvPr>
          <p:cNvSpPr>
            <a:spLocks noGrp="1"/>
          </p:cNvSpPr>
          <p:nvPr>
            <p:ph type="title"/>
          </p:nvPr>
        </p:nvSpPr>
        <p:spPr>
          <a:xfrm>
            <a:off x="990600" y="228600"/>
            <a:ext cx="7200900" cy="731839"/>
          </a:xfrm>
        </p:spPr>
        <p:txBody>
          <a:bodyPr/>
          <a:lstStyle/>
          <a:p>
            <a:r>
              <a:rPr lang="en-MY" dirty="0"/>
              <a:t>Learning Styles</a:t>
            </a:r>
          </a:p>
        </p:txBody>
      </p:sp>
      <p:sp>
        <p:nvSpPr>
          <p:cNvPr id="3" name="Content Placeholder 2">
            <a:extLst>
              <a:ext uri="{FF2B5EF4-FFF2-40B4-BE49-F238E27FC236}">
                <a16:creationId xmlns="" xmlns:a16="http://schemas.microsoft.com/office/drawing/2014/main" id="{721B58F2-0A8D-460B-9D4D-934477EFD9EE}"/>
              </a:ext>
            </a:extLst>
          </p:cNvPr>
          <p:cNvSpPr>
            <a:spLocks noGrp="1"/>
          </p:cNvSpPr>
          <p:nvPr>
            <p:ph idx="1"/>
          </p:nvPr>
        </p:nvSpPr>
        <p:spPr>
          <a:xfrm>
            <a:off x="762000" y="1066800"/>
            <a:ext cx="7696200" cy="5029200"/>
          </a:xfrm>
        </p:spPr>
        <p:txBody>
          <a:bodyPr>
            <a:normAutofit/>
          </a:bodyPr>
          <a:lstStyle/>
          <a:p>
            <a:r>
              <a:rPr lang="en-MY" sz="2400" dirty="0"/>
              <a:t>Visual learners remember best what they see pictures, diagrams, flow charts, time lines, films, and demonstrations.</a:t>
            </a:r>
          </a:p>
          <a:p>
            <a:endParaRPr lang="en-MY" sz="2400" dirty="0"/>
          </a:p>
          <a:p>
            <a:r>
              <a:rPr lang="en-MY" sz="2400" dirty="0"/>
              <a:t>Auditory learners, called verbal learners; it’s a learning style in which a person learns through listening. An auditory learner depends on hearing and speaking as a main way of learning.</a:t>
            </a:r>
          </a:p>
          <a:p>
            <a:endParaRPr lang="en-MY" sz="2400" dirty="0"/>
          </a:p>
          <a:p>
            <a:r>
              <a:rPr lang="en-MY" sz="2400" dirty="0"/>
              <a:t>Kinesthetics learners, also known as tactile learners, learn best through a hands-on approach. They prefer to actively explore the physical world around them.</a:t>
            </a:r>
          </a:p>
          <a:p>
            <a:endParaRPr lang="en-MY" sz="2400" dirty="0"/>
          </a:p>
        </p:txBody>
      </p:sp>
    </p:spTree>
    <p:extLst>
      <p:ext uri="{BB962C8B-B14F-4D97-AF65-F5344CB8AC3E}">
        <p14:creationId xmlns="" xmlns:p14="http://schemas.microsoft.com/office/powerpoint/2010/main" val="2603521477"/>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FC20B8B-0053-4A19-B633-0CD04B8709BD}"/>
              </a:ext>
            </a:extLst>
          </p:cNvPr>
          <p:cNvSpPr>
            <a:spLocks noGrp="1"/>
          </p:cNvSpPr>
          <p:nvPr>
            <p:ph type="title"/>
          </p:nvPr>
        </p:nvSpPr>
        <p:spPr>
          <a:xfrm>
            <a:off x="990600" y="228600"/>
            <a:ext cx="7200900" cy="655639"/>
          </a:xfrm>
        </p:spPr>
        <p:txBody>
          <a:bodyPr/>
          <a:lstStyle/>
          <a:p>
            <a:r>
              <a:rPr lang="en-MY" dirty="0"/>
              <a:t>Learning Curve</a:t>
            </a:r>
          </a:p>
        </p:txBody>
      </p:sp>
      <p:sp>
        <p:nvSpPr>
          <p:cNvPr id="3" name="Content Placeholder 2">
            <a:extLst>
              <a:ext uri="{FF2B5EF4-FFF2-40B4-BE49-F238E27FC236}">
                <a16:creationId xmlns="" xmlns:a16="http://schemas.microsoft.com/office/drawing/2014/main" id="{CCC21B4D-FEF5-4927-B8A8-E0EC6ED74CB0}"/>
              </a:ext>
            </a:extLst>
          </p:cNvPr>
          <p:cNvSpPr>
            <a:spLocks noGrp="1"/>
          </p:cNvSpPr>
          <p:nvPr>
            <p:ph idx="1"/>
          </p:nvPr>
        </p:nvSpPr>
        <p:spPr>
          <a:xfrm>
            <a:off x="914400" y="1600201"/>
            <a:ext cx="7696200" cy="4343400"/>
          </a:xfrm>
        </p:spPr>
        <p:txBody>
          <a:bodyPr>
            <a:normAutofit/>
          </a:bodyPr>
          <a:lstStyle/>
          <a:p>
            <a:r>
              <a:rPr lang="en-MY" sz="2400" dirty="0"/>
              <a:t>Decreasing returns occur when the amount of learning or skill level increases rapidly at first and then the rate of improvement slow. The beginning of the curve is slow while the basics are being learned; then performance takes off as skills and knowledge are acquired.</a:t>
            </a:r>
          </a:p>
          <a:p>
            <a:pPr marL="0" indent="0">
              <a:buNone/>
            </a:pPr>
            <a:endParaRPr lang="en-MY" sz="2400" dirty="0"/>
          </a:p>
          <a:p>
            <a:r>
              <a:rPr lang="en-MY" sz="2400" dirty="0"/>
              <a:t>Increasing returns pattern is most common when a person is learning something completely new.</a:t>
            </a:r>
          </a:p>
        </p:txBody>
      </p:sp>
    </p:spTree>
    <p:extLst>
      <p:ext uri="{BB962C8B-B14F-4D97-AF65-F5344CB8AC3E}">
        <p14:creationId xmlns="" xmlns:p14="http://schemas.microsoft.com/office/powerpoint/2010/main" val="3676284789"/>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CFFD9C9-66EF-4ACD-8BAC-7EE0A7109EB1}"/>
              </a:ext>
            </a:extLst>
          </p:cNvPr>
          <p:cNvSpPr>
            <a:spLocks noGrp="1"/>
          </p:cNvSpPr>
          <p:nvPr>
            <p:ph type="title"/>
          </p:nvPr>
        </p:nvSpPr>
        <p:spPr>
          <a:xfrm>
            <a:off x="914400" y="304800"/>
            <a:ext cx="7200900" cy="655639"/>
          </a:xfrm>
        </p:spPr>
        <p:txBody>
          <a:bodyPr/>
          <a:lstStyle/>
          <a:p>
            <a:r>
              <a:rPr lang="en-MY" dirty="0"/>
              <a:t>Learning Curve</a:t>
            </a:r>
          </a:p>
        </p:txBody>
      </p:sp>
      <p:sp>
        <p:nvSpPr>
          <p:cNvPr id="3" name="Content Placeholder 2">
            <a:extLst>
              <a:ext uri="{FF2B5EF4-FFF2-40B4-BE49-F238E27FC236}">
                <a16:creationId xmlns="" xmlns:a16="http://schemas.microsoft.com/office/drawing/2014/main" id="{8AA14737-FD9A-4D95-AF29-650E91CDB643}"/>
              </a:ext>
            </a:extLst>
          </p:cNvPr>
          <p:cNvSpPr>
            <a:spLocks noGrp="1"/>
          </p:cNvSpPr>
          <p:nvPr>
            <p:ph idx="1"/>
          </p:nvPr>
        </p:nvSpPr>
        <p:spPr>
          <a:xfrm>
            <a:off x="838200" y="1295401"/>
            <a:ext cx="7334250" cy="4495800"/>
          </a:xfrm>
        </p:spPr>
        <p:txBody>
          <a:bodyPr>
            <a:normAutofit/>
          </a:bodyPr>
          <a:lstStyle/>
          <a:p>
            <a:r>
              <a:rPr lang="en-MY" sz="2400" dirty="0"/>
              <a:t>S-shaped curve is a combination of increasing and decreasing returns. There is a presupposition that the individual is learning a difficult task that also requires specific insight.</a:t>
            </a:r>
          </a:p>
          <a:p>
            <a:endParaRPr lang="en-MY" sz="2400" dirty="0"/>
          </a:p>
          <a:p>
            <a:r>
              <a:rPr lang="en-MY" sz="2400" dirty="0"/>
              <a:t>Plateau curve refers the learning is fast at first, but it then flattens out and there is no apparent progress.</a:t>
            </a:r>
          </a:p>
        </p:txBody>
      </p:sp>
    </p:spTree>
    <p:extLst>
      <p:ext uri="{BB962C8B-B14F-4D97-AF65-F5344CB8AC3E}">
        <p14:creationId xmlns="" xmlns:p14="http://schemas.microsoft.com/office/powerpoint/2010/main" val="3919933274"/>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5A419B7-C8C7-4D2D-866C-AD3F345E0807}"/>
              </a:ext>
            </a:extLst>
          </p:cNvPr>
          <p:cNvSpPr>
            <a:spLocks noGrp="1"/>
          </p:cNvSpPr>
          <p:nvPr>
            <p:ph type="title"/>
          </p:nvPr>
        </p:nvSpPr>
        <p:spPr>
          <a:xfrm>
            <a:off x="914400" y="304800"/>
            <a:ext cx="7200900" cy="655639"/>
          </a:xfrm>
        </p:spPr>
        <p:txBody>
          <a:bodyPr/>
          <a:lstStyle/>
          <a:p>
            <a:r>
              <a:rPr lang="en-MY" dirty="0"/>
              <a:t>Learning Curve</a:t>
            </a:r>
          </a:p>
        </p:txBody>
      </p:sp>
      <p:pic>
        <p:nvPicPr>
          <p:cNvPr id="5" name="Picture 4">
            <a:extLst>
              <a:ext uri="{FF2B5EF4-FFF2-40B4-BE49-F238E27FC236}">
                <a16:creationId xmlns="" xmlns:a16="http://schemas.microsoft.com/office/drawing/2014/main" id="{422420F4-5666-4126-8BBE-13A445EBCCDA}"/>
              </a:ext>
            </a:extLst>
          </p:cNvPr>
          <p:cNvPicPr>
            <a:picLocks noChangeAspect="1"/>
          </p:cNvPicPr>
          <p:nvPr/>
        </p:nvPicPr>
        <p:blipFill>
          <a:blip r:embed="rId2"/>
          <a:stretch>
            <a:fillRect/>
          </a:stretch>
        </p:blipFill>
        <p:spPr>
          <a:xfrm>
            <a:off x="1143000" y="1295400"/>
            <a:ext cx="6387430" cy="4271397"/>
          </a:xfrm>
          <a:prstGeom prst="rect">
            <a:avLst/>
          </a:prstGeom>
        </p:spPr>
      </p:pic>
    </p:spTree>
    <p:extLst>
      <p:ext uri="{BB962C8B-B14F-4D97-AF65-F5344CB8AC3E}">
        <p14:creationId xmlns="" xmlns:p14="http://schemas.microsoft.com/office/powerpoint/2010/main" val="3197451236"/>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DDC305B-8A9C-4E32-BDC9-EE1207006C97}"/>
              </a:ext>
            </a:extLst>
          </p:cNvPr>
          <p:cNvSpPr>
            <a:spLocks noGrp="1"/>
          </p:cNvSpPr>
          <p:nvPr>
            <p:ph type="title"/>
          </p:nvPr>
        </p:nvSpPr>
        <p:spPr>
          <a:xfrm>
            <a:off x="990600" y="304800"/>
            <a:ext cx="7200900" cy="655639"/>
          </a:xfrm>
        </p:spPr>
        <p:txBody>
          <a:bodyPr/>
          <a:lstStyle/>
          <a:p>
            <a:r>
              <a:rPr lang="en-MY" dirty="0"/>
              <a:t>Question # 1</a:t>
            </a:r>
          </a:p>
        </p:txBody>
      </p:sp>
      <p:sp>
        <p:nvSpPr>
          <p:cNvPr id="4" name="TextBox 3">
            <a:extLst>
              <a:ext uri="{FF2B5EF4-FFF2-40B4-BE49-F238E27FC236}">
                <a16:creationId xmlns="" xmlns:a16="http://schemas.microsoft.com/office/drawing/2014/main" id="{517B4C4D-7661-4AF8-A95D-0C80315B927F}"/>
              </a:ext>
            </a:extLst>
          </p:cNvPr>
          <p:cNvSpPr txBox="1"/>
          <p:nvPr/>
        </p:nvSpPr>
        <p:spPr>
          <a:xfrm>
            <a:off x="762000" y="1219200"/>
            <a:ext cx="7848600" cy="4401205"/>
          </a:xfrm>
          <a:prstGeom prst="rect">
            <a:avLst/>
          </a:prstGeom>
          <a:noFill/>
        </p:spPr>
        <p:txBody>
          <a:bodyPr wrap="square" rtlCol="0">
            <a:spAutoFit/>
          </a:bodyPr>
          <a:lstStyle/>
          <a:p>
            <a:r>
              <a:rPr lang="en-MY" sz="2000" dirty="0">
                <a:latin typeface="+mn-lt"/>
              </a:rPr>
              <a:t>Sherrie is a customer service rep for your manufacturing organization. She is participating in training for the new customer database software being rolled out company-wide. Sherrie was struggling with the training material until the third day, when she applied the training content from previous sessions with success. This is an example of which of the following learning curves?</a:t>
            </a:r>
          </a:p>
          <a:p>
            <a:endParaRPr lang="en-MY" sz="2000" dirty="0">
              <a:latin typeface="+mn-lt"/>
            </a:endParaRPr>
          </a:p>
          <a:p>
            <a:pPr marL="457200" indent="-457200">
              <a:buFont typeface="+mj-lt"/>
              <a:buAutoNum type="alphaUcPeriod"/>
            </a:pPr>
            <a:r>
              <a:rPr lang="en-MY" sz="2000" dirty="0">
                <a:latin typeface="+mn-lt"/>
              </a:rPr>
              <a:t>Negatively accelerating</a:t>
            </a:r>
          </a:p>
          <a:p>
            <a:pPr marL="457200" indent="-457200">
              <a:buFont typeface="+mj-lt"/>
              <a:buAutoNum type="alphaUcPeriod"/>
            </a:pPr>
            <a:endParaRPr lang="en-MY" sz="2000" dirty="0">
              <a:latin typeface="+mn-lt"/>
            </a:endParaRPr>
          </a:p>
          <a:p>
            <a:pPr marL="457200" indent="-457200">
              <a:buFont typeface="+mj-lt"/>
              <a:buAutoNum type="alphaUcPeriod"/>
            </a:pPr>
            <a:r>
              <a:rPr lang="en-MY" sz="2000" dirty="0">
                <a:latin typeface="+mn-lt"/>
              </a:rPr>
              <a:t>Positively accelerating</a:t>
            </a:r>
          </a:p>
          <a:p>
            <a:pPr marL="457200" indent="-457200">
              <a:buFont typeface="+mj-lt"/>
              <a:buAutoNum type="alphaUcPeriod"/>
            </a:pPr>
            <a:endParaRPr lang="en-MY" sz="2000" dirty="0">
              <a:latin typeface="+mn-lt"/>
            </a:endParaRPr>
          </a:p>
          <a:p>
            <a:pPr marL="457200" indent="-457200">
              <a:buFont typeface="+mj-lt"/>
              <a:buAutoNum type="alphaUcPeriod"/>
            </a:pPr>
            <a:r>
              <a:rPr lang="en-MY" sz="2000" dirty="0">
                <a:latin typeface="+mn-lt"/>
              </a:rPr>
              <a:t>Plateau</a:t>
            </a:r>
          </a:p>
          <a:p>
            <a:pPr marL="457200" indent="-457200">
              <a:buFont typeface="+mj-lt"/>
              <a:buAutoNum type="alphaUcPeriod"/>
            </a:pPr>
            <a:endParaRPr lang="en-MY" sz="2000" dirty="0">
              <a:latin typeface="+mn-lt"/>
            </a:endParaRPr>
          </a:p>
          <a:p>
            <a:pPr marL="457200" indent="-457200">
              <a:buFont typeface="+mj-lt"/>
              <a:buAutoNum type="alphaUcPeriod"/>
            </a:pPr>
            <a:r>
              <a:rPr lang="en-MY" sz="2000" dirty="0">
                <a:latin typeface="+mn-lt"/>
              </a:rPr>
              <a:t> S-shaped</a:t>
            </a:r>
          </a:p>
        </p:txBody>
      </p:sp>
    </p:spTree>
    <p:extLst>
      <p:ext uri="{BB962C8B-B14F-4D97-AF65-F5344CB8AC3E}">
        <p14:creationId xmlns="" xmlns:p14="http://schemas.microsoft.com/office/powerpoint/2010/main" val="1829441097"/>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ECDC9AA-4178-46EE-BEA9-14130597EDC7}"/>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 xmlns:a16="http://schemas.microsoft.com/office/drawing/2014/main" id="{492C70A0-0E2B-464E-8C4E-F89B70F14854}"/>
              </a:ext>
            </a:extLst>
          </p:cNvPr>
          <p:cNvSpPr>
            <a:spLocks noGrp="1"/>
          </p:cNvSpPr>
          <p:nvPr>
            <p:ph idx="1"/>
          </p:nvPr>
        </p:nvSpPr>
        <p:spPr/>
        <p:txBody>
          <a:bodyPr/>
          <a:lstStyle/>
          <a:p>
            <a:pPr marL="0" indent="0">
              <a:buNone/>
            </a:pPr>
            <a:r>
              <a:rPr lang="en-MY" dirty="0"/>
              <a:t>Option - B.</a:t>
            </a:r>
          </a:p>
          <a:p>
            <a:pPr marL="0" indent="0">
              <a:buNone/>
            </a:pPr>
            <a:endParaRPr lang="en-MY" dirty="0"/>
          </a:p>
          <a:p>
            <a:pPr marL="0" indent="0">
              <a:buNone/>
            </a:pPr>
            <a:r>
              <a:rPr lang="en-MY" dirty="0"/>
              <a:t>A positively accelerating learning curve occurs when learning is slow at first but then</a:t>
            </a:r>
          </a:p>
          <a:p>
            <a:pPr marL="0" indent="0">
              <a:buNone/>
            </a:pPr>
            <a:r>
              <a:rPr lang="en-MY" dirty="0"/>
              <a:t>accelerates as the training continues. This is usually the result of the participant grasping</a:t>
            </a:r>
          </a:p>
          <a:p>
            <a:pPr marL="0" indent="0">
              <a:buNone/>
            </a:pPr>
            <a:r>
              <a:rPr lang="en-MY" dirty="0"/>
              <a:t>and applying information from previous training sessions to influence learning.</a:t>
            </a:r>
          </a:p>
        </p:txBody>
      </p:sp>
    </p:spTree>
    <p:extLst>
      <p:ext uri="{BB962C8B-B14F-4D97-AF65-F5344CB8AC3E}">
        <p14:creationId xmlns="" xmlns:p14="http://schemas.microsoft.com/office/powerpoint/2010/main" val="1097837028"/>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9C44B38-24E2-421C-90A8-057838938A9A}"/>
              </a:ext>
            </a:extLst>
          </p:cNvPr>
          <p:cNvSpPr>
            <a:spLocks noGrp="1"/>
          </p:cNvSpPr>
          <p:nvPr>
            <p:ph type="title"/>
          </p:nvPr>
        </p:nvSpPr>
        <p:spPr>
          <a:xfrm>
            <a:off x="914400" y="228600"/>
            <a:ext cx="7200900" cy="655639"/>
          </a:xfrm>
        </p:spPr>
        <p:txBody>
          <a:bodyPr/>
          <a:lstStyle/>
          <a:p>
            <a:r>
              <a:rPr lang="en-MY" dirty="0"/>
              <a:t>Learning Level</a:t>
            </a:r>
          </a:p>
        </p:txBody>
      </p:sp>
      <p:sp>
        <p:nvSpPr>
          <p:cNvPr id="4" name="TextBox 3">
            <a:extLst>
              <a:ext uri="{FF2B5EF4-FFF2-40B4-BE49-F238E27FC236}">
                <a16:creationId xmlns="" xmlns:a16="http://schemas.microsoft.com/office/drawing/2014/main" id="{F132366F-128D-49DE-9E55-0A4A8D18194A}"/>
              </a:ext>
            </a:extLst>
          </p:cNvPr>
          <p:cNvSpPr txBox="1"/>
          <p:nvPr/>
        </p:nvSpPr>
        <p:spPr>
          <a:xfrm>
            <a:off x="685800" y="1371600"/>
            <a:ext cx="7772400" cy="4524315"/>
          </a:xfrm>
          <a:prstGeom prst="rect">
            <a:avLst/>
          </a:prstGeom>
          <a:noFill/>
        </p:spPr>
        <p:txBody>
          <a:bodyPr wrap="square" rtlCol="0">
            <a:spAutoFit/>
          </a:bodyPr>
          <a:lstStyle/>
          <a:p>
            <a:pPr marL="342900" indent="-342900">
              <a:buFont typeface="+mj-lt"/>
              <a:buAutoNum type="arabicPeriod"/>
            </a:pPr>
            <a:r>
              <a:rPr lang="en-MY" sz="2400" dirty="0">
                <a:latin typeface="+mn-lt"/>
              </a:rPr>
              <a:t>Knowledge simply means that the learner can recall specific facts.</a:t>
            </a:r>
          </a:p>
          <a:p>
            <a:pPr marL="342900" indent="-342900">
              <a:buFont typeface="+mj-lt"/>
              <a:buAutoNum type="arabicPeriod"/>
            </a:pPr>
            <a:endParaRPr lang="en-MY" sz="2400" dirty="0">
              <a:latin typeface="+mn-lt"/>
            </a:endParaRPr>
          </a:p>
          <a:p>
            <a:pPr marL="342900" indent="-342900">
              <a:buFont typeface="+mj-lt"/>
              <a:buAutoNum type="arabicPeriod"/>
            </a:pPr>
            <a:r>
              <a:rPr lang="en-MY" sz="2400" dirty="0">
                <a:latin typeface="+mn-lt"/>
              </a:rPr>
              <a:t>Comprehension allows the learner to translate or interpret information.</a:t>
            </a:r>
          </a:p>
          <a:p>
            <a:pPr marL="342900" indent="-342900">
              <a:buFont typeface="+mj-lt"/>
              <a:buAutoNum type="arabicPeriod"/>
            </a:pPr>
            <a:endParaRPr lang="en-MY" sz="2400" dirty="0">
              <a:latin typeface="+mn-lt"/>
            </a:endParaRPr>
          </a:p>
          <a:p>
            <a:pPr marL="342900" indent="-342900">
              <a:buFont typeface="+mj-lt"/>
              <a:buAutoNum type="arabicPeriod"/>
            </a:pPr>
            <a:r>
              <a:rPr lang="en-MY" sz="2400" dirty="0">
                <a:latin typeface="+mn-lt"/>
              </a:rPr>
              <a:t>Application is the ability to use learned information in a new situation.</a:t>
            </a:r>
          </a:p>
          <a:p>
            <a:pPr marL="342900" indent="-342900">
              <a:buFont typeface="+mj-lt"/>
              <a:buAutoNum type="arabicPeriod"/>
            </a:pPr>
            <a:endParaRPr lang="en-MY" sz="2400" dirty="0">
              <a:latin typeface="+mn-lt"/>
            </a:endParaRPr>
          </a:p>
          <a:p>
            <a:pPr marL="342900" indent="-342900">
              <a:buFont typeface="+mj-lt"/>
              <a:buAutoNum type="arabicPeriod"/>
            </a:pPr>
            <a:r>
              <a:rPr lang="en-MY" sz="2400" dirty="0">
                <a:latin typeface="+mn-lt"/>
              </a:rPr>
              <a:t>Analysis means understanding information to the level of being able to break it down and explain how it fits together</a:t>
            </a:r>
            <a:endParaRPr lang="en-MY" sz="1600" dirty="0"/>
          </a:p>
        </p:txBody>
      </p:sp>
    </p:spTree>
    <p:extLst>
      <p:ext uri="{BB962C8B-B14F-4D97-AF65-F5344CB8AC3E}">
        <p14:creationId xmlns="" xmlns:p14="http://schemas.microsoft.com/office/powerpoint/2010/main" val="1765927409"/>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46DAEDD-3884-4372-A9E6-20A41934CBCB}"/>
              </a:ext>
            </a:extLst>
          </p:cNvPr>
          <p:cNvSpPr>
            <a:spLocks noGrp="1"/>
          </p:cNvSpPr>
          <p:nvPr>
            <p:ph type="title"/>
          </p:nvPr>
        </p:nvSpPr>
        <p:spPr>
          <a:xfrm>
            <a:off x="914400" y="304800"/>
            <a:ext cx="7200900" cy="579439"/>
          </a:xfrm>
        </p:spPr>
        <p:txBody>
          <a:bodyPr/>
          <a:lstStyle/>
          <a:p>
            <a:r>
              <a:rPr lang="en-MY" dirty="0"/>
              <a:t>Learning Level</a:t>
            </a:r>
          </a:p>
        </p:txBody>
      </p:sp>
      <p:sp>
        <p:nvSpPr>
          <p:cNvPr id="3" name="Content Placeholder 2">
            <a:extLst>
              <a:ext uri="{FF2B5EF4-FFF2-40B4-BE49-F238E27FC236}">
                <a16:creationId xmlns="" xmlns:a16="http://schemas.microsoft.com/office/drawing/2014/main" id="{175873EC-2E7A-44D0-BAF1-37A207F22DCB}"/>
              </a:ext>
            </a:extLst>
          </p:cNvPr>
          <p:cNvSpPr>
            <a:spLocks noGrp="1"/>
          </p:cNvSpPr>
          <p:nvPr>
            <p:ph idx="1"/>
          </p:nvPr>
        </p:nvSpPr>
        <p:spPr>
          <a:xfrm>
            <a:off x="683568" y="1600200"/>
            <a:ext cx="7953995" cy="4530725"/>
          </a:xfrm>
        </p:spPr>
        <p:txBody>
          <a:bodyPr/>
          <a:lstStyle/>
          <a:p>
            <a:pPr marL="514350" indent="-514350">
              <a:buFont typeface="+mj-lt"/>
              <a:buAutoNum type="arabicPeriod" startAt="5"/>
            </a:pPr>
            <a:r>
              <a:rPr lang="en-MY" sz="2800" dirty="0">
                <a:latin typeface="+mn-lt"/>
              </a:rPr>
              <a:t>Synthesis is the level at which the learner would be able to respond to new situations and determine trouble-shooting techniques and solutions.</a:t>
            </a:r>
          </a:p>
          <a:p>
            <a:pPr marL="514350" indent="-514350">
              <a:buFont typeface="+mj-lt"/>
              <a:buAutoNum type="arabicPeriod" startAt="5"/>
            </a:pPr>
            <a:endParaRPr lang="en-MY" sz="2800" dirty="0">
              <a:latin typeface="+mn-lt"/>
            </a:endParaRPr>
          </a:p>
          <a:p>
            <a:pPr marL="514350" indent="-514350">
              <a:buFont typeface="+mj-lt"/>
              <a:buAutoNum type="arabicPeriod" startAt="5"/>
            </a:pPr>
            <a:r>
              <a:rPr lang="en-MY" sz="2800" dirty="0">
                <a:latin typeface="+mn-lt"/>
              </a:rPr>
              <a:t>Evaluation is the highest level of learning because it allows one to make judgments.</a:t>
            </a:r>
            <a:endParaRPr lang="en-MY" dirty="0"/>
          </a:p>
        </p:txBody>
      </p:sp>
    </p:spTree>
    <p:extLst>
      <p:ext uri="{BB962C8B-B14F-4D97-AF65-F5344CB8AC3E}">
        <p14:creationId xmlns="" xmlns:p14="http://schemas.microsoft.com/office/powerpoint/2010/main" val="3625077316"/>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55AC5F3-4042-46F8-B8DB-BEFBBC388691}"/>
              </a:ext>
            </a:extLst>
          </p:cNvPr>
          <p:cNvSpPr>
            <a:spLocks noGrp="1"/>
          </p:cNvSpPr>
          <p:nvPr>
            <p:ph type="title"/>
          </p:nvPr>
        </p:nvSpPr>
        <p:spPr>
          <a:xfrm>
            <a:off x="990600" y="228600"/>
            <a:ext cx="7200900" cy="655639"/>
          </a:xfrm>
        </p:spPr>
        <p:txBody>
          <a:bodyPr/>
          <a:lstStyle/>
          <a:p>
            <a:r>
              <a:rPr lang="en-MY" dirty="0"/>
              <a:t>Bloom’s Taxonomy Six Levels</a:t>
            </a:r>
          </a:p>
        </p:txBody>
      </p:sp>
      <p:pic>
        <p:nvPicPr>
          <p:cNvPr id="5" name="Picture 4">
            <a:extLst>
              <a:ext uri="{FF2B5EF4-FFF2-40B4-BE49-F238E27FC236}">
                <a16:creationId xmlns="" xmlns:a16="http://schemas.microsoft.com/office/drawing/2014/main" id="{B56C8B37-E809-4B01-AC38-3751E80DBBBB}"/>
              </a:ext>
            </a:extLst>
          </p:cNvPr>
          <p:cNvPicPr>
            <a:picLocks noChangeAspect="1"/>
          </p:cNvPicPr>
          <p:nvPr/>
        </p:nvPicPr>
        <p:blipFill>
          <a:blip r:embed="rId2"/>
          <a:stretch>
            <a:fillRect/>
          </a:stretch>
        </p:blipFill>
        <p:spPr>
          <a:xfrm>
            <a:off x="1752600" y="1143000"/>
            <a:ext cx="5472608" cy="4844775"/>
          </a:xfrm>
          <a:prstGeom prst="rect">
            <a:avLst/>
          </a:prstGeom>
        </p:spPr>
      </p:pic>
    </p:spTree>
    <p:extLst>
      <p:ext uri="{BB962C8B-B14F-4D97-AF65-F5344CB8AC3E}">
        <p14:creationId xmlns="" xmlns:p14="http://schemas.microsoft.com/office/powerpoint/2010/main" val="2082671509"/>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extLst>
              <p:ext uri="{D42A27DB-BD31-4B8C-83A1-F6EECF244321}">
                <p14:modId xmlns="" xmlns:p14="http://schemas.microsoft.com/office/powerpoint/2010/main" val="3431109867"/>
              </p:ext>
            </p:extLst>
          </p:nvPr>
        </p:nvGraphicFramePr>
        <p:xfrm>
          <a:off x="685800" y="6858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4196666128"/>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F4DE1B-8D38-4A78-A553-5185E27B26A6}"/>
              </a:ext>
            </a:extLst>
          </p:cNvPr>
          <p:cNvSpPr>
            <a:spLocks noGrp="1"/>
          </p:cNvSpPr>
          <p:nvPr>
            <p:ph type="title"/>
          </p:nvPr>
        </p:nvSpPr>
        <p:spPr>
          <a:xfrm>
            <a:off x="914400" y="457200"/>
            <a:ext cx="7200900" cy="655639"/>
          </a:xfrm>
        </p:spPr>
        <p:txBody>
          <a:bodyPr/>
          <a:lstStyle/>
          <a:p>
            <a:r>
              <a:rPr lang="en-MY" dirty="0"/>
              <a:t>Employee Training</a:t>
            </a:r>
          </a:p>
        </p:txBody>
      </p:sp>
      <p:sp>
        <p:nvSpPr>
          <p:cNvPr id="4" name="TextBox 3">
            <a:extLst>
              <a:ext uri="{FF2B5EF4-FFF2-40B4-BE49-F238E27FC236}">
                <a16:creationId xmlns="" xmlns:a16="http://schemas.microsoft.com/office/drawing/2014/main" id="{019E88AE-C4E9-49BC-A060-689275CFD4A3}"/>
              </a:ext>
            </a:extLst>
          </p:cNvPr>
          <p:cNvSpPr txBox="1"/>
          <p:nvPr/>
        </p:nvSpPr>
        <p:spPr>
          <a:xfrm>
            <a:off x="533401" y="1343085"/>
            <a:ext cx="8001000" cy="4524315"/>
          </a:xfrm>
          <a:prstGeom prst="rect">
            <a:avLst/>
          </a:prstGeom>
          <a:noFill/>
        </p:spPr>
        <p:txBody>
          <a:bodyPr wrap="square" rtlCol="0">
            <a:spAutoFit/>
          </a:bodyPr>
          <a:lstStyle/>
          <a:p>
            <a:pPr marL="457200" indent="-457200">
              <a:buFont typeface="Wingdings" panose="05000000000000000000" pitchFamily="2" charset="2"/>
              <a:buChar char="§"/>
            </a:pPr>
            <a:r>
              <a:rPr lang="en-MY" sz="2400" dirty="0">
                <a:latin typeface="+mn-lt"/>
              </a:rPr>
              <a:t>Training is the process through which knowledge and skills are developed, information is provided, and attributes are nurtured, in order to help individuals who work in organizations to become more effective and efficient in their work.</a:t>
            </a:r>
          </a:p>
          <a:p>
            <a:pPr marL="285750" indent="-285750">
              <a:buFont typeface="Wingdings" panose="05000000000000000000" pitchFamily="2" charset="2"/>
              <a:buChar char="§"/>
            </a:pPr>
            <a:endParaRPr lang="en-MY" sz="2400" dirty="0">
              <a:latin typeface="+mn-lt"/>
            </a:endParaRPr>
          </a:p>
          <a:p>
            <a:pPr marL="285750" indent="-285750">
              <a:buFont typeface="Wingdings" panose="05000000000000000000" pitchFamily="2" charset="2"/>
              <a:buChar char="§"/>
            </a:pPr>
            <a:r>
              <a:rPr lang="en-MY" sz="2400" dirty="0">
                <a:latin typeface="+mn-lt"/>
              </a:rPr>
              <a:t>Education is 'mind preparation' and is carried out remote from the actual work area.</a:t>
            </a:r>
          </a:p>
          <a:p>
            <a:pPr marL="285750" indent="-285750">
              <a:buFont typeface="Wingdings" panose="05000000000000000000" pitchFamily="2" charset="2"/>
              <a:buChar char="§"/>
            </a:pPr>
            <a:endParaRPr lang="en-MY" sz="2400" dirty="0">
              <a:latin typeface="+mn-lt"/>
            </a:endParaRPr>
          </a:p>
          <a:p>
            <a:pPr marL="285750" indent="-285750">
              <a:buFont typeface="Wingdings" panose="05000000000000000000" pitchFamily="2" charset="2"/>
              <a:buChar char="§"/>
            </a:pPr>
            <a:r>
              <a:rPr lang="en-MY" sz="2400" dirty="0">
                <a:latin typeface="+mn-lt"/>
              </a:rPr>
              <a:t>Development is education, job experiences, relationships, and assessments of personality and abilities that help trainees prepare for the future</a:t>
            </a:r>
            <a:endParaRPr lang="en-MY" sz="2400" dirty="0"/>
          </a:p>
        </p:txBody>
      </p:sp>
    </p:spTree>
    <p:extLst>
      <p:ext uri="{BB962C8B-B14F-4D97-AF65-F5344CB8AC3E}">
        <p14:creationId xmlns="" xmlns:p14="http://schemas.microsoft.com/office/powerpoint/2010/main" val="1775584730"/>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9593CCA-2F74-4A70-A001-BEA2B95A416E}"/>
              </a:ext>
            </a:extLst>
          </p:cNvPr>
          <p:cNvSpPr>
            <a:spLocks noGrp="1"/>
          </p:cNvSpPr>
          <p:nvPr>
            <p:ph type="title"/>
          </p:nvPr>
        </p:nvSpPr>
        <p:spPr/>
        <p:txBody>
          <a:bodyPr/>
          <a:lstStyle/>
          <a:p>
            <a:r>
              <a:rPr lang="en-MY" dirty="0"/>
              <a:t>Difference between Training, Education and Development</a:t>
            </a:r>
          </a:p>
        </p:txBody>
      </p:sp>
      <p:pic>
        <p:nvPicPr>
          <p:cNvPr id="5" name="Picture 4">
            <a:extLst>
              <a:ext uri="{FF2B5EF4-FFF2-40B4-BE49-F238E27FC236}">
                <a16:creationId xmlns="" xmlns:a16="http://schemas.microsoft.com/office/drawing/2014/main" id="{A1165EB3-AB9C-4F13-AE10-6A84E6DA006A}"/>
              </a:ext>
            </a:extLst>
          </p:cNvPr>
          <p:cNvPicPr>
            <a:picLocks noChangeAspect="1"/>
          </p:cNvPicPr>
          <p:nvPr/>
        </p:nvPicPr>
        <p:blipFill>
          <a:blip r:embed="rId2"/>
          <a:stretch>
            <a:fillRect/>
          </a:stretch>
        </p:blipFill>
        <p:spPr>
          <a:xfrm>
            <a:off x="1043608" y="1772816"/>
            <a:ext cx="6120680" cy="3168352"/>
          </a:xfrm>
          <a:prstGeom prst="rect">
            <a:avLst/>
          </a:prstGeom>
        </p:spPr>
      </p:pic>
    </p:spTree>
    <p:extLst>
      <p:ext uri="{BB962C8B-B14F-4D97-AF65-F5344CB8AC3E}">
        <p14:creationId xmlns="" xmlns:p14="http://schemas.microsoft.com/office/powerpoint/2010/main" val="3907659582"/>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E320FB4-7DA4-4A41-A477-8122ADA36CCD}"/>
              </a:ext>
            </a:extLst>
          </p:cNvPr>
          <p:cNvSpPr>
            <a:spLocks noGrp="1"/>
          </p:cNvSpPr>
          <p:nvPr>
            <p:ph type="title"/>
          </p:nvPr>
        </p:nvSpPr>
        <p:spPr>
          <a:xfrm>
            <a:off x="990600" y="304800"/>
            <a:ext cx="7200900" cy="731839"/>
          </a:xfrm>
        </p:spPr>
        <p:txBody>
          <a:bodyPr/>
          <a:lstStyle/>
          <a:p>
            <a:r>
              <a:rPr lang="en-MY" dirty="0"/>
              <a:t>ADDIE MODEL</a:t>
            </a:r>
          </a:p>
        </p:txBody>
      </p:sp>
      <p:pic>
        <p:nvPicPr>
          <p:cNvPr id="5" name="Picture 4">
            <a:extLst>
              <a:ext uri="{FF2B5EF4-FFF2-40B4-BE49-F238E27FC236}">
                <a16:creationId xmlns="" xmlns:a16="http://schemas.microsoft.com/office/drawing/2014/main" id="{E767CA53-9C06-409F-8C63-0EF9CEBF519D}"/>
              </a:ext>
            </a:extLst>
          </p:cNvPr>
          <p:cNvPicPr>
            <a:picLocks noChangeAspect="1"/>
          </p:cNvPicPr>
          <p:nvPr/>
        </p:nvPicPr>
        <p:blipFill>
          <a:blip r:embed="rId2"/>
          <a:stretch>
            <a:fillRect/>
          </a:stretch>
        </p:blipFill>
        <p:spPr>
          <a:xfrm>
            <a:off x="914400" y="1700808"/>
            <a:ext cx="6794439" cy="4172868"/>
          </a:xfrm>
          <a:prstGeom prst="rect">
            <a:avLst/>
          </a:prstGeom>
        </p:spPr>
      </p:pic>
    </p:spTree>
    <p:extLst>
      <p:ext uri="{BB962C8B-B14F-4D97-AF65-F5344CB8AC3E}">
        <p14:creationId xmlns="" xmlns:p14="http://schemas.microsoft.com/office/powerpoint/2010/main" val="2945542009"/>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3E5BE7-FFD9-43E9-8FEF-18C0395DCEB1}"/>
              </a:ext>
            </a:extLst>
          </p:cNvPr>
          <p:cNvSpPr>
            <a:spLocks noGrp="1"/>
          </p:cNvSpPr>
          <p:nvPr>
            <p:ph type="title"/>
          </p:nvPr>
        </p:nvSpPr>
        <p:spPr>
          <a:xfrm>
            <a:off x="1066800" y="228600"/>
            <a:ext cx="7200900" cy="655639"/>
          </a:xfrm>
        </p:spPr>
        <p:txBody>
          <a:bodyPr/>
          <a:lstStyle/>
          <a:p>
            <a:r>
              <a:rPr lang="en-MY" dirty="0"/>
              <a:t>The Five Phases of ADDIE</a:t>
            </a:r>
          </a:p>
        </p:txBody>
      </p:sp>
      <p:pic>
        <p:nvPicPr>
          <p:cNvPr id="7" name="Picture 6">
            <a:extLst>
              <a:ext uri="{FF2B5EF4-FFF2-40B4-BE49-F238E27FC236}">
                <a16:creationId xmlns="" xmlns:a16="http://schemas.microsoft.com/office/drawing/2014/main" id="{4770A9EC-9263-498C-84A7-12F597C63934}"/>
              </a:ext>
            </a:extLst>
          </p:cNvPr>
          <p:cNvPicPr>
            <a:picLocks noChangeAspect="1"/>
          </p:cNvPicPr>
          <p:nvPr/>
        </p:nvPicPr>
        <p:blipFill>
          <a:blip r:embed="rId2"/>
          <a:stretch>
            <a:fillRect/>
          </a:stretch>
        </p:blipFill>
        <p:spPr>
          <a:xfrm>
            <a:off x="533400" y="990600"/>
            <a:ext cx="8134523" cy="4809173"/>
          </a:xfrm>
          <a:prstGeom prst="rect">
            <a:avLst/>
          </a:prstGeom>
        </p:spPr>
      </p:pic>
    </p:spTree>
    <p:extLst>
      <p:ext uri="{BB962C8B-B14F-4D97-AF65-F5344CB8AC3E}">
        <p14:creationId xmlns="" xmlns:p14="http://schemas.microsoft.com/office/powerpoint/2010/main" val="2634044602"/>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57D15FA-121D-442B-8AFE-ABEC4B73E156}"/>
              </a:ext>
            </a:extLst>
          </p:cNvPr>
          <p:cNvSpPr>
            <a:spLocks noGrp="1"/>
          </p:cNvSpPr>
          <p:nvPr>
            <p:ph type="title"/>
          </p:nvPr>
        </p:nvSpPr>
        <p:spPr>
          <a:xfrm>
            <a:off x="914400" y="381000"/>
            <a:ext cx="7200900" cy="655639"/>
          </a:xfrm>
        </p:spPr>
        <p:txBody>
          <a:bodyPr/>
          <a:lstStyle/>
          <a:p>
            <a:r>
              <a:rPr lang="en-MY" dirty="0"/>
              <a:t>Question # 2</a:t>
            </a:r>
          </a:p>
        </p:txBody>
      </p:sp>
      <p:sp>
        <p:nvSpPr>
          <p:cNvPr id="4" name="TextBox 3">
            <a:extLst>
              <a:ext uri="{FF2B5EF4-FFF2-40B4-BE49-F238E27FC236}">
                <a16:creationId xmlns="" xmlns:a16="http://schemas.microsoft.com/office/drawing/2014/main" id="{0333BCC0-7500-45D9-9C7F-53840EB6ED3A}"/>
              </a:ext>
            </a:extLst>
          </p:cNvPr>
          <p:cNvSpPr txBox="1"/>
          <p:nvPr/>
        </p:nvSpPr>
        <p:spPr>
          <a:xfrm>
            <a:off x="1115616" y="1988840"/>
            <a:ext cx="7113984" cy="3785652"/>
          </a:xfrm>
          <a:prstGeom prst="rect">
            <a:avLst/>
          </a:prstGeom>
          <a:noFill/>
        </p:spPr>
        <p:txBody>
          <a:bodyPr wrap="square" rtlCol="0">
            <a:spAutoFit/>
          </a:bodyPr>
          <a:lstStyle/>
          <a:p>
            <a:r>
              <a:rPr lang="en-MY" sz="2400" dirty="0">
                <a:latin typeface="+mn-lt"/>
              </a:rPr>
              <a:t>At which stage of the ADDIE model would decisions about course content be made?</a:t>
            </a:r>
          </a:p>
          <a:p>
            <a:endParaRPr lang="en-MY" sz="2400" dirty="0">
              <a:latin typeface="+mn-lt"/>
            </a:endParaRPr>
          </a:p>
          <a:p>
            <a:pPr marL="342900" indent="-342900">
              <a:buAutoNum type="alphaUcPeriod"/>
            </a:pPr>
            <a:r>
              <a:rPr lang="en-MY" sz="2400" dirty="0">
                <a:latin typeface="+mn-lt"/>
              </a:rPr>
              <a:t>Needs assessment</a:t>
            </a:r>
          </a:p>
          <a:p>
            <a:pPr marL="342900" indent="-342900">
              <a:buAutoNum type="alphaUcPeriod"/>
            </a:pPr>
            <a:endParaRPr lang="en-MY" sz="2400" dirty="0">
              <a:latin typeface="+mn-lt"/>
            </a:endParaRPr>
          </a:p>
          <a:p>
            <a:r>
              <a:rPr lang="en-MY" sz="2400" dirty="0">
                <a:latin typeface="+mn-lt"/>
              </a:rPr>
              <a:t>B. Design</a:t>
            </a:r>
          </a:p>
          <a:p>
            <a:endParaRPr lang="en-MY" sz="2400" dirty="0">
              <a:latin typeface="+mn-lt"/>
            </a:endParaRPr>
          </a:p>
          <a:p>
            <a:r>
              <a:rPr lang="en-MY" sz="2400" dirty="0">
                <a:latin typeface="+mn-lt"/>
              </a:rPr>
              <a:t>C. Develop</a:t>
            </a:r>
          </a:p>
          <a:p>
            <a:endParaRPr lang="en-MY" sz="2400" dirty="0">
              <a:latin typeface="+mn-lt"/>
            </a:endParaRPr>
          </a:p>
          <a:p>
            <a:r>
              <a:rPr lang="en-MY" sz="2400" dirty="0">
                <a:latin typeface="+mn-lt"/>
              </a:rPr>
              <a:t>D. Implement</a:t>
            </a:r>
          </a:p>
        </p:txBody>
      </p:sp>
    </p:spTree>
    <p:extLst>
      <p:ext uri="{BB962C8B-B14F-4D97-AF65-F5344CB8AC3E}">
        <p14:creationId xmlns="" xmlns:p14="http://schemas.microsoft.com/office/powerpoint/2010/main" val="423708545"/>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3CF6752-2B5E-4638-85DF-B82E6F5B6D69}"/>
              </a:ext>
            </a:extLst>
          </p:cNvPr>
          <p:cNvSpPr>
            <a:spLocks noGrp="1"/>
          </p:cNvSpPr>
          <p:nvPr>
            <p:ph type="title"/>
          </p:nvPr>
        </p:nvSpPr>
        <p:spPr>
          <a:xfrm>
            <a:off x="990600" y="304800"/>
            <a:ext cx="7200900" cy="579439"/>
          </a:xfrm>
        </p:spPr>
        <p:txBody>
          <a:bodyPr/>
          <a:lstStyle/>
          <a:p>
            <a:r>
              <a:rPr lang="en-MY" dirty="0"/>
              <a:t>Answer # 2</a:t>
            </a:r>
          </a:p>
        </p:txBody>
      </p:sp>
      <p:sp>
        <p:nvSpPr>
          <p:cNvPr id="3" name="Content Placeholder 2">
            <a:extLst>
              <a:ext uri="{FF2B5EF4-FFF2-40B4-BE49-F238E27FC236}">
                <a16:creationId xmlns="" xmlns:a16="http://schemas.microsoft.com/office/drawing/2014/main" id="{3E2EB932-5BA9-4430-A1A2-6EBE3702D775}"/>
              </a:ext>
            </a:extLst>
          </p:cNvPr>
          <p:cNvSpPr>
            <a:spLocks noGrp="1"/>
          </p:cNvSpPr>
          <p:nvPr>
            <p:ph idx="1"/>
          </p:nvPr>
        </p:nvSpPr>
        <p:spPr>
          <a:xfrm>
            <a:off x="838200" y="1066801"/>
            <a:ext cx="7334250" cy="4724400"/>
          </a:xfrm>
        </p:spPr>
        <p:txBody>
          <a:bodyPr/>
          <a:lstStyle/>
          <a:p>
            <a:pPr marL="0" indent="0">
              <a:buNone/>
            </a:pPr>
            <a:r>
              <a:rPr lang="en-MY" sz="2400" dirty="0"/>
              <a:t>Option - B. </a:t>
            </a:r>
          </a:p>
          <a:p>
            <a:pPr marL="0" indent="0">
              <a:buNone/>
            </a:pPr>
            <a:endParaRPr lang="en-MY" sz="2400" dirty="0"/>
          </a:p>
          <a:p>
            <a:pPr marL="0" indent="0">
              <a:buNone/>
            </a:pPr>
            <a:r>
              <a:rPr lang="en-MY" sz="2400" dirty="0"/>
              <a:t>The design stage of the ADDIE model is where a framework for training will be built, based on the needs assessment completed in stage 1. Decisions about course content, delivery methods, and logistics will be made in this stage of the ADDIE model.</a:t>
            </a:r>
          </a:p>
        </p:txBody>
      </p:sp>
    </p:spTree>
    <p:extLst>
      <p:ext uri="{BB962C8B-B14F-4D97-AF65-F5344CB8AC3E}">
        <p14:creationId xmlns="" xmlns:p14="http://schemas.microsoft.com/office/powerpoint/2010/main" val="1677665519"/>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685800" y="5334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4158968573"/>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C5D55F2-4430-4A44-A0FE-55207D75B1B9}"/>
              </a:ext>
            </a:extLst>
          </p:cNvPr>
          <p:cNvSpPr>
            <a:spLocks noGrp="1"/>
          </p:cNvSpPr>
          <p:nvPr>
            <p:ph type="title"/>
          </p:nvPr>
        </p:nvSpPr>
        <p:spPr>
          <a:xfrm>
            <a:off x="838200" y="381000"/>
            <a:ext cx="7200900" cy="1142385"/>
          </a:xfrm>
        </p:spPr>
        <p:txBody>
          <a:bodyPr/>
          <a:lstStyle/>
          <a:p>
            <a:r>
              <a:rPr lang="en-MY" dirty="0"/>
              <a:t>Kirkpatrick's 4 Levels of Training Evaluation</a:t>
            </a:r>
          </a:p>
        </p:txBody>
      </p:sp>
      <p:sp>
        <p:nvSpPr>
          <p:cNvPr id="3" name="Content Placeholder 2">
            <a:extLst>
              <a:ext uri="{FF2B5EF4-FFF2-40B4-BE49-F238E27FC236}">
                <a16:creationId xmlns="" xmlns:a16="http://schemas.microsoft.com/office/drawing/2014/main" id="{AC513D7A-3E91-46CC-858F-879688034960}"/>
              </a:ext>
            </a:extLst>
          </p:cNvPr>
          <p:cNvSpPr>
            <a:spLocks noGrp="1"/>
          </p:cNvSpPr>
          <p:nvPr>
            <p:ph idx="1"/>
          </p:nvPr>
        </p:nvSpPr>
        <p:spPr>
          <a:xfrm>
            <a:off x="762000" y="2057400"/>
            <a:ext cx="7772400" cy="3276600"/>
          </a:xfrm>
        </p:spPr>
        <p:txBody>
          <a:bodyPr>
            <a:normAutofit/>
          </a:bodyPr>
          <a:lstStyle/>
          <a:p>
            <a:pPr marL="0" indent="0">
              <a:buNone/>
            </a:pPr>
            <a:r>
              <a:rPr lang="en-MY" sz="2400" dirty="0"/>
              <a:t>The Kirkpatrick Model of Evaluation, first developed by Donald Kirkpatrick in 1959, is the most popular model for evaluating the effectiveness of a training program. The model includes four levels of evaluation, and as such, is sometimes referred to as 'Kirkpatrick's levels" or the "four levels."</a:t>
            </a:r>
          </a:p>
        </p:txBody>
      </p:sp>
    </p:spTree>
    <p:extLst>
      <p:ext uri="{BB962C8B-B14F-4D97-AF65-F5344CB8AC3E}">
        <p14:creationId xmlns="" xmlns:p14="http://schemas.microsoft.com/office/powerpoint/2010/main" val="254300860"/>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E3C98B6-C448-433C-A6D4-7369D589BFE8}"/>
              </a:ext>
            </a:extLst>
          </p:cNvPr>
          <p:cNvSpPr>
            <a:spLocks noGrp="1"/>
          </p:cNvSpPr>
          <p:nvPr>
            <p:ph type="title"/>
          </p:nvPr>
        </p:nvSpPr>
        <p:spPr>
          <a:xfrm>
            <a:off x="914400" y="228600"/>
            <a:ext cx="7200900" cy="1142385"/>
          </a:xfrm>
        </p:spPr>
        <p:txBody>
          <a:bodyPr/>
          <a:lstStyle/>
          <a:p>
            <a:r>
              <a:rPr lang="en-MY" dirty="0"/>
              <a:t>Kirkpatrick's 4 Levels of Training Evaluation</a:t>
            </a:r>
          </a:p>
        </p:txBody>
      </p:sp>
      <p:sp>
        <p:nvSpPr>
          <p:cNvPr id="3" name="Content Placeholder 2">
            <a:extLst>
              <a:ext uri="{FF2B5EF4-FFF2-40B4-BE49-F238E27FC236}">
                <a16:creationId xmlns="" xmlns:a16="http://schemas.microsoft.com/office/drawing/2014/main" id="{9D553225-B796-4A9E-B71E-AD347BA6703E}"/>
              </a:ext>
            </a:extLst>
          </p:cNvPr>
          <p:cNvSpPr>
            <a:spLocks noGrp="1"/>
          </p:cNvSpPr>
          <p:nvPr>
            <p:ph idx="1"/>
          </p:nvPr>
        </p:nvSpPr>
        <p:spPr>
          <a:xfrm>
            <a:off x="533400" y="1828800"/>
            <a:ext cx="8001000" cy="4530725"/>
          </a:xfrm>
        </p:spPr>
        <p:txBody>
          <a:bodyPr>
            <a:normAutofit/>
          </a:bodyPr>
          <a:lstStyle/>
          <a:p>
            <a:r>
              <a:rPr lang="en-MY" sz="2400" dirty="0"/>
              <a:t>Level 1: Reaction :Reaction data captures the participants' reaction to the training experience. Specifically, it refers to how satisfying, engaging, and relevant they find the experience.</a:t>
            </a:r>
          </a:p>
          <a:p>
            <a:endParaRPr lang="en-MY" sz="2400" dirty="0"/>
          </a:p>
          <a:p>
            <a:r>
              <a:rPr lang="en-MY" sz="2400" dirty="0"/>
              <a:t>Level 2: Learning : This data tells us whether or not the people who take the training have learned anything. Specifically, it helps you answer the question: "Did the training program help participants learn the desired knowledge, skills, or attitudes?".</a:t>
            </a:r>
          </a:p>
        </p:txBody>
      </p:sp>
    </p:spTree>
    <p:extLst>
      <p:ext uri="{BB962C8B-B14F-4D97-AF65-F5344CB8AC3E}">
        <p14:creationId xmlns="" xmlns:p14="http://schemas.microsoft.com/office/powerpoint/2010/main" val="909043734"/>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FFAF347-B7C3-4A91-B7E1-03A45BDF2FF6}"/>
              </a:ext>
            </a:extLst>
          </p:cNvPr>
          <p:cNvSpPr>
            <a:spLocks noGrp="1"/>
          </p:cNvSpPr>
          <p:nvPr>
            <p:ph type="title"/>
          </p:nvPr>
        </p:nvSpPr>
        <p:spPr>
          <a:xfrm>
            <a:off x="914400" y="228600"/>
            <a:ext cx="7200900" cy="1142385"/>
          </a:xfrm>
        </p:spPr>
        <p:txBody>
          <a:bodyPr/>
          <a:lstStyle/>
          <a:p>
            <a:r>
              <a:rPr lang="en-MY" dirty="0"/>
              <a:t>Kirkpatrick's 4 Levels of Training Evaluation</a:t>
            </a:r>
          </a:p>
        </p:txBody>
      </p:sp>
      <p:sp>
        <p:nvSpPr>
          <p:cNvPr id="3" name="Content Placeholder 2">
            <a:extLst>
              <a:ext uri="{FF2B5EF4-FFF2-40B4-BE49-F238E27FC236}">
                <a16:creationId xmlns="" xmlns:a16="http://schemas.microsoft.com/office/drawing/2014/main" id="{A8748C79-4B00-4055-892A-F107D3A30C09}"/>
              </a:ext>
            </a:extLst>
          </p:cNvPr>
          <p:cNvSpPr>
            <a:spLocks noGrp="1"/>
          </p:cNvSpPr>
          <p:nvPr>
            <p:ph idx="1"/>
          </p:nvPr>
        </p:nvSpPr>
        <p:spPr>
          <a:xfrm>
            <a:off x="534380" y="1556792"/>
            <a:ext cx="8228620" cy="4530725"/>
          </a:xfrm>
        </p:spPr>
        <p:txBody>
          <a:bodyPr>
            <a:normAutofit fontScale="92500"/>
          </a:bodyPr>
          <a:lstStyle/>
          <a:p>
            <a:r>
              <a:rPr lang="en-MY" sz="2400" dirty="0"/>
              <a:t>Level 3 Behaviour : data tells us whether or not people are behaving differently on the job as a consequence of the training program. Since the purpose of corporate training is to improve performance and produce measurable results for a business, this is the first level where we are seeing whether or not our training efforts are successful.</a:t>
            </a:r>
          </a:p>
          <a:p>
            <a:endParaRPr lang="en-MY" sz="2400" dirty="0"/>
          </a:p>
          <a:p>
            <a:r>
              <a:rPr lang="en-MY" sz="2400" dirty="0"/>
              <a:t>Level 4 Performance :data is the most valuable data covered by the Kirkpatrick model; it measures how the training program contributes to the success of the organization as a whole. This refers to the organizational results themselves, such as sales, customer satisfaction ratings, and even return on investment (ROI)</a:t>
            </a:r>
          </a:p>
          <a:p>
            <a:endParaRPr lang="en-MY" sz="2400" dirty="0"/>
          </a:p>
        </p:txBody>
      </p:sp>
    </p:spTree>
    <p:extLst>
      <p:ext uri="{BB962C8B-B14F-4D97-AF65-F5344CB8AC3E}">
        <p14:creationId xmlns="" xmlns:p14="http://schemas.microsoft.com/office/powerpoint/2010/main" val="2316700852"/>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ADD86C6-E4C5-4674-AF55-E5418AF3DD26}"/>
              </a:ext>
            </a:extLst>
          </p:cNvPr>
          <p:cNvSpPr>
            <a:spLocks noGrp="1"/>
          </p:cNvSpPr>
          <p:nvPr>
            <p:ph type="title"/>
          </p:nvPr>
        </p:nvSpPr>
        <p:spPr>
          <a:xfrm>
            <a:off x="990600" y="228600"/>
            <a:ext cx="7200900" cy="1142385"/>
          </a:xfrm>
        </p:spPr>
        <p:txBody>
          <a:bodyPr/>
          <a:lstStyle/>
          <a:p>
            <a:r>
              <a:rPr lang="en-MY" dirty="0"/>
              <a:t>Kirkpatrick's 4 Levels of Training Evaluation</a:t>
            </a:r>
          </a:p>
        </p:txBody>
      </p:sp>
      <p:pic>
        <p:nvPicPr>
          <p:cNvPr id="7" name="Picture 6">
            <a:extLst>
              <a:ext uri="{FF2B5EF4-FFF2-40B4-BE49-F238E27FC236}">
                <a16:creationId xmlns="" xmlns:a16="http://schemas.microsoft.com/office/drawing/2014/main" id="{48F5EB15-8A14-4037-8E0F-00CEEF01D4F4}"/>
              </a:ext>
            </a:extLst>
          </p:cNvPr>
          <p:cNvPicPr>
            <a:picLocks noChangeAspect="1"/>
          </p:cNvPicPr>
          <p:nvPr/>
        </p:nvPicPr>
        <p:blipFill>
          <a:blip r:embed="rId2"/>
          <a:stretch>
            <a:fillRect/>
          </a:stretch>
        </p:blipFill>
        <p:spPr>
          <a:xfrm>
            <a:off x="1447800" y="1524000"/>
            <a:ext cx="5495925" cy="4305300"/>
          </a:xfrm>
          <a:prstGeom prst="rect">
            <a:avLst/>
          </a:prstGeom>
        </p:spPr>
      </p:pic>
    </p:spTree>
    <p:extLst>
      <p:ext uri="{BB962C8B-B14F-4D97-AF65-F5344CB8AC3E}">
        <p14:creationId xmlns="" xmlns:p14="http://schemas.microsoft.com/office/powerpoint/2010/main" val="213665825"/>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62000" y="7620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691374224"/>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2B1EFE9-3D22-47AC-BCEC-751E321D4FC8}"/>
              </a:ext>
            </a:extLst>
          </p:cNvPr>
          <p:cNvSpPr>
            <a:spLocks noGrp="1"/>
          </p:cNvSpPr>
          <p:nvPr>
            <p:ph type="title"/>
          </p:nvPr>
        </p:nvSpPr>
        <p:spPr>
          <a:xfrm>
            <a:off x="914400" y="304800"/>
            <a:ext cx="7200900" cy="655639"/>
          </a:xfrm>
        </p:spPr>
        <p:txBody>
          <a:bodyPr/>
          <a:lstStyle/>
          <a:p>
            <a:r>
              <a:rPr lang="en-MY" dirty="0"/>
              <a:t>Employee Development</a:t>
            </a:r>
          </a:p>
        </p:txBody>
      </p:sp>
      <p:sp>
        <p:nvSpPr>
          <p:cNvPr id="3" name="Content Placeholder 2">
            <a:extLst>
              <a:ext uri="{FF2B5EF4-FFF2-40B4-BE49-F238E27FC236}">
                <a16:creationId xmlns="" xmlns:a16="http://schemas.microsoft.com/office/drawing/2014/main" id="{B24ACA16-B2E6-43E6-BE6B-7B7DDEEE7713}"/>
              </a:ext>
            </a:extLst>
          </p:cNvPr>
          <p:cNvSpPr>
            <a:spLocks noGrp="1"/>
          </p:cNvSpPr>
          <p:nvPr>
            <p:ph idx="1"/>
          </p:nvPr>
        </p:nvSpPr>
        <p:spPr>
          <a:xfrm>
            <a:off x="762000" y="1219201"/>
            <a:ext cx="7410450" cy="4572000"/>
          </a:xfrm>
        </p:spPr>
        <p:txBody>
          <a:bodyPr>
            <a:normAutofit/>
          </a:bodyPr>
          <a:lstStyle/>
          <a:p>
            <a:r>
              <a:rPr lang="en-MY" sz="2400" dirty="0"/>
              <a:t>Development refers to learning activities and experiences that help employees grow and prepare for the future. </a:t>
            </a:r>
          </a:p>
          <a:p>
            <a:r>
              <a:rPr lang="en-MY" sz="2400" dirty="0"/>
              <a:t>Development often involves voluntary learning that is not tied directly to the employee’s current job. Training, on the other hand, is related to the current job and is typically required. </a:t>
            </a:r>
          </a:p>
          <a:p>
            <a:r>
              <a:rPr lang="en-MY" sz="2400" dirty="0"/>
              <a:t>Development prepares employees for other positions and increases their ability to move into jobs that may not yet exist. Development is especially important for senior managers and employees with leadership potential.</a:t>
            </a:r>
          </a:p>
        </p:txBody>
      </p:sp>
    </p:spTree>
    <p:extLst>
      <p:ext uri="{BB962C8B-B14F-4D97-AF65-F5344CB8AC3E}">
        <p14:creationId xmlns="" xmlns:p14="http://schemas.microsoft.com/office/powerpoint/2010/main" val="2539312147"/>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659221C-4F38-42A3-9757-CBA20CC7068F}"/>
              </a:ext>
            </a:extLst>
          </p:cNvPr>
          <p:cNvSpPr>
            <a:spLocks noGrp="1"/>
          </p:cNvSpPr>
          <p:nvPr>
            <p:ph type="title"/>
          </p:nvPr>
        </p:nvSpPr>
        <p:spPr>
          <a:xfrm>
            <a:off x="990600" y="533400"/>
            <a:ext cx="7200900" cy="731839"/>
          </a:xfrm>
        </p:spPr>
        <p:txBody>
          <a:bodyPr/>
          <a:lstStyle/>
          <a:p>
            <a:r>
              <a:rPr lang="en-MY" dirty="0"/>
              <a:t>Employee Development</a:t>
            </a:r>
          </a:p>
        </p:txBody>
      </p:sp>
      <p:pic>
        <p:nvPicPr>
          <p:cNvPr id="5" name="Picture 4">
            <a:extLst>
              <a:ext uri="{FF2B5EF4-FFF2-40B4-BE49-F238E27FC236}">
                <a16:creationId xmlns="" xmlns:a16="http://schemas.microsoft.com/office/drawing/2014/main" id="{EB75E99A-9212-4F39-B04A-2C9BDF16D454}"/>
              </a:ext>
            </a:extLst>
          </p:cNvPr>
          <p:cNvPicPr>
            <a:picLocks noChangeAspect="1"/>
          </p:cNvPicPr>
          <p:nvPr/>
        </p:nvPicPr>
        <p:blipFill>
          <a:blip r:embed="rId2"/>
          <a:stretch>
            <a:fillRect/>
          </a:stretch>
        </p:blipFill>
        <p:spPr>
          <a:xfrm>
            <a:off x="844905" y="1844824"/>
            <a:ext cx="7343300" cy="4032448"/>
          </a:xfrm>
          <a:prstGeom prst="rect">
            <a:avLst/>
          </a:prstGeom>
        </p:spPr>
      </p:pic>
    </p:spTree>
    <p:extLst>
      <p:ext uri="{BB962C8B-B14F-4D97-AF65-F5344CB8AC3E}">
        <p14:creationId xmlns="" xmlns:p14="http://schemas.microsoft.com/office/powerpoint/2010/main" val="791270729"/>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0EA8B3C-2F9F-4EDC-BD85-6197E158574D}"/>
              </a:ext>
            </a:extLst>
          </p:cNvPr>
          <p:cNvSpPr>
            <a:spLocks noGrp="1"/>
          </p:cNvSpPr>
          <p:nvPr>
            <p:ph type="title"/>
          </p:nvPr>
        </p:nvSpPr>
        <p:spPr>
          <a:xfrm>
            <a:off x="838200" y="533400"/>
            <a:ext cx="7200900" cy="579439"/>
          </a:xfrm>
        </p:spPr>
        <p:txBody>
          <a:bodyPr/>
          <a:lstStyle/>
          <a:p>
            <a:r>
              <a:rPr lang="en-MY" dirty="0"/>
              <a:t>Assessment Center (AC)</a:t>
            </a:r>
          </a:p>
        </p:txBody>
      </p:sp>
      <p:sp>
        <p:nvSpPr>
          <p:cNvPr id="3" name="Content Placeholder 2">
            <a:extLst>
              <a:ext uri="{FF2B5EF4-FFF2-40B4-BE49-F238E27FC236}">
                <a16:creationId xmlns="" xmlns:a16="http://schemas.microsoft.com/office/drawing/2014/main" id="{3CD53BE9-B1AE-4EDC-8BBC-6B5A34F98303}"/>
              </a:ext>
            </a:extLst>
          </p:cNvPr>
          <p:cNvSpPr>
            <a:spLocks noGrp="1"/>
          </p:cNvSpPr>
          <p:nvPr>
            <p:ph idx="1"/>
          </p:nvPr>
        </p:nvSpPr>
        <p:spPr>
          <a:xfrm>
            <a:off x="685800" y="1556792"/>
            <a:ext cx="7848600" cy="4539208"/>
          </a:xfrm>
        </p:spPr>
        <p:txBody>
          <a:bodyPr>
            <a:normAutofit/>
          </a:bodyPr>
          <a:lstStyle/>
          <a:p>
            <a:pPr marL="0" indent="0">
              <a:buNone/>
            </a:pPr>
            <a:r>
              <a:rPr lang="en-MY" sz="2400" dirty="0"/>
              <a:t>The assessment </a:t>
            </a:r>
            <a:r>
              <a:rPr lang="en-MY" sz="2400" dirty="0" err="1"/>
              <a:t>center</a:t>
            </a:r>
            <a:r>
              <a:rPr lang="en-MY" sz="2400" dirty="0"/>
              <a:t> (AC) refers to a process involving multiple </a:t>
            </a:r>
            <a:r>
              <a:rPr lang="en-MY" sz="2400" dirty="0" err="1"/>
              <a:t>raters</a:t>
            </a:r>
            <a:r>
              <a:rPr lang="en-MY" sz="2400" dirty="0"/>
              <a:t> or assessors on multiple exercises or </a:t>
            </a:r>
            <a:r>
              <a:rPr lang="en-MY" sz="2400" dirty="0" err="1"/>
              <a:t>activities.The</a:t>
            </a:r>
            <a:r>
              <a:rPr lang="en-MY" sz="2400" dirty="0"/>
              <a:t> entire process is usually conducted off-site. Outcomes include identifying managerial potential in terms of personality characteristics, administrative skills, and interpersonal skills; and identifying employees with team skills. Exercises may include:</a:t>
            </a:r>
          </a:p>
          <a:p>
            <a:r>
              <a:rPr lang="en-MY" sz="2400" dirty="0"/>
              <a:t>Leaderless group discussion</a:t>
            </a:r>
          </a:p>
          <a:p>
            <a:r>
              <a:rPr lang="en-MY" sz="2400" dirty="0"/>
              <a:t>Role plays</a:t>
            </a:r>
          </a:p>
          <a:p>
            <a:r>
              <a:rPr lang="en-MY" sz="2400" dirty="0"/>
              <a:t>Personality, interest and ability tests</a:t>
            </a:r>
          </a:p>
        </p:txBody>
      </p:sp>
    </p:spTree>
    <p:extLst>
      <p:ext uri="{BB962C8B-B14F-4D97-AF65-F5344CB8AC3E}">
        <p14:creationId xmlns="" xmlns:p14="http://schemas.microsoft.com/office/powerpoint/2010/main" val="3894654833"/>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DCEA83A-A199-433E-B278-59E97F7B256D}"/>
              </a:ext>
            </a:extLst>
          </p:cNvPr>
          <p:cNvSpPr>
            <a:spLocks noGrp="1"/>
          </p:cNvSpPr>
          <p:nvPr>
            <p:ph type="title"/>
          </p:nvPr>
        </p:nvSpPr>
        <p:spPr>
          <a:xfrm>
            <a:off x="914400" y="457200"/>
            <a:ext cx="7200900" cy="655639"/>
          </a:xfrm>
        </p:spPr>
        <p:txBody>
          <a:bodyPr/>
          <a:lstStyle/>
          <a:p>
            <a:r>
              <a:rPr lang="en-MY" dirty="0"/>
              <a:t>Benchmarking</a:t>
            </a:r>
          </a:p>
        </p:txBody>
      </p:sp>
      <p:sp>
        <p:nvSpPr>
          <p:cNvPr id="3" name="Content Placeholder 2">
            <a:extLst>
              <a:ext uri="{FF2B5EF4-FFF2-40B4-BE49-F238E27FC236}">
                <a16:creationId xmlns="" xmlns:a16="http://schemas.microsoft.com/office/drawing/2014/main" id="{EC037956-FB4D-47E7-9E94-B9A200F44351}"/>
              </a:ext>
            </a:extLst>
          </p:cNvPr>
          <p:cNvSpPr>
            <a:spLocks noGrp="1"/>
          </p:cNvSpPr>
          <p:nvPr>
            <p:ph idx="1"/>
          </p:nvPr>
        </p:nvSpPr>
        <p:spPr>
          <a:xfrm>
            <a:off x="914400" y="1371601"/>
            <a:ext cx="7258050" cy="4419600"/>
          </a:xfrm>
        </p:spPr>
        <p:txBody>
          <a:bodyPr>
            <a:noAutofit/>
          </a:bodyPr>
          <a:lstStyle/>
          <a:p>
            <a:r>
              <a:rPr lang="en-MY" sz="2400" dirty="0"/>
              <a:t>Benchmarks is an instrument designed to measure key factors in being an effective employees or managers.</a:t>
            </a:r>
          </a:p>
          <a:p>
            <a:r>
              <a:rPr lang="en-MY" sz="2400" dirty="0"/>
              <a:t> Items measure employees’ or managers’ skills in dealing with stakeholders, acquiring resources, and creating an effective work climate, based on research on critical learning events in their careers. </a:t>
            </a:r>
          </a:p>
          <a:p>
            <a:r>
              <a:rPr lang="en-MY" sz="2400" dirty="0"/>
              <a:t>Self-ratings and ratings of others are incorporated into a summary report or profile.</a:t>
            </a:r>
          </a:p>
        </p:txBody>
      </p:sp>
    </p:spTree>
    <p:extLst>
      <p:ext uri="{BB962C8B-B14F-4D97-AF65-F5344CB8AC3E}">
        <p14:creationId xmlns="" xmlns:p14="http://schemas.microsoft.com/office/powerpoint/2010/main" val="3171809049"/>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54E78D6-DFDF-469A-ABA5-49E7DB3636FA}"/>
              </a:ext>
            </a:extLst>
          </p:cNvPr>
          <p:cNvSpPr>
            <a:spLocks noGrp="1"/>
          </p:cNvSpPr>
          <p:nvPr>
            <p:ph type="title"/>
          </p:nvPr>
        </p:nvSpPr>
        <p:spPr/>
        <p:txBody>
          <a:bodyPr/>
          <a:lstStyle/>
          <a:p>
            <a:r>
              <a:rPr lang="en-MY" dirty="0"/>
              <a:t>360-degree feedback</a:t>
            </a:r>
          </a:p>
        </p:txBody>
      </p:sp>
      <p:sp>
        <p:nvSpPr>
          <p:cNvPr id="3" name="Content Placeholder 2">
            <a:extLst>
              <a:ext uri="{FF2B5EF4-FFF2-40B4-BE49-F238E27FC236}">
                <a16:creationId xmlns="" xmlns:a16="http://schemas.microsoft.com/office/drawing/2014/main" id="{C31DBCBF-06DC-44EA-B477-7435DC0AB5FC}"/>
              </a:ext>
            </a:extLst>
          </p:cNvPr>
          <p:cNvSpPr>
            <a:spLocks noGrp="1"/>
          </p:cNvSpPr>
          <p:nvPr>
            <p:ph idx="1"/>
          </p:nvPr>
        </p:nvSpPr>
        <p:spPr/>
        <p:txBody>
          <a:bodyPr/>
          <a:lstStyle/>
          <a:p>
            <a:pPr marL="0" indent="0">
              <a:buNone/>
            </a:pPr>
            <a:r>
              <a:rPr lang="en-MY" dirty="0"/>
              <a:t>360-degree feedback is the process of appraising performance by collecting evaluations from all the way around the employee, i.e., from subordinates, peers, customers, the manager, and his/herself. These different perspectives can be compared and create a summary of perspectives on the employee’s performance</a:t>
            </a:r>
          </a:p>
        </p:txBody>
      </p:sp>
    </p:spTree>
    <p:extLst>
      <p:ext uri="{BB962C8B-B14F-4D97-AF65-F5344CB8AC3E}">
        <p14:creationId xmlns="" xmlns:p14="http://schemas.microsoft.com/office/powerpoint/2010/main" val="3879684681"/>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7423E1-C146-494B-B316-3C905B8CFD74}"/>
              </a:ext>
            </a:extLst>
          </p:cNvPr>
          <p:cNvSpPr>
            <a:spLocks noGrp="1"/>
          </p:cNvSpPr>
          <p:nvPr>
            <p:ph type="title"/>
          </p:nvPr>
        </p:nvSpPr>
        <p:spPr>
          <a:xfrm>
            <a:off x="914400" y="228600"/>
            <a:ext cx="7200900" cy="579439"/>
          </a:xfrm>
        </p:spPr>
        <p:txBody>
          <a:bodyPr/>
          <a:lstStyle/>
          <a:p>
            <a:r>
              <a:rPr lang="en-MY" dirty="0"/>
              <a:t>Learning Management System</a:t>
            </a:r>
          </a:p>
        </p:txBody>
      </p:sp>
      <p:sp>
        <p:nvSpPr>
          <p:cNvPr id="6" name="TextBox 5"/>
          <p:cNvSpPr txBox="1"/>
          <p:nvPr/>
        </p:nvSpPr>
        <p:spPr>
          <a:xfrm>
            <a:off x="457200" y="1143000"/>
            <a:ext cx="8305800" cy="5170646"/>
          </a:xfrm>
          <a:prstGeom prst="rect">
            <a:avLst/>
          </a:prstGeom>
          <a:noFill/>
        </p:spPr>
        <p:txBody>
          <a:bodyPr wrap="square" rtlCol="0">
            <a:spAutoFit/>
          </a:bodyPr>
          <a:lstStyle/>
          <a:p>
            <a:r>
              <a:rPr lang="en-US" sz="2400" dirty="0" smtClean="0"/>
              <a:t>A Learning Management System (</a:t>
            </a:r>
            <a:r>
              <a:rPr lang="en-US" sz="2400" dirty="0" err="1" smtClean="0"/>
              <a:t>sometimeslso</a:t>
            </a:r>
            <a:r>
              <a:rPr lang="en-US" sz="2400" dirty="0" smtClean="0"/>
              <a:t> called "Course Management System", "Pedagogical Platform", "E-Learning Platform") is a software system that delivers courseware plus e-tutoring over the Internet. </a:t>
            </a:r>
          </a:p>
          <a:p>
            <a:pPr>
              <a:buFont typeface="Arial" pitchFamily="34" charset="0"/>
              <a:buChar char="•"/>
            </a:pPr>
            <a:endParaRPr lang="en-US" sz="2400" dirty="0" smtClean="0"/>
          </a:p>
          <a:p>
            <a:r>
              <a:rPr lang="en-US" sz="2400" dirty="0" smtClean="0"/>
              <a:t>A learning management system (LMS) allows you to create, distribute and track training anywhere, on any device. Nowadays, powerful software for managing complex databases has been combined with digital frameworks for managing curriculum, training materials, and evaluation tools. </a:t>
            </a:r>
          </a:p>
          <a:p>
            <a:r>
              <a:rPr lang="en-US" sz="2400" dirty="0" smtClean="0"/>
              <a:t>The LMS allows anyone to create, track, manage and distribute learning materials of any kind.</a:t>
            </a:r>
          </a:p>
          <a:p>
            <a:endParaRPr lang="en-US" dirty="0"/>
          </a:p>
        </p:txBody>
      </p:sp>
    </p:spTree>
    <p:extLst>
      <p:ext uri="{BB962C8B-B14F-4D97-AF65-F5344CB8AC3E}">
        <p14:creationId xmlns="" xmlns:p14="http://schemas.microsoft.com/office/powerpoint/2010/main" val="3145896049"/>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A6E024B-3489-4F2E-A706-30A318E328A8}"/>
              </a:ext>
            </a:extLst>
          </p:cNvPr>
          <p:cNvSpPr>
            <a:spLocks noGrp="1"/>
          </p:cNvSpPr>
          <p:nvPr>
            <p:ph type="title"/>
          </p:nvPr>
        </p:nvSpPr>
        <p:spPr>
          <a:xfrm>
            <a:off x="762000" y="304800"/>
            <a:ext cx="7200900" cy="655639"/>
          </a:xfrm>
        </p:spPr>
        <p:txBody>
          <a:bodyPr/>
          <a:lstStyle/>
          <a:p>
            <a:r>
              <a:rPr lang="en-MY" dirty="0"/>
              <a:t>Training Need Assessment</a:t>
            </a:r>
          </a:p>
        </p:txBody>
      </p:sp>
      <p:sp>
        <p:nvSpPr>
          <p:cNvPr id="4" name="TextBox 3">
            <a:extLst>
              <a:ext uri="{FF2B5EF4-FFF2-40B4-BE49-F238E27FC236}">
                <a16:creationId xmlns="" xmlns:a16="http://schemas.microsoft.com/office/drawing/2014/main" id="{7AEF63F1-F535-413B-A011-004F5194DF79}"/>
              </a:ext>
            </a:extLst>
          </p:cNvPr>
          <p:cNvSpPr txBox="1"/>
          <p:nvPr/>
        </p:nvSpPr>
        <p:spPr>
          <a:xfrm>
            <a:off x="381000" y="1102578"/>
            <a:ext cx="8382000" cy="5016758"/>
          </a:xfrm>
          <a:prstGeom prst="rect">
            <a:avLst/>
          </a:prstGeom>
          <a:noFill/>
        </p:spPr>
        <p:txBody>
          <a:bodyPr wrap="square" rtlCol="0">
            <a:spAutoFit/>
          </a:bodyPr>
          <a:lstStyle/>
          <a:p>
            <a:r>
              <a:rPr lang="en-MY" sz="1600" dirty="0"/>
              <a:t>A training needs assessment (TNA) is a tool used to identify the goals of training. TNA can be used on a macro level to view the company from 50,000 feet during the strategic planning process. For example, if the company is introducing a new product or installing new software, the training need is fairly obvious. On a smaller scale, the training needs are generally viewed from three perspectives:</a:t>
            </a:r>
          </a:p>
          <a:p>
            <a:endParaRPr lang="en-MY" sz="1600" dirty="0"/>
          </a:p>
          <a:p>
            <a:r>
              <a:rPr lang="en-MY" sz="1600" b="1" dirty="0"/>
              <a:t>Compliance: </a:t>
            </a:r>
            <a:r>
              <a:rPr lang="en-MY" sz="1600" dirty="0"/>
              <a:t>So many </a:t>
            </a:r>
            <a:r>
              <a:rPr lang="en-MY" sz="1600" dirty="0" err="1"/>
              <a:t>labor</a:t>
            </a:r>
            <a:r>
              <a:rPr lang="en-MY" sz="1600" dirty="0"/>
              <a:t> laws, so little time. Training is often the second step to demonstrating compliance with various </a:t>
            </a:r>
            <a:r>
              <a:rPr lang="en-MY" sz="1600" dirty="0" err="1"/>
              <a:t>labor</a:t>
            </a:r>
            <a:r>
              <a:rPr lang="en-MY" sz="1600" dirty="0"/>
              <a:t> laws, bowing only to establishing a policy. Areas where training is required by law include harassment prevention and safety.</a:t>
            </a:r>
          </a:p>
          <a:p>
            <a:endParaRPr lang="en-MY" sz="1600" dirty="0"/>
          </a:p>
          <a:p>
            <a:r>
              <a:rPr lang="en-MY" sz="1600" b="1" dirty="0"/>
              <a:t>Technical: </a:t>
            </a:r>
            <a:r>
              <a:rPr lang="en-MY" sz="1600" dirty="0"/>
              <a:t>How to perform the work is another reason for training. Although most companies seek to hire individuals with at least some level of skill or experience, all jobs usually require a learning curve that must be nurtured through training efforts.</a:t>
            </a:r>
          </a:p>
          <a:p>
            <a:endParaRPr lang="en-MY" sz="1600" dirty="0"/>
          </a:p>
          <a:p>
            <a:r>
              <a:rPr lang="en-MY" sz="1600" b="1" dirty="0"/>
              <a:t>Retention: </a:t>
            </a:r>
            <a:r>
              <a:rPr lang="en-MY" sz="1600" dirty="0"/>
              <a:t>Many employers simply attempt to hire employees with the necessary skills required for the job. When this is impossible (or impractical), they may find that training current workers with the </a:t>
            </a:r>
            <a:r>
              <a:rPr lang="en-MY" sz="1600" dirty="0" err="1"/>
              <a:t>specificskills</a:t>
            </a:r>
            <a:r>
              <a:rPr lang="en-MY" sz="1600" dirty="0"/>
              <a:t> needed for new jobs is more effective. Training costs may prove to be much lower than recruitment costs. Also, employees may be less likely to leave an organization that is willing to offer more job security through training.</a:t>
            </a:r>
          </a:p>
          <a:p>
            <a:endParaRPr lang="en-MY" sz="1600" dirty="0"/>
          </a:p>
        </p:txBody>
      </p:sp>
    </p:spTree>
    <p:extLst>
      <p:ext uri="{BB962C8B-B14F-4D97-AF65-F5344CB8AC3E}">
        <p14:creationId xmlns="" xmlns:p14="http://schemas.microsoft.com/office/powerpoint/2010/main" val="1996527042"/>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E305E0-4B29-4101-B9C6-330A2198949C}"/>
              </a:ext>
            </a:extLst>
          </p:cNvPr>
          <p:cNvSpPr>
            <a:spLocks noGrp="1"/>
          </p:cNvSpPr>
          <p:nvPr>
            <p:ph type="title"/>
          </p:nvPr>
        </p:nvSpPr>
        <p:spPr>
          <a:xfrm>
            <a:off x="1066800" y="304800"/>
            <a:ext cx="7200900" cy="655639"/>
          </a:xfrm>
        </p:spPr>
        <p:txBody>
          <a:bodyPr/>
          <a:lstStyle/>
          <a:p>
            <a:r>
              <a:rPr lang="en-MY" dirty="0"/>
              <a:t>Training Needs Assessment</a:t>
            </a:r>
          </a:p>
        </p:txBody>
      </p:sp>
      <p:pic>
        <p:nvPicPr>
          <p:cNvPr id="5" name="Picture 4">
            <a:extLst>
              <a:ext uri="{FF2B5EF4-FFF2-40B4-BE49-F238E27FC236}">
                <a16:creationId xmlns="" xmlns:a16="http://schemas.microsoft.com/office/drawing/2014/main" id="{DA880A9E-3899-4592-8699-47B02F906BF8}"/>
              </a:ext>
            </a:extLst>
          </p:cNvPr>
          <p:cNvPicPr>
            <a:picLocks noChangeAspect="1"/>
          </p:cNvPicPr>
          <p:nvPr/>
        </p:nvPicPr>
        <p:blipFill>
          <a:blip r:embed="rId2"/>
          <a:stretch>
            <a:fillRect/>
          </a:stretch>
        </p:blipFill>
        <p:spPr>
          <a:xfrm>
            <a:off x="1524000" y="1371600"/>
            <a:ext cx="6101916" cy="3960440"/>
          </a:xfrm>
          <a:prstGeom prst="rect">
            <a:avLst/>
          </a:prstGeom>
        </p:spPr>
      </p:pic>
    </p:spTree>
    <p:extLst>
      <p:ext uri="{BB962C8B-B14F-4D97-AF65-F5344CB8AC3E}">
        <p14:creationId xmlns="" xmlns:p14="http://schemas.microsoft.com/office/powerpoint/2010/main" val="1527055203"/>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CB91498-093C-42EB-9249-D2CD4EB26ABB}"/>
              </a:ext>
            </a:extLst>
          </p:cNvPr>
          <p:cNvSpPr>
            <a:spLocks noGrp="1"/>
          </p:cNvSpPr>
          <p:nvPr>
            <p:ph type="title"/>
          </p:nvPr>
        </p:nvSpPr>
        <p:spPr>
          <a:xfrm>
            <a:off x="990600" y="304800"/>
            <a:ext cx="7200900" cy="731839"/>
          </a:xfrm>
        </p:spPr>
        <p:txBody>
          <a:bodyPr/>
          <a:lstStyle/>
          <a:p>
            <a:r>
              <a:rPr lang="en-MY" dirty="0"/>
              <a:t>Training Program Development</a:t>
            </a:r>
          </a:p>
        </p:txBody>
      </p:sp>
      <p:pic>
        <p:nvPicPr>
          <p:cNvPr id="5" name="Picture 4">
            <a:extLst>
              <a:ext uri="{FF2B5EF4-FFF2-40B4-BE49-F238E27FC236}">
                <a16:creationId xmlns="" xmlns:a16="http://schemas.microsoft.com/office/drawing/2014/main" id="{6F704F3A-94D4-4AA1-92C6-94A71674B5E9}"/>
              </a:ext>
            </a:extLst>
          </p:cNvPr>
          <p:cNvPicPr>
            <a:picLocks noChangeAspect="1"/>
          </p:cNvPicPr>
          <p:nvPr/>
        </p:nvPicPr>
        <p:blipFill>
          <a:blip r:embed="rId2"/>
          <a:stretch>
            <a:fillRect/>
          </a:stretch>
        </p:blipFill>
        <p:spPr>
          <a:xfrm>
            <a:off x="1295400" y="1371600"/>
            <a:ext cx="6480720" cy="4044071"/>
          </a:xfrm>
          <a:prstGeom prst="rect">
            <a:avLst/>
          </a:prstGeom>
        </p:spPr>
      </p:pic>
    </p:spTree>
    <p:extLst>
      <p:ext uri="{BB962C8B-B14F-4D97-AF65-F5344CB8AC3E}">
        <p14:creationId xmlns="" xmlns:p14="http://schemas.microsoft.com/office/powerpoint/2010/main" val="1375690888"/>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944ADDC8-0359-4D88-B2DD-01121B5F91EA}"/>
              </a:ext>
            </a:extLst>
          </p:cNvPr>
          <p:cNvGraphicFramePr/>
          <p:nvPr>
            <p:extLst>
              <p:ext uri="{D42A27DB-BD31-4B8C-83A1-F6EECF244321}">
                <p14:modId xmlns:p14="http://schemas.microsoft.com/office/powerpoint/2010/main" xmlns="" val="2080624282"/>
              </p:ext>
            </p:extLst>
          </p:nvPr>
        </p:nvGraphicFramePr>
        <p:xfrm>
          <a:off x="571472" y="857232"/>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4191844539"/>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00D38E-5F54-4972-B4E9-3AD8B65810B3}"/>
              </a:ext>
            </a:extLst>
          </p:cNvPr>
          <p:cNvSpPr>
            <a:spLocks noGrp="1"/>
          </p:cNvSpPr>
          <p:nvPr>
            <p:ph type="title"/>
          </p:nvPr>
        </p:nvSpPr>
        <p:spPr>
          <a:xfrm>
            <a:off x="971600" y="332656"/>
            <a:ext cx="7200900" cy="737519"/>
          </a:xfrm>
        </p:spPr>
        <p:txBody>
          <a:bodyPr/>
          <a:lstStyle/>
          <a:p>
            <a:r>
              <a:rPr lang="en-MY" dirty="0"/>
              <a:t>HR and CSR</a:t>
            </a:r>
          </a:p>
        </p:txBody>
      </p:sp>
      <p:sp>
        <p:nvSpPr>
          <p:cNvPr id="3" name="Content Placeholder 2">
            <a:extLst>
              <a:ext uri="{FF2B5EF4-FFF2-40B4-BE49-F238E27FC236}">
                <a16:creationId xmlns:a16="http://schemas.microsoft.com/office/drawing/2014/main" xmlns="" id="{AFB02181-4035-44DB-87C1-75F9C27F876A}"/>
              </a:ext>
            </a:extLst>
          </p:cNvPr>
          <p:cNvSpPr>
            <a:spLocks noGrp="1"/>
          </p:cNvSpPr>
          <p:nvPr>
            <p:ph idx="1"/>
          </p:nvPr>
        </p:nvSpPr>
        <p:spPr>
          <a:xfrm>
            <a:off x="899592" y="1484784"/>
            <a:ext cx="7200900" cy="3809999"/>
          </a:xfrm>
        </p:spPr>
        <p:txBody>
          <a:bodyPr>
            <a:normAutofit/>
          </a:bodyPr>
          <a:lstStyle/>
          <a:p>
            <a:r>
              <a:rPr lang="en-MY" sz="2400" dirty="0"/>
              <a:t>The concept of Corporate Social Responsibility (CSR) is generally understood to mean that corporations have a degree of responsibility not only for the economic consequences of their activities, but also for the social and environmental implications. This is sometimes referred to as a ‘triple bottom line’ approach that considers the economic, social and environmental aspects of corporate activity.</a:t>
            </a:r>
          </a:p>
        </p:txBody>
      </p:sp>
    </p:spTree>
    <p:extLst>
      <p:ext uri="{BB962C8B-B14F-4D97-AF65-F5344CB8AC3E}">
        <p14:creationId xmlns:p14="http://schemas.microsoft.com/office/powerpoint/2010/main" xmlns="" val="2006689839"/>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5A778A-AE6F-42B6-8B58-8E36BCDF8FF9}"/>
              </a:ext>
            </a:extLst>
          </p:cNvPr>
          <p:cNvSpPr>
            <a:spLocks noGrp="1"/>
          </p:cNvSpPr>
          <p:nvPr>
            <p:ph type="title"/>
          </p:nvPr>
        </p:nvSpPr>
        <p:spPr>
          <a:xfrm>
            <a:off x="1043608" y="476672"/>
            <a:ext cx="7200900" cy="737519"/>
          </a:xfrm>
        </p:spPr>
        <p:txBody>
          <a:bodyPr/>
          <a:lstStyle/>
          <a:p>
            <a:r>
              <a:rPr lang="en-MY" dirty="0"/>
              <a:t>Sustainability</a:t>
            </a:r>
          </a:p>
        </p:txBody>
      </p:sp>
      <p:sp>
        <p:nvSpPr>
          <p:cNvPr id="3" name="Content Placeholder 2">
            <a:extLst>
              <a:ext uri="{FF2B5EF4-FFF2-40B4-BE49-F238E27FC236}">
                <a16:creationId xmlns:a16="http://schemas.microsoft.com/office/drawing/2014/main" xmlns="" id="{898BF1F9-D003-41B5-A4A1-1D90D64AE727}"/>
              </a:ext>
            </a:extLst>
          </p:cNvPr>
          <p:cNvSpPr>
            <a:spLocks noGrp="1"/>
          </p:cNvSpPr>
          <p:nvPr>
            <p:ph idx="1"/>
          </p:nvPr>
        </p:nvSpPr>
        <p:spPr>
          <a:xfrm>
            <a:off x="685800" y="1556792"/>
            <a:ext cx="8001000" cy="4530725"/>
          </a:xfrm>
        </p:spPr>
        <p:txBody>
          <a:bodyPr>
            <a:normAutofit/>
          </a:bodyPr>
          <a:lstStyle/>
          <a:p>
            <a:r>
              <a:rPr lang="en-MY" sz="2400" dirty="0"/>
              <a:t>The HR team primarily represents employees as a stakeholder group, playing a critical part in forming “green teams” and encouraging employee engagement on environmental and other issues.</a:t>
            </a:r>
          </a:p>
          <a:p>
            <a:endParaRPr lang="en-MY" sz="2400" dirty="0"/>
          </a:p>
          <a:p>
            <a:r>
              <a:rPr lang="en-MY" sz="2400" dirty="0"/>
              <a:t>HR can manage the CSR plan implementation and monitor its adoption proactively, while documenting (and celebrating) its success throughout the company. </a:t>
            </a:r>
          </a:p>
        </p:txBody>
      </p:sp>
    </p:spTree>
    <p:extLst>
      <p:ext uri="{BB962C8B-B14F-4D97-AF65-F5344CB8AC3E}">
        <p14:creationId xmlns:p14="http://schemas.microsoft.com/office/powerpoint/2010/main" xmlns="" val="3586125015"/>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5F4B408-DC72-4BDB-96F1-5DD083FAFBED}"/>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a16="http://schemas.microsoft.com/office/drawing/2014/main" xmlns="" id="{DB76632A-8617-4F05-A707-0177F7E11498}"/>
              </a:ext>
            </a:extLst>
          </p:cNvPr>
          <p:cNvSpPr>
            <a:spLocks noGrp="1"/>
          </p:cNvSpPr>
          <p:nvPr>
            <p:ph idx="1"/>
          </p:nvPr>
        </p:nvSpPr>
        <p:spPr/>
        <p:txBody>
          <a:bodyPr/>
          <a:lstStyle/>
          <a:p>
            <a:r>
              <a:rPr lang="en-MY" sz="2800" dirty="0"/>
              <a:t>Human Rights</a:t>
            </a:r>
          </a:p>
          <a:p>
            <a:pPr marL="971550" lvl="1" indent="-514350">
              <a:buFont typeface="+mj-lt"/>
              <a:buAutoNum type="arabicPeriod"/>
            </a:pPr>
            <a:r>
              <a:rPr lang="en-MY" sz="2400" dirty="0"/>
              <a:t>Businesses should support and respect the protection of internationally proclaimed human rights; </a:t>
            </a:r>
          </a:p>
          <a:p>
            <a:pPr marL="971550" lvl="1" indent="-514350">
              <a:buFont typeface="+mj-lt"/>
              <a:buAutoNum type="arabicPeriod"/>
            </a:pPr>
            <a:endParaRPr lang="en-MY" sz="2400" dirty="0"/>
          </a:p>
          <a:p>
            <a:pPr marL="971550" lvl="1" indent="-514350">
              <a:buFont typeface="+mj-lt"/>
              <a:buAutoNum type="arabicPeriod"/>
            </a:pPr>
            <a:r>
              <a:rPr lang="en-MY" sz="2400" dirty="0"/>
              <a:t>Make sure that they are not complicit in human rights abuses.</a:t>
            </a:r>
          </a:p>
          <a:p>
            <a:pPr lvl="1"/>
            <a:endParaRPr lang="en-MY" dirty="0"/>
          </a:p>
        </p:txBody>
      </p:sp>
    </p:spTree>
    <p:extLst>
      <p:ext uri="{BB962C8B-B14F-4D97-AF65-F5344CB8AC3E}">
        <p14:creationId xmlns:p14="http://schemas.microsoft.com/office/powerpoint/2010/main" xmlns="" val="1203487409"/>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403AEB-A011-450C-9375-262A293CBCC3}"/>
              </a:ext>
            </a:extLst>
          </p:cNvPr>
          <p:cNvSpPr>
            <a:spLocks noGrp="1"/>
          </p:cNvSpPr>
          <p:nvPr>
            <p:ph type="title"/>
          </p:nvPr>
        </p:nvSpPr>
        <p:spPr/>
        <p:txBody>
          <a:bodyPr/>
          <a:lstStyle/>
          <a:p>
            <a:r>
              <a:rPr lang="en-MY" dirty="0"/>
              <a:t>Ten Principles of the UN Global Compact</a:t>
            </a:r>
          </a:p>
        </p:txBody>
      </p:sp>
      <p:sp>
        <p:nvSpPr>
          <p:cNvPr id="3" name="Content Placeholder 2">
            <a:extLst>
              <a:ext uri="{FF2B5EF4-FFF2-40B4-BE49-F238E27FC236}">
                <a16:creationId xmlns:a16="http://schemas.microsoft.com/office/drawing/2014/main" xmlns="" id="{32BE9918-C994-4AE7-B48A-8C81932CE65B}"/>
              </a:ext>
            </a:extLst>
          </p:cNvPr>
          <p:cNvSpPr>
            <a:spLocks noGrp="1"/>
          </p:cNvSpPr>
          <p:nvPr>
            <p:ph idx="1"/>
          </p:nvPr>
        </p:nvSpPr>
        <p:spPr/>
        <p:txBody>
          <a:bodyPr/>
          <a:lstStyle/>
          <a:p>
            <a:r>
              <a:rPr lang="en-MY" sz="2800" dirty="0" err="1"/>
              <a:t>Labor</a:t>
            </a:r>
            <a:r>
              <a:rPr lang="en-MY" sz="2800" dirty="0"/>
              <a:t> </a:t>
            </a:r>
          </a:p>
          <a:p>
            <a:pPr marL="971550" lvl="1" indent="-514350">
              <a:buFont typeface="+mj-lt"/>
              <a:buAutoNum type="arabicPeriod" startAt="3"/>
            </a:pPr>
            <a:r>
              <a:rPr lang="en-MY" sz="2400" dirty="0"/>
              <a:t>Businesses should uphold the freedom of association and the effective recognition of the right to collective bargaining</a:t>
            </a:r>
          </a:p>
          <a:p>
            <a:pPr marL="971550" lvl="1" indent="-514350">
              <a:buFont typeface="+mj-lt"/>
              <a:buAutoNum type="arabicPeriod" startAt="3"/>
            </a:pPr>
            <a:r>
              <a:rPr lang="en-MY" sz="2400" dirty="0"/>
              <a:t>Elimination of all forms of forced and compulsory </a:t>
            </a:r>
            <a:r>
              <a:rPr lang="en-MY" sz="2400" dirty="0" err="1"/>
              <a:t>labor</a:t>
            </a:r>
            <a:r>
              <a:rPr lang="en-MY" sz="2400" dirty="0"/>
              <a:t>.</a:t>
            </a:r>
          </a:p>
          <a:p>
            <a:pPr marL="971550" lvl="1" indent="-514350">
              <a:buFont typeface="+mj-lt"/>
              <a:buAutoNum type="arabicPeriod" startAt="3"/>
            </a:pPr>
            <a:r>
              <a:rPr lang="en-MY" sz="2400" dirty="0"/>
              <a:t>The effective abolition of child </a:t>
            </a:r>
            <a:r>
              <a:rPr lang="en-MY" sz="2400" dirty="0" err="1"/>
              <a:t>labor</a:t>
            </a:r>
            <a:r>
              <a:rPr lang="en-MY" sz="2400" dirty="0"/>
              <a:t>.</a:t>
            </a:r>
          </a:p>
          <a:p>
            <a:pPr marL="971550" lvl="1" indent="-514350">
              <a:buFont typeface="+mj-lt"/>
              <a:buAutoNum type="arabicPeriod" startAt="3"/>
            </a:pPr>
            <a:r>
              <a:rPr lang="en-MY" sz="2400" dirty="0"/>
              <a:t>The elimination of discrimination in respect of employment and occupation</a:t>
            </a:r>
          </a:p>
          <a:p>
            <a:pPr lvl="1"/>
            <a:endParaRPr lang="en-MY" dirty="0"/>
          </a:p>
          <a:p>
            <a:pPr lvl="1"/>
            <a:endParaRPr lang="en-MY" dirty="0"/>
          </a:p>
          <a:p>
            <a:pPr lvl="1"/>
            <a:endParaRPr lang="en-MY" dirty="0"/>
          </a:p>
          <a:p>
            <a:pPr lvl="1"/>
            <a:endParaRPr lang="en-MY" dirty="0"/>
          </a:p>
          <a:p>
            <a:pPr lvl="1"/>
            <a:endParaRPr lang="en-MY" dirty="0"/>
          </a:p>
        </p:txBody>
      </p:sp>
    </p:spTree>
    <p:extLst>
      <p:ext uri="{BB962C8B-B14F-4D97-AF65-F5344CB8AC3E}">
        <p14:creationId xmlns:p14="http://schemas.microsoft.com/office/powerpoint/2010/main" xmlns="" val="3873382072"/>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AD0534-5614-4491-9262-E9A7362FDFD0}"/>
              </a:ext>
            </a:extLst>
          </p:cNvPr>
          <p:cNvSpPr>
            <a:spLocks noGrp="1"/>
          </p:cNvSpPr>
          <p:nvPr>
            <p:ph type="title"/>
          </p:nvPr>
        </p:nvSpPr>
        <p:spPr>
          <a:xfrm>
            <a:off x="971600" y="188640"/>
            <a:ext cx="7200900" cy="1142385"/>
          </a:xfrm>
        </p:spPr>
        <p:txBody>
          <a:bodyPr/>
          <a:lstStyle/>
          <a:p>
            <a:r>
              <a:rPr lang="en-MY" dirty="0"/>
              <a:t>Ten Principles of the UN Global Compact</a:t>
            </a:r>
          </a:p>
        </p:txBody>
      </p:sp>
      <p:sp>
        <p:nvSpPr>
          <p:cNvPr id="3" name="Content Placeholder 2">
            <a:extLst>
              <a:ext uri="{FF2B5EF4-FFF2-40B4-BE49-F238E27FC236}">
                <a16:creationId xmlns:a16="http://schemas.microsoft.com/office/drawing/2014/main" xmlns="" id="{A980B9D2-C3F0-4709-8148-C649FAC3A6A4}"/>
              </a:ext>
            </a:extLst>
          </p:cNvPr>
          <p:cNvSpPr>
            <a:spLocks noGrp="1"/>
          </p:cNvSpPr>
          <p:nvPr>
            <p:ph idx="1"/>
          </p:nvPr>
        </p:nvSpPr>
        <p:spPr>
          <a:xfrm>
            <a:off x="755576" y="1340768"/>
            <a:ext cx="7632848" cy="4536504"/>
          </a:xfrm>
        </p:spPr>
        <p:txBody>
          <a:bodyPr>
            <a:normAutofit/>
          </a:bodyPr>
          <a:lstStyle/>
          <a:p>
            <a:r>
              <a:rPr lang="en-MY" sz="2600" dirty="0"/>
              <a:t>Environment</a:t>
            </a:r>
          </a:p>
          <a:p>
            <a:pPr marL="971550" lvl="1" indent="-514350">
              <a:buFont typeface="+mj-lt"/>
              <a:buAutoNum type="arabicPeriod" startAt="7"/>
            </a:pPr>
            <a:r>
              <a:rPr lang="en-MY" sz="2200" dirty="0"/>
              <a:t>Businesses should support a precautionary approach to environmental challenges</a:t>
            </a:r>
          </a:p>
          <a:p>
            <a:pPr marL="971550" lvl="1" indent="-514350">
              <a:buFont typeface="+mj-lt"/>
              <a:buAutoNum type="arabicPeriod" startAt="7"/>
            </a:pPr>
            <a:r>
              <a:rPr lang="en-MY" sz="2200" dirty="0"/>
              <a:t>Undertake initiatives to promote greater environmental responsibility.</a:t>
            </a:r>
          </a:p>
          <a:p>
            <a:pPr marL="971550" lvl="1" indent="-514350">
              <a:buFont typeface="+mj-lt"/>
              <a:buAutoNum type="arabicPeriod" startAt="7"/>
            </a:pPr>
            <a:r>
              <a:rPr lang="en-MY" sz="2200" dirty="0"/>
              <a:t>Encourage the development and diffusion of environmentally friendly technologies.</a:t>
            </a:r>
          </a:p>
          <a:p>
            <a:pPr lvl="1"/>
            <a:endParaRPr lang="en-MY" sz="2200" dirty="0"/>
          </a:p>
          <a:p>
            <a:r>
              <a:rPr lang="en-MY" sz="2600" dirty="0"/>
              <a:t>Anti-Corruption</a:t>
            </a:r>
          </a:p>
          <a:p>
            <a:pPr marL="971550" lvl="1" indent="-514350">
              <a:buFont typeface="+mj-lt"/>
              <a:buAutoNum type="arabicPeriod" startAt="10"/>
            </a:pPr>
            <a:r>
              <a:rPr lang="en-MY" sz="2200" dirty="0"/>
              <a:t>Businesses should work against corruption in all its forms, including extortion and bribery.</a:t>
            </a:r>
          </a:p>
          <a:p>
            <a:pPr lvl="1"/>
            <a:endParaRPr lang="en-MY" dirty="0"/>
          </a:p>
        </p:txBody>
      </p:sp>
    </p:spTree>
    <p:extLst>
      <p:ext uri="{BB962C8B-B14F-4D97-AF65-F5344CB8AC3E}">
        <p14:creationId xmlns:p14="http://schemas.microsoft.com/office/powerpoint/2010/main" xmlns="" val="4093601235"/>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AAFCBE-7F83-4E2A-95AF-D61853B524DD}"/>
              </a:ext>
            </a:extLst>
          </p:cNvPr>
          <p:cNvSpPr>
            <a:spLocks noGrp="1"/>
          </p:cNvSpPr>
          <p:nvPr>
            <p:ph type="title"/>
          </p:nvPr>
        </p:nvSpPr>
        <p:spPr>
          <a:xfrm>
            <a:off x="971600" y="332656"/>
            <a:ext cx="7772400" cy="671846"/>
          </a:xfrm>
        </p:spPr>
        <p:txBody>
          <a:bodyPr/>
          <a:lstStyle/>
          <a:p>
            <a:r>
              <a:rPr lang="en-MY" dirty="0"/>
              <a:t>Strategic Human Resources</a:t>
            </a:r>
          </a:p>
        </p:txBody>
      </p:sp>
      <p:graphicFrame>
        <p:nvGraphicFramePr>
          <p:cNvPr id="4" name="Diagram 3">
            <a:extLst>
              <a:ext uri="{FF2B5EF4-FFF2-40B4-BE49-F238E27FC236}">
                <a16:creationId xmlns:a16="http://schemas.microsoft.com/office/drawing/2014/main" xmlns="" id="{944ADDC8-0359-4D88-B2DD-01121B5F91EA}"/>
              </a:ext>
            </a:extLst>
          </p:cNvPr>
          <p:cNvGraphicFramePr/>
          <p:nvPr>
            <p:extLst>
              <p:ext uri="{D42A27DB-BD31-4B8C-83A1-F6EECF244321}">
                <p14:modId xmlns:p14="http://schemas.microsoft.com/office/powerpoint/2010/main" xmlns="" val="2635083540"/>
              </p:ext>
            </p:extLst>
          </p:nvPr>
        </p:nvGraphicFramePr>
        <p:xfrm>
          <a:off x="899592" y="1196752"/>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69656848"/>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5EAB1E-CF70-4881-A00B-7D752C7B59D3}"/>
              </a:ext>
            </a:extLst>
          </p:cNvPr>
          <p:cNvSpPr>
            <a:spLocks noGrp="1"/>
          </p:cNvSpPr>
          <p:nvPr>
            <p:ph type="title"/>
          </p:nvPr>
        </p:nvSpPr>
        <p:spPr>
          <a:xfrm>
            <a:off x="899592" y="404664"/>
            <a:ext cx="7200900" cy="737519"/>
          </a:xfrm>
        </p:spPr>
        <p:txBody>
          <a:bodyPr/>
          <a:lstStyle/>
          <a:p>
            <a:r>
              <a:rPr lang="en-MY" dirty="0"/>
              <a:t>Strategic Choice Theory</a:t>
            </a:r>
          </a:p>
        </p:txBody>
      </p:sp>
      <p:sp>
        <p:nvSpPr>
          <p:cNvPr id="3" name="Content Placeholder 2">
            <a:extLst>
              <a:ext uri="{FF2B5EF4-FFF2-40B4-BE49-F238E27FC236}">
                <a16:creationId xmlns:a16="http://schemas.microsoft.com/office/drawing/2014/main" xmlns="" id="{E35AD712-6893-4165-AB51-9F1BEA8E1EA4}"/>
              </a:ext>
            </a:extLst>
          </p:cNvPr>
          <p:cNvSpPr>
            <a:spLocks noGrp="1"/>
          </p:cNvSpPr>
          <p:nvPr>
            <p:ph idx="1"/>
          </p:nvPr>
        </p:nvSpPr>
        <p:spPr>
          <a:xfrm>
            <a:off x="827584" y="1268760"/>
            <a:ext cx="7632848" cy="4680519"/>
          </a:xfrm>
        </p:spPr>
        <p:txBody>
          <a:bodyPr>
            <a:noAutofit/>
          </a:bodyPr>
          <a:lstStyle/>
          <a:p>
            <a:pPr marL="0" indent="0">
              <a:buNone/>
            </a:pPr>
            <a:r>
              <a:rPr lang="en-MY" sz="2400" dirty="0"/>
              <a:t>You are shaped by external environment</a:t>
            </a:r>
          </a:p>
          <a:p>
            <a:pPr>
              <a:buFontTx/>
              <a:buChar char="-"/>
            </a:pPr>
            <a:r>
              <a:rPr lang="en-MY" sz="2400" dirty="0"/>
              <a:t>Competition is forcing you to take decision</a:t>
            </a:r>
          </a:p>
          <a:p>
            <a:pPr>
              <a:buFontTx/>
              <a:buChar char="-"/>
            </a:pPr>
            <a:r>
              <a:rPr lang="en-MY" sz="2400" dirty="0"/>
              <a:t>Market is forcing you to take decision</a:t>
            </a:r>
          </a:p>
          <a:p>
            <a:pPr>
              <a:buFontTx/>
              <a:buChar char="-"/>
            </a:pPr>
            <a:r>
              <a:rPr lang="en-MY" sz="2400" dirty="0"/>
              <a:t>Customers is forcing you to take decision</a:t>
            </a:r>
          </a:p>
          <a:p>
            <a:pPr>
              <a:buFontTx/>
              <a:buChar char="-"/>
            </a:pPr>
            <a:endParaRPr lang="en-MY" sz="2400" dirty="0"/>
          </a:p>
          <a:p>
            <a:pPr marL="0" indent="0">
              <a:buNone/>
            </a:pPr>
            <a:r>
              <a:rPr lang="en-MY" sz="2400" dirty="0"/>
              <a:t>External environment shapes the company; shapes the decision making process, there very little choice</a:t>
            </a:r>
          </a:p>
          <a:p>
            <a:pPr marL="0" indent="0">
              <a:buNone/>
            </a:pPr>
            <a:endParaRPr lang="en-MY" sz="2400" dirty="0"/>
          </a:p>
          <a:p>
            <a:pPr marL="0" indent="0">
              <a:buNone/>
            </a:pPr>
            <a:r>
              <a:rPr lang="en-MY" sz="2400" dirty="0"/>
              <a:t>Q : Which </a:t>
            </a:r>
            <a:r>
              <a:rPr lang="en-MY" dirty="0"/>
              <a:t>of the following involves pressure on the decision making ?</a:t>
            </a:r>
          </a:p>
        </p:txBody>
      </p:sp>
    </p:spTree>
    <p:extLst>
      <p:ext uri="{BB962C8B-B14F-4D97-AF65-F5344CB8AC3E}">
        <p14:creationId xmlns:p14="http://schemas.microsoft.com/office/powerpoint/2010/main" xmlns="" val="3614250562"/>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B40417-B31F-42EB-99C8-DA3293FE2EC7}"/>
              </a:ext>
            </a:extLst>
          </p:cNvPr>
          <p:cNvSpPr>
            <a:spLocks noGrp="1"/>
          </p:cNvSpPr>
          <p:nvPr>
            <p:ph type="title"/>
          </p:nvPr>
        </p:nvSpPr>
        <p:spPr/>
        <p:txBody>
          <a:bodyPr/>
          <a:lstStyle/>
          <a:p>
            <a:r>
              <a:rPr lang="en-MY" dirty="0"/>
              <a:t>HR Roles and Responsibilities</a:t>
            </a:r>
          </a:p>
        </p:txBody>
      </p:sp>
      <p:pic>
        <p:nvPicPr>
          <p:cNvPr id="5" name="Picture 4">
            <a:extLst>
              <a:ext uri="{FF2B5EF4-FFF2-40B4-BE49-F238E27FC236}">
                <a16:creationId xmlns:a16="http://schemas.microsoft.com/office/drawing/2014/main" xmlns="" id="{560B0235-9987-4D6D-B9A7-4E9EE8EED1C8}"/>
              </a:ext>
            </a:extLst>
          </p:cNvPr>
          <p:cNvPicPr>
            <a:picLocks noChangeAspect="1"/>
          </p:cNvPicPr>
          <p:nvPr/>
        </p:nvPicPr>
        <p:blipFill>
          <a:blip r:embed="rId2" cstate="print"/>
          <a:stretch>
            <a:fillRect/>
          </a:stretch>
        </p:blipFill>
        <p:spPr>
          <a:xfrm>
            <a:off x="914400" y="1844824"/>
            <a:ext cx="7646315" cy="4461470"/>
          </a:xfrm>
          <a:prstGeom prst="rect">
            <a:avLst/>
          </a:prstGeom>
        </p:spPr>
      </p:pic>
    </p:spTree>
    <p:extLst>
      <p:ext uri="{BB962C8B-B14F-4D97-AF65-F5344CB8AC3E}">
        <p14:creationId xmlns:p14="http://schemas.microsoft.com/office/powerpoint/2010/main" xmlns="" val="3989100419"/>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9FFB6B-3B5F-4082-93D2-9269F6DFF1DC}"/>
              </a:ext>
            </a:extLst>
          </p:cNvPr>
          <p:cNvSpPr>
            <a:spLocks noGrp="1"/>
          </p:cNvSpPr>
          <p:nvPr>
            <p:ph type="title"/>
          </p:nvPr>
        </p:nvSpPr>
        <p:spPr>
          <a:xfrm>
            <a:off x="971600" y="332656"/>
            <a:ext cx="7200900" cy="737519"/>
          </a:xfrm>
        </p:spPr>
        <p:txBody>
          <a:bodyPr/>
          <a:lstStyle/>
          <a:p>
            <a:r>
              <a:rPr lang="en-MY" dirty="0"/>
              <a:t>HR Roles</a:t>
            </a:r>
          </a:p>
        </p:txBody>
      </p:sp>
      <p:sp>
        <p:nvSpPr>
          <p:cNvPr id="3" name="Content Placeholder 2">
            <a:extLst>
              <a:ext uri="{FF2B5EF4-FFF2-40B4-BE49-F238E27FC236}">
                <a16:creationId xmlns:a16="http://schemas.microsoft.com/office/drawing/2014/main" xmlns="" id="{89115DB1-4B79-4591-86D6-BE11CE6B9034}"/>
              </a:ext>
            </a:extLst>
          </p:cNvPr>
          <p:cNvSpPr>
            <a:spLocks noGrp="1"/>
          </p:cNvSpPr>
          <p:nvPr>
            <p:ph idx="1"/>
          </p:nvPr>
        </p:nvSpPr>
        <p:spPr>
          <a:xfrm>
            <a:off x="827584" y="1412776"/>
            <a:ext cx="7488832" cy="4248472"/>
          </a:xfrm>
        </p:spPr>
        <p:txBody>
          <a:bodyPr>
            <a:noAutofit/>
          </a:bodyPr>
          <a:lstStyle/>
          <a:p>
            <a:r>
              <a:rPr lang="en-MY" sz="2800" dirty="0"/>
              <a:t>Strategic Partner with Functional Management</a:t>
            </a:r>
          </a:p>
          <a:p>
            <a:pPr lvl="1"/>
            <a:r>
              <a:rPr lang="en-MY" sz="2400" dirty="0"/>
              <a:t>Advisory, Service and Control (Traditional)</a:t>
            </a:r>
          </a:p>
          <a:p>
            <a:pPr lvl="1"/>
            <a:r>
              <a:rPr lang="en-MY" sz="2400" dirty="0"/>
              <a:t>Strategic, Operational, Administrative (Modern)</a:t>
            </a:r>
          </a:p>
          <a:p>
            <a:r>
              <a:rPr lang="en-MY" sz="2800" dirty="0"/>
              <a:t>Performance Support</a:t>
            </a:r>
          </a:p>
          <a:p>
            <a:r>
              <a:rPr lang="en-MY" sz="2800" dirty="0"/>
              <a:t>Ethics Officer/Ombudsman</a:t>
            </a:r>
          </a:p>
          <a:p>
            <a:r>
              <a:rPr lang="en-MY" sz="2800" dirty="0"/>
              <a:t>Communication Officer</a:t>
            </a:r>
          </a:p>
          <a:p>
            <a:r>
              <a:rPr lang="en-MY" sz="2800" dirty="0"/>
              <a:t>“Keeper of the files”</a:t>
            </a:r>
          </a:p>
        </p:txBody>
      </p:sp>
    </p:spTree>
    <p:extLst>
      <p:ext uri="{BB962C8B-B14F-4D97-AF65-F5344CB8AC3E}">
        <p14:creationId xmlns:p14="http://schemas.microsoft.com/office/powerpoint/2010/main" xmlns="" val="1409552177"/>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D22BA2E-1B46-41B3-B7FD-391E015EA48A}"/>
              </a:ext>
            </a:extLst>
          </p:cNvPr>
          <p:cNvSpPr>
            <a:spLocks noGrp="1"/>
          </p:cNvSpPr>
          <p:nvPr>
            <p:ph type="title"/>
          </p:nvPr>
        </p:nvSpPr>
        <p:spPr>
          <a:xfrm>
            <a:off x="899592" y="332656"/>
            <a:ext cx="7200900" cy="809527"/>
          </a:xfrm>
        </p:spPr>
        <p:txBody>
          <a:bodyPr/>
          <a:lstStyle/>
          <a:p>
            <a:r>
              <a:rPr lang="en-MY" dirty="0"/>
              <a:t>HR as Advisory role</a:t>
            </a:r>
          </a:p>
        </p:txBody>
      </p:sp>
      <p:sp>
        <p:nvSpPr>
          <p:cNvPr id="3" name="Content Placeholder 2">
            <a:extLst>
              <a:ext uri="{FF2B5EF4-FFF2-40B4-BE49-F238E27FC236}">
                <a16:creationId xmlns:a16="http://schemas.microsoft.com/office/drawing/2014/main" xmlns="" id="{D1213E5C-8E6D-459C-85F0-D119FA8EC531}"/>
              </a:ext>
            </a:extLst>
          </p:cNvPr>
          <p:cNvSpPr>
            <a:spLocks noGrp="1"/>
          </p:cNvSpPr>
          <p:nvPr>
            <p:ph idx="1"/>
          </p:nvPr>
        </p:nvSpPr>
        <p:spPr>
          <a:xfrm>
            <a:off x="971600" y="1484784"/>
            <a:ext cx="7200900" cy="3809999"/>
          </a:xfrm>
        </p:spPr>
        <p:txBody>
          <a:bodyPr>
            <a:normAutofit/>
          </a:bodyPr>
          <a:lstStyle/>
          <a:p>
            <a:pPr marL="0" indent="0">
              <a:buNone/>
            </a:pPr>
            <a:endParaRPr lang="en-MY" sz="2800" dirty="0"/>
          </a:p>
          <a:p>
            <a:pPr marL="0" indent="0">
              <a:buNone/>
            </a:pPr>
            <a:r>
              <a:rPr lang="en-MY" sz="2800" dirty="0"/>
              <a:t>HR gives advice about  :</a:t>
            </a:r>
          </a:p>
          <a:p>
            <a:pPr marL="0" indent="0">
              <a:buNone/>
            </a:pPr>
            <a:endParaRPr lang="en-MY" sz="2800" dirty="0"/>
          </a:p>
          <a:p>
            <a:pPr lvl="1"/>
            <a:r>
              <a:rPr lang="en-MY" sz="2400" dirty="0"/>
              <a:t>How to train</a:t>
            </a:r>
          </a:p>
          <a:p>
            <a:pPr lvl="1"/>
            <a:r>
              <a:rPr lang="en-MY" sz="2400" dirty="0"/>
              <a:t>How to lead</a:t>
            </a:r>
          </a:p>
          <a:p>
            <a:pPr lvl="1"/>
            <a:r>
              <a:rPr lang="en-MY" sz="2400" dirty="0"/>
              <a:t>How to hire</a:t>
            </a:r>
          </a:p>
          <a:p>
            <a:pPr lvl="1"/>
            <a:r>
              <a:rPr lang="en-MY" sz="2400" dirty="0"/>
              <a:t>How to follow company procedure</a:t>
            </a:r>
          </a:p>
        </p:txBody>
      </p:sp>
    </p:spTree>
    <p:extLst>
      <p:ext uri="{BB962C8B-B14F-4D97-AF65-F5344CB8AC3E}">
        <p14:creationId xmlns:p14="http://schemas.microsoft.com/office/powerpoint/2010/main" xmlns="" val="2464130630"/>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ED0860-1700-43AF-8499-7FD77E677633}"/>
              </a:ext>
            </a:extLst>
          </p:cNvPr>
          <p:cNvSpPr>
            <a:spLocks noGrp="1"/>
          </p:cNvSpPr>
          <p:nvPr>
            <p:ph type="title"/>
          </p:nvPr>
        </p:nvSpPr>
        <p:spPr>
          <a:xfrm>
            <a:off x="899592" y="404664"/>
            <a:ext cx="7200900" cy="665511"/>
          </a:xfrm>
        </p:spPr>
        <p:txBody>
          <a:bodyPr/>
          <a:lstStyle/>
          <a:p>
            <a:r>
              <a:rPr lang="en-MY" dirty="0"/>
              <a:t>Service</a:t>
            </a:r>
          </a:p>
        </p:txBody>
      </p:sp>
      <p:sp>
        <p:nvSpPr>
          <p:cNvPr id="3" name="Content Placeholder 2">
            <a:extLst>
              <a:ext uri="{FF2B5EF4-FFF2-40B4-BE49-F238E27FC236}">
                <a16:creationId xmlns:a16="http://schemas.microsoft.com/office/drawing/2014/main" xmlns="" id="{F153FDAE-C37A-4DB2-A188-CCD44D8DF5B2}"/>
              </a:ext>
            </a:extLst>
          </p:cNvPr>
          <p:cNvSpPr>
            <a:spLocks noGrp="1"/>
          </p:cNvSpPr>
          <p:nvPr>
            <p:ph idx="1"/>
          </p:nvPr>
        </p:nvSpPr>
        <p:spPr>
          <a:xfrm>
            <a:off x="827584" y="1412776"/>
            <a:ext cx="7488832" cy="4392488"/>
          </a:xfrm>
        </p:spPr>
        <p:txBody>
          <a:bodyPr>
            <a:normAutofit/>
          </a:bodyPr>
          <a:lstStyle/>
          <a:p>
            <a:r>
              <a:rPr lang="en-MY" sz="2400" dirty="0"/>
              <a:t>We serve the needs of workers and company</a:t>
            </a:r>
          </a:p>
          <a:p>
            <a:endParaRPr lang="en-MY" sz="2400" dirty="0"/>
          </a:p>
          <a:p>
            <a:r>
              <a:rPr lang="en-MY" sz="2400" dirty="0"/>
              <a:t>We help operations in terms of what they need to accomplish</a:t>
            </a:r>
          </a:p>
          <a:p>
            <a:endParaRPr lang="en-MY" sz="2400" dirty="0"/>
          </a:p>
          <a:p>
            <a:r>
              <a:rPr lang="en-MY" sz="2400" dirty="0"/>
              <a:t>We are support function</a:t>
            </a:r>
          </a:p>
          <a:p>
            <a:endParaRPr lang="en-MY" sz="2400" dirty="0"/>
          </a:p>
          <a:p>
            <a:r>
              <a:rPr lang="en-MY" sz="2400" dirty="0"/>
              <a:t>We are cost </a:t>
            </a:r>
            <a:r>
              <a:rPr lang="en-MY" sz="2400" dirty="0" err="1"/>
              <a:t>centers</a:t>
            </a:r>
            <a:endParaRPr lang="en-MY" sz="2400" dirty="0"/>
          </a:p>
          <a:p>
            <a:pPr marL="0" indent="0">
              <a:buNone/>
            </a:pPr>
            <a:endParaRPr lang="en-MY" dirty="0"/>
          </a:p>
        </p:txBody>
      </p:sp>
    </p:spTree>
    <p:extLst>
      <p:ext uri="{BB962C8B-B14F-4D97-AF65-F5344CB8AC3E}">
        <p14:creationId xmlns:p14="http://schemas.microsoft.com/office/powerpoint/2010/main" xmlns="" val="1617036884"/>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E53097-5B70-46D6-875F-916EF107F8E9}"/>
              </a:ext>
            </a:extLst>
          </p:cNvPr>
          <p:cNvSpPr>
            <a:spLocks noGrp="1"/>
          </p:cNvSpPr>
          <p:nvPr>
            <p:ph type="title"/>
          </p:nvPr>
        </p:nvSpPr>
        <p:spPr>
          <a:xfrm>
            <a:off x="899592" y="476672"/>
            <a:ext cx="7200900" cy="665511"/>
          </a:xfrm>
        </p:spPr>
        <p:txBody>
          <a:bodyPr/>
          <a:lstStyle/>
          <a:p>
            <a:r>
              <a:rPr lang="en-MY" dirty="0"/>
              <a:t>Control</a:t>
            </a:r>
          </a:p>
        </p:txBody>
      </p:sp>
      <p:sp>
        <p:nvSpPr>
          <p:cNvPr id="3" name="Content Placeholder 2">
            <a:extLst>
              <a:ext uri="{FF2B5EF4-FFF2-40B4-BE49-F238E27FC236}">
                <a16:creationId xmlns:a16="http://schemas.microsoft.com/office/drawing/2014/main" xmlns="" id="{1AFB91F5-C32A-4DD1-A34A-F363B0D2171C}"/>
              </a:ext>
            </a:extLst>
          </p:cNvPr>
          <p:cNvSpPr>
            <a:spLocks noGrp="1"/>
          </p:cNvSpPr>
          <p:nvPr>
            <p:ph idx="1"/>
          </p:nvPr>
        </p:nvSpPr>
        <p:spPr/>
        <p:txBody>
          <a:bodyPr>
            <a:normAutofit/>
          </a:bodyPr>
          <a:lstStyle/>
          <a:p>
            <a:endParaRPr lang="en-MY" sz="2400" dirty="0"/>
          </a:p>
          <a:p>
            <a:r>
              <a:rPr lang="en-MY" sz="2400" dirty="0"/>
              <a:t>We enforce policy procedure</a:t>
            </a:r>
          </a:p>
          <a:p>
            <a:endParaRPr lang="en-MY" sz="2400" dirty="0"/>
          </a:p>
          <a:p>
            <a:r>
              <a:rPr lang="en-MY" sz="2400" dirty="0"/>
              <a:t>We are controlling in the past</a:t>
            </a:r>
          </a:p>
        </p:txBody>
      </p:sp>
    </p:spTree>
    <p:extLst>
      <p:ext uri="{BB962C8B-B14F-4D97-AF65-F5344CB8AC3E}">
        <p14:creationId xmlns:p14="http://schemas.microsoft.com/office/powerpoint/2010/main" xmlns="" val="2437395775"/>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AC1DDB-572F-44E0-8A56-01D78845F5D4}"/>
              </a:ext>
            </a:extLst>
          </p:cNvPr>
          <p:cNvSpPr>
            <a:spLocks noGrp="1"/>
          </p:cNvSpPr>
          <p:nvPr>
            <p:ph type="title"/>
          </p:nvPr>
        </p:nvSpPr>
        <p:spPr>
          <a:xfrm>
            <a:off x="971600" y="404664"/>
            <a:ext cx="7200900" cy="737519"/>
          </a:xfrm>
        </p:spPr>
        <p:txBody>
          <a:bodyPr/>
          <a:lstStyle/>
          <a:p>
            <a:r>
              <a:rPr lang="en-MY" dirty="0"/>
              <a:t>Modern HR roles</a:t>
            </a:r>
          </a:p>
        </p:txBody>
      </p:sp>
      <p:sp>
        <p:nvSpPr>
          <p:cNvPr id="3" name="Content Placeholder 2">
            <a:extLst>
              <a:ext uri="{FF2B5EF4-FFF2-40B4-BE49-F238E27FC236}">
                <a16:creationId xmlns:a16="http://schemas.microsoft.com/office/drawing/2014/main" xmlns="" id="{B5C6704B-5906-4C9E-82EB-2ED5BD1CA0DC}"/>
              </a:ext>
            </a:extLst>
          </p:cNvPr>
          <p:cNvSpPr>
            <a:spLocks noGrp="1"/>
          </p:cNvSpPr>
          <p:nvPr>
            <p:ph idx="1"/>
          </p:nvPr>
        </p:nvSpPr>
        <p:spPr>
          <a:xfrm>
            <a:off x="899592" y="1412777"/>
            <a:ext cx="7272858" cy="4378424"/>
          </a:xfrm>
        </p:spPr>
        <p:txBody>
          <a:bodyPr>
            <a:normAutofit/>
          </a:bodyPr>
          <a:lstStyle/>
          <a:p>
            <a:r>
              <a:rPr lang="en-MY" sz="2400" dirty="0"/>
              <a:t>In modern, we are strategic partners – we are thinking long term business goals</a:t>
            </a:r>
          </a:p>
          <a:p>
            <a:r>
              <a:rPr lang="en-MY" sz="2400" dirty="0"/>
              <a:t>Operational – We cannot be strategic unless we understand the operational side of HR</a:t>
            </a:r>
          </a:p>
          <a:p>
            <a:r>
              <a:rPr lang="en-MY" sz="2400" dirty="0"/>
              <a:t>Administrative – We still do paper work. We monitor payroll, employee records</a:t>
            </a:r>
          </a:p>
          <a:p>
            <a:endParaRPr lang="en-MY" sz="2400" dirty="0"/>
          </a:p>
          <a:p>
            <a:pPr marL="0" indent="0">
              <a:buNone/>
            </a:pPr>
            <a:r>
              <a:rPr lang="en-MY" sz="2400" dirty="0"/>
              <a:t>We are part of business plan and try to achieve the organisation’s operational goals</a:t>
            </a:r>
          </a:p>
        </p:txBody>
      </p:sp>
    </p:spTree>
    <p:extLst>
      <p:ext uri="{BB962C8B-B14F-4D97-AF65-F5344CB8AC3E}">
        <p14:creationId xmlns:p14="http://schemas.microsoft.com/office/powerpoint/2010/main" xmlns="" val="736459626"/>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D785B5-D0E4-4A3D-8A71-9412D1E62324}"/>
              </a:ext>
            </a:extLst>
          </p:cNvPr>
          <p:cNvSpPr>
            <a:spLocks noGrp="1"/>
          </p:cNvSpPr>
          <p:nvPr>
            <p:ph type="title"/>
          </p:nvPr>
        </p:nvSpPr>
        <p:spPr/>
        <p:txBody>
          <a:bodyPr/>
          <a:lstStyle/>
          <a:p>
            <a:r>
              <a:rPr lang="en-MY" dirty="0"/>
              <a:t>Performance Support</a:t>
            </a:r>
          </a:p>
        </p:txBody>
      </p:sp>
      <p:sp>
        <p:nvSpPr>
          <p:cNvPr id="3" name="Content Placeholder 2">
            <a:extLst>
              <a:ext uri="{FF2B5EF4-FFF2-40B4-BE49-F238E27FC236}">
                <a16:creationId xmlns:a16="http://schemas.microsoft.com/office/drawing/2014/main" xmlns="" id="{A3EF7B67-94B1-4D05-ADAE-F20990B86862}"/>
              </a:ext>
            </a:extLst>
          </p:cNvPr>
          <p:cNvSpPr>
            <a:spLocks noGrp="1"/>
          </p:cNvSpPr>
          <p:nvPr>
            <p:ph idx="1"/>
          </p:nvPr>
        </p:nvSpPr>
        <p:spPr/>
        <p:txBody>
          <a:bodyPr>
            <a:normAutofit/>
          </a:bodyPr>
          <a:lstStyle/>
          <a:p>
            <a:pPr marL="0" indent="0">
              <a:buNone/>
            </a:pPr>
            <a:r>
              <a:rPr lang="en-MY" sz="2800" dirty="0"/>
              <a:t>It is getting done more with less.</a:t>
            </a:r>
          </a:p>
          <a:p>
            <a:pPr marL="0" indent="0">
              <a:buNone/>
            </a:pPr>
            <a:endParaRPr lang="en-MY" sz="2800" dirty="0"/>
          </a:p>
          <a:p>
            <a:pPr marL="0" indent="0">
              <a:buNone/>
            </a:pPr>
            <a:r>
              <a:rPr lang="en-MY" sz="2800" dirty="0"/>
              <a:t>Performance Management</a:t>
            </a:r>
          </a:p>
          <a:p>
            <a:pPr lvl="1"/>
            <a:r>
              <a:rPr lang="en-MY" sz="2400" dirty="0"/>
              <a:t>Discipline</a:t>
            </a:r>
          </a:p>
          <a:p>
            <a:pPr lvl="1"/>
            <a:r>
              <a:rPr lang="en-MY" sz="2400" dirty="0"/>
              <a:t>Counselling</a:t>
            </a:r>
          </a:p>
          <a:p>
            <a:pPr lvl="1"/>
            <a:r>
              <a:rPr lang="en-MY" sz="2400" dirty="0"/>
              <a:t>Training</a:t>
            </a:r>
          </a:p>
          <a:p>
            <a:pPr lvl="1"/>
            <a:r>
              <a:rPr lang="en-MY" sz="2400" dirty="0"/>
              <a:t>Professional Development</a:t>
            </a:r>
          </a:p>
        </p:txBody>
      </p:sp>
    </p:spTree>
    <p:extLst>
      <p:ext uri="{BB962C8B-B14F-4D97-AF65-F5344CB8AC3E}">
        <p14:creationId xmlns:p14="http://schemas.microsoft.com/office/powerpoint/2010/main" xmlns="" val="1127380434"/>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C8EC51-777E-4903-AAB8-C51686215B90}"/>
              </a:ext>
            </a:extLst>
          </p:cNvPr>
          <p:cNvSpPr>
            <a:spLocks noGrp="1"/>
          </p:cNvSpPr>
          <p:nvPr>
            <p:ph type="title"/>
          </p:nvPr>
        </p:nvSpPr>
        <p:spPr/>
        <p:txBody>
          <a:bodyPr/>
          <a:lstStyle/>
          <a:p>
            <a:r>
              <a:rPr lang="en-MY" dirty="0"/>
              <a:t>Performance Management</a:t>
            </a:r>
          </a:p>
        </p:txBody>
      </p:sp>
      <p:sp>
        <p:nvSpPr>
          <p:cNvPr id="3" name="Content Placeholder 2">
            <a:extLst>
              <a:ext uri="{FF2B5EF4-FFF2-40B4-BE49-F238E27FC236}">
                <a16:creationId xmlns:a16="http://schemas.microsoft.com/office/drawing/2014/main" xmlns="" id="{434BAB8C-7C1E-4A1A-8EC3-62B46C27498A}"/>
              </a:ext>
            </a:extLst>
          </p:cNvPr>
          <p:cNvSpPr>
            <a:spLocks noGrp="1"/>
          </p:cNvSpPr>
          <p:nvPr>
            <p:ph idx="1"/>
          </p:nvPr>
        </p:nvSpPr>
        <p:spPr/>
        <p:txBody>
          <a:bodyPr/>
          <a:lstStyle/>
          <a:p>
            <a:r>
              <a:rPr lang="en-MY" dirty="0"/>
              <a:t>Communicate our expectations to work</a:t>
            </a:r>
          </a:p>
          <a:p>
            <a:r>
              <a:rPr lang="en-MY" dirty="0"/>
              <a:t>Prepare them with training to do the job</a:t>
            </a:r>
          </a:p>
          <a:p>
            <a:r>
              <a:rPr lang="en-MY" dirty="0"/>
              <a:t>Follow up through – to ensure they are doing what they are told to do.</a:t>
            </a:r>
          </a:p>
          <a:p>
            <a:endParaRPr lang="en-MY" dirty="0"/>
          </a:p>
          <a:p>
            <a:pPr marL="0" indent="0">
              <a:buNone/>
            </a:pPr>
            <a:r>
              <a:rPr lang="en-MY" dirty="0"/>
              <a:t>We train managers and supervisors on how to get more out of people.</a:t>
            </a:r>
          </a:p>
        </p:txBody>
      </p:sp>
    </p:spTree>
    <p:extLst>
      <p:ext uri="{BB962C8B-B14F-4D97-AF65-F5344CB8AC3E}">
        <p14:creationId xmlns:p14="http://schemas.microsoft.com/office/powerpoint/2010/main" xmlns="" val="2441545496"/>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E3680C-117F-4087-BA79-ABD50974D03B}"/>
              </a:ext>
            </a:extLst>
          </p:cNvPr>
          <p:cNvSpPr>
            <a:spLocks noGrp="1"/>
          </p:cNvSpPr>
          <p:nvPr>
            <p:ph type="title"/>
          </p:nvPr>
        </p:nvSpPr>
        <p:spPr>
          <a:xfrm>
            <a:off x="899592" y="260648"/>
            <a:ext cx="7200900" cy="737519"/>
          </a:xfrm>
        </p:spPr>
        <p:txBody>
          <a:bodyPr/>
          <a:lstStyle/>
          <a:p>
            <a:r>
              <a:rPr lang="en-MY" dirty="0"/>
              <a:t>Ethics officer /Ombudsman</a:t>
            </a:r>
          </a:p>
        </p:txBody>
      </p:sp>
      <p:sp>
        <p:nvSpPr>
          <p:cNvPr id="3" name="Content Placeholder 2">
            <a:extLst>
              <a:ext uri="{FF2B5EF4-FFF2-40B4-BE49-F238E27FC236}">
                <a16:creationId xmlns:a16="http://schemas.microsoft.com/office/drawing/2014/main" xmlns="" id="{7A1B5C2B-08FD-481A-8783-F62CB725A792}"/>
              </a:ext>
            </a:extLst>
          </p:cNvPr>
          <p:cNvSpPr>
            <a:spLocks noGrp="1"/>
          </p:cNvSpPr>
          <p:nvPr>
            <p:ph idx="1"/>
          </p:nvPr>
        </p:nvSpPr>
        <p:spPr>
          <a:xfrm>
            <a:off x="827584" y="1340769"/>
            <a:ext cx="7344866" cy="4450432"/>
          </a:xfrm>
        </p:spPr>
        <p:txBody>
          <a:bodyPr>
            <a:normAutofit/>
          </a:bodyPr>
          <a:lstStyle/>
          <a:p>
            <a:r>
              <a:rPr lang="en-MY" sz="2400" dirty="0"/>
              <a:t>HR is in charge of ethics in the organisation</a:t>
            </a:r>
          </a:p>
          <a:p>
            <a:r>
              <a:rPr lang="en-MY" sz="2400" dirty="0"/>
              <a:t>Ethical practices is different from culture to culture</a:t>
            </a:r>
          </a:p>
          <a:p>
            <a:r>
              <a:rPr lang="en-MY" sz="2400" dirty="0"/>
              <a:t>Code of ethics - </a:t>
            </a:r>
          </a:p>
          <a:p>
            <a:pPr marL="0" indent="0">
              <a:buNone/>
            </a:pPr>
            <a:r>
              <a:rPr lang="en-MY" sz="2400" dirty="0"/>
              <a:t>You do not act in a selfish manner or do things to enrich yourself</a:t>
            </a:r>
          </a:p>
          <a:p>
            <a:pPr marL="0" indent="0">
              <a:buNone/>
            </a:pPr>
            <a:endParaRPr lang="en-MY" sz="2400" dirty="0"/>
          </a:p>
          <a:p>
            <a:pPr marL="0" indent="0">
              <a:buNone/>
            </a:pPr>
            <a:r>
              <a:rPr lang="en-MY" sz="2400" dirty="0"/>
              <a:t>Ethics when applied for organisation depends on organisation</a:t>
            </a:r>
          </a:p>
        </p:txBody>
      </p:sp>
    </p:spTree>
    <p:extLst>
      <p:ext uri="{BB962C8B-B14F-4D97-AF65-F5344CB8AC3E}">
        <p14:creationId xmlns:p14="http://schemas.microsoft.com/office/powerpoint/2010/main" xmlns="" val="195673705"/>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94181D-A413-4A7F-93FD-328AA020B54B}"/>
              </a:ext>
            </a:extLst>
          </p:cNvPr>
          <p:cNvSpPr>
            <a:spLocks noGrp="1"/>
          </p:cNvSpPr>
          <p:nvPr>
            <p:ph type="title"/>
          </p:nvPr>
        </p:nvSpPr>
        <p:spPr>
          <a:xfrm>
            <a:off x="971600" y="404664"/>
            <a:ext cx="7200900" cy="593503"/>
          </a:xfrm>
        </p:spPr>
        <p:txBody>
          <a:bodyPr/>
          <a:lstStyle/>
          <a:p>
            <a:r>
              <a:rPr lang="en-MY" dirty="0"/>
              <a:t>Ombudsman</a:t>
            </a:r>
          </a:p>
        </p:txBody>
      </p:sp>
      <p:sp>
        <p:nvSpPr>
          <p:cNvPr id="3" name="Content Placeholder 2">
            <a:extLst>
              <a:ext uri="{FF2B5EF4-FFF2-40B4-BE49-F238E27FC236}">
                <a16:creationId xmlns:a16="http://schemas.microsoft.com/office/drawing/2014/main" xmlns="" id="{750AEC52-BA80-4B4E-9D8F-89E1A7640B35}"/>
              </a:ext>
            </a:extLst>
          </p:cNvPr>
          <p:cNvSpPr>
            <a:spLocks noGrp="1"/>
          </p:cNvSpPr>
          <p:nvPr>
            <p:ph idx="1"/>
          </p:nvPr>
        </p:nvSpPr>
        <p:spPr/>
        <p:txBody>
          <a:bodyPr>
            <a:normAutofit/>
          </a:bodyPr>
          <a:lstStyle/>
          <a:p>
            <a:r>
              <a:rPr lang="en-MY" sz="2400" dirty="0"/>
              <a:t>It is a neutral third party</a:t>
            </a:r>
          </a:p>
          <a:p>
            <a:r>
              <a:rPr lang="en-MY" sz="2400" dirty="0"/>
              <a:t>Investigations of any wrong doing</a:t>
            </a:r>
          </a:p>
          <a:p>
            <a:r>
              <a:rPr lang="en-MY" sz="2400" dirty="0"/>
              <a:t>Impartial and evaluates the situation based in merits</a:t>
            </a:r>
          </a:p>
        </p:txBody>
      </p:sp>
    </p:spTree>
    <p:extLst>
      <p:ext uri="{BB962C8B-B14F-4D97-AF65-F5344CB8AC3E}">
        <p14:creationId xmlns:p14="http://schemas.microsoft.com/office/powerpoint/2010/main" xmlns="" val="3032845689"/>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CD3A84-324C-432E-B819-901337A4D183}"/>
              </a:ext>
            </a:extLst>
          </p:cNvPr>
          <p:cNvSpPr>
            <a:spLocks noGrp="1"/>
          </p:cNvSpPr>
          <p:nvPr>
            <p:ph type="title"/>
          </p:nvPr>
        </p:nvSpPr>
        <p:spPr>
          <a:xfrm>
            <a:off x="971600" y="332656"/>
            <a:ext cx="7200900" cy="737519"/>
          </a:xfrm>
        </p:spPr>
        <p:txBody>
          <a:bodyPr/>
          <a:lstStyle/>
          <a:p>
            <a:r>
              <a:rPr lang="en-MY" dirty="0"/>
              <a:t>Compliance Officer</a:t>
            </a:r>
          </a:p>
        </p:txBody>
      </p:sp>
      <p:sp>
        <p:nvSpPr>
          <p:cNvPr id="3" name="Content Placeholder 2">
            <a:extLst>
              <a:ext uri="{FF2B5EF4-FFF2-40B4-BE49-F238E27FC236}">
                <a16:creationId xmlns:a16="http://schemas.microsoft.com/office/drawing/2014/main" xmlns="" id="{4DBFEC78-7002-4E6E-8A54-FF3AC1D4F2AE}"/>
              </a:ext>
            </a:extLst>
          </p:cNvPr>
          <p:cNvSpPr>
            <a:spLocks noGrp="1"/>
          </p:cNvSpPr>
          <p:nvPr>
            <p:ph idx="1"/>
          </p:nvPr>
        </p:nvSpPr>
        <p:spPr/>
        <p:txBody>
          <a:bodyPr>
            <a:normAutofit/>
          </a:bodyPr>
          <a:lstStyle/>
          <a:p>
            <a:r>
              <a:rPr lang="en-MY" sz="2400" dirty="0"/>
              <a:t>Knowing local rules</a:t>
            </a:r>
          </a:p>
          <a:p>
            <a:r>
              <a:rPr lang="en-MY" sz="2400" dirty="0"/>
              <a:t>If the company has any problems work with government officials</a:t>
            </a:r>
          </a:p>
          <a:p>
            <a:r>
              <a:rPr lang="en-MY" sz="2400" dirty="0"/>
              <a:t>Working with lawyers and government officials to solve the issue.</a:t>
            </a:r>
          </a:p>
        </p:txBody>
      </p:sp>
    </p:spTree>
    <p:extLst>
      <p:ext uri="{BB962C8B-B14F-4D97-AF65-F5344CB8AC3E}">
        <p14:creationId xmlns:p14="http://schemas.microsoft.com/office/powerpoint/2010/main" xmlns="" val="3308867116"/>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4F60C9-DE9B-48D7-B097-7CE28F1D784A}"/>
              </a:ext>
            </a:extLst>
          </p:cNvPr>
          <p:cNvSpPr>
            <a:spLocks noGrp="1"/>
          </p:cNvSpPr>
          <p:nvPr>
            <p:ph type="title"/>
          </p:nvPr>
        </p:nvSpPr>
        <p:spPr>
          <a:xfrm>
            <a:off x="971550" y="836712"/>
            <a:ext cx="7200900" cy="809527"/>
          </a:xfrm>
        </p:spPr>
        <p:txBody>
          <a:bodyPr/>
          <a:lstStyle/>
          <a:p>
            <a:r>
              <a:rPr lang="en-MY" dirty="0"/>
              <a:t>Communications</a:t>
            </a:r>
          </a:p>
        </p:txBody>
      </p:sp>
      <p:sp>
        <p:nvSpPr>
          <p:cNvPr id="3" name="Content Placeholder 2">
            <a:extLst>
              <a:ext uri="{FF2B5EF4-FFF2-40B4-BE49-F238E27FC236}">
                <a16:creationId xmlns:a16="http://schemas.microsoft.com/office/drawing/2014/main" xmlns="" id="{F1FC35CB-1C3D-42F4-8A55-F7207FE5FC16}"/>
              </a:ext>
            </a:extLst>
          </p:cNvPr>
          <p:cNvSpPr>
            <a:spLocks noGrp="1"/>
          </p:cNvSpPr>
          <p:nvPr>
            <p:ph idx="1"/>
          </p:nvPr>
        </p:nvSpPr>
        <p:spPr/>
        <p:txBody>
          <a:bodyPr/>
          <a:lstStyle/>
          <a:p>
            <a:r>
              <a:rPr lang="en-MY" sz="2400" dirty="0"/>
              <a:t>Communicate “what's going on”</a:t>
            </a:r>
          </a:p>
          <a:p>
            <a:endParaRPr lang="en-MY" sz="2400" dirty="0"/>
          </a:p>
          <a:p>
            <a:r>
              <a:rPr lang="en-MY" sz="2400" dirty="0"/>
              <a:t>HR delivers the news</a:t>
            </a:r>
          </a:p>
          <a:p>
            <a:endParaRPr lang="en-MY" dirty="0"/>
          </a:p>
        </p:txBody>
      </p:sp>
    </p:spTree>
    <p:extLst>
      <p:ext uri="{BB962C8B-B14F-4D97-AF65-F5344CB8AC3E}">
        <p14:creationId xmlns:p14="http://schemas.microsoft.com/office/powerpoint/2010/main" xmlns="" val="832216886"/>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4B7BA2-AC02-4A1B-A315-D763120F3A16}"/>
              </a:ext>
            </a:extLst>
          </p:cNvPr>
          <p:cNvSpPr>
            <a:spLocks noGrp="1"/>
          </p:cNvSpPr>
          <p:nvPr>
            <p:ph type="title"/>
          </p:nvPr>
        </p:nvSpPr>
        <p:spPr>
          <a:xfrm>
            <a:off x="899592" y="404664"/>
            <a:ext cx="7200900" cy="737519"/>
          </a:xfrm>
        </p:spPr>
        <p:txBody>
          <a:bodyPr/>
          <a:lstStyle/>
          <a:p>
            <a:r>
              <a:rPr lang="en-MY" dirty="0"/>
              <a:t>Goal of HR</a:t>
            </a:r>
          </a:p>
        </p:txBody>
      </p:sp>
      <p:sp>
        <p:nvSpPr>
          <p:cNvPr id="3" name="Content Placeholder 2">
            <a:extLst>
              <a:ext uri="{FF2B5EF4-FFF2-40B4-BE49-F238E27FC236}">
                <a16:creationId xmlns:a16="http://schemas.microsoft.com/office/drawing/2014/main" xmlns="" id="{05AF7FC3-4E29-4A70-9B15-50F01B4C7693}"/>
              </a:ext>
            </a:extLst>
          </p:cNvPr>
          <p:cNvSpPr>
            <a:spLocks noGrp="1"/>
          </p:cNvSpPr>
          <p:nvPr>
            <p:ph idx="1"/>
          </p:nvPr>
        </p:nvSpPr>
        <p:spPr/>
        <p:txBody>
          <a:bodyPr>
            <a:normAutofit/>
          </a:bodyPr>
          <a:lstStyle/>
          <a:p>
            <a:pPr marL="0" indent="0">
              <a:buNone/>
            </a:pPr>
            <a:r>
              <a:rPr lang="en-MY" sz="2400" dirty="0"/>
              <a:t>Functional Management accepts and involves the HR function as a strategic partner in the formulation and implementation of the company’s strategies through HR activities such as selecting, training and rewarding personnel</a:t>
            </a:r>
          </a:p>
        </p:txBody>
      </p:sp>
    </p:spTree>
    <p:extLst>
      <p:ext uri="{BB962C8B-B14F-4D97-AF65-F5344CB8AC3E}">
        <p14:creationId xmlns:p14="http://schemas.microsoft.com/office/powerpoint/2010/main" xmlns="" val="3894822475"/>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533400" y="7620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960252695"/>
      </p:ext>
    </p:extLst>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096292-AB52-432C-BA4E-0A33C6D2F457}"/>
              </a:ext>
            </a:extLst>
          </p:cNvPr>
          <p:cNvSpPr>
            <a:spLocks noGrp="1"/>
          </p:cNvSpPr>
          <p:nvPr>
            <p:ph type="title"/>
          </p:nvPr>
        </p:nvSpPr>
        <p:spPr>
          <a:xfrm>
            <a:off x="914400" y="304800"/>
            <a:ext cx="7200900" cy="655639"/>
          </a:xfrm>
        </p:spPr>
        <p:txBody>
          <a:bodyPr/>
          <a:lstStyle/>
          <a:p>
            <a:r>
              <a:rPr lang="en-MY" dirty="0"/>
              <a:t>Management Development</a:t>
            </a:r>
          </a:p>
        </p:txBody>
      </p:sp>
      <p:sp>
        <p:nvSpPr>
          <p:cNvPr id="4" name="TextBox 3">
            <a:extLst>
              <a:ext uri="{FF2B5EF4-FFF2-40B4-BE49-F238E27FC236}">
                <a16:creationId xmlns:a16="http://schemas.microsoft.com/office/drawing/2014/main" xmlns="" id="{B63CE555-2A4C-4EB4-91B2-2120E58D1BFB}"/>
              </a:ext>
            </a:extLst>
          </p:cNvPr>
          <p:cNvSpPr txBox="1"/>
          <p:nvPr/>
        </p:nvSpPr>
        <p:spPr>
          <a:xfrm>
            <a:off x="685800" y="1219200"/>
            <a:ext cx="7906072" cy="2031325"/>
          </a:xfrm>
          <a:prstGeom prst="rect">
            <a:avLst/>
          </a:prstGeom>
          <a:noFill/>
        </p:spPr>
        <p:txBody>
          <a:bodyPr wrap="square" rtlCol="0">
            <a:spAutoFit/>
          </a:bodyPr>
          <a:lstStyle/>
          <a:p>
            <a:r>
              <a:rPr lang="en-US" sz="1800" dirty="0">
                <a:effectLst/>
                <a:latin typeface="+mn-lt"/>
                <a:ea typeface="Calibri" panose="020F0502020204030204" pitchFamily="34" charset="0"/>
              </a:rPr>
              <a:t>Management Development, also referred to as Leadership Development, is a process to foster management and leadership mind set and skills. These programs provide individuals with the knowledge and skills necessary to fast track their managerial careers and provide the organization with a new generation of talented leaders.</a:t>
            </a:r>
            <a:endParaRPr lang="en-MY" sz="1800" dirty="0">
              <a:effectLst/>
              <a:latin typeface="+mn-lt"/>
              <a:ea typeface="Calibri" panose="020F0502020204030204" pitchFamily="34" charset="0"/>
            </a:endParaRPr>
          </a:p>
          <a:p>
            <a:endParaRPr lang="en-MY" dirty="0">
              <a:latin typeface="+mn-lt"/>
            </a:endParaRPr>
          </a:p>
          <a:p>
            <a:endParaRPr lang="en-MY" dirty="0">
              <a:latin typeface="+mn-lt"/>
            </a:endParaRPr>
          </a:p>
        </p:txBody>
      </p:sp>
      <p:pic>
        <p:nvPicPr>
          <p:cNvPr id="6" name="Picture 5">
            <a:extLst>
              <a:ext uri="{FF2B5EF4-FFF2-40B4-BE49-F238E27FC236}">
                <a16:creationId xmlns:a16="http://schemas.microsoft.com/office/drawing/2014/main" xmlns="" id="{878927A1-DAE6-466F-B3BF-4E22AA36B417}"/>
              </a:ext>
            </a:extLst>
          </p:cNvPr>
          <p:cNvPicPr>
            <a:picLocks noChangeAspect="1"/>
          </p:cNvPicPr>
          <p:nvPr/>
        </p:nvPicPr>
        <p:blipFill>
          <a:blip r:embed="rId2"/>
          <a:stretch>
            <a:fillRect/>
          </a:stretch>
        </p:blipFill>
        <p:spPr>
          <a:xfrm>
            <a:off x="2895600" y="3124200"/>
            <a:ext cx="3571875" cy="2638425"/>
          </a:xfrm>
          <a:prstGeom prst="rect">
            <a:avLst/>
          </a:prstGeom>
        </p:spPr>
      </p:pic>
    </p:spTree>
    <p:extLst>
      <p:ext uri="{BB962C8B-B14F-4D97-AF65-F5344CB8AC3E}">
        <p14:creationId xmlns:p14="http://schemas.microsoft.com/office/powerpoint/2010/main" xmlns="" val="323887182"/>
      </p:ext>
    </p:extLst>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DC5D9E1-4A55-4BC1-89FD-25E7FBBE4543}"/>
              </a:ext>
            </a:extLst>
          </p:cNvPr>
          <p:cNvSpPr>
            <a:spLocks noGrp="1"/>
          </p:cNvSpPr>
          <p:nvPr>
            <p:ph type="title"/>
          </p:nvPr>
        </p:nvSpPr>
        <p:spPr>
          <a:xfrm>
            <a:off x="914400" y="228600"/>
            <a:ext cx="7200900" cy="579439"/>
          </a:xfrm>
        </p:spPr>
        <p:txBody>
          <a:bodyPr/>
          <a:lstStyle/>
          <a:p>
            <a:r>
              <a:rPr lang="en-MY" dirty="0"/>
              <a:t>Leadership </a:t>
            </a:r>
          </a:p>
        </p:txBody>
      </p:sp>
      <p:sp>
        <p:nvSpPr>
          <p:cNvPr id="4" name="TextBox 3">
            <a:extLst>
              <a:ext uri="{FF2B5EF4-FFF2-40B4-BE49-F238E27FC236}">
                <a16:creationId xmlns:a16="http://schemas.microsoft.com/office/drawing/2014/main" xmlns="" id="{968EF728-D720-457F-8391-EA21671C09AF}"/>
              </a:ext>
            </a:extLst>
          </p:cNvPr>
          <p:cNvSpPr txBox="1"/>
          <p:nvPr/>
        </p:nvSpPr>
        <p:spPr>
          <a:xfrm>
            <a:off x="533400" y="990600"/>
            <a:ext cx="8153400" cy="5170646"/>
          </a:xfrm>
          <a:prstGeom prst="rect">
            <a:avLst/>
          </a:prstGeom>
          <a:noFill/>
        </p:spPr>
        <p:txBody>
          <a:bodyPr wrap="square" rtlCol="0">
            <a:spAutoFit/>
          </a:bodyPr>
          <a:lstStyle/>
          <a:p>
            <a:r>
              <a:rPr lang="en-MY" sz="2200" dirty="0">
                <a:latin typeface="+mn-lt"/>
              </a:rPr>
              <a:t>Leadership is a process whereby an individual influences a group of individuals to achieve a common goal</a:t>
            </a:r>
          </a:p>
          <a:p>
            <a:endParaRPr lang="en-MY" sz="2200" dirty="0">
              <a:latin typeface="+mn-lt"/>
            </a:endParaRPr>
          </a:p>
          <a:p>
            <a:pPr marL="285750" indent="-285750">
              <a:buFont typeface="Wingdings" panose="05000000000000000000" pitchFamily="2" charset="2"/>
              <a:buChar char="§"/>
            </a:pPr>
            <a:r>
              <a:rPr lang="en-MY" sz="2200" dirty="0">
                <a:latin typeface="+mn-lt"/>
              </a:rPr>
              <a:t>Leadership is a process -  it means that leaders affect and are affected by their followers either positively or negatively. It stresses that leadership is a two-way, interactive event between leaders and followers rather than a linear, one-way event in which the leader only affects the followers.</a:t>
            </a:r>
          </a:p>
          <a:p>
            <a:endParaRPr lang="en-MY" sz="2200" dirty="0">
              <a:latin typeface="+mn-lt"/>
            </a:endParaRPr>
          </a:p>
          <a:p>
            <a:pPr marL="285750" indent="-285750">
              <a:buFont typeface="Arial" panose="020B0604020202020204" pitchFamily="34" charset="0"/>
              <a:buChar char="•"/>
            </a:pPr>
            <a:r>
              <a:rPr lang="en-MY" sz="2200" dirty="0">
                <a:latin typeface="+mn-lt"/>
              </a:rPr>
              <a:t>Leadership is about influence—the ability to influence your subordinates, your peers and your bosses in a work or organizational context. Without influence, it is impossible to be a leader. Of course, having influence means that there is a greater need on the part of leaders to exercise their influence ethically.</a:t>
            </a:r>
          </a:p>
        </p:txBody>
      </p:sp>
    </p:spTree>
    <p:extLst>
      <p:ext uri="{BB962C8B-B14F-4D97-AF65-F5344CB8AC3E}">
        <p14:creationId xmlns:p14="http://schemas.microsoft.com/office/powerpoint/2010/main" xmlns="" val="2356451193"/>
      </p:ext>
    </p:extLst>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3A47FA-32A4-4059-A34C-F81D3328F622}"/>
              </a:ext>
            </a:extLst>
          </p:cNvPr>
          <p:cNvSpPr>
            <a:spLocks noGrp="1"/>
          </p:cNvSpPr>
          <p:nvPr>
            <p:ph type="title"/>
          </p:nvPr>
        </p:nvSpPr>
        <p:spPr>
          <a:xfrm>
            <a:off x="990600" y="304800"/>
            <a:ext cx="7200900" cy="655639"/>
          </a:xfrm>
        </p:spPr>
        <p:txBody>
          <a:bodyPr/>
          <a:lstStyle/>
          <a:p>
            <a:r>
              <a:rPr lang="en-MY" dirty="0"/>
              <a:t>Leadership Components</a:t>
            </a:r>
          </a:p>
        </p:txBody>
      </p:sp>
      <p:sp>
        <p:nvSpPr>
          <p:cNvPr id="5" name="TextBox 4">
            <a:extLst>
              <a:ext uri="{FF2B5EF4-FFF2-40B4-BE49-F238E27FC236}">
                <a16:creationId xmlns:a16="http://schemas.microsoft.com/office/drawing/2014/main" xmlns="" id="{C2BA966D-D20D-4C01-A365-47CBC9D2D213}"/>
              </a:ext>
            </a:extLst>
          </p:cNvPr>
          <p:cNvSpPr txBox="1"/>
          <p:nvPr/>
        </p:nvSpPr>
        <p:spPr>
          <a:xfrm>
            <a:off x="457200" y="1219200"/>
            <a:ext cx="8208912" cy="4401205"/>
          </a:xfrm>
          <a:prstGeom prst="rect">
            <a:avLst/>
          </a:prstGeom>
          <a:noFill/>
        </p:spPr>
        <p:txBody>
          <a:bodyPr wrap="square" rtlCol="0">
            <a:spAutoFit/>
          </a:bodyPr>
          <a:lstStyle/>
          <a:p>
            <a:endParaRPr lang="en-MY" sz="2800" dirty="0">
              <a:latin typeface="+mn-lt"/>
            </a:endParaRPr>
          </a:p>
          <a:p>
            <a:pPr marL="285750" indent="-285750">
              <a:buFont typeface="Wingdings" panose="05000000000000000000" pitchFamily="2" charset="2"/>
              <a:buChar char="§"/>
            </a:pPr>
            <a:r>
              <a:rPr lang="en-MY" sz="2800" dirty="0">
                <a:latin typeface="+mn-lt"/>
              </a:rPr>
              <a:t>Leadership operates in groups. This means that leadership is about influencing a group of people who are engaged in a common goal or purpose.</a:t>
            </a:r>
          </a:p>
          <a:p>
            <a:endParaRPr lang="en-MY" sz="2800" dirty="0">
              <a:latin typeface="+mn-lt"/>
            </a:endParaRPr>
          </a:p>
          <a:p>
            <a:pPr marL="285750" indent="-285750">
              <a:buFont typeface="Wingdings" panose="05000000000000000000" pitchFamily="2" charset="2"/>
              <a:buChar char="§"/>
            </a:pPr>
            <a:r>
              <a:rPr lang="en-MY" sz="2800" dirty="0">
                <a:latin typeface="+mn-lt"/>
              </a:rPr>
              <a:t>Leadership includes the achievement of goals. Therefore, leadership is about directing a group of people toward the accomplishment of a task or the reaching of an endpoint through various ethically based means.</a:t>
            </a:r>
          </a:p>
        </p:txBody>
      </p:sp>
    </p:spTree>
    <p:extLst>
      <p:ext uri="{BB962C8B-B14F-4D97-AF65-F5344CB8AC3E}">
        <p14:creationId xmlns:p14="http://schemas.microsoft.com/office/powerpoint/2010/main" xmlns="" val="1005545939"/>
      </p:ext>
    </p:extLst>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F4B286-1BAF-46A4-A918-1BC1803FF52F}"/>
              </a:ext>
            </a:extLst>
          </p:cNvPr>
          <p:cNvSpPr>
            <a:spLocks noGrp="1"/>
          </p:cNvSpPr>
          <p:nvPr>
            <p:ph type="title"/>
          </p:nvPr>
        </p:nvSpPr>
        <p:spPr>
          <a:xfrm>
            <a:off x="838200" y="457200"/>
            <a:ext cx="7200900" cy="579439"/>
          </a:xfrm>
        </p:spPr>
        <p:txBody>
          <a:bodyPr/>
          <a:lstStyle/>
          <a:p>
            <a:r>
              <a:rPr lang="en-MY" dirty="0"/>
              <a:t>Leadership Approaches</a:t>
            </a:r>
          </a:p>
        </p:txBody>
      </p:sp>
      <p:sp>
        <p:nvSpPr>
          <p:cNvPr id="4" name="TextBox 3">
            <a:extLst>
              <a:ext uri="{FF2B5EF4-FFF2-40B4-BE49-F238E27FC236}">
                <a16:creationId xmlns:a16="http://schemas.microsoft.com/office/drawing/2014/main" xmlns="" id="{81A209B7-A49F-488E-8F64-DE7AF194348B}"/>
              </a:ext>
            </a:extLst>
          </p:cNvPr>
          <p:cNvSpPr txBox="1"/>
          <p:nvPr/>
        </p:nvSpPr>
        <p:spPr>
          <a:xfrm>
            <a:off x="685800" y="1219200"/>
            <a:ext cx="7696200" cy="4955203"/>
          </a:xfrm>
          <a:prstGeom prst="rect">
            <a:avLst/>
          </a:prstGeom>
          <a:noFill/>
        </p:spPr>
        <p:txBody>
          <a:bodyPr wrap="square" rtlCol="0">
            <a:spAutoFit/>
          </a:bodyPr>
          <a:lstStyle/>
          <a:p>
            <a:endParaRPr lang="en-MY" sz="2800" dirty="0">
              <a:latin typeface="+mn-lt"/>
            </a:endParaRPr>
          </a:p>
          <a:p>
            <a:pPr marL="285750" indent="-285750">
              <a:buFont typeface="Wingdings" panose="05000000000000000000" pitchFamily="2" charset="2"/>
              <a:buChar char="§"/>
            </a:pPr>
            <a:r>
              <a:rPr lang="en-MY" sz="2800" dirty="0">
                <a:latin typeface="+mn-lt"/>
              </a:rPr>
              <a:t>Trait approach which emphasises the personality characteristics of the leader.</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Skills approach emphasizes the Leaders capabilities.</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Style approach focuses on what Leaders do and how they act. The style approach emphasizes the behaviour of the leader. </a:t>
            </a:r>
          </a:p>
          <a:p>
            <a:endParaRPr lang="en-MY" dirty="0"/>
          </a:p>
          <a:p>
            <a:endParaRPr lang="en-MY" dirty="0"/>
          </a:p>
        </p:txBody>
      </p:sp>
    </p:spTree>
    <p:extLst>
      <p:ext uri="{BB962C8B-B14F-4D97-AF65-F5344CB8AC3E}">
        <p14:creationId xmlns:p14="http://schemas.microsoft.com/office/powerpoint/2010/main" xmlns="" val="3533270783"/>
      </p:ext>
    </p:extLst>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397CC0-7728-48CD-92B1-0347215E4388}"/>
              </a:ext>
            </a:extLst>
          </p:cNvPr>
          <p:cNvSpPr>
            <a:spLocks noGrp="1"/>
          </p:cNvSpPr>
          <p:nvPr>
            <p:ph type="title"/>
          </p:nvPr>
        </p:nvSpPr>
        <p:spPr>
          <a:xfrm>
            <a:off x="990600" y="304800"/>
            <a:ext cx="7200900" cy="655639"/>
          </a:xfrm>
        </p:spPr>
        <p:txBody>
          <a:bodyPr/>
          <a:lstStyle/>
          <a:p>
            <a:r>
              <a:rPr lang="en-MY" dirty="0"/>
              <a:t>Blake Mouton Managerial Grid</a:t>
            </a:r>
          </a:p>
        </p:txBody>
      </p:sp>
      <p:sp>
        <p:nvSpPr>
          <p:cNvPr id="4" name="TextBox 3">
            <a:extLst>
              <a:ext uri="{FF2B5EF4-FFF2-40B4-BE49-F238E27FC236}">
                <a16:creationId xmlns:a16="http://schemas.microsoft.com/office/drawing/2014/main" xmlns="" id="{EC2390A4-C115-4258-A5CF-E856FBB84205}"/>
              </a:ext>
            </a:extLst>
          </p:cNvPr>
          <p:cNvSpPr txBox="1"/>
          <p:nvPr/>
        </p:nvSpPr>
        <p:spPr>
          <a:xfrm>
            <a:off x="762000" y="1219200"/>
            <a:ext cx="7848600" cy="4678204"/>
          </a:xfrm>
          <a:prstGeom prst="rect">
            <a:avLst/>
          </a:prstGeom>
          <a:noFill/>
        </p:spPr>
        <p:txBody>
          <a:bodyPr wrap="square" rtlCol="0">
            <a:spAutoFit/>
          </a:bodyPr>
          <a:lstStyle/>
          <a:p>
            <a:r>
              <a:rPr lang="en-MY" sz="2000" dirty="0"/>
              <a:t>It was developed in the early 1960s by management theorists Robert Blake and Jane Mouton. It plots a manager's or leader's degree of task-centeredness versus her person-centeredness, and identifies five different combinations of the two and the leadership styles they produce. The Blake Mouton Managerial Grid is based on two behavioural dimensions:</a:t>
            </a:r>
          </a:p>
          <a:p>
            <a:endParaRPr lang="en-MY" sz="2000" dirty="0"/>
          </a:p>
          <a:p>
            <a:pPr marL="285750" indent="-285750">
              <a:buFont typeface="Wingdings" panose="05000000000000000000" pitchFamily="2" charset="2"/>
              <a:buChar char="§"/>
            </a:pPr>
            <a:r>
              <a:rPr lang="en-MY" sz="2000" b="1" dirty="0"/>
              <a:t>Concern for People</a:t>
            </a:r>
            <a:r>
              <a:rPr lang="en-MY" sz="2000" dirty="0"/>
              <a:t>: this is the degree to which a leader considers team members' needs, interests and areas of personal development when deciding how best to accomplish a task.</a:t>
            </a:r>
          </a:p>
          <a:p>
            <a:pPr marL="285750" indent="-285750">
              <a:buFont typeface="Wingdings" panose="05000000000000000000" pitchFamily="2" charset="2"/>
              <a:buChar char="§"/>
            </a:pPr>
            <a:endParaRPr lang="en-MY" sz="2000" b="1" dirty="0"/>
          </a:p>
          <a:p>
            <a:pPr marL="285750" indent="-285750">
              <a:buFont typeface="Wingdings" panose="05000000000000000000" pitchFamily="2" charset="2"/>
              <a:buChar char="§"/>
            </a:pPr>
            <a:r>
              <a:rPr lang="en-MY" sz="2000" b="1" dirty="0"/>
              <a:t>Concern for Results</a:t>
            </a:r>
            <a:r>
              <a:rPr lang="en-MY" sz="2000" dirty="0"/>
              <a:t>: this is the degree to which a leader emphasizes concrete objectives, organizational efficiency and high productivity when deciding how best to accomplish a task.</a:t>
            </a:r>
          </a:p>
          <a:p>
            <a:pPr marL="285750" indent="-285750">
              <a:buFont typeface="Wingdings" panose="05000000000000000000" pitchFamily="2" charset="2"/>
              <a:buChar char="§"/>
            </a:pPr>
            <a:endParaRPr lang="en-MY" dirty="0"/>
          </a:p>
        </p:txBody>
      </p:sp>
    </p:spTree>
    <p:extLst>
      <p:ext uri="{BB962C8B-B14F-4D97-AF65-F5344CB8AC3E}">
        <p14:creationId xmlns:p14="http://schemas.microsoft.com/office/powerpoint/2010/main" xmlns="" val="132809872"/>
      </p:ext>
    </p:extLst>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3756B-83EA-4322-BF65-92DCABE02F53}"/>
              </a:ext>
            </a:extLst>
          </p:cNvPr>
          <p:cNvSpPr>
            <a:spLocks noGrp="1"/>
          </p:cNvSpPr>
          <p:nvPr>
            <p:ph type="title"/>
          </p:nvPr>
        </p:nvSpPr>
        <p:spPr>
          <a:xfrm>
            <a:off x="838200" y="304800"/>
            <a:ext cx="7200900" cy="655639"/>
          </a:xfrm>
        </p:spPr>
        <p:txBody>
          <a:bodyPr/>
          <a:lstStyle/>
          <a:p>
            <a:r>
              <a:rPr lang="en-MY" dirty="0"/>
              <a:t>Blake &amp; Mouton Grid</a:t>
            </a:r>
          </a:p>
        </p:txBody>
      </p:sp>
      <p:pic>
        <p:nvPicPr>
          <p:cNvPr id="5" name="Picture 4">
            <a:extLst>
              <a:ext uri="{FF2B5EF4-FFF2-40B4-BE49-F238E27FC236}">
                <a16:creationId xmlns:a16="http://schemas.microsoft.com/office/drawing/2014/main" xmlns="" id="{25200CB0-6B3E-46FC-A733-9F590B4415A8}"/>
              </a:ext>
            </a:extLst>
          </p:cNvPr>
          <p:cNvPicPr>
            <a:picLocks noChangeAspect="1"/>
          </p:cNvPicPr>
          <p:nvPr/>
        </p:nvPicPr>
        <p:blipFill>
          <a:blip r:embed="rId2"/>
          <a:stretch>
            <a:fillRect/>
          </a:stretch>
        </p:blipFill>
        <p:spPr>
          <a:xfrm>
            <a:off x="1524000" y="1219200"/>
            <a:ext cx="5256584" cy="4589446"/>
          </a:xfrm>
          <a:prstGeom prst="rect">
            <a:avLst/>
          </a:prstGeom>
        </p:spPr>
      </p:pic>
    </p:spTree>
    <p:extLst>
      <p:ext uri="{BB962C8B-B14F-4D97-AF65-F5344CB8AC3E}">
        <p14:creationId xmlns:p14="http://schemas.microsoft.com/office/powerpoint/2010/main" xmlns="" val="1949675762"/>
      </p:ext>
    </p:extLst>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998561-1F02-410E-9E68-5A2578904C83}"/>
              </a:ext>
            </a:extLst>
          </p:cNvPr>
          <p:cNvSpPr>
            <a:spLocks noGrp="1"/>
          </p:cNvSpPr>
          <p:nvPr>
            <p:ph type="title"/>
          </p:nvPr>
        </p:nvSpPr>
        <p:spPr>
          <a:xfrm>
            <a:off x="990600" y="228600"/>
            <a:ext cx="7200900" cy="655639"/>
          </a:xfrm>
        </p:spPr>
        <p:txBody>
          <a:bodyPr/>
          <a:lstStyle/>
          <a:p>
            <a:r>
              <a:rPr lang="en-MY" dirty="0"/>
              <a:t>Managerial Grid</a:t>
            </a:r>
          </a:p>
        </p:txBody>
      </p:sp>
      <p:pic>
        <p:nvPicPr>
          <p:cNvPr id="5" name="Picture 4">
            <a:extLst>
              <a:ext uri="{FF2B5EF4-FFF2-40B4-BE49-F238E27FC236}">
                <a16:creationId xmlns:a16="http://schemas.microsoft.com/office/drawing/2014/main" xmlns="" id="{870736B1-19D6-453F-A3C1-2FA3331EAC13}"/>
              </a:ext>
            </a:extLst>
          </p:cNvPr>
          <p:cNvPicPr>
            <a:picLocks noChangeAspect="1"/>
          </p:cNvPicPr>
          <p:nvPr/>
        </p:nvPicPr>
        <p:blipFill>
          <a:blip r:embed="rId2"/>
          <a:stretch>
            <a:fillRect/>
          </a:stretch>
        </p:blipFill>
        <p:spPr>
          <a:xfrm>
            <a:off x="1524000" y="1219200"/>
            <a:ext cx="5672857" cy="4750100"/>
          </a:xfrm>
          <a:prstGeom prst="rect">
            <a:avLst/>
          </a:prstGeom>
        </p:spPr>
      </p:pic>
    </p:spTree>
    <p:extLst>
      <p:ext uri="{BB962C8B-B14F-4D97-AF65-F5344CB8AC3E}">
        <p14:creationId xmlns:p14="http://schemas.microsoft.com/office/powerpoint/2010/main" xmlns="" val="989384314"/>
      </p:ext>
    </p:extLst>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189533-0548-4D4B-8F8E-CA8A75BCFA5A}"/>
              </a:ext>
            </a:extLst>
          </p:cNvPr>
          <p:cNvSpPr>
            <a:spLocks noGrp="1"/>
          </p:cNvSpPr>
          <p:nvPr>
            <p:ph type="title"/>
          </p:nvPr>
        </p:nvSpPr>
        <p:spPr>
          <a:xfrm>
            <a:off x="914400" y="304800"/>
            <a:ext cx="7200900" cy="579439"/>
          </a:xfrm>
        </p:spPr>
        <p:txBody>
          <a:bodyPr/>
          <a:lstStyle/>
          <a:p>
            <a:r>
              <a:rPr lang="en-MY" dirty="0"/>
              <a:t>Blake Mouton Grid</a:t>
            </a:r>
          </a:p>
        </p:txBody>
      </p:sp>
      <p:pic>
        <p:nvPicPr>
          <p:cNvPr id="5" name="Picture 4">
            <a:extLst>
              <a:ext uri="{FF2B5EF4-FFF2-40B4-BE49-F238E27FC236}">
                <a16:creationId xmlns:a16="http://schemas.microsoft.com/office/drawing/2014/main" xmlns="" id="{CA19B465-5E4B-4432-9CEE-70912309AAC5}"/>
              </a:ext>
            </a:extLst>
          </p:cNvPr>
          <p:cNvPicPr>
            <a:picLocks noChangeAspect="1"/>
          </p:cNvPicPr>
          <p:nvPr/>
        </p:nvPicPr>
        <p:blipFill>
          <a:blip r:embed="rId2"/>
          <a:stretch>
            <a:fillRect/>
          </a:stretch>
        </p:blipFill>
        <p:spPr>
          <a:xfrm>
            <a:off x="1676400" y="1219200"/>
            <a:ext cx="5488831" cy="4780207"/>
          </a:xfrm>
          <a:prstGeom prst="rect">
            <a:avLst/>
          </a:prstGeom>
        </p:spPr>
      </p:pic>
    </p:spTree>
    <p:extLst>
      <p:ext uri="{BB962C8B-B14F-4D97-AF65-F5344CB8AC3E}">
        <p14:creationId xmlns:p14="http://schemas.microsoft.com/office/powerpoint/2010/main" xmlns="" val="3395342734"/>
      </p:ext>
    </p:extLst>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425FB6-E2E6-4CDD-9DAB-DF3498D600ED}"/>
              </a:ext>
            </a:extLst>
          </p:cNvPr>
          <p:cNvSpPr>
            <a:spLocks noGrp="1"/>
          </p:cNvSpPr>
          <p:nvPr>
            <p:ph type="title"/>
          </p:nvPr>
        </p:nvSpPr>
        <p:spPr>
          <a:xfrm>
            <a:off x="1066800" y="228600"/>
            <a:ext cx="7200900" cy="655639"/>
          </a:xfrm>
        </p:spPr>
        <p:txBody>
          <a:bodyPr/>
          <a:lstStyle/>
          <a:p>
            <a:r>
              <a:rPr lang="en-MY" dirty="0"/>
              <a:t>Managerial Grid</a:t>
            </a:r>
          </a:p>
        </p:txBody>
      </p:sp>
      <p:graphicFrame>
        <p:nvGraphicFramePr>
          <p:cNvPr id="4" name="Table 4">
            <a:extLst>
              <a:ext uri="{FF2B5EF4-FFF2-40B4-BE49-F238E27FC236}">
                <a16:creationId xmlns:a16="http://schemas.microsoft.com/office/drawing/2014/main" xmlns="" id="{35F736CA-5639-4A38-A9AD-BDF46FA111BA}"/>
              </a:ext>
            </a:extLst>
          </p:cNvPr>
          <p:cNvGraphicFramePr>
            <a:graphicFrameLocks noGrp="1"/>
          </p:cNvGraphicFramePr>
          <p:nvPr>
            <p:ph idx="1"/>
          </p:nvPr>
        </p:nvGraphicFramePr>
        <p:xfrm>
          <a:off x="609600" y="1143000"/>
          <a:ext cx="7978080" cy="4853136"/>
        </p:xfrm>
        <a:graphic>
          <a:graphicData uri="http://schemas.openxmlformats.org/drawingml/2006/table">
            <a:tbl>
              <a:tblPr firstRow="1" bandRow="1">
                <a:tableStyleId>{5940675A-B579-460E-94D1-54222C63F5DA}</a:tableStyleId>
              </a:tblPr>
              <a:tblGrid>
                <a:gridCol w="1994520">
                  <a:extLst>
                    <a:ext uri="{9D8B030D-6E8A-4147-A177-3AD203B41FA5}">
                      <a16:colId xmlns:a16="http://schemas.microsoft.com/office/drawing/2014/main" xmlns="" val="3108717177"/>
                    </a:ext>
                  </a:extLst>
                </a:gridCol>
                <a:gridCol w="1994520">
                  <a:extLst>
                    <a:ext uri="{9D8B030D-6E8A-4147-A177-3AD203B41FA5}">
                      <a16:colId xmlns:a16="http://schemas.microsoft.com/office/drawing/2014/main" xmlns="" val="1490980916"/>
                    </a:ext>
                  </a:extLst>
                </a:gridCol>
                <a:gridCol w="1994520">
                  <a:extLst>
                    <a:ext uri="{9D8B030D-6E8A-4147-A177-3AD203B41FA5}">
                      <a16:colId xmlns:a16="http://schemas.microsoft.com/office/drawing/2014/main" xmlns="" val="3278974668"/>
                    </a:ext>
                  </a:extLst>
                </a:gridCol>
                <a:gridCol w="1994520">
                  <a:extLst>
                    <a:ext uri="{9D8B030D-6E8A-4147-A177-3AD203B41FA5}">
                      <a16:colId xmlns:a16="http://schemas.microsoft.com/office/drawing/2014/main" xmlns="" val="4111275073"/>
                    </a:ext>
                  </a:extLst>
                </a:gridCol>
              </a:tblGrid>
              <a:tr h="808856">
                <a:tc>
                  <a:txBody>
                    <a:bodyPr/>
                    <a:lstStyle/>
                    <a:p>
                      <a:r>
                        <a:rPr lang="en-MY" dirty="0"/>
                        <a:t>Criteria for Analysis</a:t>
                      </a:r>
                    </a:p>
                  </a:txBody>
                  <a:tcPr>
                    <a:solidFill>
                      <a:schemeClr val="bg1">
                        <a:lumMod val="90000"/>
                      </a:schemeClr>
                    </a:solidFill>
                  </a:tcPr>
                </a:tc>
                <a:tc>
                  <a:txBody>
                    <a:bodyPr/>
                    <a:lstStyle/>
                    <a:p>
                      <a:r>
                        <a:rPr lang="en-MY" dirty="0"/>
                        <a:t>Conflict</a:t>
                      </a:r>
                    </a:p>
                  </a:txBody>
                  <a:tcPr>
                    <a:solidFill>
                      <a:schemeClr val="accent1">
                        <a:lumMod val="60000"/>
                        <a:lumOff val="40000"/>
                      </a:schemeClr>
                    </a:solidFill>
                  </a:tcPr>
                </a:tc>
                <a:tc>
                  <a:txBody>
                    <a:bodyPr/>
                    <a:lstStyle/>
                    <a:p>
                      <a:r>
                        <a:rPr lang="en-MY" dirty="0"/>
                        <a:t>Creativity</a:t>
                      </a:r>
                    </a:p>
                  </a:txBody>
                  <a:tcPr>
                    <a:solidFill>
                      <a:schemeClr val="accent1">
                        <a:lumMod val="60000"/>
                        <a:lumOff val="40000"/>
                      </a:schemeClr>
                    </a:solidFill>
                  </a:tcPr>
                </a:tc>
                <a:tc>
                  <a:txBody>
                    <a:bodyPr/>
                    <a:lstStyle/>
                    <a:p>
                      <a:r>
                        <a:rPr lang="en-MY" dirty="0"/>
                        <a:t>Commitment</a:t>
                      </a:r>
                    </a:p>
                  </a:txBody>
                  <a:tcPr>
                    <a:solidFill>
                      <a:schemeClr val="accent1">
                        <a:lumMod val="60000"/>
                        <a:lumOff val="40000"/>
                      </a:schemeClr>
                    </a:solidFill>
                  </a:tcPr>
                </a:tc>
                <a:extLst>
                  <a:ext uri="{0D108BD9-81ED-4DB2-BD59-A6C34878D82A}">
                    <a16:rowId xmlns:a16="http://schemas.microsoft.com/office/drawing/2014/main" xmlns="" val="814851500"/>
                  </a:ext>
                </a:extLst>
              </a:tr>
              <a:tr h="808856">
                <a:tc>
                  <a:txBody>
                    <a:bodyPr/>
                    <a:lstStyle/>
                    <a:p>
                      <a:r>
                        <a:rPr lang="en-MY" dirty="0"/>
                        <a:t>Authority Compliance (9,1)</a:t>
                      </a:r>
                    </a:p>
                  </a:txBody>
                  <a:tcPr>
                    <a:solidFill>
                      <a:schemeClr val="accent5">
                        <a:lumMod val="90000"/>
                      </a:schemeClr>
                    </a:solidFill>
                  </a:tcPr>
                </a:tc>
                <a:tc>
                  <a:txBody>
                    <a:bodyPr/>
                    <a:lstStyle/>
                    <a:p>
                      <a:r>
                        <a:rPr lang="en-MY" dirty="0"/>
                        <a:t>Suppressed</a:t>
                      </a:r>
                    </a:p>
                  </a:txBody>
                  <a:tcPr/>
                </a:tc>
                <a:tc>
                  <a:txBody>
                    <a:bodyPr/>
                    <a:lstStyle/>
                    <a:p>
                      <a:r>
                        <a:rPr lang="en-MY" dirty="0"/>
                        <a:t>Anti organisational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MY" dirty="0"/>
                        <a:t>Anti organisational</a:t>
                      </a:r>
                    </a:p>
                  </a:txBody>
                  <a:tcPr/>
                </a:tc>
                <a:extLst>
                  <a:ext uri="{0D108BD9-81ED-4DB2-BD59-A6C34878D82A}">
                    <a16:rowId xmlns:a16="http://schemas.microsoft.com/office/drawing/2014/main" xmlns="" val="1571160373"/>
                  </a:ext>
                </a:extLst>
              </a:tr>
              <a:tr h="808856">
                <a:tc>
                  <a:txBody>
                    <a:bodyPr/>
                    <a:lstStyle/>
                    <a:p>
                      <a:r>
                        <a:rPr lang="en-MY" dirty="0"/>
                        <a:t>Country Club (1,9)</a:t>
                      </a:r>
                    </a:p>
                  </a:txBody>
                  <a:tcPr>
                    <a:solidFill>
                      <a:schemeClr val="accent5">
                        <a:lumMod val="90000"/>
                      </a:schemeClr>
                    </a:solidFill>
                  </a:tcPr>
                </a:tc>
                <a:tc>
                  <a:txBody>
                    <a:bodyPr/>
                    <a:lstStyle/>
                    <a:p>
                      <a:r>
                        <a:rPr lang="en-MY" dirty="0"/>
                        <a:t>Avoided</a:t>
                      </a:r>
                    </a:p>
                  </a:txBody>
                  <a:tcPr/>
                </a:tc>
                <a:tc>
                  <a:txBody>
                    <a:bodyPr/>
                    <a:lstStyle/>
                    <a:p>
                      <a:r>
                        <a:rPr lang="en-MY" dirty="0"/>
                        <a:t>Stifled</a:t>
                      </a:r>
                    </a:p>
                  </a:txBody>
                  <a:tcPr/>
                </a:tc>
                <a:tc>
                  <a:txBody>
                    <a:bodyPr/>
                    <a:lstStyle/>
                    <a:p>
                      <a:r>
                        <a:rPr lang="en-MY" dirty="0"/>
                        <a:t>High</a:t>
                      </a:r>
                    </a:p>
                  </a:txBody>
                  <a:tcPr/>
                </a:tc>
                <a:extLst>
                  <a:ext uri="{0D108BD9-81ED-4DB2-BD59-A6C34878D82A}">
                    <a16:rowId xmlns:a16="http://schemas.microsoft.com/office/drawing/2014/main" xmlns="" val="910895995"/>
                  </a:ext>
                </a:extLst>
              </a:tr>
              <a:tr h="808856">
                <a:tc>
                  <a:txBody>
                    <a:bodyPr/>
                    <a:lstStyle/>
                    <a:p>
                      <a:r>
                        <a:rPr lang="en-MY" dirty="0"/>
                        <a:t>Impoverished (1,1)</a:t>
                      </a:r>
                    </a:p>
                  </a:txBody>
                  <a:tcPr>
                    <a:solidFill>
                      <a:schemeClr val="accent5">
                        <a:lumMod val="90000"/>
                      </a:schemeClr>
                    </a:solidFill>
                  </a:tcPr>
                </a:tc>
                <a:tc>
                  <a:txBody>
                    <a:bodyPr/>
                    <a:lstStyle/>
                    <a:p>
                      <a:r>
                        <a:rPr lang="en-MY" dirty="0"/>
                        <a:t>Neutral</a:t>
                      </a:r>
                    </a:p>
                  </a:txBody>
                  <a:tcPr/>
                </a:tc>
                <a:tc>
                  <a:txBody>
                    <a:bodyPr/>
                    <a:lstStyle/>
                    <a:p>
                      <a:r>
                        <a:rPr lang="en-MY" dirty="0"/>
                        <a:t>No scope</a:t>
                      </a:r>
                    </a:p>
                  </a:txBody>
                  <a:tcPr/>
                </a:tc>
                <a:tc>
                  <a:txBody>
                    <a:bodyPr/>
                    <a:lstStyle/>
                    <a:p>
                      <a:r>
                        <a:rPr lang="en-MY" dirty="0"/>
                        <a:t>Survival</a:t>
                      </a:r>
                    </a:p>
                  </a:txBody>
                  <a:tcPr/>
                </a:tc>
                <a:extLst>
                  <a:ext uri="{0D108BD9-81ED-4DB2-BD59-A6C34878D82A}">
                    <a16:rowId xmlns:a16="http://schemas.microsoft.com/office/drawing/2014/main" xmlns="" val="3113768567"/>
                  </a:ext>
                </a:extLst>
              </a:tr>
              <a:tr h="808856">
                <a:tc>
                  <a:txBody>
                    <a:bodyPr/>
                    <a:lstStyle/>
                    <a:p>
                      <a:r>
                        <a:rPr lang="en-MY" dirty="0"/>
                        <a:t>Middle of the Road (5,5)</a:t>
                      </a:r>
                    </a:p>
                  </a:txBody>
                  <a:tcPr>
                    <a:solidFill>
                      <a:schemeClr val="accent5">
                        <a:lumMod val="90000"/>
                      </a:schemeClr>
                    </a:solidFill>
                  </a:tcPr>
                </a:tc>
                <a:tc>
                  <a:txBody>
                    <a:bodyPr/>
                    <a:lstStyle/>
                    <a:p>
                      <a:r>
                        <a:rPr lang="en-MY" dirty="0"/>
                        <a:t>Compromise</a:t>
                      </a:r>
                    </a:p>
                  </a:txBody>
                  <a:tcPr/>
                </a:tc>
                <a:tc>
                  <a:txBody>
                    <a:bodyPr/>
                    <a:lstStyle/>
                    <a:p>
                      <a:r>
                        <a:rPr lang="en-MY" dirty="0"/>
                        <a:t>Average</a:t>
                      </a:r>
                    </a:p>
                  </a:txBody>
                  <a:tcPr/>
                </a:tc>
                <a:tc>
                  <a:txBody>
                    <a:bodyPr/>
                    <a:lstStyle/>
                    <a:p>
                      <a:r>
                        <a:rPr lang="en-MY" dirty="0"/>
                        <a:t>Average</a:t>
                      </a:r>
                    </a:p>
                  </a:txBody>
                  <a:tcPr/>
                </a:tc>
                <a:extLst>
                  <a:ext uri="{0D108BD9-81ED-4DB2-BD59-A6C34878D82A}">
                    <a16:rowId xmlns:a16="http://schemas.microsoft.com/office/drawing/2014/main" xmlns="" val="2364661681"/>
                  </a:ext>
                </a:extLst>
              </a:tr>
              <a:tr h="808856">
                <a:tc>
                  <a:txBody>
                    <a:bodyPr/>
                    <a:lstStyle/>
                    <a:p>
                      <a:r>
                        <a:rPr lang="en-MY" dirty="0"/>
                        <a:t>Team Leadership (9,9)</a:t>
                      </a:r>
                    </a:p>
                  </a:txBody>
                  <a:tcPr>
                    <a:solidFill>
                      <a:schemeClr val="accent5">
                        <a:lumMod val="90000"/>
                      </a:schemeClr>
                    </a:solidFill>
                  </a:tcPr>
                </a:tc>
                <a:tc>
                  <a:txBody>
                    <a:bodyPr/>
                    <a:lstStyle/>
                    <a:p>
                      <a:r>
                        <a:rPr lang="en-MY" dirty="0"/>
                        <a:t>Confronted</a:t>
                      </a:r>
                    </a:p>
                  </a:txBody>
                  <a:tcPr/>
                </a:tc>
                <a:tc>
                  <a:txBody>
                    <a:bodyPr/>
                    <a:lstStyle/>
                    <a:p>
                      <a:r>
                        <a:rPr lang="en-MY" dirty="0"/>
                        <a:t>High</a:t>
                      </a:r>
                    </a:p>
                  </a:txBody>
                  <a:tcPr/>
                </a:tc>
                <a:tc>
                  <a:txBody>
                    <a:bodyPr/>
                    <a:lstStyle/>
                    <a:p>
                      <a:r>
                        <a:rPr lang="en-MY" dirty="0"/>
                        <a:t>High</a:t>
                      </a:r>
                    </a:p>
                  </a:txBody>
                  <a:tcPr/>
                </a:tc>
                <a:extLst>
                  <a:ext uri="{0D108BD9-81ED-4DB2-BD59-A6C34878D82A}">
                    <a16:rowId xmlns:a16="http://schemas.microsoft.com/office/drawing/2014/main" xmlns="" val="1220918051"/>
                  </a:ext>
                </a:extLst>
              </a:tr>
            </a:tbl>
          </a:graphicData>
        </a:graphic>
      </p:graphicFrame>
    </p:spTree>
    <p:extLst>
      <p:ext uri="{BB962C8B-B14F-4D97-AF65-F5344CB8AC3E}">
        <p14:creationId xmlns:p14="http://schemas.microsoft.com/office/powerpoint/2010/main" xmlns="" val="2876548968"/>
      </p:ext>
    </p:extLst>
  </p:cSld>
  <p:clrMapOvr>
    <a:masterClrMapping/>
  </p:clrMapOvr>
  <p:transition spd="med">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989B50-266D-4860-9BE1-4CD5CA5FBBB0}"/>
              </a:ext>
            </a:extLst>
          </p:cNvPr>
          <p:cNvSpPr>
            <a:spLocks noGrp="1"/>
          </p:cNvSpPr>
          <p:nvPr>
            <p:ph type="title"/>
          </p:nvPr>
        </p:nvSpPr>
        <p:spPr>
          <a:xfrm>
            <a:off x="914400" y="228600"/>
            <a:ext cx="7200900" cy="532785"/>
          </a:xfrm>
        </p:spPr>
        <p:txBody>
          <a:bodyPr>
            <a:normAutofit/>
          </a:bodyPr>
          <a:lstStyle/>
          <a:p>
            <a:r>
              <a:rPr lang="en-MY" sz="2400" dirty="0"/>
              <a:t>Blake and Mouton Grid - five leadership styles</a:t>
            </a:r>
          </a:p>
        </p:txBody>
      </p:sp>
      <p:sp>
        <p:nvSpPr>
          <p:cNvPr id="4" name="TextBox 3">
            <a:extLst>
              <a:ext uri="{FF2B5EF4-FFF2-40B4-BE49-F238E27FC236}">
                <a16:creationId xmlns:a16="http://schemas.microsoft.com/office/drawing/2014/main" xmlns="" id="{871CA9D9-84E4-4E2E-838F-CBFC4DDF1037}"/>
              </a:ext>
            </a:extLst>
          </p:cNvPr>
          <p:cNvSpPr txBox="1"/>
          <p:nvPr/>
        </p:nvSpPr>
        <p:spPr>
          <a:xfrm>
            <a:off x="609600" y="990600"/>
            <a:ext cx="8239813" cy="5062924"/>
          </a:xfrm>
          <a:prstGeom prst="rect">
            <a:avLst/>
          </a:prstGeom>
          <a:noFill/>
        </p:spPr>
        <p:txBody>
          <a:bodyPr wrap="square" rtlCol="0">
            <a:spAutoFit/>
          </a:bodyPr>
          <a:lstStyle/>
          <a:p>
            <a:r>
              <a:rPr lang="en-MY" sz="1700" b="1" dirty="0"/>
              <a:t>1. Produce-or-Perish Management – High Results/Low People</a:t>
            </a:r>
          </a:p>
          <a:p>
            <a:r>
              <a:rPr lang="en-MY" sz="1700" dirty="0"/>
              <a:t>Also known as Authoritarian or "Produce or Perish" Leaders, people in this category believe that employees are simply a means to an end. Employee needs are always secondary to the need for efficient and productive workplaces. This type of leader is very autocratic, has strict work rules, policies, and procedures, and views punishment as the most effective means to motivate employees.</a:t>
            </a:r>
          </a:p>
          <a:p>
            <a:endParaRPr lang="en-MY" sz="1700" dirty="0"/>
          </a:p>
          <a:p>
            <a:r>
              <a:rPr lang="en-MY" sz="1700" b="1" dirty="0"/>
              <a:t>2. Country Club Management – High People/Low Results </a:t>
            </a:r>
            <a:r>
              <a:rPr lang="en-MY" sz="1700" dirty="0"/>
              <a:t>This style of leader is most concerned about the needs and feelings of members of his/her team. These people operate under the assumption that as long as team members are happy and secure then they will work hard. What tends to result is a work environment that is very relaxed and fun but where production suffers due to lack of direction and control.</a:t>
            </a:r>
          </a:p>
          <a:p>
            <a:endParaRPr lang="en-MY" sz="1700" dirty="0"/>
          </a:p>
          <a:p>
            <a:r>
              <a:rPr lang="en-MY" sz="1700" b="1" dirty="0"/>
              <a:t>3. Middle-of-the-Road Management – Medium Results/Medium People</a:t>
            </a:r>
          </a:p>
          <a:p>
            <a:r>
              <a:rPr lang="en-MY" sz="1700" dirty="0"/>
              <a:t>A Middle-of-the-Road or "status quo" manager tries to balance results and people, but this strategy is not as effective as it may sound. Through continual compromise, he/she fails to inspire high performance and also fails to meet people's needs fully. The result is that his team will likely deliver only mediocre performance</a:t>
            </a:r>
          </a:p>
        </p:txBody>
      </p:sp>
    </p:spTree>
    <p:extLst>
      <p:ext uri="{BB962C8B-B14F-4D97-AF65-F5344CB8AC3E}">
        <p14:creationId xmlns:p14="http://schemas.microsoft.com/office/powerpoint/2010/main" xmlns="" val="1771999526"/>
      </p:ext>
    </p:extLst>
  </p:cSld>
  <p:clrMapOvr>
    <a:masterClrMapping/>
  </p:clrMapOvr>
  <p:transition spd="med">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51C837-483D-4CC0-9AFB-DD0008A0DA18}"/>
              </a:ext>
            </a:extLst>
          </p:cNvPr>
          <p:cNvSpPr>
            <a:spLocks noGrp="1"/>
          </p:cNvSpPr>
          <p:nvPr>
            <p:ph type="title"/>
          </p:nvPr>
        </p:nvSpPr>
        <p:spPr>
          <a:xfrm>
            <a:off x="990600" y="228600"/>
            <a:ext cx="7200900" cy="503239"/>
          </a:xfrm>
        </p:spPr>
        <p:txBody>
          <a:bodyPr>
            <a:normAutofit/>
          </a:bodyPr>
          <a:lstStyle/>
          <a:p>
            <a:r>
              <a:rPr lang="en-MY" sz="2400" dirty="0"/>
              <a:t>Blake and Mouton Grid - five leadership styles</a:t>
            </a:r>
          </a:p>
        </p:txBody>
      </p:sp>
      <p:sp>
        <p:nvSpPr>
          <p:cNvPr id="4" name="TextBox 3">
            <a:extLst>
              <a:ext uri="{FF2B5EF4-FFF2-40B4-BE49-F238E27FC236}">
                <a16:creationId xmlns:a16="http://schemas.microsoft.com/office/drawing/2014/main" xmlns="" id="{16DD33A2-FF4C-4B93-8958-5B1A4B8E1A67}"/>
              </a:ext>
            </a:extLst>
          </p:cNvPr>
          <p:cNvSpPr txBox="1"/>
          <p:nvPr/>
        </p:nvSpPr>
        <p:spPr>
          <a:xfrm>
            <a:off x="381000" y="914400"/>
            <a:ext cx="8417532" cy="5078313"/>
          </a:xfrm>
          <a:prstGeom prst="rect">
            <a:avLst/>
          </a:prstGeom>
          <a:noFill/>
        </p:spPr>
        <p:txBody>
          <a:bodyPr wrap="square" rtlCol="0">
            <a:spAutoFit/>
          </a:bodyPr>
          <a:lstStyle/>
          <a:p>
            <a:r>
              <a:rPr lang="en-MY" b="1" dirty="0"/>
              <a:t>4. Country Club Management – High People/Low Results</a:t>
            </a:r>
          </a:p>
          <a:p>
            <a:r>
              <a:rPr lang="en-MY" dirty="0"/>
              <a:t>The Country Club or "accommodating" style of manager is most concerned about their team members' needs and feelings. The Leader assumes that, as long as they are happy  and secure, they will work hard.</a:t>
            </a:r>
          </a:p>
          <a:p>
            <a:endParaRPr lang="en-MY" dirty="0"/>
          </a:p>
          <a:p>
            <a:r>
              <a:rPr lang="en-MY" dirty="0"/>
              <a:t>What tends to be the result is a work environment that is very relaxed and fun, but where productivity suffers because there is a lack of direction and control.</a:t>
            </a:r>
          </a:p>
          <a:p>
            <a:endParaRPr lang="en-MY" dirty="0"/>
          </a:p>
          <a:p>
            <a:r>
              <a:rPr lang="en-MY" b="1" dirty="0"/>
              <a:t>5. Team Management – High Production/High People</a:t>
            </a:r>
          </a:p>
          <a:p>
            <a:r>
              <a:rPr lang="en-MY" dirty="0"/>
              <a:t>According to the Blake Mouton model, Team management is the most effective leadership style. It reflects a leader who is passionate about his/her work and who does the best he can for the people he works with.</a:t>
            </a:r>
          </a:p>
          <a:p>
            <a:endParaRPr lang="en-MY" dirty="0"/>
          </a:p>
          <a:p>
            <a:r>
              <a:rPr lang="en-MY" dirty="0"/>
              <a:t>Team or "sound" managers commit to their organization's goals and mission, motivate the people who report to them, and work hard to get people to stretch themselves to deliver great results. But, at the same time, they're inspiring figures who look after their teams. Someone led by a Team manager feels respected and empowered, and is committed to achieving her goals.</a:t>
            </a:r>
          </a:p>
        </p:txBody>
      </p:sp>
    </p:spTree>
    <p:extLst>
      <p:ext uri="{BB962C8B-B14F-4D97-AF65-F5344CB8AC3E}">
        <p14:creationId xmlns:p14="http://schemas.microsoft.com/office/powerpoint/2010/main" xmlns="" val="3521423043"/>
      </p:ext>
    </p:extLst>
  </p:cSld>
  <p:clrMapOvr>
    <a:masterClrMapping/>
  </p:clrMapOvr>
  <p:transition spd="med">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8E8B7CA0-DF47-4682-9C29-0BD282ABD6F8}"/>
              </a:ext>
            </a:extLst>
          </p:cNvPr>
          <p:cNvSpPr>
            <a:spLocks noGrp="1"/>
          </p:cNvSpPr>
          <p:nvPr>
            <p:ph idx="1"/>
          </p:nvPr>
        </p:nvSpPr>
        <p:spPr/>
        <p:txBody>
          <a:bodyPr>
            <a:normAutofit/>
          </a:bodyPr>
          <a:lstStyle/>
          <a:p>
            <a:pPr>
              <a:buNone/>
            </a:pPr>
            <a:r>
              <a:rPr lang="en-MY" sz="3600" dirty="0"/>
              <a:t>Questions</a:t>
            </a:r>
          </a:p>
        </p:txBody>
      </p:sp>
    </p:spTree>
    <p:extLst>
      <p:ext uri="{BB962C8B-B14F-4D97-AF65-F5344CB8AC3E}">
        <p14:creationId xmlns="" xmlns:p14="http://schemas.microsoft.com/office/powerpoint/2010/main" val="622907477"/>
      </p:ext>
    </p:extLst>
  </p:cSld>
  <p:clrMapOvr>
    <a:masterClrMapping/>
  </p:clrMapOvr>
  <p:transition spd="med">
    <p:fade/>
  </p:transition>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830</TotalTime>
  <Words>4548</Words>
  <Application>Microsoft Office PowerPoint</Application>
  <PresentationFormat>On-screen Show (4:3)</PresentationFormat>
  <Paragraphs>409</Paragraphs>
  <Slides>85</Slides>
  <Notes>0</Notes>
  <HiddenSlides>0</HiddenSlides>
  <MMClips>0</MMClips>
  <ScaleCrop>false</ScaleCrop>
  <HeadingPairs>
    <vt:vector size="4" baseType="variant">
      <vt:variant>
        <vt:lpstr>Theme</vt:lpstr>
      </vt:variant>
      <vt:variant>
        <vt:i4>1</vt:i4>
      </vt:variant>
      <vt:variant>
        <vt:lpstr>Slide Titles</vt:lpstr>
      </vt:variant>
      <vt:variant>
        <vt:i4>85</vt:i4>
      </vt:variant>
    </vt:vector>
  </HeadingPairs>
  <TitlesOfParts>
    <vt:vector size="86" baseType="lpstr">
      <vt:lpstr>Diamond Grid 16x9</vt:lpstr>
      <vt:lpstr>TALENT DEVELOPMENT &amp; MANAGEMENT - III</vt:lpstr>
      <vt:lpstr>Slide 2</vt:lpstr>
      <vt:lpstr>Managing Performance in Cross Culture Context</vt:lpstr>
      <vt:lpstr>Slide 4</vt:lpstr>
      <vt:lpstr>Employee Disciplinary Procedure</vt:lpstr>
      <vt:lpstr>Employee Disciplinary Procedure</vt:lpstr>
      <vt:lpstr>Stage 1 : Verbal Warning</vt:lpstr>
      <vt:lpstr>Stage 1 : Verbal Warning</vt:lpstr>
      <vt:lpstr>Stage 2 : Written Warning</vt:lpstr>
      <vt:lpstr>Stage 2 : Written Warning</vt:lpstr>
      <vt:lpstr>Stage 3 : Final Warning</vt:lpstr>
      <vt:lpstr>Stage 4 : Dismissal or action short of dismissal</vt:lpstr>
      <vt:lpstr>Slide 13</vt:lpstr>
      <vt:lpstr>Adult Learning Theory</vt:lpstr>
      <vt:lpstr>Andragogy vs Pedagogy</vt:lpstr>
      <vt:lpstr>Five Assumptions in Andragogy</vt:lpstr>
      <vt:lpstr>Five Assumptions in Andragogy</vt:lpstr>
      <vt:lpstr>Question #</vt:lpstr>
      <vt:lpstr>Answer</vt:lpstr>
      <vt:lpstr>Trainability</vt:lpstr>
      <vt:lpstr>Learning Styles</vt:lpstr>
      <vt:lpstr>Learning Curve</vt:lpstr>
      <vt:lpstr>Learning Curve</vt:lpstr>
      <vt:lpstr>Learning Curve</vt:lpstr>
      <vt:lpstr>Question # 1</vt:lpstr>
      <vt:lpstr>Answer # 1</vt:lpstr>
      <vt:lpstr>Learning Level</vt:lpstr>
      <vt:lpstr>Learning Level</vt:lpstr>
      <vt:lpstr>Bloom’s Taxonomy Six Levels</vt:lpstr>
      <vt:lpstr>Slide 30</vt:lpstr>
      <vt:lpstr>Employee Training</vt:lpstr>
      <vt:lpstr>Difference between Training, Education and Development</vt:lpstr>
      <vt:lpstr>ADDIE MODEL</vt:lpstr>
      <vt:lpstr>The Five Phases of ADDIE</vt:lpstr>
      <vt:lpstr>Question # 2</vt:lpstr>
      <vt:lpstr>Answer # 2</vt:lpstr>
      <vt:lpstr>Slide 37</vt:lpstr>
      <vt:lpstr>Kirkpatrick's 4 Levels of Training Evaluation</vt:lpstr>
      <vt:lpstr>Kirkpatrick's 4 Levels of Training Evaluation</vt:lpstr>
      <vt:lpstr>Kirkpatrick's 4 Levels of Training Evaluation</vt:lpstr>
      <vt:lpstr>Kirkpatrick's 4 Levels of Training Evaluation</vt:lpstr>
      <vt:lpstr>Slide 42</vt:lpstr>
      <vt:lpstr>Employee Development</vt:lpstr>
      <vt:lpstr>Employee Development</vt:lpstr>
      <vt:lpstr>Assessment Center (AC)</vt:lpstr>
      <vt:lpstr>Benchmarking</vt:lpstr>
      <vt:lpstr>360-degree feedback</vt:lpstr>
      <vt:lpstr>Learning Management System</vt:lpstr>
      <vt:lpstr>Training Need Assessment</vt:lpstr>
      <vt:lpstr>Training Needs Assessment</vt:lpstr>
      <vt:lpstr>Training Program Development</vt:lpstr>
      <vt:lpstr>Slide 52</vt:lpstr>
      <vt:lpstr>HR and CSR</vt:lpstr>
      <vt:lpstr>Sustainability</vt:lpstr>
      <vt:lpstr>Ten Principles of the UN Global Compact</vt:lpstr>
      <vt:lpstr>Ten Principles of the UN Global Compact</vt:lpstr>
      <vt:lpstr>Ten Principles of the UN Global Compact</vt:lpstr>
      <vt:lpstr>Strategic Human Resources</vt:lpstr>
      <vt:lpstr>Strategic Choice Theory</vt:lpstr>
      <vt:lpstr>HR Roles and Responsibilities</vt:lpstr>
      <vt:lpstr>HR Roles</vt:lpstr>
      <vt:lpstr>HR as Advisory role</vt:lpstr>
      <vt:lpstr>Service</vt:lpstr>
      <vt:lpstr>Control</vt:lpstr>
      <vt:lpstr>Modern HR roles</vt:lpstr>
      <vt:lpstr>Performance Support</vt:lpstr>
      <vt:lpstr>Performance Management</vt:lpstr>
      <vt:lpstr>Ethics officer /Ombudsman</vt:lpstr>
      <vt:lpstr>Ombudsman</vt:lpstr>
      <vt:lpstr>Compliance Officer</vt:lpstr>
      <vt:lpstr>Communications</vt:lpstr>
      <vt:lpstr>Goal of HR</vt:lpstr>
      <vt:lpstr>Slide 73</vt:lpstr>
      <vt:lpstr>Management Development</vt:lpstr>
      <vt:lpstr>Leadership </vt:lpstr>
      <vt:lpstr>Leadership Components</vt:lpstr>
      <vt:lpstr>Leadership Approaches</vt:lpstr>
      <vt:lpstr>Blake Mouton Managerial Grid</vt:lpstr>
      <vt:lpstr>Blake &amp; Mouton Grid</vt:lpstr>
      <vt:lpstr>Managerial Grid</vt:lpstr>
      <vt:lpstr>Blake Mouton Grid</vt:lpstr>
      <vt:lpstr>Managerial Grid</vt:lpstr>
      <vt:lpstr>Blake and Mouton Grid - five leadership styles</vt:lpstr>
      <vt:lpstr>Blake and Mouton Grid - five leadership styles</vt:lpstr>
      <vt:lpstr>Slide 85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48</cp:revision>
  <cp:lastPrinted>1601-01-01T00:00:00Z</cp:lastPrinted>
  <dcterms:created xsi:type="dcterms:W3CDTF">2020-07-09T15:12:46Z</dcterms:created>
  <dcterms:modified xsi:type="dcterms:W3CDTF">2023-05-06T13:50:56Z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