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41"/>
  </p:notesMasterIdLst>
  <p:handoutMasterIdLst>
    <p:handoutMasterId r:id="rId42"/>
  </p:handoutMasterIdLst>
  <p:sldIdLst>
    <p:sldId id="256" r:id="rId2"/>
    <p:sldId id="316" r:id="rId3"/>
    <p:sldId id="319" r:id="rId4"/>
    <p:sldId id="290" r:id="rId5"/>
    <p:sldId id="317" r:id="rId6"/>
    <p:sldId id="318" r:id="rId7"/>
    <p:sldId id="320" r:id="rId8"/>
    <p:sldId id="315" r:id="rId9"/>
    <p:sldId id="321" r:id="rId10"/>
    <p:sldId id="322" r:id="rId11"/>
    <p:sldId id="291" r:id="rId12"/>
    <p:sldId id="295" r:id="rId13"/>
    <p:sldId id="297" r:id="rId14"/>
    <p:sldId id="294" r:id="rId15"/>
    <p:sldId id="323" r:id="rId16"/>
    <p:sldId id="293" r:id="rId17"/>
    <p:sldId id="324" r:id="rId18"/>
    <p:sldId id="307" r:id="rId19"/>
    <p:sldId id="308" r:id="rId20"/>
    <p:sldId id="309" r:id="rId21"/>
    <p:sldId id="310" r:id="rId22"/>
    <p:sldId id="296" r:id="rId23"/>
    <p:sldId id="298" r:id="rId24"/>
    <p:sldId id="325" r:id="rId25"/>
    <p:sldId id="326" r:id="rId26"/>
    <p:sldId id="327" r:id="rId27"/>
    <p:sldId id="328" r:id="rId28"/>
    <p:sldId id="314" r:id="rId29"/>
    <p:sldId id="329" r:id="rId30"/>
    <p:sldId id="330" r:id="rId31"/>
    <p:sldId id="331" r:id="rId32"/>
    <p:sldId id="332" r:id="rId33"/>
    <p:sldId id="333" r:id="rId34"/>
    <p:sldId id="334" r:id="rId35"/>
    <p:sldId id="311" r:id="rId36"/>
    <p:sldId id="304" r:id="rId37"/>
    <p:sldId id="312" r:id="rId38"/>
    <p:sldId id="303" r:id="rId39"/>
    <p:sldId id="289" r:id="rId40"/>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10A0C590-A532-44A1-89C8-932F5D7DA730}">
      <dgm:prSet phldrT="[Text]"/>
      <dgm:spPr>
        <a:solidFill>
          <a:schemeClr val="tx1">
            <a:lumMod val="50000"/>
            <a:lumOff val="50000"/>
          </a:schemeClr>
        </a:solidFill>
        <a:ln>
          <a:noFill/>
        </a:ln>
      </dgm:spPr>
      <dgm:t>
        <a:bodyPr/>
        <a:lstStyle/>
        <a:p>
          <a:r>
            <a:rPr lang="en-MY" dirty="0">
              <a:solidFill>
                <a:schemeClr val="accent3"/>
              </a:solidFill>
            </a:rPr>
            <a:t>Adult Learning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Employee Development</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Management Development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dgm:spPr>
        <a:solidFill>
          <a:srgbClr val="FFFFFF"/>
        </a:solidFill>
      </dgm:spPr>
      <dgm:t>
        <a:bodyPr/>
        <a:lstStyle/>
        <a:p>
          <a:r>
            <a:rPr lang="en-MY" dirty="0">
              <a:solidFill>
                <a:schemeClr val="tx1"/>
              </a:solidFill>
            </a:rPr>
            <a:t>Career Development</a:t>
          </a: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dirty="0">
              <a:solidFill>
                <a:schemeClr val="tx1"/>
              </a:solidFill>
            </a:rPr>
            <a:t>Talent Management</a:t>
          </a: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4D3B59DB-D786-4320-A9F9-72FA13EC60A2}">
      <dgm:prSet phldrT="[Text]"/>
      <dgm:spPr>
        <a:solidFill>
          <a:srgbClr val="FFFFFF"/>
        </a:solidFill>
        <a:ln>
          <a:noFill/>
        </a:ln>
      </dgm:spPr>
      <dgm:t>
        <a:bodyPr/>
        <a:lstStyle/>
        <a:p>
          <a:r>
            <a:rPr lang="en-MY">
              <a:solidFill>
                <a:schemeClr val="tx1"/>
              </a:solidFill>
            </a:rPr>
            <a:t>Employee Training</a:t>
          </a:r>
          <a:endParaRPr lang="en-MY" dirty="0">
            <a:solidFill>
              <a:schemeClr val="tx1"/>
            </a:solidFill>
          </a:endParaRPr>
        </a:p>
      </dgm:t>
    </dgm:pt>
    <dgm:pt modelId="{0C8F7E83-4515-4718-897B-1CD093702303}" type="parTrans" cxnId="{52CBD7E0-B9BA-41BA-B4BD-184D5EF7BB96}">
      <dgm:prSet/>
      <dgm:spPr/>
      <dgm:t>
        <a:bodyPr/>
        <a:lstStyle/>
        <a:p>
          <a:endParaRPr lang="en-MY"/>
        </a:p>
      </dgm:t>
    </dgm:pt>
    <dgm:pt modelId="{3E429834-F0EC-4C18-995F-12DFF5BFEF6F}" type="sibTrans" cxnId="{52CBD7E0-B9BA-41BA-B4BD-184D5EF7BB96}">
      <dgm:prSet/>
      <dgm:spPr/>
      <dgm:t>
        <a:bodyPr/>
        <a:lstStyle/>
        <a:p>
          <a:endParaRPr lang="en-MY"/>
        </a:p>
      </dgm:t>
    </dgm:pt>
    <dgm:pt modelId="{A0DA5317-EAF1-4F1F-8F38-FD55A0BDE6CA}">
      <dgm:prSet phldrT="[Text]"/>
      <dgm:spPr>
        <a:solidFill>
          <a:srgbClr val="FFFFFF"/>
        </a:solidFill>
      </dgm:spPr>
      <dgm:t>
        <a:bodyPr/>
        <a:lstStyle/>
        <a:p>
          <a:r>
            <a:rPr lang="en-MY">
              <a:solidFill>
                <a:schemeClr val="tx1"/>
              </a:solidFill>
            </a:rPr>
            <a:t>Managing High Performers and High Potentials</a:t>
          </a:r>
          <a:endParaRPr lang="en-MY" dirty="0">
            <a:solidFill>
              <a:schemeClr val="tx1"/>
            </a:solidFill>
          </a:endParaRPr>
        </a:p>
      </dgm:t>
    </dgm:pt>
    <dgm:pt modelId="{9FA7B98B-1AD7-4078-9C11-0AFD76208D4D}" type="parTrans" cxnId="{8E278BA0-4F29-4194-B9F6-7C1DB6AA1E45}">
      <dgm:prSet/>
      <dgm:spPr/>
      <dgm:t>
        <a:bodyPr/>
        <a:lstStyle/>
        <a:p>
          <a:endParaRPr lang="en-MY"/>
        </a:p>
      </dgm:t>
    </dgm:pt>
    <dgm:pt modelId="{FC347640-EE41-41E7-875F-AC59FADC0017}" type="sibTrans" cxnId="{8E278BA0-4F29-4194-B9F6-7C1DB6AA1E45}">
      <dgm:prSet/>
      <dgm:spPr/>
      <dgm:t>
        <a:bodyPr/>
        <a:lstStyle/>
        <a:p>
          <a:endParaRPr lang="en-MY"/>
        </a:p>
      </dgm:t>
    </dgm:pt>
    <dgm:pt modelId="{C20F0585-25A9-4316-8468-51F9EA9FF381}">
      <dgm:prSet phldrT="[Text]"/>
      <dgm:spPr>
        <a:solidFill>
          <a:srgbClr val="FFFFFF"/>
        </a:solidFill>
      </dgm:spPr>
      <dgm:t>
        <a:bodyPr/>
        <a:lstStyle/>
        <a:p>
          <a:r>
            <a:rPr lang="en-MY">
              <a:solidFill>
                <a:schemeClr val="tx1"/>
              </a:solidFill>
            </a:rPr>
            <a:t>Diversity and Inclusion</a:t>
          </a:r>
          <a:endParaRPr lang="en-MY" dirty="0">
            <a:solidFill>
              <a:schemeClr val="tx1"/>
            </a:solidFill>
          </a:endParaRPr>
        </a:p>
      </dgm:t>
    </dgm:pt>
    <dgm:pt modelId="{CE01BC7B-693E-4C29-9382-1CEAFD123B89}" type="parTrans" cxnId="{C71A778D-1CDC-4E4C-81D2-6A090BD573C1}">
      <dgm:prSet/>
      <dgm:spPr/>
      <dgm:t>
        <a:bodyPr/>
        <a:lstStyle/>
        <a:p>
          <a:endParaRPr lang="en-MY"/>
        </a:p>
      </dgm:t>
    </dgm:pt>
    <dgm:pt modelId="{1BD7690B-FDA0-4563-ADEA-0840A7131753}" type="sibTrans" cxnId="{C71A778D-1CDC-4E4C-81D2-6A090BD573C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F1768A1-F5E4-4152-9DE2-8FFC4D413F5A}" type="pres">
      <dgm:prSet presAssocID="{10A0C590-A532-44A1-89C8-932F5D7DA730}" presName="parentText" presStyleLbl="node1" presStyleIdx="0" presStyleCnt="8" custScaleX="99638" custLinFactNeighborX="-363" custLinFactNeighborY="-25550">
        <dgm:presLayoutVars>
          <dgm:chMax val="0"/>
          <dgm:bulletEnabled val="1"/>
        </dgm:presLayoutVars>
      </dgm:prSet>
      <dgm:spPr/>
    </dgm:pt>
    <dgm:pt modelId="{4E6B4AFF-7F28-479F-BB0E-2E6F3FE26F05}" type="pres">
      <dgm:prSet presAssocID="{A9EA73E1-EF34-4B14-B6BA-8A4F60B3DC71}" presName="spacer" presStyleCnt="0"/>
      <dgm:spPr/>
    </dgm:pt>
    <dgm:pt modelId="{182E2BFD-FE72-4CAE-97B7-E0E0B9ECB808}" type="pres">
      <dgm:prSet presAssocID="{4D3B59DB-D786-4320-A9F9-72FA13EC60A2}" presName="parentText" presStyleLbl="node1" presStyleIdx="1" presStyleCnt="8">
        <dgm:presLayoutVars>
          <dgm:chMax val="0"/>
          <dgm:bulletEnabled val="1"/>
        </dgm:presLayoutVars>
      </dgm:prSet>
      <dgm:spPr/>
    </dgm:pt>
    <dgm:pt modelId="{AC30DDDE-AE05-40E7-9EBE-ECA996951BC0}" type="pres">
      <dgm:prSet presAssocID="{3E429834-F0EC-4C18-995F-12DFF5BFEF6F}" presName="spacer" presStyleCnt="0"/>
      <dgm:spPr/>
    </dgm:pt>
    <dgm:pt modelId="{F674B1EB-7C16-427C-9D7D-944E5157F0F6}" type="pres">
      <dgm:prSet presAssocID="{0E8A125C-57D8-4962-B2BC-515A47D78819}" presName="parentText" presStyleLbl="node1" presStyleIdx="2" presStyleCnt="8">
        <dgm:presLayoutVars>
          <dgm:chMax val="0"/>
          <dgm:bulletEnabled val="1"/>
        </dgm:presLayoutVars>
      </dgm:prSet>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8">
        <dgm:presLayoutVars>
          <dgm:chMax val="0"/>
          <dgm:bulletEnabled val="1"/>
        </dgm:presLayoutVars>
      </dgm:prSet>
      <dgm:spPr/>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4" presStyleCnt="8">
        <dgm:presLayoutVars>
          <dgm:chMax val="0"/>
          <dgm:bulletEnabled val="1"/>
        </dgm:presLayoutVars>
      </dgm:prSet>
      <dgm:spPr/>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5" presStyleCnt="8">
        <dgm:presLayoutVars>
          <dgm:chMax val="0"/>
          <dgm:bulletEnabled val="1"/>
        </dgm:presLayoutVars>
      </dgm:prSet>
      <dgm:spPr/>
    </dgm:pt>
    <dgm:pt modelId="{DD061BC6-7217-4983-91AB-8118DA993ADC}" type="pres">
      <dgm:prSet presAssocID="{A3E1D46A-10CE-4B4D-8698-40709515AB29}" presName="spacer" presStyleCnt="0"/>
      <dgm:spPr/>
    </dgm:pt>
    <dgm:pt modelId="{2D4BE110-5AB9-41A3-9914-DEAE56F0A0B0}" type="pres">
      <dgm:prSet presAssocID="{A0DA5317-EAF1-4F1F-8F38-FD55A0BDE6CA}" presName="parentText" presStyleLbl="node1" presStyleIdx="6" presStyleCnt="8">
        <dgm:presLayoutVars>
          <dgm:chMax val="0"/>
          <dgm:bulletEnabled val="1"/>
        </dgm:presLayoutVars>
      </dgm:prSet>
      <dgm:spPr/>
    </dgm:pt>
    <dgm:pt modelId="{A9B2BC83-0942-4001-80DE-769A77009AE5}" type="pres">
      <dgm:prSet presAssocID="{FC347640-EE41-41E7-875F-AC59FADC0017}" presName="spacer" presStyleCnt="0"/>
      <dgm:spPr/>
    </dgm:pt>
    <dgm:pt modelId="{0A218AEF-26AC-4E23-BDA1-668064282ED2}" type="pres">
      <dgm:prSet presAssocID="{C20F0585-25A9-4316-8468-51F9EA9FF381}" presName="parentText" presStyleLbl="node1" presStyleIdx="7" presStyleCnt="8">
        <dgm:presLayoutVars>
          <dgm:chMax val="0"/>
          <dgm:bulletEnabled val="1"/>
        </dgm:presLayoutVars>
      </dgm:prSet>
      <dgm:spPr/>
    </dgm:pt>
  </dgm:ptLst>
  <dgm:cxnLst>
    <dgm:cxn modelId="{D8613621-932F-4481-8FE1-059265EDC8FA}" type="presOf" srcId="{A0DA5317-EAF1-4F1F-8F38-FD55A0BDE6CA}" destId="{2D4BE110-5AB9-41A3-9914-DEAE56F0A0B0}" srcOrd="0" destOrd="0" presId="urn:microsoft.com/office/officeart/2005/8/layout/vList2"/>
    <dgm:cxn modelId="{8C3C5627-6F4E-49DF-9F49-0CBF1E71DBF8}" type="presOf" srcId="{6526F20A-24B3-4FCD-963E-A1F037490F19}" destId="{2C838952-826C-4046-A3CA-180A4970B802}"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E2266770-CCFC-474E-B0A9-9F79A32B104D}" type="presOf" srcId="{4D3B59DB-D786-4320-A9F9-72FA13EC60A2}" destId="{182E2BFD-FE72-4CAE-97B7-E0E0B9ECB808}" srcOrd="0" destOrd="0" presId="urn:microsoft.com/office/officeart/2005/8/layout/vList2"/>
    <dgm:cxn modelId="{C71A778D-1CDC-4E4C-81D2-6A090BD573C1}" srcId="{703D4D02-5513-427D-B6E9-B2E187EE0C3A}" destId="{C20F0585-25A9-4316-8468-51F9EA9FF381}" srcOrd="7" destOrd="0" parTransId="{CE01BC7B-693E-4C29-9382-1CEAFD123B89}" sibTransId="{1BD7690B-FDA0-4563-ADEA-0840A7131753}"/>
    <dgm:cxn modelId="{5FE1F790-E51A-4899-93D8-D14A5CAF0833}" srcId="{703D4D02-5513-427D-B6E9-B2E187EE0C3A}" destId="{EDECB737-FAC0-4F47-9B1A-E18B883D0F75}" srcOrd="4" destOrd="0" parTransId="{3E244206-80D9-4A49-B29D-BB28E4D7D620}" sibTransId="{926D1E68-873A-41A6-94C0-77B042AC37D7}"/>
    <dgm:cxn modelId="{A58DD296-B00C-47E5-A916-21219EC6ECA5}" srcId="{703D4D02-5513-427D-B6E9-B2E187EE0C3A}" destId="{0E8A125C-57D8-4962-B2BC-515A47D78819}" srcOrd="2" destOrd="0" parTransId="{F1D17582-3ABC-4E04-8B80-C32273D4E574}" sibTransId="{1132010B-811F-4CE9-9D90-3244B52437CB}"/>
    <dgm:cxn modelId="{8E278BA0-4F29-4194-B9F6-7C1DB6AA1E45}" srcId="{703D4D02-5513-427D-B6E9-B2E187EE0C3A}" destId="{A0DA5317-EAF1-4F1F-8F38-FD55A0BDE6CA}" srcOrd="6" destOrd="0" parTransId="{9FA7B98B-1AD7-4078-9C11-0AFD76208D4D}" sibTransId="{FC347640-EE41-41E7-875F-AC59FADC0017}"/>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0" destOrd="0" parTransId="{29DFFF41-1BFA-4263-B854-146B73507DF2}" sibTransId="{A9EA73E1-EF34-4B14-B6BA-8A4F60B3DC71}"/>
    <dgm:cxn modelId="{0D6CE2C6-E302-4582-8BFD-869E848BDD3D}" srcId="{703D4D02-5513-427D-B6E9-B2E187EE0C3A}" destId="{6526F20A-24B3-4FCD-963E-A1F037490F19}" srcOrd="5" destOrd="0" parTransId="{402CD06B-6C7D-443A-BDCA-256AA696F552}" sibTransId="{A3E1D46A-10CE-4B4D-8698-40709515AB29}"/>
    <dgm:cxn modelId="{CE7399CB-E928-44C5-A478-0E064B5CDA94}" type="presOf" srcId="{EDECB737-FAC0-4F47-9B1A-E18B883D0F75}" destId="{063BDBA2-A3DC-419F-9114-58CDD7E9676E}"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0573C4DB-F29C-45B8-B40A-D9B1F1A5BCF7}" type="presOf" srcId="{C20F0585-25A9-4316-8468-51F9EA9FF381}" destId="{0A218AEF-26AC-4E23-BDA1-668064282ED2}" srcOrd="0" destOrd="0" presId="urn:microsoft.com/office/officeart/2005/8/layout/vList2"/>
    <dgm:cxn modelId="{52CBD7E0-B9BA-41BA-B4BD-184D5EF7BB96}" srcId="{703D4D02-5513-427D-B6E9-B2E187EE0C3A}" destId="{4D3B59DB-D786-4320-A9F9-72FA13EC60A2}" srcOrd="1" destOrd="0" parTransId="{0C8F7E83-4515-4718-897B-1CD093702303}" sibTransId="{3E429834-F0EC-4C18-995F-12DFF5BFEF6F}"/>
    <dgm:cxn modelId="{6DCBBC5F-447C-4209-9D81-012F211C5711}" type="presParOf" srcId="{CC8763B3-4621-4666-B669-3C5BA2A30DBE}" destId="{DF1768A1-F5E4-4152-9DE2-8FFC4D413F5A}" srcOrd="0" destOrd="0" presId="urn:microsoft.com/office/officeart/2005/8/layout/vList2"/>
    <dgm:cxn modelId="{6B9DB196-C45C-4001-9F83-44EDA583C3CB}" type="presParOf" srcId="{CC8763B3-4621-4666-B669-3C5BA2A30DBE}" destId="{4E6B4AFF-7F28-479F-BB0E-2E6F3FE26F05}" srcOrd="1" destOrd="0" presId="urn:microsoft.com/office/officeart/2005/8/layout/vList2"/>
    <dgm:cxn modelId="{06974B61-173C-452C-9838-0637DEAF6045}" type="presParOf" srcId="{CC8763B3-4621-4666-B669-3C5BA2A30DBE}" destId="{182E2BFD-FE72-4CAE-97B7-E0E0B9ECB808}" srcOrd="2" destOrd="0" presId="urn:microsoft.com/office/officeart/2005/8/layout/vList2"/>
    <dgm:cxn modelId="{B43E3AB2-8E5E-44C7-96B3-F82F7C4D4A23}" type="presParOf" srcId="{CC8763B3-4621-4666-B669-3C5BA2A30DBE}" destId="{AC30DDDE-AE05-40E7-9EBE-ECA996951BC0}"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51099936-F243-4A9B-A77A-90190D316907}" type="presParOf" srcId="{CC8763B3-4621-4666-B669-3C5BA2A30DBE}" destId="{04C77992-2E08-4A24-87DB-3D9323CE41DA}" srcOrd="7" destOrd="0" presId="urn:microsoft.com/office/officeart/2005/8/layout/vList2"/>
    <dgm:cxn modelId="{7F3CFA4E-EF63-4B69-A44A-79D4E38E6B04}" type="presParOf" srcId="{CC8763B3-4621-4666-B669-3C5BA2A30DBE}" destId="{063BDBA2-A3DC-419F-9114-58CDD7E9676E}" srcOrd="8" destOrd="0" presId="urn:microsoft.com/office/officeart/2005/8/layout/vList2"/>
    <dgm:cxn modelId="{554E2C67-8D8A-4917-A739-BFF681064908}" type="presParOf" srcId="{CC8763B3-4621-4666-B669-3C5BA2A30DBE}" destId="{A914B8BF-CFD8-47FB-BE1A-5161F813C281}" srcOrd="9" destOrd="0" presId="urn:microsoft.com/office/officeart/2005/8/layout/vList2"/>
    <dgm:cxn modelId="{0DF43C34-0693-4685-92A1-D1A0E018021D}" type="presParOf" srcId="{CC8763B3-4621-4666-B669-3C5BA2A30DBE}" destId="{2C838952-826C-4046-A3CA-180A4970B802}" srcOrd="10" destOrd="0" presId="urn:microsoft.com/office/officeart/2005/8/layout/vList2"/>
    <dgm:cxn modelId="{BD230446-2CAE-4D95-AACD-A8F865679AB0}" type="presParOf" srcId="{CC8763B3-4621-4666-B669-3C5BA2A30DBE}" destId="{DD061BC6-7217-4983-91AB-8118DA993ADC}" srcOrd="11" destOrd="0" presId="urn:microsoft.com/office/officeart/2005/8/layout/vList2"/>
    <dgm:cxn modelId="{84EC5101-A8FF-422B-A0DF-8A6E4AC95814}" type="presParOf" srcId="{CC8763B3-4621-4666-B669-3C5BA2A30DBE}" destId="{2D4BE110-5AB9-41A3-9914-DEAE56F0A0B0}" srcOrd="12" destOrd="0" presId="urn:microsoft.com/office/officeart/2005/8/layout/vList2"/>
    <dgm:cxn modelId="{905C7B81-07F3-4C7C-984A-7F3BD01901B3}" type="presParOf" srcId="{CC8763B3-4621-4666-B669-3C5BA2A30DBE}" destId="{A9B2BC83-0942-4001-80DE-769A77009AE5}" srcOrd="13" destOrd="0" presId="urn:microsoft.com/office/officeart/2005/8/layout/vList2"/>
    <dgm:cxn modelId="{C4EE49A4-9819-42A6-A684-11A2E4FC2139}" type="presParOf" srcId="{CC8763B3-4621-4666-B669-3C5BA2A30DBE}" destId="{0A218AEF-26AC-4E23-BDA1-668064282ED2}"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Adult Learning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Employee Development</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Management Development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dgm:spPr>
        <a:solidFill>
          <a:srgbClr val="FFFFFF"/>
        </a:solidFill>
      </dgm:spPr>
      <dgm:t>
        <a:bodyPr/>
        <a:lstStyle/>
        <a:p>
          <a:r>
            <a:rPr lang="en-MY" dirty="0">
              <a:solidFill>
                <a:schemeClr val="tx1"/>
              </a:solidFill>
            </a:rPr>
            <a:t>Career Development</a:t>
          </a: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dirty="0">
              <a:solidFill>
                <a:schemeClr val="tx1"/>
              </a:solidFill>
            </a:rPr>
            <a:t>Talent Management</a:t>
          </a: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4D3B59DB-D786-4320-A9F9-72FA13EC60A2}">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Employee Training</a:t>
          </a:r>
          <a:endParaRPr lang="en-MY" sz="2400" kern="1200" dirty="0">
            <a:solidFill>
              <a:srgbClr val="FFFFEE"/>
            </a:solidFill>
            <a:latin typeface="Arial"/>
            <a:ea typeface="+mn-ea"/>
            <a:cs typeface="+mn-cs"/>
          </a:endParaRPr>
        </a:p>
      </dgm:t>
    </dgm:pt>
    <dgm:pt modelId="{0C8F7E83-4515-4718-897B-1CD093702303}" type="parTrans" cxnId="{52CBD7E0-B9BA-41BA-B4BD-184D5EF7BB96}">
      <dgm:prSet/>
      <dgm:spPr/>
      <dgm:t>
        <a:bodyPr/>
        <a:lstStyle/>
        <a:p>
          <a:endParaRPr lang="en-MY"/>
        </a:p>
      </dgm:t>
    </dgm:pt>
    <dgm:pt modelId="{3E429834-F0EC-4C18-995F-12DFF5BFEF6F}" type="sibTrans" cxnId="{52CBD7E0-B9BA-41BA-B4BD-184D5EF7BB96}">
      <dgm:prSet/>
      <dgm:spPr/>
      <dgm:t>
        <a:bodyPr/>
        <a:lstStyle/>
        <a:p>
          <a:endParaRPr lang="en-MY"/>
        </a:p>
      </dgm:t>
    </dgm:pt>
    <dgm:pt modelId="{A0DA5317-EAF1-4F1F-8F38-FD55A0BDE6CA}">
      <dgm:prSet phldrT="[Text]"/>
      <dgm:spPr>
        <a:solidFill>
          <a:srgbClr val="FFFFFF"/>
        </a:solidFill>
      </dgm:spPr>
      <dgm:t>
        <a:bodyPr/>
        <a:lstStyle/>
        <a:p>
          <a:r>
            <a:rPr lang="en-MY">
              <a:solidFill>
                <a:schemeClr val="tx1"/>
              </a:solidFill>
            </a:rPr>
            <a:t>Managing High Performers and High Potentials</a:t>
          </a:r>
          <a:endParaRPr lang="en-MY" dirty="0">
            <a:solidFill>
              <a:schemeClr val="tx1"/>
            </a:solidFill>
          </a:endParaRPr>
        </a:p>
      </dgm:t>
    </dgm:pt>
    <dgm:pt modelId="{9FA7B98B-1AD7-4078-9C11-0AFD76208D4D}" type="parTrans" cxnId="{8E278BA0-4F29-4194-B9F6-7C1DB6AA1E45}">
      <dgm:prSet/>
      <dgm:spPr/>
      <dgm:t>
        <a:bodyPr/>
        <a:lstStyle/>
        <a:p>
          <a:endParaRPr lang="en-MY"/>
        </a:p>
      </dgm:t>
    </dgm:pt>
    <dgm:pt modelId="{FC347640-EE41-41E7-875F-AC59FADC0017}" type="sibTrans" cxnId="{8E278BA0-4F29-4194-B9F6-7C1DB6AA1E45}">
      <dgm:prSet/>
      <dgm:spPr/>
      <dgm:t>
        <a:bodyPr/>
        <a:lstStyle/>
        <a:p>
          <a:endParaRPr lang="en-MY"/>
        </a:p>
      </dgm:t>
    </dgm:pt>
    <dgm:pt modelId="{C20F0585-25A9-4316-8468-51F9EA9FF381}">
      <dgm:prSet phldrT="[Text]"/>
      <dgm:spPr>
        <a:solidFill>
          <a:srgbClr val="FFFFFF"/>
        </a:solidFill>
      </dgm:spPr>
      <dgm:t>
        <a:bodyPr/>
        <a:lstStyle/>
        <a:p>
          <a:r>
            <a:rPr lang="en-MY">
              <a:solidFill>
                <a:schemeClr val="tx1"/>
              </a:solidFill>
            </a:rPr>
            <a:t>Diversity and Inclusion</a:t>
          </a:r>
          <a:endParaRPr lang="en-MY" dirty="0">
            <a:solidFill>
              <a:schemeClr val="tx1"/>
            </a:solidFill>
          </a:endParaRPr>
        </a:p>
      </dgm:t>
    </dgm:pt>
    <dgm:pt modelId="{CE01BC7B-693E-4C29-9382-1CEAFD123B89}" type="parTrans" cxnId="{C71A778D-1CDC-4E4C-81D2-6A090BD573C1}">
      <dgm:prSet/>
      <dgm:spPr/>
      <dgm:t>
        <a:bodyPr/>
        <a:lstStyle/>
        <a:p>
          <a:endParaRPr lang="en-MY"/>
        </a:p>
      </dgm:t>
    </dgm:pt>
    <dgm:pt modelId="{1BD7690B-FDA0-4563-ADEA-0840A7131753}" type="sibTrans" cxnId="{C71A778D-1CDC-4E4C-81D2-6A090BD573C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F1768A1-F5E4-4152-9DE2-8FFC4D413F5A}" type="pres">
      <dgm:prSet presAssocID="{10A0C590-A532-44A1-89C8-932F5D7DA730}" presName="parentText" presStyleLbl="node1" presStyleIdx="0" presStyleCnt="8" custScaleX="99638" custLinFactNeighborX="-363" custLinFactNeighborY="-25550">
        <dgm:presLayoutVars>
          <dgm:chMax val="0"/>
          <dgm:bulletEnabled val="1"/>
        </dgm:presLayoutVars>
      </dgm:prSet>
      <dgm:spPr>
        <a:xfrm>
          <a:off x="0" y="28599"/>
          <a:ext cx="8092694" cy="561599"/>
        </a:xfrm>
        <a:prstGeom prst="roundRect">
          <a:avLst/>
        </a:prstGeom>
      </dgm:spPr>
    </dgm:pt>
    <dgm:pt modelId="{4E6B4AFF-7F28-479F-BB0E-2E6F3FE26F05}" type="pres">
      <dgm:prSet presAssocID="{A9EA73E1-EF34-4B14-B6BA-8A4F60B3DC71}" presName="spacer" presStyleCnt="0"/>
      <dgm:spPr/>
    </dgm:pt>
    <dgm:pt modelId="{182E2BFD-FE72-4CAE-97B7-E0E0B9ECB808}" type="pres">
      <dgm:prSet presAssocID="{4D3B59DB-D786-4320-A9F9-72FA13EC60A2}" presName="parentText" presStyleLbl="node1" presStyleIdx="1" presStyleCnt="8">
        <dgm:presLayoutVars>
          <dgm:chMax val="0"/>
          <dgm:bulletEnabled val="1"/>
        </dgm:presLayoutVars>
      </dgm:prSet>
      <dgm:spPr>
        <a:xfrm>
          <a:off x="0" y="676980"/>
          <a:ext cx="8122096" cy="561599"/>
        </a:xfrm>
        <a:prstGeom prst="roundRect">
          <a:avLst/>
        </a:prstGeom>
      </dgm:spPr>
    </dgm:pt>
    <dgm:pt modelId="{AC30DDDE-AE05-40E7-9EBE-ECA996951BC0}" type="pres">
      <dgm:prSet presAssocID="{3E429834-F0EC-4C18-995F-12DFF5BFEF6F}" presName="spacer" presStyleCnt="0"/>
      <dgm:spPr/>
    </dgm:pt>
    <dgm:pt modelId="{F674B1EB-7C16-427C-9D7D-944E5157F0F6}" type="pres">
      <dgm:prSet presAssocID="{0E8A125C-57D8-4962-B2BC-515A47D78819}" presName="parentText" presStyleLbl="node1" presStyleIdx="2" presStyleCnt="8">
        <dgm:presLayoutVars>
          <dgm:chMax val="0"/>
          <dgm:bulletEnabled val="1"/>
        </dgm:presLayoutVars>
      </dgm:prSet>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8">
        <dgm:presLayoutVars>
          <dgm:chMax val="0"/>
          <dgm:bulletEnabled val="1"/>
        </dgm:presLayoutVars>
      </dgm:prSet>
      <dgm:spPr/>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4" presStyleCnt="8">
        <dgm:presLayoutVars>
          <dgm:chMax val="0"/>
          <dgm:bulletEnabled val="1"/>
        </dgm:presLayoutVars>
      </dgm:prSet>
      <dgm:spPr/>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5" presStyleCnt="8">
        <dgm:presLayoutVars>
          <dgm:chMax val="0"/>
          <dgm:bulletEnabled val="1"/>
        </dgm:presLayoutVars>
      </dgm:prSet>
      <dgm:spPr/>
    </dgm:pt>
    <dgm:pt modelId="{DD061BC6-7217-4983-91AB-8118DA993ADC}" type="pres">
      <dgm:prSet presAssocID="{A3E1D46A-10CE-4B4D-8698-40709515AB29}" presName="spacer" presStyleCnt="0"/>
      <dgm:spPr/>
    </dgm:pt>
    <dgm:pt modelId="{2D4BE110-5AB9-41A3-9914-DEAE56F0A0B0}" type="pres">
      <dgm:prSet presAssocID="{A0DA5317-EAF1-4F1F-8F38-FD55A0BDE6CA}" presName="parentText" presStyleLbl="node1" presStyleIdx="6" presStyleCnt="8">
        <dgm:presLayoutVars>
          <dgm:chMax val="0"/>
          <dgm:bulletEnabled val="1"/>
        </dgm:presLayoutVars>
      </dgm:prSet>
      <dgm:spPr/>
    </dgm:pt>
    <dgm:pt modelId="{A9B2BC83-0942-4001-80DE-769A77009AE5}" type="pres">
      <dgm:prSet presAssocID="{FC347640-EE41-41E7-875F-AC59FADC0017}" presName="spacer" presStyleCnt="0"/>
      <dgm:spPr/>
    </dgm:pt>
    <dgm:pt modelId="{0A218AEF-26AC-4E23-BDA1-668064282ED2}" type="pres">
      <dgm:prSet presAssocID="{C20F0585-25A9-4316-8468-51F9EA9FF381}" presName="parentText" presStyleLbl="node1" presStyleIdx="7" presStyleCnt="8">
        <dgm:presLayoutVars>
          <dgm:chMax val="0"/>
          <dgm:bulletEnabled val="1"/>
        </dgm:presLayoutVars>
      </dgm:prSet>
      <dgm:spPr/>
    </dgm:pt>
  </dgm:ptLst>
  <dgm:cxnLst>
    <dgm:cxn modelId="{D8613621-932F-4481-8FE1-059265EDC8FA}" type="presOf" srcId="{A0DA5317-EAF1-4F1F-8F38-FD55A0BDE6CA}" destId="{2D4BE110-5AB9-41A3-9914-DEAE56F0A0B0}" srcOrd="0" destOrd="0" presId="urn:microsoft.com/office/officeart/2005/8/layout/vList2"/>
    <dgm:cxn modelId="{8C3C5627-6F4E-49DF-9F49-0CBF1E71DBF8}" type="presOf" srcId="{6526F20A-24B3-4FCD-963E-A1F037490F19}" destId="{2C838952-826C-4046-A3CA-180A4970B802}"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E2266770-CCFC-474E-B0A9-9F79A32B104D}" type="presOf" srcId="{4D3B59DB-D786-4320-A9F9-72FA13EC60A2}" destId="{182E2BFD-FE72-4CAE-97B7-E0E0B9ECB808}" srcOrd="0" destOrd="0" presId="urn:microsoft.com/office/officeart/2005/8/layout/vList2"/>
    <dgm:cxn modelId="{C71A778D-1CDC-4E4C-81D2-6A090BD573C1}" srcId="{703D4D02-5513-427D-B6E9-B2E187EE0C3A}" destId="{C20F0585-25A9-4316-8468-51F9EA9FF381}" srcOrd="7" destOrd="0" parTransId="{CE01BC7B-693E-4C29-9382-1CEAFD123B89}" sibTransId="{1BD7690B-FDA0-4563-ADEA-0840A7131753}"/>
    <dgm:cxn modelId="{5FE1F790-E51A-4899-93D8-D14A5CAF0833}" srcId="{703D4D02-5513-427D-B6E9-B2E187EE0C3A}" destId="{EDECB737-FAC0-4F47-9B1A-E18B883D0F75}" srcOrd="4" destOrd="0" parTransId="{3E244206-80D9-4A49-B29D-BB28E4D7D620}" sibTransId="{926D1E68-873A-41A6-94C0-77B042AC37D7}"/>
    <dgm:cxn modelId="{A58DD296-B00C-47E5-A916-21219EC6ECA5}" srcId="{703D4D02-5513-427D-B6E9-B2E187EE0C3A}" destId="{0E8A125C-57D8-4962-B2BC-515A47D78819}" srcOrd="2" destOrd="0" parTransId="{F1D17582-3ABC-4E04-8B80-C32273D4E574}" sibTransId="{1132010B-811F-4CE9-9D90-3244B52437CB}"/>
    <dgm:cxn modelId="{8E278BA0-4F29-4194-B9F6-7C1DB6AA1E45}" srcId="{703D4D02-5513-427D-B6E9-B2E187EE0C3A}" destId="{A0DA5317-EAF1-4F1F-8F38-FD55A0BDE6CA}" srcOrd="6" destOrd="0" parTransId="{9FA7B98B-1AD7-4078-9C11-0AFD76208D4D}" sibTransId="{FC347640-EE41-41E7-875F-AC59FADC0017}"/>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0" destOrd="0" parTransId="{29DFFF41-1BFA-4263-B854-146B73507DF2}" sibTransId="{A9EA73E1-EF34-4B14-B6BA-8A4F60B3DC71}"/>
    <dgm:cxn modelId="{0D6CE2C6-E302-4582-8BFD-869E848BDD3D}" srcId="{703D4D02-5513-427D-B6E9-B2E187EE0C3A}" destId="{6526F20A-24B3-4FCD-963E-A1F037490F19}" srcOrd="5" destOrd="0" parTransId="{402CD06B-6C7D-443A-BDCA-256AA696F552}" sibTransId="{A3E1D46A-10CE-4B4D-8698-40709515AB29}"/>
    <dgm:cxn modelId="{CE7399CB-E928-44C5-A478-0E064B5CDA94}" type="presOf" srcId="{EDECB737-FAC0-4F47-9B1A-E18B883D0F75}" destId="{063BDBA2-A3DC-419F-9114-58CDD7E9676E}"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0573C4DB-F29C-45B8-B40A-D9B1F1A5BCF7}" type="presOf" srcId="{C20F0585-25A9-4316-8468-51F9EA9FF381}" destId="{0A218AEF-26AC-4E23-BDA1-668064282ED2}" srcOrd="0" destOrd="0" presId="urn:microsoft.com/office/officeart/2005/8/layout/vList2"/>
    <dgm:cxn modelId="{52CBD7E0-B9BA-41BA-B4BD-184D5EF7BB96}" srcId="{703D4D02-5513-427D-B6E9-B2E187EE0C3A}" destId="{4D3B59DB-D786-4320-A9F9-72FA13EC60A2}" srcOrd="1" destOrd="0" parTransId="{0C8F7E83-4515-4718-897B-1CD093702303}" sibTransId="{3E429834-F0EC-4C18-995F-12DFF5BFEF6F}"/>
    <dgm:cxn modelId="{6DCBBC5F-447C-4209-9D81-012F211C5711}" type="presParOf" srcId="{CC8763B3-4621-4666-B669-3C5BA2A30DBE}" destId="{DF1768A1-F5E4-4152-9DE2-8FFC4D413F5A}" srcOrd="0" destOrd="0" presId="urn:microsoft.com/office/officeart/2005/8/layout/vList2"/>
    <dgm:cxn modelId="{6B9DB196-C45C-4001-9F83-44EDA583C3CB}" type="presParOf" srcId="{CC8763B3-4621-4666-B669-3C5BA2A30DBE}" destId="{4E6B4AFF-7F28-479F-BB0E-2E6F3FE26F05}" srcOrd="1" destOrd="0" presId="urn:microsoft.com/office/officeart/2005/8/layout/vList2"/>
    <dgm:cxn modelId="{06974B61-173C-452C-9838-0637DEAF6045}" type="presParOf" srcId="{CC8763B3-4621-4666-B669-3C5BA2A30DBE}" destId="{182E2BFD-FE72-4CAE-97B7-E0E0B9ECB808}" srcOrd="2" destOrd="0" presId="urn:microsoft.com/office/officeart/2005/8/layout/vList2"/>
    <dgm:cxn modelId="{B43E3AB2-8E5E-44C7-96B3-F82F7C4D4A23}" type="presParOf" srcId="{CC8763B3-4621-4666-B669-3C5BA2A30DBE}" destId="{AC30DDDE-AE05-40E7-9EBE-ECA996951BC0}"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51099936-F243-4A9B-A77A-90190D316907}" type="presParOf" srcId="{CC8763B3-4621-4666-B669-3C5BA2A30DBE}" destId="{04C77992-2E08-4A24-87DB-3D9323CE41DA}" srcOrd="7" destOrd="0" presId="urn:microsoft.com/office/officeart/2005/8/layout/vList2"/>
    <dgm:cxn modelId="{7F3CFA4E-EF63-4B69-A44A-79D4E38E6B04}" type="presParOf" srcId="{CC8763B3-4621-4666-B669-3C5BA2A30DBE}" destId="{063BDBA2-A3DC-419F-9114-58CDD7E9676E}" srcOrd="8" destOrd="0" presId="urn:microsoft.com/office/officeart/2005/8/layout/vList2"/>
    <dgm:cxn modelId="{554E2C67-8D8A-4917-A739-BFF681064908}" type="presParOf" srcId="{CC8763B3-4621-4666-B669-3C5BA2A30DBE}" destId="{A914B8BF-CFD8-47FB-BE1A-5161F813C281}" srcOrd="9" destOrd="0" presId="urn:microsoft.com/office/officeart/2005/8/layout/vList2"/>
    <dgm:cxn modelId="{0DF43C34-0693-4685-92A1-D1A0E018021D}" type="presParOf" srcId="{CC8763B3-4621-4666-B669-3C5BA2A30DBE}" destId="{2C838952-826C-4046-A3CA-180A4970B802}" srcOrd="10" destOrd="0" presId="urn:microsoft.com/office/officeart/2005/8/layout/vList2"/>
    <dgm:cxn modelId="{BD230446-2CAE-4D95-AACD-A8F865679AB0}" type="presParOf" srcId="{CC8763B3-4621-4666-B669-3C5BA2A30DBE}" destId="{DD061BC6-7217-4983-91AB-8118DA993ADC}" srcOrd="11" destOrd="0" presId="urn:microsoft.com/office/officeart/2005/8/layout/vList2"/>
    <dgm:cxn modelId="{84EC5101-A8FF-422B-A0DF-8A6E4AC95814}" type="presParOf" srcId="{CC8763B3-4621-4666-B669-3C5BA2A30DBE}" destId="{2D4BE110-5AB9-41A3-9914-DEAE56F0A0B0}" srcOrd="12" destOrd="0" presId="urn:microsoft.com/office/officeart/2005/8/layout/vList2"/>
    <dgm:cxn modelId="{905C7B81-07F3-4C7C-984A-7F3BD01901B3}" type="presParOf" srcId="{CC8763B3-4621-4666-B669-3C5BA2A30DBE}" destId="{A9B2BC83-0942-4001-80DE-769A77009AE5}" srcOrd="13" destOrd="0" presId="urn:microsoft.com/office/officeart/2005/8/layout/vList2"/>
    <dgm:cxn modelId="{C4EE49A4-9819-42A6-A684-11A2E4FC2139}" type="presParOf" srcId="{CC8763B3-4621-4666-B669-3C5BA2A30DBE}" destId="{0A218AEF-26AC-4E23-BDA1-668064282ED2}"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10A0C590-A532-44A1-89C8-932F5D7DA730}">
      <dgm:prSet phldrT="[Text]" custT="1"/>
      <dgm:spPr>
        <a:solidFill>
          <a:schemeClr val="accent4">
            <a:lumMod val="50000"/>
            <a:lumOff val="50000"/>
          </a:scheme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chemeClr val="bg1"/>
              </a:solidFill>
              <a:latin typeface="Arial"/>
              <a:ea typeface="+mn-ea"/>
              <a:cs typeface="+mn-cs"/>
            </a:rPr>
            <a:t>Employee Training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Employee Development</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Management Development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dgm:spPr>
        <a:solidFill>
          <a:srgbClr val="FFFFFF"/>
        </a:solidFill>
      </dgm:spPr>
      <dgm:t>
        <a:bodyPr/>
        <a:lstStyle/>
        <a:p>
          <a:r>
            <a:rPr lang="en-MY" dirty="0">
              <a:solidFill>
                <a:schemeClr val="tx1"/>
              </a:solidFill>
            </a:rPr>
            <a:t>Career Development</a:t>
          </a: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dirty="0">
              <a:solidFill>
                <a:schemeClr val="tx1"/>
              </a:solidFill>
            </a:rPr>
            <a:t>Talent Management</a:t>
          </a: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A0DA5317-EAF1-4F1F-8F38-FD55A0BDE6CA}">
      <dgm:prSet phldrT="[Text]"/>
      <dgm:spPr>
        <a:solidFill>
          <a:srgbClr val="FFFFFF"/>
        </a:solidFill>
      </dgm:spPr>
      <dgm:t>
        <a:bodyPr/>
        <a:lstStyle/>
        <a:p>
          <a:r>
            <a:rPr lang="en-MY">
              <a:solidFill>
                <a:schemeClr val="tx1"/>
              </a:solidFill>
            </a:rPr>
            <a:t>Managing High Performers and High Potentials</a:t>
          </a:r>
          <a:endParaRPr lang="en-MY" dirty="0">
            <a:solidFill>
              <a:schemeClr val="tx1"/>
            </a:solidFill>
          </a:endParaRPr>
        </a:p>
      </dgm:t>
    </dgm:pt>
    <dgm:pt modelId="{9FA7B98B-1AD7-4078-9C11-0AFD76208D4D}" type="parTrans" cxnId="{8E278BA0-4F29-4194-B9F6-7C1DB6AA1E45}">
      <dgm:prSet/>
      <dgm:spPr/>
      <dgm:t>
        <a:bodyPr/>
        <a:lstStyle/>
        <a:p>
          <a:endParaRPr lang="en-MY"/>
        </a:p>
      </dgm:t>
    </dgm:pt>
    <dgm:pt modelId="{FC347640-EE41-41E7-875F-AC59FADC0017}" type="sibTrans" cxnId="{8E278BA0-4F29-4194-B9F6-7C1DB6AA1E45}">
      <dgm:prSet/>
      <dgm:spPr/>
      <dgm:t>
        <a:bodyPr/>
        <a:lstStyle/>
        <a:p>
          <a:endParaRPr lang="en-MY"/>
        </a:p>
      </dgm:t>
    </dgm:pt>
    <dgm:pt modelId="{C20F0585-25A9-4316-8468-51F9EA9FF381}">
      <dgm:prSet phldrT="[Text]"/>
      <dgm:spPr>
        <a:solidFill>
          <a:srgbClr val="FFFFFF"/>
        </a:solidFill>
      </dgm:spPr>
      <dgm:t>
        <a:bodyPr/>
        <a:lstStyle/>
        <a:p>
          <a:r>
            <a:rPr lang="en-MY">
              <a:solidFill>
                <a:schemeClr val="tx1"/>
              </a:solidFill>
            </a:rPr>
            <a:t>Diversity and Inclusion</a:t>
          </a:r>
          <a:endParaRPr lang="en-MY" dirty="0">
            <a:solidFill>
              <a:schemeClr val="tx1"/>
            </a:solidFill>
          </a:endParaRPr>
        </a:p>
      </dgm:t>
    </dgm:pt>
    <dgm:pt modelId="{CE01BC7B-693E-4C29-9382-1CEAFD123B89}" type="parTrans" cxnId="{C71A778D-1CDC-4E4C-81D2-6A090BD573C1}">
      <dgm:prSet/>
      <dgm:spPr/>
      <dgm:t>
        <a:bodyPr/>
        <a:lstStyle/>
        <a:p>
          <a:endParaRPr lang="en-MY"/>
        </a:p>
      </dgm:t>
    </dgm:pt>
    <dgm:pt modelId="{1BD7690B-FDA0-4563-ADEA-0840A7131753}" type="sibTrans" cxnId="{C71A778D-1CDC-4E4C-81D2-6A090BD573C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F1768A1-F5E4-4152-9DE2-8FFC4D413F5A}" type="pres">
      <dgm:prSet presAssocID="{10A0C590-A532-44A1-89C8-932F5D7DA730}" presName="parentText" presStyleLbl="node1" presStyleIdx="0" presStyleCnt="7" custScaleX="99638" custLinFactNeighborX="-363" custLinFactNeighborY="-30791">
        <dgm:presLayoutVars>
          <dgm:chMax val="0"/>
          <dgm:bulletEnabled val="1"/>
        </dgm:presLayoutVars>
      </dgm:prSet>
      <dgm:spPr>
        <a:xfrm>
          <a:off x="0" y="28599"/>
          <a:ext cx="8092694" cy="561599"/>
        </a:xfrm>
        <a:prstGeom prst="roundRect">
          <a:avLst/>
        </a:prstGeom>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1" presStyleCnt="7">
        <dgm:presLayoutVars>
          <dgm:chMax val="0"/>
          <dgm:bulletEnabled val="1"/>
        </dgm:presLayoutVars>
      </dgm:prSet>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7">
        <dgm:presLayoutVars>
          <dgm:chMax val="0"/>
          <dgm:bulletEnabled val="1"/>
        </dgm:presLayoutVars>
      </dgm:prSet>
      <dgm:spPr/>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3" presStyleCnt="7">
        <dgm:presLayoutVars>
          <dgm:chMax val="0"/>
          <dgm:bulletEnabled val="1"/>
        </dgm:presLayoutVars>
      </dgm:prSet>
      <dgm:spPr/>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4" presStyleCnt="7">
        <dgm:presLayoutVars>
          <dgm:chMax val="0"/>
          <dgm:bulletEnabled val="1"/>
        </dgm:presLayoutVars>
      </dgm:prSet>
      <dgm:spPr/>
    </dgm:pt>
    <dgm:pt modelId="{DD061BC6-7217-4983-91AB-8118DA993ADC}" type="pres">
      <dgm:prSet presAssocID="{A3E1D46A-10CE-4B4D-8698-40709515AB29}" presName="spacer" presStyleCnt="0"/>
      <dgm:spPr/>
    </dgm:pt>
    <dgm:pt modelId="{2D4BE110-5AB9-41A3-9914-DEAE56F0A0B0}" type="pres">
      <dgm:prSet presAssocID="{A0DA5317-EAF1-4F1F-8F38-FD55A0BDE6CA}" presName="parentText" presStyleLbl="node1" presStyleIdx="5" presStyleCnt="7">
        <dgm:presLayoutVars>
          <dgm:chMax val="0"/>
          <dgm:bulletEnabled val="1"/>
        </dgm:presLayoutVars>
      </dgm:prSet>
      <dgm:spPr/>
    </dgm:pt>
    <dgm:pt modelId="{A9B2BC83-0942-4001-80DE-769A77009AE5}" type="pres">
      <dgm:prSet presAssocID="{FC347640-EE41-41E7-875F-AC59FADC0017}" presName="spacer" presStyleCnt="0"/>
      <dgm:spPr/>
    </dgm:pt>
    <dgm:pt modelId="{0A218AEF-26AC-4E23-BDA1-668064282ED2}" type="pres">
      <dgm:prSet presAssocID="{C20F0585-25A9-4316-8468-51F9EA9FF381}" presName="parentText" presStyleLbl="node1" presStyleIdx="6" presStyleCnt="7">
        <dgm:presLayoutVars>
          <dgm:chMax val="0"/>
          <dgm:bulletEnabled val="1"/>
        </dgm:presLayoutVars>
      </dgm:prSet>
      <dgm:spPr/>
    </dgm:pt>
  </dgm:ptLst>
  <dgm:cxnLst>
    <dgm:cxn modelId="{D8613621-932F-4481-8FE1-059265EDC8FA}" type="presOf" srcId="{A0DA5317-EAF1-4F1F-8F38-FD55A0BDE6CA}" destId="{2D4BE110-5AB9-41A3-9914-DEAE56F0A0B0}" srcOrd="0" destOrd="0" presId="urn:microsoft.com/office/officeart/2005/8/layout/vList2"/>
    <dgm:cxn modelId="{8C3C5627-6F4E-49DF-9F49-0CBF1E71DBF8}" type="presOf" srcId="{6526F20A-24B3-4FCD-963E-A1F037490F19}" destId="{2C838952-826C-4046-A3CA-180A4970B802}"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C71A778D-1CDC-4E4C-81D2-6A090BD573C1}" srcId="{703D4D02-5513-427D-B6E9-B2E187EE0C3A}" destId="{C20F0585-25A9-4316-8468-51F9EA9FF381}" srcOrd="6" destOrd="0" parTransId="{CE01BC7B-693E-4C29-9382-1CEAFD123B89}" sibTransId="{1BD7690B-FDA0-4563-ADEA-0840A7131753}"/>
    <dgm:cxn modelId="{5FE1F790-E51A-4899-93D8-D14A5CAF0833}" srcId="{703D4D02-5513-427D-B6E9-B2E187EE0C3A}" destId="{EDECB737-FAC0-4F47-9B1A-E18B883D0F75}" srcOrd="3" destOrd="0" parTransId="{3E244206-80D9-4A49-B29D-BB28E4D7D620}" sibTransId="{926D1E68-873A-41A6-94C0-77B042AC37D7}"/>
    <dgm:cxn modelId="{A58DD296-B00C-47E5-A916-21219EC6ECA5}" srcId="{703D4D02-5513-427D-B6E9-B2E187EE0C3A}" destId="{0E8A125C-57D8-4962-B2BC-515A47D78819}" srcOrd="1" destOrd="0" parTransId="{F1D17582-3ABC-4E04-8B80-C32273D4E574}" sibTransId="{1132010B-811F-4CE9-9D90-3244B52437CB}"/>
    <dgm:cxn modelId="{8E278BA0-4F29-4194-B9F6-7C1DB6AA1E45}" srcId="{703D4D02-5513-427D-B6E9-B2E187EE0C3A}" destId="{A0DA5317-EAF1-4F1F-8F38-FD55A0BDE6CA}" srcOrd="5" destOrd="0" parTransId="{9FA7B98B-1AD7-4078-9C11-0AFD76208D4D}" sibTransId="{FC347640-EE41-41E7-875F-AC59FADC0017}"/>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2"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0" destOrd="0" parTransId="{29DFFF41-1BFA-4263-B854-146B73507DF2}" sibTransId="{A9EA73E1-EF34-4B14-B6BA-8A4F60B3DC71}"/>
    <dgm:cxn modelId="{0D6CE2C6-E302-4582-8BFD-869E848BDD3D}" srcId="{703D4D02-5513-427D-B6E9-B2E187EE0C3A}" destId="{6526F20A-24B3-4FCD-963E-A1F037490F19}" srcOrd="4" destOrd="0" parTransId="{402CD06B-6C7D-443A-BDCA-256AA696F552}" sibTransId="{A3E1D46A-10CE-4B4D-8698-40709515AB29}"/>
    <dgm:cxn modelId="{CE7399CB-E928-44C5-A478-0E064B5CDA94}" type="presOf" srcId="{EDECB737-FAC0-4F47-9B1A-E18B883D0F75}" destId="{063BDBA2-A3DC-419F-9114-58CDD7E9676E}"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0573C4DB-F29C-45B8-B40A-D9B1F1A5BCF7}" type="presOf" srcId="{C20F0585-25A9-4316-8468-51F9EA9FF381}" destId="{0A218AEF-26AC-4E23-BDA1-668064282ED2}" srcOrd="0" destOrd="0" presId="urn:microsoft.com/office/officeart/2005/8/layout/vList2"/>
    <dgm:cxn modelId="{6DCBBC5F-447C-4209-9D81-012F211C5711}" type="presParOf" srcId="{CC8763B3-4621-4666-B669-3C5BA2A30DBE}" destId="{DF1768A1-F5E4-4152-9DE2-8FFC4D413F5A}" srcOrd="0" destOrd="0" presId="urn:microsoft.com/office/officeart/2005/8/layout/vList2"/>
    <dgm:cxn modelId="{6B9DB196-C45C-4001-9F83-44EDA583C3CB}" type="presParOf" srcId="{CC8763B3-4621-4666-B669-3C5BA2A30DBE}" destId="{4E6B4AFF-7F28-479F-BB0E-2E6F3FE26F05}"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D069A7BC-3F76-428D-A736-5F79F5F88255}" type="presParOf" srcId="{CC8763B3-4621-4666-B669-3C5BA2A30DBE}" destId="{239A56AA-8CA4-45D2-AAA7-F32B26D151DB}" srcOrd="4" destOrd="0" presId="urn:microsoft.com/office/officeart/2005/8/layout/vList2"/>
    <dgm:cxn modelId="{51099936-F243-4A9B-A77A-90190D316907}" type="presParOf" srcId="{CC8763B3-4621-4666-B669-3C5BA2A30DBE}" destId="{04C77992-2E08-4A24-87DB-3D9323CE41DA}" srcOrd="5" destOrd="0" presId="urn:microsoft.com/office/officeart/2005/8/layout/vList2"/>
    <dgm:cxn modelId="{7F3CFA4E-EF63-4B69-A44A-79D4E38E6B04}" type="presParOf" srcId="{CC8763B3-4621-4666-B669-3C5BA2A30DBE}" destId="{063BDBA2-A3DC-419F-9114-58CDD7E9676E}" srcOrd="6" destOrd="0" presId="urn:microsoft.com/office/officeart/2005/8/layout/vList2"/>
    <dgm:cxn modelId="{554E2C67-8D8A-4917-A739-BFF681064908}" type="presParOf" srcId="{CC8763B3-4621-4666-B669-3C5BA2A30DBE}" destId="{A914B8BF-CFD8-47FB-BE1A-5161F813C281}" srcOrd="7" destOrd="0" presId="urn:microsoft.com/office/officeart/2005/8/layout/vList2"/>
    <dgm:cxn modelId="{0DF43C34-0693-4685-92A1-D1A0E018021D}" type="presParOf" srcId="{CC8763B3-4621-4666-B669-3C5BA2A30DBE}" destId="{2C838952-826C-4046-A3CA-180A4970B802}" srcOrd="8" destOrd="0" presId="urn:microsoft.com/office/officeart/2005/8/layout/vList2"/>
    <dgm:cxn modelId="{BD230446-2CAE-4D95-AACD-A8F865679AB0}" type="presParOf" srcId="{CC8763B3-4621-4666-B669-3C5BA2A30DBE}" destId="{DD061BC6-7217-4983-91AB-8118DA993ADC}" srcOrd="9" destOrd="0" presId="urn:microsoft.com/office/officeart/2005/8/layout/vList2"/>
    <dgm:cxn modelId="{84EC5101-A8FF-422B-A0DF-8A6E4AC95814}" type="presParOf" srcId="{CC8763B3-4621-4666-B669-3C5BA2A30DBE}" destId="{2D4BE110-5AB9-41A3-9914-DEAE56F0A0B0}" srcOrd="10" destOrd="0" presId="urn:microsoft.com/office/officeart/2005/8/layout/vList2"/>
    <dgm:cxn modelId="{905C7B81-07F3-4C7C-984A-7F3BD01901B3}" type="presParOf" srcId="{CC8763B3-4621-4666-B669-3C5BA2A30DBE}" destId="{A9B2BC83-0942-4001-80DE-769A77009AE5}" srcOrd="11" destOrd="0" presId="urn:microsoft.com/office/officeart/2005/8/layout/vList2"/>
    <dgm:cxn modelId="{C4EE49A4-9819-42A6-A684-11A2E4FC2139}" type="presParOf" srcId="{CC8763B3-4621-4666-B669-3C5BA2A30DBE}" destId="{0A218AEF-26AC-4E23-BDA1-668064282ED2}"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Employee Training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Employee Development</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Management Development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dgm:spPr>
        <a:solidFill>
          <a:srgbClr val="FFFFFF"/>
        </a:solidFill>
      </dgm:spPr>
      <dgm:t>
        <a:bodyPr/>
        <a:lstStyle/>
        <a:p>
          <a:r>
            <a:rPr lang="en-MY" dirty="0">
              <a:solidFill>
                <a:schemeClr val="tx1"/>
              </a:solidFill>
            </a:rPr>
            <a:t>Career Development</a:t>
          </a: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dirty="0">
              <a:solidFill>
                <a:schemeClr val="tx1"/>
              </a:solidFill>
            </a:rPr>
            <a:t>Talent Management</a:t>
          </a: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A0DA5317-EAF1-4F1F-8F38-FD55A0BDE6CA}">
      <dgm:prSet phldrT="[Text]"/>
      <dgm:spPr>
        <a:solidFill>
          <a:srgbClr val="FFFFFF"/>
        </a:solidFill>
      </dgm:spPr>
      <dgm:t>
        <a:bodyPr/>
        <a:lstStyle/>
        <a:p>
          <a:r>
            <a:rPr lang="en-MY">
              <a:solidFill>
                <a:schemeClr val="tx1"/>
              </a:solidFill>
            </a:rPr>
            <a:t>Managing High Performers and High Potentials</a:t>
          </a:r>
          <a:endParaRPr lang="en-MY" dirty="0">
            <a:solidFill>
              <a:schemeClr val="tx1"/>
            </a:solidFill>
          </a:endParaRPr>
        </a:p>
      </dgm:t>
    </dgm:pt>
    <dgm:pt modelId="{9FA7B98B-1AD7-4078-9C11-0AFD76208D4D}" type="parTrans" cxnId="{8E278BA0-4F29-4194-B9F6-7C1DB6AA1E45}">
      <dgm:prSet/>
      <dgm:spPr/>
      <dgm:t>
        <a:bodyPr/>
        <a:lstStyle/>
        <a:p>
          <a:endParaRPr lang="en-MY"/>
        </a:p>
      </dgm:t>
    </dgm:pt>
    <dgm:pt modelId="{FC347640-EE41-41E7-875F-AC59FADC0017}" type="sibTrans" cxnId="{8E278BA0-4F29-4194-B9F6-7C1DB6AA1E45}">
      <dgm:prSet/>
      <dgm:spPr/>
      <dgm:t>
        <a:bodyPr/>
        <a:lstStyle/>
        <a:p>
          <a:endParaRPr lang="en-MY"/>
        </a:p>
      </dgm:t>
    </dgm:pt>
    <dgm:pt modelId="{C20F0585-25A9-4316-8468-51F9EA9FF381}">
      <dgm:prSet phldrT="[Text]"/>
      <dgm:spPr>
        <a:solidFill>
          <a:srgbClr val="FFFFFF"/>
        </a:solidFill>
      </dgm:spPr>
      <dgm:t>
        <a:bodyPr/>
        <a:lstStyle/>
        <a:p>
          <a:r>
            <a:rPr lang="en-MY">
              <a:solidFill>
                <a:schemeClr val="tx1"/>
              </a:solidFill>
            </a:rPr>
            <a:t>Diversity and Inclusion</a:t>
          </a:r>
          <a:endParaRPr lang="en-MY" dirty="0">
            <a:solidFill>
              <a:schemeClr val="tx1"/>
            </a:solidFill>
          </a:endParaRPr>
        </a:p>
      </dgm:t>
    </dgm:pt>
    <dgm:pt modelId="{CE01BC7B-693E-4C29-9382-1CEAFD123B89}" type="parTrans" cxnId="{C71A778D-1CDC-4E4C-81D2-6A090BD573C1}">
      <dgm:prSet/>
      <dgm:spPr/>
      <dgm:t>
        <a:bodyPr/>
        <a:lstStyle/>
        <a:p>
          <a:endParaRPr lang="en-MY"/>
        </a:p>
      </dgm:t>
    </dgm:pt>
    <dgm:pt modelId="{1BD7690B-FDA0-4563-ADEA-0840A7131753}" type="sibTrans" cxnId="{C71A778D-1CDC-4E4C-81D2-6A090BD573C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F1768A1-F5E4-4152-9DE2-8FFC4D413F5A}" type="pres">
      <dgm:prSet presAssocID="{10A0C590-A532-44A1-89C8-932F5D7DA730}" presName="parentText" presStyleLbl="node1" presStyleIdx="0" presStyleCnt="7" custScaleX="99638" custLinFactNeighborX="-363" custLinFactNeighborY="-25550">
        <dgm:presLayoutVars>
          <dgm:chMax val="0"/>
          <dgm:bulletEnabled val="1"/>
        </dgm:presLayoutVars>
      </dgm:prSet>
      <dgm:spPr>
        <a:xfrm>
          <a:off x="0" y="28599"/>
          <a:ext cx="8092694" cy="561599"/>
        </a:xfrm>
        <a:prstGeom prst="roundRect">
          <a:avLst/>
        </a:prstGeom>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1" presStyleCnt="7">
        <dgm:presLayoutVars>
          <dgm:chMax val="0"/>
          <dgm:bulletEnabled val="1"/>
        </dgm:presLayoutVars>
      </dgm:prSet>
      <dgm:spPr>
        <a:xfrm>
          <a:off x="0" y="1307700"/>
          <a:ext cx="8122096" cy="561599"/>
        </a:xfrm>
        <a:prstGeom prst="roundRect">
          <a:avLst/>
        </a:prstGeom>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7">
        <dgm:presLayoutVars>
          <dgm:chMax val="0"/>
          <dgm:bulletEnabled val="1"/>
        </dgm:presLayoutVars>
      </dgm:prSet>
      <dgm:spPr/>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3" presStyleCnt="7">
        <dgm:presLayoutVars>
          <dgm:chMax val="0"/>
          <dgm:bulletEnabled val="1"/>
        </dgm:presLayoutVars>
      </dgm:prSet>
      <dgm:spPr/>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4" presStyleCnt="7">
        <dgm:presLayoutVars>
          <dgm:chMax val="0"/>
          <dgm:bulletEnabled val="1"/>
        </dgm:presLayoutVars>
      </dgm:prSet>
      <dgm:spPr/>
    </dgm:pt>
    <dgm:pt modelId="{DD061BC6-7217-4983-91AB-8118DA993ADC}" type="pres">
      <dgm:prSet presAssocID="{A3E1D46A-10CE-4B4D-8698-40709515AB29}" presName="spacer" presStyleCnt="0"/>
      <dgm:spPr/>
    </dgm:pt>
    <dgm:pt modelId="{2D4BE110-5AB9-41A3-9914-DEAE56F0A0B0}" type="pres">
      <dgm:prSet presAssocID="{A0DA5317-EAF1-4F1F-8F38-FD55A0BDE6CA}" presName="parentText" presStyleLbl="node1" presStyleIdx="5" presStyleCnt="7">
        <dgm:presLayoutVars>
          <dgm:chMax val="0"/>
          <dgm:bulletEnabled val="1"/>
        </dgm:presLayoutVars>
      </dgm:prSet>
      <dgm:spPr/>
    </dgm:pt>
    <dgm:pt modelId="{A9B2BC83-0942-4001-80DE-769A77009AE5}" type="pres">
      <dgm:prSet presAssocID="{FC347640-EE41-41E7-875F-AC59FADC0017}" presName="spacer" presStyleCnt="0"/>
      <dgm:spPr/>
    </dgm:pt>
    <dgm:pt modelId="{0A218AEF-26AC-4E23-BDA1-668064282ED2}" type="pres">
      <dgm:prSet presAssocID="{C20F0585-25A9-4316-8468-51F9EA9FF381}" presName="parentText" presStyleLbl="node1" presStyleIdx="6" presStyleCnt="7">
        <dgm:presLayoutVars>
          <dgm:chMax val="0"/>
          <dgm:bulletEnabled val="1"/>
        </dgm:presLayoutVars>
      </dgm:prSet>
      <dgm:spPr/>
    </dgm:pt>
  </dgm:ptLst>
  <dgm:cxnLst>
    <dgm:cxn modelId="{D8613621-932F-4481-8FE1-059265EDC8FA}" type="presOf" srcId="{A0DA5317-EAF1-4F1F-8F38-FD55A0BDE6CA}" destId="{2D4BE110-5AB9-41A3-9914-DEAE56F0A0B0}" srcOrd="0" destOrd="0" presId="urn:microsoft.com/office/officeart/2005/8/layout/vList2"/>
    <dgm:cxn modelId="{8C3C5627-6F4E-49DF-9F49-0CBF1E71DBF8}" type="presOf" srcId="{6526F20A-24B3-4FCD-963E-A1F037490F19}" destId="{2C838952-826C-4046-A3CA-180A4970B802}"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C71A778D-1CDC-4E4C-81D2-6A090BD573C1}" srcId="{703D4D02-5513-427D-B6E9-B2E187EE0C3A}" destId="{C20F0585-25A9-4316-8468-51F9EA9FF381}" srcOrd="6" destOrd="0" parTransId="{CE01BC7B-693E-4C29-9382-1CEAFD123B89}" sibTransId="{1BD7690B-FDA0-4563-ADEA-0840A7131753}"/>
    <dgm:cxn modelId="{5FE1F790-E51A-4899-93D8-D14A5CAF0833}" srcId="{703D4D02-5513-427D-B6E9-B2E187EE0C3A}" destId="{EDECB737-FAC0-4F47-9B1A-E18B883D0F75}" srcOrd="3" destOrd="0" parTransId="{3E244206-80D9-4A49-B29D-BB28E4D7D620}" sibTransId="{926D1E68-873A-41A6-94C0-77B042AC37D7}"/>
    <dgm:cxn modelId="{A58DD296-B00C-47E5-A916-21219EC6ECA5}" srcId="{703D4D02-5513-427D-B6E9-B2E187EE0C3A}" destId="{0E8A125C-57D8-4962-B2BC-515A47D78819}" srcOrd="1" destOrd="0" parTransId="{F1D17582-3ABC-4E04-8B80-C32273D4E574}" sibTransId="{1132010B-811F-4CE9-9D90-3244B52437CB}"/>
    <dgm:cxn modelId="{8E278BA0-4F29-4194-B9F6-7C1DB6AA1E45}" srcId="{703D4D02-5513-427D-B6E9-B2E187EE0C3A}" destId="{A0DA5317-EAF1-4F1F-8F38-FD55A0BDE6CA}" srcOrd="5" destOrd="0" parTransId="{9FA7B98B-1AD7-4078-9C11-0AFD76208D4D}" sibTransId="{FC347640-EE41-41E7-875F-AC59FADC0017}"/>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2"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0" destOrd="0" parTransId="{29DFFF41-1BFA-4263-B854-146B73507DF2}" sibTransId="{A9EA73E1-EF34-4B14-B6BA-8A4F60B3DC71}"/>
    <dgm:cxn modelId="{0D6CE2C6-E302-4582-8BFD-869E848BDD3D}" srcId="{703D4D02-5513-427D-B6E9-B2E187EE0C3A}" destId="{6526F20A-24B3-4FCD-963E-A1F037490F19}" srcOrd="4" destOrd="0" parTransId="{402CD06B-6C7D-443A-BDCA-256AA696F552}" sibTransId="{A3E1D46A-10CE-4B4D-8698-40709515AB29}"/>
    <dgm:cxn modelId="{CE7399CB-E928-44C5-A478-0E064B5CDA94}" type="presOf" srcId="{EDECB737-FAC0-4F47-9B1A-E18B883D0F75}" destId="{063BDBA2-A3DC-419F-9114-58CDD7E9676E}"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0573C4DB-F29C-45B8-B40A-D9B1F1A5BCF7}" type="presOf" srcId="{C20F0585-25A9-4316-8468-51F9EA9FF381}" destId="{0A218AEF-26AC-4E23-BDA1-668064282ED2}" srcOrd="0" destOrd="0" presId="urn:microsoft.com/office/officeart/2005/8/layout/vList2"/>
    <dgm:cxn modelId="{6DCBBC5F-447C-4209-9D81-012F211C5711}" type="presParOf" srcId="{CC8763B3-4621-4666-B669-3C5BA2A30DBE}" destId="{DF1768A1-F5E4-4152-9DE2-8FFC4D413F5A}" srcOrd="0" destOrd="0" presId="urn:microsoft.com/office/officeart/2005/8/layout/vList2"/>
    <dgm:cxn modelId="{6B9DB196-C45C-4001-9F83-44EDA583C3CB}" type="presParOf" srcId="{CC8763B3-4621-4666-B669-3C5BA2A30DBE}" destId="{4E6B4AFF-7F28-479F-BB0E-2E6F3FE26F05}"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D069A7BC-3F76-428D-A736-5F79F5F88255}" type="presParOf" srcId="{CC8763B3-4621-4666-B669-3C5BA2A30DBE}" destId="{239A56AA-8CA4-45D2-AAA7-F32B26D151DB}" srcOrd="4" destOrd="0" presId="urn:microsoft.com/office/officeart/2005/8/layout/vList2"/>
    <dgm:cxn modelId="{51099936-F243-4A9B-A77A-90190D316907}" type="presParOf" srcId="{CC8763B3-4621-4666-B669-3C5BA2A30DBE}" destId="{04C77992-2E08-4A24-87DB-3D9323CE41DA}" srcOrd="5" destOrd="0" presId="urn:microsoft.com/office/officeart/2005/8/layout/vList2"/>
    <dgm:cxn modelId="{7F3CFA4E-EF63-4B69-A44A-79D4E38E6B04}" type="presParOf" srcId="{CC8763B3-4621-4666-B669-3C5BA2A30DBE}" destId="{063BDBA2-A3DC-419F-9114-58CDD7E9676E}" srcOrd="6" destOrd="0" presId="urn:microsoft.com/office/officeart/2005/8/layout/vList2"/>
    <dgm:cxn modelId="{554E2C67-8D8A-4917-A739-BFF681064908}" type="presParOf" srcId="{CC8763B3-4621-4666-B669-3C5BA2A30DBE}" destId="{A914B8BF-CFD8-47FB-BE1A-5161F813C281}" srcOrd="7" destOrd="0" presId="urn:microsoft.com/office/officeart/2005/8/layout/vList2"/>
    <dgm:cxn modelId="{0DF43C34-0693-4685-92A1-D1A0E018021D}" type="presParOf" srcId="{CC8763B3-4621-4666-B669-3C5BA2A30DBE}" destId="{2C838952-826C-4046-A3CA-180A4970B802}" srcOrd="8" destOrd="0" presId="urn:microsoft.com/office/officeart/2005/8/layout/vList2"/>
    <dgm:cxn modelId="{BD230446-2CAE-4D95-AACD-A8F865679AB0}" type="presParOf" srcId="{CC8763B3-4621-4666-B669-3C5BA2A30DBE}" destId="{DD061BC6-7217-4983-91AB-8118DA993ADC}" srcOrd="9" destOrd="0" presId="urn:microsoft.com/office/officeart/2005/8/layout/vList2"/>
    <dgm:cxn modelId="{84EC5101-A8FF-422B-A0DF-8A6E4AC95814}" type="presParOf" srcId="{CC8763B3-4621-4666-B669-3C5BA2A30DBE}" destId="{2D4BE110-5AB9-41A3-9914-DEAE56F0A0B0}" srcOrd="10" destOrd="0" presId="urn:microsoft.com/office/officeart/2005/8/layout/vList2"/>
    <dgm:cxn modelId="{905C7B81-07F3-4C7C-984A-7F3BD01901B3}" type="presParOf" srcId="{CC8763B3-4621-4666-B669-3C5BA2A30DBE}" destId="{A9B2BC83-0942-4001-80DE-769A77009AE5}" srcOrd="11" destOrd="0" presId="urn:microsoft.com/office/officeart/2005/8/layout/vList2"/>
    <dgm:cxn modelId="{C4EE49A4-9819-42A6-A684-11A2E4FC2139}" type="presParOf" srcId="{CC8763B3-4621-4666-B669-3C5BA2A30DBE}" destId="{0A218AEF-26AC-4E23-BDA1-668064282ED2}"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28599"/>
          <a:ext cx="8092694" cy="561599"/>
        </a:xfrm>
        <a:prstGeom prst="roundRect">
          <a:avLst/>
        </a:prstGeom>
        <a:solidFill>
          <a:schemeClr val="tx1">
            <a:lumMod val="50000"/>
            <a:lumOff val="5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accent3"/>
              </a:solidFill>
            </a:rPr>
            <a:t>Adult Learning</a:t>
          </a:r>
        </a:p>
      </dsp:txBody>
      <dsp:txXfrm>
        <a:off x="27415" y="56014"/>
        <a:ext cx="8037864" cy="506769"/>
      </dsp:txXfrm>
    </dsp:sp>
    <dsp:sp modelId="{182E2BFD-FE72-4CAE-97B7-E0E0B9ECB808}">
      <dsp:nvSpPr>
        <dsp:cNvPr id="0" name=""/>
        <dsp:cNvSpPr/>
      </dsp:nvSpPr>
      <dsp:spPr>
        <a:xfrm>
          <a:off x="0" y="676980"/>
          <a:ext cx="8122096" cy="56159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Employee Training</a:t>
          </a:r>
          <a:endParaRPr lang="en-MY" sz="2400" kern="1200" dirty="0">
            <a:solidFill>
              <a:schemeClr val="tx1"/>
            </a:solidFill>
          </a:endParaRPr>
        </a:p>
      </dsp:txBody>
      <dsp:txXfrm>
        <a:off x="27415" y="704395"/>
        <a:ext cx="8067266" cy="506769"/>
      </dsp:txXfrm>
    </dsp:sp>
    <dsp:sp modelId="{F674B1EB-7C16-427C-9D7D-944E5157F0F6}">
      <dsp:nvSpPr>
        <dsp:cNvPr id="0" name=""/>
        <dsp:cNvSpPr/>
      </dsp:nvSpPr>
      <dsp:spPr>
        <a:xfrm>
          <a:off x="0" y="130770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Employee Development</a:t>
          </a:r>
        </a:p>
      </dsp:txBody>
      <dsp:txXfrm>
        <a:off x="27415" y="1335115"/>
        <a:ext cx="8067266" cy="506769"/>
      </dsp:txXfrm>
    </dsp:sp>
    <dsp:sp modelId="{239A56AA-8CA4-45D2-AAA7-F32B26D151DB}">
      <dsp:nvSpPr>
        <dsp:cNvPr id="0" name=""/>
        <dsp:cNvSpPr/>
      </dsp:nvSpPr>
      <dsp:spPr>
        <a:xfrm>
          <a:off x="0" y="193842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Management Development</a:t>
          </a:r>
        </a:p>
      </dsp:txBody>
      <dsp:txXfrm>
        <a:off x="27415" y="1965835"/>
        <a:ext cx="8067266" cy="506769"/>
      </dsp:txXfrm>
    </dsp:sp>
    <dsp:sp modelId="{063BDBA2-A3DC-419F-9114-58CDD7E9676E}">
      <dsp:nvSpPr>
        <dsp:cNvPr id="0" name=""/>
        <dsp:cNvSpPr/>
      </dsp:nvSpPr>
      <dsp:spPr>
        <a:xfrm>
          <a:off x="0" y="256914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Career Development</a:t>
          </a:r>
        </a:p>
      </dsp:txBody>
      <dsp:txXfrm>
        <a:off x="27415" y="2596555"/>
        <a:ext cx="8067266" cy="506769"/>
      </dsp:txXfrm>
    </dsp:sp>
    <dsp:sp modelId="{2C838952-826C-4046-A3CA-180A4970B802}">
      <dsp:nvSpPr>
        <dsp:cNvPr id="0" name=""/>
        <dsp:cNvSpPr/>
      </dsp:nvSpPr>
      <dsp:spPr>
        <a:xfrm>
          <a:off x="0" y="319986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Talent Management</a:t>
          </a:r>
        </a:p>
      </dsp:txBody>
      <dsp:txXfrm>
        <a:off x="27415" y="3227275"/>
        <a:ext cx="8067266" cy="506769"/>
      </dsp:txXfrm>
    </dsp:sp>
    <dsp:sp modelId="{2D4BE110-5AB9-41A3-9914-DEAE56F0A0B0}">
      <dsp:nvSpPr>
        <dsp:cNvPr id="0" name=""/>
        <dsp:cNvSpPr/>
      </dsp:nvSpPr>
      <dsp:spPr>
        <a:xfrm>
          <a:off x="0" y="383058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Managing High Performers and High Potentials</a:t>
          </a:r>
          <a:endParaRPr lang="en-MY" sz="2400" kern="1200" dirty="0">
            <a:solidFill>
              <a:schemeClr val="tx1"/>
            </a:solidFill>
          </a:endParaRPr>
        </a:p>
      </dsp:txBody>
      <dsp:txXfrm>
        <a:off x="27415" y="3857995"/>
        <a:ext cx="8067266" cy="506769"/>
      </dsp:txXfrm>
    </dsp:sp>
    <dsp:sp modelId="{0A218AEF-26AC-4E23-BDA1-668064282ED2}">
      <dsp:nvSpPr>
        <dsp:cNvPr id="0" name=""/>
        <dsp:cNvSpPr/>
      </dsp:nvSpPr>
      <dsp:spPr>
        <a:xfrm>
          <a:off x="0" y="446130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Diversity and Inclusion</a:t>
          </a:r>
          <a:endParaRPr lang="en-MY" sz="2400" kern="1200" dirty="0">
            <a:solidFill>
              <a:schemeClr val="tx1"/>
            </a:solidFill>
          </a:endParaRPr>
        </a:p>
      </dsp:txBody>
      <dsp:txXfrm>
        <a:off x="27415" y="4488715"/>
        <a:ext cx="8067266" cy="50676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28599"/>
          <a:ext cx="809269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Adult Learning</a:t>
          </a:r>
        </a:p>
      </dsp:txBody>
      <dsp:txXfrm>
        <a:off x="27415" y="56014"/>
        <a:ext cx="8037864" cy="506769"/>
      </dsp:txXfrm>
    </dsp:sp>
    <dsp:sp modelId="{182E2BFD-FE72-4CAE-97B7-E0E0B9ECB808}">
      <dsp:nvSpPr>
        <dsp:cNvPr id="0" name=""/>
        <dsp:cNvSpPr/>
      </dsp:nvSpPr>
      <dsp:spPr>
        <a:xfrm>
          <a:off x="0" y="676980"/>
          <a:ext cx="8122096" cy="561599"/>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Employee Training</a:t>
          </a:r>
          <a:endParaRPr lang="en-MY" sz="2400" kern="1200" dirty="0">
            <a:solidFill>
              <a:srgbClr val="FFFFEE"/>
            </a:solidFill>
            <a:latin typeface="Arial"/>
            <a:ea typeface="+mn-ea"/>
            <a:cs typeface="+mn-cs"/>
          </a:endParaRPr>
        </a:p>
      </dsp:txBody>
      <dsp:txXfrm>
        <a:off x="27415" y="704395"/>
        <a:ext cx="8067266" cy="506769"/>
      </dsp:txXfrm>
    </dsp:sp>
    <dsp:sp modelId="{F674B1EB-7C16-427C-9D7D-944E5157F0F6}">
      <dsp:nvSpPr>
        <dsp:cNvPr id="0" name=""/>
        <dsp:cNvSpPr/>
      </dsp:nvSpPr>
      <dsp:spPr>
        <a:xfrm>
          <a:off x="0" y="130770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Employee Development</a:t>
          </a:r>
        </a:p>
      </dsp:txBody>
      <dsp:txXfrm>
        <a:off x="27415" y="1335115"/>
        <a:ext cx="8067266" cy="506769"/>
      </dsp:txXfrm>
    </dsp:sp>
    <dsp:sp modelId="{239A56AA-8CA4-45D2-AAA7-F32B26D151DB}">
      <dsp:nvSpPr>
        <dsp:cNvPr id="0" name=""/>
        <dsp:cNvSpPr/>
      </dsp:nvSpPr>
      <dsp:spPr>
        <a:xfrm>
          <a:off x="0" y="193842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Management Development</a:t>
          </a:r>
        </a:p>
      </dsp:txBody>
      <dsp:txXfrm>
        <a:off x="27415" y="1965835"/>
        <a:ext cx="8067266" cy="506769"/>
      </dsp:txXfrm>
    </dsp:sp>
    <dsp:sp modelId="{063BDBA2-A3DC-419F-9114-58CDD7E9676E}">
      <dsp:nvSpPr>
        <dsp:cNvPr id="0" name=""/>
        <dsp:cNvSpPr/>
      </dsp:nvSpPr>
      <dsp:spPr>
        <a:xfrm>
          <a:off x="0" y="256914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Career Development</a:t>
          </a:r>
        </a:p>
      </dsp:txBody>
      <dsp:txXfrm>
        <a:off x="27415" y="2596555"/>
        <a:ext cx="8067266" cy="506769"/>
      </dsp:txXfrm>
    </dsp:sp>
    <dsp:sp modelId="{2C838952-826C-4046-A3CA-180A4970B802}">
      <dsp:nvSpPr>
        <dsp:cNvPr id="0" name=""/>
        <dsp:cNvSpPr/>
      </dsp:nvSpPr>
      <dsp:spPr>
        <a:xfrm>
          <a:off x="0" y="319986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Talent Management</a:t>
          </a:r>
        </a:p>
      </dsp:txBody>
      <dsp:txXfrm>
        <a:off x="27415" y="3227275"/>
        <a:ext cx="8067266" cy="506769"/>
      </dsp:txXfrm>
    </dsp:sp>
    <dsp:sp modelId="{2D4BE110-5AB9-41A3-9914-DEAE56F0A0B0}">
      <dsp:nvSpPr>
        <dsp:cNvPr id="0" name=""/>
        <dsp:cNvSpPr/>
      </dsp:nvSpPr>
      <dsp:spPr>
        <a:xfrm>
          <a:off x="0" y="383058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Managing High Performers and High Potentials</a:t>
          </a:r>
          <a:endParaRPr lang="en-MY" sz="2400" kern="1200" dirty="0">
            <a:solidFill>
              <a:schemeClr val="tx1"/>
            </a:solidFill>
          </a:endParaRPr>
        </a:p>
      </dsp:txBody>
      <dsp:txXfrm>
        <a:off x="27415" y="3857995"/>
        <a:ext cx="8067266" cy="506769"/>
      </dsp:txXfrm>
    </dsp:sp>
    <dsp:sp modelId="{0A218AEF-26AC-4E23-BDA1-668064282ED2}">
      <dsp:nvSpPr>
        <dsp:cNvPr id="0" name=""/>
        <dsp:cNvSpPr/>
      </dsp:nvSpPr>
      <dsp:spPr>
        <a:xfrm>
          <a:off x="0" y="446130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Diversity and Inclusion</a:t>
          </a:r>
          <a:endParaRPr lang="en-MY" sz="2400" kern="1200" dirty="0">
            <a:solidFill>
              <a:schemeClr val="tx1"/>
            </a:solidFill>
          </a:endParaRPr>
        </a:p>
      </dsp:txBody>
      <dsp:txXfrm>
        <a:off x="27415" y="4488715"/>
        <a:ext cx="8067266" cy="50676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100608"/>
          <a:ext cx="8092694" cy="621928"/>
        </a:xfrm>
        <a:prstGeom prst="roundRect">
          <a:avLst/>
        </a:prstGeom>
        <a:solidFill>
          <a:schemeClr val="accent4">
            <a:lumMod val="50000"/>
            <a:lumOff val="50000"/>
          </a:scheme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bg1"/>
              </a:solidFill>
              <a:latin typeface="Arial"/>
              <a:ea typeface="+mn-ea"/>
              <a:cs typeface="+mn-cs"/>
            </a:rPr>
            <a:t>Employee Training</a:t>
          </a:r>
        </a:p>
      </dsp:txBody>
      <dsp:txXfrm>
        <a:off x="30360" y="130968"/>
        <a:ext cx="8031974" cy="561208"/>
      </dsp:txXfrm>
    </dsp:sp>
    <dsp:sp modelId="{F674B1EB-7C16-427C-9D7D-944E5157F0F6}">
      <dsp:nvSpPr>
        <dsp:cNvPr id="0" name=""/>
        <dsp:cNvSpPr/>
      </dsp:nvSpPr>
      <dsp:spPr>
        <a:xfrm>
          <a:off x="0" y="824239"/>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Employee Development</a:t>
          </a:r>
        </a:p>
      </dsp:txBody>
      <dsp:txXfrm>
        <a:off x="30360" y="854599"/>
        <a:ext cx="8061376" cy="561208"/>
      </dsp:txXfrm>
    </dsp:sp>
    <dsp:sp modelId="{239A56AA-8CA4-45D2-AAA7-F32B26D151DB}">
      <dsp:nvSpPr>
        <dsp:cNvPr id="0" name=""/>
        <dsp:cNvSpPr/>
      </dsp:nvSpPr>
      <dsp:spPr>
        <a:xfrm>
          <a:off x="0" y="1523927"/>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Management Development</a:t>
          </a:r>
        </a:p>
      </dsp:txBody>
      <dsp:txXfrm>
        <a:off x="30360" y="1554287"/>
        <a:ext cx="8061376" cy="561208"/>
      </dsp:txXfrm>
    </dsp:sp>
    <dsp:sp modelId="{063BDBA2-A3DC-419F-9114-58CDD7E9676E}">
      <dsp:nvSpPr>
        <dsp:cNvPr id="0" name=""/>
        <dsp:cNvSpPr/>
      </dsp:nvSpPr>
      <dsp:spPr>
        <a:xfrm>
          <a:off x="0" y="2223615"/>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Career Development</a:t>
          </a:r>
        </a:p>
      </dsp:txBody>
      <dsp:txXfrm>
        <a:off x="30360" y="2253975"/>
        <a:ext cx="8061376" cy="561208"/>
      </dsp:txXfrm>
    </dsp:sp>
    <dsp:sp modelId="{2C838952-826C-4046-A3CA-180A4970B802}">
      <dsp:nvSpPr>
        <dsp:cNvPr id="0" name=""/>
        <dsp:cNvSpPr/>
      </dsp:nvSpPr>
      <dsp:spPr>
        <a:xfrm>
          <a:off x="0" y="2923304"/>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Talent Management</a:t>
          </a:r>
        </a:p>
      </dsp:txBody>
      <dsp:txXfrm>
        <a:off x="30360" y="2953664"/>
        <a:ext cx="8061376" cy="561208"/>
      </dsp:txXfrm>
    </dsp:sp>
    <dsp:sp modelId="{2D4BE110-5AB9-41A3-9914-DEAE56F0A0B0}">
      <dsp:nvSpPr>
        <dsp:cNvPr id="0" name=""/>
        <dsp:cNvSpPr/>
      </dsp:nvSpPr>
      <dsp:spPr>
        <a:xfrm>
          <a:off x="0" y="3622992"/>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Managing High Performers and High Potentials</a:t>
          </a:r>
          <a:endParaRPr lang="en-MY" sz="2700" kern="1200" dirty="0">
            <a:solidFill>
              <a:schemeClr val="tx1"/>
            </a:solidFill>
          </a:endParaRPr>
        </a:p>
      </dsp:txBody>
      <dsp:txXfrm>
        <a:off x="30360" y="3653352"/>
        <a:ext cx="8061376" cy="561208"/>
      </dsp:txXfrm>
    </dsp:sp>
    <dsp:sp modelId="{0A218AEF-26AC-4E23-BDA1-668064282ED2}">
      <dsp:nvSpPr>
        <dsp:cNvPr id="0" name=""/>
        <dsp:cNvSpPr/>
      </dsp:nvSpPr>
      <dsp:spPr>
        <a:xfrm>
          <a:off x="0" y="4322680"/>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Diversity and Inclusion</a:t>
          </a:r>
          <a:endParaRPr lang="en-MY" sz="2700" kern="1200" dirty="0">
            <a:solidFill>
              <a:schemeClr val="tx1"/>
            </a:solidFill>
          </a:endParaRPr>
        </a:p>
      </dsp:txBody>
      <dsp:txXfrm>
        <a:off x="30360" y="4353040"/>
        <a:ext cx="8061376" cy="56120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104683"/>
          <a:ext cx="8092694" cy="621928"/>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Employee Training</a:t>
          </a:r>
        </a:p>
      </dsp:txBody>
      <dsp:txXfrm>
        <a:off x="30360" y="135043"/>
        <a:ext cx="8031974" cy="561208"/>
      </dsp:txXfrm>
    </dsp:sp>
    <dsp:sp modelId="{F674B1EB-7C16-427C-9D7D-944E5157F0F6}">
      <dsp:nvSpPr>
        <dsp:cNvPr id="0" name=""/>
        <dsp:cNvSpPr/>
      </dsp:nvSpPr>
      <dsp:spPr>
        <a:xfrm>
          <a:off x="0" y="824239"/>
          <a:ext cx="8122096" cy="621928"/>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Employee Development</a:t>
          </a:r>
        </a:p>
      </dsp:txBody>
      <dsp:txXfrm>
        <a:off x="30360" y="854599"/>
        <a:ext cx="8061376" cy="561208"/>
      </dsp:txXfrm>
    </dsp:sp>
    <dsp:sp modelId="{239A56AA-8CA4-45D2-AAA7-F32B26D151DB}">
      <dsp:nvSpPr>
        <dsp:cNvPr id="0" name=""/>
        <dsp:cNvSpPr/>
      </dsp:nvSpPr>
      <dsp:spPr>
        <a:xfrm>
          <a:off x="0" y="1523927"/>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Management Development</a:t>
          </a:r>
        </a:p>
      </dsp:txBody>
      <dsp:txXfrm>
        <a:off x="30360" y="1554287"/>
        <a:ext cx="8061376" cy="561208"/>
      </dsp:txXfrm>
    </dsp:sp>
    <dsp:sp modelId="{063BDBA2-A3DC-419F-9114-58CDD7E9676E}">
      <dsp:nvSpPr>
        <dsp:cNvPr id="0" name=""/>
        <dsp:cNvSpPr/>
      </dsp:nvSpPr>
      <dsp:spPr>
        <a:xfrm>
          <a:off x="0" y="2223615"/>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Career Development</a:t>
          </a:r>
        </a:p>
      </dsp:txBody>
      <dsp:txXfrm>
        <a:off x="30360" y="2253975"/>
        <a:ext cx="8061376" cy="561208"/>
      </dsp:txXfrm>
    </dsp:sp>
    <dsp:sp modelId="{2C838952-826C-4046-A3CA-180A4970B802}">
      <dsp:nvSpPr>
        <dsp:cNvPr id="0" name=""/>
        <dsp:cNvSpPr/>
      </dsp:nvSpPr>
      <dsp:spPr>
        <a:xfrm>
          <a:off x="0" y="2923304"/>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Talent Management</a:t>
          </a:r>
        </a:p>
      </dsp:txBody>
      <dsp:txXfrm>
        <a:off x="30360" y="2953664"/>
        <a:ext cx="8061376" cy="561208"/>
      </dsp:txXfrm>
    </dsp:sp>
    <dsp:sp modelId="{2D4BE110-5AB9-41A3-9914-DEAE56F0A0B0}">
      <dsp:nvSpPr>
        <dsp:cNvPr id="0" name=""/>
        <dsp:cNvSpPr/>
      </dsp:nvSpPr>
      <dsp:spPr>
        <a:xfrm>
          <a:off x="0" y="3622992"/>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Managing High Performers and High Potentials</a:t>
          </a:r>
          <a:endParaRPr lang="en-MY" sz="2700" kern="1200" dirty="0">
            <a:solidFill>
              <a:schemeClr val="tx1"/>
            </a:solidFill>
          </a:endParaRPr>
        </a:p>
      </dsp:txBody>
      <dsp:txXfrm>
        <a:off x="30360" y="3653352"/>
        <a:ext cx="8061376" cy="561208"/>
      </dsp:txXfrm>
    </dsp:sp>
    <dsp:sp modelId="{0A218AEF-26AC-4E23-BDA1-668064282ED2}">
      <dsp:nvSpPr>
        <dsp:cNvPr id="0" name=""/>
        <dsp:cNvSpPr/>
      </dsp:nvSpPr>
      <dsp:spPr>
        <a:xfrm>
          <a:off x="0" y="4322680"/>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Diversity and Inclusion</a:t>
          </a:r>
          <a:endParaRPr lang="en-MY" sz="2700" kern="1200" dirty="0">
            <a:solidFill>
              <a:schemeClr val="tx1"/>
            </a:solidFill>
          </a:endParaRPr>
        </a:p>
      </dsp:txBody>
      <dsp:txXfrm>
        <a:off x="30360" y="4353040"/>
        <a:ext cx="8061376" cy="561208"/>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TALENT DEVELOPMENT &amp; MANAGEMENT - III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64755781"/>
              </p:ext>
            </p:extLst>
          </p:nvPr>
        </p:nvGraphicFramePr>
        <p:xfrm>
          <a:off x="914400" y="1600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834106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484F77-575D-4E4D-8DEA-4A379D65BE85}"/>
              </a:ext>
            </a:extLst>
          </p:cNvPr>
          <p:cNvSpPr>
            <a:spLocks noGrp="1"/>
          </p:cNvSpPr>
          <p:nvPr>
            <p:ph type="title"/>
          </p:nvPr>
        </p:nvSpPr>
        <p:spPr/>
        <p:txBody>
          <a:bodyPr/>
          <a:lstStyle/>
          <a:p>
            <a:r>
              <a:rPr lang="en-MY" dirty="0"/>
              <a:t>Adult Learning Theory</a:t>
            </a:r>
          </a:p>
        </p:txBody>
      </p:sp>
      <p:sp>
        <p:nvSpPr>
          <p:cNvPr id="3" name="Content Placeholder 2">
            <a:extLst>
              <a:ext uri="{FF2B5EF4-FFF2-40B4-BE49-F238E27FC236}">
                <a16:creationId xmlns:a16="http://schemas.microsoft.com/office/drawing/2014/main" id="{B12E777E-5966-49BA-80E7-6F4A5ECE220B}"/>
              </a:ext>
            </a:extLst>
          </p:cNvPr>
          <p:cNvSpPr>
            <a:spLocks noGrp="1"/>
          </p:cNvSpPr>
          <p:nvPr>
            <p:ph idx="1"/>
          </p:nvPr>
        </p:nvSpPr>
        <p:spPr/>
        <p:txBody>
          <a:bodyPr/>
          <a:lstStyle/>
          <a:p>
            <a:r>
              <a:rPr lang="en-MY" dirty="0"/>
              <a:t>Learning is a relatively permanent change in </a:t>
            </a:r>
            <a:r>
              <a:rPr lang="en-MY" dirty="0" err="1"/>
              <a:t>behavior</a:t>
            </a:r>
            <a:r>
              <a:rPr lang="en-MY" dirty="0"/>
              <a:t> based on an individual's interactional experience with its environment.</a:t>
            </a:r>
          </a:p>
          <a:p>
            <a:r>
              <a:rPr lang="en-MY" dirty="0"/>
              <a:t>Malcolm Knowles developed a new theory - which he called "Andragogy" - in the context of adult learners. The central idea in the context of adult learning is that it is only after convincing him- or herself of the rationale of learning that an adult will decide to learn. Hence, adults cannot be treated like children. </a:t>
            </a:r>
          </a:p>
        </p:txBody>
      </p:sp>
    </p:spTree>
    <p:extLst>
      <p:ext uri="{BB962C8B-B14F-4D97-AF65-F5344CB8AC3E}">
        <p14:creationId xmlns:p14="http://schemas.microsoft.com/office/powerpoint/2010/main" val="28568541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53F0B8-F647-4FAA-A0E2-A09013B369F5}"/>
              </a:ext>
            </a:extLst>
          </p:cNvPr>
          <p:cNvSpPr>
            <a:spLocks noGrp="1"/>
          </p:cNvSpPr>
          <p:nvPr>
            <p:ph type="title"/>
          </p:nvPr>
        </p:nvSpPr>
        <p:spPr/>
        <p:txBody>
          <a:bodyPr/>
          <a:lstStyle/>
          <a:p>
            <a:r>
              <a:rPr lang="en-MY" dirty="0"/>
              <a:t>Andragogy vs Pedagogy</a:t>
            </a:r>
          </a:p>
        </p:txBody>
      </p:sp>
      <p:pic>
        <p:nvPicPr>
          <p:cNvPr id="5" name="Picture 4">
            <a:extLst>
              <a:ext uri="{FF2B5EF4-FFF2-40B4-BE49-F238E27FC236}">
                <a16:creationId xmlns:a16="http://schemas.microsoft.com/office/drawing/2014/main" id="{B104AAD9-CBAC-4038-B0F3-3BEAEB8D81A9}"/>
              </a:ext>
            </a:extLst>
          </p:cNvPr>
          <p:cNvPicPr>
            <a:picLocks noChangeAspect="1"/>
          </p:cNvPicPr>
          <p:nvPr/>
        </p:nvPicPr>
        <p:blipFill>
          <a:blip r:embed="rId2"/>
          <a:stretch>
            <a:fillRect/>
          </a:stretch>
        </p:blipFill>
        <p:spPr>
          <a:xfrm>
            <a:off x="1115616" y="1700808"/>
            <a:ext cx="6912768" cy="4682445"/>
          </a:xfrm>
          <a:prstGeom prst="rect">
            <a:avLst/>
          </a:prstGeom>
        </p:spPr>
      </p:pic>
    </p:spTree>
    <p:extLst>
      <p:ext uri="{BB962C8B-B14F-4D97-AF65-F5344CB8AC3E}">
        <p14:creationId xmlns:p14="http://schemas.microsoft.com/office/powerpoint/2010/main" val="24204568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4B73EC-F30C-4F0D-8446-4B69DA41EBD9}"/>
              </a:ext>
            </a:extLst>
          </p:cNvPr>
          <p:cNvSpPr>
            <a:spLocks noGrp="1"/>
          </p:cNvSpPr>
          <p:nvPr>
            <p:ph type="title"/>
          </p:nvPr>
        </p:nvSpPr>
        <p:spPr/>
        <p:txBody>
          <a:bodyPr/>
          <a:lstStyle/>
          <a:p>
            <a:r>
              <a:rPr lang="en-MY" dirty="0"/>
              <a:t>Five Assumptions in Andragogy</a:t>
            </a:r>
          </a:p>
        </p:txBody>
      </p:sp>
      <p:sp>
        <p:nvSpPr>
          <p:cNvPr id="3" name="Content Placeholder 2">
            <a:extLst>
              <a:ext uri="{FF2B5EF4-FFF2-40B4-BE49-F238E27FC236}">
                <a16:creationId xmlns:a16="http://schemas.microsoft.com/office/drawing/2014/main" id="{FEE5BAE4-B29E-493F-926F-1242F870AE4A}"/>
              </a:ext>
            </a:extLst>
          </p:cNvPr>
          <p:cNvSpPr>
            <a:spLocks noGrp="1"/>
          </p:cNvSpPr>
          <p:nvPr>
            <p:ph idx="1"/>
          </p:nvPr>
        </p:nvSpPr>
        <p:spPr/>
        <p:txBody>
          <a:bodyPr/>
          <a:lstStyle/>
          <a:p>
            <a:pPr marL="514350" indent="-514350">
              <a:buFont typeface="+mj-lt"/>
              <a:buAutoNum type="arabicPeriod"/>
            </a:pPr>
            <a:r>
              <a:rPr lang="en-MY" u="sng" dirty="0"/>
              <a:t>The need to know: </a:t>
            </a:r>
            <a:r>
              <a:rPr lang="en-MY" dirty="0"/>
              <a:t>adult learners need to know why they need to learn something before undertaking to learn it.</a:t>
            </a:r>
          </a:p>
          <a:p>
            <a:pPr marL="514350" indent="-514350">
              <a:buFont typeface="+mj-lt"/>
              <a:buAutoNum type="arabicPeriod"/>
            </a:pPr>
            <a:r>
              <a:rPr lang="en-MY" u="sng" dirty="0"/>
              <a:t>Learner self-concept</a:t>
            </a:r>
            <a:r>
              <a:rPr lang="en-MY" dirty="0"/>
              <a:t>: adults need to be responsible for their own decisions and to be treated as capable of self-direction</a:t>
            </a:r>
          </a:p>
          <a:p>
            <a:pPr marL="514350" indent="-514350">
              <a:buFont typeface="+mj-lt"/>
              <a:buAutoNum type="arabicPeriod"/>
            </a:pPr>
            <a:r>
              <a:rPr lang="en-MY" u="sng" dirty="0"/>
              <a:t>Role of learners' experience</a:t>
            </a:r>
            <a:r>
              <a:rPr lang="en-MY" dirty="0"/>
              <a:t>: adult learners have a variety of experiences of life which represent the richest resource for learning. These experiences are however imbued with bias and presupposition.</a:t>
            </a:r>
          </a:p>
        </p:txBody>
      </p:sp>
    </p:spTree>
    <p:extLst>
      <p:ext uri="{BB962C8B-B14F-4D97-AF65-F5344CB8AC3E}">
        <p14:creationId xmlns:p14="http://schemas.microsoft.com/office/powerpoint/2010/main" val="15015078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65BFC-6C9B-43CE-8775-2A08ED0DCB30}"/>
              </a:ext>
            </a:extLst>
          </p:cNvPr>
          <p:cNvSpPr>
            <a:spLocks noGrp="1"/>
          </p:cNvSpPr>
          <p:nvPr>
            <p:ph type="title"/>
          </p:nvPr>
        </p:nvSpPr>
        <p:spPr/>
        <p:txBody>
          <a:bodyPr/>
          <a:lstStyle/>
          <a:p>
            <a:r>
              <a:rPr lang="en-MY" dirty="0"/>
              <a:t>Five Assumptions in Andragogy</a:t>
            </a:r>
          </a:p>
        </p:txBody>
      </p:sp>
      <p:sp>
        <p:nvSpPr>
          <p:cNvPr id="3" name="Content Placeholder 2">
            <a:extLst>
              <a:ext uri="{FF2B5EF4-FFF2-40B4-BE49-F238E27FC236}">
                <a16:creationId xmlns:a16="http://schemas.microsoft.com/office/drawing/2014/main" id="{722FFD6B-3E8C-48B9-8B9D-DA48B7C5D4B6}"/>
              </a:ext>
            </a:extLst>
          </p:cNvPr>
          <p:cNvSpPr>
            <a:spLocks noGrp="1"/>
          </p:cNvSpPr>
          <p:nvPr>
            <p:ph idx="1"/>
          </p:nvPr>
        </p:nvSpPr>
        <p:spPr/>
        <p:txBody>
          <a:bodyPr/>
          <a:lstStyle/>
          <a:p>
            <a:pPr marL="514350" indent="-514350">
              <a:buFont typeface="+mj-lt"/>
              <a:buAutoNum type="arabicPeriod" startAt="4"/>
            </a:pPr>
            <a:r>
              <a:rPr lang="en-MY" u="sng" dirty="0"/>
              <a:t>Readiness to learn</a:t>
            </a:r>
            <a:r>
              <a:rPr lang="en-MY" dirty="0"/>
              <a:t>: adults are ready to learn those things they need to know in order to cope effectively with life situations.</a:t>
            </a:r>
          </a:p>
          <a:p>
            <a:pPr marL="514350" indent="-514350">
              <a:buFont typeface="+mj-lt"/>
              <a:buAutoNum type="arabicPeriod" startAt="4"/>
            </a:pPr>
            <a:r>
              <a:rPr lang="en-MY" u="sng" dirty="0"/>
              <a:t>Orientation to learning: </a:t>
            </a:r>
            <a:r>
              <a:rPr lang="en-MY" dirty="0"/>
              <a:t>adults are motivated to learn to the extent that they perceive that it will help them perform tasks they confront in their life situations.</a:t>
            </a:r>
          </a:p>
          <a:p>
            <a:endParaRPr lang="en-MY" dirty="0"/>
          </a:p>
        </p:txBody>
      </p:sp>
    </p:spTree>
    <p:extLst>
      <p:ext uri="{BB962C8B-B14F-4D97-AF65-F5344CB8AC3E}">
        <p14:creationId xmlns:p14="http://schemas.microsoft.com/office/powerpoint/2010/main" val="11668285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7DE28B-08B8-4FF3-9ED7-26EE7C6F1B6B}"/>
              </a:ext>
            </a:extLst>
          </p:cNvPr>
          <p:cNvSpPr>
            <a:spLocks noGrp="1"/>
          </p:cNvSpPr>
          <p:nvPr>
            <p:ph type="title"/>
          </p:nvPr>
        </p:nvSpPr>
        <p:spPr/>
        <p:txBody>
          <a:bodyPr/>
          <a:lstStyle/>
          <a:p>
            <a:r>
              <a:rPr lang="en-MY" dirty="0"/>
              <a:t>Trainability</a:t>
            </a:r>
          </a:p>
        </p:txBody>
      </p:sp>
      <p:sp>
        <p:nvSpPr>
          <p:cNvPr id="3" name="Content Placeholder 2">
            <a:extLst>
              <a:ext uri="{FF2B5EF4-FFF2-40B4-BE49-F238E27FC236}">
                <a16:creationId xmlns:a16="http://schemas.microsoft.com/office/drawing/2014/main" id="{D4149C6F-A9D7-42E6-84DF-F07C59E273BC}"/>
              </a:ext>
            </a:extLst>
          </p:cNvPr>
          <p:cNvSpPr>
            <a:spLocks noGrp="1"/>
          </p:cNvSpPr>
          <p:nvPr>
            <p:ph idx="1"/>
          </p:nvPr>
        </p:nvSpPr>
        <p:spPr/>
        <p:txBody>
          <a:bodyPr/>
          <a:lstStyle/>
          <a:p>
            <a:pPr marL="0" indent="0">
              <a:buNone/>
            </a:pPr>
            <a:r>
              <a:rPr lang="en-MY" dirty="0"/>
              <a:t>The principles of adult learning clearly illustrate that how people learn is a direct result of an interaction between forces within the individual and the environment. This interaction can be summarized in one concept trainability, which concerned with these factors:</a:t>
            </a:r>
          </a:p>
          <a:p>
            <a:r>
              <a:rPr lang="en-MY" dirty="0"/>
              <a:t>Readiness to learn and motivation</a:t>
            </a:r>
          </a:p>
          <a:p>
            <a:r>
              <a:rPr lang="en-MY" dirty="0"/>
              <a:t>Level of ability</a:t>
            </a:r>
          </a:p>
          <a:p>
            <a:r>
              <a:rPr lang="en-MY" dirty="0"/>
              <a:t>Perceptions of the work environment</a:t>
            </a:r>
          </a:p>
          <a:p>
            <a:pPr marL="0" indent="0">
              <a:buNone/>
            </a:pPr>
            <a:endParaRPr lang="en-MY" dirty="0"/>
          </a:p>
        </p:txBody>
      </p:sp>
    </p:spTree>
    <p:extLst>
      <p:ext uri="{BB962C8B-B14F-4D97-AF65-F5344CB8AC3E}">
        <p14:creationId xmlns:p14="http://schemas.microsoft.com/office/powerpoint/2010/main" val="19430982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A3E68-979A-440E-A703-D8C6DDA8EAC7}"/>
              </a:ext>
            </a:extLst>
          </p:cNvPr>
          <p:cNvSpPr>
            <a:spLocks noGrp="1"/>
          </p:cNvSpPr>
          <p:nvPr>
            <p:ph type="title"/>
          </p:nvPr>
        </p:nvSpPr>
        <p:spPr/>
        <p:txBody>
          <a:bodyPr/>
          <a:lstStyle/>
          <a:p>
            <a:r>
              <a:rPr lang="en-MY" dirty="0"/>
              <a:t>Learning Styles</a:t>
            </a:r>
          </a:p>
        </p:txBody>
      </p:sp>
      <p:sp>
        <p:nvSpPr>
          <p:cNvPr id="3" name="Content Placeholder 2">
            <a:extLst>
              <a:ext uri="{FF2B5EF4-FFF2-40B4-BE49-F238E27FC236}">
                <a16:creationId xmlns:a16="http://schemas.microsoft.com/office/drawing/2014/main" id="{721B58F2-0A8D-460B-9D4D-934477EFD9EE}"/>
              </a:ext>
            </a:extLst>
          </p:cNvPr>
          <p:cNvSpPr>
            <a:spLocks noGrp="1"/>
          </p:cNvSpPr>
          <p:nvPr>
            <p:ph idx="1"/>
          </p:nvPr>
        </p:nvSpPr>
        <p:spPr/>
        <p:txBody>
          <a:bodyPr/>
          <a:lstStyle/>
          <a:p>
            <a:r>
              <a:rPr lang="en-MY" sz="2400" dirty="0"/>
              <a:t>Visual learners remember best what they see pictures, diagrams, flow charts, time lines, films, and demonstrations.</a:t>
            </a:r>
          </a:p>
          <a:p>
            <a:endParaRPr lang="en-MY" sz="2400" dirty="0"/>
          </a:p>
          <a:p>
            <a:r>
              <a:rPr lang="en-MY" sz="2400" dirty="0"/>
              <a:t>Auditory learners, called verbal learners; it’s a learning style in which a person learns through listening. An auditory learner depends on hearing and speaking as a main way of learning.</a:t>
            </a:r>
          </a:p>
          <a:p>
            <a:endParaRPr lang="en-MY" sz="2400" dirty="0"/>
          </a:p>
          <a:p>
            <a:r>
              <a:rPr lang="en-MY" sz="2400" dirty="0"/>
              <a:t>Kinesthetics learners, also known as tactile learners, learn best through a hands-on approach. They prefer to actively explore the physical world around them.</a:t>
            </a:r>
          </a:p>
          <a:p>
            <a:endParaRPr lang="en-MY" sz="2400" dirty="0"/>
          </a:p>
        </p:txBody>
      </p:sp>
    </p:spTree>
    <p:extLst>
      <p:ext uri="{BB962C8B-B14F-4D97-AF65-F5344CB8AC3E}">
        <p14:creationId xmlns:p14="http://schemas.microsoft.com/office/powerpoint/2010/main" val="26035214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C20B8B-0053-4A19-B633-0CD04B8709BD}"/>
              </a:ext>
            </a:extLst>
          </p:cNvPr>
          <p:cNvSpPr>
            <a:spLocks noGrp="1"/>
          </p:cNvSpPr>
          <p:nvPr>
            <p:ph type="title"/>
          </p:nvPr>
        </p:nvSpPr>
        <p:spPr/>
        <p:txBody>
          <a:bodyPr/>
          <a:lstStyle/>
          <a:p>
            <a:r>
              <a:rPr lang="en-MY" dirty="0"/>
              <a:t>Learning Curve</a:t>
            </a:r>
          </a:p>
        </p:txBody>
      </p:sp>
      <p:sp>
        <p:nvSpPr>
          <p:cNvPr id="3" name="Content Placeholder 2">
            <a:extLst>
              <a:ext uri="{FF2B5EF4-FFF2-40B4-BE49-F238E27FC236}">
                <a16:creationId xmlns:a16="http://schemas.microsoft.com/office/drawing/2014/main" id="{CCC21B4D-FEF5-4927-B8A8-E0EC6ED74CB0}"/>
              </a:ext>
            </a:extLst>
          </p:cNvPr>
          <p:cNvSpPr>
            <a:spLocks noGrp="1"/>
          </p:cNvSpPr>
          <p:nvPr>
            <p:ph idx="1"/>
          </p:nvPr>
        </p:nvSpPr>
        <p:spPr>
          <a:xfrm>
            <a:off x="914400" y="1600200"/>
            <a:ext cx="8050088" cy="4530725"/>
          </a:xfrm>
        </p:spPr>
        <p:txBody>
          <a:bodyPr/>
          <a:lstStyle/>
          <a:p>
            <a:r>
              <a:rPr lang="en-MY" dirty="0"/>
              <a:t>Decreasing returns occur when the amount of learning or skill level increases rapidly at first and then the rate of improvement slow. The beginning of the curve is slow while the basics are being learned; then performance takes off as skills and knowledge are acquired.</a:t>
            </a:r>
          </a:p>
          <a:p>
            <a:pPr marL="0" indent="0">
              <a:buNone/>
            </a:pPr>
            <a:endParaRPr lang="en-MY" dirty="0"/>
          </a:p>
          <a:p>
            <a:r>
              <a:rPr lang="en-MY" dirty="0"/>
              <a:t>Increasing returns pattern is most common when a person is learning something completely new.</a:t>
            </a:r>
          </a:p>
        </p:txBody>
      </p:sp>
    </p:spTree>
    <p:extLst>
      <p:ext uri="{BB962C8B-B14F-4D97-AF65-F5344CB8AC3E}">
        <p14:creationId xmlns:p14="http://schemas.microsoft.com/office/powerpoint/2010/main" val="36762847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FFD9C9-66EF-4ACD-8BAC-7EE0A7109EB1}"/>
              </a:ext>
            </a:extLst>
          </p:cNvPr>
          <p:cNvSpPr>
            <a:spLocks noGrp="1"/>
          </p:cNvSpPr>
          <p:nvPr>
            <p:ph type="title"/>
          </p:nvPr>
        </p:nvSpPr>
        <p:spPr/>
        <p:txBody>
          <a:bodyPr/>
          <a:lstStyle/>
          <a:p>
            <a:r>
              <a:rPr lang="en-MY" dirty="0"/>
              <a:t>Learning Curve</a:t>
            </a:r>
          </a:p>
        </p:txBody>
      </p:sp>
      <p:sp>
        <p:nvSpPr>
          <p:cNvPr id="3" name="Content Placeholder 2">
            <a:extLst>
              <a:ext uri="{FF2B5EF4-FFF2-40B4-BE49-F238E27FC236}">
                <a16:creationId xmlns:a16="http://schemas.microsoft.com/office/drawing/2014/main" id="{8AA14737-FD9A-4D95-AF29-650E91CDB643}"/>
              </a:ext>
            </a:extLst>
          </p:cNvPr>
          <p:cNvSpPr>
            <a:spLocks noGrp="1"/>
          </p:cNvSpPr>
          <p:nvPr>
            <p:ph idx="1"/>
          </p:nvPr>
        </p:nvSpPr>
        <p:spPr/>
        <p:txBody>
          <a:bodyPr/>
          <a:lstStyle/>
          <a:p>
            <a:r>
              <a:rPr lang="en-MY" dirty="0"/>
              <a:t>S-shaped curve is a combination of increasing and decreasing returns. There is a presupposition that the individual is learning a difficult task that also requires specific insight.</a:t>
            </a:r>
          </a:p>
          <a:p>
            <a:endParaRPr lang="en-MY" dirty="0"/>
          </a:p>
          <a:p>
            <a:r>
              <a:rPr lang="en-MY" dirty="0"/>
              <a:t>Plateau curve refers the learning is fast at first, but it then flattens out and there is no apparent progress.</a:t>
            </a:r>
          </a:p>
        </p:txBody>
      </p:sp>
    </p:spTree>
    <p:extLst>
      <p:ext uri="{BB962C8B-B14F-4D97-AF65-F5344CB8AC3E}">
        <p14:creationId xmlns:p14="http://schemas.microsoft.com/office/powerpoint/2010/main" val="39199332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A419B7-C8C7-4D2D-866C-AD3F345E0807}"/>
              </a:ext>
            </a:extLst>
          </p:cNvPr>
          <p:cNvSpPr>
            <a:spLocks noGrp="1"/>
          </p:cNvSpPr>
          <p:nvPr>
            <p:ph type="title"/>
          </p:nvPr>
        </p:nvSpPr>
        <p:spPr/>
        <p:txBody>
          <a:bodyPr/>
          <a:lstStyle/>
          <a:p>
            <a:r>
              <a:rPr lang="en-MY" dirty="0"/>
              <a:t>Learning Curve</a:t>
            </a:r>
          </a:p>
        </p:txBody>
      </p:sp>
      <p:pic>
        <p:nvPicPr>
          <p:cNvPr id="5" name="Picture 4">
            <a:extLst>
              <a:ext uri="{FF2B5EF4-FFF2-40B4-BE49-F238E27FC236}">
                <a16:creationId xmlns:a16="http://schemas.microsoft.com/office/drawing/2014/main" id="{422420F4-5666-4126-8BBE-13A445EBCCDA}"/>
              </a:ext>
            </a:extLst>
          </p:cNvPr>
          <p:cNvPicPr>
            <a:picLocks noChangeAspect="1"/>
          </p:cNvPicPr>
          <p:nvPr/>
        </p:nvPicPr>
        <p:blipFill>
          <a:blip r:embed="rId2"/>
          <a:stretch>
            <a:fillRect/>
          </a:stretch>
        </p:blipFill>
        <p:spPr>
          <a:xfrm>
            <a:off x="914400" y="1772816"/>
            <a:ext cx="6387430" cy="4271397"/>
          </a:xfrm>
          <a:prstGeom prst="rect">
            <a:avLst/>
          </a:prstGeom>
        </p:spPr>
      </p:pic>
    </p:spTree>
    <p:extLst>
      <p:ext uri="{BB962C8B-B14F-4D97-AF65-F5344CB8AC3E}">
        <p14:creationId xmlns:p14="http://schemas.microsoft.com/office/powerpoint/2010/main" val="31974512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DC305B-8A9C-4E32-BDC9-EE1207006C97}"/>
              </a:ext>
            </a:extLst>
          </p:cNvPr>
          <p:cNvSpPr>
            <a:spLocks noGrp="1"/>
          </p:cNvSpPr>
          <p:nvPr>
            <p:ph type="title"/>
          </p:nvPr>
        </p:nvSpPr>
        <p:spPr/>
        <p:txBody>
          <a:bodyPr/>
          <a:lstStyle/>
          <a:p>
            <a:r>
              <a:rPr lang="en-MY" dirty="0"/>
              <a:t>Question # 1</a:t>
            </a:r>
          </a:p>
        </p:txBody>
      </p:sp>
      <p:sp>
        <p:nvSpPr>
          <p:cNvPr id="4" name="TextBox 3">
            <a:extLst>
              <a:ext uri="{FF2B5EF4-FFF2-40B4-BE49-F238E27FC236}">
                <a16:creationId xmlns:a16="http://schemas.microsoft.com/office/drawing/2014/main" id="{517B4C4D-7661-4AF8-A95D-0C80315B927F}"/>
              </a:ext>
            </a:extLst>
          </p:cNvPr>
          <p:cNvSpPr txBox="1"/>
          <p:nvPr/>
        </p:nvSpPr>
        <p:spPr>
          <a:xfrm>
            <a:off x="914400" y="1772816"/>
            <a:ext cx="8045624" cy="4401205"/>
          </a:xfrm>
          <a:prstGeom prst="rect">
            <a:avLst/>
          </a:prstGeom>
          <a:noFill/>
        </p:spPr>
        <p:txBody>
          <a:bodyPr wrap="square" rtlCol="0">
            <a:spAutoFit/>
          </a:bodyPr>
          <a:lstStyle/>
          <a:p>
            <a:r>
              <a:rPr lang="en-MY" sz="2000" dirty="0">
                <a:latin typeface="+mn-lt"/>
              </a:rPr>
              <a:t>Sherrie is a customer service rep for your manufacturing organization. She is participating in training for the new customer database software being rolled out company-wide. Sherrie was struggling with the training material until the third day, when she applied the training content from previous sessions with success. This is an example of which of the following learning curves?</a:t>
            </a:r>
          </a:p>
          <a:p>
            <a:endParaRPr lang="en-MY" sz="2000" dirty="0">
              <a:latin typeface="+mn-lt"/>
            </a:endParaRPr>
          </a:p>
          <a:p>
            <a:pPr marL="457200" indent="-457200">
              <a:buFont typeface="+mj-lt"/>
              <a:buAutoNum type="alphaUcPeriod"/>
            </a:pPr>
            <a:r>
              <a:rPr lang="en-MY" sz="2000" dirty="0">
                <a:latin typeface="+mn-lt"/>
              </a:rPr>
              <a:t>Negatively accelerating</a:t>
            </a:r>
          </a:p>
          <a:p>
            <a:pPr marL="457200" indent="-457200">
              <a:buFont typeface="+mj-lt"/>
              <a:buAutoNum type="alphaUcPeriod"/>
            </a:pPr>
            <a:endParaRPr lang="en-MY" sz="2000" dirty="0">
              <a:latin typeface="+mn-lt"/>
            </a:endParaRPr>
          </a:p>
          <a:p>
            <a:pPr marL="457200" indent="-457200">
              <a:buFont typeface="+mj-lt"/>
              <a:buAutoNum type="alphaUcPeriod"/>
            </a:pPr>
            <a:r>
              <a:rPr lang="en-MY" sz="2000" dirty="0">
                <a:latin typeface="+mn-lt"/>
              </a:rPr>
              <a:t>Positively accelerating</a:t>
            </a:r>
          </a:p>
          <a:p>
            <a:pPr marL="457200" indent="-457200">
              <a:buFont typeface="+mj-lt"/>
              <a:buAutoNum type="alphaUcPeriod"/>
            </a:pPr>
            <a:endParaRPr lang="en-MY" sz="2000" dirty="0">
              <a:latin typeface="+mn-lt"/>
            </a:endParaRPr>
          </a:p>
          <a:p>
            <a:pPr marL="457200" indent="-457200">
              <a:buFont typeface="+mj-lt"/>
              <a:buAutoNum type="alphaUcPeriod"/>
            </a:pPr>
            <a:r>
              <a:rPr lang="en-MY" sz="2000" dirty="0">
                <a:latin typeface="+mn-lt"/>
              </a:rPr>
              <a:t>Plateau</a:t>
            </a:r>
          </a:p>
          <a:p>
            <a:pPr marL="457200" indent="-457200">
              <a:buFont typeface="+mj-lt"/>
              <a:buAutoNum type="alphaUcPeriod"/>
            </a:pPr>
            <a:endParaRPr lang="en-MY" sz="2000" dirty="0">
              <a:latin typeface="+mn-lt"/>
            </a:endParaRPr>
          </a:p>
          <a:p>
            <a:pPr marL="457200" indent="-457200">
              <a:buFont typeface="+mj-lt"/>
              <a:buAutoNum type="alphaUcPeriod"/>
            </a:pPr>
            <a:r>
              <a:rPr lang="en-MY" sz="2000" dirty="0">
                <a:latin typeface="+mn-lt"/>
              </a:rPr>
              <a:t> S-shaped</a:t>
            </a:r>
          </a:p>
        </p:txBody>
      </p:sp>
    </p:spTree>
    <p:extLst>
      <p:ext uri="{BB962C8B-B14F-4D97-AF65-F5344CB8AC3E}">
        <p14:creationId xmlns:p14="http://schemas.microsoft.com/office/powerpoint/2010/main" val="18294410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CDC9AA-4178-46EE-BEA9-14130597EDC7}"/>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id="{492C70A0-0E2B-464E-8C4E-F89B70F14854}"/>
              </a:ext>
            </a:extLst>
          </p:cNvPr>
          <p:cNvSpPr>
            <a:spLocks noGrp="1"/>
          </p:cNvSpPr>
          <p:nvPr>
            <p:ph idx="1"/>
          </p:nvPr>
        </p:nvSpPr>
        <p:spPr/>
        <p:txBody>
          <a:bodyPr/>
          <a:lstStyle/>
          <a:p>
            <a:pPr marL="0" indent="0">
              <a:buNone/>
            </a:pPr>
            <a:r>
              <a:rPr lang="en-MY" dirty="0"/>
              <a:t>Option - B.</a:t>
            </a:r>
          </a:p>
          <a:p>
            <a:pPr marL="0" indent="0">
              <a:buNone/>
            </a:pPr>
            <a:endParaRPr lang="en-MY" dirty="0"/>
          </a:p>
          <a:p>
            <a:pPr marL="0" indent="0">
              <a:buNone/>
            </a:pPr>
            <a:r>
              <a:rPr lang="en-MY" dirty="0"/>
              <a:t>A positively accelerating learning curve occurs when learning is slow at first but then</a:t>
            </a:r>
          </a:p>
          <a:p>
            <a:pPr marL="0" indent="0">
              <a:buNone/>
            </a:pPr>
            <a:r>
              <a:rPr lang="en-MY" dirty="0"/>
              <a:t>accelerates as the training continues. This is usually the result of the participant grasping</a:t>
            </a:r>
          </a:p>
          <a:p>
            <a:pPr marL="0" indent="0">
              <a:buNone/>
            </a:pPr>
            <a:r>
              <a:rPr lang="en-MY" dirty="0"/>
              <a:t>and applying information from previous training sessions to influence learning.</a:t>
            </a:r>
          </a:p>
        </p:txBody>
      </p:sp>
    </p:spTree>
    <p:extLst>
      <p:ext uri="{BB962C8B-B14F-4D97-AF65-F5344CB8AC3E}">
        <p14:creationId xmlns:p14="http://schemas.microsoft.com/office/powerpoint/2010/main" val="10978370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44B38-24E2-421C-90A8-057838938A9A}"/>
              </a:ext>
            </a:extLst>
          </p:cNvPr>
          <p:cNvSpPr>
            <a:spLocks noGrp="1"/>
          </p:cNvSpPr>
          <p:nvPr>
            <p:ph type="title"/>
          </p:nvPr>
        </p:nvSpPr>
        <p:spPr/>
        <p:txBody>
          <a:bodyPr/>
          <a:lstStyle/>
          <a:p>
            <a:r>
              <a:rPr lang="en-MY" dirty="0"/>
              <a:t>Learning Level</a:t>
            </a:r>
          </a:p>
        </p:txBody>
      </p:sp>
      <p:sp>
        <p:nvSpPr>
          <p:cNvPr id="4" name="TextBox 3">
            <a:extLst>
              <a:ext uri="{FF2B5EF4-FFF2-40B4-BE49-F238E27FC236}">
                <a16:creationId xmlns:a16="http://schemas.microsoft.com/office/drawing/2014/main" id="{F132366F-128D-49DE-9E55-0A4A8D18194A}"/>
              </a:ext>
            </a:extLst>
          </p:cNvPr>
          <p:cNvSpPr txBox="1"/>
          <p:nvPr/>
        </p:nvSpPr>
        <p:spPr>
          <a:xfrm>
            <a:off x="740060" y="1478389"/>
            <a:ext cx="8080412" cy="5262979"/>
          </a:xfrm>
          <a:prstGeom prst="rect">
            <a:avLst/>
          </a:prstGeom>
          <a:noFill/>
        </p:spPr>
        <p:txBody>
          <a:bodyPr wrap="square" rtlCol="0">
            <a:spAutoFit/>
          </a:bodyPr>
          <a:lstStyle/>
          <a:p>
            <a:pPr marL="342900" indent="-342900">
              <a:buFont typeface="+mj-lt"/>
              <a:buAutoNum type="arabicPeriod"/>
            </a:pPr>
            <a:r>
              <a:rPr lang="en-MY" sz="2800" dirty="0">
                <a:latin typeface="+mn-lt"/>
              </a:rPr>
              <a:t>Knowledge simply means that the learner can recall specific facts.</a:t>
            </a:r>
          </a:p>
          <a:p>
            <a:pPr marL="342900" indent="-342900">
              <a:buFont typeface="+mj-lt"/>
              <a:buAutoNum type="arabicPeriod"/>
            </a:pPr>
            <a:endParaRPr lang="en-MY" sz="2800" dirty="0">
              <a:latin typeface="+mn-lt"/>
            </a:endParaRPr>
          </a:p>
          <a:p>
            <a:pPr marL="342900" indent="-342900">
              <a:buFont typeface="+mj-lt"/>
              <a:buAutoNum type="arabicPeriod"/>
            </a:pPr>
            <a:r>
              <a:rPr lang="en-MY" sz="2800" dirty="0">
                <a:latin typeface="+mn-lt"/>
              </a:rPr>
              <a:t>Comprehension allows the learner to translate or interpret information.</a:t>
            </a:r>
          </a:p>
          <a:p>
            <a:pPr marL="342900" indent="-342900">
              <a:buFont typeface="+mj-lt"/>
              <a:buAutoNum type="arabicPeriod"/>
            </a:pPr>
            <a:endParaRPr lang="en-MY" sz="2800" dirty="0">
              <a:latin typeface="+mn-lt"/>
            </a:endParaRPr>
          </a:p>
          <a:p>
            <a:pPr marL="342900" indent="-342900">
              <a:buFont typeface="+mj-lt"/>
              <a:buAutoNum type="arabicPeriod"/>
            </a:pPr>
            <a:r>
              <a:rPr lang="en-MY" sz="2800" dirty="0">
                <a:latin typeface="+mn-lt"/>
              </a:rPr>
              <a:t>Application is the ability to use learned information in a new situation.</a:t>
            </a:r>
          </a:p>
          <a:p>
            <a:pPr marL="342900" indent="-342900">
              <a:buFont typeface="+mj-lt"/>
              <a:buAutoNum type="arabicPeriod"/>
            </a:pPr>
            <a:endParaRPr lang="en-MY" sz="2800" dirty="0">
              <a:latin typeface="+mn-lt"/>
            </a:endParaRPr>
          </a:p>
          <a:p>
            <a:pPr marL="342900" indent="-342900">
              <a:buFont typeface="+mj-lt"/>
              <a:buAutoNum type="arabicPeriod"/>
            </a:pPr>
            <a:r>
              <a:rPr lang="en-MY" sz="2800" dirty="0">
                <a:latin typeface="+mn-lt"/>
              </a:rPr>
              <a:t>Analysis means understanding information to the level of being able to break it down and explain how it fits together</a:t>
            </a:r>
            <a:endParaRPr lang="en-MY" dirty="0"/>
          </a:p>
        </p:txBody>
      </p:sp>
    </p:spTree>
    <p:extLst>
      <p:ext uri="{BB962C8B-B14F-4D97-AF65-F5344CB8AC3E}">
        <p14:creationId xmlns:p14="http://schemas.microsoft.com/office/powerpoint/2010/main" val="17659274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6DAEDD-3884-4372-A9E6-20A41934CBCB}"/>
              </a:ext>
            </a:extLst>
          </p:cNvPr>
          <p:cNvSpPr>
            <a:spLocks noGrp="1"/>
          </p:cNvSpPr>
          <p:nvPr>
            <p:ph type="title"/>
          </p:nvPr>
        </p:nvSpPr>
        <p:spPr/>
        <p:txBody>
          <a:bodyPr/>
          <a:lstStyle/>
          <a:p>
            <a:r>
              <a:rPr lang="en-MY" dirty="0"/>
              <a:t>Learning Level</a:t>
            </a:r>
          </a:p>
        </p:txBody>
      </p:sp>
      <p:sp>
        <p:nvSpPr>
          <p:cNvPr id="3" name="Content Placeholder 2">
            <a:extLst>
              <a:ext uri="{FF2B5EF4-FFF2-40B4-BE49-F238E27FC236}">
                <a16:creationId xmlns:a16="http://schemas.microsoft.com/office/drawing/2014/main" id="{175873EC-2E7A-44D0-BAF1-37A207F22DCB}"/>
              </a:ext>
            </a:extLst>
          </p:cNvPr>
          <p:cNvSpPr>
            <a:spLocks noGrp="1"/>
          </p:cNvSpPr>
          <p:nvPr>
            <p:ph idx="1"/>
          </p:nvPr>
        </p:nvSpPr>
        <p:spPr>
          <a:xfrm>
            <a:off x="683568" y="1600200"/>
            <a:ext cx="7953995" cy="4530725"/>
          </a:xfrm>
        </p:spPr>
        <p:txBody>
          <a:bodyPr/>
          <a:lstStyle/>
          <a:p>
            <a:pPr marL="514350" indent="-514350">
              <a:buFont typeface="+mj-lt"/>
              <a:buAutoNum type="arabicPeriod" startAt="5"/>
            </a:pPr>
            <a:r>
              <a:rPr lang="en-MY" sz="2800" dirty="0">
                <a:latin typeface="+mn-lt"/>
              </a:rPr>
              <a:t>Synthesis is the level at which the learner would be able to respond to new situations and determine trouble-shooting techniques and solutions.</a:t>
            </a:r>
          </a:p>
          <a:p>
            <a:pPr marL="514350" indent="-514350">
              <a:buFont typeface="+mj-lt"/>
              <a:buAutoNum type="arabicPeriod" startAt="5"/>
            </a:pPr>
            <a:endParaRPr lang="en-MY" sz="2800" dirty="0">
              <a:latin typeface="+mn-lt"/>
            </a:endParaRPr>
          </a:p>
          <a:p>
            <a:pPr marL="514350" indent="-514350">
              <a:buFont typeface="+mj-lt"/>
              <a:buAutoNum type="arabicPeriod" startAt="5"/>
            </a:pPr>
            <a:r>
              <a:rPr lang="en-MY" sz="2800" dirty="0">
                <a:latin typeface="+mn-lt"/>
              </a:rPr>
              <a:t>Evaluation is the highest level of learning because it allows one to make judgments.</a:t>
            </a:r>
            <a:endParaRPr lang="en-MY" dirty="0"/>
          </a:p>
        </p:txBody>
      </p:sp>
    </p:spTree>
    <p:extLst>
      <p:ext uri="{BB962C8B-B14F-4D97-AF65-F5344CB8AC3E}">
        <p14:creationId xmlns:p14="http://schemas.microsoft.com/office/powerpoint/2010/main" val="36250773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5AC5F3-4042-46F8-B8DB-BEFBBC388691}"/>
              </a:ext>
            </a:extLst>
          </p:cNvPr>
          <p:cNvSpPr>
            <a:spLocks noGrp="1"/>
          </p:cNvSpPr>
          <p:nvPr>
            <p:ph type="title"/>
          </p:nvPr>
        </p:nvSpPr>
        <p:spPr/>
        <p:txBody>
          <a:bodyPr/>
          <a:lstStyle/>
          <a:p>
            <a:r>
              <a:rPr lang="en-MY" dirty="0"/>
              <a:t>Bloom’s Taxonomy Six Levels</a:t>
            </a:r>
          </a:p>
        </p:txBody>
      </p:sp>
      <p:pic>
        <p:nvPicPr>
          <p:cNvPr id="5" name="Picture 4">
            <a:extLst>
              <a:ext uri="{FF2B5EF4-FFF2-40B4-BE49-F238E27FC236}">
                <a16:creationId xmlns:a16="http://schemas.microsoft.com/office/drawing/2014/main" id="{B56C8B37-E809-4B01-AC38-3751E80DBBBB}"/>
              </a:ext>
            </a:extLst>
          </p:cNvPr>
          <p:cNvPicPr>
            <a:picLocks noChangeAspect="1"/>
          </p:cNvPicPr>
          <p:nvPr/>
        </p:nvPicPr>
        <p:blipFill>
          <a:blip r:embed="rId2"/>
          <a:stretch>
            <a:fillRect/>
          </a:stretch>
        </p:blipFill>
        <p:spPr>
          <a:xfrm>
            <a:off x="1691680" y="1772816"/>
            <a:ext cx="5472608" cy="4844775"/>
          </a:xfrm>
          <a:prstGeom prst="rect">
            <a:avLst/>
          </a:prstGeom>
        </p:spPr>
      </p:pic>
    </p:spTree>
    <p:extLst>
      <p:ext uri="{BB962C8B-B14F-4D97-AF65-F5344CB8AC3E}">
        <p14:creationId xmlns:p14="http://schemas.microsoft.com/office/powerpoint/2010/main" val="20826715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431109867"/>
              </p:ext>
            </p:extLst>
          </p:nvPr>
        </p:nvGraphicFramePr>
        <p:xfrm>
          <a:off x="914400" y="1600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966661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F4DE1B-8D38-4A78-A553-5185E27B26A6}"/>
              </a:ext>
            </a:extLst>
          </p:cNvPr>
          <p:cNvSpPr>
            <a:spLocks noGrp="1"/>
          </p:cNvSpPr>
          <p:nvPr>
            <p:ph type="title"/>
          </p:nvPr>
        </p:nvSpPr>
        <p:spPr/>
        <p:txBody>
          <a:bodyPr/>
          <a:lstStyle/>
          <a:p>
            <a:r>
              <a:rPr lang="en-MY" dirty="0"/>
              <a:t>Employee Training</a:t>
            </a:r>
          </a:p>
        </p:txBody>
      </p:sp>
      <p:sp>
        <p:nvSpPr>
          <p:cNvPr id="4" name="TextBox 3">
            <a:extLst>
              <a:ext uri="{FF2B5EF4-FFF2-40B4-BE49-F238E27FC236}">
                <a16:creationId xmlns:a16="http://schemas.microsoft.com/office/drawing/2014/main" id="{019E88AE-C4E9-49BC-A060-689275CFD4A3}"/>
              </a:ext>
            </a:extLst>
          </p:cNvPr>
          <p:cNvSpPr txBox="1"/>
          <p:nvPr/>
        </p:nvSpPr>
        <p:spPr>
          <a:xfrm>
            <a:off x="656608" y="1564243"/>
            <a:ext cx="8287983" cy="4893647"/>
          </a:xfrm>
          <a:prstGeom prst="rect">
            <a:avLst/>
          </a:prstGeom>
          <a:noFill/>
        </p:spPr>
        <p:txBody>
          <a:bodyPr wrap="square" rtlCol="0">
            <a:spAutoFit/>
          </a:bodyPr>
          <a:lstStyle/>
          <a:p>
            <a:pPr marL="457200" indent="-457200">
              <a:buFont typeface="Wingdings" panose="05000000000000000000" pitchFamily="2" charset="2"/>
              <a:buChar char="§"/>
            </a:pPr>
            <a:r>
              <a:rPr lang="en-MY" sz="2600" dirty="0">
                <a:latin typeface="+mn-lt"/>
              </a:rPr>
              <a:t>Training is the process through which knowledge and skills are developed, information is provided, and attributes are nurtured, in order to help individuals who work in organizations to become more effective and efficient in their work.</a:t>
            </a:r>
          </a:p>
          <a:p>
            <a:pPr marL="285750" indent="-285750">
              <a:buFont typeface="Wingdings" panose="05000000000000000000" pitchFamily="2" charset="2"/>
              <a:buChar char="§"/>
            </a:pPr>
            <a:endParaRPr lang="en-MY" sz="2600" dirty="0">
              <a:latin typeface="+mn-lt"/>
            </a:endParaRPr>
          </a:p>
          <a:p>
            <a:pPr marL="285750" indent="-285750">
              <a:buFont typeface="Wingdings" panose="05000000000000000000" pitchFamily="2" charset="2"/>
              <a:buChar char="§"/>
            </a:pPr>
            <a:r>
              <a:rPr lang="en-MY" sz="2600" dirty="0">
                <a:latin typeface="+mn-lt"/>
              </a:rPr>
              <a:t>Education is 'mind preparation' and is carried out remote from the actual work area.</a:t>
            </a:r>
          </a:p>
          <a:p>
            <a:pPr marL="285750" indent="-285750">
              <a:buFont typeface="Wingdings" panose="05000000000000000000" pitchFamily="2" charset="2"/>
              <a:buChar char="§"/>
            </a:pPr>
            <a:endParaRPr lang="en-MY" sz="2600" dirty="0">
              <a:latin typeface="+mn-lt"/>
            </a:endParaRPr>
          </a:p>
          <a:p>
            <a:pPr marL="285750" indent="-285750">
              <a:buFont typeface="Wingdings" panose="05000000000000000000" pitchFamily="2" charset="2"/>
              <a:buChar char="§"/>
            </a:pPr>
            <a:r>
              <a:rPr lang="en-MY" sz="2600" dirty="0">
                <a:latin typeface="+mn-lt"/>
              </a:rPr>
              <a:t>Development is education, job experiences, relationships, and assessments of personality and abilities that help trainees prepare for the future</a:t>
            </a:r>
            <a:endParaRPr lang="en-MY" sz="2600" dirty="0"/>
          </a:p>
        </p:txBody>
      </p:sp>
    </p:spTree>
    <p:extLst>
      <p:ext uri="{BB962C8B-B14F-4D97-AF65-F5344CB8AC3E}">
        <p14:creationId xmlns:p14="http://schemas.microsoft.com/office/powerpoint/2010/main" val="17755847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93CCA-2F74-4A70-A001-BEA2B95A416E}"/>
              </a:ext>
            </a:extLst>
          </p:cNvPr>
          <p:cNvSpPr>
            <a:spLocks noGrp="1"/>
          </p:cNvSpPr>
          <p:nvPr>
            <p:ph type="title"/>
          </p:nvPr>
        </p:nvSpPr>
        <p:spPr/>
        <p:txBody>
          <a:bodyPr/>
          <a:lstStyle/>
          <a:p>
            <a:r>
              <a:rPr lang="en-MY" dirty="0"/>
              <a:t>Difference between Training, Education and Development</a:t>
            </a:r>
          </a:p>
        </p:txBody>
      </p:sp>
      <p:pic>
        <p:nvPicPr>
          <p:cNvPr id="5" name="Picture 4">
            <a:extLst>
              <a:ext uri="{FF2B5EF4-FFF2-40B4-BE49-F238E27FC236}">
                <a16:creationId xmlns:a16="http://schemas.microsoft.com/office/drawing/2014/main" id="{A1165EB3-AB9C-4F13-AE10-6A84E6DA006A}"/>
              </a:ext>
            </a:extLst>
          </p:cNvPr>
          <p:cNvPicPr>
            <a:picLocks noChangeAspect="1"/>
          </p:cNvPicPr>
          <p:nvPr/>
        </p:nvPicPr>
        <p:blipFill>
          <a:blip r:embed="rId2"/>
          <a:stretch>
            <a:fillRect/>
          </a:stretch>
        </p:blipFill>
        <p:spPr>
          <a:xfrm>
            <a:off x="1043608" y="1772816"/>
            <a:ext cx="6120680" cy="3168352"/>
          </a:xfrm>
          <a:prstGeom prst="rect">
            <a:avLst/>
          </a:prstGeom>
        </p:spPr>
      </p:pic>
    </p:spTree>
    <p:extLst>
      <p:ext uri="{BB962C8B-B14F-4D97-AF65-F5344CB8AC3E}">
        <p14:creationId xmlns:p14="http://schemas.microsoft.com/office/powerpoint/2010/main" val="39076595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320FB4-7DA4-4A41-A477-8122ADA36CCD}"/>
              </a:ext>
            </a:extLst>
          </p:cNvPr>
          <p:cNvSpPr>
            <a:spLocks noGrp="1"/>
          </p:cNvSpPr>
          <p:nvPr>
            <p:ph type="title"/>
          </p:nvPr>
        </p:nvSpPr>
        <p:spPr/>
        <p:txBody>
          <a:bodyPr/>
          <a:lstStyle/>
          <a:p>
            <a:r>
              <a:rPr lang="en-MY" dirty="0"/>
              <a:t>ADDIE MODEL</a:t>
            </a:r>
          </a:p>
        </p:txBody>
      </p:sp>
      <p:pic>
        <p:nvPicPr>
          <p:cNvPr id="5" name="Picture 4">
            <a:extLst>
              <a:ext uri="{FF2B5EF4-FFF2-40B4-BE49-F238E27FC236}">
                <a16:creationId xmlns:a16="http://schemas.microsoft.com/office/drawing/2014/main" id="{E767CA53-9C06-409F-8C63-0EF9CEBF519D}"/>
              </a:ext>
            </a:extLst>
          </p:cNvPr>
          <p:cNvPicPr>
            <a:picLocks noChangeAspect="1"/>
          </p:cNvPicPr>
          <p:nvPr/>
        </p:nvPicPr>
        <p:blipFill>
          <a:blip r:embed="rId2"/>
          <a:stretch>
            <a:fillRect/>
          </a:stretch>
        </p:blipFill>
        <p:spPr>
          <a:xfrm>
            <a:off x="914400" y="1700808"/>
            <a:ext cx="6794439" cy="4172868"/>
          </a:xfrm>
          <a:prstGeom prst="rect">
            <a:avLst/>
          </a:prstGeom>
        </p:spPr>
      </p:pic>
    </p:spTree>
    <p:extLst>
      <p:ext uri="{BB962C8B-B14F-4D97-AF65-F5344CB8AC3E}">
        <p14:creationId xmlns:p14="http://schemas.microsoft.com/office/powerpoint/2010/main" val="29455420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3E5BE7-FFD9-43E9-8FEF-18C0395DCEB1}"/>
              </a:ext>
            </a:extLst>
          </p:cNvPr>
          <p:cNvSpPr>
            <a:spLocks noGrp="1"/>
          </p:cNvSpPr>
          <p:nvPr>
            <p:ph type="title"/>
          </p:nvPr>
        </p:nvSpPr>
        <p:spPr/>
        <p:txBody>
          <a:bodyPr/>
          <a:lstStyle/>
          <a:p>
            <a:r>
              <a:rPr lang="en-MY" dirty="0"/>
              <a:t>The Five Phases of ADDIE</a:t>
            </a:r>
          </a:p>
        </p:txBody>
      </p:sp>
      <p:pic>
        <p:nvPicPr>
          <p:cNvPr id="7" name="Picture 6">
            <a:extLst>
              <a:ext uri="{FF2B5EF4-FFF2-40B4-BE49-F238E27FC236}">
                <a16:creationId xmlns:a16="http://schemas.microsoft.com/office/drawing/2014/main" id="{4770A9EC-9263-498C-84A7-12F597C63934}"/>
              </a:ext>
            </a:extLst>
          </p:cNvPr>
          <p:cNvPicPr>
            <a:picLocks noChangeAspect="1"/>
          </p:cNvPicPr>
          <p:nvPr/>
        </p:nvPicPr>
        <p:blipFill>
          <a:blip r:embed="rId2"/>
          <a:stretch>
            <a:fillRect/>
          </a:stretch>
        </p:blipFill>
        <p:spPr>
          <a:xfrm>
            <a:off x="683568" y="1628800"/>
            <a:ext cx="8134523" cy="4809173"/>
          </a:xfrm>
          <a:prstGeom prst="rect">
            <a:avLst/>
          </a:prstGeom>
        </p:spPr>
      </p:pic>
    </p:spTree>
    <p:extLst>
      <p:ext uri="{BB962C8B-B14F-4D97-AF65-F5344CB8AC3E}">
        <p14:creationId xmlns:p14="http://schemas.microsoft.com/office/powerpoint/2010/main" val="26340446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D15FA-121D-442B-8AFE-ABEC4B73E156}"/>
              </a:ext>
            </a:extLst>
          </p:cNvPr>
          <p:cNvSpPr>
            <a:spLocks noGrp="1"/>
          </p:cNvSpPr>
          <p:nvPr>
            <p:ph type="title"/>
          </p:nvPr>
        </p:nvSpPr>
        <p:spPr/>
        <p:txBody>
          <a:bodyPr/>
          <a:lstStyle/>
          <a:p>
            <a:r>
              <a:rPr lang="en-MY" dirty="0"/>
              <a:t>Question # 2</a:t>
            </a:r>
          </a:p>
        </p:txBody>
      </p:sp>
      <p:sp>
        <p:nvSpPr>
          <p:cNvPr id="4" name="TextBox 3">
            <a:extLst>
              <a:ext uri="{FF2B5EF4-FFF2-40B4-BE49-F238E27FC236}">
                <a16:creationId xmlns:a16="http://schemas.microsoft.com/office/drawing/2014/main" id="{0333BCC0-7500-45D9-9C7F-53840EB6ED3A}"/>
              </a:ext>
            </a:extLst>
          </p:cNvPr>
          <p:cNvSpPr txBox="1"/>
          <p:nvPr/>
        </p:nvSpPr>
        <p:spPr>
          <a:xfrm>
            <a:off x="1115616" y="1988840"/>
            <a:ext cx="7571184" cy="3170099"/>
          </a:xfrm>
          <a:prstGeom prst="rect">
            <a:avLst/>
          </a:prstGeom>
          <a:noFill/>
        </p:spPr>
        <p:txBody>
          <a:bodyPr wrap="square" rtlCol="0">
            <a:spAutoFit/>
          </a:bodyPr>
          <a:lstStyle/>
          <a:p>
            <a:r>
              <a:rPr lang="en-MY" sz="2000" dirty="0">
                <a:latin typeface="+mn-lt"/>
              </a:rPr>
              <a:t>At which stage of the ADDIE model would decisions about course content be made?</a:t>
            </a:r>
          </a:p>
          <a:p>
            <a:endParaRPr lang="en-MY" sz="2000" dirty="0">
              <a:latin typeface="+mn-lt"/>
            </a:endParaRPr>
          </a:p>
          <a:p>
            <a:pPr marL="342900" indent="-342900">
              <a:buAutoNum type="alphaUcPeriod"/>
            </a:pPr>
            <a:r>
              <a:rPr lang="en-MY" sz="2000" dirty="0">
                <a:latin typeface="+mn-lt"/>
              </a:rPr>
              <a:t>Needs assessment</a:t>
            </a:r>
          </a:p>
          <a:p>
            <a:pPr marL="342900" indent="-342900">
              <a:buAutoNum type="alphaUcPeriod"/>
            </a:pPr>
            <a:endParaRPr lang="en-MY" sz="2000" dirty="0">
              <a:latin typeface="+mn-lt"/>
            </a:endParaRPr>
          </a:p>
          <a:p>
            <a:r>
              <a:rPr lang="en-MY" sz="2000" dirty="0">
                <a:latin typeface="+mn-lt"/>
              </a:rPr>
              <a:t>B. Design</a:t>
            </a:r>
          </a:p>
          <a:p>
            <a:endParaRPr lang="en-MY" sz="2000" dirty="0">
              <a:latin typeface="+mn-lt"/>
            </a:endParaRPr>
          </a:p>
          <a:p>
            <a:r>
              <a:rPr lang="en-MY" sz="2000" dirty="0">
                <a:latin typeface="+mn-lt"/>
              </a:rPr>
              <a:t>C. Develop</a:t>
            </a:r>
          </a:p>
          <a:p>
            <a:endParaRPr lang="en-MY" sz="2000" dirty="0">
              <a:latin typeface="+mn-lt"/>
            </a:endParaRPr>
          </a:p>
          <a:p>
            <a:r>
              <a:rPr lang="en-MY" sz="2000" dirty="0">
                <a:latin typeface="+mn-lt"/>
              </a:rPr>
              <a:t>D. Implement</a:t>
            </a:r>
          </a:p>
        </p:txBody>
      </p:sp>
    </p:spTree>
    <p:extLst>
      <p:ext uri="{BB962C8B-B14F-4D97-AF65-F5344CB8AC3E}">
        <p14:creationId xmlns:p14="http://schemas.microsoft.com/office/powerpoint/2010/main" val="4237085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CF6752-2B5E-4638-85DF-B82E6F5B6D69}"/>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id="{3E2EB932-5BA9-4430-A1A2-6EBE3702D775}"/>
              </a:ext>
            </a:extLst>
          </p:cNvPr>
          <p:cNvSpPr>
            <a:spLocks noGrp="1"/>
          </p:cNvSpPr>
          <p:nvPr>
            <p:ph idx="1"/>
          </p:nvPr>
        </p:nvSpPr>
        <p:spPr/>
        <p:txBody>
          <a:bodyPr/>
          <a:lstStyle/>
          <a:p>
            <a:pPr marL="0" indent="0">
              <a:buNone/>
            </a:pPr>
            <a:r>
              <a:rPr lang="en-MY" sz="2400" dirty="0"/>
              <a:t>Option - B. </a:t>
            </a:r>
          </a:p>
          <a:p>
            <a:pPr marL="0" indent="0">
              <a:buNone/>
            </a:pPr>
            <a:endParaRPr lang="en-MY" sz="2400" dirty="0"/>
          </a:p>
          <a:p>
            <a:pPr marL="0" indent="0">
              <a:buNone/>
            </a:pPr>
            <a:r>
              <a:rPr lang="en-MY" sz="2400" dirty="0"/>
              <a:t>The design stage of the ADDIE model is where a framework for training will be built, based on the needs assessment completed in stage 1. Decisions about course content, delivery methods, and logistics will be made in this stage of the ADDIE model.</a:t>
            </a:r>
          </a:p>
        </p:txBody>
      </p:sp>
    </p:spTree>
    <p:extLst>
      <p:ext uri="{BB962C8B-B14F-4D97-AF65-F5344CB8AC3E}">
        <p14:creationId xmlns:p14="http://schemas.microsoft.com/office/powerpoint/2010/main" val="16776655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914400" y="1600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589685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5D55F2-4430-4A44-A0FE-55207D75B1B9}"/>
              </a:ext>
            </a:extLst>
          </p:cNvPr>
          <p:cNvSpPr>
            <a:spLocks noGrp="1"/>
          </p:cNvSpPr>
          <p:nvPr>
            <p:ph type="title"/>
          </p:nvPr>
        </p:nvSpPr>
        <p:spPr/>
        <p:txBody>
          <a:bodyPr/>
          <a:lstStyle/>
          <a:p>
            <a:r>
              <a:rPr lang="en-MY" dirty="0"/>
              <a:t>Kirkpatrick's 4 Levels of Training Evaluation</a:t>
            </a:r>
          </a:p>
        </p:txBody>
      </p:sp>
      <p:sp>
        <p:nvSpPr>
          <p:cNvPr id="3" name="Content Placeholder 2">
            <a:extLst>
              <a:ext uri="{FF2B5EF4-FFF2-40B4-BE49-F238E27FC236}">
                <a16:creationId xmlns:a16="http://schemas.microsoft.com/office/drawing/2014/main" id="{AC513D7A-3E91-46CC-858F-879688034960}"/>
              </a:ext>
            </a:extLst>
          </p:cNvPr>
          <p:cNvSpPr>
            <a:spLocks noGrp="1"/>
          </p:cNvSpPr>
          <p:nvPr>
            <p:ph idx="1"/>
          </p:nvPr>
        </p:nvSpPr>
        <p:spPr>
          <a:xfrm>
            <a:off x="755576" y="1600200"/>
            <a:ext cx="7931224" cy="4530725"/>
          </a:xfrm>
        </p:spPr>
        <p:txBody>
          <a:bodyPr/>
          <a:lstStyle/>
          <a:p>
            <a:pPr marL="0" indent="0">
              <a:buNone/>
            </a:pPr>
            <a:r>
              <a:rPr lang="en-MY" dirty="0"/>
              <a:t>The Kirkpatrick Model of Evaluation, first developed by Donald Kirkpatrick in 1959, is the most popular model for evaluating the effectiveness of a training program. The model includes four levels of evaluation, and as such, is sometimes referred to as 'Kirkpatrick's levels" or the "four levels."</a:t>
            </a:r>
          </a:p>
        </p:txBody>
      </p:sp>
    </p:spTree>
    <p:extLst>
      <p:ext uri="{BB962C8B-B14F-4D97-AF65-F5344CB8AC3E}">
        <p14:creationId xmlns:p14="http://schemas.microsoft.com/office/powerpoint/2010/main" val="2543008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C98B6-C448-433C-A6D4-7369D589BFE8}"/>
              </a:ext>
            </a:extLst>
          </p:cNvPr>
          <p:cNvSpPr>
            <a:spLocks noGrp="1"/>
          </p:cNvSpPr>
          <p:nvPr>
            <p:ph type="title"/>
          </p:nvPr>
        </p:nvSpPr>
        <p:spPr/>
        <p:txBody>
          <a:bodyPr/>
          <a:lstStyle/>
          <a:p>
            <a:r>
              <a:rPr lang="en-MY" dirty="0"/>
              <a:t>Kirkpatrick's 4 Levels of Training Evaluation</a:t>
            </a:r>
          </a:p>
        </p:txBody>
      </p:sp>
      <p:sp>
        <p:nvSpPr>
          <p:cNvPr id="3" name="Content Placeholder 2">
            <a:extLst>
              <a:ext uri="{FF2B5EF4-FFF2-40B4-BE49-F238E27FC236}">
                <a16:creationId xmlns:a16="http://schemas.microsoft.com/office/drawing/2014/main" id="{9D553225-B796-4A9E-B71E-AD347BA6703E}"/>
              </a:ext>
            </a:extLst>
          </p:cNvPr>
          <p:cNvSpPr>
            <a:spLocks noGrp="1"/>
          </p:cNvSpPr>
          <p:nvPr>
            <p:ph idx="1"/>
          </p:nvPr>
        </p:nvSpPr>
        <p:spPr>
          <a:xfrm>
            <a:off x="685800" y="1556792"/>
            <a:ext cx="8134672" cy="4530725"/>
          </a:xfrm>
        </p:spPr>
        <p:txBody>
          <a:bodyPr/>
          <a:lstStyle/>
          <a:p>
            <a:r>
              <a:rPr lang="en-MY" dirty="0"/>
              <a:t>Level 1: Reaction :Reaction data captures the participants' reaction to the training experience. Specifically, it refers to how satisfying, engaging, and relevant they find the experience.</a:t>
            </a:r>
          </a:p>
          <a:p>
            <a:endParaRPr lang="en-MY" dirty="0"/>
          </a:p>
          <a:p>
            <a:r>
              <a:rPr lang="en-MY" dirty="0"/>
              <a:t>Level 2: Learning : This data tells us whether or not the people who take the training have learned anything. Specifically, it helps you answer the question: "Did the training program help participants learn the desired knowledge, skills, or attitudes?".</a:t>
            </a:r>
          </a:p>
        </p:txBody>
      </p:sp>
    </p:spTree>
    <p:extLst>
      <p:ext uri="{BB962C8B-B14F-4D97-AF65-F5344CB8AC3E}">
        <p14:creationId xmlns:p14="http://schemas.microsoft.com/office/powerpoint/2010/main" val="9090437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AF347-B7C3-4A91-B7E1-03A45BDF2FF6}"/>
              </a:ext>
            </a:extLst>
          </p:cNvPr>
          <p:cNvSpPr>
            <a:spLocks noGrp="1"/>
          </p:cNvSpPr>
          <p:nvPr>
            <p:ph type="title"/>
          </p:nvPr>
        </p:nvSpPr>
        <p:spPr/>
        <p:txBody>
          <a:bodyPr/>
          <a:lstStyle/>
          <a:p>
            <a:r>
              <a:rPr lang="en-MY" dirty="0"/>
              <a:t>Kirkpatrick's 4 Levels of Training Evaluation</a:t>
            </a:r>
          </a:p>
        </p:txBody>
      </p:sp>
      <p:sp>
        <p:nvSpPr>
          <p:cNvPr id="3" name="Content Placeholder 2">
            <a:extLst>
              <a:ext uri="{FF2B5EF4-FFF2-40B4-BE49-F238E27FC236}">
                <a16:creationId xmlns:a16="http://schemas.microsoft.com/office/drawing/2014/main" id="{A8748C79-4B00-4055-892A-F107D3A30C09}"/>
              </a:ext>
            </a:extLst>
          </p:cNvPr>
          <p:cNvSpPr>
            <a:spLocks noGrp="1"/>
          </p:cNvSpPr>
          <p:nvPr>
            <p:ph idx="1"/>
          </p:nvPr>
        </p:nvSpPr>
        <p:spPr>
          <a:xfrm>
            <a:off x="534380" y="1556792"/>
            <a:ext cx="8430108" cy="4530725"/>
          </a:xfrm>
        </p:spPr>
        <p:txBody>
          <a:bodyPr/>
          <a:lstStyle/>
          <a:p>
            <a:r>
              <a:rPr lang="en-MY" sz="2400" dirty="0"/>
              <a:t>Level 3 Behaviour : data tells us whether or not people are behaving differently on the job as a consequence of the training program. Since the purpose of corporate training is to improve performance and produce measurable results for a business, this is the first level where we are seeing whether or not our training efforts are successful.</a:t>
            </a:r>
          </a:p>
          <a:p>
            <a:endParaRPr lang="en-MY" sz="2400" dirty="0"/>
          </a:p>
          <a:p>
            <a:r>
              <a:rPr lang="en-MY" sz="2400" dirty="0"/>
              <a:t>Level 4 Performance :data is the most valuable data covered by the Kirkpatrick model; it measures how the training program contributes to the success of the organization as a whole. This refers to the organizational results themselves, such as sales, customer satisfaction ratings, and even return on investment (ROI)</a:t>
            </a:r>
          </a:p>
          <a:p>
            <a:endParaRPr lang="en-MY" sz="2400" dirty="0"/>
          </a:p>
        </p:txBody>
      </p:sp>
    </p:spTree>
    <p:extLst>
      <p:ext uri="{BB962C8B-B14F-4D97-AF65-F5344CB8AC3E}">
        <p14:creationId xmlns:p14="http://schemas.microsoft.com/office/powerpoint/2010/main" val="23167008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DD86C6-E4C5-4674-AF55-E5418AF3DD26}"/>
              </a:ext>
            </a:extLst>
          </p:cNvPr>
          <p:cNvSpPr>
            <a:spLocks noGrp="1"/>
          </p:cNvSpPr>
          <p:nvPr>
            <p:ph type="title"/>
          </p:nvPr>
        </p:nvSpPr>
        <p:spPr/>
        <p:txBody>
          <a:bodyPr/>
          <a:lstStyle/>
          <a:p>
            <a:r>
              <a:rPr lang="en-MY" dirty="0"/>
              <a:t>Kirkpatrick's 4 Levels of Training Evaluation</a:t>
            </a:r>
          </a:p>
        </p:txBody>
      </p:sp>
      <p:pic>
        <p:nvPicPr>
          <p:cNvPr id="7" name="Picture 6">
            <a:extLst>
              <a:ext uri="{FF2B5EF4-FFF2-40B4-BE49-F238E27FC236}">
                <a16:creationId xmlns:a16="http://schemas.microsoft.com/office/drawing/2014/main" id="{48F5EB15-8A14-4037-8E0F-00CEEF01D4F4}"/>
              </a:ext>
            </a:extLst>
          </p:cNvPr>
          <p:cNvPicPr>
            <a:picLocks noChangeAspect="1"/>
          </p:cNvPicPr>
          <p:nvPr/>
        </p:nvPicPr>
        <p:blipFill>
          <a:blip r:embed="rId2"/>
          <a:stretch>
            <a:fillRect/>
          </a:stretch>
        </p:blipFill>
        <p:spPr>
          <a:xfrm>
            <a:off x="1619672" y="1988840"/>
            <a:ext cx="5495925" cy="4305300"/>
          </a:xfrm>
          <a:prstGeom prst="rect">
            <a:avLst/>
          </a:prstGeom>
        </p:spPr>
      </p:pic>
    </p:spTree>
    <p:extLst>
      <p:ext uri="{BB962C8B-B14F-4D97-AF65-F5344CB8AC3E}">
        <p14:creationId xmlns:p14="http://schemas.microsoft.com/office/powerpoint/2010/main" val="2136658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914400" y="1600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9137422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B1EFE9-3D22-47AC-BCEC-751E321D4FC8}"/>
              </a:ext>
            </a:extLst>
          </p:cNvPr>
          <p:cNvSpPr>
            <a:spLocks noGrp="1"/>
          </p:cNvSpPr>
          <p:nvPr>
            <p:ph type="title"/>
          </p:nvPr>
        </p:nvSpPr>
        <p:spPr/>
        <p:txBody>
          <a:bodyPr/>
          <a:lstStyle/>
          <a:p>
            <a:r>
              <a:rPr lang="en-MY" dirty="0"/>
              <a:t>Employee Development</a:t>
            </a:r>
          </a:p>
        </p:txBody>
      </p:sp>
      <p:sp>
        <p:nvSpPr>
          <p:cNvPr id="3" name="Content Placeholder 2">
            <a:extLst>
              <a:ext uri="{FF2B5EF4-FFF2-40B4-BE49-F238E27FC236}">
                <a16:creationId xmlns:a16="http://schemas.microsoft.com/office/drawing/2014/main" id="{B24ACA16-B2E6-43E6-BE6B-7B7DDEEE7713}"/>
              </a:ext>
            </a:extLst>
          </p:cNvPr>
          <p:cNvSpPr>
            <a:spLocks noGrp="1"/>
          </p:cNvSpPr>
          <p:nvPr>
            <p:ph idx="1"/>
          </p:nvPr>
        </p:nvSpPr>
        <p:spPr/>
        <p:txBody>
          <a:bodyPr/>
          <a:lstStyle/>
          <a:p>
            <a:r>
              <a:rPr lang="en-MY" sz="2400" dirty="0"/>
              <a:t>Development refers to learning activities and experiences that help employees grow and prepare for the future. </a:t>
            </a:r>
          </a:p>
          <a:p>
            <a:r>
              <a:rPr lang="en-MY" sz="2400" dirty="0"/>
              <a:t>Development often involves voluntary learning that is not tied directly to the employee’s current job. Training, on the other hand, is related to the current job and is typically required. </a:t>
            </a:r>
          </a:p>
          <a:p>
            <a:r>
              <a:rPr lang="en-MY" sz="2400" dirty="0"/>
              <a:t>Development prepares employees for other positions and increases their ability to move into jobs that may not yet exist. Development is especially important for senior managers and employees with leadership potential.</a:t>
            </a:r>
          </a:p>
        </p:txBody>
      </p:sp>
    </p:spTree>
    <p:extLst>
      <p:ext uri="{BB962C8B-B14F-4D97-AF65-F5344CB8AC3E}">
        <p14:creationId xmlns:p14="http://schemas.microsoft.com/office/powerpoint/2010/main" val="25393121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9221C-4F38-42A3-9757-CBA20CC7068F}"/>
              </a:ext>
            </a:extLst>
          </p:cNvPr>
          <p:cNvSpPr>
            <a:spLocks noGrp="1"/>
          </p:cNvSpPr>
          <p:nvPr>
            <p:ph type="title"/>
          </p:nvPr>
        </p:nvSpPr>
        <p:spPr/>
        <p:txBody>
          <a:bodyPr/>
          <a:lstStyle/>
          <a:p>
            <a:r>
              <a:rPr lang="en-MY" dirty="0"/>
              <a:t>Employee Development</a:t>
            </a:r>
          </a:p>
        </p:txBody>
      </p:sp>
      <p:pic>
        <p:nvPicPr>
          <p:cNvPr id="5" name="Picture 4">
            <a:extLst>
              <a:ext uri="{FF2B5EF4-FFF2-40B4-BE49-F238E27FC236}">
                <a16:creationId xmlns:a16="http://schemas.microsoft.com/office/drawing/2014/main" id="{EB75E99A-9212-4F39-B04A-2C9BDF16D454}"/>
              </a:ext>
            </a:extLst>
          </p:cNvPr>
          <p:cNvPicPr>
            <a:picLocks noChangeAspect="1"/>
          </p:cNvPicPr>
          <p:nvPr/>
        </p:nvPicPr>
        <p:blipFill>
          <a:blip r:embed="rId2"/>
          <a:stretch>
            <a:fillRect/>
          </a:stretch>
        </p:blipFill>
        <p:spPr>
          <a:xfrm>
            <a:off x="844905" y="1844824"/>
            <a:ext cx="7343300" cy="4032448"/>
          </a:xfrm>
          <a:prstGeom prst="rect">
            <a:avLst/>
          </a:prstGeom>
        </p:spPr>
      </p:pic>
    </p:spTree>
    <p:extLst>
      <p:ext uri="{BB962C8B-B14F-4D97-AF65-F5344CB8AC3E}">
        <p14:creationId xmlns:p14="http://schemas.microsoft.com/office/powerpoint/2010/main" val="7912707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A8B3C-2F9F-4EDC-BD85-6197E158574D}"/>
              </a:ext>
            </a:extLst>
          </p:cNvPr>
          <p:cNvSpPr>
            <a:spLocks noGrp="1"/>
          </p:cNvSpPr>
          <p:nvPr>
            <p:ph type="title"/>
          </p:nvPr>
        </p:nvSpPr>
        <p:spPr/>
        <p:txBody>
          <a:bodyPr/>
          <a:lstStyle/>
          <a:p>
            <a:r>
              <a:rPr lang="en-MY" dirty="0"/>
              <a:t>Assessment Center (AC)</a:t>
            </a:r>
          </a:p>
        </p:txBody>
      </p:sp>
      <p:sp>
        <p:nvSpPr>
          <p:cNvPr id="3" name="Content Placeholder 2">
            <a:extLst>
              <a:ext uri="{FF2B5EF4-FFF2-40B4-BE49-F238E27FC236}">
                <a16:creationId xmlns:a16="http://schemas.microsoft.com/office/drawing/2014/main" id="{3CD53BE9-B1AE-4EDC-8BBC-6B5A34F98303}"/>
              </a:ext>
            </a:extLst>
          </p:cNvPr>
          <p:cNvSpPr>
            <a:spLocks noGrp="1"/>
          </p:cNvSpPr>
          <p:nvPr>
            <p:ph idx="1"/>
          </p:nvPr>
        </p:nvSpPr>
        <p:spPr>
          <a:xfrm>
            <a:off x="685800" y="1556792"/>
            <a:ext cx="8134672" cy="4530725"/>
          </a:xfrm>
        </p:spPr>
        <p:txBody>
          <a:bodyPr/>
          <a:lstStyle/>
          <a:p>
            <a:pPr marL="0" indent="0">
              <a:buNone/>
            </a:pPr>
            <a:r>
              <a:rPr lang="en-MY" dirty="0"/>
              <a:t>The assessment </a:t>
            </a:r>
            <a:r>
              <a:rPr lang="en-MY" dirty="0" err="1"/>
              <a:t>center</a:t>
            </a:r>
            <a:r>
              <a:rPr lang="en-MY" dirty="0"/>
              <a:t> (AC) refers to a process involving multiple </a:t>
            </a:r>
            <a:r>
              <a:rPr lang="en-MY" dirty="0" err="1"/>
              <a:t>raters</a:t>
            </a:r>
            <a:r>
              <a:rPr lang="en-MY" dirty="0"/>
              <a:t> or assessors on multiple exercises or </a:t>
            </a:r>
            <a:r>
              <a:rPr lang="en-MY" dirty="0" err="1"/>
              <a:t>activities.The</a:t>
            </a:r>
            <a:r>
              <a:rPr lang="en-MY" dirty="0"/>
              <a:t> entire process is usually conducted off-site. Outcomes include identifying managerial potential in terms of personality characteristics, administrative skills, and interpersonal skills; and identifying employees with team skills. Exercises may include:</a:t>
            </a:r>
          </a:p>
          <a:p>
            <a:r>
              <a:rPr lang="en-MY" dirty="0"/>
              <a:t>Leaderless group discussion</a:t>
            </a:r>
          </a:p>
          <a:p>
            <a:r>
              <a:rPr lang="en-MY" dirty="0"/>
              <a:t>Role plays</a:t>
            </a:r>
          </a:p>
          <a:p>
            <a:r>
              <a:rPr lang="en-MY" dirty="0"/>
              <a:t>Personality, interest and ability tests</a:t>
            </a:r>
          </a:p>
        </p:txBody>
      </p:sp>
    </p:spTree>
    <p:extLst>
      <p:ext uri="{BB962C8B-B14F-4D97-AF65-F5344CB8AC3E}">
        <p14:creationId xmlns:p14="http://schemas.microsoft.com/office/powerpoint/2010/main" val="38946548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CEA83A-A199-433E-B278-59E97F7B256D}"/>
              </a:ext>
            </a:extLst>
          </p:cNvPr>
          <p:cNvSpPr>
            <a:spLocks noGrp="1"/>
          </p:cNvSpPr>
          <p:nvPr>
            <p:ph type="title"/>
          </p:nvPr>
        </p:nvSpPr>
        <p:spPr/>
        <p:txBody>
          <a:bodyPr/>
          <a:lstStyle/>
          <a:p>
            <a:r>
              <a:rPr lang="en-MY" dirty="0"/>
              <a:t>Benchmarking</a:t>
            </a:r>
          </a:p>
        </p:txBody>
      </p:sp>
      <p:sp>
        <p:nvSpPr>
          <p:cNvPr id="3" name="Content Placeholder 2">
            <a:extLst>
              <a:ext uri="{FF2B5EF4-FFF2-40B4-BE49-F238E27FC236}">
                <a16:creationId xmlns:a16="http://schemas.microsoft.com/office/drawing/2014/main" id="{EC037956-FB4D-47E7-9E94-B9A200F44351}"/>
              </a:ext>
            </a:extLst>
          </p:cNvPr>
          <p:cNvSpPr>
            <a:spLocks noGrp="1"/>
          </p:cNvSpPr>
          <p:nvPr>
            <p:ph idx="1"/>
          </p:nvPr>
        </p:nvSpPr>
        <p:spPr/>
        <p:txBody>
          <a:bodyPr/>
          <a:lstStyle/>
          <a:p>
            <a:r>
              <a:rPr lang="en-MY" dirty="0"/>
              <a:t>Benchmarks is an instrument designed to measure key factors in being an effective employees or managers.</a:t>
            </a:r>
          </a:p>
          <a:p>
            <a:r>
              <a:rPr lang="en-MY" dirty="0"/>
              <a:t> Items measure employees’ or managers’ skills in dealing with stakeholders, acquiring resources, and creating an effective work climate, based on research on critical learning events in their careers. </a:t>
            </a:r>
          </a:p>
          <a:p>
            <a:r>
              <a:rPr lang="en-MY" dirty="0"/>
              <a:t>Self-ratings and ratings of others are incorporated into a summary report or profile.</a:t>
            </a:r>
          </a:p>
        </p:txBody>
      </p:sp>
    </p:spTree>
    <p:extLst>
      <p:ext uri="{BB962C8B-B14F-4D97-AF65-F5344CB8AC3E}">
        <p14:creationId xmlns:p14="http://schemas.microsoft.com/office/powerpoint/2010/main" val="317180904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4E78D6-DFDF-469A-ABA5-49E7DB3636FA}"/>
              </a:ext>
            </a:extLst>
          </p:cNvPr>
          <p:cNvSpPr>
            <a:spLocks noGrp="1"/>
          </p:cNvSpPr>
          <p:nvPr>
            <p:ph type="title"/>
          </p:nvPr>
        </p:nvSpPr>
        <p:spPr/>
        <p:txBody>
          <a:bodyPr/>
          <a:lstStyle/>
          <a:p>
            <a:r>
              <a:rPr lang="en-MY" dirty="0"/>
              <a:t>360-degree feedback</a:t>
            </a:r>
          </a:p>
        </p:txBody>
      </p:sp>
      <p:sp>
        <p:nvSpPr>
          <p:cNvPr id="3" name="Content Placeholder 2">
            <a:extLst>
              <a:ext uri="{FF2B5EF4-FFF2-40B4-BE49-F238E27FC236}">
                <a16:creationId xmlns:a16="http://schemas.microsoft.com/office/drawing/2014/main" id="{C31DBCBF-06DC-44EA-B477-7435DC0AB5FC}"/>
              </a:ext>
            </a:extLst>
          </p:cNvPr>
          <p:cNvSpPr>
            <a:spLocks noGrp="1"/>
          </p:cNvSpPr>
          <p:nvPr>
            <p:ph idx="1"/>
          </p:nvPr>
        </p:nvSpPr>
        <p:spPr/>
        <p:txBody>
          <a:bodyPr/>
          <a:lstStyle/>
          <a:p>
            <a:pPr marL="0" indent="0">
              <a:buNone/>
            </a:pPr>
            <a:r>
              <a:rPr lang="en-MY" dirty="0"/>
              <a:t>360-degree feedback is the process of appraising performance by collecting evaluations from all the way around the employee, i.e., from subordinates, peers, customers, the manager, and his/herself. These different perspectives can be compared and create a summary of perspectives on the employee’s performance</a:t>
            </a:r>
          </a:p>
        </p:txBody>
      </p:sp>
    </p:spTree>
    <p:extLst>
      <p:ext uri="{BB962C8B-B14F-4D97-AF65-F5344CB8AC3E}">
        <p14:creationId xmlns:p14="http://schemas.microsoft.com/office/powerpoint/2010/main" val="38796846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423E1-C146-494B-B316-3C905B8CFD74}"/>
              </a:ext>
            </a:extLst>
          </p:cNvPr>
          <p:cNvSpPr>
            <a:spLocks noGrp="1"/>
          </p:cNvSpPr>
          <p:nvPr>
            <p:ph type="title"/>
          </p:nvPr>
        </p:nvSpPr>
        <p:spPr/>
        <p:txBody>
          <a:bodyPr/>
          <a:lstStyle/>
          <a:p>
            <a:r>
              <a:rPr lang="en-MY" dirty="0"/>
              <a:t>Learning Management System</a:t>
            </a:r>
          </a:p>
        </p:txBody>
      </p:sp>
      <p:sp>
        <p:nvSpPr>
          <p:cNvPr id="4" name="TextBox 3">
            <a:extLst>
              <a:ext uri="{FF2B5EF4-FFF2-40B4-BE49-F238E27FC236}">
                <a16:creationId xmlns:a16="http://schemas.microsoft.com/office/drawing/2014/main" id="{C41CE49D-5F42-4CA7-92A9-434375A986C2}"/>
              </a:ext>
            </a:extLst>
          </p:cNvPr>
          <p:cNvSpPr txBox="1"/>
          <p:nvPr/>
        </p:nvSpPr>
        <p:spPr>
          <a:xfrm>
            <a:off x="-5255" y="1579632"/>
            <a:ext cx="8856984" cy="5278368"/>
          </a:xfrm>
          <a:prstGeom prst="rect">
            <a:avLst/>
          </a:prstGeom>
          <a:noFill/>
        </p:spPr>
        <p:txBody>
          <a:bodyPr wrap="square" rtlCol="0">
            <a:spAutoFit/>
          </a:bodyPr>
          <a:lstStyle/>
          <a:p>
            <a:pPr marL="1360805" marR="869950" indent="-342900">
              <a:spcBef>
                <a:spcPts val="900"/>
              </a:spcBef>
              <a:spcAft>
                <a:spcPts val="0"/>
              </a:spcAft>
              <a:buFont typeface="Wingdings" panose="05000000000000000000" pitchFamily="2" charset="2"/>
              <a:buChar char="§"/>
            </a:pPr>
            <a:r>
              <a:rPr lang="en-US" sz="2300" dirty="0">
                <a:latin typeface="+mn-lt"/>
              </a:rPr>
              <a:t>A Learning Management System (sometimes also called "Course Management System", "Pedagogical Platform", "E-Learning Platform") is a software system that delivers courseware plus e-tutoring over the Internet. </a:t>
            </a:r>
          </a:p>
          <a:p>
            <a:pPr marL="1360805" marR="869950" indent="-342900">
              <a:spcBef>
                <a:spcPts val="900"/>
              </a:spcBef>
              <a:spcAft>
                <a:spcPts val="0"/>
              </a:spcAft>
              <a:buFont typeface="Wingdings" panose="05000000000000000000" pitchFamily="2" charset="2"/>
              <a:buChar char="§"/>
            </a:pPr>
            <a:r>
              <a:rPr lang="en-US" sz="2300" dirty="0">
                <a:latin typeface="+mn-lt"/>
              </a:rPr>
              <a:t>A learning management system (LMS) allows you to create, distribute and track training anywhere, on any device. Nowadays, powerful software for managing complex databases has been combined with digital frameworks for managing curriculum, training materials, and evaluation tools. </a:t>
            </a:r>
          </a:p>
          <a:p>
            <a:pPr marL="1360805" marR="869950" indent="-342900">
              <a:spcBef>
                <a:spcPts val="900"/>
              </a:spcBef>
              <a:spcAft>
                <a:spcPts val="0"/>
              </a:spcAft>
              <a:buFont typeface="Wingdings" panose="05000000000000000000" pitchFamily="2" charset="2"/>
              <a:buChar char="§"/>
            </a:pPr>
            <a:r>
              <a:rPr lang="en-US" sz="2300" dirty="0">
                <a:latin typeface="+mn-lt"/>
              </a:rPr>
              <a:t>The LMS allows anyone to create, track, manage and distribute learning materials of any kind.</a:t>
            </a:r>
            <a:endParaRPr lang="en-MY" sz="2300" dirty="0"/>
          </a:p>
        </p:txBody>
      </p:sp>
    </p:spTree>
    <p:extLst>
      <p:ext uri="{BB962C8B-B14F-4D97-AF65-F5344CB8AC3E}">
        <p14:creationId xmlns:p14="http://schemas.microsoft.com/office/powerpoint/2010/main" val="314589604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6E024B-3489-4F2E-A706-30A318E328A8}"/>
              </a:ext>
            </a:extLst>
          </p:cNvPr>
          <p:cNvSpPr>
            <a:spLocks noGrp="1"/>
          </p:cNvSpPr>
          <p:nvPr>
            <p:ph type="title"/>
          </p:nvPr>
        </p:nvSpPr>
        <p:spPr/>
        <p:txBody>
          <a:bodyPr/>
          <a:lstStyle/>
          <a:p>
            <a:r>
              <a:rPr lang="en-MY" dirty="0"/>
              <a:t>Training Need Assessment</a:t>
            </a:r>
          </a:p>
        </p:txBody>
      </p:sp>
      <p:sp>
        <p:nvSpPr>
          <p:cNvPr id="4" name="TextBox 3">
            <a:extLst>
              <a:ext uri="{FF2B5EF4-FFF2-40B4-BE49-F238E27FC236}">
                <a16:creationId xmlns:a16="http://schemas.microsoft.com/office/drawing/2014/main" id="{7AEF63F1-F535-413B-A011-004F5194DF79}"/>
              </a:ext>
            </a:extLst>
          </p:cNvPr>
          <p:cNvSpPr txBox="1"/>
          <p:nvPr/>
        </p:nvSpPr>
        <p:spPr>
          <a:xfrm>
            <a:off x="611560" y="1628800"/>
            <a:ext cx="8352928" cy="5016758"/>
          </a:xfrm>
          <a:prstGeom prst="rect">
            <a:avLst/>
          </a:prstGeom>
          <a:noFill/>
        </p:spPr>
        <p:txBody>
          <a:bodyPr wrap="square" rtlCol="0">
            <a:spAutoFit/>
          </a:bodyPr>
          <a:lstStyle/>
          <a:p>
            <a:r>
              <a:rPr lang="en-MY" sz="1600" dirty="0"/>
              <a:t>A training needs assessment (TNA) is a tool used to identify the goals of training. TNA can be used on a macro level to view the company from 50,000 feet during the strategic planning process. For example, if the company is introducing a new product or installing new software, the training need is fairly obvious. On a smaller scale, the training needs are generally viewed from three perspectives:</a:t>
            </a:r>
          </a:p>
          <a:p>
            <a:endParaRPr lang="en-MY" sz="1600" dirty="0"/>
          </a:p>
          <a:p>
            <a:r>
              <a:rPr lang="en-MY" sz="1600" b="1" dirty="0"/>
              <a:t>Compliance: </a:t>
            </a:r>
            <a:r>
              <a:rPr lang="en-MY" sz="1600" dirty="0"/>
              <a:t>So many </a:t>
            </a:r>
            <a:r>
              <a:rPr lang="en-MY" sz="1600" dirty="0" err="1"/>
              <a:t>labor</a:t>
            </a:r>
            <a:r>
              <a:rPr lang="en-MY" sz="1600" dirty="0"/>
              <a:t> laws, so little time. Training is often the second step to demonstrating compliance with various </a:t>
            </a:r>
            <a:r>
              <a:rPr lang="en-MY" sz="1600" dirty="0" err="1"/>
              <a:t>labor</a:t>
            </a:r>
            <a:r>
              <a:rPr lang="en-MY" sz="1600" dirty="0"/>
              <a:t> laws, bowing only to establishing a policy. Areas where training is required by law include harassment prevention and safety.</a:t>
            </a:r>
          </a:p>
          <a:p>
            <a:endParaRPr lang="en-MY" sz="1600" dirty="0"/>
          </a:p>
          <a:p>
            <a:r>
              <a:rPr lang="en-MY" sz="1600" b="1" dirty="0"/>
              <a:t>Technical: </a:t>
            </a:r>
            <a:r>
              <a:rPr lang="en-MY" sz="1600" dirty="0"/>
              <a:t>How to perform the work is another reason for training. Although most companies seek to hire individuals with at least some level of skill or experience, all jobs usually require a learning curve that must be nurtured through training efforts.</a:t>
            </a:r>
          </a:p>
          <a:p>
            <a:endParaRPr lang="en-MY" sz="1600" dirty="0"/>
          </a:p>
          <a:p>
            <a:r>
              <a:rPr lang="en-MY" sz="1600" b="1" dirty="0"/>
              <a:t>Retention: </a:t>
            </a:r>
            <a:r>
              <a:rPr lang="en-MY" sz="1600" dirty="0"/>
              <a:t>Many employers simply attempt to hire employees with the necessary skills required for the job. When this is impossible (or impractical), they may find that training current workers with the </a:t>
            </a:r>
            <a:r>
              <a:rPr lang="en-MY" sz="1600" dirty="0" err="1"/>
              <a:t>specificskills</a:t>
            </a:r>
            <a:r>
              <a:rPr lang="en-MY" sz="1600" dirty="0"/>
              <a:t> needed for new jobs is more effective. Training costs may prove to be much lower than recruitment costs. Also, employees may be less likely to leave an organization that is willing to offer more job security through training.</a:t>
            </a:r>
          </a:p>
          <a:p>
            <a:endParaRPr lang="en-MY" sz="1600" dirty="0"/>
          </a:p>
        </p:txBody>
      </p:sp>
    </p:spTree>
    <p:extLst>
      <p:ext uri="{BB962C8B-B14F-4D97-AF65-F5344CB8AC3E}">
        <p14:creationId xmlns:p14="http://schemas.microsoft.com/office/powerpoint/2010/main" val="199652704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E305E0-4B29-4101-B9C6-330A2198949C}"/>
              </a:ext>
            </a:extLst>
          </p:cNvPr>
          <p:cNvSpPr>
            <a:spLocks noGrp="1"/>
          </p:cNvSpPr>
          <p:nvPr>
            <p:ph type="title"/>
          </p:nvPr>
        </p:nvSpPr>
        <p:spPr/>
        <p:txBody>
          <a:bodyPr/>
          <a:lstStyle/>
          <a:p>
            <a:r>
              <a:rPr lang="en-MY" dirty="0"/>
              <a:t>Training Needs Assessment</a:t>
            </a:r>
          </a:p>
        </p:txBody>
      </p:sp>
      <p:pic>
        <p:nvPicPr>
          <p:cNvPr id="5" name="Picture 4">
            <a:extLst>
              <a:ext uri="{FF2B5EF4-FFF2-40B4-BE49-F238E27FC236}">
                <a16:creationId xmlns:a16="http://schemas.microsoft.com/office/drawing/2014/main" id="{DA880A9E-3899-4592-8699-47B02F906BF8}"/>
              </a:ext>
            </a:extLst>
          </p:cNvPr>
          <p:cNvPicPr>
            <a:picLocks noChangeAspect="1"/>
          </p:cNvPicPr>
          <p:nvPr/>
        </p:nvPicPr>
        <p:blipFill>
          <a:blip r:embed="rId2"/>
          <a:stretch>
            <a:fillRect/>
          </a:stretch>
        </p:blipFill>
        <p:spPr>
          <a:xfrm>
            <a:off x="1521042" y="1988840"/>
            <a:ext cx="6101916" cy="3960440"/>
          </a:xfrm>
          <a:prstGeom prst="rect">
            <a:avLst/>
          </a:prstGeom>
        </p:spPr>
      </p:pic>
    </p:spTree>
    <p:extLst>
      <p:ext uri="{BB962C8B-B14F-4D97-AF65-F5344CB8AC3E}">
        <p14:creationId xmlns:p14="http://schemas.microsoft.com/office/powerpoint/2010/main" val="152705520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B91498-093C-42EB-9249-D2CD4EB26ABB}"/>
              </a:ext>
            </a:extLst>
          </p:cNvPr>
          <p:cNvSpPr>
            <a:spLocks noGrp="1"/>
          </p:cNvSpPr>
          <p:nvPr>
            <p:ph type="title"/>
          </p:nvPr>
        </p:nvSpPr>
        <p:spPr/>
        <p:txBody>
          <a:bodyPr/>
          <a:lstStyle/>
          <a:p>
            <a:r>
              <a:rPr lang="en-MY" dirty="0"/>
              <a:t>Training Program Development</a:t>
            </a:r>
          </a:p>
        </p:txBody>
      </p:sp>
      <p:pic>
        <p:nvPicPr>
          <p:cNvPr id="5" name="Picture 4">
            <a:extLst>
              <a:ext uri="{FF2B5EF4-FFF2-40B4-BE49-F238E27FC236}">
                <a16:creationId xmlns:a16="http://schemas.microsoft.com/office/drawing/2014/main" id="{6F704F3A-94D4-4AA1-92C6-94A71674B5E9}"/>
              </a:ext>
            </a:extLst>
          </p:cNvPr>
          <p:cNvPicPr>
            <a:picLocks noChangeAspect="1"/>
          </p:cNvPicPr>
          <p:nvPr/>
        </p:nvPicPr>
        <p:blipFill>
          <a:blip r:embed="rId2"/>
          <a:stretch>
            <a:fillRect/>
          </a:stretch>
        </p:blipFill>
        <p:spPr>
          <a:xfrm>
            <a:off x="1331640" y="1916832"/>
            <a:ext cx="6480720" cy="4044071"/>
          </a:xfrm>
          <a:prstGeom prst="rect">
            <a:avLst/>
          </a:prstGeom>
        </p:spPr>
      </p:pic>
    </p:spTree>
    <p:extLst>
      <p:ext uri="{BB962C8B-B14F-4D97-AF65-F5344CB8AC3E}">
        <p14:creationId xmlns:p14="http://schemas.microsoft.com/office/powerpoint/2010/main" val="137569088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86B865-6264-47C2-875F-184D38D8584C}"/>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4EB60120-5B87-44A4-9553-CB92865BAFF2}"/>
              </a:ext>
            </a:extLst>
          </p:cNvPr>
          <p:cNvSpPr>
            <a:spLocks noGrp="1"/>
          </p:cNvSpPr>
          <p:nvPr>
            <p:ph idx="1"/>
          </p:nvPr>
        </p:nvSpPr>
        <p:spPr/>
        <p:txBody>
          <a:bodyPr/>
          <a:lstStyle/>
          <a:p>
            <a:pPr marL="0" indent="0">
              <a:buNone/>
            </a:pPr>
            <a:r>
              <a:rPr lang="en-MY" sz="4400" dirty="0"/>
              <a:t>Questions</a:t>
            </a:r>
          </a:p>
        </p:txBody>
      </p:sp>
    </p:spTree>
    <p:extLst>
      <p:ext uri="{BB962C8B-B14F-4D97-AF65-F5344CB8AC3E}">
        <p14:creationId xmlns:p14="http://schemas.microsoft.com/office/powerpoint/2010/main" val="2981278006"/>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381</TotalTime>
  <Words>1889</Words>
  <Application>Microsoft Office PowerPoint</Application>
  <PresentationFormat>On-screen Show (4:3)</PresentationFormat>
  <Paragraphs>157</Paragraphs>
  <Slides>39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39</vt:i4>
      </vt:variant>
    </vt:vector>
  </HeadingPairs>
  <TitlesOfParts>
    <vt:vector size="43" baseType="lpstr">
      <vt:lpstr>Arial</vt:lpstr>
      <vt:lpstr>Times New Roman</vt:lpstr>
      <vt:lpstr>Wingdings</vt:lpstr>
      <vt:lpstr>Office Theme</vt:lpstr>
      <vt:lpstr>TALENT DEVELOPMENT &amp; MANAGEMENT - III</vt:lpstr>
      <vt:lpstr>PowerPoint Presentation</vt:lpstr>
      <vt:lpstr>Adult Learning Theory</vt:lpstr>
      <vt:lpstr>Andragogy vs Pedagogy</vt:lpstr>
      <vt:lpstr>Five Assumptions in Andragogy</vt:lpstr>
      <vt:lpstr>Five Assumptions in Andragogy</vt:lpstr>
      <vt:lpstr>Trainability</vt:lpstr>
      <vt:lpstr>Learning Styles</vt:lpstr>
      <vt:lpstr>Learning Curve</vt:lpstr>
      <vt:lpstr>Learning Curve</vt:lpstr>
      <vt:lpstr>Learning Curve</vt:lpstr>
      <vt:lpstr>Question # 1</vt:lpstr>
      <vt:lpstr>Answer # 1</vt:lpstr>
      <vt:lpstr>Learning Level</vt:lpstr>
      <vt:lpstr>Learning Level</vt:lpstr>
      <vt:lpstr>Bloom’s Taxonomy Six Levels</vt:lpstr>
      <vt:lpstr>PowerPoint Presentation</vt:lpstr>
      <vt:lpstr>Employee Training</vt:lpstr>
      <vt:lpstr>Difference between Training, Education and Development</vt:lpstr>
      <vt:lpstr>ADDIE MODEL</vt:lpstr>
      <vt:lpstr>The Five Phases of ADDIE</vt:lpstr>
      <vt:lpstr>Question # 2</vt:lpstr>
      <vt:lpstr>Answer # 2</vt:lpstr>
      <vt:lpstr>PowerPoint Presentation</vt:lpstr>
      <vt:lpstr>Kirkpatrick's 4 Levels of Training Evaluation</vt:lpstr>
      <vt:lpstr>Kirkpatrick's 4 Levels of Training Evaluation</vt:lpstr>
      <vt:lpstr>Kirkpatrick's 4 Levels of Training Evaluation</vt:lpstr>
      <vt:lpstr>Kirkpatrick's 4 Levels of Training Evaluation</vt:lpstr>
      <vt:lpstr>PowerPoint Presentation</vt:lpstr>
      <vt:lpstr>Employee Development</vt:lpstr>
      <vt:lpstr>Employee Development</vt:lpstr>
      <vt:lpstr>Assessment Center (AC)</vt:lpstr>
      <vt:lpstr>Benchmarking</vt:lpstr>
      <vt:lpstr>360-degree feedback</vt:lpstr>
      <vt:lpstr>Learning Management System</vt:lpstr>
      <vt:lpstr>Training Need Assessment</vt:lpstr>
      <vt:lpstr>Training Needs Assessment</vt:lpstr>
      <vt:lpstr>Training Program Development</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19</cp:revision>
  <cp:lastPrinted>1601-01-01T00:00:00Z</cp:lastPrinted>
  <dcterms:created xsi:type="dcterms:W3CDTF">2020-07-09T15:12:46Z</dcterms:created>
  <dcterms:modified xsi:type="dcterms:W3CDTF">2021-06-02T17:52:32Z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