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76"/>
  </p:notesMasterIdLst>
  <p:handoutMasterIdLst>
    <p:handoutMasterId r:id="rId77"/>
  </p:handoutMasterIdLst>
  <p:sldIdLst>
    <p:sldId id="256" r:id="rId2"/>
    <p:sldId id="316" r:id="rId3"/>
    <p:sldId id="319" r:id="rId4"/>
    <p:sldId id="290" r:id="rId5"/>
    <p:sldId id="317" r:id="rId6"/>
    <p:sldId id="318" r:id="rId7"/>
    <p:sldId id="320" r:id="rId8"/>
    <p:sldId id="315" r:id="rId9"/>
    <p:sldId id="321" r:id="rId10"/>
    <p:sldId id="322" r:id="rId11"/>
    <p:sldId id="291" r:id="rId12"/>
    <p:sldId id="295" r:id="rId13"/>
    <p:sldId id="297" r:id="rId14"/>
    <p:sldId id="294" r:id="rId15"/>
    <p:sldId id="323" r:id="rId16"/>
    <p:sldId id="293" r:id="rId17"/>
    <p:sldId id="324" r:id="rId18"/>
    <p:sldId id="307" r:id="rId19"/>
    <p:sldId id="308" r:id="rId20"/>
    <p:sldId id="309" r:id="rId21"/>
    <p:sldId id="310" r:id="rId22"/>
    <p:sldId id="296" r:id="rId23"/>
    <p:sldId id="298" r:id="rId24"/>
    <p:sldId id="325" r:id="rId25"/>
    <p:sldId id="326" r:id="rId26"/>
    <p:sldId id="327" r:id="rId27"/>
    <p:sldId id="328" r:id="rId28"/>
    <p:sldId id="314" r:id="rId29"/>
    <p:sldId id="329" r:id="rId30"/>
    <p:sldId id="330" r:id="rId31"/>
    <p:sldId id="331" r:id="rId32"/>
    <p:sldId id="332" r:id="rId33"/>
    <p:sldId id="333" r:id="rId34"/>
    <p:sldId id="334" r:id="rId35"/>
    <p:sldId id="311" r:id="rId36"/>
    <p:sldId id="304" r:id="rId37"/>
    <p:sldId id="312" r:id="rId38"/>
    <p:sldId id="303" r:id="rId39"/>
    <p:sldId id="336" r:id="rId40"/>
    <p:sldId id="259" r:id="rId41"/>
    <p:sldId id="272" r:id="rId42"/>
    <p:sldId id="273" r:id="rId43"/>
    <p:sldId id="274" r:id="rId44"/>
    <p:sldId id="276" r:id="rId45"/>
    <p:sldId id="257" r:id="rId46"/>
    <p:sldId id="444" r:id="rId47"/>
    <p:sldId id="279" r:id="rId48"/>
    <p:sldId id="443" r:id="rId49"/>
    <p:sldId id="277" r:id="rId50"/>
    <p:sldId id="278" r:id="rId51"/>
    <p:sldId id="275" r:id="rId52"/>
    <p:sldId id="258" r:id="rId53"/>
    <p:sldId id="388" r:id="rId54"/>
    <p:sldId id="390" r:id="rId55"/>
    <p:sldId id="389" r:id="rId56"/>
    <p:sldId id="372" r:id="rId57"/>
    <p:sldId id="282" r:id="rId58"/>
    <p:sldId id="283" r:id="rId59"/>
    <p:sldId id="281" r:id="rId60"/>
    <p:sldId id="284" r:id="rId61"/>
    <p:sldId id="285" r:id="rId62"/>
    <p:sldId id="286" r:id="rId63"/>
    <p:sldId id="287" r:id="rId64"/>
    <p:sldId id="288" r:id="rId65"/>
    <p:sldId id="373" r:id="rId66"/>
    <p:sldId id="374" r:id="rId67"/>
    <p:sldId id="350" r:id="rId68"/>
    <p:sldId id="375" r:id="rId69"/>
    <p:sldId id="376" r:id="rId70"/>
    <p:sldId id="377" r:id="rId71"/>
    <p:sldId id="261" r:id="rId72"/>
    <p:sldId id="267" r:id="rId73"/>
    <p:sldId id="262" r:id="rId74"/>
    <p:sldId id="335" r:id="rId75"/>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dgm:spPr>
        <a:solidFill>
          <a:schemeClr val="tx1">
            <a:lumMod val="50000"/>
            <a:lumOff val="50000"/>
          </a:schemeClr>
        </a:solidFill>
        <a:ln>
          <a:noFill/>
        </a:ln>
      </dgm:spPr>
      <dgm:t>
        <a:bodyPr/>
        <a:lstStyle/>
        <a:p>
          <a:r>
            <a:rPr lang="en-MY" dirty="0">
              <a:solidFill>
                <a:schemeClr val="accent3"/>
              </a:solidFill>
            </a:rPr>
            <a:t>Adult Learning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Employee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4D3B59DB-D786-4320-A9F9-72FA13EC60A2}">
      <dgm:prSet phldrT="[Text]"/>
      <dgm:spPr>
        <a:solidFill>
          <a:srgbClr val="FFFFFF"/>
        </a:solidFill>
        <a:ln>
          <a:noFill/>
        </a:ln>
      </dgm:spPr>
      <dgm:t>
        <a:bodyPr/>
        <a:lstStyle/>
        <a:p>
          <a:r>
            <a:rPr lang="en-MY">
              <a:solidFill>
                <a:schemeClr val="tx1"/>
              </a:solidFill>
            </a:rPr>
            <a:t>Employee Training</a:t>
          </a:r>
          <a:endParaRPr lang="en-MY" dirty="0">
            <a:solidFill>
              <a:schemeClr val="tx1"/>
            </a:solidFill>
          </a:endParaRPr>
        </a:p>
      </dgm:t>
    </dgm:pt>
    <dgm:pt modelId="{0C8F7E83-4515-4718-897B-1CD093702303}" type="parTrans" cxnId="{52CBD7E0-B9BA-41BA-B4BD-184D5EF7BB96}">
      <dgm:prSet/>
      <dgm:spPr/>
      <dgm:t>
        <a:bodyPr/>
        <a:lstStyle/>
        <a:p>
          <a:endParaRPr lang="en-MY"/>
        </a:p>
      </dgm:t>
    </dgm:pt>
    <dgm:pt modelId="{3E429834-F0EC-4C18-995F-12DFF5BFEF6F}" type="sibTrans" cxnId="{52CBD7E0-B9BA-41BA-B4BD-184D5EF7BB96}">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8" custScaleX="99638" custLinFactNeighborX="-363" custLinFactNeighborY="-25550">
        <dgm:presLayoutVars>
          <dgm:chMax val="0"/>
          <dgm:bulletEnabled val="1"/>
        </dgm:presLayoutVars>
      </dgm:prSet>
      <dgm:spPr/>
    </dgm:pt>
    <dgm:pt modelId="{4E6B4AFF-7F28-479F-BB0E-2E6F3FE26F05}" type="pres">
      <dgm:prSet presAssocID="{A9EA73E1-EF34-4B14-B6BA-8A4F60B3DC71}" presName="spacer" presStyleCnt="0"/>
      <dgm:spPr/>
    </dgm:pt>
    <dgm:pt modelId="{182E2BFD-FE72-4CAE-97B7-E0E0B9ECB808}" type="pres">
      <dgm:prSet presAssocID="{4D3B59DB-D786-4320-A9F9-72FA13EC60A2}" presName="parentText" presStyleLbl="node1" presStyleIdx="1" presStyleCnt="8">
        <dgm:presLayoutVars>
          <dgm:chMax val="0"/>
          <dgm:bulletEnabled val="1"/>
        </dgm:presLayoutVars>
      </dgm:prSet>
      <dgm:spPr/>
    </dgm:pt>
    <dgm:pt modelId="{AC30DDDE-AE05-40E7-9EBE-ECA996951BC0}" type="pres">
      <dgm:prSet presAssocID="{3E429834-F0EC-4C18-995F-12DFF5BFEF6F}" presName="spacer" presStyleCnt="0"/>
      <dgm:spPr/>
    </dgm:pt>
    <dgm:pt modelId="{F674B1EB-7C16-427C-9D7D-944E5157F0F6}" type="pres">
      <dgm:prSet presAssocID="{0E8A125C-57D8-4962-B2BC-515A47D78819}" presName="parentText" presStyleLbl="node1" presStyleIdx="2" presStyleCnt="8">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8">
        <dgm:presLayoutVars>
          <dgm:chMax val="0"/>
          <dgm:bulletEnabled val="1"/>
        </dgm:presLayoutVars>
      </dgm:prSet>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8">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8">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6" presStyleCnt="8">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7" presStyleCnt="8">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E2266770-CCFC-474E-B0A9-9F79A32B104D}" type="presOf" srcId="{4D3B59DB-D786-4320-A9F9-72FA13EC60A2}" destId="{182E2BFD-FE72-4CAE-97B7-E0E0B9ECB808}" srcOrd="0" destOrd="0" presId="urn:microsoft.com/office/officeart/2005/8/layout/vList2"/>
    <dgm:cxn modelId="{C71A778D-1CDC-4E4C-81D2-6A090BD573C1}" srcId="{703D4D02-5513-427D-B6E9-B2E187EE0C3A}" destId="{C20F0585-25A9-4316-8468-51F9EA9FF381}" srcOrd="7" destOrd="0" parTransId="{CE01BC7B-693E-4C29-9382-1CEAFD123B89}" sibTransId="{1BD7690B-FDA0-4563-ADEA-0840A7131753}"/>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8E278BA0-4F29-4194-B9F6-7C1DB6AA1E45}" srcId="{703D4D02-5513-427D-B6E9-B2E187EE0C3A}" destId="{A0DA5317-EAF1-4F1F-8F38-FD55A0BDE6CA}" srcOrd="6" destOrd="0" parTransId="{9FA7B98B-1AD7-4078-9C11-0AFD76208D4D}" sibTransId="{FC347640-EE41-41E7-875F-AC59FADC0017}"/>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52CBD7E0-B9BA-41BA-B4BD-184D5EF7BB96}" srcId="{703D4D02-5513-427D-B6E9-B2E187EE0C3A}" destId="{4D3B59DB-D786-4320-A9F9-72FA13EC60A2}" srcOrd="1" destOrd="0" parTransId="{0C8F7E83-4515-4718-897B-1CD093702303}" sibTransId="{3E429834-F0EC-4C18-995F-12DFF5BFEF6F}"/>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06974B61-173C-452C-9838-0637DEAF6045}" type="presParOf" srcId="{CC8763B3-4621-4666-B669-3C5BA2A30DBE}" destId="{182E2BFD-FE72-4CAE-97B7-E0E0B9ECB808}" srcOrd="2" destOrd="0" presId="urn:microsoft.com/office/officeart/2005/8/layout/vList2"/>
    <dgm:cxn modelId="{B43E3AB2-8E5E-44C7-96B3-F82F7C4D4A23}" type="presParOf" srcId="{CC8763B3-4621-4666-B669-3C5BA2A30DBE}" destId="{AC30DDDE-AE05-40E7-9EBE-ECA996951BC0}"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BD230446-2CAE-4D95-AACD-A8F865679AB0}" type="presParOf" srcId="{CC8763B3-4621-4666-B669-3C5BA2A30DBE}" destId="{DD061BC6-7217-4983-91AB-8118DA993ADC}" srcOrd="11" destOrd="0" presId="urn:microsoft.com/office/officeart/2005/8/layout/vList2"/>
    <dgm:cxn modelId="{84EC5101-A8FF-422B-A0DF-8A6E4AC95814}" type="presParOf" srcId="{CC8763B3-4621-4666-B669-3C5BA2A30DBE}" destId="{2D4BE110-5AB9-41A3-9914-DEAE56F0A0B0}" srcOrd="12" destOrd="0" presId="urn:microsoft.com/office/officeart/2005/8/layout/vList2"/>
    <dgm:cxn modelId="{905C7B81-07F3-4C7C-984A-7F3BD01901B3}" type="presParOf" srcId="{CC8763B3-4621-4666-B669-3C5BA2A30DBE}" destId="{A9B2BC83-0942-4001-80DE-769A77009AE5}" srcOrd="13" destOrd="0" presId="urn:microsoft.com/office/officeart/2005/8/layout/vList2"/>
    <dgm:cxn modelId="{C4EE49A4-9819-42A6-A684-11A2E4FC2139}" type="presParOf" srcId="{CC8763B3-4621-4666-B669-3C5BA2A30DBE}" destId="{0A218AEF-26AC-4E23-BDA1-668064282ED2}"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Adult Learning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Employee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4D3B59DB-D786-4320-A9F9-72FA13EC60A2}">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Employee Training</a:t>
          </a:r>
          <a:endParaRPr lang="en-MY" sz="2400" kern="1200" dirty="0">
            <a:solidFill>
              <a:srgbClr val="FFFFEE"/>
            </a:solidFill>
            <a:latin typeface="Arial"/>
            <a:ea typeface="+mn-ea"/>
            <a:cs typeface="+mn-cs"/>
          </a:endParaRPr>
        </a:p>
      </dgm:t>
    </dgm:pt>
    <dgm:pt modelId="{0C8F7E83-4515-4718-897B-1CD093702303}" type="parTrans" cxnId="{52CBD7E0-B9BA-41BA-B4BD-184D5EF7BB96}">
      <dgm:prSet/>
      <dgm:spPr/>
      <dgm:t>
        <a:bodyPr/>
        <a:lstStyle/>
        <a:p>
          <a:endParaRPr lang="en-MY"/>
        </a:p>
      </dgm:t>
    </dgm:pt>
    <dgm:pt modelId="{3E429834-F0EC-4C18-995F-12DFF5BFEF6F}" type="sibTrans" cxnId="{52CBD7E0-B9BA-41BA-B4BD-184D5EF7BB96}">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8" custScaleX="99638" custLinFactNeighborX="-363" custLinFactNeighborY="-25550">
        <dgm:presLayoutVars>
          <dgm:chMax val="0"/>
          <dgm:bulletEnabled val="1"/>
        </dgm:presLayoutVars>
      </dgm:prSet>
      <dgm:spPr>
        <a:xfrm>
          <a:off x="0" y="28599"/>
          <a:ext cx="8092694" cy="561599"/>
        </a:xfrm>
        <a:prstGeom prst="roundRect">
          <a:avLst/>
        </a:prstGeom>
      </dgm:spPr>
    </dgm:pt>
    <dgm:pt modelId="{4E6B4AFF-7F28-479F-BB0E-2E6F3FE26F05}" type="pres">
      <dgm:prSet presAssocID="{A9EA73E1-EF34-4B14-B6BA-8A4F60B3DC71}" presName="spacer" presStyleCnt="0"/>
      <dgm:spPr/>
    </dgm:pt>
    <dgm:pt modelId="{182E2BFD-FE72-4CAE-97B7-E0E0B9ECB808}" type="pres">
      <dgm:prSet presAssocID="{4D3B59DB-D786-4320-A9F9-72FA13EC60A2}" presName="parentText" presStyleLbl="node1" presStyleIdx="1" presStyleCnt="8">
        <dgm:presLayoutVars>
          <dgm:chMax val="0"/>
          <dgm:bulletEnabled val="1"/>
        </dgm:presLayoutVars>
      </dgm:prSet>
      <dgm:spPr>
        <a:xfrm>
          <a:off x="0" y="676980"/>
          <a:ext cx="8122096" cy="561599"/>
        </a:xfrm>
        <a:prstGeom prst="roundRect">
          <a:avLst/>
        </a:prstGeom>
      </dgm:spPr>
    </dgm:pt>
    <dgm:pt modelId="{AC30DDDE-AE05-40E7-9EBE-ECA996951BC0}" type="pres">
      <dgm:prSet presAssocID="{3E429834-F0EC-4C18-995F-12DFF5BFEF6F}" presName="spacer" presStyleCnt="0"/>
      <dgm:spPr/>
    </dgm:pt>
    <dgm:pt modelId="{F674B1EB-7C16-427C-9D7D-944E5157F0F6}" type="pres">
      <dgm:prSet presAssocID="{0E8A125C-57D8-4962-B2BC-515A47D78819}" presName="parentText" presStyleLbl="node1" presStyleIdx="2" presStyleCnt="8">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8">
        <dgm:presLayoutVars>
          <dgm:chMax val="0"/>
          <dgm:bulletEnabled val="1"/>
        </dgm:presLayoutVars>
      </dgm:prSet>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8">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8">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6" presStyleCnt="8">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7" presStyleCnt="8">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E2266770-CCFC-474E-B0A9-9F79A32B104D}" type="presOf" srcId="{4D3B59DB-D786-4320-A9F9-72FA13EC60A2}" destId="{182E2BFD-FE72-4CAE-97B7-E0E0B9ECB808}" srcOrd="0" destOrd="0" presId="urn:microsoft.com/office/officeart/2005/8/layout/vList2"/>
    <dgm:cxn modelId="{C71A778D-1CDC-4E4C-81D2-6A090BD573C1}" srcId="{703D4D02-5513-427D-B6E9-B2E187EE0C3A}" destId="{C20F0585-25A9-4316-8468-51F9EA9FF381}" srcOrd="7" destOrd="0" parTransId="{CE01BC7B-693E-4C29-9382-1CEAFD123B89}" sibTransId="{1BD7690B-FDA0-4563-ADEA-0840A7131753}"/>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8E278BA0-4F29-4194-B9F6-7C1DB6AA1E45}" srcId="{703D4D02-5513-427D-B6E9-B2E187EE0C3A}" destId="{A0DA5317-EAF1-4F1F-8F38-FD55A0BDE6CA}" srcOrd="6" destOrd="0" parTransId="{9FA7B98B-1AD7-4078-9C11-0AFD76208D4D}" sibTransId="{FC347640-EE41-41E7-875F-AC59FADC0017}"/>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52CBD7E0-B9BA-41BA-B4BD-184D5EF7BB96}" srcId="{703D4D02-5513-427D-B6E9-B2E187EE0C3A}" destId="{4D3B59DB-D786-4320-A9F9-72FA13EC60A2}" srcOrd="1" destOrd="0" parTransId="{0C8F7E83-4515-4718-897B-1CD093702303}" sibTransId="{3E429834-F0EC-4C18-995F-12DFF5BFEF6F}"/>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06974B61-173C-452C-9838-0637DEAF6045}" type="presParOf" srcId="{CC8763B3-4621-4666-B669-3C5BA2A30DBE}" destId="{182E2BFD-FE72-4CAE-97B7-E0E0B9ECB808}" srcOrd="2" destOrd="0" presId="urn:microsoft.com/office/officeart/2005/8/layout/vList2"/>
    <dgm:cxn modelId="{B43E3AB2-8E5E-44C7-96B3-F82F7C4D4A23}" type="presParOf" srcId="{CC8763B3-4621-4666-B669-3C5BA2A30DBE}" destId="{AC30DDDE-AE05-40E7-9EBE-ECA996951BC0}"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BD230446-2CAE-4D95-AACD-A8F865679AB0}" type="presParOf" srcId="{CC8763B3-4621-4666-B669-3C5BA2A30DBE}" destId="{DD061BC6-7217-4983-91AB-8118DA993ADC}" srcOrd="11" destOrd="0" presId="urn:microsoft.com/office/officeart/2005/8/layout/vList2"/>
    <dgm:cxn modelId="{84EC5101-A8FF-422B-A0DF-8A6E4AC95814}" type="presParOf" srcId="{CC8763B3-4621-4666-B669-3C5BA2A30DBE}" destId="{2D4BE110-5AB9-41A3-9914-DEAE56F0A0B0}" srcOrd="12" destOrd="0" presId="urn:microsoft.com/office/officeart/2005/8/layout/vList2"/>
    <dgm:cxn modelId="{905C7B81-07F3-4C7C-984A-7F3BD01901B3}" type="presParOf" srcId="{CC8763B3-4621-4666-B669-3C5BA2A30DBE}" destId="{A9B2BC83-0942-4001-80DE-769A77009AE5}" srcOrd="13" destOrd="0" presId="urn:microsoft.com/office/officeart/2005/8/layout/vList2"/>
    <dgm:cxn modelId="{C4EE49A4-9819-42A6-A684-11A2E4FC2139}" type="presParOf" srcId="{CC8763B3-4621-4666-B669-3C5BA2A30DBE}" destId="{0A218AEF-26AC-4E23-BDA1-668064282ED2}"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chemeClr val="bg1"/>
              </a:solidFill>
              <a:latin typeface="Arial"/>
              <a:ea typeface="+mn-ea"/>
              <a:cs typeface="+mn-cs"/>
            </a:rPr>
            <a:t>Employee Training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Employee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7" custScaleX="99638" custLinFactNeighborX="-363" custLinFactNeighborY="-30791">
        <dgm:presLayoutVars>
          <dgm:chMax val="0"/>
          <dgm:bulletEnabled val="1"/>
        </dgm:presLayoutVars>
      </dgm:prSet>
      <dgm:spPr>
        <a:xfrm>
          <a:off x="0" y="28599"/>
          <a:ext cx="8092694" cy="561599"/>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1" presStyleCnt="7">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7">
        <dgm:presLayoutVars>
          <dgm:chMax val="0"/>
          <dgm:bulletEnabled val="1"/>
        </dgm:presLayoutVars>
      </dgm:prSet>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3" presStyleCnt="7">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4" presStyleCnt="7">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5" presStyleCnt="7">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6" presStyleCnt="7">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C71A778D-1CDC-4E4C-81D2-6A090BD573C1}" srcId="{703D4D02-5513-427D-B6E9-B2E187EE0C3A}" destId="{C20F0585-25A9-4316-8468-51F9EA9FF381}" srcOrd="6" destOrd="0" parTransId="{CE01BC7B-693E-4C29-9382-1CEAFD123B89}" sibTransId="{1BD7690B-FDA0-4563-ADEA-0840A7131753}"/>
    <dgm:cxn modelId="{5FE1F790-E51A-4899-93D8-D14A5CAF0833}" srcId="{703D4D02-5513-427D-B6E9-B2E187EE0C3A}" destId="{EDECB737-FAC0-4F47-9B1A-E18B883D0F75}" srcOrd="3" destOrd="0" parTransId="{3E244206-80D9-4A49-B29D-BB28E4D7D620}" sibTransId="{926D1E68-873A-41A6-94C0-77B042AC37D7}"/>
    <dgm:cxn modelId="{A58DD296-B00C-47E5-A916-21219EC6ECA5}" srcId="{703D4D02-5513-427D-B6E9-B2E187EE0C3A}" destId="{0E8A125C-57D8-4962-B2BC-515A47D78819}" srcOrd="1" destOrd="0" parTransId="{F1D17582-3ABC-4E04-8B80-C32273D4E574}" sibTransId="{1132010B-811F-4CE9-9D90-3244B52437CB}"/>
    <dgm:cxn modelId="{8E278BA0-4F29-4194-B9F6-7C1DB6AA1E45}" srcId="{703D4D02-5513-427D-B6E9-B2E187EE0C3A}" destId="{A0DA5317-EAF1-4F1F-8F38-FD55A0BDE6CA}" srcOrd="5" destOrd="0" parTransId="{9FA7B98B-1AD7-4078-9C11-0AFD76208D4D}" sibTransId="{FC347640-EE41-41E7-875F-AC59FADC0017}"/>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4"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51099936-F243-4A9B-A77A-90190D316907}" type="presParOf" srcId="{CC8763B3-4621-4666-B669-3C5BA2A30DBE}" destId="{04C77992-2E08-4A24-87DB-3D9323CE41DA}" srcOrd="5" destOrd="0" presId="urn:microsoft.com/office/officeart/2005/8/layout/vList2"/>
    <dgm:cxn modelId="{7F3CFA4E-EF63-4B69-A44A-79D4E38E6B04}" type="presParOf" srcId="{CC8763B3-4621-4666-B669-3C5BA2A30DBE}" destId="{063BDBA2-A3DC-419F-9114-58CDD7E9676E}" srcOrd="6" destOrd="0" presId="urn:microsoft.com/office/officeart/2005/8/layout/vList2"/>
    <dgm:cxn modelId="{554E2C67-8D8A-4917-A739-BFF681064908}" type="presParOf" srcId="{CC8763B3-4621-4666-B669-3C5BA2A30DBE}" destId="{A914B8BF-CFD8-47FB-BE1A-5161F813C281}" srcOrd="7" destOrd="0" presId="urn:microsoft.com/office/officeart/2005/8/layout/vList2"/>
    <dgm:cxn modelId="{0DF43C34-0693-4685-92A1-D1A0E018021D}" type="presParOf" srcId="{CC8763B3-4621-4666-B669-3C5BA2A30DBE}" destId="{2C838952-826C-4046-A3CA-180A4970B802}" srcOrd="8" destOrd="0" presId="urn:microsoft.com/office/officeart/2005/8/layout/vList2"/>
    <dgm:cxn modelId="{BD230446-2CAE-4D95-AACD-A8F865679AB0}" type="presParOf" srcId="{CC8763B3-4621-4666-B669-3C5BA2A30DBE}" destId="{DD061BC6-7217-4983-91AB-8118DA993ADC}" srcOrd="9" destOrd="0" presId="urn:microsoft.com/office/officeart/2005/8/layout/vList2"/>
    <dgm:cxn modelId="{84EC5101-A8FF-422B-A0DF-8A6E4AC95814}" type="presParOf" srcId="{CC8763B3-4621-4666-B669-3C5BA2A30DBE}" destId="{2D4BE110-5AB9-41A3-9914-DEAE56F0A0B0}" srcOrd="10" destOrd="0" presId="urn:microsoft.com/office/officeart/2005/8/layout/vList2"/>
    <dgm:cxn modelId="{905C7B81-07F3-4C7C-984A-7F3BD01901B3}" type="presParOf" srcId="{CC8763B3-4621-4666-B669-3C5BA2A30DBE}" destId="{A9B2BC83-0942-4001-80DE-769A77009AE5}" srcOrd="11" destOrd="0" presId="urn:microsoft.com/office/officeart/2005/8/layout/vList2"/>
    <dgm:cxn modelId="{C4EE49A4-9819-42A6-A684-11A2E4FC2139}" type="presParOf" srcId="{CC8763B3-4621-4666-B669-3C5BA2A30DBE}" destId="{0A218AEF-26AC-4E23-BDA1-668064282ED2}"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Employee Training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Employee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7" custScaleX="99638" custLinFactNeighborX="-363" custLinFactNeighborY="-25550">
        <dgm:presLayoutVars>
          <dgm:chMax val="0"/>
          <dgm:bulletEnabled val="1"/>
        </dgm:presLayoutVars>
      </dgm:prSet>
      <dgm:spPr>
        <a:xfrm>
          <a:off x="0" y="28599"/>
          <a:ext cx="8092694" cy="561599"/>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1" presStyleCnt="7">
        <dgm:presLayoutVars>
          <dgm:chMax val="0"/>
          <dgm:bulletEnabled val="1"/>
        </dgm:presLayoutVars>
      </dgm:prSet>
      <dgm:spPr>
        <a:xfrm>
          <a:off x="0" y="1307700"/>
          <a:ext cx="8122096" cy="561599"/>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7">
        <dgm:presLayoutVars>
          <dgm:chMax val="0"/>
          <dgm:bulletEnabled val="1"/>
        </dgm:presLayoutVars>
      </dgm:prSet>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3" presStyleCnt="7">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4" presStyleCnt="7">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5" presStyleCnt="7">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6" presStyleCnt="7">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C71A778D-1CDC-4E4C-81D2-6A090BD573C1}" srcId="{703D4D02-5513-427D-B6E9-B2E187EE0C3A}" destId="{C20F0585-25A9-4316-8468-51F9EA9FF381}" srcOrd="6" destOrd="0" parTransId="{CE01BC7B-693E-4C29-9382-1CEAFD123B89}" sibTransId="{1BD7690B-FDA0-4563-ADEA-0840A7131753}"/>
    <dgm:cxn modelId="{5FE1F790-E51A-4899-93D8-D14A5CAF0833}" srcId="{703D4D02-5513-427D-B6E9-B2E187EE0C3A}" destId="{EDECB737-FAC0-4F47-9B1A-E18B883D0F75}" srcOrd="3" destOrd="0" parTransId="{3E244206-80D9-4A49-B29D-BB28E4D7D620}" sibTransId="{926D1E68-873A-41A6-94C0-77B042AC37D7}"/>
    <dgm:cxn modelId="{A58DD296-B00C-47E5-A916-21219EC6ECA5}" srcId="{703D4D02-5513-427D-B6E9-B2E187EE0C3A}" destId="{0E8A125C-57D8-4962-B2BC-515A47D78819}" srcOrd="1" destOrd="0" parTransId="{F1D17582-3ABC-4E04-8B80-C32273D4E574}" sibTransId="{1132010B-811F-4CE9-9D90-3244B52437CB}"/>
    <dgm:cxn modelId="{8E278BA0-4F29-4194-B9F6-7C1DB6AA1E45}" srcId="{703D4D02-5513-427D-B6E9-B2E187EE0C3A}" destId="{A0DA5317-EAF1-4F1F-8F38-FD55A0BDE6CA}" srcOrd="5" destOrd="0" parTransId="{9FA7B98B-1AD7-4078-9C11-0AFD76208D4D}" sibTransId="{FC347640-EE41-41E7-875F-AC59FADC0017}"/>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4"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51099936-F243-4A9B-A77A-90190D316907}" type="presParOf" srcId="{CC8763B3-4621-4666-B669-3C5BA2A30DBE}" destId="{04C77992-2E08-4A24-87DB-3D9323CE41DA}" srcOrd="5" destOrd="0" presId="urn:microsoft.com/office/officeart/2005/8/layout/vList2"/>
    <dgm:cxn modelId="{7F3CFA4E-EF63-4B69-A44A-79D4E38E6B04}" type="presParOf" srcId="{CC8763B3-4621-4666-B669-3C5BA2A30DBE}" destId="{063BDBA2-A3DC-419F-9114-58CDD7E9676E}" srcOrd="6" destOrd="0" presId="urn:microsoft.com/office/officeart/2005/8/layout/vList2"/>
    <dgm:cxn modelId="{554E2C67-8D8A-4917-A739-BFF681064908}" type="presParOf" srcId="{CC8763B3-4621-4666-B669-3C5BA2A30DBE}" destId="{A914B8BF-CFD8-47FB-BE1A-5161F813C281}" srcOrd="7" destOrd="0" presId="urn:microsoft.com/office/officeart/2005/8/layout/vList2"/>
    <dgm:cxn modelId="{0DF43C34-0693-4685-92A1-D1A0E018021D}" type="presParOf" srcId="{CC8763B3-4621-4666-B669-3C5BA2A30DBE}" destId="{2C838952-826C-4046-A3CA-180A4970B802}" srcOrd="8" destOrd="0" presId="urn:microsoft.com/office/officeart/2005/8/layout/vList2"/>
    <dgm:cxn modelId="{BD230446-2CAE-4D95-AACD-A8F865679AB0}" type="presParOf" srcId="{CC8763B3-4621-4666-B669-3C5BA2A30DBE}" destId="{DD061BC6-7217-4983-91AB-8118DA993ADC}" srcOrd="9" destOrd="0" presId="urn:microsoft.com/office/officeart/2005/8/layout/vList2"/>
    <dgm:cxn modelId="{84EC5101-A8FF-422B-A0DF-8A6E4AC95814}" type="presParOf" srcId="{CC8763B3-4621-4666-B669-3C5BA2A30DBE}" destId="{2D4BE110-5AB9-41A3-9914-DEAE56F0A0B0}" srcOrd="10" destOrd="0" presId="urn:microsoft.com/office/officeart/2005/8/layout/vList2"/>
    <dgm:cxn modelId="{905C7B81-07F3-4C7C-984A-7F3BD01901B3}" type="presParOf" srcId="{CC8763B3-4621-4666-B669-3C5BA2A30DBE}" destId="{A9B2BC83-0942-4001-80DE-769A77009AE5}" srcOrd="11" destOrd="0" presId="urn:microsoft.com/office/officeart/2005/8/layout/vList2"/>
    <dgm:cxn modelId="{C4EE49A4-9819-42A6-A684-11A2E4FC2139}" type="presParOf" srcId="{CC8763B3-4621-4666-B669-3C5BA2A30DBE}" destId="{0A218AEF-26AC-4E23-BDA1-668064282ED2}"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6EE1343-CA04-44FA-A535-D9463A5F075B}">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dirty="0">
              <a:solidFill>
                <a:schemeClr val="tx1"/>
              </a:solidFill>
            </a:rPr>
            <a:t>Diversity and Inclusion</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239A56AA-8CA4-45D2-AAA7-F32B26D151DB}" type="pres">
      <dgm:prSet presAssocID="{86EE1343-CA04-44FA-A535-D9463A5F075B}" presName="parentText" presStyleLbl="node1" presStyleIdx="0" presStyleCnt="5">
        <dgm:presLayoutVars>
          <dgm:chMax val="0"/>
          <dgm:bulletEnabled val="1"/>
        </dgm:presLayoutVars>
      </dgm:prSet>
      <dgm:spPr>
        <a:xfrm>
          <a:off x="0" y="1523927"/>
          <a:ext cx="8122096" cy="621928"/>
        </a:xfrm>
        <a:prstGeom prst="roundRect">
          <a:avLst/>
        </a:prstGeom>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1" presStyleCnt="5">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2" presStyleCnt="5">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3" presStyleCnt="5">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4" presStyleCnt="5">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C71A778D-1CDC-4E4C-81D2-6A090BD573C1}" srcId="{703D4D02-5513-427D-B6E9-B2E187EE0C3A}" destId="{C20F0585-25A9-4316-8468-51F9EA9FF381}" srcOrd="4" destOrd="0" parTransId="{CE01BC7B-693E-4C29-9382-1CEAFD123B89}" sibTransId="{1BD7690B-FDA0-4563-ADEA-0840A7131753}"/>
    <dgm:cxn modelId="{5FE1F790-E51A-4899-93D8-D14A5CAF0833}" srcId="{703D4D02-5513-427D-B6E9-B2E187EE0C3A}" destId="{EDECB737-FAC0-4F47-9B1A-E18B883D0F75}" srcOrd="1" destOrd="0" parTransId="{3E244206-80D9-4A49-B29D-BB28E4D7D620}" sibTransId="{926D1E68-873A-41A6-94C0-77B042AC37D7}"/>
    <dgm:cxn modelId="{8E278BA0-4F29-4194-B9F6-7C1DB6AA1E45}" srcId="{703D4D02-5513-427D-B6E9-B2E187EE0C3A}" destId="{A0DA5317-EAF1-4F1F-8F38-FD55A0BDE6CA}" srcOrd="3" destOrd="0" parTransId="{9FA7B98B-1AD7-4078-9C11-0AFD76208D4D}" sibTransId="{FC347640-EE41-41E7-875F-AC59FADC0017}"/>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0"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0D6CE2C6-E302-4582-8BFD-869E848BDD3D}" srcId="{703D4D02-5513-427D-B6E9-B2E187EE0C3A}" destId="{6526F20A-24B3-4FCD-963E-A1F037490F19}" srcOrd="2"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D069A7BC-3F76-428D-A736-5F79F5F88255}" type="presParOf" srcId="{CC8763B3-4621-4666-B669-3C5BA2A30DBE}" destId="{239A56AA-8CA4-45D2-AAA7-F32B26D151DB}" srcOrd="0" destOrd="0" presId="urn:microsoft.com/office/officeart/2005/8/layout/vList2"/>
    <dgm:cxn modelId="{51099936-F243-4A9B-A77A-90190D316907}" type="presParOf" srcId="{CC8763B3-4621-4666-B669-3C5BA2A30DBE}" destId="{04C77992-2E08-4A24-87DB-3D9323CE41DA}" srcOrd="1" destOrd="0" presId="urn:microsoft.com/office/officeart/2005/8/layout/vList2"/>
    <dgm:cxn modelId="{7F3CFA4E-EF63-4B69-A44A-79D4E38E6B04}" type="presParOf" srcId="{CC8763B3-4621-4666-B669-3C5BA2A30DBE}" destId="{063BDBA2-A3DC-419F-9114-58CDD7E9676E}" srcOrd="2" destOrd="0" presId="urn:microsoft.com/office/officeart/2005/8/layout/vList2"/>
    <dgm:cxn modelId="{554E2C67-8D8A-4917-A739-BFF681064908}" type="presParOf" srcId="{CC8763B3-4621-4666-B669-3C5BA2A30DBE}" destId="{A914B8BF-CFD8-47FB-BE1A-5161F813C281}" srcOrd="3" destOrd="0" presId="urn:microsoft.com/office/officeart/2005/8/layout/vList2"/>
    <dgm:cxn modelId="{0DF43C34-0693-4685-92A1-D1A0E018021D}" type="presParOf" srcId="{CC8763B3-4621-4666-B669-3C5BA2A30DBE}" destId="{2C838952-826C-4046-A3CA-180A4970B802}" srcOrd="4" destOrd="0" presId="urn:microsoft.com/office/officeart/2005/8/layout/vList2"/>
    <dgm:cxn modelId="{BD230446-2CAE-4D95-AACD-A8F865679AB0}" type="presParOf" srcId="{CC8763B3-4621-4666-B669-3C5BA2A30DBE}" destId="{DD061BC6-7217-4983-91AB-8118DA993ADC}" srcOrd="5" destOrd="0" presId="urn:microsoft.com/office/officeart/2005/8/layout/vList2"/>
    <dgm:cxn modelId="{84EC5101-A8FF-422B-A0DF-8A6E4AC95814}" type="presParOf" srcId="{CC8763B3-4621-4666-B669-3C5BA2A30DBE}" destId="{2D4BE110-5AB9-41A3-9914-DEAE56F0A0B0}" srcOrd="6" destOrd="0" presId="urn:microsoft.com/office/officeart/2005/8/layout/vList2"/>
    <dgm:cxn modelId="{905C7B81-07F3-4C7C-984A-7F3BD01901B3}" type="presParOf" srcId="{CC8763B3-4621-4666-B669-3C5BA2A30DBE}" destId="{A9B2BC83-0942-4001-80DE-769A77009AE5}" srcOrd="7" destOrd="0" presId="urn:microsoft.com/office/officeart/2005/8/layout/vList2"/>
    <dgm:cxn modelId="{C4EE49A4-9819-42A6-A684-11A2E4FC2139}" type="presParOf" srcId="{CC8763B3-4621-4666-B669-3C5BA2A30DBE}" destId="{0A218AEF-26AC-4E23-BDA1-668064282ED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Management Development</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EDECB737-FAC0-4F47-9B1A-E18B883D0F75}">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dirty="0">
              <a:solidFill>
                <a:schemeClr val="tx1"/>
              </a:solidFill>
            </a:rPr>
            <a:t>Diversity and Inclusion</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E6CB1D23-BBD8-4875-97FB-76C6D1DF1786}">
      <dgm:prSet phldrT="[Text]"/>
      <dgm:spPr>
        <a:solidFill>
          <a:srgbClr val="FFFFFF"/>
        </a:solidFill>
      </dgm:spPr>
      <dgm:t>
        <a:bodyPr/>
        <a:lstStyle/>
        <a:p>
          <a:r>
            <a:rPr lang="en-MY" dirty="0">
              <a:solidFill>
                <a:schemeClr val="tx1"/>
              </a:solidFill>
            </a:rPr>
            <a:t>Employee Relations</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dgm:spPr>
        <a:solidFill>
          <a:srgbClr val="FFFFFF"/>
        </a:solidFill>
      </dgm:spPr>
      <dgm:t>
        <a:bodyPr/>
        <a:lstStyle/>
        <a:p>
          <a:r>
            <a:rPr lang="en-MY" dirty="0">
              <a:solidFill>
                <a:schemeClr val="tx1"/>
              </a:solidFill>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7" custScaleX="99638" custLinFactNeighborX="-363" custLinFactNeighborY="-25550">
        <dgm:presLayoutVars>
          <dgm:chMax val="0"/>
          <dgm:bulletEnabled val="1"/>
        </dgm:presLayoutVars>
      </dgm:prSet>
      <dgm:spPr>
        <a:xfrm>
          <a:off x="0" y="28599"/>
          <a:ext cx="8092694" cy="561599"/>
        </a:xfrm>
        <a:prstGeom prst="roundRect">
          <a:avLst/>
        </a:prstGeom>
      </dgm:spPr>
    </dgm:pt>
    <dgm:pt modelId="{4E6B4AFF-7F28-479F-BB0E-2E6F3FE26F05}" type="pres">
      <dgm:prSet presAssocID="{A9EA73E1-EF34-4B14-B6BA-8A4F60B3DC71}" presName="spacer" presStyleCnt="0"/>
      <dgm:spPr/>
    </dgm:pt>
    <dgm:pt modelId="{063BDBA2-A3DC-419F-9114-58CDD7E9676E}" type="pres">
      <dgm:prSet presAssocID="{EDECB737-FAC0-4F47-9B1A-E18B883D0F75}" presName="parentText" presStyleLbl="node1" presStyleIdx="1" presStyleCnt="7">
        <dgm:presLayoutVars>
          <dgm:chMax val="0"/>
          <dgm:bulletEnabled val="1"/>
        </dgm:presLayoutVars>
      </dgm:prSet>
      <dgm:spPr>
        <a:xfrm>
          <a:off x="0" y="2223615"/>
          <a:ext cx="8122096" cy="621928"/>
        </a:xfrm>
        <a:prstGeom prst="roundRect">
          <a:avLst/>
        </a:prstGeom>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2" presStyleCnt="7">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3" presStyleCnt="7">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4" presStyleCnt="7">
        <dgm:presLayoutVars>
          <dgm:chMax val="0"/>
          <dgm:bulletEnabled val="1"/>
        </dgm:presLayoutVars>
      </dgm:prSet>
      <dgm:spPr/>
    </dgm:pt>
    <dgm:pt modelId="{EE5B4C1A-3842-4237-90FA-AA7C94949449}" type="pres">
      <dgm:prSet presAssocID="{1BD7690B-FDA0-4563-ADEA-0840A7131753}" presName="spacer" presStyleCnt="0"/>
      <dgm:spPr/>
    </dgm:pt>
    <dgm:pt modelId="{ECA2C48E-F743-4C45-B04A-3D046B3B5232}" type="pres">
      <dgm:prSet presAssocID="{E6CB1D23-BBD8-4875-97FB-76C6D1DF1786}" presName="parentText" presStyleLbl="node1" presStyleIdx="5" presStyleCnt="7">
        <dgm:presLayoutVars>
          <dgm:chMax val="0"/>
          <dgm:bulletEnabled val="1"/>
        </dgm:presLayoutVars>
      </dgm:prSet>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6" presStyleCnt="7">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6"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C71A778D-1CDC-4E4C-81D2-6A090BD573C1}" srcId="{703D4D02-5513-427D-B6E9-B2E187EE0C3A}" destId="{C20F0585-25A9-4316-8468-51F9EA9FF381}" srcOrd="4" destOrd="0" parTransId="{CE01BC7B-693E-4C29-9382-1CEAFD123B89}" sibTransId="{1BD7690B-FDA0-4563-ADEA-0840A7131753}"/>
    <dgm:cxn modelId="{5FE1F790-E51A-4899-93D8-D14A5CAF0833}" srcId="{703D4D02-5513-427D-B6E9-B2E187EE0C3A}" destId="{EDECB737-FAC0-4F47-9B1A-E18B883D0F75}" srcOrd="1" destOrd="0" parTransId="{3E244206-80D9-4A49-B29D-BB28E4D7D620}" sibTransId="{926D1E68-873A-41A6-94C0-77B042AC37D7}"/>
    <dgm:cxn modelId="{8B0007A0-320C-4385-B268-C4ECC14E7279}" srcId="{703D4D02-5513-427D-B6E9-B2E187EE0C3A}" destId="{E6CB1D23-BBD8-4875-97FB-76C6D1DF1786}" srcOrd="5" destOrd="0" parTransId="{653C8E81-D774-450C-B764-B27052D2ADAF}" sibTransId="{CE641938-312E-4D0A-926C-683FC7775F83}"/>
    <dgm:cxn modelId="{8E278BA0-4F29-4194-B9F6-7C1DB6AA1E45}" srcId="{703D4D02-5513-427D-B6E9-B2E187EE0C3A}" destId="{A0DA5317-EAF1-4F1F-8F38-FD55A0BDE6CA}" srcOrd="3" destOrd="0" parTransId="{9FA7B98B-1AD7-4078-9C11-0AFD76208D4D}" sibTransId="{FC347640-EE41-41E7-875F-AC59FADC0017}"/>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2"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7F3CFA4E-EF63-4B69-A44A-79D4E38E6B04}" type="presParOf" srcId="{CC8763B3-4621-4666-B669-3C5BA2A30DBE}" destId="{063BDBA2-A3DC-419F-9114-58CDD7E9676E}" srcOrd="2" destOrd="0" presId="urn:microsoft.com/office/officeart/2005/8/layout/vList2"/>
    <dgm:cxn modelId="{554E2C67-8D8A-4917-A739-BFF681064908}" type="presParOf" srcId="{CC8763B3-4621-4666-B669-3C5BA2A30DBE}" destId="{A914B8BF-CFD8-47FB-BE1A-5161F813C281}" srcOrd="3" destOrd="0" presId="urn:microsoft.com/office/officeart/2005/8/layout/vList2"/>
    <dgm:cxn modelId="{0DF43C34-0693-4685-92A1-D1A0E018021D}" type="presParOf" srcId="{CC8763B3-4621-4666-B669-3C5BA2A30DBE}" destId="{2C838952-826C-4046-A3CA-180A4970B802}" srcOrd="4" destOrd="0" presId="urn:microsoft.com/office/officeart/2005/8/layout/vList2"/>
    <dgm:cxn modelId="{BD230446-2CAE-4D95-AACD-A8F865679AB0}" type="presParOf" srcId="{CC8763B3-4621-4666-B669-3C5BA2A30DBE}" destId="{DD061BC6-7217-4983-91AB-8118DA993ADC}" srcOrd="5" destOrd="0" presId="urn:microsoft.com/office/officeart/2005/8/layout/vList2"/>
    <dgm:cxn modelId="{84EC5101-A8FF-422B-A0DF-8A6E4AC95814}" type="presParOf" srcId="{CC8763B3-4621-4666-B669-3C5BA2A30DBE}" destId="{2D4BE110-5AB9-41A3-9914-DEAE56F0A0B0}" srcOrd="6" destOrd="0" presId="urn:microsoft.com/office/officeart/2005/8/layout/vList2"/>
    <dgm:cxn modelId="{905C7B81-07F3-4C7C-984A-7F3BD01901B3}" type="presParOf" srcId="{CC8763B3-4621-4666-B669-3C5BA2A30DBE}" destId="{A9B2BC83-0942-4001-80DE-769A77009AE5}" srcOrd="7" destOrd="0" presId="urn:microsoft.com/office/officeart/2005/8/layout/vList2"/>
    <dgm:cxn modelId="{C4EE49A4-9819-42A6-A684-11A2E4FC2139}" type="presParOf" srcId="{CC8763B3-4621-4666-B669-3C5BA2A30DBE}" destId="{0A218AEF-26AC-4E23-BDA1-668064282ED2}" srcOrd="8" destOrd="0" presId="urn:microsoft.com/office/officeart/2005/8/layout/vList2"/>
    <dgm:cxn modelId="{9C35A903-26F8-47B1-82EA-DA00E1122C04}" type="presParOf" srcId="{CC8763B3-4621-4666-B669-3C5BA2A30DBE}" destId="{EE5B4C1A-3842-4237-90FA-AA7C94949449}" srcOrd="9" destOrd="0" presId="urn:microsoft.com/office/officeart/2005/8/layout/vList2"/>
    <dgm:cxn modelId="{7F708EDA-A6F0-4A82-A63E-849DE8AF9EDF}" type="presParOf" srcId="{CC8763B3-4621-4666-B669-3C5BA2A30DBE}" destId="{ECA2C48E-F743-4C45-B04A-3D046B3B5232}" srcOrd="10" destOrd="0" presId="urn:microsoft.com/office/officeart/2005/8/layout/vList2"/>
    <dgm:cxn modelId="{7EBE1955-491B-47A7-AFC5-8C8CF9CB8208}" type="presParOf" srcId="{CC8763B3-4621-4666-B669-3C5BA2A30DBE}" destId="{2E454826-67AD-4191-A11B-410BD9B8A386}" srcOrd="11" destOrd="0" presId="urn:microsoft.com/office/officeart/2005/8/layout/vList2"/>
    <dgm:cxn modelId="{45D7F0D6-6F49-44E4-87F8-5B97FCB6DBD5}" type="presParOf" srcId="{CC8763B3-4621-4666-B669-3C5BA2A30DBE}" destId="{47F42535-DFC2-4D29-B920-1C40FFE6B1E7}"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28599"/>
          <a:ext cx="8092694" cy="561599"/>
        </a:xfrm>
        <a:prstGeom prst="roundRect">
          <a:avLst/>
        </a:prstGeom>
        <a:solidFill>
          <a:schemeClr val="tx1">
            <a:lumMod val="50000"/>
            <a:lumOff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accent3"/>
              </a:solidFill>
            </a:rPr>
            <a:t>Adult Learning</a:t>
          </a:r>
        </a:p>
      </dsp:txBody>
      <dsp:txXfrm>
        <a:off x="27415" y="56014"/>
        <a:ext cx="8037864" cy="506769"/>
      </dsp:txXfrm>
    </dsp:sp>
    <dsp:sp modelId="{182E2BFD-FE72-4CAE-97B7-E0E0B9ECB808}">
      <dsp:nvSpPr>
        <dsp:cNvPr id="0" name=""/>
        <dsp:cNvSpPr/>
      </dsp:nvSpPr>
      <dsp:spPr>
        <a:xfrm>
          <a:off x="0" y="676980"/>
          <a:ext cx="8122096" cy="5615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Employee Training</a:t>
          </a:r>
          <a:endParaRPr lang="en-MY" sz="2400" kern="1200" dirty="0">
            <a:solidFill>
              <a:schemeClr val="tx1"/>
            </a:solidFill>
          </a:endParaRPr>
        </a:p>
      </dsp:txBody>
      <dsp:txXfrm>
        <a:off x="27415" y="704395"/>
        <a:ext cx="8067266" cy="506769"/>
      </dsp:txXfrm>
    </dsp:sp>
    <dsp:sp modelId="{F674B1EB-7C16-427C-9D7D-944E5157F0F6}">
      <dsp:nvSpPr>
        <dsp:cNvPr id="0" name=""/>
        <dsp:cNvSpPr/>
      </dsp:nvSpPr>
      <dsp:spPr>
        <a:xfrm>
          <a:off x="0" y="130770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Employee Development</a:t>
          </a:r>
        </a:p>
      </dsp:txBody>
      <dsp:txXfrm>
        <a:off x="27415" y="1335115"/>
        <a:ext cx="8067266" cy="506769"/>
      </dsp:txXfrm>
    </dsp:sp>
    <dsp:sp modelId="{239A56AA-8CA4-45D2-AAA7-F32B26D151DB}">
      <dsp:nvSpPr>
        <dsp:cNvPr id="0" name=""/>
        <dsp:cNvSpPr/>
      </dsp:nvSpPr>
      <dsp:spPr>
        <a:xfrm>
          <a:off x="0" y="193842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Management Development</a:t>
          </a:r>
        </a:p>
      </dsp:txBody>
      <dsp:txXfrm>
        <a:off x="27415" y="1965835"/>
        <a:ext cx="8067266" cy="506769"/>
      </dsp:txXfrm>
    </dsp:sp>
    <dsp:sp modelId="{063BDBA2-A3DC-419F-9114-58CDD7E9676E}">
      <dsp:nvSpPr>
        <dsp:cNvPr id="0" name=""/>
        <dsp:cNvSpPr/>
      </dsp:nvSpPr>
      <dsp:spPr>
        <a:xfrm>
          <a:off x="0" y="256914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Career Development</a:t>
          </a:r>
        </a:p>
      </dsp:txBody>
      <dsp:txXfrm>
        <a:off x="27415" y="2596555"/>
        <a:ext cx="8067266" cy="506769"/>
      </dsp:txXfrm>
    </dsp:sp>
    <dsp:sp modelId="{2C838952-826C-4046-A3CA-180A4970B802}">
      <dsp:nvSpPr>
        <dsp:cNvPr id="0" name=""/>
        <dsp:cNvSpPr/>
      </dsp:nvSpPr>
      <dsp:spPr>
        <a:xfrm>
          <a:off x="0" y="319986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Talent Management</a:t>
          </a:r>
        </a:p>
      </dsp:txBody>
      <dsp:txXfrm>
        <a:off x="27415" y="3227275"/>
        <a:ext cx="8067266" cy="506769"/>
      </dsp:txXfrm>
    </dsp:sp>
    <dsp:sp modelId="{2D4BE110-5AB9-41A3-9914-DEAE56F0A0B0}">
      <dsp:nvSpPr>
        <dsp:cNvPr id="0" name=""/>
        <dsp:cNvSpPr/>
      </dsp:nvSpPr>
      <dsp:spPr>
        <a:xfrm>
          <a:off x="0" y="383058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High Performers and High Potentials</a:t>
          </a:r>
          <a:endParaRPr lang="en-MY" sz="2400" kern="1200" dirty="0">
            <a:solidFill>
              <a:schemeClr val="tx1"/>
            </a:solidFill>
          </a:endParaRPr>
        </a:p>
      </dsp:txBody>
      <dsp:txXfrm>
        <a:off x="27415" y="3857995"/>
        <a:ext cx="8067266" cy="506769"/>
      </dsp:txXfrm>
    </dsp:sp>
    <dsp:sp modelId="{0A218AEF-26AC-4E23-BDA1-668064282ED2}">
      <dsp:nvSpPr>
        <dsp:cNvPr id="0" name=""/>
        <dsp:cNvSpPr/>
      </dsp:nvSpPr>
      <dsp:spPr>
        <a:xfrm>
          <a:off x="0" y="446130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Diversity and Inclusion</a:t>
          </a:r>
          <a:endParaRPr lang="en-MY" sz="2400" kern="1200" dirty="0">
            <a:solidFill>
              <a:schemeClr val="tx1"/>
            </a:solidFill>
          </a:endParaRPr>
        </a:p>
      </dsp:txBody>
      <dsp:txXfrm>
        <a:off x="27415" y="4488715"/>
        <a:ext cx="8067266" cy="5067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28599"/>
          <a:ext cx="809269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Adult Learning</a:t>
          </a:r>
        </a:p>
      </dsp:txBody>
      <dsp:txXfrm>
        <a:off x="27415" y="56014"/>
        <a:ext cx="8037864" cy="506769"/>
      </dsp:txXfrm>
    </dsp:sp>
    <dsp:sp modelId="{182E2BFD-FE72-4CAE-97B7-E0E0B9ECB808}">
      <dsp:nvSpPr>
        <dsp:cNvPr id="0" name=""/>
        <dsp:cNvSpPr/>
      </dsp:nvSpPr>
      <dsp:spPr>
        <a:xfrm>
          <a:off x="0" y="676980"/>
          <a:ext cx="8122096" cy="561599"/>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Employee Training</a:t>
          </a:r>
          <a:endParaRPr lang="en-MY" sz="2400" kern="1200" dirty="0">
            <a:solidFill>
              <a:srgbClr val="FFFFEE"/>
            </a:solidFill>
            <a:latin typeface="Arial"/>
            <a:ea typeface="+mn-ea"/>
            <a:cs typeface="+mn-cs"/>
          </a:endParaRPr>
        </a:p>
      </dsp:txBody>
      <dsp:txXfrm>
        <a:off x="27415" y="704395"/>
        <a:ext cx="8067266" cy="506769"/>
      </dsp:txXfrm>
    </dsp:sp>
    <dsp:sp modelId="{F674B1EB-7C16-427C-9D7D-944E5157F0F6}">
      <dsp:nvSpPr>
        <dsp:cNvPr id="0" name=""/>
        <dsp:cNvSpPr/>
      </dsp:nvSpPr>
      <dsp:spPr>
        <a:xfrm>
          <a:off x="0" y="130770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Employee Development</a:t>
          </a:r>
        </a:p>
      </dsp:txBody>
      <dsp:txXfrm>
        <a:off x="27415" y="1335115"/>
        <a:ext cx="8067266" cy="506769"/>
      </dsp:txXfrm>
    </dsp:sp>
    <dsp:sp modelId="{239A56AA-8CA4-45D2-AAA7-F32B26D151DB}">
      <dsp:nvSpPr>
        <dsp:cNvPr id="0" name=""/>
        <dsp:cNvSpPr/>
      </dsp:nvSpPr>
      <dsp:spPr>
        <a:xfrm>
          <a:off x="0" y="193842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Management Development</a:t>
          </a:r>
        </a:p>
      </dsp:txBody>
      <dsp:txXfrm>
        <a:off x="27415" y="1965835"/>
        <a:ext cx="8067266" cy="506769"/>
      </dsp:txXfrm>
    </dsp:sp>
    <dsp:sp modelId="{063BDBA2-A3DC-419F-9114-58CDD7E9676E}">
      <dsp:nvSpPr>
        <dsp:cNvPr id="0" name=""/>
        <dsp:cNvSpPr/>
      </dsp:nvSpPr>
      <dsp:spPr>
        <a:xfrm>
          <a:off x="0" y="256914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Career Development</a:t>
          </a:r>
        </a:p>
      </dsp:txBody>
      <dsp:txXfrm>
        <a:off x="27415" y="2596555"/>
        <a:ext cx="8067266" cy="506769"/>
      </dsp:txXfrm>
    </dsp:sp>
    <dsp:sp modelId="{2C838952-826C-4046-A3CA-180A4970B802}">
      <dsp:nvSpPr>
        <dsp:cNvPr id="0" name=""/>
        <dsp:cNvSpPr/>
      </dsp:nvSpPr>
      <dsp:spPr>
        <a:xfrm>
          <a:off x="0" y="319986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Talent Management</a:t>
          </a:r>
        </a:p>
      </dsp:txBody>
      <dsp:txXfrm>
        <a:off x="27415" y="3227275"/>
        <a:ext cx="8067266" cy="506769"/>
      </dsp:txXfrm>
    </dsp:sp>
    <dsp:sp modelId="{2D4BE110-5AB9-41A3-9914-DEAE56F0A0B0}">
      <dsp:nvSpPr>
        <dsp:cNvPr id="0" name=""/>
        <dsp:cNvSpPr/>
      </dsp:nvSpPr>
      <dsp:spPr>
        <a:xfrm>
          <a:off x="0" y="383058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High Performers and High Potentials</a:t>
          </a:r>
          <a:endParaRPr lang="en-MY" sz="2400" kern="1200" dirty="0">
            <a:solidFill>
              <a:schemeClr val="tx1"/>
            </a:solidFill>
          </a:endParaRPr>
        </a:p>
      </dsp:txBody>
      <dsp:txXfrm>
        <a:off x="27415" y="3857995"/>
        <a:ext cx="8067266" cy="506769"/>
      </dsp:txXfrm>
    </dsp:sp>
    <dsp:sp modelId="{0A218AEF-26AC-4E23-BDA1-668064282ED2}">
      <dsp:nvSpPr>
        <dsp:cNvPr id="0" name=""/>
        <dsp:cNvSpPr/>
      </dsp:nvSpPr>
      <dsp:spPr>
        <a:xfrm>
          <a:off x="0" y="446130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Diversity and Inclusion</a:t>
          </a:r>
          <a:endParaRPr lang="en-MY" sz="2400" kern="1200" dirty="0">
            <a:solidFill>
              <a:schemeClr val="tx1"/>
            </a:solidFill>
          </a:endParaRPr>
        </a:p>
      </dsp:txBody>
      <dsp:txXfrm>
        <a:off x="27415" y="4488715"/>
        <a:ext cx="8067266" cy="50676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100608"/>
          <a:ext cx="8092694" cy="621928"/>
        </a:xfrm>
        <a:prstGeom prst="roundRect">
          <a:avLst/>
        </a:prstGeom>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bg1"/>
              </a:solidFill>
              <a:latin typeface="Arial"/>
              <a:ea typeface="+mn-ea"/>
              <a:cs typeface="+mn-cs"/>
            </a:rPr>
            <a:t>Employee Training</a:t>
          </a:r>
        </a:p>
      </dsp:txBody>
      <dsp:txXfrm>
        <a:off x="30360" y="130968"/>
        <a:ext cx="8031974" cy="561208"/>
      </dsp:txXfrm>
    </dsp:sp>
    <dsp:sp modelId="{F674B1EB-7C16-427C-9D7D-944E5157F0F6}">
      <dsp:nvSpPr>
        <dsp:cNvPr id="0" name=""/>
        <dsp:cNvSpPr/>
      </dsp:nvSpPr>
      <dsp:spPr>
        <a:xfrm>
          <a:off x="0" y="824239"/>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Employee Development</a:t>
          </a:r>
        </a:p>
      </dsp:txBody>
      <dsp:txXfrm>
        <a:off x="30360" y="854599"/>
        <a:ext cx="8061376" cy="561208"/>
      </dsp:txXfrm>
    </dsp:sp>
    <dsp:sp modelId="{239A56AA-8CA4-45D2-AAA7-F32B26D151DB}">
      <dsp:nvSpPr>
        <dsp:cNvPr id="0" name=""/>
        <dsp:cNvSpPr/>
      </dsp:nvSpPr>
      <dsp:spPr>
        <a:xfrm>
          <a:off x="0" y="1523927"/>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Management Development</a:t>
          </a:r>
        </a:p>
      </dsp:txBody>
      <dsp:txXfrm>
        <a:off x="30360" y="1554287"/>
        <a:ext cx="8061376" cy="561208"/>
      </dsp:txXfrm>
    </dsp:sp>
    <dsp:sp modelId="{063BDBA2-A3DC-419F-9114-58CDD7E9676E}">
      <dsp:nvSpPr>
        <dsp:cNvPr id="0" name=""/>
        <dsp:cNvSpPr/>
      </dsp:nvSpPr>
      <dsp:spPr>
        <a:xfrm>
          <a:off x="0" y="2223615"/>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Career Development</a:t>
          </a:r>
        </a:p>
      </dsp:txBody>
      <dsp:txXfrm>
        <a:off x="30360" y="2253975"/>
        <a:ext cx="8061376" cy="561208"/>
      </dsp:txXfrm>
    </dsp:sp>
    <dsp:sp modelId="{2C838952-826C-4046-A3CA-180A4970B802}">
      <dsp:nvSpPr>
        <dsp:cNvPr id="0" name=""/>
        <dsp:cNvSpPr/>
      </dsp:nvSpPr>
      <dsp:spPr>
        <a:xfrm>
          <a:off x="0" y="2923304"/>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Talent Management</a:t>
          </a:r>
        </a:p>
      </dsp:txBody>
      <dsp:txXfrm>
        <a:off x="30360" y="2953664"/>
        <a:ext cx="8061376" cy="561208"/>
      </dsp:txXfrm>
    </dsp:sp>
    <dsp:sp modelId="{2D4BE110-5AB9-41A3-9914-DEAE56F0A0B0}">
      <dsp:nvSpPr>
        <dsp:cNvPr id="0" name=""/>
        <dsp:cNvSpPr/>
      </dsp:nvSpPr>
      <dsp:spPr>
        <a:xfrm>
          <a:off x="0" y="3622992"/>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Managing High Performers and High Potentials</a:t>
          </a:r>
          <a:endParaRPr lang="en-MY" sz="2700" kern="1200" dirty="0">
            <a:solidFill>
              <a:schemeClr val="tx1"/>
            </a:solidFill>
          </a:endParaRPr>
        </a:p>
      </dsp:txBody>
      <dsp:txXfrm>
        <a:off x="30360" y="3653352"/>
        <a:ext cx="8061376" cy="561208"/>
      </dsp:txXfrm>
    </dsp:sp>
    <dsp:sp modelId="{0A218AEF-26AC-4E23-BDA1-668064282ED2}">
      <dsp:nvSpPr>
        <dsp:cNvPr id="0" name=""/>
        <dsp:cNvSpPr/>
      </dsp:nvSpPr>
      <dsp:spPr>
        <a:xfrm>
          <a:off x="0" y="4322680"/>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30360" y="4353040"/>
        <a:ext cx="8061376" cy="56120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104683"/>
          <a:ext cx="8092694" cy="62192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Employee Training</a:t>
          </a:r>
        </a:p>
      </dsp:txBody>
      <dsp:txXfrm>
        <a:off x="30360" y="135043"/>
        <a:ext cx="8031974" cy="561208"/>
      </dsp:txXfrm>
    </dsp:sp>
    <dsp:sp modelId="{F674B1EB-7C16-427C-9D7D-944E5157F0F6}">
      <dsp:nvSpPr>
        <dsp:cNvPr id="0" name=""/>
        <dsp:cNvSpPr/>
      </dsp:nvSpPr>
      <dsp:spPr>
        <a:xfrm>
          <a:off x="0" y="824239"/>
          <a:ext cx="8122096" cy="621928"/>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Employee Development</a:t>
          </a:r>
        </a:p>
      </dsp:txBody>
      <dsp:txXfrm>
        <a:off x="30360" y="854599"/>
        <a:ext cx="8061376" cy="561208"/>
      </dsp:txXfrm>
    </dsp:sp>
    <dsp:sp modelId="{239A56AA-8CA4-45D2-AAA7-F32B26D151DB}">
      <dsp:nvSpPr>
        <dsp:cNvPr id="0" name=""/>
        <dsp:cNvSpPr/>
      </dsp:nvSpPr>
      <dsp:spPr>
        <a:xfrm>
          <a:off x="0" y="1523927"/>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Management Development</a:t>
          </a:r>
        </a:p>
      </dsp:txBody>
      <dsp:txXfrm>
        <a:off x="30360" y="1554287"/>
        <a:ext cx="8061376" cy="561208"/>
      </dsp:txXfrm>
    </dsp:sp>
    <dsp:sp modelId="{063BDBA2-A3DC-419F-9114-58CDD7E9676E}">
      <dsp:nvSpPr>
        <dsp:cNvPr id="0" name=""/>
        <dsp:cNvSpPr/>
      </dsp:nvSpPr>
      <dsp:spPr>
        <a:xfrm>
          <a:off x="0" y="2223615"/>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Career Development</a:t>
          </a:r>
        </a:p>
      </dsp:txBody>
      <dsp:txXfrm>
        <a:off x="30360" y="2253975"/>
        <a:ext cx="8061376" cy="561208"/>
      </dsp:txXfrm>
    </dsp:sp>
    <dsp:sp modelId="{2C838952-826C-4046-A3CA-180A4970B802}">
      <dsp:nvSpPr>
        <dsp:cNvPr id="0" name=""/>
        <dsp:cNvSpPr/>
      </dsp:nvSpPr>
      <dsp:spPr>
        <a:xfrm>
          <a:off x="0" y="2923304"/>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Talent Management</a:t>
          </a:r>
        </a:p>
      </dsp:txBody>
      <dsp:txXfrm>
        <a:off x="30360" y="2953664"/>
        <a:ext cx="8061376" cy="561208"/>
      </dsp:txXfrm>
    </dsp:sp>
    <dsp:sp modelId="{2D4BE110-5AB9-41A3-9914-DEAE56F0A0B0}">
      <dsp:nvSpPr>
        <dsp:cNvPr id="0" name=""/>
        <dsp:cNvSpPr/>
      </dsp:nvSpPr>
      <dsp:spPr>
        <a:xfrm>
          <a:off x="0" y="3622992"/>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Managing High Performers and High Potentials</a:t>
          </a:r>
          <a:endParaRPr lang="en-MY" sz="2700" kern="1200" dirty="0">
            <a:solidFill>
              <a:schemeClr val="tx1"/>
            </a:solidFill>
          </a:endParaRPr>
        </a:p>
      </dsp:txBody>
      <dsp:txXfrm>
        <a:off x="30360" y="3653352"/>
        <a:ext cx="8061376" cy="561208"/>
      </dsp:txXfrm>
    </dsp:sp>
    <dsp:sp modelId="{0A218AEF-26AC-4E23-BDA1-668064282ED2}">
      <dsp:nvSpPr>
        <dsp:cNvPr id="0" name=""/>
        <dsp:cNvSpPr/>
      </dsp:nvSpPr>
      <dsp:spPr>
        <a:xfrm>
          <a:off x="0" y="4322680"/>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30360" y="4353040"/>
        <a:ext cx="8061376" cy="56120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9A56AA-8CA4-45D2-AAA7-F32B26D151DB}">
      <dsp:nvSpPr>
        <dsp:cNvPr id="0" name=""/>
        <dsp:cNvSpPr/>
      </dsp:nvSpPr>
      <dsp:spPr>
        <a:xfrm>
          <a:off x="0" y="661762"/>
          <a:ext cx="8122096" cy="682311"/>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Management Development</a:t>
          </a:r>
        </a:p>
      </dsp:txBody>
      <dsp:txXfrm>
        <a:off x="33308" y="695070"/>
        <a:ext cx="8055480" cy="615695"/>
      </dsp:txXfrm>
    </dsp:sp>
    <dsp:sp modelId="{063BDBA2-A3DC-419F-9114-58CDD7E9676E}">
      <dsp:nvSpPr>
        <dsp:cNvPr id="0" name=""/>
        <dsp:cNvSpPr/>
      </dsp:nvSpPr>
      <dsp:spPr>
        <a:xfrm>
          <a:off x="0" y="1427593"/>
          <a:ext cx="8122096" cy="68231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Career Development</a:t>
          </a:r>
        </a:p>
      </dsp:txBody>
      <dsp:txXfrm>
        <a:off x="33308" y="1460901"/>
        <a:ext cx="8055480" cy="615695"/>
      </dsp:txXfrm>
    </dsp:sp>
    <dsp:sp modelId="{2C838952-826C-4046-A3CA-180A4970B802}">
      <dsp:nvSpPr>
        <dsp:cNvPr id="0" name=""/>
        <dsp:cNvSpPr/>
      </dsp:nvSpPr>
      <dsp:spPr>
        <a:xfrm>
          <a:off x="0" y="2193424"/>
          <a:ext cx="8122096" cy="68231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Talent Management</a:t>
          </a:r>
        </a:p>
      </dsp:txBody>
      <dsp:txXfrm>
        <a:off x="33308" y="2226732"/>
        <a:ext cx="8055480" cy="615695"/>
      </dsp:txXfrm>
    </dsp:sp>
    <dsp:sp modelId="{2D4BE110-5AB9-41A3-9914-DEAE56F0A0B0}">
      <dsp:nvSpPr>
        <dsp:cNvPr id="0" name=""/>
        <dsp:cNvSpPr/>
      </dsp:nvSpPr>
      <dsp:spPr>
        <a:xfrm>
          <a:off x="0" y="2959255"/>
          <a:ext cx="8122096" cy="68231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a:solidFill>
                <a:schemeClr val="tx1"/>
              </a:solidFill>
            </a:rPr>
            <a:t>Managing High Performers and High Potentials</a:t>
          </a:r>
          <a:endParaRPr lang="en-MY" sz="2900" kern="1200" dirty="0">
            <a:solidFill>
              <a:schemeClr val="tx1"/>
            </a:solidFill>
          </a:endParaRPr>
        </a:p>
      </dsp:txBody>
      <dsp:txXfrm>
        <a:off x="33308" y="2992563"/>
        <a:ext cx="8055480" cy="615695"/>
      </dsp:txXfrm>
    </dsp:sp>
    <dsp:sp modelId="{0A218AEF-26AC-4E23-BDA1-668064282ED2}">
      <dsp:nvSpPr>
        <dsp:cNvPr id="0" name=""/>
        <dsp:cNvSpPr/>
      </dsp:nvSpPr>
      <dsp:spPr>
        <a:xfrm>
          <a:off x="0" y="3725086"/>
          <a:ext cx="8122096" cy="68231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Diversity and Inclusion</a:t>
          </a:r>
        </a:p>
      </dsp:txBody>
      <dsp:txXfrm>
        <a:off x="33308" y="3758394"/>
        <a:ext cx="8055480" cy="61569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104683"/>
          <a:ext cx="8092694" cy="62192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Management Development</a:t>
          </a:r>
        </a:p>
      </dsp:txBody>
      <dsp:txXfrm>
        <a:off x="30360" y="135043"/>
        <a:ext cx="8031974" cy="561208"/>
      </dsp:txXfrm>
    </dsp:sp>
    <dsp:sp modelId="{063BDBA2-A3DC-419F-9114-58CDD7E9676E}">
      <dsp:nvSpPr>
        <dsp:cNvPr id="0" name=""/>
        <dsp:cNvSpPr/>
      </dsp:nvSpPr>
      <dsp:spPr>
        <a:xfrm>
          <a:off x="0" y="824239"/>
          <a:ext cx="8122096" cy="621928"/>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Career Development</a:t>
          </a:r>
        </a:p>
      </dsp:txBody>
      <dsp:txXfrm>
        <a:off x="30360" y="854599"/>
        <a:ext cx="8061376" cy="561208"/>
      </dsp:txXfrm>
    </dsp:sp>
    <dsp:sp modelId="{2C838952-826C-4046-A3CA-180A4970B802}">
      <dsp:nvSpPr>
        <dsp:cNvPr id="0" name=""/>
        <dsp:cNvSpPr/>
      </dsp:nvSpPr>
      <dsp:spPr>
        <a:xfrm>
          <a:off x="0" y="1523927"/>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Talent Management</a:t>
          </a:r>
        </a:p>
      </dsp:txBody>
      <dsp:txXfrm>
        <a:off x="30360" y="1554287"/>
        <a:ext cx="8061376" cy="561208"/>
      </dsp:txXfrm>
    </dsp:sp>
    <dsp:sp modelId="{2D4BE110-5AB9-41A3-9914-DEAE56F0A0B0}">
      <dsp:nvSpPr>
        <dsp:cNvPr id="0" name=""/>
        <dsp:cNvSpPr/>
      </dsp:nvSpPr>
      <dsp:spPr>
        <a:xfrm>
          <a:off x="0" y="2223615"/>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Managing High Performers and High Potentials</a:t>
          </a:r>
          <a:endParaRPr lang="en-MY" sz="2700" kern="1200" dirty="0">
            <a:solidFill>
              <a:schemeClr val="tx1"/>
            </a:solidFill>
          </a:endParaRPr>
        </a:p>
      </dsp:txBody>
      <dsp:txXfrm>
        <a:off x="30360" y="2253975"/>
        <a:ext cx="8061376" cy="561208"/>
      </dsp:txXfrm>
    </dsp:sp>
    <dsp:sp modelId="{0A218AEF-26AC-4E23-BDA1-668064282ED2}">
      <dsp:nvSpPr>
        <dsp:cNvPr id="0" name=""/>
        <dsp:cNvSpPr/>
      </dsp:nvSpPr>
      <dsp:spPr>
        <a:xfrm>
          <a:off x="0" y="2923304"/>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Diversity and Inclusion</a:t>
          </a:r>
        </a:p>
      </dsp:txBody>
      <dsp:txXfrm>
        <a:off x="30360" y="2953664"/>
        <a:ext cx="8061376" cy="561208"/>
      </dsp:txXfrm>
    </dsp:sp>
    <dsp:sp modelId="{ECA2C48E-F743-4C45-B04A-3D046B3B5232}">
      <dsp:nvSpPr>
        <dsp:cNvPr id="0" name=""/>
        <dsp:cNvSpPr/>
      </dsp:nvSpPr>
      <dsp:spPr>
        <a:xfrm>
          <a:off x="0" y="3622992"/>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Employee Relations</a:t>
          </a:r>
        </a:p>
      </dsp:txBody>
      <dsp:txXfrm>
        <a:off x="30360" y="3653352"/>
        <a:ext cx="8061376" cy="561208"/>
      </dsp:txXfrm>
    </dsp:sp>
    <dsp:sp modelId="{47F42535-DFC2-4D29-B920-1C40FFE6B1E7}">
      <dsp:nvSpPr>
        <dsp:cNvPr id="0" name=""/>
        <dsp:cNvSpPr/>
      </dsp:nvSpPr>
      <dsp:spPr>
        <a:xfrm>
          <a:off x="0" y="4322680"/>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Employee Engagement</a:t>
          </a:r>
        </a:p>
      </dsp:txBody>
      <dsp:txXfrm>
        <a:off x="30360" y="4353040"/>
        <a:ext cx="8061376" cy="56120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TALENT DEVELOPMENT &amp; MANAGEMENT - III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64755781"/>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34106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84F77-575D-4E4D-8DEA-4A379D65BE85}"/>
              </a:ext>
            </a:extLst>
          </p:cNvPr>
          <p:cNvSpPr>
            <a:spLocks noGrp="1"/>
          </p:cNvSpPr>
          <p:nvPr>
            <p:ph type="title"/>
          </p:nvPr>
        </p:nvSpPr>
        <p:spPr/>
        <p:txBody>
          <a:bodyPr/>
          <a:lstStyle/>
          <a:p>
            <a:r>
              <a:rPr lang="en-MY" dirty="0"/>
              <a:t>Adult Learning Theory</a:t>
            </a:r>
          </a:p>
        </p:txBody>
      </p:sp>
      <p:sp>
        <p:nvSpPr>
          <p:cNvPr id="3" name="Content Placeholder 2">
            <a:extLst>
              <a:ext uri="{FF2B5EF4-FFF2-40B4-BE49-F238E27FC236}">
                <a16:creationId xmlns:a16="http://schemas.microsoft.com/office/drawing/2014/main" id="{B12E777E-5966-49BA-80E7-6F4A5ECE220B}"/>
              </a:ext>
            </a:extLst>
          </p:cNvPr>
          <p:cNvSpPr>
            <a:spLocks noGrp="1"/>
          </p:cNvSpPr>
          <p:nvPr>
            <p:ph idx="1"/>
          </p:nvPr>
        </p:nvSpPr>
        <p:spPr/>
        <p:txBody>
          <a:bodyPr/>
          <a:lstStyle/>
          <a:p>
            <a:r>
              <a:rPr lang="en-MY" dirty="0"/>
              <a:t>Learning is a relatively permanent change in </a:t>
            </a:r>
            <a:r>
              <a:rPr lang="en-MY" dirty="0" err="1"/>
              <a:t>behavior</a:t>
            </a:r>
            <a:r>
              <a:rPr lang="en-MY" dirty="0"/>
              <a:t> based on an individual's interactional experience with its environment.</a:t>
            </a:r>
          </a:p>
          <a:p>
            <a:r>
              <a:rPr lang="en-MY" dirty="0"/>
              <a:t>Malcolm Knowles developed a new theory - which he called "Andragogy" - in the context of adult learners. The central idea in the context of adult learning is that it is only after convincing him- or herself of the rationale of learning that an adult will decide to learn. Hence, adults cannot be treated like children. </a:t>
            </a:r>
          </a:p>
        </p:txBody>
      </p:sp>
    </p:spTree>
    <p:extLst>
      <p:ext uri="{BB962C8B-B14F-4D97-AF65-F5344CB8AC3E}">
        <p14:creationId xmlns:p14="http://schemas.microsoft.com/office/powerpoint/2010/main" val="28568541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3F0B8-F647-4FAA-A0E2-A09013B369F5}"/>
              </a:ext>
            </a:extLst>
          </p:cNvPr>
          <p:cNvSpPr>
            <a:spLocks noGrp="1"/>
          </p:cNvSpPr>
          <p:nvPr>
            <p:ph type="title"/>
          </p:nvPr>
        </p:nvSpPr>
        <p:spPr/>
        <p:txBody>
          <a:bodyPr/>
          <a:lstStyle/>
          <a:p>
            <a:r>
              <a:rPr lang="en-MY" dirty="0"/>
              <a:t>Andragogy vs Pedagogy</a:t>
            </a:r>
          </a:p>
        </p:txBody>
      </p:sp>
      <p:pic>
        <p:nvPicPr>
          <p:cNvPr id="5" name="Picture 4">
            <a:extLst>
              <a:ext uri="{FF2B5EF4-FFF2-40B4-BE49-F238E27FC236}">
                <a16:creationId xmlns:a16="http://schemas.microsoft.com/office/drawing/2014/main" id="{B104AAD9-CBAC-4038-B0F3-3BEAEB8D81A9}"/>
              </a:ext>
            </a:extLst>
          </p:cNvPr>
          <p:cNvPicPr>
            <a:picLocks noChangeAspect="1"/>
          </p:cNvPicPr>
          <p:nvPr/>
        </p:nvPicPr>
        <p:blipFill>
          <a:blip r:embed="rId2"/>
          <a:stretch>
            <a:fillRect/>
          </a:stretch>
        </p:blipFill>
        <p:spPr>
          <a:xfrm>
            <a:off x="1115616" y="1700808"/>
            <a:ext cx="6912768" cy="4682445"/>
          </a:xfrm>
          <a:prstGeom prst="rect">
            <a:avLst/>
          </a:prstGeom>
        </p:spPr>
      </p:pic>
    </p:spTree>
    <p:extLst>
      <p:ext uri="{BB962C8B-B14F-4D97-AF65-F5344CB8AC3E}">
        <p14:creationId xmlns:p14="http://schemas.microsoft.com/office/powerpoint/2010/main" val="24204568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B73EC-F30C-4F0D-8446-4B69DA41EBD9}"/>
              </a:ext>
            </a:extLst>
          </p:cNvPr>
          <p:cNvSpPr>
            <a:spLocks noGrp="1"/>
          </p:cNvSpPr>
          <p:nvPr>
            <p:ph type="title"/>
          </p:nvPr>
        </p:nvSpPr>
        <p:spPr/>
        <p:txBody>
          <a:bodyPr/>
          <a:lstStyle/>
          <a:p>
            <a:r>
              <a:rPr lang="en-MY" dirty="0"/>
              <a:t>Five Assumptions in Andragogy</a:t>
            </a:r>
          </a:p>
        </p:txBody>
      </p:sp>
      <p:sp>
        <p:nvSpPr>
          <p:cNvPr id="3" name="Content Placeholder 2">
            <a:extLst>
              <a:ext uri="{FF2B5EF4-FFF2-40B4-BE49-F238E27FC236}">
                <a16:creationId xmlns:a16="http://schemas.microsoft.com/office/drawing/2014/main" id="{FEE5BAE4-B29E-493F-926F-1242F870AE4A}"/>
              </a:ext>
            </a:extLst>
          </p:cNvPr>
          <p:cNvSpPr>
            <a:spLocks noGrp="1"/>
          </p:cNvSpPr>
          <p:nvPr>
            <p:ph idx="1"/>
          </p:nvPr>
        </p:nvSpPr>
        <p:spPr/>
        <p:txBody>
          <a:bodyPr/>
          <a:lstStyle/>
          <a:p>
            <a:pPr marL="514350" indent="-514350">
              <a:buFont typeface="+mj-lt"/>
              <a:buAutoNum type="arabicPeriod"/>
            </a:pPr>
            <a:r>
              <a:rPr lang="en-MY" u="sng" dirty="0"/>
              <a:t>The need to know: </a:t>
            </a:r>
            <a:r>
              <a:rPr lang="en-MY" dirty="0"/>
              <a:t>adult learners need to know why they need to learn something before undertaking to learn it.</a:t>
            </a:r>
          </a:p>
          <a:p>
            <a:pPr marL="514350" indent="-514350">
              <a:buFont typeface="+mj-lt"/>
              <a:buAutoNum type="arabicPeriod"/>
            </a:pPr>
            <a:r>
              <a:rPr lang="en-MY" u="sng" dirty="0"/>
              <a:t>Learner self-concept</a:t>
            </a:r>
            <a:r>
              <a:rPr lang="en-MY" dirty="0"/>
              <a:t>: adults need to be responsible for their own decisions and to be treated as capable of self-direction</a:t>
            </a:r>
          </a:p>
          <a:p>
            <a:pPr marL="514350" indent="-514350">
              <a:buFont typeface="+mj-lt"/>
              <a:buAutoNum type="arabicPeriod"/>
            </a:pPr>
            <a:r>
              <a:rPr lang="en-MY" u="sng" dirty="0"/>
              <a:t>Role of learners' experience</a:t>
            </a:r>
            <a:r>
              <a:rPr lang="en-MY" dirty="0"/>
              <a:t>: adult learners have a variety of experiences of life which represent the richest resource for learning. These experiences are however imbued with bias and presupposition.</a:t>
            </a:r>
          </a:p>
        </p:txBody>
      </p:sp>
    </p:spTree>
    <p:extLst>
      <p:ext uri="{BB962C8B-B14F-4D97-AF65-F5344CB8AC3E}">
        <p14:creationId xmlns:p14="http://schemas.microsoft.com/office/powerpoint/2010/main" val="15015078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65BFC-6C9B-43CE-8775-2A08ED0DCB30}"/>
              </a:ext>
            </a:extLst>
          </p:cNvPr>
          <p:cNvSpPr>
            <a:spLocks noGrp="1"/>
          </p:cNvSpPr>
          <p:nvPr>
            <p:ph type="title"/>
          </p:nvPr>
        </p:nvSpPr>
        <p:spPr/>
        <p:txBody>
          <a:bodyPr/>
          <a:lstStyle/>
          <a:p>
            <a:r>
              <a:rPr lang="en-MY" dirty="0"/>
              <a:t>Five Assumptions in Andragogy</a:t>
            </a:r>
          </a:p>
        </p:txBody>
      </p:sp>
      <p:sp>
        <p:nvSpPr>
          <p:cNvPr id="3" name="Content Placeholder 2">
            <a:extLst>
              <a:ext uri="{FF2B5EF4-FFF2-40B4-BE49-F238E27FC236}">
                <a16:creationId xmlns:a16="http://schemas.microsoft.com/office/drawing/2014/main" id="{722FFD6B-3E8C-48B9-8B9D-DA48B7C5D4B6}"/>
              </a:ext>
            </a:extLst>
          </p:cNvPr>
          <p:cNvSpPr>
            <a:spLocks noGrp="1"/>
          </p:cNvSpPr>
          <p:nvPr>
            <p:ph idx="1"/>
          </p:nvPr>
        </p:nvSpPr>
        <p:spPr/>
        <p:txBody>
          <a:bodyPr/>
          <a:lstStyle/>
          <a:p>
            <a:pPr marL="514350" indent="-514350">
              <a:buFont typeface="+mj-lt"/>
              <a:buAutoNum type="arabicPeriod" startAt="4"/>
            </a:pPr>
            <a:r>
              <a:rPr lang="en-MY" u="sng" dirty="0"/>
              <a:t>Readiness to learn</a:t>
            </a:r>
            <a:r>
              <a:rPr lang="en-MY" dirty="0"/>
              <a:t>: adults are ready to learn those things they need to know in order to cope effectively with life situations.</a:t>
            </a:r>
          </a:p>
          <a:p>
            <a:pPr marL="514350" indent="-514350">
              <a:buFont typeface="+mj-lt"/>
              <a:buAutoNum type="arabicPeriod" startAt="4"/>
            </a:pPr>
            <a:r>
              <a:rPr lang="en-MY" u="sng" dirty="0"/>
              <a:t>Orientation to learning: </a:t>
            </a:r>
            <a:r>
              <a:rPr lang="en-MY" dirty="0"/>
              <a:t>adults are motivated to learn to the extent that they perceive that it will help them perform tasks they confront in their life situations.</a:t>
            </a:r>
          </a:p>
          <a:p>
            <a:endParaRPr lang="en-MY" dirty="0"/>
          </a:p>
        </p:txBody>
      </p:sp>
    </p:spTree>
    <p:extLst>
      <p:ext uri="{BB962C8B-B14F-4D97-AF65-F5344CB8AC3E}">
        <p14:creationId xmlns:p14="http://schemas.microsoft.com/office/powerpoint/2010/main" val="11668285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DE28B-08B8-4FF3-9ED7-26EE7C6F1B6B}"/>
              </a:ext>
            </a:extLst>
          </p:cNvPr>
          <p:cNvSpPr>
            <a:spLocks noGrp="1"/>
          </p:cNvSpPr>
          <p:nvPr>
            <p:ph type="title"/>
          </p:nvPr>
        </p:nvSpPr>
        <p:spPr/>
        <p:txBody>
          <a:bodyPr/>
          <a:lstStyle/>
          <a:p>
            <a:r>
              <a:rPr lang="en-MY" dirty="0"/>
              <a:t>Trainability</a:t>
            </a:r>
          </a:p>
        </p:txBody>
      </p:sp>
      <p:sp>
        <p:nvSpPr>
          <p:cNvPr id="3" name="Content Placeholder 2">
            <a:extLst>
              <a:ext uri="{FF2B5EF4-FFF2-40B4-BE49-F238E27FC236}">
                <a16:creationId xmlns:a16="http://schemas.microsoft.com/office/drawing/2014/main" id="{D4149C6F-A9D7-42E6-84DF-F07C59E273BC}"/>
              </a:ext>
            </a:extLst>
          </p:cNvPr>
          <p:cNvSpPr>
            <a:spLocks noGrp="1"/>
          </p:cNvSpPr>
          <p:nvPr>
            <p:ph idx="1"/>
          </p:nvPr>
        </p:nvSpPr>
        <p:spPr/>
        <p:txBody>
          <a:bodyPr/>
          <a:lstStyle/>
          <a:p>
            <a:pPr marL="0" indent="0">
              <a:buNone/>
            </a:pPr>
            <a:r>
              <a:rPr lang="en-MY" dirty="0"/>
              <a:t>The principles of adult learning clearly illustrate that how people learn is a direct result of an interaction between forces within the individual and the environment. This interaction can be summarized in one concept trainability, which concerned with these factors:</a:t>
            </a:r>
          </a:p>
          <a:p>
            <a:r>
              <a:rPr lang="en-MY" dirty="0"/>
              <a:t>Readiness to learn and motivation</a:t>
            </a:r>
          </a:p>
          <a:p>
            <a:r>
              <a:rPr lang="en-MY" dirty="0"/>
              <a:t>Level of ability</a:t>
            </a:r>
          </a:p>
          <a:p>
            <a:r>
              <a:rPr lang="en-MY" dirty="0"/>
              <a:t>Perceptions of the work environment</a:t>
            </a:r>
          </a:p>
          <a:p>
            <a:pPr marL="0" indent="0">
              <a:buNone/>
            </a:pPr>
            <a:endParaRPr lang="en-MY" dirty="0"/>
          </a:p>
        </p:txBody>
      </p:sp>
    </p:spTree>
    <p:extLst>
      <p:ext uri="{BB962C8B-B14F-4D97-AF65-F5344CB8AC3E}">
        <p14:creationId xmlns:p14="http://schemas.microsoft.com/office/powerpoint/2010/main" val="19430982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A3E68-979A-440E-A703-D8C6DDA8EAC7}"/>
              </a:ext>
            </a:extLst>
          </p:cNvPr>
          <p:cNvSpPr>
            <a:spLocks noGrp="1"/>
          </p:cNvSpPr>
          <p:nvPr>
            <p:ph type="title"/>
          </p:nvPr>
        </p:nvSpPr>
        <p:spPr/>
        <p:txBody>
          <a:bodyPr/>
          <a:lstStyle/>
          <a:p>
            <a:r>
              <a:rPr lang="en-MY" dirty="0"/>
              <a:t>Learning Styles</a:t>
            </a:r>
          </a:p>
        </p:txBody>
      </p:sp>
      <p:sp>
        <p:nvSpPr>
          <p:cNvPr id="3" name="Content Placeholder 2">
            <a:extLst>
              <a:ext uri="{FF2B5EF4-FFF2-40B4-BE49-F238E27FC236}">
                <a16:creationId xmlns:a16="http://schemas.microsoft.com/office/drawing/2014/main" id="{721B58F2-0A8D-460B-9D4D-934477EFD9EE}"/>
              </a:ext>
            </a:extLst>
          </p:cNvPr>
          <p:cNvSpPr>
            <a:spLocks noGrp="1"/>
          </p:cNvSpPr>
          <p:nvPr>
            <p:ph idx="1"/>
          </p:nvPr>
        </p:nvSpPr>
        <p:spPr/>
        <p:txBody>
          <a:bodyPr/>
          <a:lstStyle/>
          <a:p>
            <a:r>
              <a:rPr lang="en-MY" sz="2400" dirty="0"/>
              <a:t>Visual learners remember best what they see pictures, diagrams, flow charts, time lines, films, and demonstrations.</a:t>
            </a:r>
          </a:p>
          <a:p>
            <a:endParaRPr lang="en-MY" sz="2400" dirty="0"/>
          </a:p>
          <a:p>
            <a:r>
              <a:rPr lang="en-MY" sz="2400" dirty="0"/>
              <a:t>Auditory learners, called verbal learners; it’s a learning style in which a person learns through listening. An auditory learner depends on hearing and speaking as a main way of learning.</a:t>
            </a:r>
          </a:p>
          <a:p>
            <a:endParaRPr lang="en-MY" sz="2400" dirty="0"/>
          </a:p>
          <a:p>
            <a:r>
              <a:rPr lang="en-MY" sz="2400" dirty="0"/>
              <a:t>Kinesthetics learners, also known as tactile learners, learn best through a hands-on approach. They prefer to actively explore the physical world around them.</a:t>
            </a:r>
          </a:p>
          <a:p>
            <a:endParaRPr lang="en-MY" sz="2400" dirty="0"/>
          </a:p>
        </p:txBody>
      </p:sp>
    </p:spTree>
    <p:extLst>
      <p:ext uri="{BB962C8B-B14F-4D97-AF65-F5344CB8AC3E}">
        <p14:creationId xmlns:p14="http://schemas.microsoft.com/office/powerpoint/2010/main" val="26035214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20B8B-0053-4A19-B633-0CD04B8709BD}"/>
              </a:ext>
            </a:extLst>
          </p:cNvPr>
          <p:cNvSpPr>
            <a:spLocks noGrp="1"/>
          </p:cNvSpPr>
          <p:nvPr>
            <p:ph type="title"/>
          </p:nvPr>
        </p:nvSpPr>
        <p:spPr/>
        <p:txBody>
          <a:bodyPr/>
          <a:lstStyle/>
          <a:p>
            <a:r>
              <a:rPr lang="en-MY" dirty="0"/>
              <a:t>Learning Curve</a:t>
            </a:r>
          </a:p>
        </p:txBody>
      </p:sp>
      <p:sp>
        <p:nvSpPr>
          <p:cNvPr id="3" name="Content Placeholder 2">
            <a:extLst>
              <a:ext uri="{FF2B5EF4-FFF2-40B4-BE49-F238E27FC236}">
                <a16:creationId xmlns:a16="http://schemas.microsoft.com/office/drawing/2014/main" id="{CCC21B4D-FEF5-4927-B8A8-E0EC6ED74CB0}"/>
              </a:ext>
            </a:extLst>
          </p:cNvPr>
          <p:cNvSpPr>
            <a:spLocks noGrp="1"/>
          </p:cNvSpPr>
          <p:nvPr>
            <p:ph idx="1"/>
          </p:nvPr>
        </p:nvSpPr>
        <p:spPr>
          <a:xfrm>
            <a:off x="914400" y="1600200"/>
            <a:ext cx="8050088" cy="4530725"/>
          </a:xfrm>
        </p:spPr>
        <p:txBody>
          <a:bodyPr/>
          <a:lstStyle/>
          <a:p>
            <a:r>
              <a:rPr lang="en-MY" dirty="0"/>
              <a:t>Decreasing returns occur when the amount of learning or skill level increases rapidly at first and then the rate of improvement slow. The beginning of the curve is slow while the basics are being learned; then performance takes off as skills and knowledge are acquired.</a:t>
            </a:r>
          </a:p>
          <a:p>
            <a:pPr marL="0" indent="0">
              <a:buNone/>
            </a:pPr>
            <a:endParaRPr lang="en-MY" dirty="0"/>
          </a:p>
          <a:p>
            <a:r>
              <a:rPr lang="en-MY" dirty="0"/>
              <a:t>Increasing returns pattern is most common when a person is learning something completely new.</a:t>
            </a:r>
          </a:p>
        </p:txBody>
      </p:sp>
    </p:spTree>
    <p:extLst>
      <p:ext uri="{BB962C8B-B14F-4D97-AF65-F5344CB8AC3E}">
        <p14:creationId xmlns:p14="http://schemas.microsoft.com/office/powerpoint/2010/main" val="36762847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FD9C9-66EF-4ACD-8BAC-7EE0A7109EB1}"/>
              </a:ext>
            </a:extLst>
          </p:cNvPr>
          <p:cNvSpPr>
            <a:spLocks noGrp="1"/>
          </p:cNvSpPr>
          <p:nvPr>
            <p:ph type="title"/>
          </p:nvPr>
        </p:nvSpPr>
        <p:spPr/>
        <p:txBody>
          <a:bodyPr/>
          <a:lstStyle/>
          <a:p>
            <a:r>
              <a:rPr lang="en-MY" dirty="0"/>
              <a:t>Learning Curve</a:t>
            </a:r>
          </a:p>
        </p:txBody>
      </p:sp>
      <p:sp>
        <p:nvSpPr>
          <p:cNvPr id="3" name="Content Placeholder 2">
            <a:extLst>
              <a:ext uri="{FF2B5EF4-FFF2-40B4-BE49-F238E27FC236}">
                <a16:creationId xmlns:a16="http://schemas.microsoft.com/office/drawing/2014/main" id="{8AA14737-FD9A-4D95-AF29-650E91CDB643}"/>
              </a:ext>
            </a:extLst>
          </p:cNvPr>
          <p:cNvSpPr>
            <a:spLocks noGrp="1"/>
          </p:cNvSpPr>
          <p:nvPr>
            <p:ph idx="1"/>
          </p:nvPr>
        </p:nvSpPr>
        <p:spPr/>
        <p:txBody>
          <a:bodyPr/>
          <a:lstStyle/>
          <a:p>
            <a:r>
              <a:rPr lang="en-MY" dirty="0"/>
              <a:t>S-shaped curve is a combination of increasing and decreasing returns. There is a presupposition that the individual is learning a difficult task that also requires specific insight.</a:t>
            </a:r>
          </a:p>
          <a:p>
            <a:endParaRPr lang="en-MY" dirty="0"/>
          </a:p>
          <a:p>
            <a:r>
              <a:rPr lang="en-MY" dirty="0"/>
              <a:t>Plateau curve refers the learning is fast at first, but it then flattens out and there is no apparent progress.</a:t>
            </a:r>
          </a:p>
        </p:txBody>
      </p:sp>
    </p:spTree>
    <p:extLst>
      <p:ext uri="{BB962C8B-B14F-4D97-AF65-F5344CB8AC3E}">
        <p14:creationId xmlns:p14="http://schemas.microsoft.com/office/powerpoint/2010/main" val="39199332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419B7-C8C7-4D2D-866C-AD3F345E0807}"/>
              </a:ext>
            </a:extLst>
          </p:cNvPr>
          <p:cNvSpPr>
            <a:spLocks noGrp="1"/>
          </p:cNvSpPr>
          <p:nvPr>
            <p:ph type="title"/>
          </p:nvPr>
        </p:nvSpPr>
        <p:spPr/>
        <p:txBody>
          <a:bodyPr/>
          <a:lstStyle/>
          <a:p>
            <a:r>
              <a:rPr lang="en-MY" dirty="0"/>
              <a:t>Learning Curve</a:t>
            </a:r>
          </a:p>
        </p:txBody>
      </p:sp>
      <p:pic>
        <p:nvPicPr>
          <p:cNvPr id="5" name="Picture 4">
            <a:extLst>
              <a:ext uri="{FF2B5EF4-FFF2-40B4-BE49-F238E27FC236}">
                <a16:creationId xmlns:a16="http://schemas.microsoft.com/office/drawing/2014/main" id="{422420F4-5666-4126-8BBE-13A445EBCCDA}"/>
              </a:ext>
            </a:extLst>
          </p:cNvPr>
          <p:cNvPicPr>
            <a:picLocks noChangeAspect="1"/>
          </p:cNvPicPr>
          <p:nvPr/>
        </p:nvPicPr>
        <p:blipFill>
          <a:blip r:embed="rId2"/>
          <a:stretch>
            <a:fillRect/>
          </a:stretch>
        </p:blipFill>
        <p:spPr>
          <a:xfrm>
            <a:off x="914400" y="1772816"/>
            <a:ext cx="6387430" cy="4271397"/>
          </a:xfrm>
          <a:prstGeom prst="rect">
            <a:avLst/>
          </a:prstGeom>
        </p:spPr>
      </p:pic>
    </p:spTree>
    <p:extLst>
      <p:ext uri="{BB962C8B-B14F-4D97-AF65-F5344CB8AC3E}">
        <p14:creationId xmlns:p14="http://schemas.microsoft.com/office/powerpoint/2010/main" val="31974512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C305B-8A9C-4E32-BDC9-EE1207006C97}"/>
              </a:ext>
            </a:extLst>
          </p:cNvPr>
          <p:cNvSpPr>
            <a:spLocks noGrp="1"/>
          </p:cNvSpPr>
          <p:nvPr>
            <p:ph type="title"/>
          </p:nvPr>
        </p:nvSpPr>
        <p:spPr/>
        <p:txBody>
          <a:bodyPr/>
          <a:lstStyle/>
          <a:p>
            <a:r>
              <a:rPr lang="en-MY" dirty="0"/>
              <a:t>Question # 1</a:t>
            </a:r>
          </a:p>
        </p:txBody>
      </p:sp>
      <p:sp>
        <p:nvSpPr>
          <p:cNvPr id="4" name="TextBox 3">
            <a:extLst>
              <a:ext uri="{FF2B5EF4-FFF2-40B4-BE49-F238E27FC236}">
                <a16:creationId xmlns:a16="http://schemas.microsoft.com/office/drawing/2014/main" id="{517B4C4D-7661-4AF8-A95D-0C80315B927F}"/>
              </a:ext>
            </a:extLst>
          </p:cNvPr>
          <p:cNvSpPr txBox="1"/>
          <p:nvPr/>
        </p:nvSpPr>
        <p:spPr>
          <a:xfrm>
            <a:off x="914400" y="1772816"/>
            <a:ext cx="8045624" cy="4401205"/>
          </a:xfrm>
          <a:prstGeom prst="rect">
            <a:avLst/>
          </a:prstGeom>
          <a:noFill/>
        </p:spPr>
        <p:txBody>
          <a:bodyPr wrap="square" rtlCol="0">
            <a:spAutoFit/>
          </a:bodyPr>
          <a:lstStyle/>
          <a:p>
            <a:r>
              <a:rPr lang="en-MY" sz="2000" dirty="0">
                <a:latin typeface="+mn-lt"/>
              </a:rPr>
              <a:t>Sherrie is a customer service rep for your manufacturing organization. She is participating in training for the new customer database software being rolled out company-wide. Sherrie was struggling with the training material until the third day, when she applied the training content from previous sessions with success. This is an example of which of the following learning curves?</a:t>
            </a:r>
          </a:p>
          <a:p>
            <a:endParaRPr lang="en-MY" sz="2000" dirty="0">
              <a:latin typeface="+mn-lt"/>
            </a:endParaRPr>
          </a:p>
          <a:p>
            <a:pPr marL="457200" indent="-457200">
              <a:buFont typeface="+mj-lt"/>
              <a:buAutoNum type="alphaUcPeriod"/>
            </a:pPr>
            <a:r>
              <a:rPr lang="en-MY" sz="2000" dirty="0">
                <a:latin typeface="+mn-lt"/>
              </a:rPr>
              <a:t>Negatively accelerating</a:t>
            </a:r>
          </a:p>
          <a:p>
            <a:pPr marL="457200" indent="-457200">
              <a:buFont typeface="+mj-lt"/>
              <a:buAutoNum type="alphaUcPeriod"/>
            </a:pPr>
            <a:endParaRPr lang="en-MY" sz="2000" dirty="0">
              <a:latin typeface="+mn-lt"/>
            </a:endParaRPr>
          </a:p>
          <a:p>
            <a:pPr marL="457200" indent="-457200">
              <a:buFont typeface="+mj-lt"/>
              <a:buAutoNum type="alphaUcPeriod"/>
            </a:pPr>
            <a:r>
              <a:rPr lang="en-MY" sz="2000" dirty="0">
                <a:latin typeface="+mn-lt"/>
              </a:rPr>
              <a:t>Positively accelerating</a:t>
            </a:r>
          </a:p>
          <a:p>
            <a:pPr marL="457200" indent="-457200">
              <a:buFont typeface="+mj-lt"/>
              <a:buAutoNum type="alphaUcPeriod"/>
            </a:pPr>
            <a:endParaRPr lang="en-MY" sz="2000" dirty="0">
              <a:latin typeface="+mn-lt"/>
            </a:endParaRPr>
          </a:p>
          <a:p>
            <a:pPr marL="457200" indent="-457200">
              <a:buFont typeface="+mj-lt"/>
              <a:buAutoNum type="alphaUcPeriod"/>
            </a:pPr>
            <a:r>
              <a:rPr lang="en-MY" sz="2000" dirty="0">
                <a:latin typeface="+mn-lt"/>
              </a:rPr>
              <a:t>Plateau</a:t>
            </a:r>
          </a:p>
          <a:p>
            <a:pPr marL="457200" indent="-457200">
              <a:buFont typeface="+mj-lt"/>
              <a:buAutoNum type="alphaUcPeriod"/>
            </a:pPr>
            <a:endParaRPr lang="en-MY" sz="2000" dirty="0">
              <a:latin typeface="+mn-lt"/>
            </a:endParaRPr>
          </a:p>
          <a:p>
            <a:pPr marL="457200" indent="-457200">
              <a:buFont typeface="+mj-lt"/>
              <a:buAutoNum type="alphaUcPeriod"/>
            </a:pPr>
            <a:r>
              <a:rPr lang="en-MY" sz="2000" dirty="0">
                <a:latin typeface="+mn-lt"/>
              </a:rPr>
              <a:t> S-shaped</a:t>
            </a:r>
          </a:p>
        </p:txBody>
      </p:sp>
    </p:spTree>
    <p:extLst>
      <p:ext uri="{BB962C8B-B14F-4D97-AF65-F5344CB8AC3E}">
        <p14:creationId xmlns:p14="http://schemas.microsoft.com/office/powerpoint/2010/main" val="18294410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DC9AA-4178-46EE-BEA9-14130597EDC7}"/>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492C70A0-0E2B-464E-8C4E-F89B70F14854}"/>
              </a:ext>
            </a:extLst>
          </p:cNvPr>
          <p:cNvSpPr>
            <a:spLocks noGrp="1"/>
          </p:cNvSpPr>
          <p:nvPr>
            <p:ph idx="1"/>
          </p:nvPr>
        </p:nvSpPr>
        <p:spPr/>
        <p:txBody>
          <a:bodyPr/>
          <a:lstStyle/>
          <a:p>
            <a:pPr marL="0" indent="0">
              <a:buNone/>
            </a:pPr>
            <a:r>
              <a:rPr lang="en-MY" dirty="0"/>
              <a:t>Option - B.</a:t>
            </a:r>
          </a:p>
          <a:p>
            <a:pPr marL="0" indent="0">
              <a:buNone/>
            </a:pPr>
            <a:endParaRPr lang="en-MY" dirty="0"/>
          </a:p>
          <a:p>
            <a:pPr marL="0" indent="0">
              <a:buNone/>
            </a:pPr>
            <a:r>
              <a:rPr lang="en-MY" dirty="0"/>
              <a:t>A positively accelerating learning curve occurs when learning is slow at first but then</a:t>
            </a:r>
          </a:p>
          <a:p>
            <a:pPr marL="0" indent="0">
              <a:buNone/>
            </a:pPr>
            <a:r>
              <a:rPr lang="en-MY" dirty="0"/>
              <a:t>accelerates as the training continues. This is usually the result of the participant grasping</a:t>
            </a:r>
          </a:p>
          <a:p>
            <a:pPr marL="0" indent="0">
              <a:buNone/>
            </a:pPr>
            <a:r>
              <a:rPr lang="en-MY" dirty="0"/>
              <a:t>and applying information from previous training sessions to influence learning.</a:t>
            </a:r>
          </a:p>
        </p:txBody>
      </p:sp>
    </p:spTree>
    <p:extLst>
      <p:ext uri="{BB962C8B-B14F-4D97-AF65-F5344CB8AC3E}">
        <p14:creationId xmlns:p14="http://schemas.microsoft.com/office/powerpoint/2010/main" val="10978370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44B38-24E2-421C-90A8-057838938A9A}"/>
              </a:ext>
            </a:extLst>
          </p:cNvPr>
          <p:cNvSpPr>
            <a:spLocks noGrp="1"/>
          </p:cNvSpPr>
          <p:nvPr>
            <p:ph type="title"/>
          </p:nvPr>
        </p:nvSpPr>
        <p:spPr/>
        <p:txBody>
          <a:bodyPr/>
          <a:lstStyle/>
          <a:p>
            <a:r>
              <a:rPr lang="en-MY" dirty="0"/>
              <a:t>Learning Level</a:t>
            </a:r>
          </a:p>
        </p:txBody>
      </p:sp>
      <p:sp>
        <p:nvSpPr>
          <p:cNvPr id="4" name="TextBox 3">
            <a:extLst>
              <a:ext uri="{FF2B5EF4-FFF2-40B4-BE49-F238E27FC236}">
                <a16:creationId xmlns:a16="http://schemas.microsoft.com/office/drawing/2014/main" id="{F132366F-128D-49DE-9E55-0A4A8D18194A}"/>
              </a:ext>
            </a:extLst>
          </p:cNvPr>
          <p:cNvSpPr txBox="1"/>
          <p:nvPr/>
        </p:nvSpPr>
        <p:spPr>
          <a:xfrm>
            <a:off x="740060" y="1478389"/>
            <a:ext cx="8080412" cy="5262979"/>
          </a:xfrm>
          <a:prstGeom prst="rect">
            <a:avLst/>
          </a:prstGeom>
          <a:noFill/>
        </p:spPr>
        <p:txBody>
          <a:bodyPr wrap="square" rtlCol="0">
            <a:spAutoFit/>
          </a:bodyPr>
          <a:lstStyle/>
          <a:p>
            <a:pPr marL="342900" indent="-342900">
              <a:buFont typeface="+mj-lt"/>
              <a:buAutoNum type="arabicPeriod"/>
            </a:pPr>
            <a:r>
              <a:rPr lang="en-MY" sz="2800" dirty="0">
                <a:latin typeface="+mn-lt"/>
              </a:rPr>
              <a:t>Knowledge simply means that the learner can recall specific facts.</a:t>
            </a:r>
          </a:p>
          <a:p>
            <a:pPr marL="342900" indent="-342900">
              <a:buFont typeface="+mj-lt"/>
              <a:buAutoNum type="arabicPeriod"/>
            </a:pPr>
            <a:endParaRPr lang="en-MY" sz="2800" dirty="0">
              <a:latin typeface="+mn-lt"/>
            </a:endParaRPr>
          </a:p>
          <a:p>
            <a:pPr marL="342900" indent="-342900">
              <a:buFont typeface="+mj-lt"/>
              <a:buAutoNum type="arabicPeriod"/>
            </a:pPr>
            <a:r>
              <a:rPr lang="en-MY" sz="2800" dirty="0">
                <a:latin typeface="+mn-lt"/>
              </a:rPr>
              <a:t>Comprehension allows the learner to translate or interpret information.</a:t>
            </a:r>
          </a:p>
          <a:p>
            <a:pPr marL="342900" indent="-342900">
              <a:buFont typeface="+mj-lt"/>
              <a:buAutoNum type="arabicPeriod"/>
            </a:pPr>
            <a:endParaRPr lang="en-MY" sz="2800" dirty="0">
              <a:latin typeface="+mn-lt"/>
            </a:endParaRPr>
          </a:p>
          <a:p>
            <a:pPr marL="342900" indent="-342900">
              <a:buFont typeface="+mj-lt"/>
              <a:buAutoNum type="arabicPeriod"/>
            </a:pPr>
            <a:r>
              <a:rPr lang="en-MY" sz="2800" dirty="0">
                <a:latin typeface="+mn-lt"/>
              </a:rPr>
              <a:t>Application is the ability to use learned information in a new situation.</a:t>
            </a:r>
          </a:p>
          <a:p>
            <a:pPr marL="342900" indent="-342900">
              <a:buFont typeface="+mj-lt"/>
              <a:buAutoNum type="arabicPeriod"/>
            </a:pPr>
            <a:endParaRPr lang="en-MY" sz="2800" dirty="0">
              <a:latin typeface="+mn-lt"/>
            </a:endParaRPr>
          </a:p>
          <a:p>
            <a:pPr marL="342900" indent="-342900">
              <a:buFont typeface="+mj-lt"/>
              <a:buAutoNum type="arabicPeriod"/>
            </a:pPr>
            <a:r>
              <a:rPr lang="en-MY" sz="2800" dirty="0">
                <a:latin typeface="+mn-lt"/>
              </a:rPr>
              <a:t>Analysis means understanding information to the level of being able to break it down and explain how it fits together</a:t>
            </a:r>
            <a:endParaRPr lang="en-MY" dirty="0"/>
          </a:p>
        </p:txBody>
      </p:sp>
    </p:spTree>
    <p:extLst>
      <p:ext uri="{BB962C8B-B14F-4D97-AF65-F5344CB8AC3E}">
        <p14:creationId xmlns:p14="http://schemas.microsoft.com/office/powerpoint/2010/main" val="17659274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DAEDD-3884-4372-A9E6-20A41934CBCB}"/>
              </a:ext>
            </a:extLst>
          </p:cNvPr>
          <p:cNvSpPr>
            <a:spLocks noGrp="1"/>
          </p:cNvSpPr>
          <p:nvPr>
            <p:ph type="title"/>
          </p:nvPr>
        </p:nvSpPr>
        <p:spPr/>
        <p:txBody>
          <a:bodyPr/>
          <a:lstStyle/>
          <a:p>
            <a:r>
              <a:rPr lang="en-MY" dirty="0"/>
              <a:t>Learning Level</a:t>
            </a:r>
          </a:p>
        </p:txBody>
      </p:sp>
      <p:sp>
        <p:nvSpPr>
          <p:cNvPr id="3" name="Content Placeholder 2">
            <a:extLst>
              <a:ext uri="{FF2B5EF4-FFF2-40B4-BE49-F238E27FC236}">
                <a16:creationId xmlns:a16="http://schemas.microsoft.com/office/drawing/2014/main" id="{175873EC-2E7A-44D0-BAF1-37A207F22DCB}"/>
              </a:ext>
            </a:extLst>
          </p:cNvPr>
          <p:cNvSpPr>
            <a:spLocks noGrp="1"/>
          </p:cNvSpPr>
          <p:nvPr>
            <p:ph idx="1"/>
          </p:nvPr>
        </p:nvSpPr>
        <p:spPr>
          <a:xfrm>
            <a:off x="683568" y="1600200"/>
            <a:ext cx="7953995" cy="4530725"/>
          </a:xfrm>
        </p:spPr>
        <p:txBody>
          <a:bodyPr/>
          <a:lstStyle/>
          <a:p>
            <a:pPr marL="514350" indent="-514350">
              <a:buFont typeface="+mj-lt"/>
              <a:buAutoNum type="arabicPeriod" startAt="5"/>
            </a:pPr>
            <a:r>
              <a:rPr lang="en-MY" sz="2800" dirty="0">
                <a:latin typeface="+mn-lt"/>
              </a:rPr>
              <a:t>Synthesis is the level at which the learner would be able to respond to new situations and determine trouble-shooting techniques and solutions.</a:t>
            </a:r>
          </a:p>
          <a:p>
            <a:pPr marL="514350" indent="-514350">
              <a:buFont typeface="+mj-lt"/>
              <a:buAutoNum type="arabicPeriod" startAt="5"/>
            </a:pPr>
            <a:endParaRPr lang="en-MY" sz="2800" dirty="0">
              <a:latin typeface="+mn-lt"/>
            </a:endParaRPr>
          </a:p>
          <a:p>
            <a:pPr marL="514350" indent="-514350">
              <a:buFont typeface="+mj-lt"/>
              <a:buAutoNum type="arabicPeriod" startAt="5"/>
            </a:pPr>
            <a:r>
              <a:rPr lang="en-MY" sz="2800" dirty="0">
                <a:latin typeface="+mn-lt"/>
              </a:rPr>
              <a:t>Evaluation is the highest level of learning because it allows one to make judgments.</a:t>
            </a:r>
            <a:endParaRPr lang="en-MY" dirty="0"/>
          </a:p>
        </p:txBody>
      </p:sp>
    </p:spTree>
    <p:extLst>
      <p:ext uri="{BB962C8B-B14F-4D97-AF65-F5344CB8AC3E}">
        <p14:creationId xmlns:p14="http://schemas.microsoft.com/office/powerpoint/2010/main" val="36250773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AC5F3-4042-46F8-B8DB-BEFBBC388691}"/>
              </a:ext>
            </a:extLst>
          </p:cNvPr>
          <p:cNvSpPr>
            <a:spLocks noGrp="1"/>
          </p:cNvSpPr>
          <p:nvPr>
            <p:ph type="title"/>
          </p:nvPr>
        </p:nvSpPr>
        <p:spPr/>
        <p:txBody>
          <a:bodyPr/>
          <a:lstStyle/>
          <a:p>
            <a:r>
              <a:rPr lang="en-MY" dirty="0"/>
              <a:t>Bloom’s Taxonomy Six Levels</a:t>
            </a:r>
          </a:p>
        </p:txBody>
      </p:sp>
      <p:pic>
        <p:nvPicPr>
          <p:cNvPr id="5" name="Picture 4">
            <a:extLst>
              <a:ext uri="{FF2B5EF4-FFF2-40B4-BE49-F238E27FC236}">
                <a16:creationId xmlns:a16="http://schemas.microsoft.com/office/drawing/2014/main" id="{B56C8B37-E809-4B01-AC38-3751E80DBBBB}"/>
              </a:ext>
            </a:extLst>
          </p:cNvPr>
          <p:cNvPicPr>
            <a:picLocks noChangeAspect="1"/>
          </p:cNvPicPr>
          <p:nvPr/>
        </p:nvPicPr>
        <p:blipFill>
          <a:blip r:embed="rId2"/>
          <a:stretch>
            <a:fillRect/>
          </a:stretch>
        </p:blipFill>
        <p:spPr>
          <a:xfrm>
            <a:off x="1691680" y="1772816"/>
            <a:ext cx="5472608" cy="4844775"/>
          </a:xfrm>
          <a:prstGeom prst="rect">
            <a:avLst/>
          </a:prstGeom>
        </p:spPr>
      </p:pic>
    </p:spTree>
    <p:extLst>
      <p:ext uri="{BB962C8B-B14F-4D97-AF65-F5344CB8AC3E}">
        <p14:creationId xmlns:p14="http://schemas.microsoft.com/office/powerpoint/2010/main" val="20826715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431109867"/>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966661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4DE1B-8D38-4A78-A553-5185E27B26A6}"/>
              </a:ext>
            </a:extLst>
          </p:cNvPr>
          <p:cNvSpPr>
            <a:spLocks noGrp="1"/>
          </p:cNvSpPr>
          <p:nvPr>
            <p:ph type="title"/>
          </p:nvPr>
        </p:nvSpPr>
        <p:spPr/>
        <p:txBody>
          <a:bodyPr/>
          <a:lstStyle/>
          <a:p>
            <a:r>
              <a:rPr lang="en-MY" dirty="0"/>
              <a:t>Employee Training</a:t>
            </a:r>
          </a:p>
        </p:txBody>
      </p:sp>
      <p:sp>
        <p:nvSpPr>
          <p:cNvPr id="4" name="TextBox 3">
            <a:extLst>
              <a:ext uri="{FF2B5EF4-FFF2-40B4-BE49-F238E27FC236}">
                <a16:creationId xmlns:a16="http://schemas.microsoft.com/office/drawing/2014/main" id="{019E88AE-C4E9-49BC-A060-689275CFD4A3}"/>
              </a:ext>
            </a:extLst>
          </p:cNvPr>
          <p:cNvSpPr txBox="1"/>
          <p:nvPr/>
        </p:nvSpPr>
        <p:spPr>
          <a:xfrm>
            <a:off x="656608" y="1564243"/>
            <a:ext cx="8287983" cy="4893647"/>
          </a:xfrm>
          <a:prstGeom prst="rect">
            <a:avLst/>
          </a:prstGeom>
          <a:noFill/>
        </p:spPr>
        <p:txBody>
          <a:bodyPr wrap="square" rtlCol="0">
            <a:spAutoFit/>
          </a:bodyPr>
          <a:lstStyle/>
          <a:p>
            <a:pPr marL="457200" indent="-457200">
              <a:buFont typeface="Wingdings" panose="05000000000000000000" pitchFamily="2" charset="2"/>
              <a:buChar char="§"/>
            </a:pPr>
            <a:r>
              <a:rPr lang="en-MY" sz="2600" dirty="0">
                <a:latin typeface="+mn-lt"/>
              </a:rPr>
              <a:t>Training is the process through which knowledge and skills are developed, information is provided, and attributes are nurtured, in order to help individuals who work in organizations to become more effective and efficient in their work.</a:t>
            </a:r>
          </a:p>
          <a:p>
            <a:pPr marL="285750" indent="-285750">
              <a:buFont typeface="Wingdings" panose="05000000000000000000" pitchFamily="2" charset="2"/>
              <a:buChar char="§"/>
            </a:pPr>
            <a:endParaRPr lang="en-MY" sz="2600" dirty="0">
              <a:latin typeface="+mn-lt"/>
            </a:endParaRPr>
          </a:p>
          <a:p>
            <a:pPr marL="285750" indent="-285750">
              <a:buFont typeface="Wingdings" panose="05000000000000000000" pitchFamily="2" charset="2"/>
              <a:buChar char="§"/>
            </a:pPr>
            <a:r>
              <a:rPr lang="en-MY" sz="2600" dirty="0">
                <a:latin typeface="+mn-lt"/>
              </a:rPr>
              <a:t>Education is 'mind preparation' and is carried out remote from the actual work area.</a:t>
            </a:r>
          </a:p>
          <a:p>
            <a:pPr marL="285750" indent="-285750">
              <a:buFont typeface="Wingdings" panose="05000000000000000000" pitchFamily="2" charset="2"/>
              <a:buChar char="§"/>
            </a:pPr>
            <a:endParaRPr lang="en-MY" sz="2600" dirty="0">
              <a:latin typeface="+mn-lt"/>
            </a:endParaRPr>
          </a:p>
          <a:p>
            <a:pPr marL="285750" indent="-285750">
              <a:buFont typeface="Wingdings" panose="05000000000000000000" pitchFamily="2" charset="2"/>
              <a:buChar char="§"/>
            </a:pPr>
            <a:r>
              <a:rPr lang="en-MY" sz="2600" dirty="0">
                <a:latin typeface="+mn-lt"/>
              </a:rPr>
              <a:t>Development is education, job experiences, relationships, and assessments of personality and abilities that help trainees prepare for the future</a:t>
            </a:r>
            <a:endParaRPr lang="en-MY" sz="2600" dirty="0"/>
          </a:p>
        </p:txBody>
      </p:sp>
    </p:spTree>
    <p:extLst>
      <p:ext uri="{BB962C8B-B14F-4D97-AF65-F5344CB8AC3E}">
        <p14:creationId xmlns:p14="http://schemas.microsoft.com/office/powerpoint/2010/main" val="17755847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93CCA-2F74-4A70-A001-BEA2B95A416E}"/>
              </a:ext>
            </a:extLst>
          </p:cNvPr>
          <p:cNvSpPr>
            <a:spLocks noGrp="1"/>
          </p:cNvSpPr>
          <p:nvPr>
            <p:ph type="title"/>
          </p:nvPr>
        </p:nvSpPr>
        <p:spPr/>
        <p:txBody>
          <a:bodyPr/>
          <a:lstStyle/>
          <a:p>
            <a:r>
              <a:rPr lang="en-MY" dirty="0"/>
              <a:t>Difference between Training, Education and Development</a:t>
            </a:r>
          </a:p>
        </p:txBody>
      </p:sp>
      <p:pic>
        <p:nvPicPr>
          <p:cNvPr id="5" name="Picture 4">
            <a:extLst>
              <a:ext uri="{FF2B5EF4-FFF2-40B4-BE49-F238E27FC236}">
                <a16:creationId xmlns:a16="http://schemas.microsoft.com/office/drawing/2014/main" id="{A1165EB3-AB9C-4F13-AE10-6A84E6DA006A}"/>
              </a:ext>
            </a:extLst>
          </p:cNvPr>
          <p:cNvPicPr>
            <a:picLocks noChangeAspect="1"/>
          </p:cNvPicPr>
          <p:nvPr/>
        </p:nvPicPr>
        <p:blipFill>
          <a:blip r:embed="rId2"/>
          <a:stretch>
            <a:fillRect/>
          </a:stretch>
        </p:blipFill>
        <p:spPr>
          <a:xfrm>
            <a:off x="1043608" y="1772816"/>
            <a:ext cx="6120680" cy="3168352"/>
          </a:xfrm>
          <a:prstGeom prst="rect">
            <a:avLst/>
          </a:prstGeom>
        </p:spPr>
      </p:pic>
    </p:spTree>
    <p:extLst>
      <p:ext uri="{BB962C8B-B14F-4D97-AF65-F5344CB8AC3E}">
        <p14:creationId xmlns:p14="http://schemas.microsoft.com/office/powerpoint/2010/main" val="39076595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20FB4-7DA4-4A41-A477-8122ADA36CCD}"/>
              </a:ext>
            </a:extLst>
          </p:cNvPr>
          <p:cNvSpPr>
            <a:spLocks noGrp="1"/>
          </p:cNvSpPr>
          <p:nvPr>
            <p:ph type="title"/>
          </p:nvPr>
        </p:nvSpPr>
        <p:spPr/>
        <p:txBody>
          <a:bodyPr/>
          <a:lstStyle/>
          <a:p>
            <a:r>
              <a:rPr lang="en-MY" dirty="0"/>
              <a:t>ADDIE MODEL</a:t>
            </a:r>
          </a:p>
        </p:txBody>
      </p:sp>
      <p:pic>
        <p:nvPicPr>
          <p:cNvPr id="5" name="Picture 4">
            <a:extLst>
              <a:ext uri="{FF2B5EF4-FFF2-40B4-BE49-F238E27FC236}">
                <a16:creationId xmlns:a16="http://schemas.microsoft.com/office/drawing/2014/main" id="{E767CA53-9C06-409F-8C63-0EF9CEBF519D}"/>
              </a:ext>
            </a:extLst>
          </p:cNvPr>
          <p:cNvPicPr>
            <a:picLocks noChangeAspect="1"/>
          </p:cNvPicPr>
          <p:nvPr/>
        </p:nvPicPr>
        <p:blipFill>
          <a:blip r:embed="rId2"/>
          <a:stretch>
            <a:fillRect/>
          </a:stretch>
        </p:blipFill>
        <p:spPr>
          <a:xfrm>
            <a:off x="914400" y="1700808"/>
            <a:ext cx="6794439" cy="4172868"/>
          </a:xfrm>
          <a:prstGeom prst="rect">
            <a:avLst/>
          </a:prstGeom>
        </p:spPr>
      </p:pic>
    </p:spTree>
    <p:extLst>
      <p:ext uri="{BB962C8B-B14F-4D97-AF65-F5344CB8AC3E}">
        <p14:creationId xmlns:p14="http://schemas.microsoft.com/office/powerpoint/2010/main" val="29455420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E5BE7-FFD9-43E9-8FEF-18C0395DCEB1}"/>
              </a:ext>
            </a:extLst>
          </p:cNvPr>
          <p:cNvSpPr>
            <a:spLocks noGrp="1"/>
          </p:cNvSpPr>
          <p:nvPr>
            <p:ph type="title"/>
          </p:nvPr>
        </p:nvSpPr>
        <p:spPr/>
        <p:txBody>
          <a:bodyPr/>
          <a:lstStyle/>
          <a:p>
            <a:r>
              <a:rPr lang="en-MY" dirty="0"/>
              <a:t>The Five Phases of ADDIE</a:t>
            </a:r>
          </a:p>
        </p:txBody>
      </p:sp>
      <p:pic>
        <p:nvPicPr>
          <p:cNvPr id="7" name="Picture 6">
            <a:extLst>
              <a:ext uri="{FF2B5EF4-FFF2-40B4-BE49-F238E27FC236}">
                <a16:creationId xmlns:a16="http://schemas.microsoft.com/office/drawing/2014/main" id="{4770A9EC-9263-498C-84A7-12F597C63934}"/>
              </a:ext>
            </a:extLst>
          </p:cNvPr>
          <p:cNvPicPr>
            <a:picLocks noChangeAspect="1"/>
          </p:cNvPicPr>
          <p:nvPr/>
        </p:nvPicPr>
        <p:blipFill>
          <a:blip r:embed="rId2"/>
          <a:stretch>
            <a:fillRect/>
          </a:stretch>
        </p:blipFill>
        <p:spPr>
          <a:xfrm>
            <a:off x="683568" y="1628800"/>
            <a:ext cx="8134523" cy="4809173"/>
          </a:xfrm>
          <a:prstGeom prst="rect">
            <a:avLst/>
          </a:prstGeom>
        </p:spPr>
      </p:pic>
    </p:spTree>
    <p:extLst>
      <p:ext uri="{BB962C8B-B14F-4D97-AF65-F5344CB8AC3E}">
        <p14:creationId xmlns:p14="http://schemas.microsoft.com/office/powerpoint/2010/main" val="26340446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D15FA-121D-442B-8AFE-ABEC4B73E156}"/>
              </a:ext>
            </a:extLst>
          </p:cNvPr>
          <p:cNvSpPr>
            <a:spLocks noGrp="1"/>
          </p:cNvSpPr>
          <p:nvPr>
            <p:ph type="title"/>
          </p:nvPr>
        </p:nvSpPr>
        <p:spPr/>
        <p:txBody>
          <a:bodyPr/>
          <a:lstStyle/>
          <a:p>
            <a:r>
              <a:rPr lang="en-MY" dirty="0"/>
              <a:t>Question # 2</a:t>
            </a:r>
          </a:p>
        </p:txBody>
      </p:sp>
      <p:sp>
        <p:nvSpPr>
          <p:cNvPr id="4" name="TextBox 3">
            <a:extLst>
              <a:ext uri="{FF2B5EF4-FFF2-40B4-BE49-F238E27FC236}">
                <a16:creationId xmlns:a16="http://schemas.microsoft.com/office/drawing/2014/main" id="{0333BCC0-7500-45D9-9C7F-53840EB6ED3A}"/>
              </a:ext>
            </a:extLst>
          </p:cNvPr>
          <p:cNvSpPr txBox="1"/>
          <p:nvPr/>
        </p:nvSpPr>
        <p:spPr>
          <a:xfrm>
            <a:off x="1115616" y="1988840"/>
            <a:ext cx="7571184" cy="3170099"/>
          </a:xfrm>
          <a:prstGeom prst="rect">
            <a:avLst/>
          </a:prstGeom>
          <a:noFill/>
        </p:spPr>
        <p:txBody>
          <a:bodyPr wrap="square" rtlCol="0">
            <a:spAutoFit/>
          </a:bodyPr>
          <a:lstStyle/>
          <a:p>
            <a:r>
              <a:rPr lang="en-MY" sz="2000" dirty="0">
                <a:latin typeface="+mn-lt"/>
              </a:rPr>
              <a:t>At which stage of the ADDIE model would decisions about course content be made?</a:t>
            </a:r>
          </a:p>
          <a:p>
            <a:endParaRPr lang="en-MY" sz="2000" dirty="0">
              <a:latin typeface="+mn-lt"/>
            </a:endParaRPr>
          </a:p>
          <a:p>
            <a:pPr marL="342900" indent="-342900">
              <a:buAutoNum type="alphaUcPeriod"/>
            </a:pPr>
            <a:r>
              <a:rPr lang="en-MY" sz="2000" dirty="0">
                <a:latin typeface="+mn-lt"/>
              </a:rPr>
              <a:t>Needs assessment</a:t>
            </a:r>
          </a:p>
          <a:p>
            <a:pPr marL="342900" indent="-342900">
              <a:buAutoNum type="alphaUcPeriod"/>
            </a:pPr>
            <a:endParaRPr lang="en-MY" sz="2000" dirty="0">
              <a:latin typeface="+mn-lt"/>
            </a:endParaRPr>
          </a:p>
          <a:p>
            <a:r>
              <a:rPr lang="en-MY" sz="2000" dirty="0">
                <a:latin typeface="+mn-lt"/>
              </a:rPr>
              <a:t>B. Design</a:t>
            </a:r>
          </a:p>
          <a:p>
            <a:endParaRPr lang="en-MY" sz="2000" dirty="0">
              <a:latin typeface="+mn-lt"/>
            </a:endParaRPr>
          </a:p>
          <a:p>
            <a:r>
              <a:rPr lang="en-MY" sz="2000" dirty="0">
                <a:latin typeface="+mn-lt"/>
              </a:rPr>
              <a:t>C. Develop</a:t>
            </a:r>
          </a:p>
          <a:p>
            <a:endParaRPr lang="en-MY" sz="2000" dirty="0">
              <a:latin typeface="+mn-lt"/>
            </a:endParaRPr>
          </a:p>
          <a:p>
            <a:r>
              <a:rPr lang="en-MY" sz="2000" dirty="0">
                <a:latin typeface="+mn-lt"/>
              </a:rPr>
              <a:t>D. Implement</a:t>
            </a:r>
          </a:p>
        </p:txBody>
      </p:sp>
    </p:spTree>
    <p:extLst>
      <p:ext uri="{BB962C8B-B14F-4D97-AF65-F5344CB8AC3E}">
        <p14:creationId xmlns:p14="http://schemas.microsoft.com/office/powerpoint/2010/main" val="4237085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F6752-2B5E-4638-85DF-B82E6F5B6D69}"/>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3E2EB932-5BA9-4430-A1A2-6EBE3702D775}"/>
              </a:ext>
            </a:extLst>
          </p:cNvPr>
          <p:cNvSpPr>
            <a:spLocks noGrp="1"/>
          </p:cNvSpPr>
          <p:nvPr>
            <p:ph idx="1"/>
          </p:nvPr>
        </p:nvSpPr>
        <p:spPr/>
        <p:txBody>
          <a:bodyPr/>
          <a:lstStyle/>
          <a:p>
            <a:pPr marL="0" indent="0">
              <a:buNone/>
            </a:pPr>
            <a:r>
              <a:rPr lang="en-MY" sz="2400" dirty="0"/>
              <a:t>Option - B. </a:t>
            </a:r>
          </a:p>
          <a:p>
            <a:pPr marL="0" indent="0">
              <a:buNone/>
            </a:pPr>
            <a:endParaRPr lang="en-MY" sz="2400" dirty="0"/>
          </a:p>
          <a:p>
            <a:pPr marL="0" indent="0">
              <a:buNone/>
            </a:pPr>
            <a:r>
              <a:rPr lang="en-MY" sz="2400" dirty="0"/>
              <a:t>The design stage of the ADDIE model is where a framework for training will be built, based on the needs assessment completed in stage 1. Decisions about course content, delivery methods, and logistics will be made in this stage of the ADDIE model.</a:t>
            </a:r>
          </a:p>
        </p:txBody>
      </p:sp>
    </p:spTree>
    <p:extLst>
      <p:ext uri="{BB962C8B-B14F-4D97-AF65-F5344CB8AC3E}">
        <p14:creationId xmlns:p14="http://schemas.microsoft.com/office/powerpoint/2010/main" val="16776655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589685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D55F2-4430-4A44-A0FE-55207D75B1B9}"/>
              </a:ext>
            </a:extLst>
          </p:cNvPr>
          <p:cNvSpPr>
            <a:spLocks noGrp="1"/>
          </p:cNvSpPr>
          <p:nvPr>
            <p:ph type="title"/>
          </p:nvPr>
        </p:nvSpPr>
        <p:spPr/>
        <p:txBody>
          <a:bodyPr/>
          <a:lstStyle/>
          <a:p>
            <a:r>
              <a:rPr lang="en-MY" dirty="0"/>
              <a:t>Kirkpatrick's 4 Levels of Training Evaluation</a:t>
            </a:r>
          </a:p>
        </p:txBody>
      </p:sp>
      <p:sp>
        <p:nvSpPr>
          <p:cNvPr id="3" name="Content Placeholder 2">
            <a:extLst>
              <a:ext uri="{FF2B5EF4-FFF2-40B4-BE49-F238E27FC236}">
                <a16:creationId xmlns:a16="http://schemas.microsoft.com/office/drawing/2014/main" id="{AC513D7A-3E91-46CC-858F-879688034960}"/>
              </a:ext>
            </a:extLst>
          </p:cNvPr>
          <p:cNvSpPr>
            <a:spLocks noGrp="1"/>
          </p:cNvSpPr>
          <p:nvPr>
            <p:ph idx="1"/>
          </p:nvPr>
        </p:nvSpPr>
        <p:spPr>
          <a:xfrm>
            <a:off x="755576" y="1600200"/>
            <a:ext cx="7931224" cy="4530725"/>
          </a:xfrm>
        </p:spPr>
        <p:txBody>
          <a:bodyPr/>
          <a:lstStyle/>
          <a:p>
            <a:pPr marL="0" indent="0">
              <a:buNone/>
            </a:pPr>
            <a:r>
              <a:rPr lang="en-MY" dirty="0"/>
              <a:t>The Kirkpatrick Model of Evaluation, first developed by Donald Kirkpatrick in 1959, is the most popular model for evaluating the effectiveness of a training program. The model includes four levels of evaluation, and as such, is sometimes referred to as 'Kirkpatrick's levels" or the "four levels."</a:t>
            </a:r>
          </a:p>
        </p:txBody>
      </p:sp>
    </p:spTree>
    <p:extLst>
      <p:ext uri="{BB962C8B-B14F-4D97-AF65-F5344CB8AC3E}">
        <p14:creationId xmlns:p14="http://schemas.microsoft.com/office/powerpoint/2010/main" val="2543008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C98B6-C448-433C-A6D4-7369D589BFE8}"/>
              </a:ext>
            </a:extLst>
          </p:cNvPr>
          <p:cNvSpPr>
            <a:spLocks noGrp="1"/>
          </p:cNvSpPr>
          <p:nvPr>
            <p:ph type="title"/>
          </p:nvPr>
        </p:nvSpPr>
        <p:spPr/>
        <p:txBody>
          <a:bodyPr/>
          <a:lstStyle/>
          <a:p>
            <a:r>
              <a:rPr lang="en-MY" dirty="0"/>
              <a:t>Kirkpatrick's 4 Levels of Training Evaluation</a:t>
            </a:r>
          </a:p>
        </p:txBody>
      </p:sp>
      <p:sp>
        <p:nvSpPr>
          <p:cNvPr id="3" name="Content Placeholder 2">
            <a:extLst>
              <a:ext uri="{FF2B5EF4-FFF2-40B4-BE49-F238E27FC236}">
                <a16:creationId xmlns:a16="http://schemas.microsoft.com/office/drawing/2014/main" id="{9D553225-B796-4A9E-B71E-AD347BA6703E}"/>
              </a:ext>
            </a:extLst>
          </p:cNvPr>
          <p:cNvSpPr>
            <a:spLocks noGrp="1"/>
          </p:cNvSpPr>
          <p:nvPr>
            <p:ph idx="1"/>
          </p:nvPr>
        </p:nvSpPr>
        <p:spPr>
          <a:xfrm>
            <a:off x="685800" y="1556792"/>
            <a:ext cx="8134672" cy="4530725"/>
          </a:xfrm>
        </p:spPr>
        <p:txBody>
          <a:bodyPr/>
          <a:lstStyle/>
          <a:p>
            <a:r>
              <a:rPr lang="en-MY" dirty="0"/>
              <a:t>Level 1: Reaction :Reaction data captures the participants' reaction to the training experience. Specifically, it refers to how satisfying, engaging, and relevant they find the experience.</a:t>
            </a:r>
          </a:p>
          <a:p>
            <a:endParaRPr lang="en-MY" dirty="0"/>
          </a:p>
          <a:p>
            <a:r>
              <a:rPr lang="en-MY" dirty="0"/>
              <a:t>Level 2: Learning : This data tells us whether or not the people who take the training have learned anything. Specifically, it helps you answer the question: "Did the training program help participants learn the desired knowledge, skills, or attitudes?".</a:t>
            </a:r>
          </a:p>
        </p:txBody>
      </p:sp>
    </p:spTree>
    <p:extLst>
      <p:ext uri="{BB962C8B-B14F-4D97-AF65-F5344CB8AC3E}">
        <p14:creationId xmlns:p14="http://schemas.microsoft.com/office/powerpoint/2010/main" val="9090437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AF347-B7C3-4A91-B7E1-03A45BDF2FF6}"/>
              </a:ext>
            </a:extLst>
          </p:cNvPr>
          <p:cNvSpPr>
            <a:spLocks noGrp="1"/>
          </p:cNvSpPr>
          <p:nvPr>
            <p:ph type="title"/>
          </p:nvPr>
        </p:nvSpPr>
        <p:spPr/>
        <p:txBody>
          <a:bodyPr/>
          <a:lstStyle/>
          <a:p>
            <a:r>
              <a:rPr lang="en-MY" dirty="0"/>
              <a:t>Kirkpatrick's 4 Levels of Training Evaluation</a:t>
            </a:r>
          </a:p>
        </p:txBody>
      </p:sp>
      <p:sp>
        <p:nvSpPr>
          <p:cNvPr id="3" name="Content Placeholder 2">
            <a:extLst>
              <a:ext uri="{FF2B5EF4-FFF2-40B4-BE49-F238E27FC236}">
                <a16:creationId xmlns:a16="http://schemas.microsoft.com/office/drawing/2014/main" id="{A8748C79-4B00-4055-892A-F107D3A30C09}"/>
              </a:ext>
            </a:extLst>
          </p:cNvPr>
          <p:cNvSpPr>
            <a:spLocks noGrp="1"/>
          </p:cNvSpPr>
          <p:nvPr>
            <p:ph idx="1"/>
          </p:nvPr>
        </p:nvSpPr>
        <p:spPr>
          <a:xfrm>
            <a:off x="534380" y="1556792"/>
            <a:ext cx="8430108" cy="4530725"/>
          </a:xfrm>
        </p:spPr>
        <p:txBody>
          <a:bodyPr/>
          <a:lstStyle/>
          <a:p>
            <a:r>
              <a:rPr lang="en-MY" sz="2400" dirty="0"/>
              <a:t>Level 3 Behaviour : data tells us whether or not people are behaving differently on the job as a consequence of the training program. Since the purpose of corporate training is to improve performance and produce measurable results for a business, this is the first level where we are seeing whether or not our training efforts are successful.</a:t>
            </a:r>
          </a:p>
          <a:p>
            <a:endParaRPr lang="en-MY" sz="2400" dirty="0"/>
          </a:p>
          <a:p>
            <a:r>
              <a:rPr lang="en-MY" sz="2400" dirty="0"/>
              <a:t>Level 4 Performance :data is the most valuable data covered by the Kirkpatrick model; it measures how the training program contributes to the success of the organization as a whole. This refers to the organizational results themselves, such as sales, customer satisfaction ratings, and even return on investment (ROI)</a:t>
            </a:r>
          </a:p>
          <a:p>
            <a:endParaRPr lang="en-MY" sz="2400" dirty="0"/>
          </a:p>
        </p:txBody>
      </p:sp>
    </p:spTree>
    <p:extLst>
      <p:ext uri="{BB962C8B-B14F-4D97-AF65-F5344CB8AC3E}">
        <p14:creationId xmlns:p14="http://schemas.microsoft.com/office/powerpoint/2010/main" val="23167008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D86C6-E4C5-4674-AF55-E5418AF3DD26}"/>
              </a:ext>
            </a:extLst>
          </p:cNvPr>
          <p:cNvSpPr>
            <a:spLocks noGrp="1"/>
          </p:cNvSpPr>
          <p:nvPr>
            <p:ph type="title"/>
          </p:nvPr>
        </p:nvSpPr>
        <p:spPr/>
        <p:txBody>
          <a:bodyPr/>
          <a:lstStyle/>
          <a:p>
            <a:r>
              <a:rPr lang="en-MY" dirty="0"/>
              <a:t>Kirkpatrick's 4 Levels of Training Evaluation</a:t>
            </a:r>
          </a:p>
        </p:txBody>
      </p:sp>
      <p:pic>
        <p:nvPicPr>
          <p:cNvPr id="7" name="Picture 6">
            <a:extLst>
              <a:ext uri="{FF2B5EF4-FFF2-40B4-BE49-F238E27FC236}">
                <a16:creationId xmlns:a16="http://schemas.microsoft.com/office/drawing/2014/main" id="{48F5EB15-8A14-4037-8E0F-00CEEF01D4F4}"/>
              </a:ext>
            </a:extLst>
          </p:cNvPr>
          <p:cNvPicPr>
            <a:picLocks noChangeAspect="1"/>
          </p:cNvPicPr>
          <p:nvPr/>
        </p:nvPicPr>
        <p:blipFill>
          <a:blip r:embed="rId2"/>
          <a:stretch>
            <a:fillRect/>
          </a:stretch>
        </p:blipFill>
        <p:spPr>
          <a:xfrm>
            <a:off x="1619672" y="1988840"/>
            <a:ext cx="5495925" cy="4305300"/>
          </a:xfrm>
          <a:prstGeom prst="rect">
            <a:avLst/>
          </a:prstGeom>
        </p:spPr>
      </p:pic>
    </p:spTree>
    <p:extLst>
      <p:ext uri="{BB962C8B-B14F-4D97-AF65-F5344CB8AC3E}">
        <p14:creationId xmlns:p14="http://schemas.microsoft.com/office/powerpoint/2010/main" val="2136658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913742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1EFE9-3D22-47AC-BCEC-751E321D4FC8}"/>
              </a:ext>
            </a:extLst>
          </p:cNvPr>
          <p:cNvSpPr>
            <a:spLocks noGrp="1"/>
          </p:cNvSpPr>
          <p:nvPr>
            <p:ph type="title"/>
          </p:nvPr>
        </p:nvSpPr>
        <p:spPr/>
        <p:txBody>
          <a:bodyPr/>
          <a:lstStyle/>
          <a:p>
            <a:r>
              <a:rPr lang="en-MY" dirty="0"/>
              <a:t>Employee Development</a:t>
            </a:r>
          </a:p>
        </p:txBody>
      </p:sp>
      <p:sp>
        <p:nvSpPr>
          <p:cNvPr id="3" name="Content Placeholder 2">
            <a:extLst>
              <a:ext uri="{FF2B5EF4-FFF2-40B4-BE49-F238E27FC236}">
                <a16:creationId xmlns:a16="http://schemas.microsoft.com/office/drawing/2014/main" id="{B24ACA16-B2E6-43E6-BE6B-7B7DDEEE7713}"/>
              </a:ext>
            </a:extLst>
          </p:cNvPr>
          <p:cNvSpPr>
            <a:spLocks noGrp="1"/>
          </p:cNvSpPr>
          <p:nvPr>
            <p:ph idx="1"/>
          </p:nvPr>
        </p:nvSpPr>
        <p:spPr/>
        <p:txBody>
          <a:bodyPr/>
          <a:lstStyle/>
          <a:p>
            <a:r>
              <a:rPr lang="en-MY" sz="2400" dirty="0"/>
              <a:t>Development refers to learning activities and experiences that help employees grow and prepare for the future. </a:t>
            </a:r>
          </a:p>
          <a:p>
            <a:r>
              <a:rPr lang="en-MY" sz="2400" dirty="0"/>
              <a:t>Development often involves voluntary learning that is not tied directly to the employee’s current job. Training, on the other hand, is related to the current job and is typically required. </a:t>
            </a:r>
          </a:p>
          <a:p>
            <a:r>
              <a:rPr lang="en-MY" sz="2400" dirty="0"/>
              <a:t>Development prepares employees for other positions and increases their ability to move into jobs that may not yet exist. Development is especially important for senior managers and employees with leadership potential.</a:t>
            </a:r>
          </a:p>
        </p:txBody>
      </p:sp>
    </p:spTree>
    <p:extLst>
      <p:ext uri="{BB962C8B-B14F-4D97-AF65-F5344CB8AC3E}">
        <p14:creationId xmlns:p14="http://schemas.microsoft.com/office/powerpoint/2010/main" val="25393121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9221C-4F38-42A3-9757-CBA20CC7068F}"/>
              </a:ext>
            </a:extLst>
          </p:cNvPr>
          <p:cNvSpPr>
            <a:spLocks noGrp="1"/>
          </p:cNvSpPr>
          <p:nvPr>
            <p:ph type="title"/>
          </p:nvPr>
        </p:nvSpPr>
        <p:spPr/>
        <p:txBody>
          <a:bodyPr/>
          <a:lstStyle/>
          <a:p>
            <a:r>
              <a:rPr lang="en-MY" dirty="0"/>
              <a:t>Employee Development</a:t>
            </a:r>
          </a:p>
        </p:txBody>
      </p:sp>
      <p:pic>
        <p:nvPicPr>
          <p:cNvPr id="5" name="Picture 4">
            <a:extLst>
              <a:ext uri="{FF2B5EF4-FFF2-40B4-BE49-F238E27FC236}">
                <a16:creationId xmlns:a16="http://schemas.microsoft.com/office/drawing/2014/main" id="{EB75E99A-9212-4F39-B04A-2C9BDF16D454}"/>
              </a:ext>
            </a:extLst>
          </p:cNvPr>
          <p:cNvPicPr>
            <a:picLocks noChangeAspect="1"/>
          </p:cNvPicPr>
          <p:nvPr/>
        </p:nvPicPr>
        <p:blipFill>
          <a:blip r:embed="rId2"/>
          <a:stretch>
            <a:fillRect/>
          </a:stretch>
        </p:blipFill>
        <p:spPr>
          <a:xfrm>
            <a:off x="844905" y="1844824"/>
            <a:ext cx="7343300" cy="4032448"/>
          </a:xfrm>
          <a:prstGeom prst="rect">
            <a:avLst/>
          </a:prstGeom>
        </p:spPr>
      </p:pic>
    </p:spTree>
    <p:extLst>
      <p:ext uri="{BB962C8B-B14F-4D97-AF65-F5344CB8AC3E}">
        <p14:creationId xmlns:p14="http://schemas.microsoft.com/office/powerpoint/2010/main" val="7912707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A8B3C-2F9F-4EDC-BD85-6197E158574D}"/>
              </a:ext>
            </a:extLst>
          </p:cNvPr>
          <p:cNvSpPr>
            <a:spLocks noGrp="1"/>
          </p:cNvSpPr>
          <p:nvPr>
            <p:ph type="title"/>
          </p:nvPr>
        </p:nvSpPr>
        <p:spPr/>
        <p:txBody>
          <a:bodyPr/>
          <a:lstStyle/>
          <a:p>
            <a:r>
              <a:rPr lang="en-MY" dirty="0"/>
              <a:t>Assessment Center (AC)</a:t>
            </a:r>
          </a:p>
        </p:txBody>
      </p:sp>
      <p:sp>
        <p:nvSpPr>
          <p:cNvPr id="3" name="Content Placeholder 2">
            <a:extLst>
              <a:ext uri="{FF2B5EF4-FFF2-40B4-BE49-F238E27FC236}">
                <a16:creationId xmlns:a16="http://schemas.microsoft.com/office/drawing/2014/main" id="{3CD53BE9-B1AE-4EDC-8BBC-6B5A34F98303}"/>
              </a:ext>
            </a:extLst>
          </p:cNvPr>
          <p:cNvSpPr>
            <a:spLocks noGrp="1"/>
          </p:cNvSpPr>
          <p:nvPr>
            <p:ph idx="1"/>
          </p:nvPr>
        </p:nvSpPr>
        <p:spPr>
          <a:xfrm>
            <a:off x="685800" y="1556792"/>
            <a:ext cx="8134672" cy="4530725"/>
          </a:xfrm>
        </p:spPr>
        <p:txBody>
          <a:bodyPr/>
          <a:lstStyle/>
          <a:p>
            <a:pPr marL="0" indent="0">
              <a:buNone/>
            </a:pPr>
            <a:r>
              <a:rPr lang="en-MY" dirty="0"/>
              <a:t>The assessment </a:t>
            </a:r>
            <a:r>
              <a:rPr lang="en-MY" dirty="0" err="1"/>
              <a:t>center</a:t>
            </a:r>
            <a:r>
              <a:rPr lang="en-MY" dirty="0"/>
              <a:t> (AC) refers to a process involving multiple </a:t>
            </a:r>
            <a:r>
              <a:rPr lang="en-MY" dirty="0" err="1"/>
              <a:t>raters</a:t>
            </a:r>
            <a:r>
              <a:rPr lang="en-MY" dirty="0"/>
              <a:t> or assessors on multiple exercises or </a:t>
            </a:r>
            <a:r>
              <a:rPr lang="en-MY" dirty="0" err="1"/>
              <a:t>activities.The</a:t>
            </a:r>
            <a:r>
              <a:rPr lang="en-MY" dirty="0"/>
              <a:t> entire process is usually conducted off-site. Outcomes include identifying managerial potential in terms of personality characteristics, administrative skills, and interpersonal skills; and identifying employees with team skills. Exercises may include:</a:t>
            </a:r>
          </a:p>
          <a:p>
            <a:r>
              <a:rPr lang="en-MY" dirty="0"/>
              <a:t>Leaderless group discussion</a:t>
            </a:r>
          </a:p>
          <a:p>
            <a:r>
              <a:rPr lang="en-MY" dirty="0"/>
              <a:t>Role plays</a:t>
            </a:r>
          </a:p>
          <a:p>
            <a:r>
              <a:rPr lang="en-MY" dirty="0"/>
              <a:t>Personality, interest and ability tests</a:t>
            </a:r>
          </a:p>
        </p:txBody>
      </p:sp>
    </p:spTree>
    <p:extLst>
      <p:ext uri="{BB962C8B-B14F-4D97-AF65-F5344CB8AC3E}">
        <p14:creationId xmlns:p14="http://schemas.microsoft.com/office/powerpoint/2010/main" val="38946548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EA83A-A199-433E-B278-59E97F7B256D}"/>
              </a:ext>
            </a:extLst>
          </p:cNvPr>
          <p:cNvSpPr>
            <a:spLocks noGrp="1"/>
          </p:cNvSpPr>
          <p:nvPr>
            <p:ph type="title"/>
          </p:nvPr>
        </p:nvSpPr>
        <p:spPr/>
        <p:txBody>
          <a:bodyPr/>
          <a:lstStyle/>
          <a:p>
            <a:r>
              <a:rPr lang="en-MY" dirty="0"/>
              <a:t>Benchmarking</a:t>
            </a:r>
          </a:p>
        </p:txBody>
      </p:sp>
      <p:sp>
        <p:nvSpPr>
          <p:cNvPr id="3" name="Content Placeholder 2">
            <a:extLst>
              <a:ext uri="{FF2B5EF4-FFF2-40B4-BE49-F238E27FC236}">
                <a16:creationId xmlns:a16="http://schemas.microsoft.com/office/drawing/2014/main" id="{EC037956-FB4D-47E7-9E94-B9A200F44351}"/>
              </a:ext>
            </a:extLst>
          </p:cNvPr>
          <p:cNvSpPr>
            <a:spLocks noGrp="1"/>
          </p:cNvSpPr>
          <p:nvPr>
            <p:ph idx="1"/>
          </p:nvPr>
        </p:nvSpPr>
        <p:spPr/>
        <p:txBody>
          <a:bodyPr/>
          <a:lstStyle/>
          <a:p>
            <a:r>
              <a:rPr lang="en-MY" dirty="0"/>
              <a:t>Benchmarks is an instrument designed to measure key factors in being an effective employees or managers.</a:t>
            </a:r>
          </a:p>
          <a:p>
            <a:r>
              <a:rPr lang="en-MY" dirty="0"/>
              <a:t> Items measure employees’ or managers’ skills in dealing with stakeholders, acquiring resources, and creating an effective work climate, based on research on critical learning events in their careers. </a:t>
            </a:r>
          </a:p>
          <a:p>
            <a:r>
              <a:rPr lang="en-MY" dirty="0"/>
              <a:t>Self-ratings and ratings of others are incorporated into a summary report or profile.</a:t>
            </a:r>
          </a:p>
        </p:txBody>
      </p:sp>
    </p:spTree>
    <p:extLst>
      <p:ext uri="{BB962C8B-B14F-4D97-AF65-F5344CB8AC3E}">
        <p14:creationId xmlns:p14="http://schemas.microsoft.com/office/powerpoint/2010/main" val="31718090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E78D6-DFDF-469A-ABA5-49E7DB3636FA}"/>
              </a:ext>
            </a:extLst>
          </p:cNvPr>
          <p:cNvSpPr>
            <a:spLocks noGrp="1"/>
          </p:cNvSpPr>
          <p:nvPr>
            <p:ph type="title"/>
          </p:nvPr>
        </p:nvSpPr>
        <p:spPr/>
        <p:txBody>
          <a:bodyPr/>
          <a:lstStyle/>
          <a:p>
            <a:r>
              <a:rPr lang="en-MY" dirty="0"/>
              <a:t>360-degree feedback</a:t>
            </a:r>
          </a:p>
        </p:txBody>
      </p:sp>
      <p:sp>
        <p:nvSpPr>
          <p:cNvPr id="3" name="Content Placeholder 2">
            <a:extLst>
              <a:ext uri="{FF2B5EF4-FFF2-40B4-BE49-F238E27FC236}">
                <a16:creationId xmlns:a16="http://schemas.microsoft.com/office/drawing/2014/main" id="{C31DBCBF-06DC-44EA-B477-7435DC0AB5FC}"/>
              </a:ext>
            </a:extLst>
          </p:cNvPr>
          <p:cNvSpPr>
            <a:spLocks noGrp="1"/>
          </p:cNvSpPr>
          <p:nvPr>
            <p:ph idx="1"/>
          </p:nvPr>
        </p:nvSpPr>
        <p:spPr/>
        <p:txBody>
          <a:bodyPr/>
          <a:lstStyle/>
          <a:p>
            <a:pPr marL="0" indent="0">
              <a:buNone/>
            </a:pPr>
            <a:r>
              <a:rPr lang="en-MY" dirty="0"/>
              <a:t>360-degree feedback is the process of appraising performance by collecting evaluations from all the way around the employee, i.e., from subordinates, peers, customers, the manager, and his/herself. These different perspectives can be compared and create a summary of perspectives on the employee’s performance</a:t>
            </a:r>
          </a:p>
        </p:txBody>
      </p:sp>
    </p:spTree>
    <p:extLst>
      <p:ext uri="{BB962C8B-B14F-4D97-AF65-F5344CB8AC3E}">
        <p14:creationId xmlns:p14="http://schemas.microsoft.com/office/powerpoint/2010/main" val="38796846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423E1-C146-494B-B316-3C905B8CFD74}"/>
              </a:ext>
            </a:extLst>
          </p:cNvPr>
          <p:cNvSpPr>
            <a:spLocks noGrp="1"/>
          </p:cNvSpPr>
          <p:nvPr>
            <p:ph type="title"/>
          </p:nvPr>
        </p:nvSpPr>
        <p:spPr/>
        <p:txBody>
          <a:bodyPr/>
          <a:lstStyle/>
          <a:p>
            <a:r>
              <a:rPr lang="en-MY" dirty="0"/>
              <a:t>Learning Management System</a:t>
            </a:r>
          </a:p>
        </p:txBody>
      </p:sp>
      <p:sp>
        <p:nvSpPr>
          <p:cNvPr id="4" name="TextBox 3">
            <a:extLst>
              <a:ext uri="{FF2B5EF4-FFF2-40B4-BE49-F238E27FC236}">
                <a16:creationId xmlns:a16="http://schemas.microsoft.com/office/drawing/2014/main" id="{C41CE49D-5F42-4CA7-92A9-434375A986C2}"/>
              </a:ext>
            </a:extLst>
          </p:cNvPr>
          <p:cNvSpPr txBox="1"/>
          <p:nvPr/>
        </p:nvSpPr>
        <p:spPr>
          <a:xfrm>
            <a:off x="-5255" y="1579632"/>
            <a:ext cx="8856984" cy="5278368"/>
          </a:xfrm>
          <a:prstGeom prst="rect">
            <a:avLst/>
          </a:prstGeom>
          <a:noFill/>
        </p:spPr>
        <p:txBody>
          <a:bodyPr wrap="square" rtlCol="0">
            <a:spAutoFit/>
          </a:bodyPr>
          <a:lstStyle/>
          <a:p>
            <a:pPr marL="1360805" marR="869950" indent="-342900">
              <a:spcBef>
                <a:spcPts val="900"/>
              </a:spcBef>
              <a:spcAft>
                <a:spcPts val="0"/>
              </a:spcAft>
              <a:buFont typeface="Wingdings" panose="05000000000000000000" pitchFamily="2" charset="2"/>
              <a:buChar char="§"/>
            </a:pPr>
            <a:r>
              <a:rPr lang="en-US" sz="2300" dirty="0">
                <a:latin typeface="+mn-lt"/>
              </a:rPr>
              <a:t>A Learning Management System (sometimes also called "Course Management System", "Pedagogical Platform", "E-Learning Platform") is a software system that delivers courseware plus e-tutoring over the Internet. </a:t>
            </a:r>
          </a:p>
          <a:p>
            <a:pPr marL="1360805" marR="869950" indent="-342900">
              <a:spcBef>
                <a:spcPts val="900"/>
              </a:spcBef>
              <a:spcAft>
                <a:spcPts val="0"/>
              </a:spcAft>
              <a:buFont typeface="Wingdings" panose="05000000000000000000" pitchFamily="2" charset="2"/>
              <a:buChar char="§"/>
            </a:pPr>
            <a:r>
              <a:rPr lang="en-US" sz="2300" dirty="0">
                <a:latin typeface="+mn-lt"/>
              </a:rPr>
              <a:t>A learning management system (LMS) allows you to create, distribute and track training anywhere, on any device. Nowadays, powerful software for managing complex databases has been combined with digital frameworks for managing curriculum, training materials, and evaluation tools. </a:t>
            </a:r>
          </a:p>
          <a:p>
            <a:pPr marL="1360805" marR="869950" indent="-342900">
              <a:spcBef>
                <a:spcPts val="900"/>
              </a:spcBef>
              <a:spcAft>
                <a:spcPts val="0"/>
              </a:spcAft>
              <a:buFont typeface="Wingdings" panose="05000000000000000000" pitchFamily="2" charset="2"/>
              <a:buChar char="§"/>
            </a:pPr>
            <a:r>
              <a:rPr lang="en-US" sz="2300" dirty="0">
                <a:latin typeface="+mn-lt"/>
              </a:rPr>
              <a:t>The LMS allows anyone to create, track, manage and distribute learning materials of any kind.</a:t>
            </a:r>
            <a:endParaRPr lang="en-MY" sz="2300" dirty="0"/>
          </a:p>
        </p:txBody>
      </p:sp>
    </p:spTree>
    <p:extLst>
      <p:ext uri="{BB962C8B-B14F-4D97-AF65-F5344CB8AC3E}">
        <p14:creationId xmlns:p14="http://schemas.microsoft.com/office/powerpoint/2010/main" val="31458960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E024B-3489-4F2E-A706-30A318E328A8}"/>
              </a:ext>
            </a:extLst>
          </p:cNvPr>
          <p:cNvSpPr>
            <a:spLocks noGrp="1"/>
          </p:cNvSpPr>
          <p:nvPr>
            <p:ph type="title"/>
          </p:nvPr>
        </p:nvSpPr>
        <p:spPr/>
        <p:txBody>
          <a:bodyPr/>
          <a:lstStyle/>
          <a:p>
            <a:r>
              <a:rPr lang="en-MY" dirty="0"/>
              <a:t>Training Need Assessment</a:t>
            </a:r>
          </a:p>
        </p:txBody>
      </p:sp>
      <p:sp>
        <p:nvSpPr>
          <p:cNvPr id="4" name="TextBox 3">
            <a:extLst>
              <a:ext uri="{FF2B5EF4-FFF2-40B4-BE49-F238E27FC236}">
                <a16:creationId xmlns:a16="http://schemas.microsoft.com/office/drawing/2014/main" id="{7AEF63F1-F535-413B-A011-004F5194DF79}"/>
              </a:ext>
            </a:extLst>
          </p:cNvPr>
          <p:cNvSpPr txBox="1"/>
          <p:nvPr/>
        </p:nvSpPr>
        <p:spPr>
          <a:xfrm>
            <a:off x="611560" y="1628800"/>
            <a:ext cx="8352928" cy="5016758"/>
          </a:xfrm>
          <a:prstGeom prst="rect">
            <a:avLst/>
          </a:prstGeom>
          <a:noFill/>
        </p:spPr>
        <p:txBody>
          <a:bodyPr wrap="square" rtlCol="0">
            <a:spAutoFit/>
          </a:bodyPr>
          <a:lstStyle/>
          <a:p>
            <a:r>
              <a:rPr lang="en-MY" sz="1600" dirty="0"/>
              <a:t>A training needs assessment (TNA) is a tool used to identify the goals of training. TNA can be used on a macro level to view the company from 50,000 feet during the strategic planning process. For example, if the company is introducing a new product or installing new software, the training need is fairly obvious. On a smaller scale, the training needs are generally viewed from three perspectives:</a:t>
            </a:r>
          </a:p>
          <a:p>
            <a:endParaRPr lang="en-MY" sz="1600" dirty="0"/>
          </a:p>
          <a:p>
            <a:r>
              <a:rPr lang="en-MY" sz="1600" b="1" dirty="0"/>
              <a:t>Compliance: </a:t>
            </a:r>
            <a:r>
              <a:rPr lang="en-MY" sz="1600" dirty="0"/>
              <a:t>So many </a:t>
            </a:r>
            <a:r>
              <a:rPr lang="en-MY" sz="1600" dirty="0" err="1"/>
              <a:t>labor</a:t>
            </a:r>
            <a:r>
              <a:rPr lang="en-MY" sz="1600" dirty="0"/>
              <a:t> laws, so little time. Training is often the second step to demonstrating compliance with various </a:t>
            </a:r>
            <a:r>
              <a:rPr lang="en-MY" sz="1600" dirty="0" err="1"/>
              <a:t>labor</a:t>
            </a:r>
            <a:r>
              <a:rPr lang="en-MY" sz="1600" dirty="0"/>
              <a:t> laws, bowing only to establishing a policy. Areas where training is required by law include harassment prevention and safety.</a:t>
            </a:r>
          </a:p>
          <a:p>
            <a:endParaRPr lang="en-MY" sz="1600" dirty="0"/>
          </a:p>
          <a:p>
            <a:r>
              <a:rPr lang="en-MY" sz="1600" b="1" dirty="0"/>
              <a:t>Technical: </a:t>
            </a:r>
            <a:r>
              <a:rPr lang="en-MY" sz="1600" dirty="0"/>
              <a:t>How to perform the work is another reason for training. Although most companies seek to hire individuals with at least some level of skill or experience, all jobs usually require a learning curve that must be nurtured through training efforts.</a:t>
            </a:r>
          </a:p>
          <a:p>
            <a:endParaRPr lang="en-MY" sz="1600" dirty="0"/>
          </a:p>
          <a:p>
            <a:r>
              <a:rPr lang="en-MY" sz="1600" b="1" dirty="0"/>
              <a:t>Retention: </a:t>
            </a:r>
            <a:r>
              <a:rPr lang="en-MY" sz="1600" dirty="0"/>
              <a:t>Many employers simply attempt to hire employees with the necessary skills required for the job. When this is impossible (or impractical), they may find that training current workers with the </a:t>
            </a:r>
            <a:r>
              <a:rPr lang="en-MY" sz="1600" dirty="0" err="1"/>
              <a:t>specificskills</a:t>
            </a:r>
            <a:r>
              <a:rPr lang="en-MY" sz="1600" dirty="0"/>
              <a:t> needed for new jobs is more effective. Training costs may prove to be much lower than recruitment costs. Also, employees may be less likely to leave an organization that is willing to offer more job security through training.</a:t>
            </a:r>
          </a:p>
          <a:p>
            <a:endParaRPr lang="en-MY" sz="1600" dirty="0"/>
          </a:p>
        </p:txBody>
      </p:sp>
    </p:spTree>
    <p:extLst>
      <p:ext uri="{BB962C8B-B14F-4D97-AF65-F5344CB8AC3E}">
        <p14:creationId xmlns:p14="http://schemas.microsoft.com/office/powerpoint/2010/main" val="19965270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305E0-4B29-4101-B9C6-330A2198949C}"/>
              </a:ext>
            </a:extLst>
          </p:cNvPr>
          <p:cNvSpPr>
            <a:spLocks noGrp="1"/>
          </p:cNvSpPr>
          <p:nvPr>
            <p:ph type="title"/>
          </p:nvPr>
        </p:nvSpPr>
        <p:spPr/>
        <p:txBody>
          <a:bodyPr/>
          <a:lstStyle/>
          <a:p>
            <a:r>
              <a:rPr lang="en-MY" dirty="0"/>
              <a:t>Training Needs Assessment</a:t>
            </a:r>
          </a:p>
        </p:txBody>
      </p:sp>
      <p:pic>
        <p:nvPicPr>
          <p:cNvPr id="5" name="Picture 4">
            <a:extLst>
              <a:ext uri="{FF2B5EF4-FFF2-40B4-BE49-F238E27FC236}">
                <a16:creationId xmlns:a16="http://schemas.microsoft.com/office/drawing/2014/main" id="{DA880A9E-3899-4592-8699-47B02F906BF8}"/>
              </a:ext>
            </a:extLst>
          </p:cNvPr>
          <p:cNvPicPr>
            <a:picLocks noChangeAspect="1"/>
          </p:cNvPicPr>
          <p:nvPr/>
        </p:nvPicPr>
        <p:blipFill>
          <a:blip r:embed="rId2"/>
          <a:stretch>
            <a:fillRect/>
          </a:stretch>
        </p:blipFill>
        <p:spPr>
          <a:xfrm>
            <a:off x="1521042" y="1988840"/>
            <a:ext cx="6101916" cy="3960440"/>
          </a:xfrm>
          <a:prstGeom prst="rect">
            <a:avLst/>
          </a:prstGeom>
        </p:spPr>
      </p:pic>
    </p:spTree>
    <p:extLst>
      <p:ext uri="{BB962C8B-B14F-4D97-AF65-F5344CB8AC3E}">
        <p14:creationId xmlns:p14="http://schemas.microsoft.com/office/powerpoint/2010/main" val="15270552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91498-093C-42EB-9249-D2CD4EB26ABB}"/>
              </a:ext>
            </a:extLst>
          </p:cNvPr>
          <p:cNvSpPr>
            <a:spLocks noGrp="1"/>
          </p:cNvSpPr>
          <p:nvPr>
            <p:ph type="title"/>
          </p:nvPr>
        </p:nvSpPr>
        <p:spPr/>
        <p:txBody>
          <a:bodyPr/>
          <a:lstStyle/>
          <a:p>
            <a:r>
              <a:rPr lang="en-MY" dirty="0"/>
              <a:t>Training Program Development</a:t>
            </a:r>
          </a:p>
        </p:txBody>
      </p:sp>
      <p:pic>
        <p:nvPicPr>
          <p:cNvPr id="5" name="Picture 4">
            <a:extLst>
              <a:ext uri="{FF2B5EF4-FFF2-40B4-BE49-F238E27FC236}">
                <a16:creationId xmlns:a16="http://schemas.microsoft.com/office/drawing/2014/main" id="{6F704F3A-94D4-4AA1-92C6-94A71674B5E9}"/>
              </a:ext>
            </a:extLst>
          </p:cNvPr>
          <p:cNvPicPr>
            <a:picLocks noChangeAspect="1"/>
          </p:cNvPicPr>
          <p:nvPr/>
        </p:nvPicPr>
        <p:blipFill>
          <a:blip r:embed="rId2"/>
          <a:stretch>
            <a:fillRect/>
          </a:stretch>
        </p:blipFill>
        <p:spPr>
          <a:xfrm>
            <a:off x="1331640" y="1916832"/>
            <a:ext cx="6480720" cy="4044071"/>
          </a:xfrm>
          <a:prstGeom prst="rect">
            <a:avLst/>
          </a:prstGeom>
        </p:spPr>
      </p:pic>
    </p:spTree>
    <p:extLst>
      <p:ext uri="{BB962C8B-B14F-4D97-AF65-F5344CB8AC3E}">
        <p14:creationId xmlns:p14="http://schemas.microsoft.com/office/powerpoint/2010/main" val="13756908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602526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96292-AB52-432C-BA4E-0A33C6D2F457}"/>
              </a:ext>
            </a:extLst>
          </p:cNvPr>
          <p:cNvSpPr>
            <a:spLocks noGrp="1"/>
          </p:cNvSpPr>
          <p:nvPr>
            <p:ph type="title"/>
          </p:nvPr>
        </p:nvSpPr>
        <p:spPr/>
        <p:txBody>
          <a:bodyPr/>
          <a:lstStyle/>
          <a:p>
            <a:r>
              <a:rPr lang="en-MY" dirty="0"/>
              <a:t>Management Development</a:t>
            </a:r>
          </a:p>
        </p:txBody>
      </p:sp>
      <p:sp>
        <p:nvSpPr>
          <p:cNvPr id="4" name="TextBox 3">
            <a:extLst>
              <a:ext uri="{FF2B5EF4-FFF2-40B4-BE49-F238E27FC236}">
                <a16:creationId xmlns:a16="http://schemas.microsoft.com/office/drawing/2014/main" id="{B63CE555-2A4C-4EB4-91B2-2120E58D1BFB}"/>
              </a:ext>
            </a:extLst>
          </p:cNvPr>
          <p:cNvSpPr txBox="1"/>
          <p:nvPr/>
        </p:nvSpPr>
        <p:spPr>
          <a:xfrm>
            <a:off x="914400" y="1844824"/>
            <a:ext cx="7906072" cy="2031325"/>
          </a:xfrm>
          <a:prstGeom prst="rect">
            <a:avLst/>
          </a:prstGeom>
          <a:noFill/>
        </p:spPr>
        <p:txBody>
          <a:bodyPr wrap="square" rtlCol="0">
            <a:spAutoFit/>
          </a:bodyPr>
          <a:lstStyle/>
          <a:p>
            <a:r>
              <a:rPr lang="en-US" sz="1800" dirty="0">
                <a:effectLst/>
                <a:latin typeface="+mn-lt"/>
                <a:ea typeface="Calibri" panose="020F0502020204030204" pitchFamily="34" charset="0"/>
              </a:rPr>
              <a:t>Management Development, also referred to as Leadership Development, is a process to foster management and leadership mind set and skills. These programs provide individuals with the knowledge and skills necessary to fast track their managerial careers and provide the organization with a new generation of talented leaders.</a:t>
            </a:r>
            <a:endParaRPr lang="en-MY" sz="1800" dirty="0">
              <a:effectLst/>
              <a:latin typeface="+mn-lt"/>
              <a:ea typeface="Calibri" panose="020F0502020204030204" pitchFamily="34" charset="0"/>
            </a:endParaRPr>
          </a:p>
          <a:p>
            <a:endParaRPr lang="en-MY" dirty="0">
              <a:latin typeface="+mn-lt"/>
            </a:endParaRPr>
          </a:p>
          <a:p>
            <a:endParaRPr lang="en-MY" dirty="0">
              <a:latin typeface="+mn-lt"/>
            </a:endParaRPr>
          </a:p>
        </p:txBody>
      </p:sp>
      <p:pic>
        <p:nvPicPr>
          <p:cNvPr id="6" name="Picture 5">
            <a:extLst>
              <a:ext uri="{FF2B5EF4-FFF2-40B4-BE49-F238E27FC236}">
                <a16:creationId xmlns:a16="http://schemas.microsoft.com/office/drawing/2014/main" id="{878927A1-DAE6-466F-B3BF-4E22AA36B417}"/>
              </a:ext>
            </a:extLst>
          </p:cNvPr>
          <p:cNvPicPr>
            <a:picLocks noChangeAspect="1"/>
          </p:cNvPicPr>
          <p:nvPr/>
        </p:nvPicPr>
        <p:blipFill>
          <a:blip r:embed="rId2"/>
          <a:stretch>
            <a:fillRect/>
          </a:stretch>
        </p:blipFill>
        <p:spPr>
          <a:xfrm>
            <a:off x="2987824" y="3428999"/>
            <a:ext cx="3571875" cy="2638425"/>
          </a:xfrm>
          <a:prstGeom prst="rect">
            <a:avLst/>
          </a:prstGeom>
        </p:spPr>
      </p:pic>
    </p:spTree>
    <p:extLst>
      <p:ext uri="{BB962C8B-B14F-4D97-AF65-F5344CB8AC3E}">
        <p14:creationId xmlns:p14="http://schemas.microsoft.com/office/powerpoint/2010/main" val="3238871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5D9E1-4A55-4BC1-89FD-25E7FBBE4543}"/>
              </a:ext>
            </a:extLst>
          </p:cNvPr>
          <p:cNvSpPr>
            <a:spLocks noGrp="1"/>
          </p:cNvSpPr>
          <p:nvPr>
            <p:ph type="title"/>
          </p:nvPr>
        </p:nvSpPr>
        <p:spPr/>
        <p:txBody>
          <a:bodyPr/>
          <a:lstStyle/>
          <a:p>
            <a:r>
              <a:rPr lang="en-MY" dirty="0"/>
              <a:t>Leadership </a:t>
            </a:r>
          </a:p>
        </p:txBody>
      </p:sp>
      <p:sp>
        <p:nvSpPr>
          <p:cNvPr id="4" name="TextBox 3">
            <a:extLst>
              <a:ext uri="{FF2B5EF4-FFF2-40B4-BE49-F238E27FC236}">
                <a16:creationId xmlns:a16="http://schemas.microsoft.com/office/drawing/2014/main" id="{968EF728-D720-457F-8391-EA21671C09AF}"/>
              </a:ext>
            </a:extLst>
          </p:cNvPr>
          <p:cNvSpPr txBox="1"/>
          <p:nvPr/>
        </p:nvSpPr>
        <p:spPr>
          <a:xfrm>
            <a:off x="611560" y="1556792"/>
            <a:ext cx="8352928" cy="5401479"/>
          </a:xfrm>
          <a:prstGeom prst="rect">
            <a:avLst/>
          </a:prstGeom>
          <a:noFill/>
        </p:spPr>
        <p:txBody>
          <a:bodyPr wrap="square" rtlCol="0">
            <a:spAutoFit/>
          </a:bodyPr>
          <a:lstStyle/>
          <a:p>
            <a:r>
              <a:rPr lang="en-MY" sz="2300" dirty="0">
                <a:latin typeface="+mn-lt"/>
              </a:rPr>
              <a:t>Leadership is a process whereby an individual influences a group of individuals to achieve a common goal</a:t>
            </a:r>
          </a:p>
          <a:p>
            <a:endParaRPr lang="en-MY" sz="2300" dirty="0">
              <a:latin typeface="+mn-lt"/>
            </a:endParaRPr>
          </a:p>
          <a:p>
            <a:pPr marL="285750" indent="-285750">
              <a:buFont typeface="Wingdings" panose="05000000000000000000" pitchFamily="2" charset="2"/>
              <a:buChar char="§"/>
            </a:pPr>
            <a:r>
              <a:rPr lang="en-MY" sz="2300" dirty="0">
                <a:latin typeface="+mn-lt"/>
              </a:rPr>
              <a:t>Leadership is a process -  it means that leaders affect and are affected by their followers either positively or negatively. It stresses that leadership is a two-way, interactive event between leaders and followers rather than a linear, one-way event in which the leader only affects the followers.</a:t>
            </a:r>
          </a:p>
          <a:p>
            <a:endParaRPr lang="en-MY" sz="2300" dirty="0">
              <a:latin typeface="+mn-lt"/>
            </a:endParaRPr>
          </a:p>
          <a:p>
            <a:pPr marL="285750" indent="-285750">
              <a:buFont typeface="Arial" panose="020B0604020202020204" pitchFamily="34" charset="0"/>
              <a:buChar char="•"/>
            </a:pPr>
            <a:r>
              <a:rPr lang="en-MY" sz="2300" dirty="0">
                <a:latin typeface="+mn-lt"/>
              </a:rPr>
              <a:t>Leadership is about influence—the ability to influence your subordinates, your peers and your bosses in a work or organizational context. Without influence, it is impossible to be a leader. Of course, having influence means that there is a greater need on the part of leaders to exercise their influence ethically.</a:t>
            </a:r>
          </a:p>
        </p:txBody>
      </p:sp>
    </p:spTree>
    <p:extLst>
      <p:ext uri="{BB962C8B-B14F-4D97-AF65-F5344CB8AC3E}">
        <p14:creationId xmlns:p14="http://schemas.microsoft.com/office/powerpoint/2010/main" val="23564511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A47FA-32A4-4059-A34C-F81D3328F622}"/>
              </a:ext>
            </a:extLst>
          </p:cNvPr>
          <p:cNvSpPr>
            <a:spLocks noGrp="1"/>
          </p:cNvSpPr>
          <p:nvPr>
            <p:ph type="title"/>
          </p:nvPr>
        </p:nvSpPr>
        <p:spPr/>
        <p:txBody>
          <a:bodyPr/>
          <a:lstStyle/>
          <a:p>
            <a:r>
              <a:rPr lang="en-MY" dirty="0"/>
              <a:t>Leadership Components</a:t>
            </a:r>
          </a:p>
        </p:txBody>
      </p:sp>
      <p:sp>
        <p:nvSpPr>
          <p:cNvPr id="5" name="TextBox 4">
            <a:extLst>
              <a:ext uri="{FF2B5EF4-FFF2-40B4-BE49-F238E27FC236}">
                <a16:creationId xmlns:a16="http://schemas.microsoft.com/office/drawing/2014/main" id="{C2BA966D-D20D-4C01-A365-47CBC9D2D213}"/>
              </a:ext>
            </a:extLst>
          </p:cNvPr>
          <p:cNvSpPr txBox="1"/>
          <p:nvPr/>
        </p:nvSpPr>
        <p:spPr>
          <a:xfrm>
            <a:off x="502438" y="1628800"/>
            <a:ext cx="8208912" cy="4401205"/>
          </a:xfrm>
          <a:prstGeom prst="rect">
            <a:avLst/>
          </a:prstGeom>
          <a:noFill/>
        </p:spPr>
        <p:txBody>
          <a:bodyPr wrap="square" rtlCol="0">
            <a:spAutoFit/>
          </a:bodyPr>
          <a:lstStyle/>
          <a:p>
            <a:endParaRPr lang="en-MY" sz="2800" dirty="0">
              <a:latin typeface="+mn-lt"/>
            </a:endParaRPr>
          </a:p>
          <a:p>
            <a:pPr marL="285750" indent="-285750">
              <a:buFont typeface="Wingdings" panose="05000000000000000000" pitchFamily="2" charset="2"/>
              <a:buChar char="§"/>
            </a:pPr>
            <a:r>
              <a:rPr lang="en-MY" sz="2800" dirty="0">
                <a:latin typeface="+mn-lt"/>
              </a:rPr>
              <a:t>Leadership operates in groups. This means that leadership is about influencing a group of people who are engaged in a common goal or purpose.</a:t>
            </a:r>
          </a:p>
          <a:p>
            <a:endParaRPr lang="en-MY" sz="2800" dirty="0">
              <a:latin typeface="+mn-lt"/>
            </a:endParaRPr>
          </a:p>
          <a:p>
            <a:pPr marL="285750" indent="-285750">
              <a:buFont typeface="Wingdings" panose="05000000000000000000" pitchFamily="2" charset="2"/>
              <a:buChar char="§"/>
            </a:pPr>
            <a:r>
              <a:rPr lang="en-MY" sz="2800" dirty="0">
                <a:latin typeface="+mn-lt"/>
              </a:rPr>
              <a:t>Leadership includes the achievement of goals. Therefore, leadership is about directing a group of people toward the accomplishment of a task or the reaching of an endpoint through various ethically based means.</a:t>
            </a:r>
          </a:p>
        </p:txBody>
      </p:sp>
    </p:spTree>
    <p:extLst>
      <p:ext uri="{BB962C8B-B14F-4D97-AF65-F5344CB8AC3E}">
        <p14:creationId xmlns:p14="http://schemas.microsoft.com/office/powerpoint/2010/main" val="10055459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4B286-1BAF-46A4-A918-1BC1803FF52F}"/>
              </a:ext>
            </a:extLst>
          </p:cNvPr>
          <p:cNvSpPr>
            <a:spLocks noGrp="1"/>
          </p:cNvSpPr>
          <p:nvPr>
            <p:ph type="title"/>
          </p:nvPr>
        </p:nvSpPr>
        <p:spPr/>
        <p:txBody>
          <a:bodyPr/>
          <a:lstStyle/>
          <a:p>
            <a:r>
              <a:rPr lang="en-MY" dirty="0"/>
              <a:t>Leadership Approaches</a:t>
            </a:r>
          </a:p>
        </p:txBody>
      </p:sp>
      <p:sp>
        <p:nvSpPr>
          <p:cNvPr id="4" name="TextBox 3">
            <a:extLst>
              <a:ext uri="{FF2B5EF4-FFF2-40B4-BE49-F238E27FC236}">
                <a16:creationId xmlns:a16="http://schemas.microsoft.com/office/drawing/2014/main" id="{81A209B7-A49F-488E-8F64-DE7AF194348B}"/>
              </a:ext>
            </a:extLst>
          </p:cNvPr>
          <p:cNvSpPr txBox="1"/>
          <p:nvPr/>
        </p:nvSpPr>
        <p:spPr>
          <a:xfrm>
            <a:off x="685800" y="1422769"/>
            <a:ext cx="8134672" cy="4955203"/>
          </a:xfrm>
          <a:prstGeom prst="rect">
            <a:avLst/>
          </a:prstGeom>
          <a:noFill/>
        </p:spPr>
        <p:txBody>
          <a:bodyPr wrap="square" rtlCol="0">
            <a:spAutoFit/>
          </a:bodyPr>
          <a:lstStyle/>
          <a:p>
            <a:endParaRPr lang="en-MY" sz="2800" dirty="0">
              <a:latin typeface="+mn-lt"/>
            </a:endParaRPr>
          </a:p>
          <a:p>
            <a:pPr marL="285750" indent="-285750">
              <a:buFont typeface="Wingdings" panose="05000000000000000000" pitchFamily="2" charset="2"/>
              <a:buChar char="§"/>
            </a:pPr>
            <a:r>
              <a:rPr lang="en-MY" sz="2800" dirty="0">
                <a:latin typeface="+mn-lt"/>
              </a:rPr>
              <a:t>Trait approach which emphasises the personality characteristics of the leader.</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Skills approach emphasizes the Leaders capabilities.</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Style approach focuses on what Leaders do and how they act. The style approach emphasizes the behaviour of the leader. </a:t>
            </a:r>
          </a:p>
          <a:p>
            <a:endParaRPr lang="en-MY" dirty="0"/>
          </a:p>
          <a:p>
            <a:endParaRPr lang="en-MY" dirty="0"/>
          </a:p>
        </p:txBody>
      </p:sp>
    </p:spTree>
    <p:extLst>
      <p:ext uri="{BB962C8B-B14F-4D97-AF65-F5344CB8AC3E}">
        <p14:creationId xmlns:p14="http://schemas.microsoft.com/office/powerpoint/2010/main" val="35332707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97CC0-7728-48CD-92B1-0347215E4388}"/>
              </a:ext>
            </a:extLst>
          </p:cNvPr>
          <p:cNvSpPr>
            <a:spLocks noGrp="1"/>
          </p:cNvSpPr>
          <p:nvPr>
            <p:ph type="title"/>
          </p:nvPr>
        </p:nvSpPr>
        <p:spPr/>
        <p:txBody>
          <a:bodyPr/>
          <a:lstStyle/>
          <a:p>
            <a:r>
              <a:rPr lang="en-MY" dirty="0"/>
              <a:t>Blake Mouton Managerial Grid</a:t>
            </a:r>
          </a:p>
        </p:txBody>
      </p:sp>
      <p:sp>
        <p:nvSpPr>
          <p:cNvPr id="4" name="TextBox 3">
            <a:extLst>
              <a:ext uri="{FF2B5EF4-FFF2-40B4-BE49-F238E27FC236}">
                <a16:creationId xmlns:a16="http://schemas.microsoft.com/office/drawing/2014/main" id="{EC2390A4-C115-4258-A5CF-E856FBB84205}"/>
              </a:ext>
            </a:extLst>
          </p:cNvPr>
          <p:cNvSpPr txBox="1"/>
          <p:nvPr/>
        </p:nvSpPr>
        <p:spPr>
          <a:xfrm>
            <a:off x="1115616" y="1844824"/>
            <a:ext cx="6912768" cy="4524315"/>
          </a:xfrm>
          <a:prstGeom prst="rect">
            <a:avLst/>
          </a:prstGeom>
          <a:noFill/>
        </p:spPr>
        <p:txBody>
          <a:bodyPr wrap="square" rtlCol="0">
            <a:spAutoFit/>
          </a:bodyPr>
          <a:lstStyle/>
          <a:p>
            <a:r>
              <a:rPr lang="en-MY" dirty="0"/>
              <a:t>It was developed in the early 1960s by management theorists Robert Blake and Jane Mouton. It plots a manager's or leader's degree of task-centeredness versus her person-centeredness, and identifies five different combinations of the two and the leadership styles they produce. The Blake Mouton Managerial Grid is based on two behavioural dimensions:</a:t>
            </a:r>
          </a:p>
          <a:p>
            <a:endParaRPr lang="en-MY" dirty="0"/>
          </a:p>
          <a:p>
            <a:pPr marL="285750" indent="-285750">
              <a:buFont typeface="Wingdings" panose="05000000000000000000" pitchFamily="2" charset="2"/>
              <a:buChar char="§"/>
            </a:pPr>
            <a:r>
              <a:rPr lang="en-MY" b="1" dirty="0"/>
              <a:t>Concern for People</a:t>
            </a:r>
            <a:r>
              <a:rPr lang="en-MY" dirty="0"/>
              <a:t>: this is the degree to which a leader considers team members' needs, interests and areas of personal development when deciding how best to accomplish a task.</a:t>
            </a:r>
          </a:p>
          <a:p>
            <a:pPr marL="285750" indent="-285750">
              <a:buFont typeface="Wingdings" panose="05000000000000000000" pitchFamily="2" charset="2"/>
              <a:buChar char="§"/>
            </a:pPr>
            <a:endParaRPr lang="en-MY" b="1" dirty="0"/>
          </a:p>
          <a:p>
            <a:pPr marL="285750" indent="-285750">
              <a:buFont typeface="Wingdings" panose="05000000000000000000" pitchFamily="2" charset="2"/>
              <a:buChar char="§"/>
            </a:pPr>
            <a:r>
              <a:rPr lang="en-MY" b="1" dirty="0"/>
              <a:t>Concern for Results</a:t>
            </a:r>
            <a:r>
              <a:rPr lang="en-MY" dirty="0"/>
              <a:t>: this is the degree to which a leader emphasizes concrete objectives, organizational efficiency and high productivity when deciding how best to accomplish a task.</a:t>
            </a:r>
          </a:p>
          <a:p>
            <a:pPr marL="285750" indent="-285750">
              <a:buFont typeface="Wingdings" panose="05000000000000000000" pitchFamily="2" charset="2"/>
              <a:buChar char="§"/>
            </a:pPr>
            <a:endParaRPr lang="en-MY" dirty="0"/>
          </a:p>
        </p:txBody>
      </p:sp>
    </p:spTree>
    <p:extLst>
      <p:ext uri="{BB962C8B-B14F-4D97-AF65-F5344CB8AC3E}">
        <p14:creationId xmlns:p14="http://schemas.microsoft.com/office/powerpoint/2010/main" val="1328098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Blake &amp; Mouton Grid</a:t>
            </a:r>
          </a:p>
        </p:txBody>
      </p:sp>
      <p:pic>
        <p:nvPicPr>
          <p:cNvPr id="5" name="Picture 4">
            <a:extLst>
              <a:ext uri="{FF2B5EF4-FFF2-40B4-BE49-F238E27FC236}">
                <a16:creationId xmlns:a16="http://schemas.microsoft.com/office/drawing/2014/main" id="{25200CB0-6B3E-46FC-A733-9F590B4415A8}"/>
              </a:ext>
            </a:extLst>
          </p:cNvPr>
          <p:cNvPicPr>
            <a:picLocks noChangeAspect="1"/>
          </p:cNvPicPr>
          <p:nvPr/>
        </p:nvPicPr>
        <p:blipFill>
          <a:blip r:embed="rId2"/>
          <a:stretch>
            <a:fillRect/>
          </a:stretch>
        </p:blipFill>
        <p:spPr>
          <a:xfrm>
            <a:off x="1115616" y="1700808"/>
            <a:ext cx="5256584" cy="4589446"/>
          </a:xfrm>
          <a:prstGeom prst="rect">
            <a:avLst/>
          </a:prstGeom>
        </p:spPr>
      </p:pic>
    </p:spTree>
    <p:extLst>
      <p:ext uri="{BB962C8B-B14F-4D97-AF65-F5344CB8AC3E}">
        <p14:creationId xmlns:p14="http://schemas.microsoft.com/office/powerpoint/2010/main" val="19496757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98561-1F02-410E-9E68-5A2578904C83}"/>
              </a:ext>
            </a:extLst>
          </p:cNvPr>
          <p:cNvSpPr>
            <a:spLocks noGrp="1"/>
          </p:cNvSpPr>
          <p:nvPr>
            <p:ph type="title"/>
          </p:nvPr>
        </p:nvSpPr>
        <p:spPr/>
        <p:txBody>
          <a:bodyPr/>
          <a:lstStyle/>
          <a:p>
            <a:r>
              <a:rPr lang="en-MY" dirty="0"/>
              <a:t>Managerial Grid</a:t>
            </a:r>
          </a:p>
        </p:txBody>
      </p:sp>
      <p:pic>
        <p:nvPicPr>
          <p:cNvPr id="5" name="Picture 4">
            <a:extLst>
              <a:ext uri="{FF2B5EF4-FFF2-40B4-BE49-F238E27FC236}">
                <a16:creationId xmlns:a16="http://schemas.microsoft.com/office/drawing/2014/main" id="{870736B1-19D6-453F-A3C1-2FA3331EAC13}"/>
              </a:ext>
            </a:extLst>
          </p:cNvPr>
          <p:cNvPicPr>
            <a:picLocks noChangeAspect="1"/>
          </p:cNvPicPr>
          <p:nvPr/>
        </p:nvPicPr>
        <p:blipFill>
          <a:blip r:embed="rId2"/>
          <a:stretch>
            <a:fillRect/>
          </a:stretch>
        </p:blipFill>
        <p:spPr>
          <a:xfrm>
            <a:off x="1331640" y="1628800"/>
            <a:ext cx="5672857" cy="4750100"/>
          </a:xfrm>
          <a:prstGeom prst="rect">
            <a:avLst/>
          </a:prstGeom>
        </p:spPr>
      </p:pic>
    </p:spTree>
    <p:extLst>
      <p:ext uri="{BB962C8B-B14F-4D97-AF65-F5344CB8AC3E}">
        <p14:creationId xmlns:p14="http://schemas.microsoft.com/office/powerpoint/2010/main" val="9893843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89533-0548-4D4B-8F8E-CA8A75BCFA5A}"/>
              </a:ext>
            </a:extLst>
          </p:cNvPr>
          <p:cNvSpPr>
            <a:spLocks noGrp="1"/>
          </p:cNvSpPr>
          <p:nvPr>
            <p:ph type="title"/>
          </p:nvPr>
        </p:nvSpPr>
        <p:spPr/>
        <p:txBody>
          <a:bodyPr/>
          <a:lstStyle/>
          <a:p>
            <a:r>
              <a:rPr lang="en-MY" dirty="0"/>
              <a:t>Blake Mouton Grid</a:t>
            </a:r>
          </a:p>
        </p:txBody>
      </p:sp>
      <p:pic>
        <p:nvPicPr>
          <p:cNvPr id="5" name="Picture 4">
            <a:extLst>
              <a:ext uri="{FF2B5EF4-FFF2-40B4-BE49-F238E27FC236}">
                <a16:creationId xmlns:a16="http://schemas.microsoft.com/office/drawing/2014/main" id="{CA19B465-5E4B-4432-9CEE-70912309AAC5}"/>
              </a:ext>
            </a:extLst>
          </p:cNvPr>
          <p:cNvPicPr>
            <a:picLocks noChangeAspect="1"/>
          </p:cNvPicPr>
          <p:nvPr/>
        </p:nvPicPr>
        <p:blipFill>
          <a:blip r:embed="rId2"/>
          <a:stretch>
            <a:fillRect/>
          </a:stretch>
        </p:blipFill>
        <p:spPr>
          <a:xfrm>
            <a:off x="1475656" y="1799980"/>
            <a:ext cx="5488831" cy="4780207"/>
          </a:xfrm>
          <a:prstGeom prst="rect">
            <a:avLst/>
          </a:prstGeom>
        </p:spPr>
      </p:pic>
    </p:spTree>
    <p:extLst>
      <p:ext uri="{BB962C8B-B14F-4D97-AF65-F5344CB8AC3E}">
        <p14:creationId xmlns:p14="http://schemas.microsoft.com/office/powerpoint/2010/main" val="33953427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25FB6-E2E6-4CDD-9DAB-DF3498D600ED}"/>
              </a:ext>
            </a:extLst>
          </p:cNvPr>
          <p:cNvSpPr>
            <a:spLocks noGrp="1"/>
          </p:cNvSpPr>
          <p:nvPr>
            <p:ph type="title"/>
          </p:nvPr>
        </p:nvSpPr>
        <p:spPr/>
        <p:txBody>
          <a:bodyPr/>
          <a:lstStyle/>
          <a:p>
            <a:r>
              <a:rPr lang="en-MY" dirty="0"/>
              <a:t>Managerial Grid</a:t>
            </a:r>
          </a:p>
        </p:txBody>
      </p:sp>
      <p:graphicFrame>
        <p:nvGraphicFramePr>
          <p:cNvPr id="4" name="Table 4">
            <a:extLst>
              <a:ext uri="{FF2B5EF4-FFF2-40B4-BE49-F238E27FC236}">
                <a16:creationId xmlns:a16="http://schemas.microsoft.com/office/drawing/2014/main" id="{35F736CA-5639-4A38-A9AD-BDF46FA111BA}"/>
              </a:ext>
            </a:extLst>
          </p:cNvPr>
          <p:cNvGraphicFramePr>
            <a:graphicFrameLocks noGrp="1"/>
          </p:cNvGraphicFramePr>
          <p:nvPr>
            <p:ph idx="1"/>
          </p:nvPr>
        </p:nvGraphicFramePr>
        <p:xfrm>
          <a:off x="708720" y="1727051"/>
          <a:ext cx="7978080" cy="4853136"/>
        </p:xfrm>
        <a:graphic>
          <a:graphicData uri="http://schemas.openxmlformats.org/drawingml/2006/table">
            <a:tbl>
              <a:tblPr firstRow="1" bandRow="1">
                <a:tableStyleId>{5940675A-B579-460E-94D1-54222C63F5DA}</a:tableStyleId>
              </a:tblPr>
              <a:tblGrid>
                <a:gridCol w="1994520">
                  <a:extLst>
                    <a:ext uri="{9D8B030D-6E8A-4147-A177-3AD203B41FA5}">
                      <a16:colId xmlns:a16="http://schemas.microsoft.com/office/drawing/2014/main" val="3108717177"/>
                    </a:ext>
                  </a:extLst>
                </a:gridCol>
                <a:gridCol w="1994520">
                  <a:extLst>
                    <a:ext uri="{9D8B030D-6E8A-4147-A177-3AD203B41FA5}">
                      <a16:colId xmlns:a16="http://schemas.microsoft.com/office/drawing/2014/main" val="1490980916"/>
                    </a:ext>
                  </a:extLst>
                </a:gridCol>
                <a:gridCol w="1994520">
                  <a:extLst>
                    <a:ext uri="{9D8B030D-6E8A-4147-A177-3AD203B41FA5}">
                      <a16:colId xmlns:a16="http://schemas.microsoft.com/office/drawing/2014/main" val="3278974668"/>
                    </a:ext>
                  </a:extLst>
                </a:gridCol>
                <a:gridCol w="1994520">
                  <a:extLst>
                    <a:ext uri="{9D8B030D-6E8A-4147-A177-3AD203B41FA5}">
                      <a16:colId xmlns:a16="http://schemas.microsoft.com/office/drawing/2014/main" val="4111275073"/>
                    </a:ext>
                  </a:extLst>
                </a:gridCol>
              </a:tblGrid>
              <a:tr h="808856">
                <a:tc>
                  <a:txBody>
                    <a:bodyPr/>
                    <a:lstStyle/>
                    <a:p>
                      <a:r>
                        <a:rPr lang="en-MY" dirty="0"/>
                        <a:t>Criteria for Analysis</a:t>
                      </a:r>
                    </a:p>
                  </a:txBody>
                  <a:tcPr>
                    <a:solidFill>
                      <a:schemeClr val="bg1">
                        <a:lumMod val="90000"/>
                      </a:schemeClr>
                    </a:solidFill>
                  </a:tcPr>
                </a:tc>
                <a:tc>
                  <a:txBody>
                    <a:bodyPr/>
                    <a:lstStyle/>
                    <a:p>
                      <a:r>
                        <a:rPr lang="en-MY" dirty="0"/>
                        <a:t>Conflict</a:t>
                      </a:r>
                    </a:p>
                  </a:txBody>
                  <a:tcPr>
                    <a:solidFill>
                      <a:schemeClr val="accent1">
                        <a:lumMod val="60000"/>
                        <a:lumOff val="40000"/>
                      </a:schemeClr>
                    </a:solidFill>
                  </a:tcPr>
                </a:tc>
                <a:tc>
                  <a:txBody>
                    <a:bodyPr/>
                    <a:lstStyle/>
                    <a:p>
                      <a:r>
                        <a:rPr lang="en-MY" dirty="0"/>
                        <a:t>Creativity</a:t>
                      </a:r>
                    </a:p>
                  </a:txBody>
                  <a:tcPr>
                    <a:solidFill>
                      <a:schemeClr val="accent1">
                        <a:lumMod val="60000"/>
                        <a:lumOff val="40000"/>
                      </a:schemeClr>
                    </a:solidFill>
                  </a:tcPr>
                </a:tc>
                <a:tc>
                  <a:txBody>
                    <a:bodyPr/>
                    <a:lstStyle/>
                    <a:p>
                      <a:r>
                        <a:rPr lang="en-MY" dirty="0"/>
                        <a:t>Commitment</a:t>
                      </a:r>
                    </a:p>
                  </a:txBody>
                  <a:tcPr>
                    <a:solidFill>
                      <a:schemeClr val="accent1">
                        <a:lumMod val="60000"/>
                        <a:lumOff val="40000"/>
                      </a:schemeClr>
                    </a:solidFill>
                  </a:tcPr>
                </a:tc>
                <a:extLst>
                  <a:ext uri="{0D108BD9-81ED-4DB2-BD59-A6C34878D82A}">
                    <a16:rowId xmlns:a16="http://schemas.microsoft.com/office/drawing/2014/main" val="814851500"/>
                  </a:ext>
                </a:extLst>
              </a:tr>
              <a:tr h="808856">
                <a:tc>
                  <a:txBody>
                    <a:bodyPr/>
                    <a:lstStyle/>
                    <a:p>
                      <a:r>
                        <a:rPr lang="en-MY" dirty="0"/>
                        <a:t>Authority Compliance (9,1)</a:t>
                      </a:r>
                    </a:p>
                  </a:txBody>
                  <a:tcPr>
                    <a:solidFill>
                      <a:schemeClr val="accent5">
                        <a:lumMod val="90000"/>
                      </a:schemeClr>
                    </a:solidFill>
                  </a:tcPr>
                </a:tc>
                <a:tc>
                  <a:txBody>
                    <a:bodyPr/>
                    <a:lstStyle/>
                    <a:p>
                      <a:r>
                        <a:rPr lang="en-MY" dirty="0"/>
                        <a:t>Suppressed</a:t>
                      </a:r>
                    </a:p>
                  </a:txBody>
                  <a:tcPr/>
                </a:tc>
                <a:tc>
                  <a:txBody>
                    <a:bodyPr/>
                    <a:lstStyle/>
                    <a:p>
                      <a:r>
                        <a:rPr lang="en-MY" dirty="0"/>
                        <a:t>Anti organisational</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MY" dirty="0"/>
                        <a:t>Anti organisational</a:t>
                      </a:r>
                    </a:p>
                  </a:txBody>
                  <a:tcPr/>
                </a:tc>
                <a:extLst>
                  <a:ext uri="{0D108BD9-81ED-4DB2-BD59-A6C34878D82A}">
                    <a16:rowId xmlns:a16="http://schemas.microsoft.com/office/drawing/2014/main" val="1571160373"/>
                  </a:ext>
                </a:extLst>
              </a:tr>
              <a:tr h="808856">
                <a:tc>
                  <a:txBody>
                    <a:bodyPr/>
                    <a:lstStyle/>
                    <a:p>
                      <a:r>
                        <a:rPr lang="en-MY" dirty="0"/>
                        <a:t>Country Club (1,9)</a:t>
                      </a:r>
                    </a:p>
                  </a:txBody>
                  <a:tcPr>
                    <a:solidFill>
                      <a:schemeClr val="accent5">
                        <a:lumMod val="90000"/>
                      </a:schemeClr>
                    </a:solidFill>
                  </a:tcPr>
                </a:tc>
                <a:tc>
                  <a:txBody>
                    <a:bodyPr/>
                    <a:lstStyle/>
                    <a:p>
                      <a:r>
                        <a:rPr lang="en-MY" dirty="0"/>
                        <a:t>Avoided</a:t>
                      </a:r>
                    </a:p>
                  </a:txBody>
                  <a:tcPr/>
                </a:tc>
                <a:tc>
                  <a:txBody>
                    <a:bodyPr/>
                    <a:lstStyle/>
                    <a:p>
                      <a:r>
                        <a:rPr lang="en-MY" dirty="0"/>
                        <a:t>Stifled</a:t>
                      </a:r>
                    </a:p>
                  </a:txBody>
                  <a:tcPr/>
                </a:tc>
                <a:tc>
                  <a:txBody>
                    <a:bodyPr/>
                    <a:lstStyle/>
                    <a:p>
                      <a:r>
                        <a:rPr lang="en-MY" dirty="0"/>
                        <a:t>High</a:t>
                      </a:r>
                    </a:p>
                  </a:txBody>
                  <a:tcPr/>
                </a:tc>
                <a:extLst>
                  <a:ext uri="{0D108BD9-81ED-4DB2-BD59-A6C34878D82A}">
                    <a16:rowId xmlns:a16="http://schemas.microsoft.com/office/drawing/2014/main" val="910895995"/>
                  </a:ext>
                </a:extLst>
              </a:tr>
              <a:tr h="808856">
                <a:tc>
                  <a:txBody>
                    <a:bodyPr/>
                    <a:lstStyle/>
                    <a:p>
                      <a:r>
                        <a:rPr lang="en-MY" dirty="0"/>
                        <a:t>Impoverished (1,1)</a:t>
                      </a:r>
                    </a:p>
                  </a:txBody>
                  <a:tcPr>
                    <a:solidFill>
                      <a:schemeClr val="accent5">
                        <a:lumMod val="90000"/>
                      </a:schemeClr>
                    </a:solidFill>
                  </a:tcPr>
                </a:tc>
                <a:tc>
                  <a:txBody>
                    <a:bodyPr/>
                    <a:lstStyle/>
                    <a:p>
                      <a:r>
                        <a:rPr lang="en-MY" dirty="0"/>
                        <a:t>Neutral</a:t>
                      </a:r>
                    </a:p>
                  </a:txBody>
                  <a:tcPr/>
                </a:tc>
                <a:tc>
                  <a:txBody>
                    <a:bodyPr/>
                    <a:lstStyle/>
                    <a:p>
                      <a:r>
                        <a:rPr lang="en-MY" dirty="0"/>
                        <a:t>No scope</a:t>
                      </a:r>
                    </a:p>
                  </a:txBody>
                  <a:tcPr/>
                </a:tc>
                <a:tc>
                  <a:txBody>
                    <a:bodyPr/>
                    <a:lstStyle/>
                    <a:p>
                      <a:r>
                        <a:rPr lang="en-MY" dirty="0"/>
                        <a:t>Survival</a:t>
                      </a:r>
                    </a:p>
                  </a:txBody>
                  <a:tcPr/>
                </a:tc>
                <a:extLst>
                  <a:ext uri="{0D108BD9-81ED-4DB2-BD59-A6C34878D82A}">
                    <a16:rowId xmlns:a16="http://schemas.microsoft.com/office/drawing/2014/main" val="3113768567"/>
                  </a:ext>
                </a:extLst>
              </a:tr>
              <a:tr h="808856">
                <a:tc>
                  <a:txBody>
                    <a:bodyPr/>
                    <a:lstStyle/>
                    <a:p>
                      <a:r>
                        <a:rPr lang="en-MY" dirty="0"/>
                        <a:t>Middle of the Road (5,5)</a:t>
                      </a:r>
                    </a:p>
                  </a:txBody>
                  <a:tcPr>
                    <a:solidFill>
                      <a:schemeClr val="accent5">
                        <a:lumMod val="90000"/>
                      </a:schemeClr>
                    </a:solidFill>
                  </a:tcPr>
                </a:tc>
                <a:tc>
                  <a:txBody>
                    <a:bodyPr/>
                    <a:lstStyle/>
                    <a:p>
                      <a:r>
                        <a:rPr lang="en-MY" dirty="0"/>
                        <a:t>Compromise</a:t>
                      </a:r>
                    </a:p>
                  </a:txBody>
                  <a:tcPr/>
                </a:tc>
                <a:tc>
                  <a:txBody>
                    <a:bodyPr/>
                    <a:lstStyle/>
                    <a:p>
                      <a:r>
                        <a:rPr lang="en-MY" dirty="0"/>
                        <a:t>Average</a:t>
                      </a:r>
                    </a:p>
                  </a:txBody>
                  <a:tcPr/>
                </a:tc>
                <a:tc>
                  <a:txBody>
                    <a:bodyPr/>
                    <a:lstStyle/>
                    <a:p>
                      <a:r>
                        <a:rPr lang="en-MY" dirty="0"/>
                        <a:t>Average</a:t>
                      </a:r>
                    </a:p>
                  </a:txBody>
                  <a:tcPr/>
                </a:tc>
                <a:extLst>
                  <a:ext uri="{0D108BD9-81ED-4DB2-BD59-A6C34878D82A}">
                    <a16:rowId xmlns:a16="http://schemas.microsoft.com/office/drawing/2014/main" val="2364661681"/>
                  </a:ext>
                </a:extLst>
              </a:tr>
              <a:tr h="808856">
                <a:tc>
                  <a:txBody>
                    <a:bodyPr/>
                    <a:lstStyle/>
                    <a:p>
                      <a:r>
                        <a:rPr lang="en-MY" dirty="0"/>
                        <a:t>Team Leadership (9,9)</a:t>
                      </a:r>
                    </a:p>
                  </a:txBody>
                  <a:tcPr>
                    <a:solidFill>
                      <a:schemeClr val="accent5">
                        <a:lumMod val="90000"/>
                      </a:schemeClr>
                    </a:solidFill>
                  </a:tcPr>
                </a:tc>
                <a:tc>
                  <a:txBody>
                    <a:bodyPr/>
                    <a:lstStyle/>
                    <a:p>
                      <a:r>
                        <a:rPr lang="en-MY" dirty="0"/>
                        <a:t>Confronted</a:t>
                      </a:r>
                    </a:p>
                  </a:txBody>
                  <a:tcPr/>
                </a:tc>
                <a:tc>
                  <a:txBody>
                    <a:bodyPr/>
                    <a:lstStyle/>
                    <a:p>
                      <a:r>
                        <a:rPr lang="en-MY" dirty="0"/>
                        <a:t>High</a:t>
                      </a:r>
                    </a:p>
                  </a:txBody>
                  <a:tcPr/>
                </a:tc>
                <a:tc>
                  <a:txBody>
                    <a:bodyPr/>
                    <a:lstStyle/>
                    <a:p>
                      <a:r>
                        <a:rPr lang="en-MY" dirty="0"/>
                        <a:t>High</a:t>
                      </a:r>
                    </a:p>
                  </a:txBody>
                  <a:tcPr/>
                </a:tc>
                <a:extLst>
                  <a:ext uri="{0D108BD9-81ED-4DB2-BD59-A6C34878D82A}">
                    <a16:rowId xmlns:a16="http://schemas.microsoft.com/office/drawing/2014/main" val="1220918051"/>
                  </a:ext>
                </a:extLst>
              </a:tr>
            </a:tbl>
          </a:graphicData>
        </a:graphic>
      </p:graphicFrame>
    </p:spTree>
    <p:extLst>
      <p:ext uri="{BB962C8B-B14F-4D97-AF65-F5344CB8AC3E}">
        <p14:creationId xmlns:p14="http://schemas.microsoft.com/office/powerpoint/2010/main" val="28765489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89B50-266D-4860-9BE1-4CD5CA5FBBB0}"/>
              </a:ext>
            </a:extLst>
          </p:cNvPr>
          <p:cNvSpPr>
            <a:spLocks noGrp="1"/>
          </p:cNvSpPr>
          <p:nvPr>
            <p:ph type="title"/>
          </p:nvPr>
        </p:nvSpPr>
        <p:spPr/>
        <p:txBody>
          <a:bodyPr/>
          <a:lstStyle/>
          <a:p>
            <a:r>
              <a:rPr lang="en-MY" dirty="0"/>
              <a:t>Blake and Mouton Grid - five leadership styles</a:t>
            </a:r>
          </a:p>
        </p:txBody>
      </p:sp>
      <p:sp>
        <p:nvSpPr>
          <p:cNvPr id="4" name="TextBox 3">
            <a:extLst>
              <a:ext uri="{FF2B5EF4-FFF2-40B4-BE49-F238E27FC236}">
                <a16:creationId xmlns:a16="http://schemas.microsoft.com/office/drawing/2014/main" id="{871CA9D9-84E4-4E2E-838F-CBFC4DDF1037}"/>
              </a:ext>
            </a:extLst>
          </p:cNvPr>
          <p:cNvSpPr txBox="1"/>
          <p:nvPr/>
        </p:nvSpPr>
        <p:spPr>
          <a:xfrm>
            <a:off x="724674" y="1628800"/>
            <a:ext cx="8239813" cy="5062924"/>
          </a:xfrm>
          <a:prstGeom prst="rect">
            <a:avLst/>
          </a:prstGeom>
          <a:noFill/>
        </p:spPr>
        <p:txBody>
          <a:bodyPr wrap="square" rtlCol="0">
            <a:spAutoFit/>
          </a:bodyPr>
          <a:lstStyle/>
          <a:p>
            <a:r>
              <a:rPr lang="en-MY" sz="1700" b="1" dirty="0"/>
              <a:t>1. Produce-or-Perish Management – High Results/Low People</a:t>
            </a:r>
          </a:p>
          <a:p>
            <a:r>
              <a:rPr lang="en-MY" sz="1700" dirty="0"/>
              <a:t>Also known as Authoritarian or "Produce or Perish" Leaders, people in this category believe that employees are simply a means to an end. Employee needs are always secondary to the need for efficient and productive workplaces. This type of leader is very autocratic, has strict work rules, policies, and procedures, and views punishment as the most effective means to motivate employees.</a:t>
            </a:r>
          </a:p>
          <a:p>
            <a:endParaRPr lang="en-MY" sz="1700" dirty="0"/>
          </a:p>
          <a:p>
            <a:r>
              <a:rPr lang="en-MY" sz="1700" b="1" dirty="0"/>
              <a:t>2. Country Club Management – High People/Low Results </a:t>
            </a:r>
            <a:r>
              <a:rPr lang="en-MY" sz="1700" dirty="0"/>
              <a:t>This style of leader is most concerned about the needs and feelings of members of his/her team. These people operate under the assumption that as long as team members are happy and secure then they will work hard. What tends to result is a work environment that is very relaxed and fun but where production suffers due to lack of direction and control.</a:t>
            </a:r>
          </a:p>
          <a:p>
            <a:endParaRPr lang="en-MY" sz="1700" dirty="0"/>
          </a:p>
          <a:p>
            <a:r>
              <a:rPr lang="en-MY" sz="1700" b="1" dirty="0"/>
              <a:t>3. Middle-of-the-Road Management – Medium Results/Medium People</a:t>
            </a:r>
          </a:p>
          <a:p>
            <a:r>
              <a:rPr lang="en-MY" sz="1700" dirty="0"/>
              <a:t>A Middle-of-the-Road or "status quo" manager tries to balance results and people, but this strategy is not as effective as it may sound. Through continual compromise, he/she fails to inspire high performance and also fails to meet people's needs fully. The result is that his team will likely deliver only mediocre performance</a:t>
            </a:r>
          </a:p>
        </p:txBody>
      </p:sp>
    </p:spTree>
    <p:extLst>
      <p:ext uri="{BB962C8B-B14F-4D97-AF65-F5344CB8AC3E}">
        <p14:creationId xmlns:p14="http://schemas.microsoft.com/office/powerpoint/2010/main" val="17719995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1C837-483D-4CC0-9AFB-DD0008A0DA18}"/>
              </a:ext>
            </a:extLst>
          </p:cNvPr>
          <p:cNvSpPr>
            <a:spLocks noGrp="1"/>
          </p:cNvSpPr>
          <p:nvPr>
            <p:ph type="title"/>
          </p:nvPr>
        </p:nvSpPr>
        <p:spPr/>
        <p:txBody>
          <a:bodyPr/>
          <a:lstStyle/>
          <a:p>
            <a:r>
              <a:rPr lang="en-MY" dirty="0"/>
              <a:t>Blake and Mouton Grid - five leadership styles</a:t>
            </a:r>
          </a:p>
        </p:txBody>
      </p:sp>
      <p:sp>
        <p:nvSpPr>
          <p:cNvPr id="4" name="TextBox 3">
            <a:extLst>
              <a:ext uri="{FF2B5EF4-FFF2-40B4-BE49-F238E27FC236}">
                <a16:creationId xmlns:a16="http://schemas.microsoft.com/office/drawing/2014/main" id="{16DD33A2-FF4C-4B93-8958-5B1A4B8E1A67}"/>
              </a:ext>
            </a:extLst>
          </p:cNvPr>
          <p:cNvSpPr txBox="1"/>
          <p:nvPr/>
        </p:nvSpPr>
        <p:spPr>
          <a:xfrm>
            <a:off x="618964" y="1700808"/>
            <a:ext cx="8417532" cy="5078313"/>
          </a:xfrm>
          <a:prstGeom prst="rect">
            <a:avLst/>
          </a:prstGeom>
          <a:noFill/>
        </p:spPr>
        <p:txBody>
          <a:bodyPr wrap="square" rtlCol="0">
            <a:spAutoFit/>
          </a:bodyPr>
          <a:lstStyle/>
          <a:p>
            <a:r>
              <a:rPr lang="en-MY" b="1" dirty="0"/>
              <a:t>4. Country Club Management – High People/Low Results</a:t>
            </a:r>
          </a:p>
          <a:p>
            <a:r>
              <a:rPr lang="en-MY" dirty="0"/>
              <a:t>The Country Club or "accommodating" style of manager is most concerned about their team members' needs and feelings. The Leader assumes that, as long as they are happy  and secure, they will work hard.</a:t>
            </a:r>
          </a:p>
          <a:p>
            <a:endParaRPr lang="en-MY" dirty="0"/>
          </a:p>
          <a:p>
            <a:r>
              <a:rPr lang="en-MY" dirty="0"/>
              <a:t>What tends to be the result is a work environment that is very relaxed and fun, but where productivity suffers because there is a lack of direction and control.</a:t>
            </a:r>
          </a:p>
          <a:p>
            <a:endParaRPr lang="en-MY" dirty="0"/>
          </a:p>
          <a:p>
            <a:r>
              <a:rPr lang="en-MY" b="1" dirty="0"/>
              <a:t>5. Team Management – High Production/High People</a:t>
            </a:r>
          </a:p>
          <a:p>
            <a:r>
              <a:rPr lang="en-MY" dirty="0"/>
              <a:t>According to the Blake Mouton model, Team management is the most effective leadership style. It reflects a leader who is passionate about his/her work and who does the best he can for the people he works with.</a:t>
            </a:r>
          </a:p>
          <a:p>
            <a:endParaRPr lang="en-MY" dirty="0"/>
          </a:p>
          <a:p>
            <a:r>
              <a:rPr lang="en-MY" dirty="0"/>
              <a:t>Team or "sound" managers commit to their organization's goals and mission, motivate the people who report to them, and work hard to get people to stretch themselves to deliver great results. But, at the same time, they're inspiring figures who look after their teams. Someone led by a Team manager feels respected and empowered, and is committed to achieving her goals.</a:t>
            </a:r>
          </a:p>
        </p:txBody>
      </p:sp>
    </p:spTree>
    <p:extLst>
      <p:ext uri="{BB962C8B-B14F-4D97-AF65-F5344CB8AC3E}">
        <p14:creationId xmlns:p14="http://schemas.microsoft.com/office/powerpoint/2010/main" val="352142304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BDFBE-4E09-421A-A04D-F1CA263D54C1}"/>
              </a:ext>
            </a:extLst>
          </p:cNvPr>
          <p:cNvSpPr>
            <a:spLocks noGrp="1"/>
          </p:cNvSpPr>
          <p:nvPr>
            <p:ph type="title"/>
          </p:nvPr>
        </p:nvSpPr>
        <p:spPr/>
        <p:txBody>
          <a:bodyPr/>
          <a:lstStyle/>
          <a:p>
            <a:r>
              <a:rPr lang="en-MY" dirty="0"/>
              <a:t>Situational Leadership</a:t>
            </a:r>
          </a:p>
        </p:txBody>
      </p:sp>
      <p:sp>
        <p:nvSpPr>
          <p:cNvPr id="4" name="TextBox 3">
            <a:extLst>
              <a:ext uri="{FF2B5EF4-FFF2-40B4-BE49-F238E27FC236}">
                <a16:creationId xmlns:a16="http://schemas.microsoft.com/office/drawing/2014/main" id="{8874A13F-BCB5-4757-9D92-A7926680A43B}"/>
              </a:ext>
            </a:extLst>
          </p:cNvPr>
          <p:cNvSpPr txBox="1"/>
          <p:nvPr/>
        </p:nvSpPr>
        <p:spPr>
          <a:xfrm>
            <a:off x="733264" y="1628800"/>
            <a:ext cx="8134672" cy="4801314"/>
          </a:xfrm>
          <a:prstGeom prst="rect">
            <a:avLst/>
          </a:prstGeom>
          <a:noFill/>
        </p:spPr>
        <p:txBody>
          <a:bodyPr wrap="square" rtlCol="0">
            <a:spAutoFit/>
          </a:bodyPr>
          <a:lstStyle/>
          <a:p>
            <a:r>
              <a:rPr lang="en-MY" dirty="0"/>
              <a:t>Situational Leadership Theory, or the Situational Leadership Model, is a model created by Paul Hersey and Ken Blanchard, developed while working on Management of Organizational </a:t>
            </a:r>
            <a:r>
              <a:rPr lang="en-MY" dirty="0" err="1"/>
              <a:t>Behavior.The</a:t>
            </a:r>
            <a:r>
              <a:rPr lang="en-MY" dirty="0"/>
              <a:t> theory was first introduced in 1969 as "life cycle theory of leadership". During the mid-1970s, life cycle theory of leadership was renamed "Situational Leadership Theory.</a:t>
            </a:r>
          </a:p>
          <a:p>
            <a:endParaRPr lang="en-MY" dirty="0"/>
          </a:p>
          <a:p>
            <a:r>
              <a:rPr lang="en-MY" dirty="0"/>
              <a:t>Leaders match their style to the competence and commitment of subordinates</a:t>
            </a:r>
          </a:p>
          <a:p>
            <a:pPr marL="285750" indent="-285750">
              <a:buFont typeface="Arial" panose="020B0604020202020204" pitchFamily="34" charset="0"/>
              <a:buChar char="•"/>
            </a:pPr>
            <a:endParaRPr lang="en-MY" dirty="0"/>
          </a:p>
          <a:p>
            <a:pPr marL="285750" indent="-285750">
              <a:buFont typeface="Wingdings" panose="05000000000000000000" pitchFamily="2" charset="2"/>
              <a:buChar char="§"/>
            </a:pPr>
            <a:r>
              <a:rPr lang="en-MY" dirty="0"/>
              <a:t>Focuses on leadership in situations</a:t>
            </a:r>
          </a:p>
          <a:p>
            <a:pPr marL="285750" indent="-285750">
              <a:buFont typeface="Wingdings" panose="05000000000000000000" pitchFamily="2" charset="2"/>
              <a:buChar char="§"/>
            </a:pPr>
            <a:r>
              <a:rPr lang="en-MY" dirty="0"/>
              <a:t>Emphasizes adapting style - different situations demand different kinds of leadership</a:t>
            </a:r>
          </a:p>
          <a:p>
            <a:r>
              <a:rPr lang="en-MY" dirty="0"/>
              <a:t> </a:t>
            </a:r>
          </a:p>
          <a:p>
            <a:r>
              <a:rPr lang="en-MY" dirty="0"/>
              <a:t>Composed of both a directive dimension &amp; supportive dimension:</a:t>
            </a:r>
          </a:p>
          <a:p>
            <a:endParaRPr lang="en-MY" dirty="0"/>
          </a:p>
          <a:p>
            <a:pPr marL="285750" indent="-285750">
              <a:buFont typeface="Wingdings" panose="05000000000000000000" pitchFamily="2" charset="2"/>
              <a:buChar char="§"/>
            </a:pPr>
            <a:r>
              <a:rPr lang="en-MY" dirty="0"/>
              <a:t>Each dimension must be applied appropriately in a given situation</a:t>
            </a:r>
          </a:p>
          <a:p>
            <a:pPr marL="285750" indent="-285750">
              <a:buFont typeface="Wingdings" panose="05000000000000000000" pitchFamily="2" charset="2"/>
              <a:buChar char="§"/>
            </a:pPr>
            <a:r>
              <a:rPr lang="en-MY" dirty="0"/>
              <a:t>Leaders evaluate employees to assess their competence and commitment to perform a given task</a:t>
            </a:r>
          </a:p>
        </p:txBody>
      </p:sp>
    </p:spTree>
    <p:extLst>
      <p:ext uri="{BB962C8B-B14F-4D97-AF65-F5344CB8AC3E}">
        <p14:creationId xmlns:p14="http://schemas.microsoft.com/office/powerpoint/2010/main" val="37027148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F783F-E18F-4EA5-BB4B-FC24A0CEEC3A}"/>
              </a:ext>
            </a:extLst>
          </p:cNvPr>
          <p:cNvSpPr>
            <a:spLocks noGrp="1"/>
          </p:cNvSpPr>
          <p:nvPr>
            <p:ph type="title"/>
          </p:nvPr>
        </p:nvSpPr>
        <p:spPr/>
        <p:txBody>
          <a:bodyPr/>
          <a:lstStyle/>
          <a:p>
            <a:r>
              <a:rPr lang="en-MY" dirty="0"/>
              <a:t>Situational Leadership</a:t>
            </a:r>
          </a:p>
        </p:txBody>
      </p:sp>
      <p:pic>
        <p:nvPicPr>
          <p:cNvPr id="5" name="Picture 4">
            <a:extLst>
              <a:ext uri="{FF2B5EF4-FFF2-40B4-BE49-F238E27FC236}">
                <a16:creationId xmlns:a16="http://schemas.microsoft.com/office/drawing/2014/main" id="{AFD2F3C2-294C-4C98-AAE2-AC05C9A05048}"/>
              </a:ext>
            </a:extLst>
          </p:cNvPr>
          <p:cNvPicPr>
            <a:picLocks noChangeAspect="1"/>
          </p:cNvPicPr>
          <p:nvPr/>
        </p:nvPicPr>
        <p:blipFill>
          <a:blip r:embed="rId2"/>
          <a:stretch>
            <a:fillRect/>
          </a:stretch>
        </p:blipFill>
        <p:spPr>
          <a:xfrm>
            <a:off x="1763688" y="1844824"/>
            <a:ext cx="6192688" cy="4423349"/>
          </a:xfrm>
          <a:prstGeom prst="rect">
            <a:avLst/>
          </a:prstGeom>
        </p:spPr>
      </p:pic>
    </p:spTree>
    <p:extLst>
      <p:ext uri="{BB962C8B-B14F-4D97-AF65-F5344CB8AC3E}">
        <p14:creationId xmlns:p14="http://schemas.microsoft.com/office/powerpoint/2010/main" val="30783546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ED15A-2D82-451F-A2C3-D3C20830B2DA}"/>
              </a:ext>
            </a:extLst>
          </p:cNvPr>
          <p:cNvSpPr>
            <a:spLocks noGrp="1"/>
          </p:cNvSpPr>
          <p:nvPr>
            <p:ph type="title"/>
          </p:nvPr>
        </p:nvSpPr>
        <p:spPr/>
        <p:txBody>
          <a:bodyPr/>
          <a:lstStyle/>
          <a:p>
            <a:r>
              <a:rPr lang="en-MY" dirty="0"/>
              <a:t>Follower Development level</a:t>
            </a:r>
          </a:p>
        </p:txBody>
      </p:sp>
      <p:pic>
        <p:nvPicPr>
          <p:cNvPr id="5" name="Picture 4">
            <a:extLst>
              <a:ext uri="{FF2B5EF4-FFF2-40B4-BE49-F238E27FC236}">
                <a16:creationId xmlns:a16="http://schemas.microsoft.com/office/drawing/2014/main" id="{981AB389-EEE7-4036-94EF-38684E69F40D}"/>
              </a:ext>
            </a:extLst>
          </p:cNvPr>
          <p:cNvPicPr>
            <a:picLocks noChangeAspect="1"/>
          </p:cNvPicPr>
          <p:nvPr/>
        </p:nvPicPr>
        <p:blipFill>
          <a:blip r:embed="rId2"/>
          <a:stretch>
            <a:fillRect/>
          </a:stretch>
        </p:blipFill>
        <p:spPr>
          <a:xfrm>
            <a:off x="1293043" y="2060848"/>
            <a:ext cx="6557913" cy="4150177"/>
          </a:xfrm>
          <a:prstGeom prst="rect">
            <a:avLst/>
          </a:prstGeom>
        </p:spPr>
      </p:pic>
    </p:spTree>
    <p:extLst>
      <p:ext uri="{BB962C8B-B14F-4D97-AF65-F5344CB8AC3E}">
        <p14:creationId xmlns:p14="http://schemas.microsoft.com/office/powerpoint/2010/main" val="400161272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B6978-DBFA-47FF-8041-4B6D8BF4661C}"/>
              </a:ext>
            </a:extLst>
          </p:cNvPr>
          <p:cNvSpPr>
            <a:spLocks noGrp="1"/>
          </p:cNvSpPr>
          <p:nvPr>
            <p:ph type="title"/>
          </p:nvPr>
        </p:nvSpPr>
        <p:spPr/>
        <p:txBody>
          <a:bodyPr/>
          <a:lstStyle/>
          <a:p>
            <a:r>
              <a:rPr lang="en-MY" dirty="0"/>
              <a:t>Follower Development level</a:t>
            </a:r>
          </a:p>
        </p:txBody>
      </p:sp>
      <p:sp>
        <p:nvSpPr>
          <p:cNvPr id="3" name="Content Placeholder 2">
            <a:extLst>
              <a:ext uri="{FF2B5EF4-FFF2-40B4-BE49-F238E27FC236}">
                <a16:creationId xmlns:a16="http://schemas.microsoft.com/office/drawing/2014/main" id="{80F4A5C5-0D3D-4BCA-9454-DD64F58BA19D}"/>
              </a:ext>
            </a:extLst>
          </p:cNvPr>
          <p:cNvSpPr>
            <a:spLocks noGrp="1"/>
          </p:cNvSpPr>
          <p:nvPr>
            <p:ph idx="1"/>
          </p:nvPr>
        </p:nvSpPr>
        <p:spPr/>
        <p:txBody>
          <a:bodyPr/>
          <a:lstStyle/>
          <a:p>
            <a:r>
              <a:rPr lang="en-MY" dirty="0"/>
              <a:t>D1 – Enthusiastic Beginner</a:t>
            </a:r>
          </a:p>
          <a:p>
            <a:endParaRPr lang="en-MY" dirty="0"/>
          </a:p>
          <a:p>
            <a:r>
              <a:rPr lang="en-MY" dirty="0"/>
              <a:t>D2 – Disillusioned Learner</a:t>
            </a:r>
          </a:p>
          <a:p>
            <a:endParaRPr lang="en-MY" dirty="0"/>
          </a:p>
          <a:p>
            <a:r>
              <a:rPr lang="en-MY" dirty="0"/>
              <a:t>D3 – Capable but cautious</a:t>
            </a:r>
          </a:p>
          <a:p>
            <a:endParaRPr lang="en-MY" dirty="0"/>
          </a:p>
          <a:p>
            <a:r>
              <a:rPr lang="en-MY" dirty="0"/>
              <a:t>D4 – Self Reliant</a:t>
            </a:r>
          </a:p>
        </p:txBody>
      </p:sp>
    </p:spTree>
    <p:extLst>
      <p:ext uri="{BB962C8B-B14F-4D97-AF65-F5344CB8AC3E}">
        <p14:creationId xmlns:p14="http://schemas.microsoft.com/office/powerpoint/2010/main" val="367229059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A37E1-18EE-441E-A50A-CB2E0971910D}"/>
              </a:ext>
            </a:extLst>
          </p:cNvPr>
          <p:cNvSpPr>
            <a:spLocks noGrp="1"/>
          </p:cNvSpPr>
          <p:nvPr>
            <p:ph type="title"/>
          </p:nvPr>
        </p:nvSpPr>
        <p:spPr/>
        <p:txBody>
          <a:bodyPr/>
          <a:lstStyle/>
          <a:p>
            <a:r>
              <a:rPr lang="en-MY" dirty="0"/>
              <a:t>Leadership Style</a:t>
            </a:r>
          </a:p>
        </p:txBody>
      </p:sp>
      <p:pic>
        <p:nvPicPr>
          <p:cNvPr id="5" name="Picture 4">
            <a:extLst>
              <a:ext uri="{FF2B5EF4-FFF2-40B4-BE49-F238E27FC236}">
                <a16:creationId xmlns:a16="http://schemas.microsoft.com/office/drawing/2014/main" id="{E77D92DC-9CE2-432C-8FA3-5C7687981C27}"/>
              </a:ext>
            </a:extLst>
          </p:cNvPr>
          <p:cNvPicPr>
            <a:picLocks noChangeAspect="1"/>
          </p:cNvPicPr>
          <p:nvPr/>
        </p:nvPicPr>
        <p:blipFill>
          <a:blip r:embed="rId2"/>
          <a:stretch>
            <a:fillRect/>
          </a:stretch>
        </p:blipFill>
        <p:spPr>
          <a:xfrm>
            <a:off x="1335335" y="1857933"/>
            <a:ext cx="6473329" cy="4722254"/>
          </a:xfrm>
          <a:prstGeom prst="rect">
            <a:avLst/>
          </a:prstGeom>
        </p:spPr>
      </p:pic>
    </p:spTree>
    <p:extLst>
      <p:ext uri="{BB962C8B-B14F-4D97-AF65-F5344CB8AC3E}">
        <p14:creationId xmlns:p14="http://schemas.microsoft.com/office/powerpoint/2010/main" val="425990473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0B155-228D-4E40-AFDE-8832E511CBCF}"/>
              </a:ext>
            </a:extLst>
          </p:cNvPr>
          <p:cNvSpPr>
            <a:spLocks noGrp="1"/>
          </p:cNvSpPr>
          <p:nvPr>
            <p:ph type="title"/>
          </p:nvPr>
        </p:nvSpPr>
        <p:spPr/>
        <p:txBody>
          <a:bodyPr/>
          <a:lstStyle/>
          <a:p>
            <a:r>
              <a:rPr lang="en-MY" dirty="0"/>
              <a:t>Situational Leadership</a:t>
            </a:r>
          </a:p>
        </p:txBody>
      </p:sp>
      <p:pic>
        <p:nvPicPr>
          <p:cNvPr id="4" name="Picture 3">
            <a:extLst>
              <a:ext uri="{FF2B5EF4-FFF2-40B4-BE49-F238E27FC236}">
                <a16:creationId xmlns:a16="http://schemas.microsoft.com/office/drawing/2014/main" id="{084BCAC8-1F58-4BC2-8A05-05CAB53BD2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6762" y="1782541"/>
            <a:ext cx="5790476" cy="5067645"/>
          </a:xfrm>
          <a:prstGeom prst="rect">
            <a:avLst/>
          </a:prstGeom>
        </p:spPr>
      </p:pic>
    </p:spTree>
    <p:extLst>
      <p:ext uri="{BB962C8B-B14F-4D97-AF65-F5344CB8AC3E}">
        <p14:creationId xmlns:p14="http://schemas.microsoft.com/office/powerpoint/2010/main" val="9054448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3EEDB-6ABC-48A5-BB39-BC9448486D88}"/>
              </a:ext>
            </a:extLst>
          </p:cNvPr>
          <p:cNvSpPr>
            <a:spLocks noGrp="1"/>
          </p:cNvSpPr>
          <p:nvPr>
            <p:ph type="title"/>
          </p:nvPr>
        </p:nvSpPr>
        <p:spPr/>
        <p:txBody>
          <a:bodyPr/>
          <a:lstStyle/>
          <a:p>
            <a:r>
              <a:rPr lang="en-MY" dirty="0"/>
              <a:t>Styles of Hersey &amp; Blanchard Grid</a:t>
            </a:r>
          </a:p>
        </p:txBody>
      </p:sp>
      <p:sp>
        <p:nvSpPr>
          <p:cNvPr id="4" name="TextBox 3">
            <a:extLst>
              <a:ext uri="{FF2B5EF4-FFF2-40B4-BE49-F238E27FC236}">
                <a16:creationId xmlns:a16="http://schemas.microsoft.com/office/drawing/2014/main" id="{6748AE28-462C-43B9-88AE-A1C5AE348577}"/>
              </a:ext>
            </a:extLst>
          </p:cNvPr>
          <p:cNvSpPr txBox="1"/>
          <p:nvPr/>
        </p:nvSpPr>
        <p:spPr>
          <a:xfrm>
            <a:off x="1187624" y="1973103"/>
            <a:ext cx="7056784" cy="3970318"/>
          </a:xfrm>
          <a:prstGeom prst="rect">
            <a:avLst/>
          </a:prstGeom>
          <a:noFill/>
        </p:spPr>
        <p:txBody>
          <a:bodyPr wrap="square" rtlCol="0">
            <a:spAutoFit/>
          </a:bodyPr>
          <a:lstStyle/>
          <a:p>
            <a:r>
              <a:rPr lang="en-MY" b="1" dirty="0"/>
              <a:t>S1 - Directing Style :</a:t>
            </a:r>
          </a:p>
          <a:p>
            <a:endParaRPr lang="en-MY" b="1" u="sng" dirty="0"/>
          </a:p>
          <a:p>
            <a:pPr marL="285750" indent="-285750">
              <a:buFont typeface="Wingdings" panose="05000000000000000000" pitchFamily="2" charset="2"/>
              <a:buChar char="§"/>
            </a:pPr>
            <a:r>
              <a:rPr lang="en-MY" dirty="0"/>
              <a:t>Leader focuses communication on goal achievement</a:t>
            </a:r>
          </a:p>
          <a:p>
            <a:pPr marL="285750" indent="-285750">
              <a:buFont typeface="Wingdings" panose="05000000000000000000" pitchFamily="2" charset="2"/>
              <a:buChar char="§"/>
            </a:pPr>
            <a:r>
              <a:rPr lang="en-MY" dirty="0"/>
              <a:t>Spends LESS time using supportive </a:t>
            </a:r>
            <a:r>
              <a:rPr lang="en-MY" dirty="0" err="1"/>
              <a:t>behaviors</a:t>
            </a:r>
            <a:endParaRPr lang="en-MY" dirty="0"/>
          </a:p>
          <a:p>
            <a:pPr marL="285750" indent="-285750">
              <a:buFont typeface="Wingdings" panose="05000000000000000000" pitchFamily="2" charset="2"/>
              <a:buChar char="§"/>
            </a:pPr>
            <a:endParaRPr lang="en-MY" dirty="0"/>
          </a:p>
          <a:p>
            <a:r>
              <a:rPr lang="en-MY" b="1" dirty="0"/>
              <a:t>S2 - Coaching Style :</a:t>
            </a:r>
          </a:p>
          <a:p>
            <a:endParaRPr lang="en-MY" dirty="0"/>
          </a:p>
          <a:p>
            <a:pPr marL="285750" indent="-285750">
              <a:buFont typeface="Wingdings" panose="05000000000000000000" pitchFamily="2" charset="2"/>
              <a:buChar char="§"/>
            </a:pPr>
            <a:r>
              <a:rPr lang="en-MY" dirty="0"/>
              <a:t>Leader focuses communication on BOTH goal achievement and supporting subordinates’ socioemotional needs</a:t>
            </a:r>
          </a:p>
          <a:p>
            <a:pPr marL="285750" indent="-285750">
              <a:buFont typeface="Wingdings" panose="05000000000000000000" pitchFamily="2" charset="2"/>
              <a:buChar char="§"/>
            </a:pPr>
            <a:r>
              <a:rPr lang="en-MY" dirty="0"/>
              <a:t>Requires leader involvement through encouragement and soliciting subordinate input</a:t>
            </a:r>
          </a:p>
          <a:p>
            <a:endParaRPr lang="en-MY" dirty="0"/>
          </a:p>
          <a:p>
            <a:endParaRPr lang="en-MY" dirty="0"/>
          </a:p>
          <a:p>
            <a:endParaRPr lang="en-MY" dirty="0"/>
          </a:p>
        </p:txBody>
      </p:sp>
    </p:spTree>
    <p:extLst>
      <p:ext uri="{BB962C8B-B14F-4D97-AF65-F5344CB8AC3E}">
        <p14:creationId xmlns:p14="http://schemas.microsoft.com/office/powerpoint/2010/main" val="109544518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F6C01-8771-4577-9396-7D98AB41E7F5}"/>
              </a:ext>
            </a:extLst>
          </p:cNvPr>
          <p:cNvSpPr>
            <a:spLocks noGrp="1"/>
          </p:cNvSpPr>
          <p:nvPr>
            <p:ph type="title"/>
          </p:nvPr>
        </p:nvSpPr>
        <p:spPr/>
        <p:txBody>
          <a:bodyPr/>
          <a:lstStyle/>
          <a:p>
            <a:r>
              <a:rPr lang="en-MY" dirty="0"/>
              <a:t>Styles of Hersey &amp; Blanchard Grid</a:t>
            </a:r>
          </a:p>
        </p:txBody>
      </p:sp>
      <p:sp>
        <p:nvSpPr>
          <p:cNvPr id="4" name="TextBox 3">
            <a:extLst>
              <a:ext uri="{FF2B5EF4-FFF2-40B4-BE49-F238E27FC236}">
                <a16:creationId xmlns:a16="http://schemas.microsoft.com/office/drawing/2014/main" id="{C5A651E7-F68D-4EB9-9F8C-1F85FF6DA555}"/>
              </a:ext>
            </a:extLst>
          </p:cNvPr>
          <p:cNvSpPr txBox="1"/>
          <p:nvPr/>
        </p:nvSpPr>
        <p:spPr>
          <a:xfrm>
            <a:off x="914400" y="1700808"/>
            <a:ext cx="7632848" cy="4801314"/>
          </a:xfrm>
          <a:prstGeom prst="rect">
            <a:avLst/>
          </a:prstGeom>
          <a:noFill/>
        </p:spPr>
        <p:txBody>
          <a:bodyPr wrap="square" rtlCol="0">
            <a:spAutoFit/>
          </a:bodyPr>
          <a:lstStyle/>
          <a:p>
            <a:r>
              <a:rPr lang="en-MY" b="1" dirty="0"/>
              <a:t>S3 - Supporting Style</a:t>
            </a:r>
          </a:p>
          <a:p>
            <a:endParaRPr lang="en-MY" b="1" dirty="0"/>
          </a:p>
          <a:p>
            <a:pPr marL="285750" indent="-285750">
              <a:buFont typeface="Wingdings" panose="05000000000000000000" pitchFamily="2" charset="2"/>
              <a:buChar char="§"/>
            </a:pPr>
            <a:r>
              <a:rPr lang="en-MY" dirty="0"/>
              <a:t>Leader does NOT focus solely on goals; uses supportive </a:t>
            </a:r>
            <a:r>
              <a:rPr lang="en-MY" dirty="0" err="1"/>
              <a:t>behaviors</a:t>
            </a:r>
            <a:r>
              <a:rPr lang="en-MY" dirty="0"/>
              <a:t> to bring out employee skills in accomplishing tasks</a:t>
            </a:r>
          </a:p>
          <a:p>
            <a:pPr marL="285750" indent="-285750">
              <a:buFont typeface="Wingdings" panose="05000000000000000000" pitchFamily="2" charset="2"/>
              <a:buChar char="§"/>
            </a:pPr>
            <a:r>
              <a:rPr lang="en-MY" dirty="0"/>
              <a:t>Leader delegates day-to-day decision-making control but is available to facilitate problem solving</a:t>
            </a:r>
          </a:p>
          <a:p>
            <a:pPr marL="285750" indent="-285750">
              <a:buFont typeface="Wingdings" panose="05000000000000000000" pitchFamily="2" charset="2"/>
              <a:buChar char="§"/>
            </a:pPr>
            <a:endParaRPr lang="en-MY" b="1" dirty="0"/>
          </a:p>
          <a:p>
            <a:r>
              <a:rPr lang="en-MY" b="1" dirty="0"/>
              <a:t>S4 - Delegating Style</a:t>
            </a:r>
          </a:p>
          <a:p>
            <a:endParaRPr lang="en-MY" dirty="0"/>
          </a:p>
          <a:p>
            <a:pPr marL="285750" indent="-285750">
              <a:buFont typeface="Wingdings" panose="05000000000000000000" pitchFamily="2" charset="2"/>
              <a:buChar char="§"/>
            </a:pPr>
            <a:r>
              <a:rPr lang="en-MY" dirty="0"/>
              <a:t>Leader offers LESS task input and social support; facilitates subordinates’ confidence and motivation in relation to the task</a:t>
            </a:r>
          </a:p>
          <a:p>
            <a:pPr marL="285750" indent="-285750">
              <a:buFont typeface="Wingdings" panose="05000000000000000000" pitchFamily="2" charset="2"/>
              <a:buChar char="§"/>
            </a:pPr>
            <a:r>
              <a:rPr lang="en-MY" dirty="0"/>
              <a:t>Leader lessens involvement in planning, control of details, and goal clarification</a:t>
            </a:r>
          </a:p>
          <a:p>
            <a:pPr marL="285750" indent="-285750">
              <a:buFont typeface="Wingdings" panose="05000000000000000000" pitchFamily="2" charset="2"/>
              <a:buChar char="§"/>
            </a:pPr>
            <a:r>
              <a:rPr lang="en-MY" dirty="0"/>
              <a:t>Gives subordinates control and refrains from intervention and unneeded social support</a:t>
            </a:r>
          </a:p>
          <a:p>
            <a:endParaRPr lang="en-MY" dirty="0"/>
          </a:p>
          <a:p>
            <a:endParaRPr lang="en-MY" dirty="0"/>
          </a:p>
        </p:txBody>
      </p:sp>
    </p:spTree>
    <p:extLst>
      <p:ext uri="{BB962C8B-B14F-4D97-AF65-F5344CB8AC3E}">
        <p14:creationId xmlns:p14="http://schemas.microsoft.com/office/powerpoint/2010/main" val="242870569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03F57-9667-4ABF-B9A1-16146D431F8D}"/>
              </a:ext>
            </a:extLst>
          </p:cNvPr>
          <p:cNvSpPr>
            <a:spLocks noGrp="1"/>
          </p:cNvSpPr>
          <p:nvPr>
            <p:ph type="title"/>
          </p:nvPr>
        </p:nvSpPr>
        <p:spPr/>
        <p:txBody>
          <a:bodyPr/>
          <a:lstStyle/>
          <a:p>
            <a:r>
              <a:rPr lang="en-MY" dirty="0"/>
              <a:t>Strengths of the Model</a:t>
            </a:r>
          </a:p>
        </p:txBody>
      </p:sp>
      <p:sp>
        <p:nvSpPr>
          <p:cNvPr id="4" name="TextBox 3">
            <a:extLst>
              <a:ext uri="{FF2B5EF4-FFF2-40B4-BE49-F238E27FC236}">
                <a16:creationId xmlns:a16="http://schemas.microsoft.com/office/drawing/2014/main" id="{C48E9066-F3E4-4F03-ACB7-55E91A1BDBD2}"/>
              </a:ext>
            </a:extLst>
          </p:cNvPr>
          <p:cNvSpPr txBox="1"/>
          <p:nvPr/>
        </p:nvSpPr>
        <p:spPr>
          <a:xfrm>
            <a:off x="914400" y="1988840"/>
            <a:ext cx="7772400" cy="3046988"/>
          </a:xfrm>
          <a:prstGeom prst="rect">
            <a:avLst/>
          </a:prstGeom>
          <a:noFill/>
        </p:spPr>
        <p:txBody>
          <a:bodyPr wrap="square" rtlCol="0">
            <a:spAutoFit/>
          </a:bodyPr>
          <a:lstStyle/>
          <a:p>
            <a:r>
              <a:rPr lang="en-MY" sz="2400" b="1" dirty="0"/>
              <a:t>Leader flexibility.</a:t>
            </a:r>
            <a:r>
              <a:rPr lang="en-MY" sz="2400" dirty="0"/>
              <a:t> Situational Leadership stresses that effective leaders are those who can change their styles based on task requirements and subordinate needs.</a:t>
            </a:r>
          </a:p>
          <a:p>
            <a:endParaRPr lang="en-MY" sz="2400" b="1" dirty="0"/>
          </a:p>
          <a:p>
            <a:r>
              <a:rPr lang="en-MY" sz="2400" b="1" dirty="0"/>
              <a:t>Differential treatment. </a:t>
            </a:r>
            <a:r>
              <a:rPr lang="en-MY" sz="2400" dirty="0"/>
              <a:t>Situational Leadership is based on the premise that leaders need to treat each subordinate according to his/her unique needs.</a:t>
            </a:r>
          </a:p>
          <a:p>
            <a:endParaRPr lang="en-MY" sz="2400" dirty="0"/>
          </a:p>
        </p:txBody>
      </p:sp>
    </p:spTree>
    <p:extLst>
      <p:ext uri="{BB962C8B-B14F-4D97-AF65-F5344CB8AC3E}">
        <p14:creationId xmlns:p14="http://schemas.microsoft.com/office/powerpoint/2010/main" val="189548189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4A903-1B8D-47D5-9DFD-377AD6835348}"/>
              </a:ext>
            </a:extLst>
          </p:cNvPr>
          <p:cNvSpPr>
            <a:spLocks noGrp="1"/>
          </p:cNvSpPr>
          <p:nvPr>
            <p:ph type="title"/>
          </p:nvPr>
        </p:nvSpPr>
        <p:spPr/>
        <p:txBody>
          <a:bodyPr/>
          <a:lstStyle/>
          <a:p>
            <a:r>
              <a:rPr lang="en-MY" dirty="0"/>
              <a:t>Leadership Styles</a:t>
            </a:r>
          </a:p>
        </p:txBody>
      </p:sp>
      <p:sp>
        <p:nvSpPr>
          <p:cNvPr id="4" name="TextBox 3">
            <a:extLst>
              <a:ext uri="{FF2B5EF4-FFF2-40B4-BE49-F238E27FC236}">
                <a16:creationId xmlns:a16="http://schemas.microsoft.com/office/drawing/2014/main" id="{53723880-A3EE-4B3A-BA52-E0F52D24DF72}"/>
              </a:ext>
            </a:extLst>
          </p:cNvPr>
          <p:cNvSpPr txBox="1"/>
          <p:nvPr/>
        </p:nvSpPr>
        <p:spPr>
          <a:xfrm>
            <a:off x="575556" y="1556792"/>
            <a:ext cx="8460940" cy="5355312"/>
          </a:xfrm>
          <a:prstGeom prst="rect">
            <a:avLst/>
          </a:prstGeom>
          <a:noFill/>
        </p:spPr>
        <p:txBody>
          <a:bodyPr wrap="square" rtlCol="0">
            <a:spAutoFit/>
          </a:bodyPr>
          <a:lstStyle/>
          <a:p>
            <a:r>
              <a:rPr lang="en-MY" b="1" dirty="0"/>
              <a:t>Laissez-faire</a:t>
            </a:r>
            <a:r>
              <a:rPr lang="en-MY" dirty="0"/>
              <a:t> -Laissez-faire leaders give their team members a lot of freedom in how they do their work, and how they set their deadlines. They provide support with resources and advice if needed, but otherwise they don't get involved. This autonomy can lead to high job satisfaction, but it can be damaging if team members don't manage their time well, or if they don't have the knowledge, skills, or self motivation to do their work effectively. (Laissez-faire leadership can also occur when managers don't have control over their work and their people.)</a:t>
            </a:r>
          </a:p>
          <a:p>
            <a:endParaRPr lang="en-MY" dirty="0"/>
          </a:p>
          <a:p>
            <a:r>
              <a:rPr lang="en-MY" b="1" dirty="0"/>
              <a:t>Coaching </a:t>
            </a:r>
            <a:r>
              <a:rPr lang="en-MY" dirty="0"/>
              <a:t>- This leadership approach is most appropriate when the followers have high willingness but low ability for the task at hand. Like Directing, Coaching still requires leaders to define roles and tasks clearly, but the leader seeks ideas and suggestions from the follower. Decisions remain the leader's prerogative, but communication is much more two-way. Followers needing coaching require direction and supervision because they are still relatively inexperienced, but they also need support and praise to build their self-esteem, and involvement in decision-making to restore their commitment. While Coaching, the leader spends time listening, advising, and helping the follower gain necessary skills in order to do the task autonomously next time.</a:t>
            </a:r>
          </a:p>
          <a:p>
            <a:endParaRPr lang="en-MY" dirty="0"/>
          </a:p>
        </p:txBody>
      </p:sp>
    </p:spTree>
    <p:extLst>
      <p:ext uri="{BB962C8B-B14F-4D97-AF65-F5344CB8AC3E}">
        <p14:creationId xmlns:p14="http://schemas.microsoft.com/office/powerpoint/2010/main" val="151971193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D1B19-B488-410B-A77E-7851962F92D2}"/>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a16="http://schemas.microsoft.com/office/drawing/2014/main" id="{D0C03ED2-88D0-4B7C-B14B-EE7E8F10B439}"/>
              </a:ext>
            </a:extLst>
          </p:cNvPr>
          <p:cNvSpPr txBox="1"/>
          <p:nvPr/>
        </p:nvSpPr>
        <p:spPr>
          <a:xfrm>
            <a:off x="732148" y="1723392"/>
            <a:ext cx="8136904" cy="5078313"/>
          </a:xfrm>
          <a:prstGeom prst="rect">
            <a:avLst/>
          </a:prstGeom>
          <a:noFill/>
        </p:spPr>
        <p:txBody>
          <a:bodyPr wrap="square" rtlCol="0">
            <a:spAutoFit/>
          </a:bodyPr>
          <a:lstStyle/>
          <a:p>
            <a:r>
              <a:rPr lang="en-MY" dirty="0"/>
              <a:t>1. </a:t>
            </a:r>
            <a:r>
              <a:rPr lang="en-MY" b="1" dirty="0" err="1"/>
              <a:t>Behavior</a:t>
            </a:r>
            <a:r>
              <a:rPr lang="en-MY" b="1" dirty="0"/>
              <a:t> Role </a:t>
            </a:r>
            <a:r>
              <a:rPr lang="en-MY" b="1" dirty="0" err="1"/>
              <a:t>Modeling</a:t>
            </a:r>
            <a:r>
              <a:rPr lang="en-MY" b="1" dirty="0"/>
              <a:t> - </a:t>
            </a:r>
            <a:r>
              <a:rPr lang="en-MY" dirty="0"/>
              <a:t>The method uses a combination of demonstration (or videotape) and role playing to enhance interpersonal skills. Small group so of trainees observe someone demonstrate how to handle a particular type of interpersonal problem, then they practice the </a:t>
            </a:r>
            <a:r>
              <a:rPr lang="en-MY" dirty="0" err="1"/>
              <a:t>behavior</a:t>
            </a:r>
            <a:r>
              <a:rPr lang="en-MY" dirty="0"/>
              <a:t> in a role play and get nonthreatening feedback.</a:t>
            </a:r>
          </a:p>
          <a:p>
            <a:pPr marL="342900" indent="-342900">
              <a:buAutoNum type="arabicPeriod"/>
            </a:pPr>
            <a:endParaRPr lang="en-MY" dirty="0"/>
          </a:p>
          <a:p>
            <a:r>
              <a:rPr lang="en-MY" dirty="0"/>
              <a:t>2. </a:t>
            </a:r>
            <a:r>
              <a:rPr lang="en-MY" b="1" dirty="0"/>
              <a:t>Case Study </a:t>
            </a:r>
            <a:r>
              <a:rPr lang="en-MY" dirty="0"/>
              <a:t>- Cases are descriptions of events in an organization and used in a variety of ways in courses to develop management skills, such as practice analytical and decision making skills. The benefits of using case study are to increase understanding about situations managers encounter and effective managerial </a:t>
            </a:r>
            <a:r>
              <a:rPr lang="en-MY" dirty="0" err="1"/>
              <a:t>behavior</a:t>
            </a:r>
            <a:r>
              <a:rPr lang="en-MY" dirty="0"/>
              <a:t>.</a:t>
            </a:r>
          </a:p>
          <a:p>
            <a:endParaRPr lang="en-MY" dirty="0"/>
          </a:p>
          <a:p>
            <a:r>
              <a:rPr lang="en-MY" dirty="0"/>
              <a:t>3. </a:t>
            </a:r>
            <a:r>
              <a:rPr lang="en-MY" b="1" dirty="0"/>
              <a:t>Business Games and Simulations </a:t>
            </a:r>
            <a:r>
              <a:rPr lang="en-MY" dirty="0"/>
              <a:t>-Simulations require trainees to </a:t>
            </a:r>
            <a:r>
              <a:rPr lang="en-MY" dirty="0" err="1"/>
              <a:t>analyze</a:t>
            </a:r>
            <a:r>
              <a:rPr lang="en-MY" dirty="0"/>
              <a:t> complex problems and make decisions. After decisions are made, trainees usually receive feedback about what happened as a result of their decision. Business games can be used also to assess training needs, the success of prior training, or the validity of a manager’s mental model for a particular decision situation.</a:t>
            </a:r>
          </a:p>
        </p:txBody>
      </p:sp>
    </p:spTree>
    <p:extLst>
      <p:ext uri="{BB962C8B-B14F-4D97-AF65-F5344CB8AC3E}">
        <p14:creationId xmlns:p14="http://schemas.microsoft.com/office/powerpoint/2010/main" val="363287116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756B1-8DF8-4F73-95B8-29B8F11FCC96}"/>
              </a:ext>
            </a:extLst>
          </p:cNvPr>
          <p:cNvSpPr>
            <a:spLocks noGrp="1"/>
          </p:cNvSpPr>
          <p:nvPr>
            <p:ph type="title"/>
          </p:nvPr>
        </p:nvSpPr>
        <p:spPr>
          <a:xfrm>
            <a:off x="914400" y="277813"/>
            <a:ext cx="8122096" cy="1143000"/>
          </a:xfrm>
        </p:spPr>
        <p:txBody>
          <a:bodyPr/>
          <a:lstStyle/>
          <a:p>
            <a:r>
              <a:rPr lang="en-MY" sz="3600" dirty="0"/>
              <a:t>Management Development Techniques</a:t>
            </a:r>
          </a:p>
        </p:txBody>
      </p:sp>
      <p:sp>
        <p:nvSpPr>
          <p:cNvPr id="4" name="TextBox 3">
            <a:extLst>
              <a:ext uri="{FF2B5EF4-FFF2-40B4-BE49-F238E27FC236}">
                <a16:creationId xmlns:a16="http://schemas.microsoft.com/office/drawing/2014/main" id="{3DA5D97B-DC47-442C-A593-32D1B89DB7E8}"/>
              </a:ext>
            </a:extLst>
          </p:cNvPr>
          <p:cNvSpPr txBox="1"/>
          <p:nvPr/>
        </p:nvSpPr>
        <p:spPr>
          <a:xfrm>
            <a:off x="914400" y="1844824"/>
            <a:ext cx="7834064" cy="4801314"/>
          </a:xfrm>
          <a:prstGeom prst="rect">
            <a:avLst/>
          </a:prstGeom>
          <a:noFill/>
        </p:spPr>
        <p:txBody>
          <a:bodyPr wrap="square" rtlCol="0">
            <a:spAutoFit/>
          </a:bodyPr>
          <a:lstStyle/>
          <a:p>
            <a:r>
              <a:rPr lang="en-MY" dirty="0"/>
              <a:t>4. </a:t>
            </a:r>
            <a:r>
              <a:rPr lang="en-MY" b="1" dirty="0"/>
              <a:t>Learning from Experience </a:t>
            </a:r>
            <a:r>
              <a:rPr lang="en-MY" dirty="0"/>
              <a:t>-Much of the management skill essential for effective leadership is learned from experience rather than from formal learning programs. Appropriate values and </a:t>
            </a:r>
            <a:r>
              <a:rPr lang="en-MY" dirty="0" err="1"/>
              <a:t>behaviors</a:t>
            </a:r>
            <a:r>
              <a:rPr lang="en-MY" dirty="0"/>
              <a:t> can be learned from competent superiors who provide positive role models to emulate.</a:t>
            </a:r>
          </a:p>
          <a:p>
            <a:endParaRPr lang="en-MY" dirty="0"/>
          </a:p>
          <a:p>
            <a:r>
              <a:rPr lang="en-MY" dirty="0"/>
              <a:t>5. </a:t>
            </a:r>
            <a:r>
              <a:rPr lang="en-MY" b="1" dirty="0"/>
              <a:t>Multisource Feedback </a:t>
            </a:r>
            <a:r>
              <a:rPr lang="en-MY" dirty="0"/>
              <a:t>-This approach is called by various names, including 360-degree feedback and multi-</a:t>
            </a:r>
            <a:r>
              <a:rPr lang="en-MY" dirty="0" err="1"/>
              <a:t>rater</a:t>
            </a:r>
            <a:r>
              <a:rPr lang="en-MY" dirty="0"/>
              <a:t> feedback. This approach can be used for variety of purposes, but the primary use is to assess the strengths and developmental needs for individual managers</a:t>
            </a:r>
          </a:p>
          <a:p>
            <a:endParaRPr lang="en-MY" dirty="0"/>
          </a:p>
          <a:p>
            <a:r>
              <a:rPr lang="en-MY" dirty="0"/>
              <a:t>6. </a:t>
            </a:r>
            <a:r>
              <a:rPr lang="en-MY" b="1" dirty="0"/>
              <a:t>Assessment </a:t>
            </a:r>
            <a:r>
              <a:rPr lang="en-MY" b="1" dirty="0" err="1"/>
              <a:t>Centers</a:t>
            </a:r>
            <a:r>
              <a:rPr lang="en-MY" b="1" dirty="0"/>
              <a:t> (AC)</a:t>
            </a:r>
            <a:r>
              <a:rPr lang="en-MY" dirty="0"/>
              <a:t> - These methods may include interviews, aptitude tests, personality inventories, a short autobiographical essay, a speaking exercise, and a writing exercise. AC can enhance self-awareness, help to identify training needs, and facilitate subsequent development of interpersonal and leadership skills, while managers who serve on the staff of these </a:t>
            </a:r>
            <a:r>
              <a:rPr lang="en-MY" dirty="0" err="1"/>
              <a:t>centers</a:t>
            </a:r>
            <a:r>
              <a:rPr lang="en-MY" dirty="0"/>
              <a:t> may also experience an increase in their managerial skills.</a:t>
            </a:r>
          </a:p>
          <a:p>
            <a:endParaRPr lang="en-MY" dirty="0"/>
          </a:p>
        </p:txBody>
      </p:sp>
    </p:spTree>
    <p:extLst>
      <p:ext uri="{BB962C8B-B14F-4D97-AF65-F5344CB8AC3E}">
        <p14:creationId xmlns:p14="http://schemas.microsoft.com/office/powerpoint/2010/main" val="61495668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466F4-278A-40DE-B9C7-171F5C466F9D}"/>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a16="http://schemas.microsoft.com/office/drawing/2014/main" id="{D6C9EB0F-8518-47BE-8260-73C32915EABC}"/>
              </a:ext>
            </a:extLst>
          </p:cNvPr>
          <p:cNvSpPr txBox="1"/>
          <p:nvPr/>
        </p:nvSpPr>
        <p:spPr>
          <a:xfrm>
            <a:off x="696144" y="1556792"/>
            <a:ext cx="8208912" cy="5355312"/>
          </a:xfrm>
          <a:prstGeom prst="rect">
            <a:avLst/>
          </a:prstGeom>
          <a:noFill/>
        </p:spPr>
        <p:txBody>
          <a:bodyPr wrap="square" rtlCol="0">
            <a:spAutoFit/>
          </a:bodyPr>
          <a:lstStyle/>
          <a:p>
            <a:r>
              <a:rPr lang="en-MY" dirty="0"/>
              <a:t>7. </a:t>
            </a:r>
            <a:r>
              <a:rPr lang="en-MY" b="1" dirty="0"/>
              <a:t>Special Assignment </a:t>
            </a:r>
            <a:r>
              <a:rPr lang="en-MY" dirty="0"/>
              <a:t>-Some example of these assignments include managing a new project or start-up operation, serving as the department representative on a cross-functional team, chairing a special task force to plan a major change or deal with serious operational problem, developing and conducting a training program for the organizational unit, and assuming responsibility for some administrative activities previously handled by the boss. Research show that diverse, challenging assignments early in one’s career facilitated career advancement.</a:t>
            </a:r>
          </a:p>
          <a:p>
            <a:endParaRPr lang="en-MY" dirty="0"/>
          </a:p>
          <a:p>
            <a:r>
              <a:rPr lang="en-MY" dirty="0"/>
              <a:t>8. </a:t>
            </a:r>
            <a:r>
              <a:rPr lang="en-MY" b="1" dirty="0"/>
              <a:t>Job Rotation </a:t>
            </a:r>
            <a:r>
              <a:rPr lang="en-MY" dirty="0"/>
              <a:t>- Managers who are assigned to work in a variety of different functional subunits of the organization for periods of time can learn about the unique problems and processes in different subunits and the interdependencies among different parts of the organization. Also, it provides managers the opportunity to develop a large network of contact.</a:t>
            </a:r>
          </a:p>
          <a:p>
            <a:endParaRPr lang="en-MY" dirty="0"/>
          </a:p>
          <a:p>
            <a:r>
              <a:rPr lang="en-MY" dirty="0"/>
              <a:t>9. </a:t>
            </a:r>
            <a:r>
              <a:rPr lang="en-MY" b="1" dirty="0"/>
              <a:t>Action Learning </a:t>
            </a:r>
            <a:r>
              <a:rPr lang="en-MY" dirty="0"/>
              <a:t>- The emphasis is on developing cognitive and interpersonal skills rather than technical knowledge. The managers meet periodically with a skilled facilitator to discuss, </a:t>
            </a:r>
            <a:r>
              <a:rPr lang="en-MY" dirty="0" err="1"/>
              <a:t>analyze</a:t>
            </a:r>
            <a:r>
              <a:rPr lang="en-MY" dirty="0"/>
              <a:t>, and learn from their experiences.</a:t>
            </a:r>
          </a:p>
        </p:txBody>
      </p:sp>
    </p:spTree>
    <p:extLst>
      <p:ext uri="{BB962C8B-B14F-4D97-AF65-F5344CB8AC3E}">
        <p14:creationId xmlns:p14="http://schemas.microsoft.com/office/powerpoint/2010/main" val="6708720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ED578-A664-436D-A082-112C89CD6263}"/>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a16="http://schemas.microsoft.com/office/drawing/2014/main" id="{CB842DC2-B022-4761-8E07-80E38F830C9E}"/>
              </a:ext>
            </a:extLst>
          </p:cNvPr>
          <p:cNvSpPr txBox="1"/>
          <p:nvPr/>
        </p:nvSpPr>
        <p:spPr>
          <a:xfrm>
            <a:off x="755576" y="1844824"/>
            <a:ext cx="8388424" cy="4524315"/>
          </a:xfrm>
          <a:prstGeom prst="rect">
            <a:avLst/>
          </a:prstGeom>
          <a:noFill/>
        </p:spPr>
        <p:txBody>
          <a:bodyPr wrap="square" rtlCol="0">
            <a:spAutoFit/>
          </a:bodyPr>
          <a:lstStyle/>
          <a:p>
            <a:endParaRPr lang="en-MY" dirty="0"/>
          </a:p>
          <a:p>
            <a:r>
              <a:rPr lang="en-MY" dirty="0"/>
              <a:t>10. </a:t>
            </a:r>
            <a:r>
              <a:rPr lang="en-MY" b="1" dirty="0"/>
              <a:t>Mentoring</a:t>
            </a:r>
            <a:r>
              <a:rPr lang="en-MY" dirty="0"/>
              <a:t> - Mentoring is a relationship in which a more experienced manager helps a less experienced protégé; the mentor is usually at a higher managerial level and is not the protégé’s immediate supervisor. Mentors can facilitate adjustment, learning, and stress reduction during difficult job transitions, while mentors may also benefit from the experience, because it is likely to increase their job satisfaction and help them develop their own leadership skills</a:t>
            </a:r>
          </a:p>
          <a:p>
            <a:endParaRPr lang="en-MY" dirty="0"/>
          </a:p>
          <a:p>
            <a:r>
              <a:rPr lang="en-MY" dirty="0"/>
              <a:t>11. </a:t>
            </a:r>
            <a:r>
              <a:rPr lang="en-MY" b="1" dirty="0"/>
              <a:t>Executive Coaching - </a:t>
            </a:r>
            <a:r>
              <a:rPr lang="en-MY" dirty="0"/>
              <a:t>Having a coach provides the unusual opportunity to discuss issues and try out ideas with someone who can understand them and provide helpful, objective feedback and suggestions, while maintaining strict confidentiality. Executive coaching is especially useful in conjunction with techniques that provide information about developmental needs but do not directly improve skills.	The person who provides the coaching may be external or internal consultant.</a:t>
            </a:r>
          </a:p>
          <a:p>
            <a:endParaRPr lang="en-MY" dirty="0"/>
          </a:p>
        </p:txBody>
      </p:sp>
    </p:spTree>
    <p:extLst>
      <p:ext uri="{BB962C8B-B14F-4D97-AF65-F5344CB8AC3E}">
        <p14:creationId xmlns:p14="http://schemas.microsoft.com/office/powerpoint/2010/main" val="409791580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0CC23-D8C2-48CE-A2F0-869F5429BEAC}"/>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a16="http://schemas.microsoft.com/office/drawing/2014/main" id="{5A104BD3-D400-40C3-ADA1-73260DCB2571}"/>
              </a:ext>
            </a:extLst>
          </p:cNvPr>
          <p:cNvSpPr txBox="1"/>
          <p:nvPr/>
        </p:nvSpPr>
        <p:spPr>
          <a:xfrm>
            <a:off x="685800" y="1916832"/>
            <a:ext cx="8206680" cy="3693319"/>
          </a:xfrm>
          <a:prstGeom prst="rect">
            <a:avLst/>
          </a:prstGeom>
          <a:noFill/>
        </p:spPr>
        <p:txBody>
          <a:bodyPr wrap="square" rtlCol="0">
            <a:spAutoFit/>
          </a:bodyPr>
          <a:lstStyle/>
          <a:p>
            <a:r>
              <a:rPr lang="en-MY" dirty="0"/>
              <a:t>12. </a:t>
            </a:r>
            <a:r>
              <a:rPr lang="en-MY" b="1" dirty="0"/>
              <a:t>Outdoor Challenge Program </a:t>
            </a:r>
          </a:p>
          <a:p>
            <a:r>
              <a:rPr lang="en-MY" dirty="0"/>
              <a:t>The methods, often called outdoor training, involve physical activities performed by a group of people in an outdoor setting. An experienced facilitator conducts the activities, provides coaching and encouragement, and helps participants understand the link between their experiences in an activity and organization life. The perceptions of teamwork and individual problem solving increased for participants, especially when intact groups were used.</a:t>
            </a:r>
          </a:p>
          <a:p>
            <a:endParaRPr lang="en-MY" dirty="0"/>
          </a:p>
          <a:p>
            <a:r>
              <a:rPr lang="en-MY" dirty="0"/>
              <a:t>13. </a:t>
            </a:r>
            <a:r>
              <a:rPr lang="en-MY" b="1" dirty="0"/>
              <a:t>Personal Growth Programs </a:t>
            </a:r>
          </a:p>
          <a:p>
            <a:r>
              <a:rPr lang="en-MY" dirty="0"/>
              <a:t>These programs usually involve strong emotional experiences and are more likely than most training programs to have a lasting effect on participants, which are designed to improve self-awareness and overcome inner barriers to psychological growth and development of leadership competencies. </a:t>
            </a:r>
          </a:p>
        </p:txBody>
      </p:sp>
    </p:spTree>
    <p:extLst>
      <p:ext uri="{BB962C8B-B14F-4D97-AF65-F5344CB8AC3E}">
        <p14:creationId xmlns:p14="http://schemas.microsoft.com/office/powerpoint/2010/main" val="333280342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D6B73-4C48-4BD6-A7B9-A466DE2D809C}"/>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a16="http://schemas.microsoft.com/office/drawing/2014/main" id="{36C795E4-A8AD-4A7F-BC10-9AAE988AC607}"/>
              </a:ext>
            </a:extLst>
          </p:cNvPr>
          <p:cNvSpPr txBox="1"/>
          <p:nvPr/>
        </p:nvSpPr>
        <p:spPr>
          <a:xfrm>
            <a:off x="827584" y="1772816"/>
            <a:ext cx="7859216" cy="3970318"/>
          </a:xfrm>
          <a:prstGeom prst="rect">
            <a:avLst/>
          </a:prstGeom>
          <a:noFill/>
        </p:spPr>
        <p:txBody>
          <a:bodyPr wrap="square" rtlCol="0">
            <a:spAutoFit/>
          </a:bodyPr>
          <a:lstStyle/>
          <a:p>
            <a:r>
              <a:rPr lang="en-MY" b="1" dirty="0"/>
              <a:t>14. Succession Planning </a:t>
            </a:r>
          </a:p>
          <a:p>
            <a:r>
              <a:rPr lang="en-MY" dirty="0"/>
              <a:t>It is a dynamic, ongoing process of systematically identifying, assessing, and developing leadership talent pool to contribute to the achievement of future strategic goals. Succession planning is a strategy that targets long-range needs and focuses on the cultivation of talent to satisfy those needs, such as changes in strategy, market environment and retirement. Succession planning is proactive and attempts to ensure the continuity of leadership by cultivating talent from within the organization through planned development activities.</a:t>
            </a:r>
          </a:p>
          <a:p>
            <a:endParaRPr lang="en-MY" dirty="0"/>
          </a:p>
          <a:p>
            <a:r>
              <a:rPr lang="en-MY" b="1" dirty="0"/>
              <a:t>15. Off-site training</a:t>
            </a:r>
          </a:p>
          <a:p>
            <a:r>
              <a:rPr lang="en-MY" dirty="0"/>
              <a:t>It is often selected for multiday programs; a hotel or conference </a:t>
            </a:r>
            <a:r>
              <a:rPr lang="en-MY" dirty="0" err="1"/>
              <a:t>center</a:t>
            </a:r>
            <a:r>
              <a:rPr lang="en-MY" dirty="0"/>
              <a:t> could be used. The novelty of a new environment can help make participants more alert and involved.</a:t>
            </a:r>
          </a:p>
        </p:txBody>
      </p:sp>
    </p:spTree>
    <p:extLst>
      <p:ext uri="{BB962C8B-B14F-4D97-AF65-F5344CB8AC3E}">
        <p14:creationId xmlns:p14="http://schemas.microsoft.com/office/powerpoint/2010/main" val="15235563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0679438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2C981-9E7B-41CE-88FF-83FD659DB40E}"/>
              </a:ext>
            </a:extLst>
          </p:cNvPr>
          <p:cNvSpPr>
            <a:spLocks noGrp="1"/>
          </p:cNvSpPr>
          <p:nvPr>
            <p:ph type="title"/>
          </p:nvPr>
        </p:nvSpPr>
        <p:spPr/>
        <p:txBody>
          <a:bodyPr/>
          <a:lstStyle/>
          <a:p>
            <a:r>
              <a:rPr lang="en-MY" dirty="0"/>
              <a:t>Career Development</a:t>
            </a:r>
          </a:p>
        </p:txBody>
      </p:sp>
      <p:sp>
        <p:nvSpPr>
          <p:cNvPr id="4" name="TextBox 3">
            <a:extLst>
              <a:ext uri="{FF2B5EF4-FFF2-40B4-BE49-F238E27FC236}">
                <a16:creationId xmlns:a16="http://schemas.microsoft.com/office/drawing/2014/main" id="{BA483108-66FA-4A20-9570-74118D2E36FC}"/>
              </a:ext>
            </a:extLst>
          </p:cNvPr>
          <p:cNvSpPr txBox="1"/>
          <p:nvPr/>
        </p:nvSpPr>
        <p:spPr>
          <a:xfrm>
            <a:off x="827584" y="1648495"/>
            <a:ext cx="7992888" cy="4801314"/>
          </a:xfrm>
          <a:prstGeom prst="rect">
            <a:avLst/>
          </a:prstGeom>
          <a:noFill/>
        </p:spPr>
        <p:txBody>
          <a:bodyPr wrap="square" rtlCol="0">
            <a:spAutoFit/>
          </a:bodyPr>
          <a:lstStyle/>
          <a:p>
            <a:r>
              <a:rPr lang="en-MY" dirty="0"/>
              <a:t>Careers have been described as a sequence of positions held within an occupation. A career has also been described in the context of mobility within an organization. Finally, a career has been described a characteristic of the employee whose career consists of different jobs, positions, and experiences. As a result, career could be considered as the pattern of work-life experiences.</a:t>
            </a:r>
          </a:p>
          <a:p>
            <a:endParaRPr lang="en-MY" dirty="0"/>
          </a:p>
          <a:p>
            <a:r>
              <a:rPr lang="en-MY" b="1" dirty="0"/>
              <a:t>Protean Career </a:t>
            </a:r>
            <a:r>
              <a:rPr lang="en-MY" dirty="0"/>
              <a:t>refers a career that is frequently changing based on both changes in the person’s interests, abilities, and values and changes in the work environment. Compared to the traditional career, employees take major responsibility for managing their careers.</a:t>
            </a:r>
          </a:p>
          <a:p>
            <a:endParaRPr lang="en-MY" dirty="0"/>
          </a:p>
          <a:p>
            <a:r>
              <a:rPr lang="en-MY" b="1" dirty="0"/>
              <a:t>Plateaued careers </a:t>
            </a:r>
            <a:r>
              <a:rPr lang="en-MY" dirty="0"/>
              <a:t>are situations in which the employee, due to anyone of many different factors, is unable to advance further within the organization or, possibly, within the selected industry. An individual's career may reach a plateau for a wide variety of reasons.</a:t>
            </a:r>
          </a:p>
          <a:p>
            <a:endParaRPr lang="en-MY" dirty="0"/>
          </a:p>
        </p:txBody>
      </p:sp>
    </p:spTree>
    <p:extLst>
      <p:ext uri="{BB962C8B-B14F-4D97-AF65-F5344CB8AC3E}">
        <p14:creationId xmlns:p14="http://schemas.microsoft.com/office/powerpoint/2010/main" val="181132988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03461-E7CF-48DB-AA05-84FE777A7A81}"/>
              </a:ext>
            </a:extLst>
          </p:cNvPr>
          <p:cNvSpPr>
            <a:spLocks noGrp="1"/>
          </p:cNvSpPr>
          <p:nvPr>
            <p:ph type="title"/>
          </p:nvPr>
        </p:nvSpPr>
        <p:spPr/>
        <p:txBody>
          <a:bodyPr/>
          <a:lstStyle/>
          <a:p>
            <a:r>
              <a:rPr lang="en-MY" dirty="0"/>
              <a:t>Career Development</a:t>
            </a:r>
          </a:p>
        </p:txBody>
      </p:sp>
      <p:sp>
        <p:nvSpPr>
          <p:cNvPr id="4" name="TextBox 3">
            <a:extLst>
              <a:ext uri="{FF2B5EF4-FFF2-40B4-BE49-F238E27FC236}">
                <a16:creationId xmlns:a16="http://schemas.microsoft.com/office/drawing/2014/main" id="{A9F5844F-A2F3-4A74-8929-B1A92BA50C9C}"/>
              </a:ext>
            </a:extLst>
          </p:cNvPr>
          <p:cNvSpPr txBox="1"/>
          <p:nvPr/>
        </p:nvSpPr>
        <p:spPr>
          <a:xfrm>
            <a:off x="827584" y="1916832"/>
            <a:ext cx="7859216" cy="4524315"/>
          </a:xfrm>
          <a:prstGeom prst="rect">
            <a:avLst/>
          </a:prstGeom>
          <a:noFill/>
        </p:spPr>
        <p:txBody>
          <a:bodyPr wrap="square" rtlCol="0">
            <a:spAutoFit/>
          </a:bodyPr>
          <a:lstStyle/>
          <a:p>
            <a:r>
              <a:rPr lang="en-MY" b="1" dirty="0"/>
              <a:t>Career development </a:t>
            </a:r>
            <a:r>
              <a:rPr lang="en-MY" dirty="0"/>
              <a:t>is the process by which employees progress through a series of stages, each characterized by a different set of developmental tasks, activities, and relationships. Career development consists of two processes-career planning and career management.</a:t>
            </a:r>
          </a:p>
          <a:p>
            <a:endParaRPr lang="en-MY" dirty="0"/>
          </a:p>
          <a:p>
            <a:r>
              <a:rPr lang="en-MY" b="1" dirty="0"/>
              <a:t>Career planning </a:t>
            </a:r>
            <a:r>
              <a:rPr lang="en-MY" dirty="0"/>
              <a:t>are actions and activities that individuals perform to give direction to their work life.</a:t>
            </a:r>
          </a:p>
          <a:p>
            <a:endParaRPr lang="en-MY" dirty="0"/>
          </a:p>
          <a:p>
            <a:r>
              <a:rPr lang="en-MY" b="1" dirty="0"/>
              <a:t>Career Management </a:t>
            </a:r>
            <a:r>
              <a:rPr lang="en-MY" dirty="0"/>
              <a:t>is the process through which employees become aware of their own interests, values, strengths, and weaknesses; obtain information about job opportunities within the company; identify career goal; establish action plans to achieve career goals</a:t>
            </a:r>
          </a:p>
          <a:p>
            <a:endParaRPr lang="en-MY" dirty="0"/>
          </a:p>
          <a:p>
            <a:r>
              <a:rPr lang="en-MY" b="1" dirty="0"/>
              <a:t>Career Path </a:t>
            </a:r>
            <a:r>
              <a:rPr lang="en-MY" dirty="0"/>
              <a:t>is the line of job progression along which an employee typically moves during his or her tenure with a company.</a:t>
            </a:r>
          </a:p>
          <a:p>
            <a:endParaRPr lang="en-MY" dirty="0"/>
          </a:p>
        </p:txBody>
      </p:sp>
    </p:spTree>
    <p:extLst>
      <p:ext uri="{BB962C8B-B14F-4D97-AF65-F5344CB8AC3E}">
        <p14:creationId xmlns:p14="http://schemas.microsoft.com/office/powerpoint/2010/main" val="20195503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31D94-C83A-4CE2-B3E8-F1B2CFA11B69}"/>
              </a:ext>
            </a:extLst>
          </p:cNvPr>
          <p:cNvSpPr>
            <a:spLocks noGrp="1"/>
          </p:cNvSpPr>
          <p:nvPr>
            <p:ph type="title"/>
          </p:nvPr>
        </p:nvSpPr>
        <p:spPr/>
        <p:txBody>
          <a:bodyPr/>
          <a:lstStyle/>
          <a:p>
            <a:r>
              <a:rPr lang="en-MY" dirty="0"/>
              <a:t>Career Development</a:t>
            </a:r>
          </a:p>
        </p:txBody>
      </p:sp>
      <p:sp>
        <p:nvSpPr>
          <p:cNvPr id="4" name="TextBox 3">
            <a:extLst>
              <a:ext uri="{FF2B5EF4-FFF2-40B4-BE49-F238E27FC236}">
                <a16:creationId xmlns:a16="http://schemas.microsoft.com/office/drawing/2014/main" id="{502BCF30-FC3E-4DBB-85B2-E20F460D59E5}"/>
              </a:ext>
            </a:extLst>
          </p:cNvPr>
          <p:cNvSpPr txBox="1"/>
          <p:nvPr/>
        </p:nvSpPr>
        <p:spPr>
          <a:xfrm>
            <a:off x="878628" y="1772815"/>
            <a:ext cx="7772400" cy="4524315"/>
          </a:xfrm>
          <a:prstGeom prst="rect">
            <a:avLst/>
          </a:prstGeom>
          <a:noFill/>
        </p:spPr>
        <p:txBody>
          <a:bodyPr wrap="square" rtlCol="0">
            <a:spAutoFit/>
          </a:bodyPr>
          <a:lstStyle/>
          <a:p>
            <a:r>
              <a:rPr lang="en-MY" b="1" dirty="0"/>
              <a:t>Career without boundaries </a:t>
            </a:r>
            <a:r>
              <a:rPr lang="en-MY" dirty="0"/>
              <a:t>views a manager as having many possible trajectories for a career, and many are across organizational boundaries.</a:t>
            </a:r>
          </a:p>
          <a:p>
            <a:endParaRPr lang="en-MY" b="1" dirty="0"/>
          </a:p>
          <a:p>
            <a:r>
              <a:rPr lang="en-MY" b="1" dirty="0"/>
              <a:t>Portfolio career </a:t>
            </a:r>
            <a:r>
              <a:rPr lang="en-MY" dirty="0"/>
              <a:t>are built around a collection of skills and interests and are self-managed. Portfolio careers are usually built around a collection of skills and interests, though the only consistent theme is one of career self-management. With a portfolio career you no longer have one job, one employer, but multiple jobs and employers within one or more professions.</a:t>
            </a:r>
          </a:p>
          <a:p>
            <a:endParaRPr lang="en-MY" b="1" dirty="0"/>
          </a:p>
          <a:p>
            <a:r>
              <a:rPr lang="en-MY" b="1" dirty="0"/>
              <a:t>Authentic career </a:t>
            </a:r>
            <a:r>
              <a:rPr lang="en-MY" dirty="0"/>
              <a:t>refers to people achieve a high level of personal insight and use this to follow a “true-to-self” career. The Authentic Career is about finding and living the authentic self. It brings us back to the things we might have once been told by a well-meaning friend or a self-help lecture. It makes real and fleshes out exactly what we need to do to work through core issues of our identity and find our "true bliss" in the workplace.</a:t>
            </a:r>
          </a:p>
          <a:p>
            <a:endParaRPr lang="en-MY" dirty="0"/>
          </a:p>
        </p:txBody>
      </p:sp>
    </p:spTree>
    <p:extLst>
      <p:ext uri="{BB962C8B-B14F-4D97-AF65-F5344CB8AC3E}">
        <p14:creationId xmlns:p14="http://schemas.microsoft.com/office/powerpoint/2010/main" val="32270503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5D33B-6397-4A95-A1A4-060F0B0313AC}"/>
              </a:ext>
            </a:extLst>
          </p:cNvPr>
          <p:cNvSpPr>
            <a:spLocks noGrp="1"/>
          </p:cNvSpPr>
          <p:nvPr>
            <p:ph type="title"/>
          </p:nvPr>
        </p:nvSpPr>
        <p:spPr/>
        <p:txBody>
          <a:bodyPr/>
          <a:lstStyle/>
          <a:p>
            <a:r>
              <a:rPr lang="en-MY" dirty="0"/>
              <a:t>Stages in Career Development</a:t>
            </a:r>
          </a:p>
        </p:txBody>
      </p:sp>
      <p:pic>
        <p:nvPicPr>
          <p:cNvPr id="5" name="Picture 4">
            <a:extLst>
              <a:ext uri="{FF2B5EF4-FFF2-40B4-BE49-F238E27FC236}">
                <a16:creationId xmlns:a16="http://schemas.microsoft.com/office/drawing/2014/main" id="{526763EB-5832-42D6-9904-52016CCB2F45}"/>
              </a:ext>
            </a:extLst>
          </p:cNvPr>
          <p:cNvPicPr>
            <a:picLocks noChangeAspect="1"/>
          </p:cNvPicPr>
          <p:nvPr/>
        </p:nvPicPr>
        <p:blipFill>
          <a:blip r:embed="rId2"/>
          <a:stretch>
            <a:fillRect/>
          </a:stretch>
        </p:blipFill>
        <p:spPr>
          <a:xfrm>
            <a:off x="1403648" y="1772816"/>
            <a:ext cx="6173862" cy="3866459"/>
          </a:xfrm>
          <a:prstGeom prst="rect">
            <a:avLst/>
          </a:prstGeom>
        </p:spPr>
      </p:pic>
    </p:spTree>
    <p:extLst>
      <p:ext uri="{BB962C8B-B14F-4D97-AF65-F5344CB8AC3E}">
        <p14:creationId xmlns:p14="http://schemas.microsoft.com/office/powerpoint/2010/main" val="41969425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663D6-4F23-4813-A74F-5F1F76D4B87F}"/>
              </a:ext>
            </a:extLst>
          </p:cNvPr>
          <p:cNvSpPr>
            <a:spLocks noGrp="1"/>
          </p:cNvSpPr>
          <p:nvPr>
            <p:ph type="title"/>
          </p:nvPr>
        </p:nvSpPr>
        <p:spPr>
          <a:xfrm>
            <a:off x="914400" y="277813"/>
            <a:ext cx="8050088" cy="1143000"/>
          </a:xfrm>
        </p:spPr>
        <p:txBody>
          <a:bodyPr/>
          <a:lstStyle/>
          <a:p>
            <a:r>
              <a:rPr lang="en-MY" dirty="0"/>
              <a:t>Super’s Career Development Stages</a:t>
            </a:r>
          </a:p>
        </p:txBody>
      </p:sp>
      <p:pic>
        <p:nvPicPr>
          <p:cNvPr id="5" name="Picture 4">
            <a:extLst>
              <a:ext uri="{FF2B5EF4-FFF2-40B4-BE49-F238E27FC236}">
                <a16:creationId xmlns:a16="http://schemas.microsoft.com/office/drawing/2014/main" id="{67E12503-232A-4036-9825-5760B2917282}"/>
              </a:ext>
            </a:extLst>
          </p:cNvPr>
          <p:cNvPicPr>
            <a:picLocks noChangeAspect="1"/>
          </p:cNvPicPr>
          <p:nvPr/>
        </p:nvPicPr>
        <p:blipFill>
          <a:blip r:embed="rId2"/>
          <a:stretch>
            <a:fillRect/>
          </a:stretch>
        </p:blipFill>
        <p:spPr>
          <a:xfrm>
            <a:off x="914400" y="1916832"/>
            <a:ext cx="7734300" cy="4067175"/>
          </a:xfrm>
          <a:prstGeom prst="rect">
            <a:avLst/>
          </a:prstGeom>
        </p:spPr>
      </p:pic>
    </p:spTree>
    <p:extLst>
      <p:ext uri="{BB962C8B-B14F-4D97-AF65-F5344CB8AC3E}">
        <p14:creationId xmlns:p14="http://schemas.microsoft.com/office/powerpoint/2010/main" val="334928368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D66A5-A2BB-4094-9F2E-A2C7DDE6E568}"/>
              </a:ext>
            </a:extLst>
          </p:cNvPr>
          <p:cNvSpPr>
            <a:spLocks noGrp="1"/>
          </p:cNvSpPr>
          <p:nvPr>
            <p:ph type="title"/>
          </p:nvPr>
        </p:nvSpPr>
        <p:spPr/>
        <p:txBody>
          <a:bodyPr/>
          <a:lstStyle/>
          <a:p>
            <a:r>
              <a:rPr lang="en-MY" dirty="0"/>
              <a:t>Career Management Process</a:t>
            </a:r>
          </a:p>
        </p:txBody>
      </p:sp>
      <p:pic>
        <p:nvPicPr>
          <p:cNvPr id="4" name="Picture 3">
            <a:extLst>
              <a:ext uri="{FF2B5EF4-FFF2-40B4-BE49-F238E27FC236}">
                <a16:creationId xmlns:a16="http://schemas.microsoft.com/office/drawing/2014/main" id="{7AF99706-A616-4055-8AA4-528BDD318D73}"/>
              </a:ext>
            </a:extLst>
          </p:cNvPr>
          <p:cNvPicPr>
            <a:picLocks noChangeAspect="1"/>
          </p:cNvPicPr>
          <p:nvPr/>
        </p:nvPicPr>
        <p:blipFill>
          <a:blip r:embed="rId2"/>
          <a:stretch>
            <a:fillRect/>
          </a:stretch>
        </p:blipFill>
        <p:spPr>
          <a:xfrm>
            <a:off x="1547664" y="2132856"/>
            <a:ext cx="5753100" cy="3581400"/>
          </a:xfrm>
          <a:prstGeom prst="rect">
            <a:avLst/>
          </a:prstGeom>
        </p:spPr>
      </p:pic>
    </p:spTree>
    <p:extLst>
      <p:ext uri="{BB962C8B-B14F-4D97-AF65-F5344CB8AC3E}">
        <p14:creationId xmlns:p14="http://schemas.microsoft.com/office/powerpoint/2010/main" val="411181368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AB718-CD47-41B0-8522-11433E56154E}"/>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8E8B7CA0-DF47-4682-9C29-0BD282ABD6F8}"/>
              </a:ext>
            </a:extLst>
          </p:cNvPr>
          <p:cNvSpPr>
            <a:spLocks noGrp="1"/>
          </p:cNvSpPr>
          <p:nvPr>
            <p:ph idx="1"/>
          </p:nvPr>
        </p:nvSpPr>
        <p:spPr/>
        <p:txBody>
          <a:bodyPr/>
          <a:lstStyle/>
          <a:p>
            <a:r>
              <a:rPr lang="en-MY" dirty="0"/>
              <a:t>Questions</a:t>
            </a:r>
          </a:p>
        </p:txBody>
      </p:sp>
    </p:spTree>
    <p:extLst>
      <p:ext uri="{BB962C8B-B14F-4D97-AF65-F5344CB8AC3E}">
        <p14:creationId xmlns:p14="http://schemas.microsoft.com/office/powerpoint/2010/main" val="622907477"/>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396</TotalTime>
  <Words>4837</Words>
  <Application>Microsoft Office PowerPoint</Application>
  <PresentationFormat>On-screen Show (4:3)</PresentationFormat>
  <Paragraphs>353</Paragraphs>
  <Slides>74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74</vt:i4>
      </vt:variant>
    </vt:vector>
  </HeadingPairs>
  <TitlesOfParts>
    <vt:vector size="78" baseType="lpstr">
      <vt:lpstr>Arial</vt:lpstr>
      <vt:lpstr>Times New Roman</vt:lpstr>
      <vt:lpstr>Wingdings</vt:lpstr>
      <vt:lpstr>Office Theme</vt:lpstr>
      <vt:lpstr>TALENT DEVELOPMENT &amp; MANAGEMENT - III</vt:lpstr>
      <vt:lpstr>PowerPoint Presentation</vt:lpstr>
      <vt:lpstr>Adult Learning Theory</vt:lpstr>
      <vt:lpstr>Andragogy vs Pedagogy</vt:lpstr>
      <vt:lpstr>Five Assumptions in Andragogy</vt:lpstr>
      <vt:lpstr>Five Assumptions in Andragogy</vt:lpstr>
      <vt:lpstr>Trainability</vt:lpstr>
      <vt:lpstr>Learning Styles</vt:lpstr>
      <vt:lpstr>Learning Curve</vt:lpstr>
      <vt:lpstr>Learning Curve</vt:lpstr>
      <vt:lpstr>Learning Curve</vt:lpstr>
      <vt:lpstr>Question # 1</vt:lpstr>
      <vt:lpstr>Answer # 1</vt:lpstr>
      <vt:lpstr>Learning Level</vt:lpstr>
      <vt:lpstr>Learning Level</vt:lpstr>
      <vt:lpstr>Bloom’s Taxonomy Six Levels</vt:lpstr>
      <vt:lpstr>PowerPoint Presentation</vt:lpstr>
      <vt:lpstr>Employee Training</vt:lpstr>
      <vt:lpstr>Difference between Training, Education and Development</vt:lpstr>
      <vt:lpstr>ADDIE MODEL</vt:lpstr>
      <vt:lpstr>The Five Phases of ADDIE</vt:lpstr>
      <vt:lpstr>Question # 2</vt:lpstr>
      <vt:lpstr>Answer # 2</vt:lpstr>
      <vt:lpstr>PowerPoint Presentation</vt:lpstr>
      <vt:lpstr>Kirkpatrick's 4 Levels of Training Evaluation</vt:lpstr>
      <vt:lpstr>Kirkpatrick's 4 Levels of Training Evaluation</vt:lpstr>
      <vt:lpstr>Kirkpatrick's 4 Levels of Training Evaluation</vt:lpstr>
      <vt:lpstr>Kirkpatrick's 4 Levels of Training Evaluation</vt:lpstr>
      <vt:lpstr>PowerPoint Presentation</vt:lpstr>
      <vt:lpstr>Employee Development</vt:lpstr>
      <vt:lpstr>Employee Development</vt:lpstr>
      <vt:lpstr>Assessment Center (AC)</vt:lpstr>
      <vt:lpstr>Benchmarking</vt:lpstr>
      <vt:lpstr>360-degree feedback</vt:lpstr>
      <vt:lpstr>Learning Management System</vt:lpstr>
      <vt:lpstr>Training Need Assessment</vt:lpstr>
      <vt:lpstr>Training Needs Assessment</vt:lpstr>
      <vt:lpstr>Training Program Development</vt:lpstr>
      <vt:lpstr>PowerPoint Presentation</vt:lpstr>
      <vt:lpstr>Management Development</vt:lpstr>
      <vt:lpstr>Leadership </vt:lpstr>
      <vt:lpstr>Leadership Components</vt:lpstr>
      <vt:lpstr>Leadership Approaches</vt:lpstr>
      <vt:lpstr>Blake Mouton Managerial Grid</vt:lpstr>
      <vt:lpstr>Blake &amp; Mouton Grid</vt:lpstr>
      <vt:lpstr>Managerial Grid</vt:lpstr>
      <vt:lpstr>Blake Mouton Grid</vt:lpstr>
      <vt:lpstr>Managerial Grid</vt:lpstr>
      <vt:lpstr>Blake and Mouton Grid - five leadership styles</vt:lpstr>
      <vt:lpstr>Blake and Mouton Grid - five leadership styles</vt:lpstr>
      <vt:lpstr>Situational Leadership</vt:lpstr>
      <vt:lpstr>Situational Leadership</vt:lpstr>
      <vt:lpstr>Follower Development level</vt:lpstr>
      <vt:lpstr>Follower Development level</vt:lpstr>
      <vt:lpstr>Leadership Style</vt:lpstr>
      <vt:lpstr>Situational Leadership</vt:lpstr>
      <vt:lpstr>Styles of Hersey &amp; Blanchard Grid</vt:lpstr>
      <vt:lpstr>Styles of Hersey &amp; Blanchard Grid</vt:lpstr>
      <vt:lpstr>Strengths of the Model</vt:lpstr>
      <vt:lpstr>Leadership Styles</vt:lpstr>
      <vt:lpstr>Management Development Techniques</vt:lpstr>
      <vt:lpstr>Management Development Techniques</vt:lpstr>
      <vt:lpstr>Management Development Techniques</vt:lpstr>
      <vt:lpstr>Management Development Techniques</vt:lpstr>
      <vt:lpstr>Management Development Techniques</vt:lpstr>
      <vt:lpstr>Management Development Techniques</vt:lpstr>
      <vt:lpstr>PowerPoint Presentation</vt:lpstr>
      <vt:lpstr>Career Development</vt:lpstr>
      <vt:lpstr>Career Development</vt:lpstr>
      <vt:lpstr>Career Development</vt:lpstr>
      <vt:lpstr>Stages in Career Development</vt:lpstr>
      <vt:lpstr>Super’s Career Development Stages</vt:lpstr>
      <vt:lpstr>Career Management Process</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22</cp:revision>
  <cp:lastPrinted>1601-01-01T00:00:00Z</cp:lastPrinted>
  <dcterms:created xsi:type="dcterms:W3CDTF">2020-07-09T15:12:46Z</dcterms:created>
  <dcterms:modified xsi:type="dcterms:W3CDTF">2021-10-31T11:53:58Z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