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6"/>
  </p:notesMasterIdLst>
  <p:handoutMasterIdLst>
    <p:handoutMasterId r:id="rId27"/>
  </p:handoutMasterIdLst>
  <p:sldIdLst>
    <p:sldId id="256" r:id="rId2"/>
    <p:sldId id="278" r:id="rId3"/>
    <p:sldId id="277" r:id="rId4"/>
    <p:sldId id="257" r:id="rId5"/>
    <p:sldId id="258" r:id="rId6"/>
    <p:sldId id="259" r:id="rId7"/>
    <p:sldId id="276" r:id="rId8"/>
    <p:sldId id="262" r:id="rId9"/>
    <p:sldId id="275" r:id="rId10"/>
    <p:sldId id="260" r:id="rId11"/>
    <p:sldId id="261" r:id="rId12"/>
    <p:sldId id="263" r:id="rId13"/>
    <p:sldId id="273" r:id="rId14"/>
    <p:sldId id="274" r:id="rId15"/>
    <p:sldId id="264" r:id="rId16"/>
    <p:sldId id="265" r:id="rId17"/>
    <p:sldId id="266" r:id="rId18"/>
    <p:sldId id="267" r:id="rId19"/>
    <p:sldId id="268" r:id="rId20"/>
    <p:sldId id="269" r:id="rId21"/>
    <p:sldId id="279" r:id="rId22"/>
    <p:sldId id="270" r:id="rId23"/>
    <p:sldId id="271" r:id="rId24"/>
    <p:sldId id="272" r:id="rId2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DAD38-5B98-4803-B4B9-75F01FDE50F6}"/>
              </a:ext>
            </a:extLst>
          </p:cNvPr>
          <p:cNvSpPr>
            <a:spLocks noGrp="1"/>
          </p:cNvSpPr>
          <p:nvPr>
            <p:ph type="title"/>
          </p:nvPr>
        </p:nvSpPr>
        <p:spPr/>
        <p:txBody>
          <a:bodyPr/>
          <a:lstStyle/>
          <a:p>
            <a:r>
              <a:rPr lang="en-MY" dirty="0"/>
              <a:t>Usage of Theories</a:t>
            </a:r>
          </a:p>
        </p:txBody>
      </p:sp>
      <p:pic>
        <p:nvPicPr>
          <p:cNvPr id="5" name="Picture 4">
            <a:extLst>
              <a:ext uri="{FF2B5EF4-FFF2-40B4-BE49-F238E27FC236}">
                <a16:creationId xmlns:a16="http://schemas.microsoft.com/office/drawing/2014/main" id="{5F7B5D17-B14A-48B9-8720-F92949E9BE44}"/>
              </a:ext>
            </a:extLst>
          </p:cNvPr>
          <p:cNvPicPr>
            <a:picLocks noChangeAspect="1"/>
          </p:cNvPicPr>
          <p:nvPr/>
        </p:nvPicPr>
        <p:blipFill>
          <a:blip r:embed="rId2"/>
          <a:stretch>
            <a:fillRect/>
          </a:stretch>
        </p:blipFill>
        <p:spPr>
          <a:xfrm>
            <a:off x="914400" y="1713835"/>
            <a:ext cx="7441455" cy="4866557"/>
          </a:xfrm>
          <a:prstGeom prst="rect">
            <a:avLst/>
          </a:prstGeom>
        </p:spPr>
      </p:pic>
    </p:spTree>
    <p:extLst>
      <p:ext uri="{BB962C8B-B14F-4D97-AF65-F5344CB8AC3E}">
        <p14:creationId xmlns:p14="http://schemas.microsoft.com/office/powerpoint/2010/main" val="2516933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28AF-0C9A-44FD-81BF-E15270CF7745}"/>
              </a:ext>
            </a:extLst>
          </p:cNvPr>
          <p:cNvSpPr>
            <a:spLocks noGrp="1"/>
          </p:cNvSpPr>
          <p:nvPr>
            <p:ph type="title"/>
          </p:nvPr>
        </p:nvSpPr>
        <p:spPr/>
        <p:txBody>
          <a:bodyPr/>
          <a:lstStyle/>
          <a:p>
            <a:r>
              <a:rPr lang="en-MY" dirty="0"/>
              <a:t>Major Theories of Motivation</a:t>
            </a:r>
          </a:p>
        </p:txBody>
      </p:sp>
      <p:sp>
        <p:nvSpPr>
          <p:cNvPr id="3" name="Content Placeholder 2">
            <a:extLst>
              <a:ext uri="{FF2B5EF4-FFF2-40B4-BE49-F238E27FC236}">
                <a16:creationId xmlns:a16="http://schemas.microsoft.com/office/drawing/2014/main" id="{074764A6-883C-47DA-8997-99F0D3EA6FA1}"/>
              </a:ext>
            </a:extLst>
          </p:cNvPr>
          <p:cNvSpPr>
            <a:spLocks noGrp="1"/>
          </p:cNvSpPr>
          <p:nvPr>
            <p:ph idx="1"/>
          </p:nvPr>
        </p:nvSpPr>
        <p:spPr/>
        <p:txBody>
          <a:bodyPr/>
          <a:lstStyle/>
          <a:p>
            <a:pPr marL="0" indent="0">
              <a:buNone/>
            </a:pPr>
            <a:r>
              <a:rPr lang="en-MY" dirty="0"/>
              <a:t>I. </a:t>
            </a:r>
            <a:r>
              <a:rPr lang="en-MY" u="sng" dirty="0"/>
              <a:t>Need Approaches </a:t>
            </a:r>
            <a:r>
              <a:rPr lang="en-MY" dirty="0"/>
              <a:t>:</a:t>
            </a:r>
          </a:p>
          <a:p>
            <a:pPr marL="400050" lvl="1" indent="0">
              <a:buNone/>
            </a:pPr>
            <a:r>
              <a:rPr lang="en-MY" dirty="0"/>
              <a:t>- Maslow’s Hierarchy of Needs</a:t>
            </a:r>
          </a:p>
          <a:p>
            <a:pPr marL="400050" lvl="1" indent="0">
              <a:buNone/>
            </a:pPr>
            <a:r>
              <a:rPr lang="en-MY" dirty="0"/>
              <a:t>- Alderfer’s ERG Theory</a:t>
            </a:r>
          </a:p>
          <a:p>
            <a:pPr marL="400050" lvl="1" indent="0">
              <a:buNone/>
            </a:pPr>
            <a:r>
              <a:rPr lang="en-MY" dirty="0"/>
              <a:t>- Herzberg’s Two Factor Theory</a:t>
            </a:r>
          </a:p>
          <a:p>
            <a:pPr marL="400050" lvl="1" indent="0">
              <a:buNone/>
            </a:pPr>
            <a:r>
              <a:rPr lang="en-MY" dirty="0"/>
              <a:t>- McClelland Learned Needs Theory</a:t>
            </a:r>
          </a:p>
          <a:p>
            <a:pPr marL="971550" lvl="1" indent="-571500">
              <a:buFont typeface="Wingdings" panose="05000000000000000000" pitchFamily="2" charset="2"/>
              <a:buChar char="§"/>
            </a:pPr>
            <a:endParaRPr lang="en-MY" dirty="0"/>
          </a:p>
          <a:p>
            <a:pPr marL="0" indent="0">
              <a:buNone/>
            </a:pPr>
            <a:r>
              <a:rPr lang="en-MY" dirty="0"/>
              <a:t>II. </a:t>
            </a:r>
            <a:r>
              <a:rPr lang="en-MY" u="sng" dirty="0"/>
              <a:t>Cognitive Approaches </a:t>
            </a:r>
            <a:r>
              <a:rPr lang="en-MY" dirty="0"/>
              <a:t>:</a:t>
            </a:r>
          </a:p>
          <a:p>
            <a:pPr marL="400050" lvl="1" indent="0">
              <a:buNone/>
            </a:pPr>
            <a:r>
              <a:rPr lang="en-MY" dirty="0"/>
              <a:t>- Expectancy Theory</a:t>
            </a:r>
          </a:p>
          <a:p>
            <a:pPr marL="400050" lvl="1" indent="0">
              <a:buNone/>
            </a:pPr>
            <a:r>
              <a:rPr lang="en-MY" dirty="0"/>
              <a:t>- Equity Theory</a:t>
            </a:r>
          </a:p>
          <a:p>
            <a:pPr marL="400050" lvl="1" indent="0">
              <a:buNone/>
            </a:pPr>
            <a:r>
              <a:rPr lang="en-MY" dirty="0"/>
              <a:t>- Goal Setting Theory</a:t>
            </a:r>
          </a:p>
          <a:p>
            <a:pPr marL="1257300" lvl="2" indent="-457200">
              <a:buFont typeface="Wingdings" panose="05000000000000000000" pitchFamily="2" charset="2"/>
              <a:buChar char="§"/>
            </a:pPr>
            <a:endParaRPr lang="en-MY" dirty="0"/>
          </a:p>
        </p:txBody>
      </p:sp>
    </p:spTree>
    <p:extLst>
      <p:ext uri="{BB962C8B-B14F-4D97-AF65-F5344CB8AC3E}">
        <p14:creationId xmlns:p14="http://schemas.microsoft.com/office/powerpoint/2010/main" val="2498111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Maslow’s Hierarchy of Needs</a:t>
            </a:r>
          </a:p>
        </p:txBody>
      </p:sp>
      <p:pic>
        <p:nvPicPr>
          <p:cNvPr id="5" name="Picture 4">
            <a:extLst>
              <a:ext uri="{FF2B5EF4-FFF2-40B4-BE49-F238E27FC236}">
                <a16:creationId xmlns:a16="http://schemas.microsoft.com/office/drawing/2014/main" id="{A89DC28C-B563-49C7-828D-23B664103AE7}"/>
              </a:ext>
            </a:extLst>
          </p:cNvPr>
          <p:cNvPicPr>
            <a:picLocks noChangeAspect="1"/>
          </p:cNvPicPr>
          <p:nvPr/>
        </p:nvPicPr>
        <p:blipFill>
          <a:blip r:embed="rId2"/>
          <a:stretch>
            <a:fillRect/>
          </a:stretch>
        </p:blipFill>
        <p:spPr>
          <a:xfrm>
            <a:off x="1979712" y="1844824"/>
            <a:ext cx="5609034" cy="4541828"/>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1818-2527-4D0E-B3A6-00AF4ACB18B0}"/>
              </a:ext>
            </a:extLst>
          </p:cNvPr>
          <p:cNvSpPr>
            <a:spLocks noGrp="1"/>
          </p:cNvSpPr>
          <p:nvPr>
            <p:ph type="title"/>
          </p:nvPr>
        </p:nvSpPr>
        <p:spPr/>
        <p:txBody>
          <a:bodyPr/>
          <a:lstStyle/>
          <a:p>
            <a:r>
              <a:rPr lang="en-MY" dirty="0"/>
              <a:t>Alderfer’s ERG Theory</a:t>
            </a:r>
          </a:p>
        </p:txBody>
      </p:sp>
      <p:pic>
        <p:nvPicPr>
          <p:cNvPr id="9" name="Picture 8">
            <a:extLst>
              <a:ext uri="{FF2B5EF4-FFF2-40B4-BE49-F238E27FC236}">
                <a16:creationId xmlns:a16="http://schemas.microsoft.com/office/drawing/2014/main" id="{91576AF8-6ED7-48B3-A60F-8049439951B1}"/>
              </a:ext>
            </a:extLst>
          </p:cNvPr>
          <p:cNvPicPr>
            <a:picLocks noChangeAspect="1"/>
          </p:cNvPicPr>
          <p:nvPr/>
        </p:nvPicPr>
        <p:blipFill>
          <a:blip r:embed="rId2"/>
          <a:stretch>
            <a:fillRect/>
          </a:stretch>
        </p:blipFill>
        <p:spPr>
          <a:xfrm>
            <a:off x="1028700" y="1916832"/>
            <a:ext cx="7086600" cy="3705225"/>
          </a:xfrm>
          <a:prstGeom prst="rect">
            <a:avLst/>
          </a:prstGeom>
        </p:spPr>
      </p:pic>
    </p:spTree>
    <p:extLst>
      <p:ext uri="{BB962C8B-B14F-4D97-AF65-F5344CB8AC3E}">
        <p14:creationId xmlns:p14="http://schemas.microsoft.com/office/powerpoint/2010/main" val="3435324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8D1E-BE95-4F32-9C65-37B9BF0DBDCC}"/>
              </a:ext>
            </a:extLst>
          </p:cNvPr>
          <p:cNvSpPr>
            <a:spLocks noGrp="1"/>
          </p:cNvSpPr>
          <p:nvPr>
            <p:ph type="title"/>
          </p:nvPr>
        </p:nvSpPr>
        <p:spPr/>
        <p:txBody>
          <a:bodyPr/>
          <a:lstStyle/>
          <a:p>
            <a:r>
              <a:rPr lang="en-MY" dirty="0"/>
              <a:t>Herzberg’s Two Factor Theory</a:t>
            </a:r>
          </a:p>
        </p:txBody>
      </p:sp>
      <p:pic>
        <p:nvPicPr>
          <p:cNvPr id="9" name="Picture 8">
            <a:extLst>
              <a:ext uri="{FF2B5EF4-FFF2-40B4-BE49-F238E27FC236}">
                <a16:creationId xmlns:a16="http://schemas.microsoft.com/office/drawing/2014/main" id="{08AF13DC-3B47-4548-B09D-62AD9EC0B897}"/>
              </a:ext>
            </a:extLst>
          </p:cNvPr>
          <p:cNvPicPr>
            <a:picLocks noChangeAspect="1"/>
          </p:cNvPicPr>
          <p:nvPr/>
        </p:nvPicPr>
        <p:blipFill>
          <a:blip r:embed="rId2"/>
          <a:stretch>
            <a:fillRect/>
          </a:stretch>
        </p:blipFill>
        <p:spPr>
          <a:xfrm>
            <a:off x="1475656" y="1882354"/>
            <a:ext cx="6682344" cy="3712413"/>
          </a:xfrm>
          <a:prstGeom prst="rect">
            <a:avLst/>
          </a:prstGeom>
        </p:spPr>
      </p:pic>
    </p:spTree>
    <p:extLst>
      <p:ext uri="{BB962C8B-B14F-4D97-AF65-F5344CB8AC3E}">
        <p14:creationId xmlns:p14="http://schemas.microsoft.com/office/powerpoint/2010/main" val="1107015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A585-9D15-48A5-AD72-0242EAB0A983}"/>
              </a:ext>
            </a:extLst>
          </p:cNvPr>
          <p:cNvSpPr>
            <a:spLocks noGrp="1"/>
          </p:cNvSpPr>
          <p:nvPr>
            <p:ph type="title"/>
          </p:nvPr>
        </p:nvSpPr>
        <p:spPr/>
        <p:txBody>
          <a:bodyPr/>
          <a:lstStyle/>
          <a:p>
            <a:r>
              <a:rPr lang="en-MY" dirty="0"/>
              <a:t>Motivational Theories</a:t>
            </a:r>
          </a:p>
        </p:txBody>
      </p:sp>
      <p:pic>
        <p:nvPicPr>
          <p:cNvPr id="5" name="Picture 4">
            <a:extLst>
              <a:ext uri="{FF2B5EF4-FFF2-40B4-BE49-F238E27FC236}">
                <a16:creationId xmlns:a16="http://schemas.microsoft.com/office/drawing/2014/main" id="{71E124F8-18C7-457F-89AF-6DFA66372DC0}"/>
              </a:ext>
            </a:extLst>
          </p:cNvPr>
          <p:cNvPicPr>
            <a:picLocks noChangeAspect="1"/>
          </p:cNvPicPr>
          <p:nvPr/>
        </p:nvPicPr>
        <p:blipFill>
          <a:blip r:embed="rId2"/>
          <a:stretch>
            <a:fillRect/>
          </a:stretch>
        </p:blipFill>
        <p:spPr>
          <a:xfrm>
            <a:off x="914400" y="2060848"/>
            <a:ext cx="6951785" cy="3744416"/>
          </a:xfrm>
          <a:prstGeom prst="rect">
            <a:avLst/>
          </a:prstGeom>
        </p:spPr>
      </p:pic>
    </p:spTree>
    <p:extLst>
      <p:ext uri="{BB962C8B-B14F-4D97-AF65-F5344CB8AC3E}">
        <p14:creationId xmlns:p14="http://schemas.microsoft.com/office/powerpoint/2010/main" val="1678875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McClelland's Need Theory</a:t>
            </a:r>
          </a:p>
        </p:txBody>
      </p:sp>
      <p:pic>
        <p:nvPicPr>
          <p:cNvPr id="5" name="Picture 4">
            <a:extLst>
              <a:ext uri="{FF2B5EF4-FFF2-40B4-BE49-F238E27FC236}">
                <a16:creationId xmlns:a16="http://schemas.microsoft.com/office/drawing/2014/main" id="{73589920-4570-4FB1-AA5C-C5F244B12E6F}"/>
              </a:ext>
            </a:extLst>
          </p:cNvPr>
          <p:cNvPicPr>
            <a:picLocks noChangeAspect="1"/>
          </p:cNvPicPr>
          <p:nvPr/>
        </p:nvPicPr>
        <p:blipFill>
          <a:blip r:embed="rId2"/>
          <a:stretch>
            <a:fillRect/>
          </a:stretch>
        </p:blipFill>
        <p:spPr>
          <a:xfrm>
            <a:off x="1403648" y="1988840"/>
            <a:ext cx="5699522" cy="3690773"/>
          </a:xfrm>
          <a:prstGeom prst="rect">
            <a:avLst/>
          </a:prstGeom>
          <a:ln w="19050">
            <a:solidFill>
              <a:schemeClr val="tx1"/>
            </a:solidFill>
          </a:ln>
        </p:spPr>
      </p:pic>
    </p:spTree>
    <p:extLst>
      <p:ext uri="{BB962C8B-B14F-4D97-AF65-F5344CB8AC3E}">
        <p14:creationId xmlns:p14="http://schemas.microsoft.com/office/powerpoint/2010/main" val="610210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95ACF-BBF7-40B2-BEAC-109FFE9492C8}"/>
              </a:ext>
            </a:extLst>
          </p:cNvPr>
          <p:cNvSpPr>
            <a:spLocks noGrp="1"/>
          </p:cNvSpPr>
          <p:nvPr>
            <p:ph type="title"/>
          </p:nvPr>
        </p:nvSpPr>
        <p:spPr/>
        <p:txBody>
          <a:bodyPr/>
          <a:lstStyle/>
          <a:p>
            <a:r>
              <a:rPr lang="en-MY" dirty="0"/>
              <a:t>Comparison of Motivation Models</a:t>
            </a:r>
          </a:p>
        </p:txBody>
      </p:sp>
      <p:pic>
        <p:nvPicPr>
          <p:cNvPr id="5" name="Picture 4">
            <a:extLst>
              <a:ext uri="{FF2B5EF4-FFF2-40B4-BE49-F238E27FC236}">
                <a16:creationId xmlns:a16="http://schemas.microsoft.com/office/drawing/2014/main" id="{3B9055EA-5EC2-465F-B2A5-60AB77F89589}"/>
              </a:ext>
            </a:extLst>
          </p:cNvPr>
          <p:cNvPicPr>
            <a:picLocks noChangeAspect="1"/>
          </p:cNvPicPr>
          <p:nvPr/>
        </p:nvPicPr>
        <p:blipFill>
          <a:blip r:embed="rId2"/>
          <a:stretch>
            <a:fillRect/>
          </a:stretch>
        </p:blipFill>
        <p:spPr>
          <a:xfrm>
            <a:off x="733425" y="2204864"/>
            <a:ext cx="7677150" cy="3962400"/>
          </a:xfrm>
          <a:prstGeom prst="rect">
            <a:avLst/>
          </a:prstGeom>
        </p:spPr>
      </p:pic>
    </p:spTree>
    <p:extLst>
      <p:ext uri="{BB962C8B-B14F-4D97-AF65-F5344CB8AC3E}">
        <p14:creationId xmlns:p14="http://schemas.microsoft.com/office/powerpoint/2010/main" val="3411474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BC3D-55DF-4E46-A4AA-0FAE9ABB377E}"/>
              </a:ext>
            </a:extLst>
          </p:cNvPr>
          <p:cNvSpPr>
            <a:spLocks noGrp="1"/>
          </p:cNvSpPr>
          <p:nvPr>
            <p:ph type="title"/>
          </p:nvPr>
        </p:nvSpPr>
        <p:spPr/>
        <p:txBody>
          <a:bodyPr/>
          <a:lstStyle/>
          <a:p>
            <a:r>
              <a:rPr lang="en-MY" dirty="0"/>
              <a:t>Adams’ Equity Theory</a:t>
            </a:r>
          </a:p>
        </p:txBody>
      </p:sp>
      <p:pic>
        <p:nvPicPr>
          <p:cNvPr id="7" name="Picture 6">
            <a:extLst>
              <a:ext uri="{FF2B5EF4-FFF2-40B4-BE49-F238E27FC236}">
                <a16:creationId xmlns:a16="http://schemas.microsoft.com/office/drawing/2014/main" id="{C23F9679-BCB3-48BB-A6E1-4C4B4E278A97}"/>
              </a:ext>
            </a:extLst>
          </p:cNvPr>
          <p:cNvPicPr>
            <a:picLocks noChangeAspect="1"/>
          </p:cNvPicPr>
          <p:nvPr/>
        </p:nvPicPr>
        <p:blipFill>
          <a:blip r:embed="rId2"/>
          <a:stretch>
            <a:fillRect/>
          </a:stretch>
        </p:blipFill>
        <p:spPr>
          <a:xfrm>
            <a:off x="1009152" y="1700808"/>
            <a:ext cx="7582896" cy="4540920"/>
          </a:xfrm>
          <a:prstGeom prst="rect">
            <a:avLst/>
          </a:prstGeom>
        </p:spPr>
      </p:pic>
    </p:spTree>
    <p:extLst>
      <p:ext uri="{BB962C8B-B14F-4D97-AF65-F5344CB8AC3E}">
        <p14:creationId xmlns:p14="http://schemas.microsoft.com/office/powerpoint/2010/main" val="397653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05A45-4AC3-439E-BB01-889562F8E2F8}"/>
              </a:ext>
            </a:extLst>
          </p:cNvPr>
          <p:cNvSpPr>
            <a:spLocks noGrp="1"/>
          </p:cNvSpPr>
          <p:nvPr>
            <p:ph type="title"/>
          </p:nvPr>
        </p:nvSpPr>
        <p:spPr/>
        <p:txBody>
          <a:bodyPr/>
          <a:lstStyle/>
          <a:p>
            <a:r>
              <a:rPr lang="en-MY" dirty="0"/>
              <a:t>Vroom's Expectancy Theory</a:t>
            </a:r>
          </a:p>
        </p:txBody>
      </p:sp>
      <p:pic>
        <p:nvPicPr>
          <p:cNvPr id="5" name="Picture 4">
            <a:extLst>
              <a:ext uri="{FF2B5EF4-FFF2-40B4-BE49-F238E27FC236}">
                <a16:creationId xmlns:a16="http://schemas.microsoft.com/office/drawing/2014/main" id="{FA7BC9EA-7581-4461-9B5C-F24F10367E56}"/>
              </a:ext>
            </a:extLst>
          </p:cNvPr>
          <p:cNvPicPr>
            <a:picLocks noChangeAspect="1"/>
          </p:cNvPicPr>
          <p:nvPr/>
        </p:nvPicPr>
        <p:blipFill>
          <a:blip r:embed="rId2"/>
          <a:stretch>
            <a:fillRect/>
          </a:stretch>
        </p:blipFill>
        <p:spPr>
          <a:xfrm>
            <a:off x="914400" y="1772816"/>
            <a:ext cx="8064946" cy="4331175"/>
          </a:xfrm>
          <a:prstGeom prst="rect">
            <a:avLst/>
          </a:prstGeom>
        </p:spPr>
      </p:pic>
    </p:spTree>
    <p:extLst>
      <p:ext uri="{BB962C8B-B14F-4D97-AF65-F5344CB8AC3E}">
        <p14:creationId xmlns:p14="http://schemas.microsoft.com/office/powerpoint/2010/main" val="1497883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McGregor's X and Y Theory</a:t>
            </a:r>
          </a:p>
        </p:txBody>
      </p:sp>
      <p:pic>
        <p:nvPicPr>
          <p:cNvPr id="5" name="Picture 4">
            <a:extLst>
              <a:ext uri="{FF2B5EF4-FFF2-40B4-BE49-F238E27FC236}">
                <a16:creationId xmlns:a16="http://schemas.microsoft.com/office/drawing/2014/main" id="{14781FFE-ED2A-47C9-A4CB-8BE106AADA9D}"/>
              </a:ext>
            </a:extLst>
          </p:cNvPr>
          <p:cNvPicPr>
            <a:picLocks noChangeAspect="1"/>
          </p:cNvPicPr>
          <p:nvPr/>
        </p:nvPicPr>
        <p:blipFill>
          <a:blip r:embed="rId2"/>
          <a:stretch>
            <a:fillRect/>
          </a:stretch>
        </p:blipFill>
        <p:spPr>
          <a:xfrm>
            <a:off x="872229" y="1844824"/>
            <a:ext cx="7399542" cy="4302060"/>
          </a:xfrm>
          <a:prstGeom prst="rect">
            <a:avLst/>
          </a:prstGeom>
        </p:spPr>
      </p:pic>
    </p:spTree>
    <p:extLst>
      <p:ext uri="{BB962C8B-B14F-4D97-AF65-F5344CB8AC3E}">
        <p14:creationId xmlns:p14="http://schemas.microsoft.com/office/powerpoint/2010/main" val="1290892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014E-6EFE-4D15-BD77-8AB2F7BB2F19}"/>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7DD4AAC2-4524-4897-8348-B01A0DDD266F}"/>
              </a:ext>
            </a:extLst>
          </p:cNvPr>
          <p:cNvSpPr txBox="1"/>
          <p:nvPr/>
        </p:nvSpPr>
        <p:spPr>
          <a:xfrm>
            <a:off x="683568" y="1772816"/>
            <a:ext cx="8136904" cy="3170099"/>
          </a:xfrm>
          <a:prstGeom prst="rect">
            <a:avLst/>
          </a:prstGeom>
          <a:noFill/>
        </p:spPr>
        <p:txBody>
          <a:bodyPr wrap="square" rtlCol="0">
            <a:spAutoFit/>
          </a:bodyPr>
          <a:lstStyle/>
          <a:p>
            <a:r>
              <a:rPr lang="en-MY" sz="2000" dirty="0">
                <a:latin typeface="+mn-lt"/>
              </a:rPr>
              <a:t>Which of the following HR practices involves both the people and the processes equally?</a:t>
            </a:r>
          </a:p>
          <a:p>
            <a:endParaRPr lang="en-MY" sz="2000" dirty="0">
              <a:latin typeface="+mn-lt"/>
            </a:endParaRPr>
          </a:p>
          <a:p>
            <a:r>
              <a:rPr lang="en-MY" sz="2000" dirty="0">
                <a:latin typeface="+mn-lt"/>
              </a:rPr>
              <a:t>A. Organizational behaviour theories</a:t>
            </a:r>
          </a:p>
          <a:p>
            <a:endParaRPr lang="en-MY" sz="2000" dirty="0">
              <a:latin typeface="+mn-lt"/>
            </a:endParaRPr>
          </a:p>
          <a:p>
            <a:r>
              <a:rPr lang="en-MY" sz="2000" dirty="0">
                <a:latin typeface="+mn-lt"/>
              </a:rPr>
              <a:t>B. Theories of motivation</a:t>
            </a:r>
          </a:p>
          <a:p>
            <a:endParaRPr lang="en-MY" sz="2000" dirty="0">
              <a:latin typeface="+mn-lt"/>
            </a:endParaRPr>
          </a:p>
          <a:p>
            <a:r>
              <a:rPr lang="en-MY" sz="2000" dirty="0">
                <a:latin typeface="+mn-lt"/>
              </a:rPr>
              <a:t>C. Human relations theories</a:t>
            </a:r>
          </a:p>
          <a:p>
            <a:endParaRPr lang="en-MY" sz="2000" dirty="0">
              <a:latin typeface="+mn-lt"/>
            </a:endParaRPr>
          </a:p>
          <a:p>
            <a:r>
              <a:rPr lang="en-MY" sz="2000" dirty="0">
                <a:latin typeface="+mn-lt"/>
              </a:rPr>
              <a:t>D. Organizational development theories</a:t>
            </a:r>
          </a:p>
        </p:txBody>
      </p:sp>
    </p:spTree>
    <p:extLst>
      <p:ext uri="{BB962C8B-B14F-4D97-AF65-F5344CB8AC3E}">
        <p14:creationId xmlns:p14="http://schemas.microsoft.com/office/powerpoint/2010/main" val="848083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435C-050C-4AD9-9306-27B2392B0A6B}"/>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D99CD5D1-1FED-44DB-AED2-F7D908207844}"/>
              </a:ext>
            </a:extLst>
          </p:cNvPr>
          <p:cNvSpPr>
            <a:spLocks noGrp="1"/>
          </p:cNvSpPr>
          <p:nvPr>
            <p:ph idx="1"/>
          </p:nvPr>
        </p:nvSpPr>
        <p:spPr/>
        <p:txBody>
          <a:bodyPr/>
          <a:lstStyle/>
          <a:p>
            <a:pPr marL="0" indent="0">
              <a:buNone/>
            </a:pPr>
            <a:endParaRPr lang="en-MY" sz="2400" dirty="0"/>
          </a:p>
          <a:p>
            <a:pPr marL="0" indent="0">
              <a:buNone/>
            </a:pPr>
            <a:r>
              <a:rPr lang="en-MY" sz="2400" dirty="0"/>
              <a:t>Option - D. </a:t>
            </a:r>
          </a:p>
          <a:p>
            <a:pPr marL="0" indent="0">
              <a:buNone/>
            </a:pPr>
            <a:endParaRPr lang="en-MY" sz="2400" dirty="0"/>
          </a:p>
          <a:p>
            <a:pPr marL="0" indent="0">
              <a:buNone/>
            </a:pPr>
            <a:r>
              <a:rPr lang="en-MY" sz="2400" dirty="0"/>
              <a:t>Theories related to organizational development are equally focused on both people and processes. These theories describe different types of interventions aimed to develop people, processes, or sometimes both.</a:t>
            </a:r>
          </a:p>
        </p:txBody>
      </p:sp>
    </p:spTree>
    <p:extLst>
      <p:ext uri="{BB962C8B-B14F-4D97-AF65-F5344CB8AC3E}">
        <p14:creationId xmlns:p14="http://schemas.microsoft.com/office/powerpoint/2010/main" val="2479338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Feedback, </a:t>
            </a:r>
            <a:r>
              <a:rPr lang="en-MY" dirty="0" err="1"/>
              <a:t>Counseling</a:t>
            </a:r>
            <a:r>
              <a:rPr lang="en-MY" dirty="0"/>
              <a:t>, and Coaching</a:t>
            </a:r>
          </a:p>
        </p:txBody>
      </p:sp>
      <p:sp>
        <p:nvSpPr>
          <p:cNvPr id="4" name="TextBox 3">
            <a:extLst>
              <a:ext uri="{FF2B5EF4-FFF2-40B4-BE49-F238E27FC236}">
                <a16:creationId xmlns:a16="http://schemas.microsoft.com/office/drawing/2014/main" id="{DD100169-6B2E-4985-98E2-FE1F25713C00}"/>
              </a:ext>
            </a:extLst>
          </p:cNvPr>
          <p:cNvSpPr txBox="1"/>
          <p:nvPr/>
        </p:nvSpPr>
        <p:spPr>
          <a:xfrm>
            <a:off x="685800" y="1700808"/>
            <a:ext cx="8229600" cy="5262979"/>
          </a:xfrm>
          <a:prstGeom prst="rect">
            <a:avLst/>
          </a:prstGeom>
          <a:noFill/>
        </p:spPr>
        <p:txBody>
          <a:bodyPr wrap="square" rtlCol="0">
            <a:spAutoFit/>
          </a:bodyPr>
          <a:lstStyle/>
          <a:p>
            <a:pPr marL="285750" indent="-285750">
              <a:buFont typeface="Arial" panose="020B0604020202020204" pitchFamily="34" charset="0"/>
              <a:buChar char="•"/>
            </a:pPr>
            <a:r>
              <a:rPr lang="en-MY" sz="1600" dirty="0"/>
              <a:t>Feedback provides information to people on their performance, which helps them to understand how well they have been doing and how effective their </a:t>
            </a:r>
            <a:r>
              <a:rPr lang="en-MY" sz="1600" dirty="0" err="1"/>
              <a:t>behavior</a:t>
            </a:r>
            <a:r>
              <a:rPr lang="en-MY" sz="1600" dirty="0"/>
              <a:t> has been. Cultural differences can affect the degree of need for feedback, inhibit employees from seeking necessary feedback, and determine the most effective form of feedback.</a:t>
            </a:r>
          </a:p>
          <a:p>
            <a:pPr marL="285750" indent="-285750">
              <a:buFont typeface="Arial" panose="020B0604020202020204" pitchFamily="34" charset="0"/>
              <a:buChar char="•"/>
            </a:pPr>
            <a:endParaRPr lang="en-MY" sz="1600" dirty="0"/>
          </a:p>
          <a:p>
            <a:pPr marL="285750" indent="-285750">
              <a:buFont typeface="Arial" panose="020B0604020202020204" pitchFamily="34" charset="0"/>
              <a:buChar char="•"/>
            </a:pPr>
            <a:r>
              <a:rPr lang="en-MY" sz="1600" dirty="0" err="1"/>
              <a:t>Counseling</a:t>
            </a:r>
            <a:r>
              <a:rPr lang="en-MY" sz="1600" dirty="0"/>
              <a:t> uses a set of skills and techniques to help people to take responsibility for and to manage their own decision-making whether it work related or personal. A </a:t>
            </a:r>
            <a:r>
              <a:rPr lang="en-MY" sz="1600" dirty="0" err="1"/>
              <a:t>counseling</a:t>
            </a:r>
            <a:r>
              <a:rPr lang="en-MY" sz="1600" dirty="0"/>
              <a:t> session is a meeting between the supervisor and the employee which may focus on a specific incident, a particular aspect of an employee's performance which the supervisor has identified as needing improvement, or the employee's overall performance or conduct. The </a:t>
            </a:r>
            <a:r>
              <a:rPr lang="en-MY" sz="1600" dirty="0" err="1"/>
              <a:t>counseling</a:t>
            </a:r>
            <a:r>
              <a:rPr lang="en-MY" sz="1600" dirty="0"/>
              <a:t> process is initiated and executed at the department level by the supervisor and is not discipline. It is a face-to-face communication between the supervisor and the employee, conducted in private, and is intended to have a constructive goal of providing feedback to the employee to correct the problem.</a:t>
            </a:r>
          </a:p>
          <a:p>
            <a:pPr marL="285750" indent="-285750">
              <a:buFont typeface="Arial" panose="020B0604020202020204" pitchFamily="34" charset="0"/>
              <a:buChar char="•"/>
            </a:pPr>
            <a:endParaRPr lang="en-MY" sz="1600" dirty="0"/>
          </a:p>
          <a:p>
            <a:pPr marL="285750" indent="-285750">
              <a:buFont typeface="Arial" panose="020B0604020202020204" pitchFamily="34" charset="0"/>
              <a:buChar char="•"/>
            </a:pPr>
            <a:r>
              <a:rPr lang="en-MY" sz="1600" dirty="0"/>
              <a:t>Coaching can be used to help people develop their competencies during normal day-to-day activities. Coaching often provides positive feedback about employee contributions. At the same time, regular coaching brings performance issues to an</a:t>
            </a:r>
          </a:p>
          <a:p>
            <a:r>
              <a:rPr lang="en-MY" sz="1600" dirty="0"/>
              <a:t>employee's attention when they are minor, and assists the employee to correct them</a:t>
            </a:r>
          </a:p>
          <a:p>
            <a:endParaRPr lang="en-MY" sz="1600" dirty="0"/>
          </a:p>
        </p:txBody>
      </p:sp>
    </p:spTree>
    <p:extLst>
      <p:ext uri="{BB962C8B-B14F-4D97-AF65-F5344CB8AC3E}">
        <p14:creationId xmlns:p14="http://schemas.microsoft.com/office/powerpoint/2010/main" val="3754638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Appraisal</a:t>
            </a:r>
          </a:p>
        </p:txBody>
      </p:sp>
      <p:sp>
        <p:nvSpPr>
          <p:cNvPr id="4" name="TextBox 3">
            <a:extLst>
              <a:ext uri="{FF2B5EF4-FFF2-40B4-BE49-F238E27FC236}">
                <a16:creationId xmlns:a16="http://schemas.microsoft.com/office/drawing/2014/main" id="{EAB0E19A-46C0-49D2-9F8B-17B5CA951608}"/>
              </a:ext>
            </a:extLst>
          </p:cNvPr>
          <p:cNvSpPr txBox="1"/>
          <p:nvPr/>
        </p:nvSpPr>
        <p:spPr>
          <a:xfrm>
            <a:off x="914400" y="1700808"/>
            <a:ext cx="7772400" cy="3970318"/>
          </a:xfrm>
          <a:prstGeom prst="rect">
            <a:avLst/>
          </a:prstGeom>
          <a:noFill/>
        </p:spPr>
        <p:txBody>
          <a:bodyPr wrap="square" rtlCol="0">
            <a:spAutoFit/>
          </a:bodyPr>
          <a:lstStyle/>
          <a:p>
            <a:r>
              <a:rPr lang="en-MY"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dirty="0"/>
          </a:p>
          <a:p>
            <a:pPr marL="285750" indent="-285750">
              <a:buFont typeface="Wingdings" panose="05000000000000000000" pitchFamily="2" charset="2"/>
              <a:buChar char="§"/>
            </a:pPr>
            <a:r>
              <a:rPr lang="en-MY" dirty="0"/>
              <a:t>The supervisors measure the pay of employees and compare it with targets and plans.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supervisor analyses the factors behind work performances of employees.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employers are in position to guide the employees for a better performance</a:t>
            </a:r>
          </a:p>
          <a:p>
            <a:endParaRPr lang="en-MY" dirty="0"/>
          </a:p>
        </p:txBody>
      </p:sp>
    </p:spTree>
    <p:extLst>
      <p:ext uri="{BB962C8B-B14F-4D97-AF65-F5344CB8AC3E}">
        <p14:creationId xmlns:p14="http://schemas.microsoft.com/office/powerpoint/2010/main" val="2232607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Objectives of Performance Appraisal</a:t>
            </a:r>
          </a:p>
        </p:txBody>
      </p:sp>
      <p:sp>
        <p:nvSpPr>
          <p:cNvPr id="5" name="TextBox 4">
            <a:extLst>
              <a:ext uri="{FF2B5EF4-FFF2-40B4-BE49-F238E27FC236}">
                <a16:creationId xmlns:a16="http://schemas.microsoft.com/office/drawing/2014/main" id="{08923E1F-B9FE-4509-B4CD-9B738C6537F6}"/>
              </a:ext>
            </a:extLst>
          </p:cNvPr>
          <p:cNvSpPr txBox="1"/>
          <p:nvPr/>
        </p:nvSpPr>
        <p:spPr>
          <a:xfrm>
            <a:off x="1043608" y="2132856"/>
            <a:ext cx="6048672" cy="2677656"/>
          </a:xfrm>
          <a:prstGeom prst="rect">
            <a:avLst/>
          </a:prstGeom>
          <a:noFill/>
        </p:spPr>
        <p:txBody>
          <a:bodyPr wrap="square" rtlCol="0">
            <a:spAutoFit/>
          </a:bodyPr>
          <a:lstStyle/>
          <a:p>
            <a:pPr marL="285750" indent="-285750">
              <a:buFont typeface="Arial" panose="020B0604020202020204" pitchFamily="34" charset="0"/>
              <a:buChar char="•"/>
            </a:pPr>
            <a:r>
              <a:rPr lang="en-MY" sz="2400" dirty="0">
                <a:latin typeface="+mn-lt"/>
              </a:rPr>
              <a:t>Improvement</a:t>
            </a:r>
          </a:p>
          <a:p>
            <a:pPr marL="285750" indent="-285750">
              <a:buFont typeface="Arial" panose="020B0604020202020204" pitchFamily="34" charset="0"/>
              <a:buChar char="•"/>
            </a:pPr>
            <a:r>
              <a:rPr lang="en-MY" sz="2400" dirty="0">
                <a:latin typeface="+mn-lt"/>
              </a:rPr>
              <a:t>Coaching and Guidance</a:t>
            </a:r>
          </a:p>
          <a:p>
            <a:pPr marL="285750" indent="-285750">
              <a:buFont typeface="Arial" panose="020B0604020202020204" pitchFamily="34" charset="0"/>
              <a:buChar char="•"/>
            </a:pPr>
            <a:r>
              <a:rPr lang="en-MY" sz="2400" dirty="0">
                <a:latin typeface="+mn-lt"/>
              </a:rPr>
              <a:t>Feedback and Communication</a:t>
            </a:r>
          </a:p>
          <a:p>
            <a:pPr marL="285750" indent="-285750">
              <a:buFont typeface="Arial" panose="020B0604020202020204" pitchFamily="34" charset="0"/>
              <a:buChar char="•"/>
            </a:pPr>
            <a:r>
              <a:rPr lang="en-MY" sz="2400" dirty="0">
                <a:latin typeface="+mn-lt"/>
              </a:rPr>
              <a:t>Compensation</a:t>
            </a:r>
          </a:p>
          <a:p>
            <a:pPr marL="285750" indent="-285750">
              <a:buFont typeface="Arial" panose="020B0604020202020204" pitchFamily="34" charset="0"/>
              <a:buChar char="•"/>
            </a:pPr>
            <a:r>
              <a:rPr lang="en-MY" sz="2400" dirty="0">
                <a:latin typeface="+mn-lt"/>
              </a:rPr>
              <a:t>Staffing Decision and Professional Development</a:t>
            </a:r>
          </a:p>
          <a:p>
            <a:pPr marL="285750" indent="-285750">
              <a:buFont typeface="Arial" panose="020B0604020202020204" pitchFamily="34" charset="0"/>
              <a:buChar char="•"/>
            </a:pPr>
            <a:r>
              <a:rPr lang="en-MY" sz="2400" dirty="0">
                <a:latin typeface="+mn-lt"/>
              </a:rPr>
              <a:t>Termination </a:t>
            </a:r>
            <a:r>
              <a:rPr lang="en-MY" sz="2400" dirty="0"/>
              <a:t>and Legal Documentation</a:t>
            </a:r>
            <a:endParaRPr lang="en-MY" dirty="0"/>
          </a:p>
        </p:txBody>
      </p:sp>
    </p:spTree>
    <p:extLst>
      <p:ext uri="{BB962C8B-B14F-4D97-AF65-F5344CB8AC3E}">
        <p14:creationId xmlns:p14="http://schemas.microsoft.com/office/powerpoint/2010/main" val="491834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Process of Performance Appraisals</a:t>
            </a:r>
          </a:p>
        </p:txBody>
      </p:sp>
      <p:sp>
        <p:nvSpPr>
          <p:cNvPr id="3" name="TextBox 2">
            <a:extLst>
              <a:ext uri="{FF2B5EF4-FFF2-40B4-BE49-F238E27FC236}">
                <a16:creationId xmlns:a16="http://schemas.microsoft.com/office/drawing/2014/main" id="{B8491A5C-597D-4376-AAFC-1AB4D1FC6744}"/>
              </a:ext>
            </a:extLst>
          </p:cNvPr>
          <p:cNvSpPr txBox="1"/>
          <p:nvPr/>
        </p:nvSpPr>
        <p:spPr>
          <a:xfrm>
            <a:off x="1187624" y="1916832"/>
            <a:ext cx="7499176" cy="3970318"/>
          </a:xfrm>
          <a:prstGeom prst="rect">
            <a:avLst/>
          </a:prstGeom>
          <a:noFill/>
        </p:spPr>
        <p:txBody>
          <a:bodyPr wrap="square" rtlCol="0">
            <a:spAutoFit/>
          </a:bodyPr>
          <a:lstStyle/>
          <a:p>
            <a:r>
              <a:rPr lang="en-MY" dirty="0"/>
              <a:t>A performance appraisal is a formal interaction between an employee and her manager. This is when the performance of the employee is assessed and discussed in thorough detail, with the manager communicating the weaknesses and strengths observed in the employee and also identifying opportunities for the employee to develop professionally. Here is the process involved in performance appraisal</a:t>
            </a:r>
          </a:p>
          <a:p>
            <a:r>
              <a:rPr lang="en-MY" dirty="0"/>
              <a:t> </a:t>
            </a:r>
          </a:p>
          <a:p>
            <a:pPr marL="342900" indent="-342900">
              <a:buFont typeface="+mj-lt"/>
              <a:buAutoNum type="arabicPeriod"/>
            </a:pPr>
            <a:r>
              <a:rPr lang="en-MY" dirty="0"/>
              <a:t>Conducting Job analysis.</a:t>
            </a:r>
          </a:p>
          <a:p>
            <a:pPr marL="342900" indent="-342900">
              <a:buFont typeface="+mj-lt"/>
              <a:buAutoNum type="arabicPeriod"/>
            </a:pPr>
            <a:r>
              <a:rPr lang="en-MY" dirty="0"/>
              <a:t>Establishing Performance Standards</a:t>
            </a:r>
          </a:p>
          <a:p>
            <a:pPr marL="342900" indent="-342900">
              <a:buFont typeface="+mj-lt"/>
              <a:buAutoNum type="arabicPeriod"/>
            </a:pPr>
            <a:r>
              <a:rPr lang="en-MY" dirty="0"/>
              <a:t>Communicating the standards</a:t>
            </a:r>
          </a:p>
          <a:p>
            <a:pPr marL="342900" indent="-342900">
              <a:buFont typeface="+mj-lt"/>
              <a:buAutoNum type="arabicPeriod"/>
            </a:pPr>
            <a:r>
              <a:rPr lang="en-MY" dirty="0"/>
              <a:t>Measuring the actual Performance</a:t>
            </a:r>
          </a:p>
          <a:p>
            <a:pPr marL="342900" indent="-342900">
              <a:buFont typeface="+mj-lt"/>
              <a:buAutoNum type="arabicPeriod"/>
            </a:pPr>
            <a:r>
              <a:rPr lang="en-MY" dirty="0"/>
              <a:t>Comparing the Actual with the Desired Performance</a:t>
            </a:r>
          </a:p>
          <a:p>
            <a:pPr marL="342900" indent="-342900">
              <a:buFont typeface="+mj-lt"/>
              <a:buAutoNum type="arabicPeriod"/>
            </a:pPr>
            <a:r>
              <a:rPr lang="en-MY" dirty="0"/>
              <a:t>Discussing Results</a:t>
            </a:r>
          </a:p>
          <a:p>
            <a:pPr marL="342900" indent="-342900">
              <a:buFont typeface="+mj-lt"/>
              <a:buAutoNum type="arabicPeriod"/>
            </a:pPr>
            <a:r>
              <a:rPr lang="en-MY" dirty="0"/>
              <a:t>Decision Making</a:t>
            </a:r>
          </a:p>
        </p:txBody>
      </p:sp>
    </p:spTree>
    <p:extLst>
      <p:ext uri="{BB962C8B-B14F-4D97-AF65-F5344CB8AC3E}">
        <p14:creationId xmlns:p14="http://schemas.microsoft.com/office/powerpoint/2010/main" val="4183795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914400" y="1844824"/>
            <a:ext cx="7772400" cy="3416320"/>
          </a:xfrm>
          <a:prstGeom prst="rect">
            <a:avLst/>
          </a:prstGeom>
          <a:noFill/>
        </p:spPr>
        <p:txBody>
          <a:bodyPr wrap="square" rtlCol="0">
            <a:spAutoFit/>
          </a:bodyPr>
          <a:lstStyle/>
          <a:p>
            <a:r>
              <a:rPr lang="en-MY" dirty="0"/>
              <a:t>Performance development is a broad term that includes performance management and employee development. It describes both managing/assessing the work that needs to be done and providing opportunities for professional growth and development. </a:t>
            </a:r>
          </a:p>
          <a:p>
            <a:endParaRPr lang="en-MY" dirty="0"/>
          </a:p>
          <a:p>
            <a:r>
              <a:rPr lang="en-MY" dirty="0"/>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5" name="Picture 4">
            <a:extLst>
              <a:ext uri="{FF2B5EF4-FFF2-40B4-BE49-F238E27FC236}">
                <a16:creationId xmlns:a16="http://schemas.microsoft.com/office/drawing/2014/main" id="{B5E391B6-B3AD-4B48-8EE3-4333BC9B775E}"/>
              </a:ext>
            </a:extLst>
          </p:cNvPr>
          <p:cNvPicPr>
            <a:picLocks noChangeAspect="1"/>
          </p:cNvPicPr>
          <p:nvPr/>
        </p:nvPicPr>
        <p:blipFill>
          <a:blip r:embed="rId2"/>
          <a:stretch>
            <a:fillRect/>
          </a:stretch>
        </p:blipFill>
        <p:spPr>
          <a:xfrm>
            <a:off x="1187624" y="1844824"/>
            <a:ext cx="6511705" cy="344135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a:t>
            </a:r>
            <a:r>
              <a:rPr lang="en-MY" dirty="0" err="1"/>
              <a:t>behavior</a:t>
            </a:r>
            <a:r>
              <a:rPr lang="en-MY" dirty="0"/>
              <a:t>.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F63C0-8FA6-49D9-9BFE-05AED497817D}"/>
              </a:ext>
            </a:extLst>
          </p:cNvPr>
          <p:cNvSpPr>
            <a:spLocks noGrp="1"/>
          </p:cNvSpPr>
          <p:nvPr>
            <p:ph type="title"/>
          </p:nvPr>
        </p:nvSpPr>
        <p:spPr/>
        <p:txBody>
          <a:bodyPr/>
          <a:lstStyle/>
          <a:p>
            <a:r>
              <a:rPr lang="en-MY" dirty="0"/>
              <a:t>Managing Performance in Cross Culture Context</a:t>
            </a:r>
          </a:p>
        </p:txBody>
      </p:sp>
      <p:sp>
        <p:nvSpPr>
          <p:cNvPr id="4" name="TextBox 3">
            <a:extLst>
              <a:ext uri="{FF2B5EF4-FFF2-40B4-BE49-F238E27FC236}">
                <a16:creationId xmlns:a16="http://schemas.microsoft.com/office/drawing/2014/main" id="{73C47C7C-ADBC-4830-BE69-0D6A6370B74D}"/>
              </a:ext>
            </a:extLst>
          </p:cNvPr>
          <p:cNvSpPr txBox="1"/>
          <p:nvPr/>
        </p:nvSpPr>
        <p:spPr>
          <a:xfrm>
            <a:off x="914400" y="1700808"/>
            <a:ext cx="7618040" cy="4247317"/>
          </a:xfrm>
          <a:prstGeom prst="rect">
            <a:avLst/>
          </a:prstGeom>
          <a:noFill/>
        </p:spPr>
        <p:txBody>
          <a:bodyPr wrap="square" rtlCol="0">
            <a:spAutoFit/>
          </a:bodyPr>
          <a:lstStyle/>
          <a:p>
            <a:r>
              <a:rPr lang="en-MY" dirty="0"/>
              <a:t>The general terms "high context" and "low context" (popularized by Edward Hall) are used to describe broad-brush cultural differences between societies.</a:t>
            </a:r>
          </a:p>
          <a:p>
            <a:endParaRPr lang="en-MY" dirty="0"/>
          </a:p>
          <a:p>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Your family is probably an example of a high context environment.</a:t>
            </a:r>
          </a:p>
          <a:p>
            <a:endParaRPr lang="en-MY" dirty="0"/>
          </a:p>
          <a:p>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3636575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689</TotalTime>
  <Words>1009</Words>
  <Application>Microsoft Office PowerPoint</Application>
  <PresentationFormat>On-screen Show (4:3)</PresentationFormat>
  <Paragraphs>90</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Times New Roman</vt:lpstr>
      <vt:lpstr>Wingdings</vt:lpstr>
      <vt:lpstr>Office Theme</vt:lpstr>
      <vt:lpstr>TALENT DEVELOPMENT AND MANAGEMENT III</vt:lpstr>
      <vt:lpstr>Usage of Theories</vt:lpstr>
      <vt:lpstr>Major Theories of Motivation</vt:lpstr>
      <vt:lpstr>Maslow’s Hierarchy of Needs</vt:lpstr>
      <vt:lpstr>Alderfer’s ERG Theory</vt:lpstr>
      <vt:lpstr>Herzberg’s Two Factor Theory</vt:lpstr>
      <vt:lpstr>Motivational Theories</vt:lpstr>
      <vt:lpstr>McClelland's Need Theory</vt:lpstr>
      <vt:lpstr>Comparison of Motivation Models</vt:lpstr>
      <vt:lpstr>Adams’ Equity Theory</vt:lpstr>
      <vt:lpstr>Vroom's Expectancy Theory</vt:lpstr>
      <vt:lpstr>McGregor's X and Y Theory</vt:lpstr>
      <vt:lpstr>Poll Question # 1</vt:lpstr>
      <vt:lpstr>Answer to Poll Question # 1</vt:lpstr>
      <vt:lpstr>Feedback, Counseling, and Coaching</vt:lpstr>
      <vt:lpstr>Performance Appraisal</vt:lpstr>
      <vt:lpstr>Objectives of Performance Appraisal</vt:lpstr>
      <vt:lpstr>Process of Performance Appraisals</vt:lpstr>
      <vt:lpstr>Acceptability of Performance Appraisals</vt:lpstr>
      <vt:lpstr>Performance Development</vt:lpstr>
      <vt:lpstr>Performance Development Process</vt:lpstr>
      <vt:lpstr>Performance Improvement Plans and Individual Development Plans</vt:lpstr>
      <vt:lpstr>Managing Performance in Cross Culture Context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26</cp:revision>
  <cp:lastPrinted>1601-01-01T00:00:00Z</cp:lastPrinted>
  <dcterms:created xsi:type="dcterms:W3CDTF">2020-07-09T15:12:46Z</dcterms:created>
  <dcterms:modified xsi:type="dcterms:W3CDTF">2020-08-29T12:16:41Z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