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1"/>
  </p:notesMasterIdLst>
  <p:handoutMasterIdLst>
    <p:handoutMasterId r:id="rId82"/>
  </p:handoutMasterIdLst>
  <p:sldIdLst>
    <p:sldId id="256" r:id="rId2"/>
    <p:sldId id="340" r:id="rId3"/>
    <p:sldId id="341" r:id="rId4"/>
    <p:sldId id="342" r:id="rId5"/>
    <p:sldId id="343" r:id="rId6"/>
    <p:sldId id="344" r:id="rId7"/>
    <p:sldId id="345" r:id="rId8"/>
    <p:sldId id="346" r:id="rId9"/>
    <p:sldId id="347" r:id="rId10"/>
    <p:sldId id="348" r:id="rId11"/>
    <p:sldId id="349" r:id="rId12"/>
    <p:sldId id="350" r:id="rId13"/>
    <p:sldId id="316" r:id="rId14"/>
    <p:sldId id="319" r:id="rId15"/>
    <p:sldId id="290" r:id="rId16"/>
    <p:sldId id="317" r:id="rId17"/>
    <p:sldId id="318" r:id="rId18"/>
    <p:sldId id="378" r:id="rId19"/>
    <p:sldId id="379" r:id="rId20"/>
    <p:sldId id="320" r:id="rId21"/>
    <p:sldId id="315" r:id="rId22"/>
    <p:sldId id="321" r:id="rId23"/>
    <p:sldId id="322" r:id="rId24"/>
    <p:sldId id="291" r:id="rId25"/>
    <p:sldId id="295" r:id="rId26"/>
    <p:sldId id="297" r:id="rId27"/>
    <p:sldId id="294" r:id="rId28"/>
    <p:sldId id="323" r:id="rId29"/>
    <p:sldId id="293" r:id="rId30"/>
    <p:sldId id="324" r:id="rId31"/>
    <p:sldId id="307" r:id="rId32"/>
    <p:sldId id="308" r:id="rId33"/>
    <p:sldId id="309" r:id="rId34"/>
    <p:sldId id="310" r:id="rId35"/>
    <p:sldId id="296" r:id="rId36"/>
    <p:sldId id="298" r:id="rId37"/>
    <p:sldId id="325" r:id="rId38"/>
    <p:sldId id="326" r:id="rId39"/>
    <p:sldId id="327" r:id="rId40"/>
    <p:sldId id="328" r:id="rId41"/>
    <p:sldId id="314" r:id="rId42"/>
    <p:sldId id="329" r:id="rId43"/>
    <p:sldId id="330" r:id="rId44"/>
    <p:sldId id="331" r:id="rId45"/>
    <p:sldId id="332" r:id="rId46"/>
    <p:sldId id="333" r:id="rId47"/>
    <p:sldId id="334" r:id="rId48"/>
    <p:sldId id="311" r:id="rId49"/>
    <p:sldId id="304" r:id="rId50"/>
    <p:sldId id="312" r:id="rId51"/>
    <p:sldId id="303" r:id="rId52"/>
    <p:sldId id="363" r:id="rId53"/>
    <p:sldId id="364" r:id="rId54"/>
    <p:sldId id="365" r:id="rId55"/>
    <p:sldId id="366" r:id="rId56"/>
    <p:sldId id="367" r:id="rId57"/>
    <p:sldId id="368" r:id="rId58"/>
    <p:sldId id="369" r:id="rId59"/>
    <p:sldId id="370" r:id="rId60"/>
    <p:sldId id="371" r:id="rId61"/>
    <p:sldId id="372" r:id="rId62"/>
    <p:sldId id="373" r:id="rId63"/>
    <p:sldId id="374" r:id="rId64"/>
    <p:sldId id="375" r:id="rId65"/>
    <p:sldId id="376" r:id="rId66"/>
    <p:sldId id="377" r:id="rId67"/>
    <p:sldId id="351" r:id="rId68"/>
    <p:sldId id="352" r:id="rId69"/>
    <p:sldId id="353" r:id="rId70"/>
    <p:sldId id="354" r:id="rId71"/>
    <p:sldId id="355" r:id="rId72"/>
    <p:sldId id="356" r:id="rId73"/>
    <p:sldId id="357" r:id="rId74"/>
    <p:sldId id="358" r:id="rId75"/>
    <p:sldId id="359" r:id="rId76"/>
    <p:sldId id="360" r:id="rId77"/>
    <p:sldId id="361" r:id="rId78"/>
    <p:sldId id="362" r:id="rId79"/>
    <p:sldId id="335" r:id="rId8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6AEB764C-6FAF-41E6-BC26-3E7BADAEC48A}"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0BD67EAC-2B56-4FEB-B270-978D9FCDD07E}" srcId="{703D4D02-5513-427D-B6E9-B2E187EE0C3A}" destId="{86EE1343-CA04-44FA-A535-D9463A5F075B}" srcOrd="3" destOrd="0" parTransId="{4462A191-DD1C-427F-A2AB-ECCA895E2978}" sibTransId="{986357B2-7A47-40CD-864A-8B362D60BF95}"/>
    <dgm:cxn modelId="{EFC38E6F-8F84-4A20-8275-A3FCE1809953}" type="presOf" srcId="{0E8A125C-57D8-4962-B2BC-515A47D78819}" destId="{F674B1EB-7C16-427C-9D7D-944E5157F0F6}" srcOrd="0" destOrd="0" presId="urn:microsoft.com/office/officeart/2005/8/layout/vList2"/>
    <dgm:cxn modelId="{01D80575-8640-4BD6-B9D3-85B8CBDFB960}" type="presOf" srcId="{86EE1343-CA04-44FA-A535-D9463A5F075B}" destId="{239A56AA-8CA4-45D2-AAA7-F32B26D151DB}" srcOrd="0" destOrd="0" presId="urn:microsoft.com/office/officeart/2005/8/layout/vList2"/>
    <dgm:cxn modelId="{7C15338A-5CEE-4D26-A412-B8EB21792B44}" type="presOf" srcId="{6526F20A-24B3-4FCD-963E-A1F037490F19}" destId="{2C838952-826C-4046-A3CA-180A4970B802}"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FE8B814-6DCD-4B0D-AF66-A5EF4EA033A0}" type="presOf" srcId="{D1B85754-A5AE-419A-ACAA-008EC2F76A0B}" destId="{A4CC9735-B172-48E4-BD42-49857572E9A5}"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F9F8C873-409F-482C-BA9B-425DC80B4224}" type="presOf" srcId="{703D4D02-5513-427D-B6E9-B2E187EE0C3A}" destId="{CC8763B3-4621-4666-B669-3C5BA2A30DBE}" srcOrd="0" destOrd="0" presId="urn:microsoft.com/office/officeart/2005/8/layout/vList2"/>
    <dgm:cxn modelId="{30522BE1-42CE-4AA8-B44B-B96772AC833B}" type="presOf" srcId="{EDECB737-FAC0-4F47-9B1A-E18B883D0F75}" destId="{063BDBA2-A3DC-419F-9114-58CDD7E9676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485B4F41-773E-4389-AEB9-930C5FC28D2F}" type="presOf" srcId="{DDBDE7A3-0C89-4272-A73E-CD32853866D3}" destId="{95FD1809-53C0-44C6-84A1-4179631B9ABB}"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68762D89-9710-4461-A1F9-249DCC38C8A7}" type="presParOf" srcId="{CC8763B3-4621-4666-B669-3C5BA2A30DBE}" destId="{A4CC9735-B172-48E4-BD42-49857572E9A5}" srcOrd="0" destOrd="0" presId="urn:microsoft.com/office/officeart/2005/8/layout/vList2"/>
    <dgm:cxn modelId="{DD118043-A2BC-43B8-BEEE-E1BB11F8970D}" type="presParOf" srcId="{CC8763B3-4621-4666-B669-3C5BA2A30DBE}" destId="{7A92695F-1C43-489F-94F2-40B087E12AAE}" srcOrd="1" destOrd="0" presId="urn:microsoft.com/office/officeart/2005/8/layout/vList2"/>
    <dgm:cxn modelId="{9D96DF60-8628-45AF-88C7-65AC3D4CB9AB}" type="presParOf" srcId="{CC8763B3-4621-4666-B669-3C5BA2A30DBE}" destId="{DF1768A1-F5E4-4152-9DE2-8FFC4D413F5A}" srcOrd="2" destOrd="0" presId="urn:microsoft.com/office/officeart/2005/8/layout/vList2"/>
    <dgm:cxn modelId="{CFB7A18E-2F5A-452B-BED0-02D0858851DE}" type="presParOf" srcId="{CC8763B3-4621-4666-B669-3C5BA2A30DBE}" destId="{4E6B4AFF-7F28-479F-BB0E-2E6F3FE26F05}" srcOrd="3" destOrd="0" presId="urn:microsoft.com/office/officeart/2005/8/layout/vList2"/>
    <dgm:cxn modelId="{391C5946-E430-42E7-9841-135D8C153F96}" type="presParOf" srcId="{CC8763B3-4621-4666-B669-3C5BA2A30DBE}" destId="{F674B1EB-7C16-427C-9D7D-944E5157F0F6}" srcOrd="4" destOrd="0" presId="urn:microsoft.com/office/officeart/2005/8/layout/vList2"/>
    <dgm:cxn modelId="{58B1EBC2-5CF4-4F49-96E4-CAC4A1636011}" type="presParOf" srcId="{CC8763B3-4621-4666-B669-3C5BA2A30DBE}" destId="{F856B672-D9AD-4A1F-BE39-8BA8B85231D0}" srcOrd="5" destOrd="0" presId="urn:microsoft.com/office/officeart/2005/8/layout/vList2"/>
    <dgm:cxn modelId="{DD42A8EB-3555-4735-80A9-101B90D756EB}" type="presParOf" srcId="{CC8763B3-4621-4666-B669-3C5BA2A30DBE}" destId="{239A56AA-8CA4-45D2-AAA7-F32B26D151DB}" srcOrd="6" destOrd="0" presId="urn:microsoft.com/office/officeart/2005/8/layout/vList2"/>
    <dgm:cxn modelId="{5FE7A737-3CAA-4DC8-8E8A-554BEF3EDCE1}" type="presParOf" srcId="{CC8763B3-4621-4666-B669-3C5BA2A30DBE}" destId="{04C77992-2E08-4A24-87DB-3D9323CE41DA}" srcOrd="7" destOrd="0" presId="urn:microsoft.com/office/officeart/2005/8/layout/vList2"/>
    <dgm:cxn modelId="{6BF32DA1-E87C-4BDB-A6DF-4DC3999D10F1}" type="presParOf" srcId="{CC8763B3-4621-4666-B669-3C5BA2A30DBE}" destId="{063BDBA2-A3DC-419F-9114-58CDD7E9676E}" srcOrd="8" destOrd="0" presId="urn:microsoft.com/office/officeart/2005/8/layout/vList2"/>
    <dgm:cxn modelId="{E0868769-FC68-43F4-A233-212B84B5EDE9}" type="presParOf" srcId="{CC8763B3-4621-4666-B669-3C5BA2A30DBE}" destId="{A914B8BF-CFD8-47FB-BE1A-5161F813C281}" srcOrd="9" destOrd="0" presId="urn:microsoft.com/office/officeart/2005/8/layout/vList2"/>
    <dgm:cxn modelId="{E59D420C-52BC-4E4E-B796-DE422DDFEA14}" type="presParOf" srcId="{CC8763B3-4621-4666-B669-3C5BA2A30DBE}" destId="{2C838952-826C-4046-A3CA-180A4970B802}" srcOrd="10" destOrd="0" presId="urn:microsoft.com/office/officeart/2005/8/layout/vList2"/>
    <dgm:cxn modelId="{00EC3B2C-DC06-4308-B54C-EF98E97BC43E}" type="presParOf" srcId="{CC8763B3-4621-4666-B669-3C5BA2A30DBE}" destId="{1BBB9B79-7740-4C56-BAE4-46BFE1A10783}" srcOrd="11" destOrd="0" presId="urn:microsoft.com/office/officeart/2005/8/layout/vList2"/>
    <dgm:cxn modelId="{9811393F-263D-4A56-9B8F-AE774E355DC1}" type="presParOf" srcId="{CC8763B3-4621-4666-B669-3C5BA2A30DBE}" destId="{95FD1809-53C0-44C6-84A1-4179631B9ABB}"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t>
        <a:bodyPr/>
        <a:lstStyle/>
        <a:p>
          <a:endParaRPr lang="en-US"/>
        </a:p>
      </dgm:t>
    </dgm:pt>
  </dgm:ptLst>
  <dgm:cxnLst>
    <dgm:cxn modelId="{EBBC96AB-5186-4C9A-9C38-F899A7214BF5}" type="presOf" srcId="{10A0C590-A532-44A1-89C8-932F5D7DA730}" destId="{DF1768A1-F5E4-4152-9DE2-8FFC4D413F5A}" srcOrd="0" destOrd="0" presId="urn:microsoft.com/office/officeart/2005/8/layout/vList2"/>
    <dgm:cxn modelId="{B32E7351-7320-47CA-87D0-A08D6F167021}"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2E50DB73-C329-47B5-8553-626A020DBB6B}" type="presOf" srcId="{DDBDE7A3-0C89-4272-A73E-CD32853866D3}" destId="{95FD1809-53C0-44C6-84A1-4179631B9ABB}" srcOrd="0" destOrd="0" presId="urn:microsoft.com/office/officeart/2005/8/layout/vList2"/>
    <dgm:cxn modelId="{F86D5A70-07AD-4416-BAA7-33DF50907F71}" type="presOf" srcId="{86EE1343-CA04-44FA-A535-D9463A5F075B}" destId="{239A56AA-8CA4-45D2-AAA7-F32B26D151DB}" srcOrd="0" destOrd="0" presId="urn:microsoft.com/office/officeart/2005/8/layout/vList2"/>
    <dgm:cxn modelId="{77B7A86E-6D56-4E96-96F2-D43783EC1463}" type="presOf" srcId="{0E8A125C-57D8-4962-B2BC-515A47D78819}" destId="{F674B1EB-7C16-427C-9D7D-944E5157F0F6}"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CF28A14D-1885-4C0E-8213-94654A1252A4}" type="presOf" srcId="{D1B85754-A5AE-419A-ACAA-008EC2F76A0B}" destId="{A4CC9735-B172-48E4-BD42-49857572E9A5}" srcOrd="0" destOrd="0" presId="urn:microsoft.com/office/officeart/2005/8/layout/vList2"/>
    <dgm:cxn modelId="{D8F442CD-B1E0-4B13-BDE5-9DDB363C6E8F}"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78A355C0-E53E-4353-B169-6FBBC605359A}" srcId="{703D4D02-5513-427D-B6E9-B2E187EE0C3A}" destId="{10A0C590-A532-44A1-89C8-932F5D7DA730}" srcOrd="1" destOrd="0" parTransId="{29DFFF41-1BFA-4263-B854-146B73507DF2}" sibTransId="{A9EA73E1-EF34-4B14-B6BA-8A4F60B3DC71}"/>
    <dgm:cxn modelId="{F7249B21-5E93-47E7-8279-1F6907FE12A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9E13BD37-CF33-42AA-B9B9-CCC1457362BB}" type="presParOf" srcId="{CC8763B3-4621-4666-B669-3C5BA2A30DBE}" destId="{A4CC9735-B172-48E4-BD42-49857572E9A5}" srcOrd="0" destOrd="0" presId="urn:microsoft.com/office/officeart/2005/8/layout/vList2"/>
    <dgm:cxn modelId="{5FE91212-4976-4825-A80E-A2DD4A63DB7B}" type="presParOf" srcId="{CC8763B3-4621-4666-B669-3C5BA2A30DBE}" destId="{7A92695F-1C43-489F-94F2-40B087E12AAE}" srcOrd="1" destOrd="0" presId="urn:microsoft.com/office/officeart/2005/8/layout/vList2"/>
    <dgm:cxn modelId="{9C291118-0830-459A-ABA8-A74CA589DDEB}" type="presParOf" srcId="{CC8763B3-4621-4666-B669-3C5BA2A30DBE}" destId="{DF1768A1-F5E4-4152-9DE2-8FFC4D413F5A}" srcOrd="2" destOrd="0" presId="urn:microsoft.com/office/officeart/2005/8/layout/vList2"/>
    <dgm:cxn modelId="{DE41F575-C685-4C6D-91EC-109A19BEB079}" type="presParOf" srcId="{CC8763B3-4621-4666-B669-3C5BA2A30DBE}" destId="{4E6B4AFF-7F28-479F-BB0E-2E6F3FE26F05}" srcOrd="3" destOrd="0" presId="urn:microsoft.com/office/officeart/2005/8/layout/vList2"/>
    <dgm:cxn modelId="{61357C26-FCD5-4C93-8075-0C944E15B7B1}" type="presParOf" srcId="{CC8763B3-4621-4666-B669-3C5BA2A30DBE}" destId="{F674B1EB-7C16-427C-9D7D-944E5157F0F6}" srcOrd="4" destOrd="0" presId="urn:microsoft.com/office/officeart/2005/8/layout/vList2"/>
    <dgm:cxn modelId="{02117C57-DAE9-42A7-9676-C7185DED43E5}" type="presParOf" srcId="{CC8763B3-4621-4666-B669-3C5BA2A30DBE}" destId="{F856B672-D9AD-4A1F-BE39-8BA8B85231D0}" srcOrd="5" destOrd="0" presId="urn:microsoft.com/office/officeart/2005/8/layout/vList2"/>
    <dgm:cxn modelId="{58F3EEF1-408A-43F1-AC9C-3DD48344D3E8}" type="presParOf" srcId="{CC8763B3-4621-4666-B669-3C5BA2A30DBE}" destId="{239A56AA-8CA4-45D2-AAA7-F32B26D151DB}" srcOrd="6" destOrd="0" presId="urn:microsoft.com/office/officeart/2005/8/layout/vList2"/>
    <dgm:cxn modelId="{FBADA21B-C096-4B50-94E6-DF57AE27B19E}" type="presParOf" srcId="{CC8763B3-4621-4666-B669-3C5BA2A30DBE}" destId="{04C77992-2E08-4A24-87DB-3D9323CE41DA}" srcOrd="7" destOrd="0" presId="urn:microsoft.com/office/officeart/2005/8/layout/vList2"/>
    <dgm:cxn modelId="{DA4FA253-5816-40A6-9C7F-F0FC84345BC5}" type="presParOf" srcId="{CC8763B3-4621-4666-B669-3C5BA2A30DBE}" destId="{063BDBA2-A3DC-419F-9114-58CDD7E9676E}" srcOrd="8" destOrd="0" presId="urn:microsoft.com/office/officeart/2005/8/layout/vList2"/>
    <dgm:cxn modelId="{3D6440CE-84CF-46EB-91A3-6B001E0EB247}" type="presParOf" srcId="{CC8763B3-4621-4666-B669-3C5BA2A30DBE}" destId="{A914B8BF-CFD8-47FB-BE1A-5161F813C281}" srcOrd="9" destOrd="0" presId="urn:microsoft.com/office/officeart/2005/8/layout/vList2"/>
    <dgm:cxn modelId="{78FBA28E-E59E-4919-9D80-C36E9EABF826}" type="presParOf" srcId="{CC8763B3-4621-4666-B669-3C5BA2A30DBE}" destId="{2C838952-826C-4046-A3CA-180A4970B802}" srcOrd="10" destOrd="0" presId="urn:microsoft.com/office/officeart/2005/8/layout/vList2"/>
    <dgm:cxn modelId="{68674BE1-C455-46DE-90D4-2A75F79E3FE6}" type="presParOf" srcId="{CC8763B3-4621-4666-B669-3C5BA2A30DBE}" destId="{1BBB9B79-7740-4C56-BAE4-46BFE1A10783}" srcOrd="11" destOrd="0" presId="urn:microsoft.com/office/officeart/2005/8/layout/vList2"/>
    <dgm:cxn modelId="{617B8314-DCEF-4180-B024-7C20C74734E0}" type="presParOf" srcId="{CC8763B3-4621-4666-B669-3C5BA2A30DBE}" destId="{95FD1809-53C0-44C6-84A1-4179631B9ABB}"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bg1"/>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t>
        <a:bodyPr/>
        <a:lstStyle/>
        <a:p>
          <a:endParaRPr lang="en-US"/>
        </a:p>
      </dgm:t>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t>
        <a:bodyPr/>
        <a:lstStyle/>
        <a:p>
          <a:endParaRPr lang="en-US"/>
        </a:p>
      </dgm:t>
    </dgm:pt>
  </dgm:ptLst>
  <dgm:cxnLst>
    <dgm:cxn modelId="{52CBD7E0-B9BA-41BA-B4BD-184D5EF7BB96}" srcId="{703D4D02-5513-427D-B6E9-B2E187EE0C3A}" destId="{4D3B59DB-D786-4320-A9F9-72FA13EC60A2}" srcOrd="1" destOrd="0" parTransId="{0C8F7E83-4515-4718-897B-1CD093702303}" sibTransId="{3E429834-F0EC-4C18-995F-12DFF5BFEF6F}"/>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6" destOrd="0" parTransId="{9FA7B98B-1AD7-4078-9C11-0AFD76208D4D}" sibTransId="{FC347640-EE41-41E7-875F-AC59FADC0017}"/>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t>
        <a:bodyPr/>
        <a:lstStyle/>
        <a:p>
          <a:endParaRPr lang="en-US"/>
        </a:p>
      </dgm:t>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t>
        <a:bodyPr/>
        <a:lstStyle/>
        <a:p>
          <a:endParaRPr lang="en-US"/>
        </a:p>
      </dgm:t>
    </dgm:pt>
  </dgm:ptLst>
  <dgm:cxnLst>
    <dgm:cxn modelId="{52CBD7E0-B9BA-41BA-B4BD-184D5EF7BB96}" srcId="{703D4D02-5513-427D-B6E9-B2E187EE0C3A}" destId="{4D3B59DB-D786-4320-A9F9-72FA13EC60A2}" srcOrd="1" destOrd="0" parTransId="{0C8F7E83-4515-4718-897B-1CD093702303}" sibTransId="{3E429834-F0EC-4C18-995F-12DFF5BFEF6F}"/>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6" destOrd="0" parTransId="{9FA7B98B-1AD7-4078-9C11-0AFD76208D4D}" sibTransId="{FC347640-EE41-41E7-875F-AC59FADC0017}"/>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E7399CB-E928-44C5-A478-0E064B5CDA94}" type="presOf" srcId="{EDECB737-FAC0-4F47-9B1A-E18B883D0F75}" destId="{063BDBA2-A3DC-419F-9114-58CDD7E9676E}"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E7399CB-E928-44C5-A478-0E064B5CDA94}" type="presOf" srcId="{EDECB737-FAC0-4F47-9B1A-E18B883D0F75}" destId="{063BDBA2-A3DC-419F-9114-58CDD7E9676E}"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6020317-A786-4DB6-9BA5-8AE0D85F192D}" type="presOf" srcId="{E5EF136F-65BC-440D-A019-C0F886E2577C}" destId="{BB581282-D2E9-4881-BBB5-D7AE975D856F}" srcOrd="0" destOrd="0" presId="urn:microsoft.com/office/officeart/2005/8/layout/vList2"/>
    <dgm:cxn modelId="{F2290C44-1095-4EB2-B679-B84B477C86C0}" type="presOf" srcId="{9B0D2C3E-33DB-4083-909C-C0999CE06016}" destId="{4295595F-D20B-405E-8AB4-688E1DEC2787}" srcOrd="0" destOrd="0" presId="urn:microsoft.com/office/officeart/2005/8/layout/vList2"/>
    <dgm:cxn modelId="{CBD7F1C7-F6D8-488E-8910-77C9A464B866}" type="presOf" srcId="{FC7DEB54-D495-4BD2-8325-E7464C2459C5}" destId="{C2D199EF-EC9A-4C6D-8BD7-CC11CB57AA65}" srcOrd="0" destOrd="0" presId="urn:microsoft.com/office/officeart/2005/8/layout/vList2"/>
    <dgm:cxn modelId="{1E1F6FC8-8EEC-40AB-A248-6D3A23F52253}" type="presOf" srcId="{5BC77895-9CE9-4054-B933-25BDDF9C1F4C}" destId="{C257A4DF-BA63-4CF7-ABE1-B114FC9563C2}" srcOrd="0" destOrd="0" presId="urn:microsoft.com/office/officeart/2005/8/layout/vList2"/>
    <dgm:cxn modelId="{58374DF7-712F-4BC2-A34C-C17583B0EC25}"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81D7F42E-ED13-4753-930F-B26F602D286E}" type="presOf" srcId="{4B0BF9B7-7B7A-4A7C-A05B-B1BE1B648CE9}" destId="{A17B7EE2-1D78-4802-A42E-D5C47A93A33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024F4D60-97B4-455B-A21C-44F56974F06E}" type="presOf" srcId="{0240E6BA-A916-4076-9EA5-E14A9617F930}" destId="{35B7FA0E-A7C6-469B-9CC6-2694F8ACFFCE}" srcOrd="0" destOrd="0" presId="urn:microsoft.com/office/officeart/2005/8/layout/vList2"/>
    <dgm:cxn modelId="{4B730BFD-B40B-4412-ADCB-EE7F1C6BD053}"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4B052C0-599F-4450-ADF5-9D04BB771247}" type="presParOf" srcId="{A17B7EE2-1D78-4802-A42E-D5C47A93A332}" destId="{FEE47416-7ADC-4F04-B888-18152B43E14E}" srcOrd="0" destOrd="0" presId="urn:microsoft.com/office/officeart/2005/8/layout/vList2"/>
    <dgm:cxn modelId="{EB2ED885-81DC-4706-92F8-FF1E8C9F58CA}" type="presParOf" srcId="{A17B7EE2-1D78-4802-A42E-D5C47A93A332}" destId="{4C71D70E-D4E8-40C9-B61A-A6DF24ED5625}" srcOrd="1" destOrd="0" presId="urn:microsoft.com/office/officeart/2005/8/layout/vList2"/>
    <dgm:cxn modelId="{DE7AD0A7-7D20-4BD4-8006-34AEE167DACB}" type="presParOf" srcId="{A17B7EE2-1D78-4802-A42E-D5C47A93A332}" destId="{C257A4DF-BA63-4CF7-ABE1-B114FC9563C2}" srcOrd="2" destOrd="0" presId="urn:microsoft.com/office/officeart/2005/8/layout/vList2"/>
    <dgm:cxn modelId="{35FB6C35-8562-4587-A99A-389C78C6310E}" type="presParOf" srcId="{A17B7EE2-1D78-4802-A42E-D5C47A93A332}" destId="{B38E9941-A3A6-4796-8072-ADCD44E1774C}" srcOrd="3" destOrd="0" presId="urn:microsoft.com/office/officeart/2005/8/layout/vList2"/>
    <dgm:cxn modelId="{76C83EB7-E578-4DA1-BFA0-6DA3D8F86DBD}" type="presParOf" srcId="{A17B7EE2-1D78-4802-A42E-D5C47A93A332}" destId="{4295595F-D20B-405E-8AB4-688E1DEC2787}" srcOrd="4" destOrd="0" presId="urn:microsoft.com/office/officeart/2005/8/layout/vList2"/>
    <dgm:cxn modelId="{930E71DD-F726-4237-B45C-9ABB10C54D61}" type="presParOf" srcId="{A17B7EE2-1D78-4802-A42E-D5C47A93A332}" destId="{6793D6C1-11C4-4549-AA87-8A72272FF6B1}" srcOrd="5" destOrd="0" presId="urn:microsoft.com/office/officeart/2005/8/layout/vList2"/>
    <dgm:cxn modelId="{685396A5-2168-48D1-919E-15E0F39715DD}" type="presParOf" srcId="{A17B7EE2-1D78-4802-A42E-D5C47A93A332}" destId="{37044683-296D-4928-A19D-1A7547B9EB23}" srcOrd="6" destOrd="0" presId="urn:microsoft.com/office/officeart/2005/8/layout/vList2"/>
    <dgm:cxn modelId="{E53FAF69-98A2-4678-A905-DF7E96FC61D2}" type="presParOf" srcId="{A17B7EE2-1D78-4802-A42E-D5C47A93A332}" destId="{A8DC0224-C23C-470A-9860-43CF041DAA78}" srcOrd="7" destOrd="0" presId="urn:microsoft.com/office/officeart/2005/8/layout/vList2"/>
    <dgm:cxn modelId="{437FF44E-2057-4E71-AFBD-FA7E55CDD81C}" type="presParOf" srcId="{A17B7EE2-1D78-4802-A42E-D5C47A93A332}" destId="{35B7FA0E-A7C6-469B-9CC6-2694F8ACFFCE}" srcOrd="8" destOrd="0" presId="urn:microsoft.com/office/officeart/2005/8/layout/vList2"/>
    <dgm:cxn modelId="{FAF791B7-A9C7-41CC-BB86-FA7EC90842B9}" type="presParOf" srcId="{A17B7EE2-1D78-4802-A42E-D5C47A93A332}" destId="{74DBFF6F-C3F3-4B08-807D-9792880EAF31}" srcOrd="9" destOrd="0" presId="urn:microsoft.com/office/officeart/2005/8/layout/vList2"/>
    <dgm:cxn modelId="{79DDD442-81F0-4C45-AA99-D83FD5950184}" type="presParOf" srcId="{A17B7EE2-1D78-4802-A42E-D5C47A93A332}" destId="{C2D199EF-EC9A-4C6D-8BD7-CC11CB57AA65}" srcOrd="10" destOrd="0" presId="urn:microsoft.com/office/officeart/2005/8/layout/vList2"/>
    <dgm:cxn modelId="{C0A86ABD-2331-410E-879C-ECC05BC820AD}" type="presParOf" srcId="{A17B7EE2-1D78-4802-A42E-D5C47A93A332}" destId="{F4C439AD-BC66-42C3-9105-C5B50C42525C}" srcOrd="11" destOrd="0" presId="urn:microsoft.com/office/officeart/2005/8/layout/vList2"/>
    <dgm:cxn modelId="{B76DFC2F-9296-4B09-B30E-71A2763D91B4}" type="presParOf" srcId="{A17B7EE2-1D78-4802-A42E-D5C47A93A332}" destId="{BB581282-D2E9-4881-BBB5-D7AE975D856F}" srcOrd="12"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B293994-EDAF-41D1-9765-D1C43845768C}" type="presOf" srcId="{703D4D02-5513-427D-B6E9-B2E187EE0C3A}" destId="{CC8763B3-4621-4666-B669-3C5BA2A30DBE}" srcOrd="0" destOrd="0" presId="urn:microsoft.com/office/officeart/2005/8/layout/vList2"/>
    <dgm:cxn modelId="{0650B872-21FF-4D0F-842A-BE9849CDB633}" type="presOf" srcId="{C20F0585-25A9-4316-8468-51F9EA9FF381}" destId="{0A218AEF-26AC-4E23-BDA1-668064282ED2}" srcOrd="0" destOrd="0" presId="urn:microsoft.com/office/officeart/2005/8/layout/vList2"/>
    <dgm:cxn modelId="{0E65F031-B1E5-4195-B849-34A4EC1ABA3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0D6CE2C6-E302-4582-8BFD-869E848BDD3D}" srcId="{703D4D02-5513-427D-B6E9-B2E187EE0C3A}" destId="{6526F20A-24B3-4FCD-963E-A1F037490F19}" srcOrd="2" destOrd="0" parTransId="{402CD06B-6C7D-443A-BDCA-256AA696F552}" sibTransId="{A3E1D46A-10CE-4B4D-8698-40709515AB29}"/>
    <dgm:cxn modelId="{FA51F95F-AF94-47FA-A7D6-FC651D420308}" type="presOf" srcId="{EDECB737-FAC0-4F47-9B1A-E18B883D0F75}" destId="{063BDBA2-A3DC-419F-9114-58CDD7E9676E}"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 III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63126766"/>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53001729"/>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 xmlns:a16="http://schemas.microsoft.com/office/drawing/2014/main" id="{BF8932E9-640C-418B-8A9F-8CADDF1F343D}"/>
              </a:ext>
            </a:extLst>
          </p:cNvPr>
          <p:cNvSpPr>
            <a:spLocks noGrp="1"/>
          </p:cNvSpPr>
          <p:nvPr>
            <p:ph idx="1"/>
          </p:nvPr>
        </p:nvSpPr>
        <p:spPr/>
        <p:txBody>
          <a:bodyPr>
            <a:normAutofit/>
          </a:bodyPr>
          <a:lstStyle/>
          <a:p>
            <a:r>
              <a:rPr lang="en-MY" sz="2400"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 xmlns:p14="http://schemas.microsoft.com/office/powerpoint/2010/main" val="223016751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50940399"/>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060334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 xmlns:p14="http://schemas.microsoft.com/office/powerpoint/2010/main" val="141931489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FF1A6-7F55-4CDD-808D-537551143F12}"/>
              </a:ext>
            </a:extLst>
          </p:cNvPr>
          <p:cNvSpPr>
            <a:spLocks noGrp="1"/>
          </p:cNvSpPr>
          <p:nvPr>
            <p:ph type="title"/>
          </p:nvPr>
        </p:nvSpPr>
        <p:spPr>
          <a:xfrm>
            <a:off x="1066800" y="304800"/>
            <a:ext cx="7200900" cy="655639"/>
          </a:xfrm>
        </p:spPr>
        <p:txBody>
          <a:bodyPr/>
          <a:lstStyle/>
          <a:p>
            <a:r>
              <a:rPr lang="en-MY" dirty="0"/>
              <a:t>Employee Disciplinary Procedure</a:t>
            </a:r>
          </a:p>
        </p:txBody>
      </p:sp>
      <p:pic>
        <p:nvPicPr>
          <p:cNvPr id="5" name="Picture 4">
            <a:extLst>
              <a:ext uri="{FF2B5EF4-FFF2-40B4-BE49-F238E27FC236}">
                <a16:creationId xmlns="" xmlns:a16="http://schemas.microsoft.com/office/drawing/2014/main" id="{1E028681-2038-46FA-9055-5A6364D597A1}"/>
              </a:ext>
            </a:extLst>
          </p:cNvPr>
          <p:cNvPicPr>
            <a:picLocks noChangeAspect="1"/>
          </p:cNvPicPr>
          <p:nvPr/>
        </p:nvPicPr>
        <p:blipFill>
          <a:blip r:embed="rId2"/>
          <a:stretch>
            <a:fillRect/>
          </a:stretch>
        </p:blipFill>
        <p:spPr>
          <a:xfrm>
            <a:off x="1752600" y="1143000"/>
            <a:ext cx="5136976" cy="4383181"/>
          </a:xfrm>
          <a:prstGeom prst="rect">
            <a:avLst/>
          </a:prstGeom>
        </p:spPr>
      </p:pic>
    </p:spTree>
    <p:extLst>
      <p:ext uri="{BB962C8B-B14F-4D97-AF65-F5344CB8AC3E}">
        <p14:creationId xmlns="" xmlns:p14="http://schemas.microsoft.com/office/powerpoint/2010/main" val="118464344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7B2CC8-03BB-4733-A699-4F16CEB328D2}"/>
              </a:ext>
            </a:extLst>
          </p:cNvPr>
          <p:cNvSpPr>
            <a:spLocks noGrp="1"/>
          </p:cNvSpPr>
          <p:nvPr>
            <p:ph type="title"/>
          </p:nvPr>
        </p:nvSpPr>
        <p:spPr>
          <a:xfrm>
            <a:off x="990600" y="381000"/>
            <a:ext cx="7200900" cy="731839"/>
          </a:xfrm>
        </p:spPr>
        <p:txBody>
          <a:bodyPr/>
          <a:lstStyle/>
          <a:p>
            <a:r>
              <a:rPr lang="en-MY" dirty="0"/>
              <a:t>Stage 1 : Verbal Warning</a:t>
            </a:r>
          </a:p>
        </p:txBody>
      </p:sp>
      <p:sp>
        <p:nvSpPr>
          <p:cNvPr id="3" name="Content Placeholder 2">
            <a:extLst>
              <a:ext uri="{FF2B5EF4-FFF2-40B4-BE49-F238E27FC236}">
                <a16:creationId xmlns="" xmlns:a16="http://schemas.microsoft.com/office/drawing/2014/main" id="{42667005-F8C4-4603-88F9-B003F787B95D}"/>
              </a:ext>
            </a:extLst>
          </p:cNvPr>
          <p:cNvSpPr>
            <a:spLocks noGrp="1"/>
          </p:cNvSpPr>
          <p:nvPr>
            <p:ph idx="1"/>
          </p:nvPr>
        </p:nvSpPr>
        <p:spPr>
          <a:xfrm>
            <a:off x="685800" y="1371600"/>
            <a:ext cx="7696200" cy="4648199"/>
          </a:xfrm>
        </p:spPr>
        <p:txBody>
          <a:bodyPr>
            <a:normAutofit fontScale="85000" lnSpcReduction="20000"/>
          </a:bodyPr>
          <a:lstStyle/>
          <a:p>
            <a:pPr marL="0" indent="0">
              <a:buNone/>
            </a:pPr>
            <a:r>
              <a:rPr lang="en-MY" sz="26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600" dirty="0"/>
          </a:p>
          <a:p>
            <a:r>
              <a:rPr lang="en-MY" sz="2600" dirty="0"/>
              <a:t>This would involve a meeting with the employee at which the employee could bring a colleague or other representative. There is no right to bring a legal representative, unless the employer agrees.</a:t>
            </a:r>
          </a:p>
          <a:p>
            <a:endParaRPr lang="en-MY" sz="2600" dirty="0"/>
          </a:p>
          <a:p>
            <a:r>
              <a:rPr lang="en-MY" sz="2600" dirty="0"/>
              <a:t>At the meeting the employee should be advised of what the problem is and invited to respond and explain his actions. There should be no rush to judgement by the employer as the meeting is investigatory</a:t>
            </a:r>
            <a:r>
              <a:rPr lang="en-MY" sz="2000" dirty="0"/>
              <a:t>.</a:t>
            </a:r>
          </a:p>
          <a:p>
            <a:pPr marL="0" indent="0">
              <a:buNone/>
            </a:pPr>
            <a:endParaRPr lang="en-MY" sz="2000" dirty="0"/>
          </a:p>
        </p:txBody>
      </p:sp>
    </p:spTree>
    <p:extLst>
      <p:ext uri="{BB962C8B-B14F-4D97-AF65-F5344CB8AC3E}">
        <p14:creationId xmlns="" xmlns:p14="http://schemas.microsoft.com/office/powerpoint/2010/main" val="306663763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08952B-9001-4B63-884E-F573396B81F8}"/>
              </a:ext>
            </a:extLst>
          </p:cNvPr>
          <p:cNvSpPr>
            <a:spLocks noGrp="1"/>
          </p:cNvSpPr>
          <p:nvPr>
            <p:ph type="title"/>
          </p:nvPr>
        </p:nvSpPr>
        <p:spPr>
          <a:xfrm>
            <a:off x="1066800" y="381000"/>
            <a:ext cx="7200900" cy="731839"/>
          </a:xfrm>
        </p:spPr>
        <p:txBody>
          <a:bodyPr/>
          <a:lstStyle/>
          <a:p>
            <a:r>
              <a:rPr lang="en-MY" dirty="0"/>
              <a:t>Stage 1 : Verbal Warning</a:t>
            </a:r>
          </a:p>
        </p:txBody>
      </p:sp>
      <p:sp>
        <p:nvSpPr>
          <p:cNvPr id="3" name="Content Placeholder 2">
            <a:extLst>
              <a:ext uri="{FF2B5EF4-FFF2-40B4-BE49-F238E27FC236}">
                <a16:creationId xmlns="" xmlns:a16="http://schemas.microsoft.com/office/drawing/2014/main" id="{1FDAC155-626D-46EF-910B-C9EFA149A81F}"/>
              </a:ext>
            </a:extLst>
          </p:cNvPr>
          <p:cNvSpPr>
            <a:spLocks noGrp="1"/>
          </p:cNvSpPr>
          <p:nvPr>
            <p:ph idx="1"/>
          </p:nvPr>
        </p:nvSpPr>
        <p:spPr>
          <a:xfrm>
            <a:off x="762000" y="1371601"/>
            <a:ext cx="7410450" cy="4419600"/>
          </a:xfrm>
        </p:spPr>
        <p:txBody>
          <a:bodyPr>
            <a:normAutofit/>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 xmlns:p14="http://schemas.microsoft.com/office/powerpoint/2010/main" val="34584166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C80EFE-6E73-4C2C-B669-37CCC7387940}"/>
              </a:ext>
            </a:extLst>
          </p:cNvPr>
          <p:cNvSpPr>
            <a:spLocks noGrp="1"/>
          </p:cNvSpPr>
          <p:nvPr>
            <p:ph type="title"/>
          </p:nvPr>
        </p:nvSpPr>
        <p:spPr>
          <a:xfrm>
            <a:off x="1066800" y="228600"/>
            <a:ext cx="7200900" cy="808039"/>
          </a:xfrm>
        </p:spPr>
        <p:txBody>
          <a:bodyPr/>
          <a:lstStyle/>
          <a:p>
            <a:r>
              <a:rPr lang="en-MY" dirty="0"/>
              <a:t>Stage 2 : Written Warning</a:t>
            </a:r>
          </a:p>
        </p:txBody>
      </p:sp>
      <p:sp>
        <p:nvSpPr>
          <p:cNvPr id="3" name="Content Placeholder 2">
            <a:extLst>
              <a:ext uri="{FF2B5EF4-FFF2-40B4-BE49-F238E27FC236}">
                <a16:creationId xmlns="" xmlns:a16="http://schemas.microsoft.com/office/drawing/2014/main" id="{BA535251-ED4D-4655-AD06-FF1DA1F5FA9E}"/>
              </a:ext>
            </a:extLst>
          </p:cNvPr>
          <p:cNvSpPr>
            <a:spLocks noGrp="1"/>
          </p:cNvSpPr>
          <p:nvPr>
            <p:ph idx="1"/>
          </p:nvPr>
        </p:nvSpPr>
        <p:spPr>
          <a:xfrm>
            <a:off x="838200" y="1447801"/>
            <a:ext cx="7334250" cy="4343400"/>
          </a:xfrm>
        </p:spPr>
        <p:txBody>
          <a:bodyPr>
            <a:normAutofit lnSpcReduction="10000"/>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employer must be mindful of his duty of care to other employees also.</a:t>
            </a:r>
          </a:p>
        </p:txBody>
      </p:sp>
    </p:spTree>
    <p:extLst>
      <p:ext uri="{BB962C8B-B14F-4D97-AF65-F5344CB8AC3E}">
        <p14:creationId xmlns="" xmlns:p14="http://schemas.microsoft.com/office/powerpoint/2010/main" val="390816297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 xmlns:a16="http://schemas.microsoft.com/office/drawing/2014/main" id="{1D3218C4-BDD5-4F1B-896C-638A758A3907}"/>
              </a:ext>
            </a:extLst>
          </p:cNvPr>
          <p:cNvSpPr>
            <a:spLocks noGrp="1"/>
          </p:cNvSpPr>
          <p:nvPr>
            <p:ph idx="1"/>
          </p:nvPr>
        </p:nvSpPr>
        <p:spPr/>
        <p:txBody>
          <a:bodyPr/>
          <a:lstStyle/>
          <a:p>
            <a:r>
              <a:rPr lang="en-MY" sz="2400"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sz="2400"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 xmlns:p14="http://schemas.microsoft.com/office/powerpoint/2010/main" val="111060542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5058F-65CC-4791-BF14-C967D4FA5482}"/>
              </a:ext>
            </a:extLst>
          </p:cNvPr>
          <p:cNvSpPr>
            <a:spLocks noGrp="1"/>
          </p:cNvSpPr>
          <p:nvPr>
            <p:ph type="title"/>
          </p:nvPr>
        </p:nvSpPr>
        <p:spPr>
          <a:xfrm>
            <a:off x="838200" y="228600"/>
            <a:ext cx="7200900" cy="731839"/>
          </a:xfrm>
        </p:spPr>
        <p:txBody>
          <a:bodyPr/>
          <a:lstStyle/>
          <a:p>
            <a:r>
              <a:rPr lang="en-MY" dirty="0"/>
              <a:t>Stage 3 : Final Warning</a:t>
            </a:r>
          </a:p>
        </p:txBody>
      </p:sp>
      <p:sp>
        <p:nvSpPr>
          <p:cNvPr id="3" name="Content Placeholder 2">
            <a:extLst>
              <a:ext uri="{FF2B5EF4-FFF2-40B4-BE49-F238E27FC236}">
                <a16:creationId xmlns="" xmlns:a16="http://schemas.microsoft.com/office/drawing/2014/main" id="{59A600B5-66F2-4D44-93D4-B48F347BBF10}"/>
              </a:ext>
            </a:extLst>
          </p:cNvPr>
          <p:cNvSpPr>
            <a:spLocks noGrp="1"/>
          </p:cNvSpPr>
          <p:nvPr>
            <p:ph idx="1"/>
          </p:nvPr>
        </p:nvSpPr>
        <p:spPr>
          <a:xfrm>
            <a:off x="609600" y="1295401"/>
            <a:ext cx="7562850" cy="4495800"/>
          </a:xfrm>
        </p:spPr>
        <p:txBody>
          <a:bodyPr>
            <a:normAutofit lnSpcReduction="10000"/>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 xmlns:p14="http://schemas.microsoft.com/office/powerpoint/2010/main" val="119648888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C4102E-E833-43B9-878B-F3AD19B18896}"/>
              </a:ext>
            </a:extLst>
          </p:cNvPr>
          <p:cNvSpPr>
            <a:spLocks noGrp="1"/>
          </p:cNvSpPr>
          <p:nvPr>
            <p:ph type="title"/>
          </p:nvPr>
        </p:nvSpPr>
        <p:spPr>
          <a:xfrm>
            <a:off x="914400" y="304800"/>
            <a:ext cx="7200900" cy="1142385"/>
          </a:xfrm>
        </p:spPr>
        <p:txBody>
          <a:bodyPr/>
          <a:lstStyle/>
          <a:p>
            <a:r>
              <a:rPr lang="en-MY" dirty="0"/>
              <a:t>Stage 4 : Dismissal or action short of dismissal</a:t>
            </a:r>
          </a:p>
        </p:txBody>
      </p:sp>
      <p:sp>
        <p:nvSpPr>
          <p:cNvPr id="3" name="Content Placeholder 2">
            <a:extLst>
              <a:ext uri="{FF2B5EF4-FFF2-40B4-BE49-F238E27FC236}">
                <a16:creationId xmlns="" xmlns:a16="http://schemas.microsoft.com/office/drawing/2014/main" id="{387112AA-9F7F-4222-BAB8-9AB99D25412B}"/>
              </a:ext>
            </a:extLst>
          </p:cNvPr>
          <p:cNvSpPr>
            <a:spLocks noGrp="1"/>
          </p:cNvSpPr>
          <p:nvPr>
            <p:ph idx="1"/>
          </p:nvPr>
        </p:nvSpPr>
        <p:spPr>
          <a:xfrm>
            <a:off x="762000" y="1600200"/>
            <a:ext cx="7620000" cy="4419599"/>
          </a:xfrm>
        </p:spPr>
        <p:txBody>
          <a:bodyPr>
            <a:normAutofit fontScale="92500"/>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 xmlns:p14="http://schemas.microsoft.com/office/powerpoint/2010/main" val="356186424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4755781"/>
              </p:ext>
            </p:extLst>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xmlns="" id="{B12E777E-5966-49BA-80E7-6F4A5ECE220B}"/>
              </a:ext>
            </a:extLst>
          </p:cNvPr>
          <p:cNvSpPr>
            <a:spLocks noGrp="1"/>
          </p:cNvSpPr>
          <p:nvPr>
            <p:ph idx="1"/>
          </p:nvPr>
        </p:nvSpPr>
        <p:spPr/>
        <p:txBody>
          <a:bodyPr>
            <a:normAutofit/>
          </a:bodyPr>
          <a:lstStyle/>
          <a:p>
            <a:r>
              <a:rPr lang="en-MY" sz="2400" dirty="0"/>
              <a:t>Learning is a relatively permanent change in </a:t>
            </a:r>
            <a:r>
              <a:rPr lang="en-MY" sz="2400" dirty="0" err="1"/>
              <a:t>behavior</a:t>
            </a:r>
            <a:r>
              <a:rPr lang="en-MY" sz="2400" dirty="0"/>
              <a:t> based on an individual's interactional experience with its environment.</a:t>
            </a:r>
          </a:p>
          <a:p>
            <a:r>
              <a:rPr lang="en-MY" sz="2400"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xmlns="" val="285685417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53F0B8-F647-4FAA-A0E2-A09013B369F5}"/>
              </a:ext>
            </a:extLst>
          </p:cNvPr>
          <p:cNvSpPr>
            <a:spLocks noGrp="1"/>
          </p:cNvSpPr>
          <p:nvPr>
            <p:ph type="title"/>
          </p:nvPr>
        </p:nvSpPr>
        <p:spPr>
          <a:xfrm>
            <a:off x="990600" y="304800"/>
            <a:ext cx="7200900" cy="655639"/>
          </a:xfrm>
        </p:spPr>
        <p:txBody>
          <a:bodyPr/>
          <a:lstStyle/>
          <a:p>
            <a:r>
              <a:rPr lang="en-MY" dirty="0"/>
              <a:t>Andragogy vs Pedagogy</a:t>
            </a:r>
          </a:p>
        </p:txBody>
      </p:sp>
      <p:pic>
        <p:nvPicPr>
          <p:cNvPr id="5" name="Picture 4">
            <a:extLst>
              <a:ext uri="{FF2B5EF4-FFF2-40B4-BE49-F238E27FC236}">
                <a16:creationId xmlns:a16="http://schemas.microsoft.com/office/drawing/2014/main" xmlns="" id="{B104AAD9-CBAC-4038-B0F3-3BEAEB8D81A9}"/>
              </a:ext>
            </a:extLst>
          </p:cNvPr>
          <p:cNvPicPr>
            <a:picLocks noChangeAspect="1"/>
          </p:cNvPicPr>
          <p:nvPr/>
        </p:nvPicPr>
        <p:blipFill>
          <a:blip r:embed="rId2"/>
          <a:stretch>
            <a:fillRect/>
          </a:stretch>
        </p:blipFill>
        <p:spPr>
          <a:xfrm>
            <a:off x="838200" y="1066800"/>
            <a:ext cx="6912768" cy="4682445"/>
          </a:xfrm>
          <a:prstGeom prst="rect">
            <a:avLst/>
          </a:prstGeom>
        </p:spPr>
      </p:pic>
    </p:spTree>
    <p:extLst>
      <p:ext uri="{BB962C8B-B14F-4D97-AF65-F5344CB8AC3E}">
        <p14:creationId xmlns:p14="http://schemas.microsoft.com/office/powerpoint/2010/main" xmlns="" val="242045685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4B73EC-F30C-4F0D-8446-4B69DA41EBD9}"/>
              </a:ext>
            </a:extLst>
          </p:cNvPr>
          <p:cNvSpPr>
            <a:spLocks noGrp="1"/>
          </p:cNvSpPr>
          <p:nvPr>
            <p:ph type="title"/>
          </p:nvPr>
        </p:nvSpPr>
        <p:spPr>
          <a:xfrm>
            <a:off x="914400" y="381000"/>
            <a:ext cx="7200900" cy="579439"/>
          </a:xfrm>
        </p:spPr>
        <p:txBody>
          <a:bodyPr/>
          <a:lstStyle/>
          <a:p>
            <a:r>
              <a:rPr lang="en-MY" dirty="0"/>
              <a:t>Five Assumptions in Andragogy</a:t>
            </a:r>
          </a:p>
        </p:txBody>
      </p:sp>
      <p:sp>
        <p:nvSpPr>
          <p:cNvPr id="3" name="Content Placeholder 2">
            <a:extLst>
              <a:ext uri="{FF2B5EF4-FFF2-40B4-BE49-F238E27FC236}">
                <a16:creationId xmlns:a16="http://schemas.microsoft.com/office/drawing/2014/main" xmlns="" id="{FEE5BAE4-B29E-493F-926F-1242F870AE4A}"/>
              </a:ext>
            </a:extLst>
          </p:cNvPr>
          <p:cNvSpPr>
            <a:spLocks noGrp="1"/>
          </p:cNvSpPr>
          <p:nvPr>
            <p:ph idx="1"/>
          </p:nvPr>
        </p:nvSpPr>
        <p:spPr>
          <a:xfrm>
            <a:off x="762000" y="1219201"/>
            <a:ext cx="7410450" cy="4572000"/>
          </a:xfrm>
        </p:spPr>
        <p:txBody>
          <a:bodyPr>
            <a:normAutofit/>
          </a:bodyPr>
          <a:lstStyle/>
          <a:p>
            <a:pPr marL="514350" indent="-514350">
              <a:buFont typeface="+mj-lt"/>
              <a:buAutoNum type="arabicPeriod"/>
            </a:pPr>
            <a:r>
              <a:rPr lang="en-MY" sz="2400" u="sng" dirty="0"/>
              <a:t>The need to know: </a:t>
            </a:r>
            <a:r>
              <a:rPr lang="en-MY" sz="2400" dirty="0"/>
              <a:t>adult learners need to know why they need to learn something before undertaking to learn it.</a:t>
            </a:r>
          </a:p>
          <a:p>
            <a:pPr marL="514350" indent="-514350">
              <a:buFont typeface="+mj-lt"/>
              <a:buAutoNum type="arabicPeriod"/>
            </a:pPr>
            <a:r>
              <a:rPr lang="en-MY" sz="2400" u="sng" dirty="0"/>
              <a:t>Learner self-concept</a:t>
            </a:r>
            <a:r>
              <a:rPr lang="en-MY" sz="2400" dirty="0"/>
              <a:t>: adults need to be responsible for their own decisions and to be treated as capable of self-direction</a:t>
            </a:r>
          </a:p>
          <a:p>
            <a:pPr marL="514350" indent="-514350">
              <a:buFont typeface="+mj-lt"/>
              <a:buAutoNum type="arabicPeriod"/>
            </a:pPr>
            <a:r>
              <a:rPr lang="en-MY" sz="2400" u="sng" dirty="0"/>
              <a:t>Role of learners' experience</a:t>
            </a:r>
            <a:r>
              <a:rPr lang="en-MY" sz="2400"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xmlns="" val="150150788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65BFC-6C9B-43CE-8775-2A08ED0DCB30}"/>
              </a:ext>
            </a:extLst>
          </p:cNvPr>
          <p:cNvSpPr>
            <a:spLocks noGrp="1"/>
          </p:cNvSpPr>
          <p:nvPr>
            <p:ph type="title"/>
          </p:nvPr>
        </p:nvSpPr>
        <p:spPr>
          <a:xfrm>
            <a:off x="914400" y="304800"/>
            <a:ext cx="7200900" cy="655639"/>
          </a:xfrm>
        </p:spPr>
        <p:txBody>
          <a:bodyPr/>
          <a:lstStyle/>
          <a:p>
            <a:r>
              <a:rPr lang="en-MY" dirty="0"/>
              <a:t>Five Assumptions in Andragogy</a:t>
            </a:r>
          </a:p>
        </p:txBody>
      </p:sp>
      <p:sp>
        <p:nvSpPr>
          <p:cNvPr id="3" name="Content Placeholder 2">
            <a:extLst>
              <a:ext uri="{FF2B5EF4-FFF2-40B4-BE49-F238E27FC236}">
                <a16:creationId xmlns:a16="http://schemas.microsoft.com/office/drawing/2014/main" xmlns="" id="{722FFD6B-3E8C-48B9-8B9D-DA48B7C5D4B6}"/>
              </a:ext>
            </a:extLst>
          </p:cNvPr>
          <p:cNvSpPr>
            <a:spLocks noGrp="1"/>
          </p:cNvSpPr>
          <p:nvPr>
            <p:ph idx="1"/>
          </p:nvPr>
        </p:nvSpPr>
        <p:spPr/>
        <p:txBody>
          <a:bodyPr/>
          <a:lstStyle/>
          <a:p>
            <a:pPr marL="514350" indent="-514350">
              <a:buFont typeface="+mj-lt"/>
              <a:buAutoNum type="arabicPeriod" startAt="4"/>
            </a:pPr>
            <a:r>
              <a:rPr lang="en-MY" sz="2400" u="sng" dirty="0"/>
              <a:t>Readiness to learn</a:t>
            </a:r>
            <a:r>
              <a:rPr lang="en-MY" sz="2400" dirty="0"/>
              <a:t>: adults are ready to learn those things they need to know in order to cope effectively with life situations.</a:t>
            </a:r>
          </a:p>
          <a:p>
            <a:pPr marL="514350" indent="-514350">
              <a:buFont typeface="+mj-lt"/>
              <a:buAutoNum type="arabicPeriod" startAt="4"/>
            </a:pPr>
            <a:r>
              <a:rPr lang="en-MY" sz="2400" u="sng" dirty="0"/>
              <a:t>Orientation to learning: </a:t>
            </a:r>
            <a:r>
              <a:rPr lang="en-MY" sz="2400"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xmlns="" val="116682857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200900" cy="579439"/>
          </a:xfrm>
        </p:spPr>
        <p:txBody>
          <a:bodyPr/>
          <a:lstStyle/>
          <a:p>
            <a:r>
              <a:rPr lang="en-US" dirty="0" smtClean="0"/>
              <a:t>Question #</a:t>
            </a:r>
            <a:endParaRPr lang="en-US" dirty="0"/>
          </a:p>
        </p:txBody>
      </p:sp>
      <p:sp>
        <p:nvSpPr>
          <p:cNvPr id="3" name="Content Placeholder 2"/>
          <p:cNvSpPr>
            <a:spLocks noGrp="1"/>
          </p:cNvSpPr>
          <p:nvPr>
            <p:ph idx="1"/>
          </p:nvPr>
        </p:nvSpPr>
        <p:spPr>
          <a:xfrm>
            <a:off x="381000" y="1066800"/>
            <a:ext cx="8229600" cy="4953000"/>
          </a:xfrm>
        </p:spPr>
        <p:txBody>
          <a:bodyPr>
            <a:noAutofit/>
          </a:bodyPr>
          <a:lstStyle/>
          <a:p>
            <a:pPr>
              <a:buNone/>
            </a:pPr>
            <a:r>
              <a:rPr lang="en-US" sz="2400" dirty="0" smtClean="0"/>
              <a:t>According to Knowles, there are five key assumptions about how adults learn. One of the assumptions is the learner's need to know. Which of the following statements is best associated with the assumption of the learner's need to know?</a:t>
            </a:r>
          </a:p>
          <a:p>
            <a:pPr marL="457200" indent="-457200">
              <a:buAutoNum type="alphaUcPeriod"/>
            </a:pPr>
            <a:r>
              <a:rPr lang="en-US" sz="2400" dirty="0" smtClean="0"/>
              <a:t>I'm ready to learn this because what I learn will help me function better in some way.</a:t>
            </a:r>
          </a:p>
          <a:p>
            <a:pPr marL="457200" indent="-457200">
              <a:buAutoNum type="alphaUcPeriod"/>
            </a:pPr>
            <a:r>
              <a:rPr lang="en-US" sz="2400" dirty="0" smtClean="0"/>
              <a:t>I understand why I need to learn this.</a:t>
            </a:r>
          </a:p>
          <a:p>
            <a:pPr marL="457200" indent="-457200">
              <a:buAutoNum type="alphaUcPeriod"/>
            </a:pPr>
            <a:r>
              <a:rPr lang="en-US" sz="2400" dirty="0" smtClean="0"/>
              <a:t>What I learn today will help me solve problems at my workplace tomorrow.</a:t>
            </a:r>
          </a:p>
          <a:p>
            <a:pPr marL="457200" indent="-457200">
              <a:buAutoNum type="alphaUcPeriod"/>
            </a:pPr>
            <a:r>
              <a:rPr lang="en-US" sz="2400" dirty="0" smtClean="0"/>
              <a:t>I've got lots of valuable experience that I want to draw upon to help me as I learn.</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7DE28B-08B8-4FF3-9ED7-26EE7C6F1B6B}"/>
              </a:ext>
            </a:extLst>
          </p:cNvPr>
          <p:cNvSpPr>
            <a:spLocks noGrp="1"/>
          </p:cNvSpPr>
          <p:nvPr>
            <p:ph type="title"/>
          </p:nvPr>
        </p:nvSpPr>
        <p:spPr>
          <a:xfrm>
            <a:off x="914400" y="304800"/>
            <a:ext cx="7200900" cy="655639"/>
          </a:xfrm>
        </p:spPr>
        <p:txBody>
          <a:bodyPr/>
          <a:lstStyle/>
          <a:p>
            <a:r>
              <a:rPr lang="en-MY" dirty="0"/>
              <a:t>Trainability</a:t>
            </a:r>
          </a:p>
        </p:txBody>
      </p:sp>
      <p:sp>
        <p:nvSpPr>
          <p:cNvPr id="3" name="Content Placeholder 2">
            <a:extLst>
              <a:ext uri="{FF2B5EF4-FFF2-40B4-BE49-F238E27FC236}">
                <a16:creationId xmlns:a16="http://schemas.microsoft.com/office/drawing/2014/main" xmlns="" id="{D4149C6F-A9D7-42E6-84DF-F07C59E273BC}"/>
              </a:ext>
            </a:extLst>
          </p:cNvPr>
          <p:cNvSpPr>
            <a:spLocks noGrp="1"/>
          </p:cNvSpPr>
          <p:nvPr>
            <p:ph idx="1"/>
          </p:nvPr>
        </p:nvSpPr>
        <p:spPr>
          <a:xfrm>
            <a:off x="914400" y="1143001"/>
            <a:ext cx="7258050" cy="4648200"/>
          </a:xfrm>
        </p:spPr>
        <p:txBody>
          <a:bodyPr/>
          <a:lstStyle/>
          <a:p>
            <a:pPr marL="0" indent="0">
              <a:buNone/>
            </a:pPr>
            <a:r>
              <a:rPr lang="en-MY" sz="2400"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sz="2400" dirty="0"/>
              <a:t>Readiness to learn and motivation</a:t>
            </a:r>
          </a:p>
          <a:p>
            <a:r>
              <a:rPr lang="en-MY" sz="2400" dirty="0"/>
              <a:t>Level of ability</a:t>
            </a:r>
          </a:p>
          <a:p>
            <a:r>
              <a:rPr lang="en-MY" sz="2400" dirty="0"/>
              <a:t>Perceptions of the work environment</a:t>
            </a:r>
          </a:p>
          <a:p>
            <a:pPr marL="0" indent="0">
              <a:buNone/>
            </a:pPr>
            <a:endParaRPr lang="en-MY" dirty="0"/>
          </a:p>
        </p:txBody>
      </p:sp>
    </p:spTree>
    <p:extLst>
      <p:ext uri="{BB962C8B-B14F-4D97-AF65-F5344CB8AC3E}">
        <p14:creationId xmlns:p14="http://schemas.microsoft.com/office/powerpoint/2010/main" xmlns="" val="194309827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0A3E68-979A-440E-A703-D8C6DDA8EAC7}"/>
              </a:ext>
            </a:extLst>
          </p:cNvPr>
          <p:cNvSpPr>
            <a:spLocks noGrp="1"/>
          </p:cNvSpPr>
          <p:nvPr>
            <p:ph type="title"/>
          </p:nvPr>
        </p:nvSpPr>
        <p:spPr>
          <a:xfrm>
            <a:off x="990600" y="228600"/>
            <a:ext cx="7200900" cy="731839"/>
          </a:xfrm>
        </p:spPr>
        <p:txBody>
          <a:bodyPr/>
          <a:lstStyle/>
          <a:p>
            <a:r>
              <a:rPr lang="en-MY" dirty="0"/>
              <a:t>Learning Styles</a:t>
            </a:r>
          </a:p>
        </p:txBody>
      </p:sp>
      <p:sp>
        <p:nvSpPr>
          <p:cNvPr id="3" name="Content Placeholder 2">
            <a:extLst>
              <a:ext uri="{FF2B5EF4-FFF2-40B4-BE49-F238E27FC236}">
                <a16:creationId xmlns:a16="http://schemas.microsoft.com/office/drawing/2014/main" xmlns="" id="{721B58F2-0A8D-460B-9D4D-934477EFD9EE}"/>
              </a:ext>
            </a:extLst>
          </p:cNvPr>
          <p:cNvSpPr>
            <a:spLocks noGrp="1"/>
          </p:cNvSpPr>
          <p:nvPr>
            <p:ph idx="1"/>
          </p:nvPr>
        </p:nvSpPr>
        <p:spPr>
          <a:xfrm>
            <a:off x="762000" y="1066800"/>
            <a:ext cx="7696200" cy="5029200"/>
          </a:xfrm>
        </p:spPr>
        <p:txBody>
          <a:bodyPr>
            <a:normAutofit/>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xmlns="" val="260352147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C20B8B-0053-4A19-B633-0CD04B8709BD}"/>
              </a:ext>
            </a:extLst>
          </p:cNvPr>
          <p:cNvSpPr>
            <a:spLocks noGrp="1"/>
          </p:cNvSpPr>
          <p:nvPr>
            <p:ph type="title"/>
          </p:nvPr>
        </p:nvSpPr>
        <p:spPr>
          <a:xfrm>
            <a:off x="990600" y="228600"/>
            <a:ext cx="7200900" cy="655639"/>
          </a:xfrm>
        </p:spPr>
        <p:txBody>
          <a:bodyPr/>
          <a:lstStyle/>
          <a:p>
            <a:r>
              <a:rPr lang="en-MY" dirty="0"/>
              <a:t>Learning Curve</a:t>
            </a:r>
          </a:p>
        </p:txBody>
      </p:sp>
      <p:sp>
        <p:nvSpPr>
          <p:cNvPr id="3" name="Content Placeholder 2">
            <a:extLst>
              <a:ext uri="{FF2B5EF4-FFF2-40B4-BE49-F238E27FC236}">
                <a16:creationId xmlns:a16="http://schemas.microsoft.com/office/drawing/2014/main" xmlns="" id="{CCC21B4D-FEF5-4927-B8A8-E0EC6ED74CB0}"/>
              </a:ext>
            </a:extLst>
          </p:cNvPr>
          <p:cNvSpPr>
            <a:spLocks noGrp="1"/>
          </p:cNvSpPr>
          <p:nvPr>
            <p:ph idx="1"/>
          </p:nvPr>
        </p:nvSpPr>
        <p:spPr>
          <a:xfrm>
            <a:off x="914400" y="1600201"/>
            <a:ext cx="7696200" cy="4343400"/>
          </a:xfrm>
        </p:spPr>
        <p:txBody>
          <a:bodyPr>
            <a:normAutofit/>
          </a:bodyPr>
          <a:lstStyle/>
          <a:p>
            <a:r>
              <a:rPr lang="en-MY" sz="2400"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sz="2400" dirty="0"/>
          </a:p>
          <a:p>
            <a:r>
              <a:rPr lang="en-MY" sz="2400" dirty="0"/>
              <a:t>Increasing returns pattern is most common when a person is learning something completely new.</a:t>
            </a:r>
          </a:p>
        </p:txBody>
      </p:sp>
    </p:spTree>
    <p:extLst>
      <p:ext uri="{BB962C8B-B14F-4D97-AF65-F5344CB8AC3E}">
        <p14:creationId xmlns:p14="http://schemas.microsoft.com/office/powerpoint/2010/main" xmlns="" val="367628478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FFD9C9-66EF-4ACD-8BAC-7EE0A7109EB1}"/>
              </a:ext>
            </a:extLst>
          </p:cNvPr>
          <p:cNvSpPr>
            <a:spLocks noGrp="1"/>
          </p:cNvSpPr>
          <p:nvPr>
            <p:ph type="title"/>
          </p:nvPr>
        </p:nvSpPr>
        <p:spPr>
          <a:xfrm>
            <a:off x="914400" y="304800"/>
            <a:ext cx="7200900" cy="655639"/>
          </a:xfrm>
        </p:spPr>
        <p:txBody>
          <a:bodyPr/>
          <a:lstStyle/>
          <a:p>
            <a:r>
              <a:rPr lang="en-MY" dirty="0"/>
              <a:t>Learning Curve</a:t>
            </a:r>
          </a:p>
        </p:txBody>
      </p:sp>
      <p:sp>
        <p:nvSpPr>
          <p:cNvPr id="3" name="Content Placeholder 2">
            <a:extLst>
              <a:ext uri="{FF2B5EF4-FFF2-40B4-BE49-F238E27FC236}">
                <a16:creationId xmlns:a16="http://schemas.microsoft.com/office/drawing/2014/main" xmlns="" id="{8AA14737-FD9A-4D95-AF29-650E91CDB643}"/>
              </a:ext>
            </a:extLst>
          </p:cNvPr>
          <p:cNvSpPr>
            <a:spLocks noGrp="1"/>
          </p:cNvSpPr>
          <p:nvPr>
            <p:ph idx="1"/>
          </p:nvPr>
        </p:nvSpPr>
        <p:spPr>
          <a:xfrm>
            <a:off x="838200" y="1295401"/>
            <a:ext cx="7334250" cy="4495800"/>
          </a:xfrm>
        </p:spPr>
        <p:txBody>
          <a:bodyPr>
            <a:normAutofit/>
          </a:bodyPr>
          <a:lstStyle/>
          <a:p>
            <a:r>
              <a:rPr lang="en-MY" sz="2400" dirty="0"/>
              <a:t>S-shaped curve is a combination of increasing and decreasing returns. There is a presupposition that the individual is learning a difficult task that also requires specific insight.</a:t>
            </a:r>
          </a:p>
          <a:p>
            <a:endParaRPr lang="en-MY" sz="2400" dirty="0"/>
          </a:p>
          <a:p>
            <a:r>
              <a:rPr lang="en-MY" sz="2400" dirty="0"/>
              <a:t>Plateau curve refers the learning is fast at first, but it then flattens out and there is no apparent progress.</a:t>
            </a:r>
          </a:p>
        </p:txBody>
      </p:sp>
    </p:spTree>
    <p:extLst>
      <p:ext uri="{BB962C8B-B14F-4D97-AF65-F5344CB8AC3E}">
        <p14:creationId xmlns:p14="http://schemas.microsoft.com/office/powerpoint/2010/main" xmlns="" val="391993327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A419B7-C8C7-4D2D-866C-AD3F345E0807}"/>
              </a:ext>
            </a:extLst>
          </p:cNvPr>
          <p:cNvSpPr>
            <a:spLocks noGrp="1"/>
          </p:cNvSpPr>
          <p:nvPr>
            <p:ph type="title"/>
          </p:nvPr>
        </p:nvSpPr>
        <p:spPr>
          <a:xfrm>
            <a:off x="914400" y="304800"/>
            <a:ext cx="7200900" cy="655639"/>
          </a:xfrm>
        </p:spPr>
        <p:txBody>
          <a:bodyPr/>
          <a:lstStyle/>
          <a:p>
            <a:r>
              <a:rPr lang="en-MY" dirty="0"/>
              <a:t>Learning Curve</a:t>
            </a:r>
          </a:p>
        </p:txBody>
      </p:sp>
      <p:pic>
        <p:nvPicPr>
          <p:cNvPr id="5" name="Picture 4">
            <a:extLst>
              <a:ext uri="{FF2B5EF4-FFF2-40B4-BE49-F238E27FC236}">
                <a16:creationId xmlns:a16="http://schemas.microsoft.com/office/drawing/2014/main" xmlns="" id="{422420F4-5666-4126-8BBE-13A445EBCCDA}"/>
              </a:ext>
            </a:extLst>
          </p:cNvPr>
          <p:cNvPicPr>
            <a:picLocks noChangeAspect="1"/>
          </p:cNvPicPr>
          <p:nvPr/>
        </p:nvPicPr>
        <p:blipFill>
          <a:blip r:embed="rId2"/>
          <a:stretch>
            <a:fillRect/>
          </a:stretch>
        </p:blipFill>
        <p:spPr>
          <a:xfrm>
            <a:off x="1143000" y="1295400"/>
            <a:ext cx="6387430" cy="4271397"/>
          </a:xfrm>
          <a:prstGeom prst="rect">
            <a:avLst/>
          </a:prstGeom>
        </p:spPr>
      </p:pic>
    </p:spTree>
    <p:extLst>
      <p:ext uri="{BB962C8B-B14F-4D97-AF65-F5344CB8AC3E}">
        <p14:creationId xmlns:p14="http://schemas.microsoft.com/office/powerpoint/2010/main" xmlns="" val="31974512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DC305B-8A9C-4E32-BDC9-EE1207006C97}"/>
              </a:ext>
            </a:extLst>
          </p:cNvPr>
          <p:cNvSpPr>
            <a:spLocks noGrp="1"/>
          </p:cNvSpPr>
          <p:nvPr>
            <p:ph type="title"/>
          </p:nvPr>
        </p:nvSpPr>
        <p:spPr>
          <a:xfrm>
            <a:off x="990600" y="304800"/>
            <a:ext cx="7200900" cy="655639"/>
          </a:xfrm>
        </p:spPr>
        <p:txBody>
          <a:bodyPr/>
          <a:lstStyle/>
          <a:p>
            <a:r>
              <a:rPr lang="en-MY" dirty="0"/>
              <a:t>Question # 1</a:t>
            </a:r>
          </a:p>
        </p:txBody>
      </p:sp>
      <p:sp>
        <p:nvSpPr>
          <p:cNvPr id="4" name="TextBox 3">
            <a:extLst>
              <a:ext uri="{FF2B5EF4-FFF2-40B4-BE49-F238E27FC236}">
                <a16:creationId xmlns:a16="http://schemas.microsoft.com/office/drawing/2014/main" xmlns="" id="{517B4C4D-7661-4AF8-A95D-0C80315B927F}"/>
              </a:ext>
            </a:extLst>
          </p:cNvPr>
          <p:cNvSpPr txBox="1"/>
          <p:nvPr/>
        </p:nvSpPr>
        <p:spPr>
          <a:xfrm>
            <a:off x="762000" y="1219200"/>
            <a:ext cx="7848600"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xmlns="" val="182944109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xmlns="" val="109783702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44B38-24E2-421C-90A8-057838938A9A}"/>
              </a:ext>
            </a:extLst>
          </p:cNvPr>
          <p:cNvSpPr>
            <a:spLocks noGrp="1"/>
          </p:cNvSpPr>
          <p:nvPr>
            <p:ph type="title"/>
          </p:nvPr>
        </p:nvSpPr>
        <p:spPr>
          <a:xfrm>
            <a:off x="914400" y="228600"/>
            <a:ext cx="7200900" cy="655639"/>
          </a:xfrm>
        </p:spPr>
        <p:txBody>
          <a:bodyPr/>
          <a:lstStyle/>
          <a:p>
            <a:r>
              <a:rPr lang="en-MY" dirty="0"/>
              <a:t>Learning Level</a:t>
            </a:r>
          </a:p>
        </p:txBody>
      </p:sp>
      <p:sp>
        <p:nvSpPr>
          <p:cNvPr id="4" name="TextBox 3">
            <a:extLst>
              <a:ext uri="{FF2B5EF4-FFF2-40B4-BE49-F238E27FC236}">
                <a16:creationId xmlns:a16="http://schemas.microsoft.com/office/drawing/2014/main" xmlns="" id="{F132366F-128D-49DE-9E55-0A4A8D18194A}"/>
              </a:ext>
            </a:extLst>
          </p:cNvPr>
          <p:cNvSpPr txBox="1"/>
          <p:nvPr/>
        </p:nvSpPr>
        <p:spPr>
          <a:xfrm>
            <a:off x="685800" y="1371600"/>
            <a:ext cx="7772400" cy="4524315"/>
          </a:xfrm>
          <a:prstGeom prst="rect">
            <a:avLst/>
          </a:prstGeom>
          <a:noFill/>
        </p:spPr>
        <p:txBody>
          <a:bodyPr wrap="square" rtlCol="0">
            <a:spAutoFit/>
          </a:bodyPr>
          <a:lstStyle/>
          <a:p>
            <a:pPr marL="342900" indent="-342900">
              <a:buFont typeface="+mj-lt"/>
              <a:buAutoNum type="arabicPeriod"/>
            </a:pPr>
            <a:r>
              <a:rPr lang="en-MY" sz="2400" dirty="0">
                <a:latin typeface="+mn-lt"/>
              </a:rPr>
              <a:t>Knowledge simply means that the learner can recall specific facts.</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Comprehension allows the learner to translate or interpret information.</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Application is the ability to use learned information in a new situation.</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Analysis means understanding information to the level of being able to break it down and explain how it fits together</a:t>
            </a:r>
            <a:endParaRPr lang="en-MY" sz="1600" dirty="0"/>
          </a:p>
        </p:txBody>
      </p:sp>
    </p:spTree>
    <p:extLst>
      <p:ext uri="{BB962C8B-B14F-4D97-AF65-F5344CB8AC3E}">
        <p14:creationId xmlns:p14="http://schemas.microsoft.com/office/powerpoint/2010/main" xmlns="" val="176592740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6DAEDD-3884-4372-A9E6-20A41934CBCB}"/>
              </a:ext>
            </a:extLst>
          </p:cNvPr>
          <p:cNvSpPr>
            <a:spLocks noGrp="1"/>
          </p:cNvSpPr>
          <p:nvPr>
            <p:ph type="title"/>
          </p:nvPr>
        </p:nvSpPr>
        <p:spPr>
          <a:xfrm>
            <a:off x="914400" y="304800"/>
            <a:ext cx="7200900" cy="579439"/>
          </a:xfrm>
        </p:spPr>
        <p:txBody>
          <a:bodyPr/>
          <a:lstStyle/>
          <a:p>
            <a:r>
              <a:rPr lang="en-MY" dirty="0"/>
              <a:t>Learning Level</a:t>
            </a:r>
          </a:p>
        </p:txBody>
      </p:sp>
      <p:sp>
        <p:nvSpPr>
          <p:cNvPr id="3" name="Content Placeholder 2">
            <a:extLst>
              <a:ext uri="{FF2B5EF4-FFF2-40B4-BE49-F238E27FC236}">
                <a16:creationId xmlns:a16="http://schemas.microsoft.com/office/drawing/2014/main" xmlns=""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xmlns="" val="362507731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5AC5F3-4042-46F8-B8DB-BEFBBC388691}"/>
              </a:ext>
            </a:extLst>
          </p:cNvPr>
          <p:cNvSpPr>
            <a:spLocks noGrp="1"/>
          </p:cNvSpPr>
          <p:nvPr>
            <p:ph type="title"/>
          </p:nvPr>
        </p:nvSpPr>
        <p:spPr>
          <a:xfrm>
            <a:off x="990600" y="228600"/>
            <a:ext cx="7200900" cy="655639"/>
          </a:xfrm>
        </p:spPr>
        <p:txBody>
          <a:bodyPr/>
          <a:lstStyle/>
          <a:p>
            <a:r>
              <a:rPr lang="en-MY" dirty="0"/>
              <a:t>Bloom’s Taxonomy Six Levels</a:t>
            </a:r>
          </a:p>
        </p:txBody>
      </p:sp>
      <p:pic>
        <p:nvPicPr>
          <p:cNvPr id="5" name="Picture 4">
            <a:extLst>
              <a:ext uri="{FF2B5EF4-FFF2-40B4-BE49-F238E27FC236}">
                <a16:creationId xmlns:a16="http://schemas.microsoft.com/office/drawing/2014/main" xmlns="" id="{B56C8B37-E809-4B01-AC38-3751E80DBBBB}"/>
              </a:ext>
            </a:extLst>
          </p:cNvPr>
          <p:cNvPicPr>
            <a:picLocks noChangeAspect="1"/>
          </p:cNvPicPr>
          <p:nvPr/>
        </p:nvPicPr>
        <p:blipFill>
          <a:blip r:embed="rId2"/>
          <a:stretch>
            <a:fillRect/>
          </a:stretch>
        </p:blipFill>
        <p:spPr>
          <a:xfrm>
            <a:off x="1752600" y="1143000"/>
            <a:ext cx="5472608" cy="4844775"/>
          </a:xfrm>
          <a:prstGeom prst="rect">
            <a:avLst/>
          </a:prstGeom>
        </p:spPr>
      </p:pic>
    </p:spTree>
    <p:extLst>
      <p:ext uri="{BB962C8B-B14F-4D97-AF65-F5344CB8AC3E}">
        <p14:creationId xmlns:p14="http://schemas.microsoft.com/office/powerpoint/2010/main" xmlns="" val="20826715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31109867"/>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666612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F4DE1B-8D38-4A78-A553-5185E27B26A6}"/>
              </a:ext>
            </a:extLst>
          </p:cNvPr>
          <p:cNvSpPr>
            <a:spLocks noGrp="1"/>
          </p:cNvSpPr>
          <p:nvPr>
            <p:ph type="title"/>
          </p:nvPr>
        </p:nvSpPr>
        <p:spPr>
          <a:xfrm>
            <a:off x="914400" y="457200"/>
            <a:ext cx="7200900" cy="655639"/>
          </a:xfrm>
        </p:spPr>
        <p:txBody>
          <a:bodyPr/>
          <a:lstStyle/>
          <a:p>
            <a:r>
              <a:rPr lang="en-MY" dirty="0"/>
              <a:t>Employee Training</a:t>
            </a:r>
          </a:p>
        </p:txBody>
      </p:sp>
      <p:sp>
        <p:nvSpPr>
          <p:cNvPr id="4" name="TextBox 3">
            <a:extLst>
              <a:ext uri="{FF2B5EF4-FFF2-40B4-BE49-F238E27FC236}">
                <a16:creationId xmlns:a16="http://schemas.microsoft.com/office/drawing/2014/main" xmlns="" id="{019E88AE-C4E9-49BC-A060-689275CFD4A3}"/>
              </a:ext>
            </a:extLst>
          </p:cNvPr>
          <p:cNvSpPr txBox="1"/>
          <p:nvPr/>
        </p:nvSpPr>
        <p:spPr>
          <a:xfrm>
            <a:off x="533401" y="1343085"/>
            <a:ext cx="8001000" cy="4524315"/>
          </a:xfrm>
          <a:prstGeom prst="rect">
            <a:avLst/>
          </a:prstGeom>
          <a:noFill/>
        </p:spPr>
        <p:txBody>
          <a:bodyPr wrap="square" rtlCol="0">
            <a:spAutoFit/>
          </a:bodyPr>
          <a:lstStyle/>
          <a:p>
            <a:pPr marL="457200" indent="-457200">
              <a:buFont typeface="Wingdings" panose="05000000000000000000" pitchFamily="2" charset="2"/>
              <a:buChar char="§"/>
            </a:pPr>
            <a:r>
              <a:rPr lang="en-MY" sz="24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Education is 'mind preparation' and is carried out remote from the actual work area.</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Development is education, job experiences, relationships, and assessments of personality and abilities that help trainees prepare for the future</a:t>
            </a:r>
            <a:endParaRPr lang="en-MY" sz="2400" dirty="0"/>
          </a:p>
        </p:txBody>
      </p:sp>
    </p:spTree>
    <p:extLst>
      <p:ext uri="{BB962C8B-B14F-4D97-AF65-F5344CB8AC3E}">
        <p14:creationId xmlns:p14="http://schemas.microsoft.com/office/powerpoint/2010/main" xmlns="" val="177558473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xmlns=""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xmlns="" val="390765958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320FB4-7DA4-4A41-A477-8122ADA36CCD}"/>
              </a:ext>
            </a:extLst>
          </p:cNvPr>
          <p:cNvSpPr>
            <a:spLocks noGrp="1"/>
          </p:cNvSpPr>
          <p:nvPr>
            <p:ph type="title"/>
          </p:nvPr>
        </p:nvSpPr>
        <p:spPr>
          <a:xfrm>
            <a:off x="990600" y="304800"/>
            <a:ext cx="7200900" cy="731839"/>
          </a:xfrm>
        </p:spPr>
        <p:txBody>
          <a:bodyPr/>
          <a:lstStyle/>
          <a:p>
            <a:r>
              <a:rPr lang="en-MY" dirty="0"/>
              <a:t>ADDIE MODEL</a:t>
            </a:r>
          </a:p>
        </p:txBody>
      </p:sp>
      <p:pic>
        <p:nvPicPr>
          <p:cNvPr id="5" name="Picture 4">
            <a:extLst>
              <a:ext uri="{FF2B5EF4-FFF2-40B4-BE49-F238E27FC236}">
                <a16:creationId xmlns:a16="http://schemas.microsoft.com/office/drawing/2014/main" xmlns=""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xmlns="" val="29455420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3E5BE7-FFD9-43E9-8FEF-18C0395DCEB1}"/>
              </a:ext>
            </a:extLst>
          </p:cNvPr>
          <p:cNvSpPr>
            <a:spLocks noGrp="1"/>
          </p:cNvSpPr>
          <p:nvPr>
            <p:ph type="title"/>
          </p:nvPr>
        </p:nvSpPr>
        <p:spPr>
          <a:xfrm>
            <a:off x="1066800" y="228600"/>
            <a:ext cx="7200900" cy="655639"/>
          </a:xfrm>
        </p:spPr>
        <p:txBody>
          <a:bodyPr/>
          <a:lstStyle/>
          <a:p>
            <a:r>
              <a:rPr lang="en-MY" dirty="0"/>
              <a:t>The Five Phases of ADDIE</a:t>
            </a:r>
          </a:p>
        </p:txBody>
      </p:sp>
      <p:pic>
        <p:nvPicPr>
          <p:cNvPr id="7" name="Picture 6">
            <a:extLst>
              <a:ext uri="{FF2B5EF4-FFF2-40B4-BE49-F238E27FC236}">
                <a16:creationId xmlns:a16="http://schemas.microsoft.com/office/drawing/2014/main" xmlns="" id="{4770A9EC-9263-498C-84A7-12F597C63934}"/>
              </a:ext>
            </a:extLst>
          </p:cNvPr>
          <p:cNvPicPr>
            <a:picLocks noChangeAspect="1"/>
          </p:cNvPicPr>
          <p:nvPr/>
        </p:nvPicPr>
        <p:blipFill>
          <a:blip r:embed="rId2"/>
          <a:stretch>
            <a:fillRect/>
          </a:stretch>
        </p:blipFill>
        <p:spPr>
          <a:xfrm>
            <a:off x="533400" y="990600"/>
            <a:ext cx="8134523" cy="4809173"/>
          </a:xfrm>
          <a:prstGeom prst="rect">
            <a:avLst/>
          </a:prstGeom>
        </p:spPr>
      </p:pic>
    </p:spTree>
    <p:extLst>
      <p:ext uri="{BB962C8B-B14F-4D97-AF65-F5344CB8AC3E}">
        <p14:creationId xmlns:p14="http://schemas.microsoft.com/office/powerpoint/2010/main" xmlns="" val="263404460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D15FA-121D-442B-8AFE-ABEC4B73E156}"/>
              </a:ext>
            </a:extLst>
          </p:cNvPr>
          <p:cNvSpPr>
            <a:spLocks noGrp="1"/>
          </p:cNvSpPr>
          <p:nvPr>
            <p:ph type="title"/>
          </p:nvPr>
        </p:nvSpPr>
        <p:spPr>
          <a:xfrm>
            <a:off x="914400" y="381000"/>
            <a:ext cx="7200900" cy="655639"/>
          </a:xfrm>
        </p:spPr>
        <p:txBody>
          <a:bodyPr/>
          <a:lstStyle/>
          <a:p>
            <a:r>
              <a:rPr lang="en-MY" dirty="0"/>
              <a:t>Question # 2</a:t>
            </a:r>
          </a:p>
        </p:txBody>
      </p:sp>
      <p:sp>
        <p:nvSpPr>
          <p:cNvPr id="4" name="TextBox 3">
            <a:extLst>
              <a:ext uri="{FF2B5EF4-FFF2-40B4-BE49-F238E27FC236}">
                <a16:creationId xmlns:a16="http://schemas.microsoft.com/office/drawing/2014/main" xmlns="" id="{0333BCC0-7500-45D9-9C7F-53840EB6ED3A}"/>
              </a:ext>
            </a:extLst>
          </p:cNvPr>
          <p:cNvSpPr txBox="1"/>
          <p:nvPr/>
        </p:nvSpPr>
        <p:spPr>
          <a:xfrm>
            <a:off x="1115616" y="1988840"/>
            <a:ext cx="7113984" cy="3785652"/>
          </a:xfrm>
          <a:prstGeom prst="rect">
            <a:avLst/>
          </a:prstGeom>
          <a:noFill/>
        </p:spPr>
        <p:txBody>
          <a:bodyPr wrap="square" rtlCol="0">
            <a:spAutoFit/>
          </a:bodyPr>
          <a:lstStyle/>
          <a:p>
            <a:r>
              <a:rPr lang="en-MY" sz="2400" dirty="0">
                <a:latin typeface="+mn-lt"/>
              </a:rPr>
              <a:t>At which stage of the ADDIE model would decisions about course content be made?</a:t>
            </a:r>
          </a:p>
          <a:p>
            <a:endParaRPr lang="en-MY" sz="2400" dirty="0">
              <a:latin typeface="+mn-lt"/>
            </a:endParaRPr>
          </a:p>
          <a:p>
            <a:pPr marL="342900" indent="-342900">
              <a:buAutoNum type="alphaUcPeriod"/>
            </a:pPr>
            <a:r>
              <a:rPr lang="en-MY" sz="2400" dirty="0">
                <a:latin typeface="+mn-lt"/>
              </a:rPr>
              <a:t>Needs assessment</a:t>
            </a:r>
          </a:p>
          <a:p>
            <a:pPr marL="342900" indent="-342900">
              <a:buAutoNum type="alphaUcPeriod"/>
            </a:pPr>
            <a:endParaRPr lang="en-MY" sz="2400" dirty="0">
              <a:latin typeface="+mn-lt"/>
            </a:endParaRPr>
          </a:p>
          <a:p>
            <a:r>
              <a:rPr lang="en-MY" sz="2400" dirty="0">
                <a:latin typeface="+mn-lt"/>
              </a:rPr>
              <a:t>B. Design</a:t>
            </a:r>
          </a:p>
          <a:p>
            <a:endParaRPr lang="en-MY" sz="2400" dirty="0">
              <a:latin typeface="+mn-lt"/>
            </a:endParaRPr>
          </a:p>
          <a:p>
            <a:r>
              <a:rPr lang="en-MY" sz="2400" dirty="0">
                <a:latin typeface="+mn-lt"/>
              </a:rPr>
              <a:t>C. Develop</a:t>
            </a:r>
          </a:p>
          <a:p>
            <a:endParaRPr lang="en-MY" sz="2400" dirty="0">
              <a:latin typeface="+mn-lt"/>
            </a:endParaRPr>
          </a:p>
          <a:p>
            <a:r>
              <a:rPr lang="en-MY" sz="2400" dirty="0">
                <a:latin typeface="+mn-lt"/>
              </a:rPr>
              <a:t>D. Implement</a:t>
            </a:r>
          </a:p>
        </p:txBody>
      </p:sp>
    </p:spTree>
    <p:extLst>
      <p:ext uri="{BB962C8B-B14F-4D97-AF65-F5344CB8AC3E}">
        <p14:creationId xmlns:p14="http://schemas.microsoft.com/office/powerpoint/2010/main" xmlns="" val="423708545"/>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CF6752-2B5E-4638-85DF-B82E6F5B6D69}"/>
              </a:ext>
            </a:extLst>
          </p:cNvPr>
          <p:cNvSpPr>
            <a:spLocks noGrp="1"/>
          </p:cNvSpPr>
          <p:nvPr>
            <p:ph type="title"/>
          </p:nvPr>
        </p:nvSpPr>
        <p:spPr>
          <a:xfrm>
            <a:off x="990600" y="304800"/>
            <a:ext cx="7200900" cy="579439"/>
          </a:xfrm>
        </p:spPr>
        <p:txBody>
          <a:bodyPr/>
          <a:lstStyle/>
          <a:p>
            <a:r>
              <a:rPr lang="en-MY" dirty="0"/>
              <a:t>Answer # 2</a:t>
            </a:r>
          </a:p>
        </p:txBody>
      </p:sp>
      <p:sp>
        <p:nvSpPr>
          <p:cNvPr id="3" name="Content Placeholder 2">
            <a:extLst>
              <a:ext uri="{FF2B5EF4-FFF2-40B4-BE49-F238E27FC236}">
                <a16:creationId xmlns:a16="http://schemas.microsoft.com/office/drawing/2014/main" xmlns="" id="{3E2EB932-5BA9-4430-A1A2-6EBE3702D775}"/>
              </a:ext>
            </a:extLst>
          </p:cNvPr>
          <p:cNvSpPr>
            <a:spLocks noGrp="1"/>
          </p:cNvSpPr>
          <p:nvPr>
            <p:ph idx="1"/>
          </p:nvPr>
        </p:nvSpPr>
        <p:spPr>
          <a:xfrm>
            <a:off x="838200" y="1066801"/>
            <a:ext cx="7334250" cy="4724400"/>
          </a:xfrm>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xmlns="" val="167766551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58968573"/>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5D55F2-4430-4A44-A0FE-55207D75B1B9}"/>
              </a:ext>
            </a:extLst>
          </p:cNvPr>
          <p:cNvSpPr>
            <a:spLocks noGrp="1"/>
          </p:cNvSpPr>
          <p:nvPr>
            <p:ph type="title"/>
          </p:nvPr>
        </p:nvSpPr>
        <p:spPr>
          <a:xfrm>
            <a:off x="838200" y="381000"/>
            <a:ext cx="7200900" cy="1142385"/>
          </a:xfrm>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xmlns="" id="{AC513D7A-3E91-46CC-858F-879688034960}"/>
              </a:ext>
            </a:extLst>
          </p:cNvPr>
          <p:cNvSpPr>
            <a:spLocks noGrp="1"/>
          </p:cNvSpPr>
          <p:nvPr>
            <p:ph idx="1"/>
          </p:nvPr>
        </p:nvSpPr>
        <p:spPr>
          <a:xfrm>
            <a:off x="762000" y="2057400"/>
            <a:ext cx="7772400" cy="3276600"/>
          </a:xfrm>
        </p:spPr>
        <p:txBody>
          <a:bodyPr>
            <a:normAutofit/>
          </a:bodyPr>
          <a:lstStyle/>
          <a:p>
            <a:pPr marL="0" indent="0">
              <a:buNone/>
            </a:pPr>
            <a:r>
              <a:rPr lang="en-MY" sz="24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xmlns="" val="25430086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C98B6-C448-433C-A6D4-7369D589BFE8}"/>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xmlns="" id="{9D553225-B796-4A9E-B71E-AD347BA6703E}"/>
              </a:ext>
            </a:extLst>
          </p:cNvPr>
          <p:cNvSpPr>
            <a:spLocks noGrp="1"/>
          </p:cNvSpPr>
          <p:nvPr>
            <p:ph idx="1"/>
          </p:nvPr>
        </p:nvSpPr>
        <p:spPr>
          <a:xfrm>
            <a:off x="533400" y="1828800"/>
            <a:ext cx="8001000" cy="4530725"/>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xmlns="" val="909043734"/>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AF347-B7C3-4A91-B7E1-03A45BDF2FF6}"/>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xmlns="" id="{A8748C79-4B00-4055-892A-F107D3A30C09}"/>
              </a:ext>
            </a:extLst>
          </p:cNvPr>
          <p:cNvSpPr>
            <a:spLocks noGrp="1"/>
          </p:cNvSpPr>
          <p:nvPr>
            <p:ph idx="1"/>
          </p:nvPr>
        </p:nvSpPr>
        <p:spPr>
          <a:xfrm>
            <a:off x="534380" y="1556792"/>
            <a:ext cx="8228620" cy="4530725"/>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xmlns="" val="231670085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D86C6-E4C5-4674-AF55-E5418AF3DD26}"/>
              </a:ext>
            </a:extLst>
          </p:cNvPr>
          <p:cNvSpPr>
            <a:spLocks noGrp="1"/>
          </p:cNvSpPr>
          <p:nvPr>
            <p:ph type="title"/>
          </p:nvPr>
        </p:nvSpPr>
        <p:spPr>
          <a:xfrm>
            <a:off x="990600" y="228600"/>
            <a:ext cx="7200900" cy="1142385"/>
          </a:xfrm>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xmlns="" id="{48F5EB15-8A14-4037-8E0F-00CEEF01D4F4}"/>
              </a:ext>
            </a:extLst>
          </p:cNvPr>
          <p:cNvPicPr>
            <a:picLocks noChangeAspect="1"/>
          </p:cNvPicPr>
          <p:nvPr/>
        </p:nvPicPr>
        <p:blipFill>
          <a:blip r:embed="rId2"/>
          <a:stretch>
            <a:fillRect/>
          </a:stretch>
        </p:blipFill>
        <p:spPr>
          <a:xfrm>
            <a:off x="1447800" y="1524000"/>
            <a:ext cx="5495925" cy="4305300"/>
          </a:xfrm>
          <a:prstGeom prst="rect">
            <a:avLst/>
          </a:prstGeom>
        </p:spPr>
      </p:pic>
    </p:spTree>
    <p:extLst>
      <p:ext uri="{BB962C8B-B14F-4D97-AF65-F5344CB8AC3E}">
        <p14:creationId xmlns:p14="http://schemas.microsoft.com/office/powerpoint/2010/main" xmlns="" val="21366582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69137422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1EFE9-3D22-47AC-BCEC-751E321D4FC8}"/>
              </a:ext>
            </a:extLst>
          </p:cNvPr>
          <p:cNvSpPr>
            <a:spLocks noGrp="1"/>
          </p:cNvSpPr>
          <p:nvPr>
            <p:ph type="title"/>
          </p:nvPr>
        </p:nvSpPr>
        <p:spPr>
          <a:xfrm>
            <a:off x="914400" y="304800"/>
            <a:ext cx="7200900" cy="655639"/>
          </a:xfrm>
        </p:spPr>
        <p:txBody>
          <a:bodyPr/>
          <a:lstStyle/>
          <a:p>
            <a:r>
              <a:rPr lang="en-MY" dirty="0"/>
              <a:t>Employee Development</a:t>
            </a:r>
          </a:p>
        </p:txBody>
      </p:sp>
      <p:sp>
        <p:nvSpPr>
          <p:cNvPr id="3" name="Content Placeholder 2">
            <a:extLst>
              <a:ext uri="{FF2B5EF4-FFF2-40B4-BE49-F238E27FC236}">
                <a16:creationId xmlns:a16="http://schemas.microsoft.com/office/drawing/2014/main" xmlns="" id="{B24ACA16-B2E6-43E6-BE6B-7B7DDEEE7713}"/>
              </a:ext>
            </a:extLst>
          </p:cNvPr>
          <p:cNvSpPr>
            <a:spLocks noGrp="1"/>
          </p:cNvSpPr>
          <p:nvPr>
            <p:ph idx="1"/>
          </p:nvPr>
        </p:nvSpPr>
        <p:spPr>
          <a:xfrm>
            <a:off x="762000" y="1219201"/>
            <a:ext cx="7410450" cy="4572000"/>
          </a:xfrm>
        </p:spPr>
        <p:txBody>
          <a:bodyPr>
            <a:normAutofit/>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xmlns="" val="253931214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59221C-4F38-42A3-9757-CBA20CC7068F}"/>
              </a:ext>
            </a:extLst>
          </p:cNvPr>
          <p:cNvSpPr>
            <a:spLocks noGrp="1"/>
          </p:cNvSpPr>
          <p:nvPr>
            <p:ph type="title"/>
          </p:nvPr>
        </p:nvSpPr>
        <p:spPr>
          <a:xfrm>
            <a:off x="990600" y="533400"/>
            <a:ext cx="7200900" cy="731839"/>
          </a:xfrm>
        </p:spPr>
        <p:txBody>
          <a:bodyPr/>
          <a:lstStyle/>
          <a:p>
            <a:r>
              <a:rPr lang="en-MY" dirty="0"/>
              <a:t>Employee Development</a:t>
            </a:r>
          </a:p>
        </p:txBody>
      </p:sp>
      <p:pic>
        <p:nvPicPr>
          <p:cNvPr id="5" name="Picture 4">
            <a:extLst>
              <a:ext uri="{FF2B5EF4-FFF2-40B4-BE49-F238E27FC236}">
                <a16:creationId xmlns:a16="http://schemas.microsoft.com/office/drawing/2014/main" xmlns=""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xmlns="" val="79127072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EA8B3C-2F9F-4EDC-BD85-6197E158574D}"/>
              </a:ext>
            </a:extLst>
          </p:cNvPr>
          <p:cNvSpPr>
            <a:spLocks noGrp="1"/>
          </p:cNvSpPr>
          <p:nvPr>
            <p:ph type="title"/>
          </p:nvPr>
        </p:nvSpPr>
        <p:spPr>
          <a:xfrm>
            <a:off x="838200" y="533400"/>
            <a:ext cx="7200900" cy="579439"/>
          </a:xfrm>
        </p:spPr>
        <p:txBody>
          <a:bodyPr/>
          <a:lstStyle/>
          <a:p>
            <a:r>
              <a:rPr lang="en-MY" dirty="0"/>
              <a:t>Assessment Center (AC)</a:t>
            </a:r>
          </a:p>
        </p:txBody>
      </p:sp>
      <p:sp>
        <p:nvSpPr>
          <p:cNvPr id="3" name="Content Placeholder 2">
            <a:extLst>
              <a:ext uri="{FF2B5EF4-FFF2-40B4-BE49-F238E27FC236}">
                <a16:creationId xmlns:a16="http://schemas.microsoft.com/office/drawing/2014/main" xmlns="" id="{3CD53BE9-B1AE-4EDC-8BBC-6B5A34F98303}"/>
              </a:ext>
            </a:extLst>
          </p:cNvPr>
          <p:cNvSpPr>
            <a:spLocks noGrp="1"/>
          </p:cNvSpPr>
          <p:nvPr>
            <p:ph idx="1"/>
          </p:nvPr>
        </p:nvSpPr>
        <p:spPr>
          <a:xfrm>
            <a:off x="685800" y="1556792"/>
            <a:ext cx="7848600" cy="4539208"/>
          </a:xfrm>
        </p:spPr>
        <p:txBody>
          <a:bodyPr>
            <a:normAutofit/>
          </a:bodyPr>
          <a:lstStyle/>
          <a:p>
            <a:pPr marL="0" indent="0">
              <a:buNone/>
            </a:pPr>
            <a:r>
              <a:rPr lang="en-MY" sz="2400" dirty="0"/>
              <a:t>The assessment </a:t>
            </a:r>
            <a:r>
              <a:rPr lang="en-MY" sz="2400" dirty="0" err="1"/>
              <a:t>center</a:t>
            </a:r>
            <a:r>
              <a:rPr lang="en-MY" sz="2400" dirty="0"/>
              <a:t> (AC) refers to a process involving multiple </a:t>
            </a:r>
            <a:r>
              <a:rPr lang="en-MY" sz="2400" dirty="0" err="1"/>
              <a:t>raters</a:t>
            </a:r>
            <a:r>
              <a:rPr lang="en-MY" sz="2400" dirty="0"/>
              <a:t> or assessors on multiple exercises or </a:t>
            </a:r>
            <a:r>
              <a:rPr lang="en-MY" sz="2400" dirty="0" err="1"/>
              <a:t>activities.The</a:t>
            </a:r>
            <a:r>
              <a:rPr lang="en-MY" sz="2400"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sz="2400" dirty="0"/>
              <a:t>Leaderless group discussion</a:t>
            </a:r>
          </a:p>
          <a:p>
            <a:r>
              <a:rPr lang="en-MY" sz="2400" dirty="0"/>
              <a:t>Role plays</a:t>
            </a:r>
          </a:p>
          <a:p>
            <a:r>
              <a:rPr lang="en-MY" sz="2400" dirty="0"/>
              <a:t>Personality, interest and ability tests</a:t>
            </a:r>
          </a:p>
        </p:txBody>
      </p:sp>
    </p:spTree>
    <p:extLst>
      <p:ext uri="{BB962C8B-B14F-4D97-AF65-F5344CB8AC3E}">
        <p14:creationId xmlns:p14="http://schemas.microsoft.com/office/powerpoint/2010/main" xmlns="" val="389465483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CEA83A-A199-433E-B278-59E97F7B256D}"/>
              </a:ext>
            </a:extLst>
          </p:cNvPr>
          <p:cNvSpPr>
            <a:spLocks noGrp="1"/>
          </p:cNvSpPr>
          <p:nvPr>
            <p:ph type="title"/>
          </p:nvPr>
        </p:nvSpPr>
        <p:spPr>
          <a:xfrm>
            <a:off x="914400" y="457200"/>
            <a:ext cx="7200900" cy="655639"/>
          </a:xfrm>
        </p:spPr>
        <p:txBody>
          <a:bodyPr/>
          <a:lstStyle/>
          <a:p>
            <a:r>
              <a:rPr lang="en-MY" dirty="0"/>
              <a:t>Benchmarking</a:t>
            </a:r>
          </a:p>
        </p:txBody>
      </p:sp>
      <p:sp>
        <p:nvSpPr>
          <p:cNvPr id="3" name="Content Placeholder 2">
            <a:extLst>
              <a:ext uri="{FF2B5EF4-FFF2-40B4-BE49-F238E27FC236}">
                <a16:creationId xmlns:a16="http://schemas.microsoft.com/office/drawing/2014/main" xmlns="" id="{EC037956-FB4D-47E7-9E94-B9A200F44351}"/>
              </a:ext>
            </a:extLst>
          </p:cNvPr>
          <p:cNvSpPr>
            <a:spLocks noGrp="1"/>
          </p:cNvSpPr>
          <p:nvPr>
            <p:ph idx="1"/>
          </p:nvPr>
        </p:nvSpPr>
        <p:spPr>
          <a:xfrm>
            <a:off x="914400" y="1371601"/>
            <a:ext cx="7258050" cy="4419600"/>
          </a:xfrm>
        </p:spPr>
        <p:txBody>
          <a:bodyPr>
            <a:noAutofit/>
          </a:bodyPr>
          <a:lstStyle/>
          <a:p>
            <a:r>
              <a:rPr lang="en-MY" sz="2400" dirty="0"/>
              <a:t>Benchmarks is an instrument designed to measure key factors in being an effective employees or managers.</a:t>
            </a:r>
          </a:p>
          <a:p>
            <a:r>
              <a:rPr lang="en-MY" sz="2400" dirty="0"/>
              <a:t> Items measure employees’ or managers’ skills in dealing with stakeholders, acquiring resources, and creating an effective work climate, based on research on critical learning events in their careers. </a:t>
            </a:r>
          </a:p>
          <a:p>
            <a:r>
              <a:rPr lang="en-MY" sz="2400" dirty="0"/>
              <a:t>Self-ratings and ratings of others are incorporated into a summary report or profile.</a:t>
            </a:r>
          </a:p>
        </p:txBody>
      </p:sp>
    </p:spTree>
    <p:extLst>
      <p:ext uri="{BB962C8B-B14F-4D97-AF65-F5344CB8AC3E}">
        <p14:creationId xmlns:p14="http://schemas.microsoft.com/office/powerpoint/2010/main" xmlns="" val="317180904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xmlns=""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xmlns="" val="387968468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423E1-C146-494B-B316-3C905B8CFD74}"/>
              </a:ext>
            </a:extLst>
          </p:cNvPr>
          <p:cNvSpPr>
            <a:spLocks noGrp="1"/>
          </p:cNvSpPr>
          <p:nvPr>
            <p:ph type="title"/>
          </p:nvPr>
        </p:nvSpPr>
        <p:spPr>
          <a:xfrm>
            <a:off x="914400" y="228600"/>
            <a:ext cx="7200900" cy="579439"/>
          </a:xfrm>
        </p:spPr>
        <p:txBody>
          <a:bodyPr/>
          <a:lstStyle/>
          <a:p>
            <a:r>
              <a:rPr lang="en-MY" dirty="0"/>
              <a:t>Learning Management System</a:t>
            </a:r>
          </a:p>
        </p:txBody>
      </p:sp>
      <p:sp>
        <p:nvSpPr>
          <p:cNvPr id="6" name="TextBox 5"/>
          <p:cNvSpPr txBox="1"/>
          <p:nvPr/>
        </p:nvSpPr>
        <p:spPr>
          <a:xfrm>
            <a:off x="457200" y="1143000"/>
            <a:ext cx="8305800" cy="5170646"/>
          </a:xfrm>
          <a:prstGeom prst="rect">
            <a:avLst/>
          </a:prstGeom>
          <a:noFill/>
        </p:spPr>
        <p:txBody>
          <a:bodyPr wrap="square" rtlCol="0">
            <a:spAutoFit/>
          </a:bodyPr>
          <a:lstStyle/>
          <a:p>
            <a:r>
              <a:rPr lang="en-US" sz="2400" dirty="0" smtClean="0"/>
              <a:t>A Learning Management System (</a:t>
            </a:r>
            <a:r>
              <a:rPr lang="en-US" sz="2400" dirty="0" err="1" smtClean="0"/>
              <a:t>sometimeslso</a:t>
            </a:r>
            <a:r>
              <a:rPr lang="en-US" sz="2400" dirty="0" smtClean="0"/>
              <a:t> called "Course Management System", "Pedagogical Platform", "E-Learning Platform") is a software system that delivers courseware plus e-tutoring over the Internet. </a:t>
            </a:r>
          </a:p>
          <a:p>
            <a:pPr>
              <a:buFont typeface="Arial" pitchFamily="34" charset="0"/>
              <a:buChar char="•"/>
            </a:pPr>
            <a:endParaRPr lang="en-US" sz="2400" dirty="0" smtClean="0"/>
          </a:p>
          <a:p>
            <a:r>
              <a:rPr lang="en-US" sz="2400" dirty="0" smtClean="0"/>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r>
              <a:rPr lang="en-US" sz="2400" dirty="0" smtClean="0"/>
              <a:t>The LMS allows anyone to create, track, manage and distribute learning materials of any kind.</a:t>
            </a:r>
          </a:p>
          <a:p>
            <a:endParaRPr lang="en-US" dirty="0"/>
          </a:p>
        </p:txBody>
      </p:sp>
    </p:spTree>
    <p:extLst>
      <p:ext uri="{BB962C8B-B14F-4D97-AF65-F5344CB8AC3E}">
        <p14:creationId xmlns:p14="http://schemas.microsoft.com/office/powerpoint/2010/main" xmlns="" val="31458960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6E024B-3489-4F2E-A706-30A318E328A8}"/>
              </a:ext>
            </a:extLst>
          </p:cNvPr>
          <p:cNvSpPr>
            <a:spLocks noGrp="1"/>
          </p:cNvSpPr>
          <p:nvPr>
            <p:ph type="title"/>
          </p:nvPr>
        </p:nvSpPr>
        <p:spPr>
          <a:xfrm>
            <a:off x="762000" y="304800"/>
            <a:ext cx="7200900" cy="655639"/>
          </a:xfrm>
        </p:spPr>
        <p:txBody>
          <a:bodyPr/>
          <a:lstStyle/>
          <a:p>
            <a:r>
              <a:rPr lang="en-MY" dirty="0"/>
              <a:t>Training Need Assessment</a:t>
            </a:r>
          </a:p>
        </p:txBody>
      </p:sp>
      <p:sp>
        <p:nvSpPr>
          <p:cNvPr id="4" name="TextBox 3">
            <a:extLst>
              <a:ext uri="{FF2B5EF4-FFF2-40B4-BE49-F238E27FC236}">
                <a16:creationId xmlns:a16="http://schemas.microsoft.com/office/drawing/2014/main" xmlns="" id="{7AEF63F1-F535-413B-A011-004F5194DF79}"/>
              </a:ext>
            </a:extLst>
          </p:cNvPr>
          <p:cNvSpPr txBox="1"/>
          <p:nvPr/>
        </p:nvSpPr>
        <p:spPr>
          <a:xfrm>
            <a:off x="381000" y="1102578"/>
            <a:ext cx="8382000"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xmlns="" val="199652704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305E0-4B29-4101-B9C6-330A2198949C}"/>
              </a:ext>
            </a:extLst>
          </p:cNvPr>
          <p:cNvSpPr>
            <a:spLocks noGrp="1"/>
          </p:cNvSpPr>
          <p:nvPr>
            <p:ph type="title"/>
          </p:nvPr>
        </p:nvSpPr>
        <p:spPr>
          <a:xfrm>
            <a:off x="1066800" y="304800"/>
            <a:ext cx="7200900" cy="655639"/>
          </a:xfrm>
        </p:spPr>
        <p:txBody>
          <a:bodyPr/>
          <a:lstStyle/>
          <a:p>
            <a:r>
              <a:rPr lang="en-MY" dirty="0"/>
              <a:t>Training Needs Assessment</a:t>
            </a:r>
          </a:p>
        </p:txBody>
      </p:sp>
      <p:pic>
        <p:nvPicPr>
          <p:cNvPr id="5" name="Picture 4">
            <a:extLst>
              <a:ext uri="{FF2B5EF4-FFF2-40B4-BE49-F238E27FC236}">
                <a16:creationId xmlns:a16="http://schemas.microsoft.com/office/drawing/2014/main" xmlns="" id="{DA880A9E-3899-4592-8699-47B02F906BF8}"/>
              </a:ext>
            </a:extLst>
          </p:cNvPr>
          <p:cNvPicPr>
            <a:picLocks noChangeAspect="1"/>
          </p:cNvPicPr>
          <p:nvPr/>
        </p:nvPicPr>
        <p:blipFill>
          <a:blip r:embed="rId2"/>
          <a:stretch>
            <a:fillRect/>
          </a:stretch>
        </p:blipFill>
        <p:spPr>
          <a:xfrm>
            <a:off x="1524000" y="1371600"/>
            <a:ext cx="6101916" cy="3960440"/>
          </a:xfrm>
          <a:prstGeom prst="rect">
            <a:avLst/>
          </a:prstGeom>
        </p:spPr>
      </p:pic>
    </p:spTree>
    <p:extLst>
      <p:ext uri="{BB962C8B-B14F-4D97-AF65-F5344CB8AC3E}">
        <p14:creationId xmlns:p14="http://schemas.microsoft.com/office/powerpoint/2010/main" xmlns="" val="152705520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B91498-093C-42EB-9249-D2CD4EB26ABB}"/>
              </a:ext>
            </a:extLst>
          </p:cNvPr>
          <p:cNvSpPr>
            <a:spLocks noGrp="1"/>
          </p:cNvSpPr>
          <p:nvPr>
            <p:ph type="title"/>
          </p:nvPr>
        </p:nvSpPr>
        <p:spPr>
          <a:xfrm>
            <a:off x="990600" y="304800"/>
            <a:ext cx="7200900" cy="731839"/>
          </a:xfrm>
        </p:spPr>
        <p:txBody>
          <a:bodyPr/>
          <a:lstStyle/>
          <a:p>
            <a:r>
              <a:rPr lang="en-MY" dirty="0"/>
              <a:t>Training Program Development</a:t>
            </a:r>
          </a:p>
        </p:txBody>
      </p:sp>
      <p:pic>
        <p:nvPicPr>
          <p:cNvPr id="5" name="Picture 4">
            <a:extLst>
              <a:ext uri="{FF2B5EF4-FFF2-40B4-BE49-F238E27FC236}">
                <a16:creationId xmlns:a16="http://schemas.microsoft.com/office/drawing/2014/main" xmlns="" id="{6F704F3A-94D4-4AA1-92C6-94A71674B5E9}"/>
              </a:ext>
            </a:extLst>
          </p:cNvPr>
          <p:cNvPicPr>
            <a:picLocks noChangeAspect="1"/>
          </p:cNvPicPr>
          <p:nvPr/>
        </p:nvPicPr>
        <p:blipFill>
          <a:blip r:embed="rId2"/>
          <a:stretch>
            <a:fillRect/>
          </a:stretch>
        </p:blipFill>
        <p:spPr>
          <a:xfrm>
            <a:off x="1295400" y="1371600"/>
            <a:ext cx="6480720" cy="4044071"/>
          </a:xfrm>
          <a:prstGeom prst="rect">
            <a:avLst/>
          </a:prstGeom>
        </p:spPr>
      </p:pic>
    </p:spTree>
    <p:extLst>
      <p:ext uri="{BB962C8B-B14F-4D97-AF65-F5344CB8AC3E}">
        <p14:creationId xmlns:p14="http://schemas.microsoft.com/office/powerpoint/2010/main" xmlns="" val="1375690888"/>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6025269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 xmlns:a16="http://schemas.microsoft.com/office/drawing/2014/main"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 xmlns:a16="http://schemas.microsoft.com/office/drawing/2014/main"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 xmlns:p14="http://schemas.microsoft.com/office/powerpoint/2010/main" val="323887182"/>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 xmlns:a16="http://schemas.microsoft.com/office/drawing/2014/main"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 xmlns:p14="http://schemas.microsoft.com/office/powerpoint/2010/main" val="2356451193"/>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 xmlns:a16="http://schemas.microsoft.com/office/drawing/2014/main"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 xmlns:p14="http://schemas.microsoft.com/office/powerpoint/2010/main" val="1005545939"/>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 xmlns:a16="http://schemas.microsoft.com/office/drawing/2014/main"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 xmlns:p14="http://schemas.microsoft.com/office/powerpoint/2010/main" val="3533270783"/>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 xmlns:a16="http://schemas.microsoft.com/office/drawing/2014/main"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 xmlns:p14="http://schemas.microsoft.com/office/powerpoint/2010/main" val="13280987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 xmlns:a16="http://schemas.microsoft.com/office/drawing/2014/main"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 xmlns:a16="http://schemas.microsoft.com/office/drawing/2014/main"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 xmlns:p14="http://schemas.microsoft.com/office/powerpoint/2010/main" val="989384314"/>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 xmlns:a16="http://schemas.microsoft.com/office/drawing/2014/main"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 xmlns:p14="http://schemas.microsoft.com/office/powerpoint/2010/main" val="3395342734"/>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 xmlns:a16="http://schemas.microsoft.com/office/drawing/2014/main"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 xmlns:a16="http://schemas.microsoft.com/office/drawing/2014/main" val="3108717177"/>
                    </a:ext>
                  </a:extLst>
                </a:gridCol>
                <a:gridCol w="1994520">
                  <a:extLst>
                    <a:ext uri="{9D8B030D-6E8A-4147-A177-3AD203B41FA5}">
                      <a16:colId xmlns="" xmlns:a16="http://schemas.microsoft.com/office/drawing/2014/main" val="1490980916"/>
                    </a:ext>
                  </a:extLst>
                </a:gridCol>
                <a:gridCol w="1994520">
                  <a:extLst>
                    <a:ext uri="{9D8B030D-6E8A-4147-A177-3AD203B41FA5}">
                      <a16:colId xmlns="" xmlns:a16="http://schemas.microsoft.com/office/drawing/2014/main" val="3278974668"/>
                    </a:ext>
                  </a:extLst>
                </a:gridCol>
                <a:gridCol w="1994520">
                  <a:extLst>
                    <a:ext uri="{9D8B030D-6E8A-4147-A177-3AD203B41FA5}">
                      <a16:colId xmlns=""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 xmlns:a16="http://schemas.microsoft.com/office/drawing/2014/main" val="1220918051"/>
                  </a:ext>
                </a:extLst>
              </a:tr>
            </a:tbl>
          </a:graphicData>
        </a:graphic>
      </p:graphicFrame>
    </p:spTree>
    <p:extLst>
      <p:ext uri="{BB962C8B-B14F-4D97-AF65-F5344CB8AC3E}">
        <p14:creationId xmlns="" xmlns:p14="http://schemas.microsoft.com/office/powerpoint/2010/main" val="2876548968"/>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 xmlns:p14="http://schemas.microsoft.com/office/powerpoint/2010/main" val="1771999526"/>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 xmlns:p14="http://schemas.microsoft.com/office/powerpoint/2010/main" val="352142304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p14="http://schemas.microsoft.com/office/powerpoint/2010/main" xmlns=""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824</TotalTime>
  <Words>4265</Words>
  <Application>Microsoft Office PowerPoint</Application>
  <PresentationFormat>On-screen Show (4:3)</PresentationFormat>
  <Paragraphs>374</Paragraphs>
  <Slides>79</Slides>
  <Notes>0</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Diamond Grid 16x9</vt:lpstr>
      <vt:lpstr>TALENT DEVELOPMENT &amp; MANAGEMENT - III</vt:lpstr>
      <vt:lpstr>Slide 2</vt:lpstr>
      <vt:lpstr>Managing Performance in Cross Culture Context</vt:lpstr>
      <vt:lpstr>Slide 4</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Slide 13</vt:lpstr>
      <vt:lpstr>Adult Learning Theory</vt:lpstr>
      <vt:lpstr>Andragogy vs Pedagogy</vt:lpstr>
      <vt:lpstr>Five Assumptions in Andragogy</vt:lpstr>
      <vt:lpstr>Five Assumptions in Andragogy</vt:lpstr>
      <vt:lpstr>Question #</vt:lpstr>
      <vt:lpstr>Answer</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Slide 30</vt:lpstr>
      <vt:lpstr>Employee Training</vt:lpstr>
      <vt:lpstr>Difference between Training, Education and Development</vt:lpstr>
      <vt:lpstr>ADDIE MODEL</vt:lpstr>
      <vt:lpstr>The Five Phases of ADDIE</vt:lpstr>
      <vt:lpstr>Question # 2</vt:lpstr>
      <vt:lpstr>Answer # 2</vt:lpstr>
      <vt:lpstr>Slide 37</vt:lpstr>
      <vt:lpstr>Kirkpatrick's 4 Levels of Training Evaluation</vt:lpstr>
      <vt:lpstr>Kirkpatrick's 4 Levels of Training Evaluation</vt:lpstr>
      <vt:lpstr>Kirkpatrick's 4 Levels of Training Evaluation</vt:lpstr>
      <vt:lpstr>Kirkpatrick's 4 Levels of Training Evaluation</vt:lpstr>
      <vt:lpstr>Slide 42</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67</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Slide 79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47</cp:revision>
  <cp:lastPrinted>1601-01-01T00:00:00Z</cp:lastPrinted>
  <dcterms:created xsi:type="dcterms:W3CDTF">2020-07-09T15:12:46Z</dcterms:created>
  <dcterms:modified xsi:type="dcterms:W3CDTF">2023-01-28T10:37:05Z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