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6"/>
  </p:notesMasterIdLst>
  <p:handoutMasterIdLst>
    <p:handoutMasterId r:id="rId27"/>
  </p:handoutMasterIdLst>
  <p:sldIdLst>
    <p:sldId id="256" r:id="rId2"/>
    <p:sldId id="316" r:id="rId3"/>
    <p:sldId id="319" r:id="rId4"/>
    <p:sldId id="290" r:id="rId5"/>
    <p:sldId id="317" r:id="rId6"/>
    <p:sldId id="318" r:id="rId7"/>
    <p:sldId id="320" r:id="rId8"/>
    <p:sldId id="315" r:id="rId9"/>
    <p:sldId id="321" r:id="rId10"/>
    <p:sldId id="322" r:id="rId11"/>
    <p:sldId id="291" r:id="rId12"/>
    <p:sldId id="295" r:id="rId13"/>
    <p:sldId id="297" r:id="rId14"/>
    <p:sldId id="294" r:id="rId15"/>
    <p:sldId id="323" r:id="rId16"/>
    <p:sldId id="293" r:id="rId17"/>
    <p:sldId id="324" r:id="rId18"/>
    <p:sldId id="307" r:id="rId19"/>
    <p:sldId id="308" r:id="rId20"/>
    <p:sldId id="309" r:id="rId21"/>
    <p:sldId id="310" r:id="rId22"/>
    <p:sldId id="296" r:id="rId23"/>
    <p:sldId id="298" r:id="rId24"/>
    <p:sldId id="289" r:id="rId2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accent3"/>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a:xfrm>
          <a:off x="0" y="676980"/>
          <a:ext cx="8122096" cy="561599"/>
        </a:xfrm>
        <a:prstGeom prst="roundRect">
          <a:avLst/>
        </a:prstGeom>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Employee Training</a:t>
          </a:r>
          <a:endParaRPr lang="en-MY" sz="2400" kern="1200" dirty="0">
            <a:solidFill>
              <a:schemeClr val="tx1"/>
            </a:solidFill>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475578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a16="http://schemas.microsoft.com/office/drawing/2014/main" id="{B12E777E-5966-49BA-80E7-6F4A5ECE220B}"/>
              </a:ext>
            </a:extLst>
          </p:cNvPr>
          <p:cNvSpPr>
            <a:spLocks noGrp="1"/>
          </p:cNvSpPr>
          <p:nvPr>
            <p:ph idx="1"/>
          </p:nvPr>
        </p:nvSpPr>
        <p:spPr/>
        <p:txBody>
          <a:bodyPr/>
          <a:lstStyle/>
          <a:p>
            <a:r>
              <a:rPr lang="en-MY" dirty="0"/>
              <a:t>Learning is a relatively permanent change in </a:t>
            </a:r>
            <a:r>
              <a:rPr lang="en-MY" dirty="0" err="1"/>
              <a:t>behavior</a:t>
            </a:r>
            <a:r>
              <a:rPr lang="en-MY" dirty="0"/>
              <a:t> based on an individual's interactional experience with its environment.</a:t>
            </a:r>
          </a:p>
          <a:p>
            <a:r>
              <a:rPr lang="en-MY"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p14="http://schemas.microsoft.com/office/powerpoint/2010/main" val="285685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73EC-F30C-4F0D-8446-4B69DA41EBD9}"/>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FEE5BAE4-B29E-493F-926F-1242F870AE4A}"/>
              </a:ext>
            </a:extLst>
          </p:cNvPr>
          <p:cNvSpPr>
            <a:spLocks noGrp="1"/>
          </p:cNvSpPr>
          <p:nvPr>
            <p:ph idx="1"/>
          </p:nvPr>
        </p:nvSpPr>
        <p:spPr/>
        <p:txBody>
          <a:bodyPr/>
          <a:lstStyle/>
          <a:p>
            <a:pPr marL="514350" indent="-514350">
              <a:buFont typeface="+mj-lt"/>
              <a:buAutoNum type="arabicPeriod"/>
            </a:pPr>
            <a:r>
              <a:rPr lang="en-MY" u="sng" dirty="0"/>
              <a:t>The need to know: </a:t>
            </a:r>
            <a:r>
              <a:rPr lang="en-MY" dirty="0"/>
              <a:t>adult learners need to know why they need to learn something before undertaking to learn it.</a:t>
            </a:r>
          </a:p>
          <a:p>
            <a:pPr marL="514350" indent="-514350">
              <a:buFont typeface="+mj-lt"/>
              <a:buAutoNum type="arabicPeriod"/>
            </a:pPr>
            <a:r>
              <a:rPr lang="en-MY" u="sng" dirty="0"/>
              <a:t>Learner self-concept</a:t>
            </a:r>
            <a:r>
              <a:rPr lang="en-MY" dirty="0"/>
              <a:t>: adults need to be responsible for their own decisions and to be treated as capable of self-direction</a:t>
            </a:r>
          </a:p>
          <a:p>
            <a:pPr marL="514350" indent="-514350">
              <a:buFont typeface="+mj-lt"/>
              <a:buAutoNum type="arabicPeriod"/>
            </a:pPr>
            <a:r>
              <a:rPr lang="en-MY" u="sng" dirty="0"/>
              <a:t>Role of learners' experience</a:t>
            </a:r>
            <a:r>
              <a:rPr lang="en-MY" dirty="0"/>
              <a:t>: adult learners have a variety of experiences of life which represent the richest resource for learning. These experiences are however imbued with bias and presupposition.</a:t>
            </a:r>
          </a:p>
        </p:txBody>
      </p:sp>
    </p:spTree>
    <p:extLst>
      <p:ext uri="{BB962C8B-B14F-4D97-AF65-F5344CB8AC3E}">
        <p14:creationId xmlns:p14="http://schemas.microsoft.com/office/powerpoint/2010/main" val="1501507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5BFC-6C9B-43CE-8775-2A08ED0DCB30}"/>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u="sng" dirty="0"/>
              <a:t>Readiness to learn</a:t>
            </a:r>
            <a:r>
              <a:rPr lang="en-MY" dirty="0"/>
              <a:t>: adults are ready to learn those things they need to know in order to cope effectively with life situations.</a:t>
            </a:r>
          </a:p>
          <a:p>
            <a:pPr marL="514350" indent="-514350">
              <a:buFont typeface="+mj-lt"/>
              <a:buAutoNum type="arabicPeriod" startAt="4"/>
            </a:pPr>
            <a:r>
              <a:rPr lang="en-MY" u="sng" dirty="0"/>
              <a:t>Orientation to learning: </a:t>
            </a:r>
            <a:r>
              <a:rPr lang="en-MY" dirty="0"/>
              <a:t>adults are motivated to learn to the extent that they perceive that it will help them perform tasks they confront in their life situations.</a:t>
            </a:r>
          </a:p>
          <a:p>
            <a:endParaRPr lang="en-MY" dirty="0"/>
          </a:p>
        </p:txBody>
      </p:sp>
    </p:spTree>
    <p:extLst>
      <p:ext uri="{BB962C8B-B14F-4D97-AF65-F5344CB8AC3E}">
        <p14:creationId xmlns:p14="http://schemas.microsoft.com/office/powerpoint/2010/main" val="116682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28B-08B8-4FF3-9ED7-26EE7C6F1B6B}"/>
              </a:ext>
            </a:extLst>
          </p:cNvPr>
          <p:cNvSpPr>
            <a:spLocks noGrp="1"/>
          </p:cNvSpPr>
          <p:nvPr>
            <p:ph type="title"/>
          </p:nvPr>
        </p:nvSpPr>
        <p:spPr/>
        <p:txBody>
          <a:bodyPr/>
          <a:lstStyle/>
          <a:p>
            <a:r>
              <a:rPr lang="en-MY" dirty="0"/>
              <a:t>Trainability</a:t>
            </a:r>
          </a:p>
        </p:txBody>
      </p:sp>
      <p:sp>
        <p:nvSpPr>
          <p:cNvPr id="3" name="Content Placeholder 2">
            <a:extLst>
              <a:ext uri="{FF2B5EF4-FFF2-40B4-BE49-F238E27FC236}">
                <a16:creationId xmlns:a16="http://schemas.microsoft.com/office/drawing/2014/main" id="{D4149C6F-A9D7-42E6-84DF-F07C59E273BC}"/>
              </a:ext>
            </a:extLst>
          </p:cNvPr>
          <p:cNvSpPr>
            <a:spLocks noGrp="1"/>
          </p:cNvSpPr>
          <p:nvPr>
            <p:ph idx="1"/>
          </p:nvPr>
        </p:nvSpPr>
        <p:spPr/>
        <p:txBody>
          <a:bodyPr/>
          <a:lstStyle/>
          <a:p>
            <a:pPr marL="0" indent="0">
              <a:buNone/>
            </a:pPr>
            <a:r>
              <a:rPr lang="en-MY"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dirty="0"/>
              <a:t>Readiness to learn and motivation</a:t>
            </a:r>
          </a:p>
          <a:p>
            <a:r>
              <a:rPr lang="en-MY" dirty="0"/>
              <a:t>Level of ability</a:t>
            </a:r>
          </a:p>
          <a:p>
            <a:r>
              <a:rPr lang="en-MY" dirty="0"/>
              <a:t>Perceptions of the work environment</a:t>
            </a:r>
          </a:p>
          <a:p>
            <a:pPr marL="0" indent="0">
              <a:buNone/>
            </a:pPr>
            <a:endParaRPr lang="en-MY" dirty="0"/>
          </a:p>
        </p:txBody>
      </p:sp>
    </p:spTree>
    <p:extLst>
      <p:ext uri="{BB962C8B-B14F-4D97-AF65-F5344CB8AC3E}">
        <p14:creationId xmlns:p14="http://schemas.microsoft.com/office/powerpoint/2010/main" val="194309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3E68-979A-440E-A703-D8C6DDA8EAC7}"/>
              </a:ext>
            </a:extLst>
          </p:cNvPr>
          <p:cNvSpPr>
            <a:spLocks noGrp="1"/>
          </p:cNvSpPr>
          <p:nvPr>
            <p:ph type="title"/>
          </p:nvPr>
        </p:nvSpPr>
        <p:spPr/>
        <p:txBody>
          <a:bodyPr/>
          <a:lstStyle/>
          <a:p>
            <a:r>
              <a:rPr lang="en-MY" dirty="0"/>
              <a:t>Learning Styles</a:t>
            </a:r>
          </a:p>
        </p:txBody>
      </p:sp>
      <p:sp>
        <p:nvSpPr>
          <p:cNvPr id="3" name="Content Placeholder 2">
            <a:extLst>
              <a:ext uri="{FF2B5EF4-FFF2-40B4-BE49-F238E27FC236}">
                <a16:creationId xmlns:a16="http://schemas.microsoft.com/office/drawing/2014/main" id="{721B58F2-0A8D-460B-9D4D-934477EFD9EE}"/>
              </a:ext>
            </a:extLst>
          </p:cNvPr>
          <p:cNvSpPr>
            <a:spLocks noGrp="1"/>
          </p:cNvSpPr>
          <p:nvPr>
            <p:ph idx="1"/>
          </p:nvPr>
        </p:nvSpPr>
        <p:spPr/>
        <p:txBody>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val="2603521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0B8B-0053-4A19-B633-0CD04B8709BD}"/>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CCC21B4D-FEF5-4927-B8A8-E0EC6ED74CB0}"/>
              </a:ext>
            </a:extLst>
          </p:cNvPr>
          <p:cNvSpPr>
            <a:spLocks noGrp="1"/>
          </p:cNvSpPr>
          <p:nvPr>
            <p:ph idx="1"/>
          </p:nvPr>
        </p:nvSpPr>
        <p:spPr>
          <a:xfrm>
            <a:off x="914400" y="1600200"/>
            <a:ext cx="8050088" cy="4530725"/>
          </a:xfrm>
        </p:spPr>
        <p:txBody>
          <a:bodyPr/>
          <a:lstStyle/>
          <a:p>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dirty="0"/>
          </a:p>
          <a:p>
            <a:r>
              <a:rPr lang="en-MY" dirty="0"/>
              <a:t>Increasing returns pattern is most common when a person is learning something completely new.</a:t>
            </a:r>
          </a:p>
        </p:txBody>
      </p:sp>
    </p:spTree>
    <p:extLst>
      <p:ext uri="{BB962C8B-B14F-4D97-AF65-F5344CB8AC3E}">
        <p14:creationId xmlns:p14="http://schemas.microsoft.com/office/powerpoint/2010/main" val="3676284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D9C9-66EF-4ACD-8BAC-7EE0A7109EB1}"/>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8AA14737-FD9A-4D95-AF29-650E91CDB643}"/>
              </a:ext>
            </a:extLst>
          </p:cNvPr>
          <p:cNvSpPr>
            <a:spLocks noGrp="1"/>
          </p:cNvSpPr>
          <p:nvPr>
            <p:ph idx="1"/>
          </p:nvPr>
        </p:nvSpPr>
        <p:spPr/>
        <p:txBody>
          <a:bodyPr/>
          <a:lstStyle/>
          <a:p>
            <a:r>
              <a:rPr lang="en-MY" dirty="0"/>
              <a:t>S-shaped curve is a combination of increasing and decreasing returns. There is a presupposition that the individual is learning a difficult task that also requires specific insight.</a:t>
            </a:r>
          </a:p>
          <a:p>
            <a:endParaRPr lang="en-MY" dirty="0"/>
          </a:p>
          <a:p>
            <a:r>
              <a:rPr lang="en-MY" dirty="0"/>
              <a:t>Plateau curve refers the learning is fast at first, but it then flattens out and there is no apparent progress.</a:t>
            </a:r>
          </a:p>
        </p:txBody>
      </p:sp>
    </p:spTree>
    <p:extLst>
      <p:ext uri="{BB962C8B-B14F-4D97-AF65-F5344CB8AC3E}">
        <p14:creationId xmlns:p14="http://schemas.microsoft.com/office/powerpoint/2010/main" val="3919933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40060" y="1478389"/>
            <a:ext cx="8080412" cy="5262979"/>
          </a:xfrm>
          <a:prstGeom prst="rect">
            <a:avLst/>
          </a:prstGeom>
          <a:noFill/>
        </p:spPr>
        <p:txBody>
          <a:bodyPr wrap="square" rtlCol="0">
            <a:spAutoFit/>
          </a:bodyPr>
          <a:lstStyle/>
          <a:p>
            <a:pPr marL="342900" indent="-342900">
              <a:buFont typeface="+mj-lt"/>
              <a:buAutoNum type="arabicPeriod"/>
            </a:pPr>
            <a:r>
              <a:rPr lang="en-MY" sz="2800" dirty="0">
                <a:latin typeface="+mn-lt"/>
              </a:rPr>
              <a:t>Knowledge simply means that the learner can recall specific facts.</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Comprehension allows the learner to translate or interpret information.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Application is the ability to use learned information in a new situation.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Analysis means understanding information to the level of being able to break it down and explain how it fits together</a:t>
            </a:r>
            <a:endParaRPr lang="en-MY" dirty="0"/>
          </a:p>
        </p:txBody>
      </p:sp>
    </p:spTree>
    <p:extLst>
      <p:ext uri="{BB962C8B-B14F-4D97-AF65-F5344CB8AC3E}">
        <p14:creationId xmlns:p14="http://schemas.microsoft.com/office/powerpoint/2010/main" val="176592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AEDD-3884-4372-A9E6-20A41934CBCB}"/>
              </a:ext>
            </a:extLst>
          </p:cNvPr>
          <p:cNvSpPr>
            <a:spLocks noGrp="1"/>
          </p:cNvSpPr>
          <p:nvPr>
            <p:ph type="title"/>
          </p:nvPr>
        </p:nvSpPr>
        <p:spPr/>
        <p:txBody>
          <a:bodyPr/>
          <a:lstStyle/>
          <a:p>
            <a:r>
              <a:rPr lang="en-MY" dirty="0"/>
              <a:t>Learning Level</a:t>
            </a:r>
          </a:p>
        </p:txBody>
      </p:sp>
      <p:sp>
        <p:nvSpPr>
          <p:cNvPr id="3" name="Content Placeholder 2">
            <a:extLst>
              <a:ext uri="{FF2B5EF4-FFF2-40B4-BE49-F238E27FC236}">
                <a16:creationId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p14="http://schemas.microsoft.com/office/powerpoint/2010/main" val="362507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3110986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666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Employee Training</a:t>
            </a:r>
          </a:p>
        </p:txBody>
      </p:sp>
      <p:sp>
        <p:nvSpPr>
          <p:cNvPr id="4" name="TextBox 3">
            <a:extLst>
              <a:ext uri="{FF2B5EF4-FFF2-40B4-BE49-F238E27FC236}">
                <a16:creationId xmlns:a16="http://schemas.microsoft.com/office/drawing/2014/main" id="{019E88AE-C4E9-49BC-A060-689275CFD4A3}"/>
              </a:ext>
            </a:extLst>
          </p:cNvPr>
          <p:cNvSpPr txBox="1"/>
          <p:nvPr/>
        </p:nvSpPr>
        <p:spPr>
          <a:xfrm>
            <a:off x="656608" y="1564243"/>
            <a:ext cx="8287983" cy="4893647"/>
          </a:xfrm>
          <a:prstGeom prst="rect">
            <a:avLst/>
          </a:prstGeom>
          <a:noFill/>
        </p:spPr>
        <p:txBody>
          <a:bodyPr wrap="square" rtlCol="0">
            <a:spAutoFit/>
          </a:bodyPr>
          <a:lstStyle/>
          <a:p>
            <a:pPr marL="457200" indent="-457200">
              <a:buFont typeface="Wingdings" panose="05000000000000000000" pitchFamily="2" charset="2"/>
              <a:buChar char="§"/>
            </a:pPr>
            <a:r>
              <a:rPr lang="en-MY" sz="26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Education is 'mind preparation' and is carried out remote from the actual work area.</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Development is education, job experiences, relationships, and assessments of personality and abilities that help trainees prepare for the future</a:t>
            </a:r>
            <a:endParaRPr lang="en-MY" sz="2600" dirty="0"/>
          </a:p>
        </p:txBody>
      </p:sp>
    </p:spTree>
    <p:extLst>
      <p:ext uri="{BB962C8B-B14F-4D97-AF65-F5344CB8AC3E}">
        <p14:creationId xmlns:p14="http://schemas.microsoft.com/office/powerpoint/2010/main" val="1775584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338</TotalTime>
  <Words>932</Words>
  <Application>Microsoft Office PowerPoint</Application>
  <PresentationFormat>On-screen Show (4:3)</PresentationFormat>
  <Paragraphs>102</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Times New Roman</vt:lpstr>
      <vt:lpstr>Wingdings</vt:lpstr>
      <vt:lpstr>Office Theme</vt:lpstr>
      <vt:lpstr>TALENT DEVELOPMENT &amp; MANAGEMENT - III</vt:lpstr>
      <vt:lpstr>PowerPoint Presentation</vt:lpstr>
      <vt:lpstr>Adult Learning Theory</vt:lpstr>
      <vt:lpstr>Andragogy vs Pedagogy</vt:lpstr>
      <vt:lpstr>Five Assumptions in Andragogy</vt:lpstr>
      <vt:lpstr>Five Assumptions in Andragogy</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PowerPoint Presentation</vt:lpstr>
      <vt:lpstr>Employee Training</vt:lpstr>
      <vt:lpstr>Difference between Training, Education and Development</vt:lpstr>
      <vt:lpstr>ADDIE MODEL</vt:lpstr>
      <vt:lpstr>The Five Phases of ADDIE</vt:lpstr>
      <vt:lpstr>Question # 2</vt:lpstr>
      <vt:lpstr>Answer # 2</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16</cp:revision>
  <cp:lastPrinted>1601-01-01T00:00:00Z</cp:lastPrinted>
  <dcterms:created xsi:type="dcterms:W3CDTF">2020-07-09T15:12:46Z</dcterms:created>
  <dcterms:modified xsi:type="dcterms:W3CDTF">2021-03-05T11:50:12Z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