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1"/>
  </p:notesMasterIdLst>
  <p:handoutMasterIdLst>
    <p:handoutMasterId r:id="rId42"/>
  </p:handoutMasterIdLst>
  <p:sldIdLst>
    <p:sldId id="256" r:id="rId2"/>
    <p:sldId id="316" r:id="rId3"/>
    <p:sldId id="319" r:id="rId4"/>
    <p:sldId id="290" r:id="rId5"/>
    <p:sldId id="317" r:id="rId6"/>
    <p:sldId id="318" r:id="rId7"/>
    <p:sldId id="320" r:id="rId8"/>
    <p:sldId id="315" r:id="rId9"/>
    <p:sldId id="321" r:id="rId10"/>
    <p:sldId id="322" r:id="rId11"/>
    <p:sldId id="291" r:id="rId12"/>
    <p:sldId id="295" r:id="rId13"/>
    <p:sldId id="297" r:id="rId14"/>
    <p:sldId id="294" r:id="rId15"/>
    <p:sldId id="323" r:id="rId16"/>
    <p:sldId id="293" r:id="rId17"/>
    <p:sldId id="324" r:id="rId18"/>
    <p:sldId id="307" r:id="rId19"/>
    <p:sldId id="308" r:id="rId20"/>
    <p:sldId id="309" r:id="rId21"/>
    <p:sldId id="310" r:id="rId22"/>
    <p:sldId id="296" r:id="rId23"/>
    <p:sldId id="298" r:id="rId24"/>
    <p:sldId id="325" r:id="rId25"/>
    <p:sldId id="326" r:id="rId26"/>
    <p:sldId id="327" r:id="rId27"/>
    <p:sldId id="328" r:id="rId28"/>
    <p:sldId id="314" r:id="rId29"/>
    <p:sldId id="329" r:id="rId30"/>
    <p:sldId id="330" r:id="rId31"/>
    <p:sldId id="331" r:id="rId32"/>
    <p:sldId id="332" r:id="rId33"/>
    <p:sldId id="333" r:id="rId34"/>
    <p:sldId id="334" r:id="rId35"/>
    <p:sldId id="311" r:id="rId36"/>
    <p:sldId id="304" r:id="rId37"/>
    <p:sldId id="312" r:id="rId38"/>
    <p:sldId id="303" r:id="rId39"/>
    <p:sldId id="335" r:id="rId4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dgm:spPr>
        <a:solidFill>
          <a:schemeClr val="tx1">
            <a:lumMod val="50000"/>
            <a:lumOff val="50000"/>
          </a:schemeClr>
        </a:solidFill>
        <a:ln>
          <a:noFill/>
        </a:ln>
      </dgm:spPr>
      <dgm:t>
        <a:bodyPr/>
        <a:lstStyle/>
        <a:p>
          <a:r>
            <a:rPr lang="en-MY" dirty="0">
              <a:solidFill>
                <a:schemeClr val="accent3"/>
              </a:solidFill>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dgm:spPr>
        <a:solidFill>
          <a:srgbClr val="FFFFFF"/>
        </a:solidFill>
        <a:ln>
          <a:noFill/>
        </a:ln>
      </dgm:spPr>
      <dgm:t>
        <a:bodyPr/>
        <a:lstStyle/>
        <a:p>
          <a:r>
            <a:rPr lang="en-MY">
              <a:solidFill>
                <a:schemeClr val="tx1"/>
              </a:solidFill>
            </a:rPr>
            <a:t>Employee Training</a:t>
          </a:r>
          <a:endParaRPr lang="en-MY" dirty="0">
            <a:solidFill>
              <a:schemeClr val="tx1"/>
            </a:solidFill>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a:xfrm>
          <a:off x="0" y="676980"/>
          <a:ext cx="8122096" cy="561599"/>
        </a:xfrm>
        <a:prstGeom prst="roundRect">
          <a:avLst/>
        </a:prstGeom>
      </dgm:spPr>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5FE1F790-E51A-4899-93D8-D14A5CAF0833}" srcId="{703D4D02-5513-427D-B6E9-B2E187EE0C3A}" destId="{EDECB737-FAC0-4F47-9B1A-E18B883D0F75}" srcOrd="4" destOrd="0" parTransId="{3E244206-80D9-4A49-B29D-BB28E4D7D620}" sibTransId="{926D1E68-873A-41A6-94C0-77B042AC37D7}"/>
    <dgm:cxn modelId="{A58DD296-B00C-47E5-A916-21219EC6ECA5}" srcId="{703D4D02-5513-427D-B6E9-B2E187EE0C3A}" destId="{0E8A125C-57D8-4962-B2BC-515A47D78819}" srcOrd="2" destOrd="0" parTransId="{F1D17582-3ABC-4E04-8B80-C32273D4E574}" sibTransId="{1132010B-811F-4CE9-9D90-3244B52437CB}"/>
    <dgm:cxn modelId="{8E278BA0-4F29-4194-B9F6-7C1DB6AA1E45}" srcId="{703D4D02-5513-427D-B6E9-B2E187EE0C3A}" destId="{A0DA5317-EAF1-4F1F-8F38-FD55A0BDE6CA}" srcOrd="6"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5"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2CBD7E0-B9BA-41BA-B4BD-184D5EF7BB96}" srcId="{703D4D02-5513-427D-B6E9-B2E187EE0C3A}" destId="{4D3B59DB-D786-4320-A9F9-72FA13EC60A2}" srcOrd="1" destOrd="0" parTransId="{0C8F7E83-4515-4718-897B-1CD093702303}" sibTransId="{3E429834-F0EC-4C18-995F-12DFF5BFEF6F}"/>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30791">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a:xfrm>
          <a:off x="0" y="1307700"/>
          <a:ext cx="8122096" cy="561599"/>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C71A778D-1CDC-4E4C-81D2-6A090BD573C1}" srcId="{703D4D02-5513-427D-B6E9-B2E187EE0C3A}" destId="{C20F0585-25A9-4316-8468-51F9EA9FF381}" srcOrd="6" destOrd="0" parTransId="{CE01BC7B-693E-4C29-9382-1CEAFD123B89}" sibTransId="{1BD7690B-FDA0-4563-ADEA-0840A7131753}"/>
    <dgm:cxn modelId="{5FE1F790-E51A-4899-93D8-D14A5CAF0833}" srcId="{703D4D02-5513-427D-B6E9-B2E187EE0C3A}" destId="{EDECB737-FAC0-4F47-9B1A-E18B883D0F75}" srcOrd="3" destOrd="0" parTransId="{3E244206-80D9-4A49-B29D-BB28E4D7D620}" sibTransId="{926D1E68-873A-41A6-94C0-77B042AC37D7}"/>
    <dgm:cxn modelId="{A58DD296-B00C-47E5-A916-21219EC6ECA5}" srcId="{703D4D02-5513-427D-B6E9-B2E187EE0C3A}" destId="{0E8A125C-57D8-4962-B2BC-515A47D78819}" srcOrd="1" destOrd="0" parTransId="{F1D17582-3ABC-4E04-8B80-C32273D4E574}" sibTransId="{1132010B-811F-4CE9-9D90-3244B52437CB}"/>
    <dgm:cxn modelId="{8E278BA0-4F29-4194-B9F6-7C1DB6AA1E45}" srcId="{703D4D02-5513-427D-B6E9-B2E187EE0C3A}" destId="{A0DA5317-EAF1-4F1F-8F38-FD55A0BDE6CA}" srcOrd="5"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Employee Training</a:t>
          </a:r>
          <a:endParaRPr lang="en-MY" sz="2400" kern="1200" dirty="0">
            <a:solidFill>
              <a:schemeClr val="tx1"/>
            </a:solidFill>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0608"/>
          <a:ext cx="8092694" cy="621928"/>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sp:txBody>
      <dsp:txXfrm>
        <a:off x="30360" y="130968"/>
        <a:ext cx="8031974" cy="561208"/>
      </dsp:txXfrm>
    </dsp:sp>
    <dsp:sp modelId="{F674B1EB-7C16-427C-9D7D-944E5157F0F6}">
      <dsp:nvSpPr>
        <dsp:cNvPr id="0" name=""/>
        <dsp:cNvSpPr/>
      </dsp:nvSpPr>
      <dsp:spPr>
        <a:xfrm>
          <a:off x="0" y="824239"/>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sp:txBody>
      <dsp:txXfrm>
        <a:off x="30360" y="135043"/>
        <a:ext cx="8031974" cy="561208"/>
      </dsp:txXfrm>
    </dsp:sp>
    <dsp:sp modelId="{F674B1EB-7C16-427C-9D7D-944E5157F0F6}">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64755781"/>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41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84F77-575D-4E4D-8DEA-4A379D65BE85}"/>
              </a:ext>
            </a:extLst>
          </p:cNvPr>
          <p:cNvSpPr>
            <a:spLocks noGrp="1"/>
          </p:cNvSpPr>
          <p:nvPr>
            <p:ph type="title"/>
          </p:nvPr>
        </p:nvSpPr>
        <p:spPr/>
        <p:txBody>
          <a:bodyPr/>
          <a:lstStyle/>
          <a:p>
            <a:r>
              <a:rPr lang="en-MY" dirty="0"/>
              <a:t>Adult Learning Theory</a:t>
            </a:r>
          </a:p>
        </p:txBody>
      </p:sp>
      <p:sp>
        <p:nvSpPr>
          <p:cNvPr id="3" name="Content Placeholder 2">
            <a:extLst>
              <a:ext uri="{FF2B5EF4-FFF2-40B4-BE49-F238E27FC236}">
                <a16:creationId xmlns:a16="http://schemas.microsoft.com/office/drawing/2014/main" id="{B12E777E-5966-49BA-80E7-6F4A5ECE220B}"/>
              </a:ext>
            </a:extLst>
          </p:cNvPr>
          <p:cNvSpPr>
            <a:spLocks noGrp="1"/>
          </p:cNvSpPr>
          <p:nvPr>
            <p:ph idx="1"/>
          </p:nvPr>
        </p:nvSpPr>
        <p:spPr/>
        <p:txBody>
          <a:bodyPr/>
          <a:lstStyle/>
          <a:p>
            <a:r>
              <a:rPr lang="en-MY" dirty="0"/>
              <a:t>Learning is a relatively permanent change in </a:t>
            </a:r>
            <a:r>
              <a:rPr lang="en-MY" dirty="0" err="1"/>
              <a:t>behavior</a:t>
            </a:r>
            <a:r>
              <a:rPr lang="en-MY" dirty="0"/>
              <a:t> based on an individual's interactional experience with its environment.</a:t>
            </a:r>
          </a:p>
          <a:p>
            <a:r>
              <a:rPr lang="en-MY" dirty="0"/>
              <a:t>Malcolm Knowles developed a new theory - which he called "Andragogy" - in the context of adult learners. The central idea in the context of adult learning is that it is only after convincing him- or herself of the rationale of learning that an adult will decide to learn. Hence, adults cannot be treated like children. </a:t>
            </a:r>
          </a:p>
        </p:txBody>
      </p:sp>
    </p:spTree>
    <p:extLst>
      <p:ext uri="{BB962C8B-B14F-4D97-AF65-F5344CB8AC3E}">
        <p14:creationId xmlns:p14="http://schemas.microsoft.com/office/powerpoint/2010/main" val="285685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F0B8-F647-4FAA-A0E2-A09013B369F5}"/>
              </a:ext>
            </a:extLst>
          </p:cNvPr>
          <p:cNvSpPr>
            <a:spLocks noGrp="1"/>
          </p:cNvSpPr>
          <p:nvPr>
            <p:ph type="title"/>
          </p:nvPr>
        </p:nvSpPr>
        <p:spPr/>
        <p:txBody>
          <a:bodyPr/>
          <a:lstStyle/>
          <a:p>
            <a:r>
              <a:rPr lang="en-MY" dirty="0"/>
              <a:t>Andragogy vs Pedagogy</a:t>
            </a:r>
          </a:p>
        </p:txBody>
      </p:sp>
      <p:pic>
        <p:nvPicPr>
          <p:cNvPr id="5" name="Picture 4">
            <a:extLst>
              <a:ext uri="{FF2B5EF4-FFF2-40B4-BE49-F238E27FC236}">
                <a16:creationId xmlns:a16="http://schemas.microsoft.com/office/drawing/2014/main" id="{B104AAD9-CBAC-4038-B0F3-3BEAEB8D81A9}"/>
              </a:ext>
            </a:extLst>
          </p:cNvPr>
          <p:cNvPicPr>
            <a:picLocks noChangeAspect="1"/>
          </p:cNvPicPr>
          <p:nvPr/>
        </p:nvPicPr>
        <p:blipFill>
          <a:blip r:embed="rId2"/>
          <a:stretch>
            <a:fillRect/>
          </a:stretch>
        </p:blipFill>
        <p:spPr>
          <a:xfrm>
            <a:off x="1115616" y="1700808"/>
            <a:ext cx="6912768" cy="4682445"/>
          </a:xfrm>
          <a:prstGeom prst="rect">
            <a:avLst/>
          </a:prstGeom>
        </p:spPr>
      </p:pic>
    </p:spTree>
    <p:extLst>
      <p:ext uri="{BB962C8B-B14F-4D97-AF65-F5344CB8AC3E}">
        <p14:creationId xmlns:p14="http://schemas.microsoft.com/office/powerpoint/2010/main" val="2420456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B73EC-F30C-4F0D-8446-4B69DA41EBD9}"/>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FEE5BAE4-B29E-493F-926F-1242F870AE4A}"/>
              </a:ext>
            </a:extLst>
          </p:cNvPr>
          <p:cNvSpPr>
            <a:spLocks noGrp="1"/>
          </p:cNvSpPr>
          <p:nvPr>
            <p:ph idx="1"/>
          </p:nvPr>
        </p:nvSpPr>
        <p:spPr/>
        <p:txBody>
          <a:bodyPr/>
          <a:lstStyle/>
          <a:p>
            <a:pPr marL="514350" indent="-514350">
              <a:buFont typeface="+mj-lt"/>
              <a:buAutoNum type="arabicPeriod"/>
            </a:pPr>
            <a:r>
              <a:rPr lang="en-MY" u="sng" dirty="0"/>
              <a:t>The need to know: </a:t>
            </a:r>
            <a:r>
              <a:rPr lang="en-MY" dirty="0"/>
              <a:t>adult learners need to know why they need to learn something before undertaking to learn it.</a:t>
            </a:r>
          </a:p>
          <a:p>
            <a:pPr marL="514350" indent="-514350">
              <a:buFont typeface="+mj-lt"/>
              <a:buAutoNum type="arabicPeriod"/>
            </a:pPr>
            <a:r>
              <a:rPr lang="en-MY" u="sng" dirty="0"/>
              <a:t>Learner self-concept</a:t>
            </a:r>
            <a:r>
              <a:rPr lang="en-MY" dirty="0"/>
              <a:t>: adults need to be responsible for their own decisions and to be treated as capable of self-direction</a:t>
            </a:r>
          </a:p>
          <a:p>
            <a:pPr marL="514350" indent="-514350">
              <a:buFont typeface="+mj-lt"/>
              <a:buAutoNum type="arabicPeriod"/>
            </a:pPr>
            <a:r>
              <a:rPr lang="en-MY" u="sng" dirty="0"/>
              <a:t>Role of learners' experience</a:t>
            </a:r>
            <a:r>
              <a:rPr lang="en-MY" dirty="0"/>
              <a:t>: adult learners have a variety of experiences of life which represent the richest resource for learning. These experiences are however imbued with bias and presupposition.</a:t>
            </a:r>
          </a:p>
        </p:txBody>
      </p:sp>
    </p:spTree>
    <p:extLst>
      <p:ext uri="{BB962C8B-B14F-4D97-AF65-F5344CB8AC3E}">
        <p14:creationId xmlns:p14="http://schemas.microsoft.com/office/powerpoint/2010/main" val="1501507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5BFC-6C9B-43CE-8775-2A08ED0DCB30}"/>
              </a:ext>
            </a:extLst>
          </p:cNvPr>
          <p:cNvSpPr>
            <a:spLocks noGrp="1"/>
          </p:cNvSpPr>
          <p:nvPr>
            <p:ph type="title"/>
          </p:nvPr>
        </p:nvSpPr>
        <p:spPr/>
        <p:txBody>
          <a:bodyPr/>
          <a:lstStyle/>
          <a:p>
            <a:r>
              <a:rPr lang="en-MY" dirty="0"/>
              <a:t>Five Assumptions in Andragogy</a:t>
            </a:r>
          </a:p>
        </p:txBody>
      </p:sp>
      <p:sp>
        <p:nvSpPr>
          <p:cNvPr id="3" name="Content Placeholder 2">
            <a:extLst>
              <a:ext uri="{FF2B5EF4-FFF2-40B4-BE49-F238E27FC236}">
                <a16:creationId xmlns:a16="http://schemas.microsoft.com/office/drawing/2014/main" id="{722FFD6B-3E8C-48B9-8B9D-DA48B7C5D4B6}"/>
              </a:ext>
            </a:extLst>
          </p:cNvPr>
          <p:cNvSpPr>
            <a:spLocks noGrp="1"/>
          </p:cNvSpPr>
          <p:nvPr>
            <p:ph idx="1"/>
          </p:nvPr>
        </p:nvSpPr>
        <p:spPr/>
        <p:txBody>
          <a:bodyPr/>
          <a:lstStyle/>
          <a:p>
            <a:pPr marL="514350" indent="-514350">
              <a:buFont typeface="+mj-lt"/>
              <a:buAutoNum type="arabicPeriod" startAt="4"/>
            </a:pPr>
            <a:r>
              <a:rPr lang="en-MY" u="sng" dirty="0"/>
              <a:t>Readiness to learn</a:t>
            </a:r>
            <a:r>
              <a:rPr lang="en-MY" dirty="0"/>
              <a:t>: adults are ready to learn those things they need to know in order to cope effectively with life situations.</a:t>
            </a:r>
          </a:p>
          <a:p>
            <a:pPr marL="514350" indent="-514350">
              <a:buFont typeface="+mj-lt"/>
              <a:buAutoNum type="arabicPeriod" startAt="4"/>
            </a:pPr>
            <a:r>
              <a:rPr lang="en-MY" u="sng" dirty="0"/>
              <a:t>Orientation to learning: </a:t>
            </a:r>
            <a:r>
              <a:rPr lang="en-MY" dirty="0"/>
              <a:t>adults are motivated to learn to the extent that they perceive that it will help them perform tasks they confront in their life situations.</a:t>
            </a:r>
          </a:p>
          <a:p>
            <a:endParaRPr lang="en-MY" dirty="0"/>
          </a:p>
        </p:txBody>
      </p:sp>
    </p:spTree>
    <p:extLst>
      <p:ext uri="{BB962C8B-B14F-4D97-AF65-F5344CB8AC3E}">
        <p14:creationId xmlns:p14="http://schemas.microsoft.com/office/powerpoint/2010/main" val="1166828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E28B-08B8-4FF3-9ED7-26EE7C6F1B6B}"/>
              </a:ext>
            </a:extLst>
          </p:cNvPr>
          <p:cNvSpPr>
            <a:spLocks noGrp="1"/>
          </p:cNvSpPr>
          <p:nvPr>
            <p:ph type="title"/>
          </p:nvPr>
        </p:nvSpPr>
        <p:spPr/>
        <p:txBody>
          <a:bodyPr/>
          <a:lstStyle/>
          <a:p>
            <a:r>
              <a:rPr lang="en-MY" dirty="0"/>
              <a:t>Trainability</a:t>
            </a:r>
          </a:p>
        </p:txBody>
      </p:sp>
      <p:sp>
        <p:nvSpPr>
          <p:cNvPr id="3" name="Content Placeholder 2">
            <a:extLst>
              <a:ext uri="{FF2B5EF4-FFF2-40B4-BE49-F238E27FC236}">
                <a16:creationId xmlns:a16="http://schemas.microsoft.com/office/drawing/2014/main" id="{D4149C6F-A9D7-42E6-84DF-F07C59E273BC}"/>
              </a:ext>
            </a:extLst>
          </p:cNvPr>
          <p:cNvSpPr>
            <a:spLocks noGrp="1"/>
          </p:cNvSpPr>
          <p:nvPr>
            <p:ph idx="1"/>
          </p:nvPr>
        </p:nvSpPr>
        <p:spPr/>
        <p:txBody>
          <a:bodyPr/>
          <a:lstStyle/>
          <a:p>
            <a:pPr marL="0" indent="0">
              <a:buNone/>
            </a:pPr>
            <a:r>
              <a:rPr lang="en-MY" dirty="0"/>
              <a:t>The principles of adult learning clearly illustrate that how people learn is a direct result of an interaction between forces within the individual and the environment. This interaction can be summarized in one concept trainability, which concerned with these factors:</a:t>
            </a:r>
          </a:p>
          <a:p>
            <a:r>
              <a:rPr lang="en-MY" dirty="0"/>
              <a:t>Readiness to learn and motivation</a:t>
            </a:r>
          </a:p>
          <a:p>
            <a:r>
              <a:rPr lang="en-MY" dirty="0"/>
              <a:t>Level of ability</a:t>
            </a:r>
          </a:p>
          <a:p>
            <a:r>
              <a:rPr lang="en-MY" dirty="0"/>
              <a:t>Perceptions of the work environment</a:t>
            </a:r>
          </a:p>
          <a:p>
            <a:pPr marL="0" indent="0">
              <a:buNone/>
            </a:pPr>
            <a:endParaRPr lang="en-MY" dirty="0"/>
          </a:p>
        </p:txBody>
      </p:sp>
    </p:spTree>
    <p:extLst>
      <p:ext uri="{BB962C8B-B14F-4D97-AF65-F5344CB8AC3E}">
        <p14:creationId xmlns:p14="http://schemas.microsoft.com/office/powerpoint/2010/main" val="1943098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3E68-979A-440E-A703-D8C6DDA8EAC7}"/>
              </a:ext>
            </a:extLst>
          </p:cNvPr>
          <p:cNvSpPr>
            <a:spLocks noGrp="1"/>
          </p:cNvSpPr>
          <p:nvPr>
            <p:ph type="title"/>
          </p:nvPr>
        </p:nvSpPr>
        <p:spPr/>
        <p:txBody>
          <a:bodyPr/>
          <a:lstStyle/>
          <a:p>
            <a:r>
              <a:rPr lang="en-MY" dirty="0"/>
              <a:t>Learning Styles</a:t>
            </a:r>
          </a:p>
        </p:txBody>
      </p:sp>
      <p:sp>
        <p:nvSpPr>
          <p:cNvPr id="3" name="Content Placeholder 2">
            <a:extLst>
              <a:ext uri="{FF2B5EF4-FFF2-40B4-BE49-F238E27FC236}">
                <a16:creationId xmlns:a16="http://schemas.microsoft.com/office/drawing/2014/main" id="{721B58F2-0A8D-460B-9D4D-934477EFD9EE}"/>
              </a:ext>
            </a:extLst>
          </p:cNvPr>
          <p:cNvSpPr>
            <a:spLocks noGrp="1"/>
          </p:cNvSpPr>
          <p:nvPr>
            <p:ph idx="1"/>
          </p:nvPr>
        </p:nvSpPr>
        <p:spPr/>
        <p:txBody>
          <a:bodyPr/>
          <a:lstStyle/>
          <a:p>
            <a:r>
              <a:rPr lang="en-MY" sz="2400" dirty="0"/>
              <a:t>Visual learners remember best what they see pictures, diagrams, flow charts, time lines, films, and demonstrations.</a:t>
            </a:r>
          </a:p>
          <a:p>
            <a:endParaRPr lang="en-MY" sz="2400" dirty="0"/>
          </a:p>
          <a:p>
            <a:r>
              <a:rPr lang="en-MY" sz="2400" dirty="0"/>
              <a:t>Auditory learners, called verbal learners; it’s a learning style in which a person learns through listening. An auditory learner depends on hearing and speaking as a main way of learning.</a:t>
            </a:r>
          </a:p>
          <a:p>
            <a:endParaRPr lang="en-MY" sz="2400" dirty="0"/>
          </a:p>
          <a:p>
            <a:r>
              <a:rPr lang="en-MY" sz="2400" dirty="0"/>
              <a:t>Kinesthetics learners, also known as tactile learners, learn best through a hands-on approach. They prefer to actively explore the physical world around them.</a:t>
            </a:r>
          </a:p>
          <a:p>
            <a:endParaRPr lang="en-MY" sz="2400" dirty="0"/>
          </a:p>
        </p:txBody>
      </p:sp>
    </p:spTree>
    <p:extLst>
      <p:ext uri="{BB962C8B-B14F-4D97-AF65-F5344CB8AC3E}">
        <p14:creationId xmlns:p14="http://schemas.microsoft.com/office/powerpoint/2010/main" val="2603521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0B8B-0053-4A19-B633-0CD04B8709BD}"/>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CCC21B4D-FEF5-4927-B8A8-E0EC6ED74CB0}"/>
              </a:ext>
            </a:extLst>
          </p:cNvPr>
          <p:cNvSpPr>
            <a:spLocks noGrp="1"/>
          </p:cNvSpPr>
          <p:nvPr>
            <p:ph idx="1"/>
          </p:nvPr>
        </p:nvSpPr>
        <p:spPr>
          <a:xfrm>
            <a:off x="914400" y="1600200"/>
            <a:ext cx="8050088" cy="4530725"/>
          </a:xfrm>
        </p:spPr>
        <p:txBody>
          <a:bodyPr/>
          <a:lstStyle/>
          <a:p>
            <a:r>
              <a:rPr lang="en-MY"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0" indent="0">
              <a:buNone/>
            </a:pPr>
            <a:endParaRPr lang="en-MY" dirty="0"/>
          </a:p>
          <a:p>
            <a:r>
              <a:rPr lang="en-MY" dirty="0"/>
              <a:t>Increasing returns pattern is most common when a person is learning something completely new.</a:t>
            </a:r>
          </a:p>
        </p:txBody>
      </p:sp>
    </p:spTree>
    <p:extLst>
      <p:ext uri="{BB962C8B-B14F-4D97-AF65-F5344CB8AC3E}">
        <p14:creationId xmlns:p14="http://schemas.microsoft.com/office/powerpoint/2010/main" val="3676284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D9C9-66EF-4ACD-8BAC-7EE0A7109EB1}"/>
              </a:ext>
            </a:extLst>
          </p:cNvPr>
          <p:cNvSpPr>
            <a:spLocks noGrp="1"/>
          </p:cNvSpPr>
          <p:nvPr>
            <p:ph type="title"/>
          </p:nvPr>
        </p:nvSpPr>
        <p:spPr/>
        <p:txBody>
          <a:bodyPr/>
          <a:lstStyle/>
          <a:p>
            <a:r>
              <a:rPr lang="en-MY" dirty="0"/>
              <a:t>Learning Curve</a:t>
            </a:r>
          </a:p>
        </p:txBody>
      </p:sp>
      <p:sp>
        <p:nvSpPr>
          <p:cNvPr id="3" name="Content Placeholder 2">
            <a:extLst>
              <a:ext uri="{FF2B5EF4-FFF2-40B4-BE49-F238E27FC236}">
                <a16:creationId xmlns:a16="http://schemas.microsoft.com/office/drawing/2014/main" id="{8AA14737-FD9A-4D95-AF29-650E91CDB643}"/>
              </a:ext>
            </a:extLst>
          </p:cNvPr>
          <p:cNvSpPr>
            <a:spLocks noGrp="1"/>
          </p:cNvSpPr>
          <p:nvPr>
            <p:ph idx="1"/>
          </p:nvPr>
        </p:nvSpPr>
        <p:spPr/>
        <p:txBody>
          <a:bodyPr/>
          <a:lstStyle/>
          <a:p>
            <a:r>
              <a:rPr lang="en-MY" dirty="0"/>
              <a:t>S-shaped curve is a combination of increasing and decreasing returns. There is a presupposition that the individual is learning a difficult task that also requires specific insight.</a:t>
            </a:r>
          </a:p>
          <a:p>
            <a:endParaRPr lang="en-MY" dirty="0"/>
          </a:p>
          <a:p>
            <a:r>
              <a:rPr lang="en-MY" dirty="0"/>
              <a:t>Plateau curve refers the learning is fast at first, but it then flattens out and there is no apparent progress.</a:t>
            </a:r>
          </a:p>
        </p:txBody>
      </p:sp>
    </p:spTree>
    <p:extLst>
      <p:ext uri="{BB962C8B-B14F-4D97-AF65-F5344CB8AC3E}">
        <p14:creationId xmlns:p14="http://schemas.microsoft.com/office/powerpoint/2010/main" val="3919933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19B7-C8C7-4D2D-866C-AD3F345E0807}"/>
              </a:ext>
            </a:extLst>
          </p:cNvPr>
          <p:cNvSpPr>
            <a:spLocks noGrp="1"/>
          </p:cNvSpPr>
          <p:nvPr>
            <p:ph type="title"/>
          </p:nvPr>
        </p:nvSpPr>
        <p:spPr/>
        <p:txBody>
          <a:bodyPr/>
          <a:lstStyle/>
          <a:p>
            <a:r>
              <a:rPr lang="en-MY" dirty="0"/>
              <a:t>Learning Curve</a:t>
            </a:r>
          </a:p>
        </p:txBody>
      </p:sp>
      <p:pic>
        <p:nvPicPr>
          <p:cNvPr id="5" name="Picture 4">
            <a:extLst>
              <a:ext uri="{FF2B5EF4-FFF2-40B4-BE49-F238E27FC236}">
                <a16:creationId xmlns:a16="http://schemas.microsoft.com/office/drawing/2014/main" id="{422420F4-5666-4126-8BBE-13A445EBCCDA}"/>
              </a:ext>
            </a:extLst>
          </p:cNvPr>
          <p:cNvPicPr>
            <a:picLocks noChangeAspect="1"/>
          </p:cNvPicPr>
          <p:nvPr/>
        </p:nvPicPr>
        <p:blipFill>
          <a:blip r:embed="rId2"/>
          <a:stretch>
            <a:fillRect/>
          </a:stretch>
        </p:blipFill>
        <p:spPr>
          <a:xfrm>
            <a:off x="914400" y="1772816"/>
            <a:ext cx="6387430" cy="4271397"/>
          </a:xfrm>
          <a:prstGeom prst="rect">
            <a:avLst/>
          </a:prstGeom>
        </p:spPr>
      </p:pic>
    </p:spTree>
    <p:extLst>
      <p:ext uri="{BB962C8B-B14F-4D97-AF65-F5344CB8AC3E}">
        <p14:creationId xmlns:p14="http://schemas.microsoft.com/office/powerpoint/2010/main" val="3197451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305B-8A9C-4E32-BDC9-EE1207006C97}"/>
              </a:ext>
            </a:extLst>
          </p:cNvPr>
          <p:cNvSpPr>
            <a:spLocks noGrp="1"/>
          </p:cNvSpPr>
          <p:nvPr>
            <p:ph type="title"/>
          </p:nvPr>
        </p:nvSpPr>
        <p:spPr/>
        <p:txBody>
          <a:bodyPr/>
          <a:lstStyle/>
          <a:p>
            <a:r>
              <a:rPr lang="en-MY" dirty="0"/>
              <a:t>Question # 1</a:t>
            </a:r>
          </a:p>
        </p:txBody>
      </p:sp>
      <p:sp>
        <p:nvSpPr>
          <p:cNvPr id="4" name="TextBox 3">
            <a:extLst>
              <a:ext uri="{FF2B5EF4-FFF2-40B4-BE49-F238E27FC236}">
                <a16:creationId xmlns:a16="http://schemas.microsoft.com/office/drawing/2014/main" id="{517B4C4D-7661-4AF8-A95D-0C80315B927F}"/>
              </a:ext>
            </a:extLst>
          </p:cNvPr>
          <p:cNvSpPr txBox="1"/>
          <p:nvPr/>
        </p:nvSpPr>
        <p:spPr>
          <a:xfrm>
            <a:off x="914400" y="1772816"/>
            <a:ext cx="8045624"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p14="http://schemas.microsoft.com/office/powerpoint/2010/main" val="1829441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DC9AA-4178-46EE-BEA9-14130597EDC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p14="http://schemas.microsoft.com/office/powerpoint/2010/main" val="1097837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4B38-24E2-421C-90A8-057838938A9A}"/>
              </a:ext>
            </a:extLst>
          </p:cNvPr>
          <p:cNvSpPr>
            <a:spLocks noGrp="1"/>
          </p:cNvSpPr>
          <p:nvPr>
            <p:ph type="title"/>
          </p:nvPr>
        </p:nvSpPr>
        <p:spPr/>
        <p:txBody>
          <a:bodyPr/>
          <a:lstStyle/>
          <a:p>
            <a:r>
              <a:rPr lang="en-MY" dirty="0"/>
              <a:t>Learning Level</a:t>
            </a:r>
          </a:p>
        </p:txBody>
      </p:sp>
      <p:sp>
        <p:nvSpPr>
          <p:cNvPr id="4" name="TextBox 3">
            <a:extLst>
              <a:ext uri="{FF2B5EF4-FFF2-40B4-BE49-F238E27FC236}">
                <a16:creationId xmlns:a16="http://schemas.microsoft.com/office/drawing/2014/main" id="{F132366F-128D-49DE-9E55-0A4A8D18194A}"/>
              </a:ext>
            </a:extLst>
          </p:cNvPr>
          <p:cNvSpPr txBox="1"/>
          <p:nvPr/>
        </p:nvSpPr>
        <p:spPr>
          <a:xfrm>
            <a:off x="740060" y="1478389"/>
            <a:ext cx="8080412" cy="5262979"/>
          </a:xfrm>
          <a:prstGeom prst="rect">
            <a:avLst/>
          </a:prstGeom>
          <a:noFill/>
        </p:spPr>
        <p:txBody>
          <a:bodyPr wrap="square" rtlCol="0">
            <a:spAutoFit/>
          </a:bodyPr>
          <a:lstStyle/>
          <a:p>
            <a:pPr marL="342900" indent="-342900">
              <a:buFont typeface="+mj-lt"/>
              <a:buAutoNum type="arabicPeriod"/>
            </a:pPr>
            <a:r>
              <a:rPr lang="en-MY" sz="2800" dirty="0">
                <a:latin typeface="+mn-lt"/>
              </a:rPr>
              <a:t>Knowledge simply means that the learner can recall specific facts.</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Comprehension allows the learner to translate or interpret information.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Application is the ability to use learned information in a new situation.</a:t>
            </a:r>
          </a:p>
          <a:p>
            <a:pPr marL="342900" indent="-342900">
              <a:buFont typeface="+mj-lt"/>
              <a:buAutoNum type="arabicPeriod"/>
            </a:pPr>
            <a:endParaRPr lang="en-MY" sz="2800" dirty="0">
              <a:latin typeface="+mn-lt"/>
            </a:endParaRPr>
          </a:p>
          <a:p>
            <a:pPr marL="342900" indent="-342900">
              <a:buFont typeface="+mj-lt"/>
              <a:buAutoNum type="arabicPeriod"/>
            </a:pPr>
            <a:r>
              <a:rPr lang="en-MY" sz="2800" dirty="0">
                <a:latin typeface="+mn-lt"/>
              </a:rPr>
              <a:t>Analysis means understanding information to the level of being able to break it down and explain how it fits together</a:t>
            </a:r>
            <a:endParaRPr lang="en-MY" dirty="0"/>
          </a:p>
        </p:txBody>
      </p:sp>
    </p:spTree>
    <p:extLst>
      <p:ext uri="{BB962C8B-B14F-4D97-AF65-F5344CB8AC3E}">
        <p14:creationId xmlns:p14="http://schemas.microsoft.com/office/powerpoint/2010/main" val="1765927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DAEDD-3884-4372-A9E6-20A41934CBCB}"/>
              </a:ext>
            </a:extLst>
          </p:cNvPr>
          <p:cNvSpPr>
            <a:spLocks noGrp="1"/>
          </p:cNvSpPr>
          <p:nvPr>
            <p:ph type="title"/>
          </p:nvPr>
        </p:nvSpPr>
        <p:spPr/>
        <p:txBody>
          <a:bodyPr/>
          <a:lstStyle/>
          <a:p>
            <a:r>
              <a:rPr lang="en-MY" dirty="0"/>
              <a:t>Learning Level</a:t>
            </a:r>
          </a:p>
        </p:txBody>
      </p:sp>
      <p:sp>
        <p:nvSpPr>
          <p:cNvPr id="3" name="Content Placeholder 2">
            <a:extLst>
              <a:ext uri="{FF2B5EF4-FFF2-40B4-BE49-F238E27FC236}">
                <a16:creationId xmlns:a16="http://schemas.microsoft.com/office/drawing/2014/main" id="{175873EC-2E7A-44D0-BAF1-37A207F22DCB}"/>
              </a:ext>
            </a:extLst>
          </p:cNvPr>
          <p:cNvSpPr>
            <a:spLocks noGrp="1"/>
          </p:cNvSpPr>
          <p:nvPr>
            <p:ph idx="1"/>
          </p:nvPr>
        </p:nvSpPr>
        <p:spPr>
          <a:xfrm>
            <a:off x="683568" y="1600200"/>
            <a:ext cx="7953995" cy="4530725"/>
          </a:xfrm>
        </p:spPr>
        <p:txBody>
          <a:bodyPr/>
          <a:lstStyle/>
          <a:p>
            <a:pPr marL="514350" indent="-514350">
              <a:buFont typeface="+mj-lt"/>
              <a:buAutoNum type="arabicPeriod" startAt="5"/>
            </a:pPr>
            <a:r>
              <a:rPr lang="en-MY" sz="2800" dirty="0">
                <a:latin typeface="+mn-lt"/>
              </a:rPr>
              <a:t>Synthesis is the level at which the learner would be able to respond to new situations and determine trouble-shooting techniques and solutions.</a:t>
            </a:r>
          </a:p>
          <a:p>
            <a:pPr marL="514350" indent="-514350">
              <a:buFont typeface="+mj-lt"/>
              <a:buAutoNum type="arabicPeriod" startAt="5"/>
            </a:pPr>
            <a:endParaRPr lang="en-MY" sz="2800" dirty="0">
              <a:latin typeface="+mn-lt"/>
            </a:endParaRPr>
          </a:p>
          <a:p>
            <a:pPr marL="514350" indent="-514350">
              <a:buFont typeface="+mj-lt"/>
              <a:buAutoNum type="arabicPeriod" startAt="5"/>
            </a:pPr>
            <a:r>
              <a:rPr lang="en-MY" sz="2800" dirty="0">
                <a:latin typeface="+mn-lt"/>
              </a:rPr>
              <a:t>Evaluation is the highest level of learning because it allows one to make judgments.</a:t>
            </a:r>
            <a:endParaRPr lang="en-MY" dirty="0"/>
          </a:p>
        </p:txBody>
      </p:sp>
    </p:spTree>
    <p:extLst>
      <p:ext uri="{BB962C8B-B14F-4D97-AF65-F5344CB8AC3E}">
        <p14:creationId xmlns:p14="http://schemas.microsoft.com/office/powerpoint/2010/main" val="3625077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AC5F3-4042-46F8-B8DB-BEFBBC388691}"/>
              </a:ext>
            </a:extLst>
          </p:cNvPr>
          <p:cNvSpPr>
            <a:spLocks noGrp="1"/>
          </p:cNvSpPr>
          <p:nvPr>
            <p:ph type="title"/>
          </p:nvPr>
        </p:nvSpPr>
        <p:spPr/>
        <p:txBody>
          <a:bodyPr/>
          <a:lstStyle/>
          <a:p>
            <a:r>
              <a:rPr lang="en-MY" dirty="0"/>
              <a:t>Bloom’s Taxonomy Six Levels</a:t>
            </a:r>
          </a:p>
        </p:txBody>
      </p:sp>
      <p:pic>
        <p:nvPicPr>
          <p:cNvPr id="5" name="Picture 4">
            <a:extLst>
              <a:ext uri="{FF2B5EF4-FFF2-40B4-BE49-F238E27FC236}">
                <a16:creationId xmlns:a16="http://schemas.microsoft.com/office/drawing/2014/main" id="{B56C8B37-E809-4B01-AC38-3751E80DBBBB}"/>
              </a:ext>
            </a:extLst>
          </p:cNvPr>
          <p:cNvPicPr>
            <a:picLocks noChangeAspect="1"/>
          </p:cNvPicPr>
          <p:nvPr/>
        </p:nvPicPr>
        <p:blipFill>
          <a:blip r:embed="rId2"/>
          <a:stretch>
            <a:fillRect/>
          </a:stretch>
        </p:blipFill>
        <p:spPr>
          <a:xfrm>
            <a:off x="1691680" y="1772816"/>
            <a:ext cx="5472608" cy="4844775"/>
          </a:xfrm>
          <a:prstGeom prst="rect">
            <a:avLst/>
          </a:prstGeom>
        </p:spPr>
      </p:pic>
    </p:spTree>
    <p:extLst>
      <p:ext uri="{BB962C8B-B14F-4D97-AF65-F5344CB8AC3E}">
        <p14:creationId xmlns:p14="http://schemas.microsoft.com/office/powerpoint/2010/main" val="2082671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31109867"/>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6666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DE1B-8D38-4A78-A553-5185E27B26A6}"/>
              </a:ext>
            </a:extLst>
          </p:cNvPr>
          <p:cNvSpPr>
            <a:spLocks noGrp="1"/>
          </p:cNvSpPr>
          <p:nvPr>
            <p:ph type="title"/>
          </p:nvPr>
        </p:nvSpPr>
        <p:spPr/>
        <p:txBody>
          <a:bodyPr/>
          <a:lstStyle/>
          <a:p>
            <a:r>
              <a:rPr lang="en-MY" dirty="0"/>
              <a:t>Employee Training</a:t>
            </a:r>
          </a:p>
        </p:txBody>
      </p:sp>
      <p:sp>
        <p:nvSpPr>
          <p:cNvPr id="4" name="TextBox 3">
            <a:extLst>
              <a:ext uri="{FF2B5EF4-FFF2-40B4-BE49-F238E27FC236}">
                <a16:creationId xmlns:a16="http://schemas.microsoft.com/office/drawing/2014/main" id="{019E88AE-C4E9-49BC-A060-689275CFD4A3}"/>
              </a:ext>
            </a:extLst>
          </p:cNvPr>
          <p:cNvSpPr txBox="1"/>
          <p:nvPr/>
        </p:nvSpPr>
        <p:spPr>
          <a:xfrm>
            <a:off x="656608" y="1564243"/>
            <a:ext cx="8287983" cy="4893647"/>
          </a:xfrm>
          <a:prstGeom prst="rect">
            <a:avLst/>
          </a:prstGeom>
          <a:noFill/>
        </p:spPr>
        <p:txBody>
          <a:bodyPr wrap="square" rtlCol="0">
            <a:spAutoFit/>
          </a:bodyPr>
          <a:lstStyle/>
          <a:p>
            <a:pPr marL="457200" indent="-457200">
              <a:buFont typeface="Wingdings" panose="05000000000000000000" pitchFamily="2" charset="2"/>
              <a:buChar char="§"/>
            </a:pPr>
            <a:r>
              <a:rPr lang="en-MY" sz="2600" dirty="0">
                <a:latin typeface="+mn-lt"/>
              </a:rPr>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Education is 'mind preparation' and is carried out remote from the actual work area.</a:t>
            </a:r>
          </a:p>
          <a:p>
            <a:pPr marL="285750" indent="-285750">
              <a:buFont typeface="Wingdings" panose="05000000000000000000" pitchFamily="2" charset="2"/>
              <a:buChar char="§"/>
            </a:pPr>
            <a:endParaRPr lang="en-MY" sz="2600" dirty="0">
              <a:latin typeface="+mn-lt"/>
            </a:endParaRPr>
          </a:p>
          <a:p>
            <a:pPr marL="285750" indent="-285750">
              <a:buFont typeface="Wingdings" panose="05000000000000000000" pitchFamily="2" charset="2"/>
              <a:buChar char="§"/>
            </a:pPr>
            <a:r>
              <a:rPr lang="en-MY" sz="2600" dirty="0">
                <a:latin typeface="+mn-lt"/>
              </a:rPr>
              <a:t>Development is education, job experiences, relationships, and assessments of personality and abilities that help trainees prepare for the future</a:t>
            </a:r>
            <a:endParaRPr lang="en-MY" sz="2600" dirty="0"/>
          </a:p>
        </p:txBody>
      </p:sp>
    </p:spTree>
    <p:extLst>
      <p:ext uri="{BB962C8B-B14F-4D97-AF65-F5344CB8AC3E}">
        <p14:creationId xmlns:p14="http://schemas.microsoft.com/office/powerpoint/2010/main" val="1775584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p14="http://schemas.microsoft.com/office/powerpoint/2010/main" val="3907659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0FB4-7DA4-4A41-A477-8122ADA36CCD}"/>
              </a:ext>
            </a:extLst>
          </p:cNvPr>
          <p:cNvSpPr>
            <a:spLocks noGrp="1"/>
          </p:cNvSpPr>
          <p:nvPr>
            <p:ph type="title"/>
          </p:nvPr>
        </p:nvSpPr>
        <p:spPr/>
        <p:txBody>
          <a:bodyPr/>
          <a:lstStyle/>
          <a:p>
            <a:r>
              <a:rPr lang="en-MY" dirty="0"/>
              <a:t>ADDIE MODEL</a:t>
            </a:r>
          </a:p>
        </p:txBody>
      </p:sp>
      <p:pic>
        <p:nvPicPr>
          <p:cNvPr id="5" name="Picture 4">
            <a:extLst>
              <a:ext uri="{FF2B5EF4-FFF2-40B4-BE49-F238E27FC236}">
                <a16:creationId xmlns:a16="http://schemas.microsoft.com/office/drawing/2014/main"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p14="http://schemas.microsoft.com/office/powerpoint/2010/main" val="2945542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5BE7-FFD9-43E9-8FEF-18C0395DCEB1}"/>
              </a:ext>
            </a:extLst>
          </p:cNvPr>
          <p:cNvSpPr>
            <a:spLocks noGrp="1"/>
          </p:cNvSpPr>
          <p:nvPr>
            <p:ph type="title"/>
          </p:nvPr>
        </p:nvSpPr>
        <p:spPr/>
        <p:txBody>
          <a:bodyPr/>
          <a:lstStyle/>
          <a:p>
            <a:r>
              <a:rPr lang="en-MY" dirty="0"/>
              <a:t>The Five Phases of ADDIE</a:t>
            </a:r>
          </a:p>
        </p:txBody>
      </p:sp>
      <p:pic>
        <p:nvPicPr>
          <p:cNvPr id="7" name="Picture 6">
            <a:extLst>
              <a:ext uri="{FF2B5EF4-FFF2-40B4-BE49-F238E27FC236}">
                <a16:creationId xmlns:a16="http://schemas.microsoft.com/office/drawing/2014/main" id="{4770A9EC-9263-498C-84A7-12F597C63934}"/>
              </a:ext>
            </a:extLst>
          </p:cNvPr>
          <p:cNvPicPr>
            <a:picLocks noChangeAspect="1"/>
          </p:cNvPicPr>
          <p:nvPr/>
        </p:nvPicPr>
        <p:blipFill>
          <a:blip r:embed="rId2"/>
          <a:stretch>
            <a:fillRect/>
          </a:stretch>
        </p:blipFill>
        <p:spPr>
          <a:xfrm>
            <a:off x="683568" y="1628800"/>
            <a:ext cx="8134523" cy="4809173"/>
          </a:xfrm>
          <a:prstGeom prst="rect">
            <a:avLst/>
          </a:prstGeom>
        </p:spPr>
      </p:pic>
    </p:spTree>
    <p:extLst>
      <p:ext uri="{BB962C8B-B14F-4D97-AF65-F5344CB8AC3E}">
        <p14:creationId xmlns:p14="http://schemas.microsoft.com/office/powerpoint/2010/main" val="2634044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15FA-121D-442B-8AFE-ABEC4B73E156}"/>
              </a:ext>
            </a:extLst>
          </p:cNvPr>
          <p:cNvSpPr>
            <a:spLocks noGrp="1"/>
          </p:cNvSpPr>
          <p:nvPr>
            <p:ph type="title"/>
          </p:nvPr>
        </p:nvSpPr>
        <p:spPr/>
        <p:txBody>
          <a:bodyPr/>
          <a:lstStyle/>
          <a:p>
            <a:r>
              <a:rPr lang="en-MY" dirty="0"/>
              <a:t>Question # 2</a:t>
            </a:r>
          </a:p>
        </p:txBody>
      </p:sp>
      <p:sp>
        <p:nvSpPr>
          <p:cNvPr id="4" name="TextBox 3">
            <a:extLst>
              <a:ext uri="{FF2B5EF4-FFF2-40B4-BE49-F238E27FC236}">
                <a16:creationId xmlns:a16="http://schemas.microsoft.com/office/drawing/2014/main" id="{0333BCC0-7500-45D9-9C7F-53840EB6ED3A}"/>
              </a:ext>
            </a:extLst>
          </p:cNvPr>
          <p:cNvSpPr txBox="1"/>
          <p:nvPr/>
        </p:nvSpPr>
        <p:spPr>
          <a:xfrm>
            <a:off x="1115616" y="1988840"/>
            <a:ext cx="7571184" cy="3170099"/>
          </a:xfrm>
          <a:prstGeom prst="rect">
            <a:avLst/>
          </a:prstGeom>
          <a:noFill/>
        </p:spPr>
        <p:txBody>
          <a:bodyPr wrap="square" rtlCol="0">
            <a:spAutoFit/>
          </a:bodyPr>
          <a:lstStyle/>
          <a:p>
            <a:r>
              <a:rPr lang="en-MY" sz="2000" dirty="0">
                <a:latin typeface="+mn-lt"/>
              </a:rPr>
              <a:t>At which stage of the ADDIE model would decisions about course content be made?</a:t>
            </a:r>
          </a:p>
          <a:p>
            <a:endParaRPr lang="en-MY" sz="2000" dirty="0">
              <a:latin typeface="+mn-lt"/>
            </a:endParaRPr>
          </a:p>
          <a:p>
            <a:pPr marL="342900" indent="-342900">
              <a:buAutoNum type="alphaUcPeriod"/>
            </a:pPr>
            <a:r>
              <a:rPr lang="en-MY" sz="2000" dirty="0">
                <a:latin typeface="+mn-lt"/>
              </a:rPr>
              <a:t>Needs assessment</a:t>
            </a:r>
          </a:p>
          <a:p>
            <a:pPr marL="342900" indent="-342900">
              <a:buAutoNum type="alphaUcPeriod"/>
            </a:pPr>
            <a:endParaRPr lang="en-MY" sz="2000" dirty="0">
              <a:latin typeface="+mn-lt"/>
            </a:endParaRPr>
          </a:p>
          <a:p>
            <a:r>
              <a:rPr lang="en-MY" sz="2000" dirty="0">
                <a:latin typeface="+mn-lt"/>
              </a:rPr>
              <a:t>B. Design</a:t>
            </a:r>
          </a:p>
          <a:p>
            <a:endParaRPr lang="en-MY" sz="2000" dirty="0">
              <a:latin typeface="+mn-lt"/>
            </a:endParaRPr>
          </a:p>
          <a:p>
            <a:r>
              <a:rPr lang="en-MY" sz="2000" dirty="0">
                <a:latin typeface="+mn-lt"/>
              </a:rPr>
              <a:t>C. Develop</a:t>
            </a:r>
          </a:p>
          <a:p>
            <a:endParaRPr lang="en-MY" sz="2000" dirty="0">
              <a:latin typeface="+mn-lt"/>
            </a:endParaRPr>
          </a:p>
          <a:p>
            <a:r>
              <a:rPr lang="en-MY" sz="2000" dirty="0">
                <a:latin typeface="+mn-lt"/>
              </a:rPr>
              <a:t>D. Implement</a:t>
            </a:r>
          </a:p>
        </p:txBody>
      </p:sp>
    </p:spTree>
    <p:extLst>
      <p:ext uri="{BB962C8B-B14F-4D97-AF65-F5344CB8AC3E}">
        <p14:creationId xmlns:p14="http://schemas.microsoft.com/office/powerpoint/2010/main" val="423708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6752-2B5E-4638-85DF-B82E6F5B6D69}"/>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3E2EB932-5BA9-4430-A1A2-6EBE3702D775}"/>
              </a:ext>
            </a:extLst>
          </p:cNvPr>
          <p:cNvSpPr>
            <a:spLocks noGrp="1"/>
          </p:cNvSpPr>
          <p:nvPr>
            <p:ph idx="1"/>
          </p:nvPr>
        </p:nvSpPr>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p14="http://schemas.microsoft.com/office/powerpoint/2010/main" val="1677665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8968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D55F2-4430-4A44-A0FE-55207D75B1B9}"/>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C513D7A-3E91-46CC-858F-879688034960}"/>
              </a:ext>
            </a:extLst>
          </p:cNvPr>
          <p:cNvSpPr>
            <a:spLocks noGrp="1"/>
          </p:cNvSpPr>
          <p:nvPr>
            <p:ph idx="1"/>
          </p:nvPr>
        </p:nvSpPr>
        <p:spPr>
          <a:xfrm>
            <a:off x="755576" y="1600200"/>
            <a:ext cx="7931224" cy="4530725"/>
          </a:xfrm>
        </p:spPr>
        <p:txBody>
          <a:bodyPr/>
          <a:lstStyle/>
          <a:p>
            <a:pPr marL="0" indent="0">
              <a:buNone/>
            </a:pPr>
            <a:r>
              <a:rPr lang="en-MY"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p:txBody>
      </p:sp>
    </p:spTree>
    <p:extLst>
      <p:ext uri="{BB962C8B-B14F-4D97-AF65-F5344CB8AC3E}">
        <p14:creationId xmlns:p14="http://schemas.microsoft.com/office/powerpoint/2010/main" val="254300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8B6-C448-433C-A6D4-7369D589BFE8}"/>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9D553225-B796-4A9E-B71E-AD347BA6703E}"/>
              </a:ext>
            </a:extLst>
          </p:cNvPr>
          <p:cNvSpPr>
            <a:spLocks noGrp="1"/>
          </p:cNvSpPr>
          <p:nvPr>
            <p:ph idx="1"/>
          </p:nvPr>
        </p:nvSpPr>
        <p:spPr>
          <a:xfrm>
            <a:off x="685800" y="1556792"/>
            <a:ext cx="8134672" cy="4530725"/>
          </a:xfrm>
        </p:spPr>
        <p:txBody>
          <a:bodyPr/>
          <a:lstStyle/>
          <a:p>
            <a:r>
              <a:rPr lang="en-MY" dirty="0"/>
              <a:t>Level 1: Reaction :Reaction data captures the participants' reaction to the training experience. Specifically, it refers to how satisfying, engaging, and relevant they find the experience.</a:t>
            </a:r>
          </a:p>
          <a:p>
            <a:endParaRPr lang="en-MY" dirty="0"/>
          </a:p>
          <a:p>
            <a:r>
              <a:rPr lang="en-MY"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p14="http://schemas.microsoft.com/office/powerpoint/2010/main" val="909043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347-B7C3-4A91-B7E1-03A45BDF2FF6}"/>
              </a:ext>
            </a:extLst>
          </p:cNvPr>
          <p:cNvSpPr>
            <a:spLocks noGrp="1"/>
          </p:cNvSpPr>
          <p:nvPr>
            <p:ph type="title"/>
          </p:nvPr>
        </p:nvSpPr>
        <p:spPr/>
        <p:txBody>
          <a:bodyPr/>
          <a:lstStyle/>
          <a:p>
            <a:r>
              <a:rPr lang="en-MY" dirty="0"/>
              <a:t>Kirkpatrick's 4 Levels of Training Evaluation</a:t>
            </a:r>
          </a:p>
        </p:txBody>
      </p:sp>
      <p:sp>
        <p:nvSpPr>
          <p:cNvPr id="3" name="Content Placeholder 2">
            <a:extLst>
              <a:ext uri="{FF2B5EF4-FFF2-40B4-BE49-F238E27FC236}">
                <a16:creationId xmlns:a16="http://schemas.microsoft.com/office/drawing/2014/main" id="{A8748C79-4B00-4055-892A-F107D3A30C09}"/>
              </a:ext>
            </a:extLst>
          </p:cNvPr>
          <p:cNvSpPr>
            <a:spLocks noGrp="1"/>
          </p:cNvSpPr>
          <p:nvPr>
            <p:ph idx="1"/>
          </p:nvPr>
        </p:nvSpPr>
        <p:spPr>
          <a:xfrm>
            <a:off x="534380" y="1556792"/>
            <a:ext cx="8430108" cy="4530725"/>
          </a:xfrm>
        </p:spPr>
        <p:txBody>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p14="http://schemas.microsoft.com/office/powerpoint/2010/main" val="2316700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C6-E4C5-4674-AF55-E5418AF3DD26}"/>
              </a:ext>
            </a:extLst>
          </p:cNvPr>
          <p:cNvSpPr>
            <a:spLocks noGrp="1"/>
          </p:cNvSpPr>
          <p:nvPr>
            <p:ph type="title"/>
          </p:nvPr>
        </p:nvSpPr>
        <p:spPr/>
        <p:txBody>
          <a:bodyPr/>
          <a:lstStyle/>
          <a:p>
            <a:r>
              <a:rPr lang="en-MY" dirty="0"/>
              <a:t>Kirkpatrick's 4 Levels of Training Evaluation</a:t>
            </a:r>
          </a:p>
        </p:txBody>
      </p:sp>
      <p:pic>
        <p:nvPicPr>
          <p:cNvPr id="7" name="Picture 6">
            <a:extLst>
              <a:ext uri="{FF2B5EF4-FFF2-40B4-BE49-F238E27FC236}">
                <a16:creationId xmlns:a16="http://schemas.microsoft.com/office/drawing/2014/main" id="{48F5EB15-8A14-4037-8E0F-00CEEF01D4F4}"/>
              </a:ext>
            </a:extLst>
          </p:cNvPr>
          <p:cNvPicPr>
            <a:picLocks noChangeAspect="1"/>
          </p:cNvPicPr>
          <p:nvPr/>
        </p:nvPicPr>
        <p:blipFill>
          <a:blip r:embed="rId2"/>
          <a:stretch>
            <a:fillRect/>
          </a:stretch>
        </p:blipFill>
        <p:spPr>
          <a:xfrm>
            <a:off x="1619672" y="1988840"/>
            <a:ext cx="5495925" cy="4305300"/>
          </a:xfrm>
          <a:prstGeom prst="rect">
            <a:avLst/>
          </a:prstGeom>
        </p:spPr>
      </p:pic>
    </p:spTree>
    <p:extLst>
      <p:ext uri="{BB962C8B-B14F-4D97-AF65-F5344CB8AC3E}">
        <p14:creationId xmlns:p14="http://schemas.microsoft.com/office/powerpoint/2010/main" val="213665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374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EFE9-3D22-47AC-BCEC-751E321D4FC8}"/>
              </a:ext>
            </a:extLst>
          </p:cNvPr>
          <p:cNvSpPr>
            <a:spLocks noGrp="1"/>
          </p:cNvSpPr>
          <p:nvPr>
            <p:ph type="title"/>
          </p:nvPr>
        </p:nvSpPr>
        <p:spPr/>
        <p:txBody>
          <a:bodyPr/>
          <a:lstStyle/>
          <a:p>
            <a:r>
              <a:rPr lang="en-MY" dirty="0"/>
              <a:t>Employee Development</a:t>
            </a:r>
          </a:p>
        </p:txBody>
      </p:sp>
      <p:sp>
        <p:nvSpPr>
          <p:cNvPr id="3" name="Content Placeholder 2">
            <a:extLst>
              <a:ext uri="{FF2B5EF4-FFF2-40B4-BE49-F238E27FC236}">
                <a16:creationId xmlns:a16="http://schemas.microsoft.com/office/drawing/2014/main" id="{B24ACA16-B2E6-43E6-BE6B-7B7DDEEE7713}"/>
              </a:ext>
            </a:extLst>
          </p:cNvPr>
          <p:cNvSpPr>
            <a:spLocks noGrp="1"/>
          </p:cNvSpPr>
          <p:nvPr>
            <p:ph idx="1"/>
          </p:nvPr>
        </p:nvSpPr>
        <p:spPr/>
        <p:txBody>
          <a:bodyPr/>
          <a:lstStyle/>
          <a:p>
            <a:r>
              <a:rPr lang="en-MY" sz="2400" dirty="0"/>
              <a:t>Development refers to learning activities and experiences that help employees grow and prepare for the future. </a:t>
            </a:r>
          </a:p>
          <a:p>
            <a:r>
              <a:rPr lang="en-MY" sz="2400" dirty="0"/>
              <a:t>Development often involves voluntary learning that is not tied directly to the employee’s current job. Training, on the other hand, is related to the current job and is typically required. </a:t>
            </a:r>
          </a:p>
          <a:p>
            <a:r>
              <a:rPr lang="en-MY" sz="2400" dirty="0"/>
              <a:t>Development prepares employees for other positions and increases their ability to move into jobs that may not yet exist. Development is especially important for senior managers and employees with leadership potential.</a:t>
            </a:r>
          </a:p>
        </p:txBody>
      </p:sp>
    </p:spTree>
    <p:extLst>
      <p:ext uri="{BB962C8B-B14F-4D97-AF65-F5344CB8AC3E}">
        <p14:creationId xmlns:p14="http://schemas.microsoft.com/office/powerpoint/2010/main" val="2539312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221C-4F38-42A3-9757-CBA20CC7068F}"/>
              </a:ext>
            </a:extLst>
          </p:cNvPr>
          <p:cNvSpPr>
            <a:spLocks noGrp="1"/>
          </p:cNvSpPr>
          <p:nvPr>
            <p:ph type="title"/>
          </p:nvPr>
        </p:nvSpPr>
        <p:spPr/>
        <p:txBody>
          <a:bodyPr/>
          <a:lstStyle/>
          <a:p>
            <a:r>
              <a:rPr lang="en-MY" dirty="0"/>
              <a:t>Employee Development</a:t>
            </a:r>
          </a:p>
        </p:txBody>
      </p:sp>
      <p:pic>
        <p:nvPicPr>
          <p:cNvPr id="5" name="Picture 4">
            <a:extLst>
              <a:ext uri="{FF2B5EF4-FFF2-40B4-BE49-F238E27FC236}">
                <a16:creationId xmlns:a16="http://schemas.microsoft.com/office/drawing/2014/main" id="{EB75E99A-9212-4F39-B04A-2C9BDF16D454}"/>
              </a:ext>
            </a:extLst>
          </p:cNvPr>
          <p:cNvPicPr>
            <a:picLocks noChangeAspect="1"/>
          </p:cNvPicPr>
          <p:nvPr/>
        </p:nvPicPr>
        <p:blipFill>
          <a:blip r:embed="rId2"/>
          <a:stretch>
            <a:fillRect/>
          </a:stretch>
        </p:blipFill>
        <p:spPr>
          <a:xfrm>
            <a:off x="844905" y="1844824"/>
            <a:ext cx="7343300" cy="4032448"/>
          </a:xfrm>
          <a:prstGeom prst="rect">
            <a:avLst/>
          </a:prstGeom>
        </p:spPr>
      </p:pic>
    </p:spTree>
    <p:extLst>
      <p:ext uri="{BB962C8B-B14F-4D97-AF65-F5344CB8AC3E}">
        <p14:creationId xmlns:p14="http://schemas.microsoft.com/office/powerpoint/2010/main" val="791270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A8B3C-2F9F-4EDC-BD85-6197E158574D}"/>
              </a:ext>
            </a:extLst>
          </p:cNvPr>
          <p:cNvSpPr>
            <a:spLocks noGrp="1"/>
          </p:cNvSpPr>
          <p:nvPr>
            <p:ph type="title"/>
          </p:nvPr>
        </p:nvSpPr>
        <p:spPr/>
        <p:txBody>
          <a:bodyPr/>
          <a:lstStyle/>
          <a:p>
            <a:r>
              <a:rPr lang="en-MY" dirty="0"/>
              <a:t>Assessment Center (AC)</a:t>
            </a:r>
          </a:p>
        </p:txBody>
      </p:sp>
      <p:sp>
        <p:nvSpPr>
          <p:cNvPr id="3" name="Content Placeholder 2">
            <a:extLst>
              <a:ext uri="{FF2B5EF4-FFF2-40B4-BE49-F238E27FC236}">
                <a16:creationId xmlns:a16="http://schemas.microsoft.com/office/drawing/2014/main" id="{3CD53BE9-B1AE-4EDC-8BBC-6B5A34F98303}"/>
              </a:ext>
            </a:extLst>
          </p:cNvPr>
          <p:cNvSpPr>
            <a:spLocks noGrp="1"/>
          </p:cNvSpPr>
          <p:nvPr>
            <p:ph idx="1"/>
          </p:nvPr>
        </p:nvSpPr>
        <p:spPr>
          <a:xfrm>
            <a:off x="685800" y="1556792"/>
            <a:ext cx="8134672" cy="4530725"/>
          </a:xfrm>
        </p:spPr>
        <p:txBody>
          <a:bodyPr/>
          <a:lstStyle/>
          <a:p>
            <a:pPr marL="0" indent="0">
              <a:buNone/>
            </a:pPr>
            <a:r>
              <a:rPr lang="en-MY" dirty="0"/>
              <a:t>The assessment </a:t>
            </a:r>
            <a:r>
              <a:rPr lang="en-MY" dirty="0" err="1"/>
              <a:t>center</a:t>
            </a:r>
            <a:r>
              <a:rPr lang="en-MY" dirty="0"/>
              <a:t> (AC) refers to a process involving multiple </a:t>
            </a:r>
            <a:r>
              <a:rPr lang="en-MY" dirty="0" err="1"/>
              <a:t>raters</a:t>
            </a:r>
            <a:r>
              <a:rPr lang="en-MY" dirty="0"/>
              <a:t> or assessors on multiple exercises or </a:t>
            </a:r>
            <a:r>
              <a:rPr lang="en-MY" dirty="0" err="1"/>
              <a:t>activities.The</a:t>
            </a:r>
            <a:r>
              <a:rPr lang="en-MY"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dirty="0"/>
              <a:t>Leaderless group discussion</a:t>
            </a:r>
          </a:p>
          <a:p>
            <a:r>
              <a:rPr lang="en-MY" dirty="0"/>
              <a:t>Role plays</a:t>
            </a:r>
          </a:p>
          <a:p>
            <a:r>
              <a:rPr lang="en-MY" dirty="0"/>
              <a:t>Personality, interest and ability tests</a:t>
            </a:r>
          </a:p>
        </p:txBody>
      </p:sp>
    </p:spTree>
    <p:extLst>
      <p:ext uri="{BB962C8B-B14F-4D97-AF65-F5344CB8AC3E}">
        <p14:creationId xmlns:p14="http://schemas.microsoft.com/office/powerpoint/2010/main" val="3894654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EA83A-A199-433E-B278-59E97F7B256D}"/>
              </a:ext>
            </a:extLst>
          </p:cNvPr>
          <p:cNvSpPr>
            <a:spLocks noGrp="1"/>
          </p:cNvSpPr>
          <p:nvPr>
            <p:ph type="title"/>
          </p:nvPr>
        </p:nvSpPr>
        <p:spPr/>
        <p:txBody>
          <a:bodyPr/>
          <a:lstStyle/>
          <a:p>
            <a:r>
              <a:rPr lang="en-MY" dirty="0"/>
              <a:t>Benchmarking</a:t>
            </a:r>
          </a:p>
        </p:txBody>
      </p:sp>
      <p:sp>
        <p:nvSpPr>
          <p:cNvPr id="3" name="Content Placeholder 2">
            <a:extLst>
              <a:ext uri="{FF2B5EF4-FFF2-40B4-BE49-F238E27FC236}">
                <a16:creationId xmlns:a16="http://schemas.microsoft.com/office/drawing/2014/main" id="{EC037956-FB4D-47E7-9E94-B9A200F44351}"/>
              </a:ext>
            </a:extLst>
          </p:cNvPr>
          <p:cNvSpPr>
            <a:spLocks noGrp="1"/>
          </p:cNvSpPr>
          <p:nvPr>
            <p:ph idx="1"/>
          </p:nvPr>
        </p:nvSpPr>
        <p:spPr/>
        <p:txBody>
          <a:bodyPr/>
          <a:lstStyle/>
          <a:p>
            <a:r>
              <a:rPr lang="en-MY" dirty="0"/>
              <a:t>Benchmarks is an instrument designed to measure key factors in being an effective employees or managers.</a:t>
            </a:r>
          </a:p>
          <a:p>
            <a:r>
              <a:rPr lang="en-MY" dirty="0"/>
              <a:t> Items measure employees’ or managers’ skills in dealing with stakeholders, acquiring resources, and creating an effective work climate, based on research on critical learning events in their careers. </a:t>
            </a:r>
          </a:p>
          <a:p>
            <a:r>
              <a:rPr lang="en-MY" dirty="0"/>
              <a:t>Self-ratings and ratings of others are incorporated into a summary report or profile.</a:t>
            </a:r>
          </a:p>
        </p:txBody>
      </p:sp>
    </p:spTree>
    <p:extLst>
      <p:ext uri="{BB962C8B-B14F-4D97-AF65-F5344CB8AC3E}">
        <p14:creationId xmlns:p14="http://schemas.microsoft.com/office/powerpoint/2010/main" val="3171809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E78D6-DFDF-469A-ABA5-49E7DB3636FA}"/>
              </a:ext>
            </a:extLst>
          </p:cNvPr>
          <p:cNvSpPr>
            <a:spLocks noGrp="1"/>
          </p:cNvSpPr>
          <p:nvPr>
            <p:ph type="title"/>
          </p:nvPr>
        </p:nvSpPr>
        <p:spPr/>
        <p:txBody>
          <a:bodyPr/>
          <a:lstStyle/>
          <a:p>
            <a:r>
              <a:rPr lang="en-MY" dirty="0"/>
              <a:t>360-degree feedback</a:t>
            </a:r>
          </a:p>
        </p:txBody>
      </p:sp>
      <p:sp>
        <p:nvSpPr>
          <p:cNvPr id="3" name="Content Placeholder 2">
            <a:extLst>
              <a:ext uri="{FF2B5EF4-FFF2-40B4-BE49-F238E27FC236}">
                <a16:creationId xmlns:a16="http://schemas.microsoft.com/office/drawing/2014/main" id="{C31DBCBF-06DC-44EA-B477-7435DC0AB5FC}"/>
              </a:ext>
            </a:extLst>
          </p:cNvPr>
          <p:cNvSpPr>
            <a:spLocks noGrp="1"/>
          </p:cNvSpPr>
          <p:nvPr>
            <p:ph idx="1"/>
          </p:nvPr>
        </p:nvSpPr>
        <p:spPr/>
        <p:txBody>
          <a:bodyPr/>
          <a:lstStyle/>
          <a:p>
            <a:pPr marL="0" indent="0">
              <a:buNone/>
            </a:pPr>
            <a:r>
              <a:rPr lang="en-MY" dirty="0"/>
              <a:t>360-degree feedback is the process of appraising performance by collecting evaluations from all the way around the employee, i.e., from subordinates, peers, customers, the manager, and his/herself. These different perspectives can be compared and create a summary of perspectives on the employee’s performance</a:t>
            </a:r>
          </a:p>
        </p:txBody>
      </p:sp>
    </p:spTree>
    <p:extLst>
      <p:ext uri="{BB962C8B-B14F-4D97-AF65-F5344CB8AC3E}">
        <p14:creationId xmlns:p14="http://schemas.microsoft.com/office/powerpoint/2010/main" val="3879684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23E1-C146-494B-B316-3C905B8CFD74}"/>
              </a:ext>
            </a:extLst>
          </p:cNvPr>
          <p:cNvSpPr>
            <a:spLocks noGrp="1"/>
          </p:cNvSpPr>
          <p:nvPr>
            <p:ph type="title"/>
          </p:nvPr>
        </p:nvSpPr>
        <p:spPr/>
        <p:txBody>
          <a:bodyPr/>
          <a:lstStyle/>
          <a:p>
            <a:r>
              <a:rPr lang="en-MY" dirty="0"/>
              <a:t>Learning Management System</a:t>
            </a:r>
          </a:p>
        </p:txBody>
      </p:sp>
      <p:sp>
        <p:nvSpPr>
          <p:cNvPr id="4" name="TextBox 3">
            <a:extLst>
              <a:ext uri="{FF2B5EF4-FFF2-40B4-BE49-F238E27FC236}">
                <a16:creationId xmlns:a16="http://schemas.microsoft.com/office/drawing/2014/main" id="{C41CE49D-5F42-4CA7-92A9-434375A986C2}"/>
              </a:ext>
            </a:extLst>
          </p:cNvPr>
          <p:cNvSpPr txBox="1"/>
          <p:nvPr/>
        </p:nvSpPr>
        <p:spPr>
          <a:xfrm>
            <a:off x="-5255" y="1579632"/>
            <a:ext cx="8856984" cy="5278368"/>
          </a:xfrm>
          <a:prstGeom prst="rect">
            <a:avLst/>
          </a:prstGeom>
          <a:noFill/>
        </p:spPr>
        <p:txBody>
          <a:bodyPr wrap="square" rtlCol="0">
            <a:spAutoFit/>
          </a:bodyPr>
          <a:lstStyle/>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(sometimes also called "Course Management System", "Pedagogical Platform", "E-Learning Platform") is a software system that delivers courseware plus e-tutoring over the Internet. </a:t>
            </a:r>
          </a:p>
          <a:p>
            <a:pPr marL="1360805" marR="869950" indent="-342900">
              <a:spcBef>
                <a:spcPts val="900"/>
              </a:spcBef>
              <a:spcAft>
                <a:spcPts val="0"/>
              </a:spcAft>
              <a:buFont typeface="Wingdings" panose="05000000000000000000" pitchFamily="2" charset="2"/>
              <a:buChar char="§"/>
            </a:pPr>
            <a:r>
              <a:rPr lang="en-US" sz="2300" dirty="0">
                <a:latin typeface="+mn-lt"/>
              </a:rPr>
              <a:t>A learning management system (LMS) allows you to create, distribute and track training anywhere, on any device. Nowadays, powerful software for managing complex databases has been combined with digital frameworks for managing curriculum, training materials, and evaluation tools. </a:t>
            </a:r>
          </a:p>
          <a:p>
            <a:pPr marL="1360805" marR="869950" indent="-342900">
              <a:spcBef>
                <a:spcPts val="900"/>
              </a:spcBef>
              <a:spcAft>
                <a:spcPts val="0"/>
              </a:spcAft>
              <a:buFont typeface="Wingdings" panose="05000000000000000000" pitchFamily="2" charset="2"/>
              <a:buChar char="§"/>
            </a:pPr>
            <a:r>
              <a:rPr lang="en-US" sz="2300" dirty="0">
                <a:latin typeface="+mn-lt"/>
              </a:rPr>
              <a:t>The LMS allows anyone to create, track, manage and distribute learning materials of any kind.</a:t>
            </a:r>
            <a:endParaRPr lang="en-MY" sz="2300" dirty="0"/>
          </a:p>
        </p:txBody>
      </p:sp>
    </p:spTree>
    <p:extLst>
      <p:ext uri="{BB962C8B-B14F-4D97-AF65-F5344CB8AC3E}">
        <p14:creationId xmlns:p14="http://schemas.microsoft.com/office/powerpoint/2010/main" val="3145896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024B-3489-4F2E-A706-30A318E328A8}"/>
              </a:ext>
            </a:extLst>
          </p:cNvPr>
          <p:cNvSpPr>
            <a:spLocks noGrp="1"/>
          </p:cNvSpPr>
          <p:nvPr>
            <p:ph type="title"/>
          </p:nvPr>
        </p:nvSpPr>
        <p:spPr/>
        <p:txBody>
          <a:bodyPr/>
          <a:lstStyle/>
          <a:p>
            <a:r>
              <a:rPr lang="en-MY" dirty="0"/>
              <a:t>Training Need Assessment</a:t>
            </a:r>
          </a:p>
        </p:txBody>
      </p:sp>
      <p:sp>
        <p:nvSpPr>
          <p:cNvPr id="4" name="TextBox 3">
            <a:extLst>
              <a:ext uri="{FF2B5EF4-FFF2-40B4-BE49-F238E27FC236}">
                <a16:creationId xmlns:a16="http://schemas.microsoft.com/office/drawing/2014/main" id="{7AEF63F1-F535-413B-A011-004F5194DF79}"/>
              </a:ext>
            </a:extLst>
          </p:cNvPr>
          <p:cNvSpPr txBox="1"/>
          <p:nvPr/>
        </p:nvSpPr>
        <p:spPr>
          <a:xfrm>
            <a:off x="611560" y="1628800"/>
            <a:ext cx="8352928"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p14="http://schemas.microsoft.com/office/powerpoint/2010/main" val="1996527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05E0-4B29-4101-B9C6-330A2198949C}"/>
              </a:ext>
            </a:extLst>
          </p:cNvPr>
          <p:cNvSpPr>
            <a:spLocks noGrp="1"/>
          </p:cNvSpPr>
          <p:nvPr>
            <p:ph type="title"/>
          </p:nvPr>
        </p:nvSpPr>
        <p:spPr/>
        <p:txBody>
          <a:bodyPr/>
          <a:lstStyle/>
          <a:p>
            <a:r>
              <a:rPr lang="en-MY" dirty="0"/>
              <a:t>Training Needs Assessment</a:t>
            </a:r>
          </a:p>
        </p:txBody>
      </p:sp>
      <p:pic>
        <p:nvPicPr>
          <p:cNvPr id="5" name="Picture 4">
            <a:extLst>
              <a:ext uri="{FF2B5EF4-FFF2-40B4-BE49-F238E27FC236}">
                <a16:creationId xmlns:a16="http://schemas.microsoft.com/office/drawing/2014/main" id="{DA880A9E-3899-4592-8699-47B02F906BF8}"/>
              </a:ext>
            </a:extLst>
          </p:cNvPr>
          <p:cNvPicPr>
            <a:picLocks noChangeAspect="1"/>
          </p:cNvPicPr>
          <p:nvPr/>
        </p:nvPicPr>
        <p:blipFill>
          <a:blip r:embed="rId2"/>
          <a:stretch>
            <a:fillRect/>
          </a:stretch>
        </p:blipFill>
        <p:spPr>
          <a:xfrm>
            <a:off x="1521042" y="1988840"/>
            <a:ext cx="6101916" cy="3960440"/>
          </a:xfrm>
          <a:prstGeom prst="rect">
            <a:avLst/>
          </a:prstGeom>
        </p:spPr>
      </p:pic>
    </p:spTree>
    <p:extLst>
      <p:ext uri="{BB962C8B-B14F-4D97-AF65-F5344CB8AC3E}">
        <p14:creationId xmlns:p14="http://schemas.microsoft.com/office/powerpoint/2010/main" val="1527055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1498-093C-42EB-9249-D2CD4EB26ABB}"/>
              </a:ext>
            </a:extLst>
          </p:cNvPr>
          <p:cNvSpPr>
            <a:spLocks noGrp="1"/>
          </p:cNvSpPr>
          <p:nvPr>
            <p:ph type="title"/>
          </p:nvPr>
        </p:nvSpPr>
        <p:spPr/>
        <p:txBody>
          <a:bodyPr/>
          <a:lstStyle/>
          <a:p>
            <a:r>
              <a:rPr lang="en-MY" dirty="0"/>
              <a:t>Training Program Development</a:t>
            </a:r>
          </a:p>
        </p:txBody>
      </p:sp>
      <p:pic>
        <p:nvPicPr>
          <p:cNvPr id="5" name="Picture 4">
            <a:extLst>
              <a:ext uri="{FF2B5EF4-FFF2-40B4-BE49-F238E27FC236}">
                <a16:creationId xmlns:a16="http://schemas.microsoft.com/office/drawing/2014/main" id="{6F704F3A-94D4-4AA1-92C6-94A71674B5E9}"/>
              </a:ext>
            </a:extLst>
          </p:cNvPr>
          <p:cNvPicPr>
            <a:picLocks noChangeAspect="1"/>
          </p:cNvPicPr>
          <p:nvPr/>
        </p:nvPicPr>
        <p:blipFill>
          <a:blip r:embed="rId2"/>
          <a:stretch>
            <a:fillRect/>
          </a:stretch>
        </p:blipFill>
        <p:spPr>
          <a:xfrm>
            <a:off x="1331640" y="1916832"/>
            <a:ext cx="6480720" cy="4044071"/>
          </a:xfrm>
          <a:prstGeom prst="rect">
            <a:avLst/>
          </a:prstGeom>
        </p:spPr>
      </p:pic>
    </p:spTree>
    <p:extLst>
      <p:ext uri="{BB962C8B-B14F-4D97-AF65-F5344CB8AC3E}">
        <p14:creationId xmlns:p14="http://schemas.microsoft.com/office/powerpoint/2010/main" val="13756908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AB718-CD47-41B0-8522-11433E56154E}"/>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8E8B7CA0-DF47-4682-9C29-0BD282ABD6F8}"/>
              </a:ext>
            </a:extLst>
          </p:cNvPr>
          <p:cNvSpPr>
            <a:spLocks noGrp="1"/>
          </p:cNvSpPr>
          <p:nvPr>
            <p:ph idx="1"/>
          </p:nvPr>
        </p:nvSpPr>
        <p:spPr/>
        <p:txBody>
          <a:bodyPr/>
          <a:lstStyle/>
          <a:p>
            <a:r>
              <a:rPr lang="en-MY" dirty="0"/>
              <a:t>Questions</a:t>
            </a:r>
          </a:p>
        </p:txBody>
      </p:sp>
    </p:spTree>
    <p:extLst>
      <p:ext uri="{BB962C8B-B14F-4D97-AF65-F5344CB8AC3E}">
        <p14:creationId xmlns:p14="http://schemas.microsoft.com/office/powerpoint/2010/main" val="622907477"/>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412</TotalTime>
  <Words>1889</Words>
  <Application>Microsoft Office PowerPoint</Application>
  <PresentationFormat>On-screen Show (4:3)</PresentationFormat>
  <Paragraphs>157</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Times New Roman</vt:lpstr>
      <vt:lpstr>Wingdings</vt:lpstr>
      <vt:lpstr>Office Theme</vt:lpstr>
      <vt:lpstr>TALENT DEVELOPMENT &amp; MANAGEMENT - III</vt:lpstr>
      <vt:lpstr>PowerPoint Presentation</vt:lpstr>
      <vt:lpstr>Adult Learning Theory</vt:lpstr>
      <vt:lpstr>Andragogy vs Pedagogy</vt:lpstr>
      <vt:lpstr>Five Assumptions in Andragogy</vt:lpstr>
      <vt:lpstr>Five Assumptions in Andragogy</vt:lpstr>
      <vt:lpstr>Trainability</vt:lpstr>
      <vt:lpstr>Learning Styles</vt:lpstr>
      <vt:lpstr>Learning Curve</vt:lpstr>
      <vt:lpstr>Learning Curve</vt:lpstr>
      <vt:lpstr>Learning Curve</vt:lpstr>
      <vt:lpstr>Question # 1</vt:lpstr>
      <vt:lpstr>Answer # 1</vt:lpstr>
      <vt:lpstr>Learning Level</vt:lpstr>
      <vt:lpstr>Learning Level</vt:lpstr>
      <vt:lpstr>Bloom’s Taxonomy Six Levels</vt:lpstr>
      <vt:lpstr>PowerPoint Presentation</vt:lpstr>
      <vt:lpstr>Employee Training</vt:lpstr>
      <vt:lpstr>Difference between Training, Education and Development</vt:lpstr>
      <vt:lpstr>ADDIE MODEL</vt:lpstr>
      <vt:lpstr>The Five Phases of ADDIE</vt:lpstr>
      <vt:lpstr>Question # 2</vt:lpstr>
      <vt:lpstr>Answer # 2</vt:lpstr>
      <vt:lpstr>PowerPoint Presentation</vt:lpstr>
      <vt:lpstr>Kirkpatrick's 4 Levels of Training Evaluation</vt:lpstr>
      <vt:lpstr>Kirkpatrick's 4 Levels of Training Evaluation</vt:lpstr>
      <vt:lpstr>Kirkpatrick's 4 Levels of Training Evaluation</vt:lpstr>
      <vt:lpstr>Kirkpatrick's 4 Levels of Training Evaluation</vt:lpstr>
      <vt:lpstr>PowerPoint Presentation</vt:lpstr>
      <vt:lpstr>Employee Development</vt:lpstr>
      <vt:lpstr>Employee Development</vt:lpstr>
      <vt:lpstr>Assessment Center (AC)</vt:lpstr>
      <vt:lpstr>Benchmarking</vt:lpstr>
      <vt:lpstr>360-degree feedback</vt:lpstr>
      <vt:lpstr>Learning Management System</vt:lpstr>
      <vt:lpstr>Training Need Assessment</vt:lpstr>
      <vt:lpstr>Training Needs Assessment</vt:lpstr>
      <vt:lpstr>Training Program Development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24</cp:revision>
  <cp:lastPrinted>1601-01-01T00:00:00Z</cp:lastPrinted>
  <dcterms:created xsi:type="dcterms:W3CDTF">2020-07-09T15:12:46Z</dcterms:created>
  <dcterms:modified xsi:type="dcterms:W3CDTF">2022-01-22T03:20:14Z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