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7" r:id="rId1"/>
  </p:sldMasterIdLst>
  <p:notesMasterIdLst>
    <p:notesMasterId r:id="rId93"/>
  </p:notesMasterIdLst>
  <p:handoutMasterIdLst>
    <p:handoutMasterId r:id="rId94"/>
  </p:handoutMasterIdLst>
  <p:sldIdLst>
    <p:sldId id="256" r:id="rId2"/>
    <p:sldId id="315" r:id="rId3"/>
    <p:sldId id="280" r:id="rId4"/>
    <p:sldId id="430" r:id="rId5"/>
    <p:sldId id="431" r:id="rId6"/>
    <p:sldId id="284" r:id="rId7"/>
    <p:sldId id="286" r:id="rId8"/>
    <p:sldId id="287" r:id="rId9"/>
    <p:sldId id="288" r:id="rId10"/>
    <p:sldId id="289" r:id="rId11"/>
    <p:sldId id="290" r:id="rId12"/>
    <p:sldId id="292" r:id="rId13"/>
    <p:sldId id="293" r:id="rId14"/>
    <p:sldId id="294" r:id="rId15"/>
    <p:sldId id="295" r:id="rId16"/>
    <p:sldId id="296" r:id="rId17"/>
    <p:sldId id="299" r:id="rId18"/>
    <p:sldId id="300" r:id="rId19"/>
    <p:sldId id="301" r:id="rId20"/>
    <p:sldId id="302" r:id="rId21"/>
    <p:sldId id="303" r:id="rId22"/>
    <p:sldId id="316" r:id="rId23"/>
    <p:sldId id="304" r:id="rId24"/>
    <p:sldId id="297" r:id="rId25"/>
    <p:sldId id="305" r:id="rId26"/>
    <p:sldId id="306" r:id="rId27"/>
    <p:sldId id="427" r:id="rId28"/>
    <p:sldId id="428" r:id="rId29"/>
    <p:sldId id="429" r:id="rId30"/>
    <p:sldId id="307" r:id="rId31"/>
    <p:sldId id="314" r:id="rId32"/>
    <p:sldId id="317" r:id="rId33"/>
    <p:sldId id="308" r:id="rId34"/>
    <p:sldId id="378" r:id="rId35"/>
    <p:sldId id="309" r:id="rId36"/>
    <p:sldId id="375" r:id="rId37"/>
    <p:sldId id="376" r:id="rId38"/>
    <p:sldId id="377" r:id="rId39"/>
    <p:sldId id="379" r:id="rId40"/>
    <p:sldId id="318" r:id="rId41"/>
    <p:sldId id="403" r:id="rId42"/>
    <p:sldId id="417" r:id="rId43"/>
    <p:sldId id="416" r:id="rId44"/>
    <p:sldId id="418" r:id="rId45"/>
    <p:sldId id="311" r:id="rId46"/>
    <p:sldId id="426" r:id="rId47"/>
    <p:sldId id="268" r:id="rId48"/>
    <p:sldId id="380" r:id="rId49"/>
    <p:sldId id="381" r:id="rId50"/>
    <p:sldId id="382" r:id="rId51"/>
    <p:sldId id="383" r:id="rId52"/>
    <p:sldId id="283" r:id="rId53"/>
    <p:sldId id="312" r:id="rId54"/>
    <p:sldId id="404" r:id="rId55"/>
    <p:sldId id="419" r:id="rId56"/>
    <p:sldId id="405" r:id="rId57"/>
    <p:sldId id="420" r:id="rId58"/>
    <p:sldId id="406" r:id="rId59"/>
    <p:sldId id="421" r:id="rId60"/>
    <p:sldId id="407" r:id="rId61"/>
    <p:sldId id="422" r:id="rId62"/>
    <p:sldId id="408" r:id="rId63"/>
    <p:sldId id="298" r:id="rId64"/>
    <p:sldId id="409" r:id="rId65"/>
    <p:sldId id="271" r:id="rId66"/>
    <p:sldId id="410" r:id="rId67"/>
    <p:sldId id="423" r:id="rId68"/>
    <p:sldId id="424" r:id="rId69"/>
    <p:sldId id="411" r:id="rId70"/>
    <p:sldId id="425" r:id="rId71"/>
    <p:sldId id="412" r:id="rId72"/>
    <p:sldId id="413" r:id="rId73"/>
    <p:sldId id="414" r:id="rId74"/>
    <p:sldId id="415" r:id="rId75"/>
    <p:sldId id="313" r:id="rId76"/>
    <p:sldId id="319" r:id="rId77"/>
    <p:sldId id="269" r:id="rId78"/>
    <p:sldId id="279" r:id="rId79"/>
    <p:sldId id="270" r:id="rId80"/>
    <p:sldId id="320" r:id="rId81"/>
    <p:sldId id="321" r:id="rId82"/>
    <p:sldId id="322" r:id="rId83"/>
    <p:sldId id="359" r:id="rId84"/>
    <p:sldId id="275" r:id="rId85"/>
    <p:sldId id="369" r:id="rId86"/>
    <p:sldId id="370" r:id="rId87"/>
    <p:sldId id="371" r:id="rId88"/>
    <p:sldId id="372" r:id="rId89"/>
    <p:sldId id="373" r:id="rId90"/>
    <p:sldId id="374" r:id="rId91"/>
    <p:sldId id="272" r:id="rId92"/>
  </p:sldIdLst>
  <p:sldSz cx="9144000" cy="6858000" type="screen4x3"/>
  <p:notesSz cx="6858000" cy="9144000"/>
  <p:defaultTextStyle>
    <a:defPPr>
      <a:defRPr lang="en-MY"/>
    </a:defPPr>
    <a:lvl1pPr algn="l"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1EBBBCC-DAD2-459C-BE2E-F6DE35CF9A28}" styleName="Dark Style 2 - Accent 3/Accent 4">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3">
              <a:tint val="20000"/>
            </a:schemeClr>
          </a:solidFill>
        </a:fill>
      </a:tcStyle>
    </a:lastRow>
    <a:firstRow>
      <a:tcTxStyle b="on">
        <a:fontRef idx="minor">
          <a:scrgbClr r="0" g="0" b="0"/>
        </a:fontRef>
        <a:schemeClr val="lt1"/>
      </a:tcTxStyle>
      <a:tcStyle>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40" autoAdjust="0"/>
    <p:restoredTop sz="94660" autoAdjust="0"/>
  </p:normalViewPr>
  <p:slideViewPr>
    <p:cSldViewPr>
      <p:cViewPr varScale="1">
        <p:scale>
          <a:sx n="68" d="100"/>
          <a:sy n="68" d="100"/>
        </p:scale>
        <p:origin x="1440"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84" Type="http://schemas.openxmlformats.org/officeDocument/2006/relationships/slide" Target="slides/slide83.xml"/><Relationship Id="rId89" Type="http://schemas.openxmlformats.org/officeDocument/2006/relationships/slide" Target="slides/slide88.xml"/><Relationship Id="rId97" Type="http://schemas.openxmlformats.org/officeDocument/2006/relationships/theme" Target="theme/theme1.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slide" Target="slides/slide86.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slide" Target="slides/slide89.xml"/><Relationship Id="rId95" Type="http://schemas.openxmlformats.org/officeDocument/2006/relationships/presProps" Target="presProps.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notesMaster" Target="notesMasters/notesMaster1.xml"/><Relationship Id="rId98" Type="http://schemas.openxmlformats.org/officeDocument/2006/relationships/tableStyles" Target="tableStyle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D1B85754-A5AE-419A-ACAA-008EC2F76A0B}">
      <dgm:prSet phldrT="[Text]"/>
      <dgm:spPr>
        <a:solidFill>
          <a:schemeClr val="accent4">
            <a:lumMod val="50000"/>
            <a:lumOff val="50000"/>
          </a:schemeClr>
        </a:solidFill>
        <a:ln>
          <a:solidFill>
            <a:srgbClr val="FFFFFF"/>
          </a:solidFill>
        </a:ln>
      </dgm:spPr>
      <dgm:t>
        <a:bodyPr/>
        <a:lstStyle/>
        <a:p>
          <a:r>
            <a:rPr lang="en-MY" dirty="0">
              <a:solidFill>
                <a:schemeClr val="accent3"/>
              </a:solidFill>
            </a:rPr>
            <a:t>Performance Management System</a:t>
          </a:r>
        </a:p>
      </dgm:t>
    </dgm:pt>
    <dgm:pt modelId="{F7E836D6-AE40-4221-B424-9DC55BE51CDF}" type="parTrans" cxnId="{4C9E130C-5A7E-45D0-A61C-E7487A436ABD}">
      <dgm:prSet/>
      <dgm:spPr/>
      <dgm:t>
        <a:bodyPr/>
        <a:lstStyle/>
        <a:p>
          <a:endParaRPr lang="en-MY"/>
        </a:p>
      </dgm:t>
    </dgm:pt>
    <dgm:pt modelId="{4BD66402-677F-4591-9B72-7A620C72613B}" type="sibTrans" cxnId="{4C9E130C-5A7E-45D0-A61C-E7487A436ABD}">
      <dgm:prSet/>
      <dgm:spPr/>
      <dgm:t>
        <a:bodyPr/>
        <a:lstStyle/>
        <a:p>
          <a:endParaRPr lang="en-MY"/>
        </a:p>
      </dgm:t>
    </dgm:pt>
    <dgm:pt modelId="{10A0C590-A532-44A1-89C8-932F5D7DA730}">
      <dgm:prSet phldrT="[Text]"/>
      <dgm:spPr>
        <a:solidFill>
          <a:srgbClr val="FFFFFF"/>
        </a:solidFill>
        <a:ln>
          <a:noFill/>
        </a:ln>
      </dgm:spPr>
      <dgm:t>
        <a:bodyPr/>
        <a:lstStyle/>
        <a:p>
          <a:r>
            <a:rPr lang="en-MY" dirty="0">
              <a:solidFill>
                <a:schemeClr val="tx1"/>
              </a:solidFill>
            </a:rPr>
            <a:t>Performance Planning</a:t>
          </a:r>
        </a:p>
      </dgm:t>
    </dgm:pt>
    <dgm:pt modelId="{29DFFF41-1BFA-4263-B854-146B73507DF2}" type="parTrans" cxnId="{78A355C0-E53E-4353-B169-6FBBC605359A}">
      <dgm:prSet/>
      <dgm:spPr/>
      <dgm:t>
        <a:bodyPr/>
        <a:lstStyle/>
        <a:p>
          <a:endParaRPr lang="en-MY"/>
        </a:p>
      </dgm:t>
    </dgm:pt>
    <dgm:pt modelId="{A9EA73E1-EF34-4B14-B6BA-8A4F60B3DC71}" type="sibTrans" cxnId="{78A355C0-E53E-4353-B169-6FBBC605359A}">
      <dgm:prSet/>
      <dgm:spPr/>
      <dgm:t>
        <a:bodyPr/>
        <a:lstStyle/>
        <a:p>
          <a:endParaRPr lang="en-MY"/>
        </a:p>
      </dgm:t>
    </dgm:pt>
    <dgm:pt modelId="{0E8A125C-57D8-4962-B2BC-515A47D78819}">
      <dgm:prSet phldrT="[Text]"/>
      <dgm:spPr>
        <a:solidFill>
          <a:srgbClr val="FFFFFF"/>
        </a:solidFill>
      </dgm:spPr>
      <dgm:t>
        <a:bodyPr/>
        <a:lstStyle/>
        <a:p>
          <a:r>
            <a:rPr lang="en-MY" dirty="0">
              <a:solidFill>
                <a:schemeClr val="tx1"/>
              </a:solidFill>
            </a:rPr>
            <a:t>Performance Monitoring</a:t>
          </a:r>
        </a:p>
      </dgm:t>
    </dgm:pt>
    <dgm:pt modelId="{F1D17582-3ABC-4E04-8B80-C32273D4E574}" type="parTrans" cxnId="{A58DD296-B00C-47E5-A916-21219EC6ECA5}">
      <dgm:prSet/>
      <dgm:spPr/>
      <dgm:t>
        <a:bodyPr/>
        <a:lstStyle/>
        <a:p>
          <a:endParaRPr lang="en-MY"/>
        </a:p>
      </dgm:t>
    </dgm:pt>
    <dgm:pt modelId="{1132010B-811F-4CE9-9D90-3244B52437CB}" type="sibTrans" cxnId="{A58DD296-B00C-47E5-A916-21219EC6ECA5}">
      <dgm:prSet/>
      <dgm:spPr/>
      <dgm:t>
        <a:bodyPr/>
        <a:lstStyle/>
        <a:p>
          <a:endParaRPr lang="en-MY"/>
        </a:p>
      </dgm:t>
    </dgm:pt>
    <dgm:pt modelId="{86EE1343-CA04-44FA-A535-D9463A5F075B}">
      <dgm:prSet phldrT="[Text]"/>
      <dgm:spPr>
        <a:solidFill>
          <a:srgbClr val="FFFFFF"/>
        </a:solidFill>
      </dgm:spPr>
      <dgm:t>
        <a:bodyPr/>
        <a:lstStyle/>
        <a:p>
          <a:r>
            <a:rPr lang="en-MY" dirty="0">
              <a:solidFill>
                <a:schemeClr val="tx1"/>
              </a:solidFill>
            </a:rPr>
            <a:t>Performance Appraisal</a:t>
          </a:r>
        </a:p>
      </dgm:t>
    </dgm:pt>
    <dgm:pt modelId="{4462A191-DD1C-427F-A2AB-ECCA895E2978}" type="parTrans" cxnId="{0BD67EAC-2B56-4FEB-B270-978D9FCDD07E}">
      <dgm:prSet/>
      <dgm:spPr/>
      <dgm:t>
        <a:bodyPr/>
        <a:lstStyle/>
        <a:p>
          <a:endParaRPr lang="en-MY"/>
        </a:p>
      </dgm:t>
    </dgm:pt>
    <dgm:pt modelId="{986357B2-7A47-40CD-864A-8B362D60BF95}" type="sibTrans" cxnId="{0BD67EAC-2B56-4FEB-B270-978D9FCDD07E}">
      <dgm:prSet/>
      <dgm:spPr/>
      <dgm:t>
        <a:bodyPr/>
        <a:lstStyle/>
        <a:p>
          <a:endParaRPr lang="en-MY"/>
        </a:p>
      </dgm:t>
    </dgm:pt>
    <dgm:pt modelId="{EDECB737-FAC0-4F47-9B1A-E18B883D0F75}">
      <dgm:prSet phldrT="[Text]"/>
      <dgm:spPr>
        <a:solidFill>
          <a:srgbClr val="FFFFFF"/>
        </a:solidFill>
      </dgm:spPr>
      <dgm:t>
        <a:bodyPr/>
        <a:lstStyle/>
        <a:p>
          <a:r>
            <a:rPr lang="en-MY">
              <a:solidFill>
                <a:schemeClr val="tx1"/>
              </a:solidFill>
            </a:rPr>
            <a:t>Performance Development</a:t>
          </a:r>
          <a:endParaRPr lang="en-MY" dirty="0">
            <a:solidFill>
              <a:schemeClr val="tx1"/>
            </a:solidFill>
          </a:endParaRPr>
        </a:p>
      </dgm:t>
    </dgm:pt>
    <dgm:pt modelId="{3E244206-80D9-4A49-B29D-BB28E4D7D620}" type="parTrans" cxnId="{5FE1F790-E51A-4899-93D8-D14A5CAF0833}">
      <dgm:prSet/>
      <dgm:spPr/>
      <dgm:t>
        <a:bodyPr/>
        <a:lstStyle/>
        <a:p>
          <a:endParaRPr lang="en-MY"/>
        </a:p>
      </dgm:t>
    </dgm:pt>
    <dgm:pt modelId="{926D1E68-873A-41A6-94C0-77B042AC37D7}" type="sibTrans" cxnId="{5FE1F790-E51A-4899-93D8-D14A5CAF0833}">
      <dgm:prSet/>
      <dgm:spPr/>
      <dgm:t>
        <a:bodyPr/>
        <a:lstStyle/>
        <a:p>
          <a:endParaRPr lang="en-MY"/>
        </a:p>
      </dgm:t>
    </dgm:pt>
    <dgm:pt modelId="{6526F20A-24B3-4FCD-963E-A1F037490F19}">
      <dgm:prSet phldrT="[Text]"/>
      <dgm:spPr>
        <a:solidFill>
          <a:srgbClr val="FFFFFF"/>
        </a:solidFill>
      </dgm:spPr>
      <dgm:t>
        <a:bodyPr/>
        <a:lstStyle/>
        <a:p>
          <a:r>
            <a:rPr lang="en-MY">
              <a:solidFill>
                <a:schemeClr val="tx1"/>
              </a:solidFill>
            </a:rPr>
            <a:t>Performance in Cross Culture Context</a:t>
          </a:r>
          <a:endParaRPr lang="en-MY" dirty="0">
            <a:solidFill>
              <a:schemeClr val="tx1"/>
            </a:solidFill>
          </a:endParaRPr>
        </a:p>
      </dgm:t>
    </dgm:pt>
    <dgm:pt modelId="{402CD06B-6C7D-443A-BDCA-256AA696F552}" type="parTrans" cxnId="{0D6CE2C6-E302-4582-8BFD-869E848BDD3D}">
      <dgm:prSet/>
      <dgm:spPr/>
      <dgm:t>
        <a:bodyPr/>
        <a:lstStyle/>
        <a:p>
          <a:endParaRPr lang="en-MY"/>
        </a:p>
      </dgm:t>
    </dgm:pt>
    <dgm:pt modelId="{A3E1D46A-10CE-4B4D-8698-40709515AB29}" type="sibTrans" cxnId="{0D6CE2C6-E302-4582-8BFD-869E848BDD3D}">
      <dgm:prSet/>
      <dgm:spPr/>
      <dgm:t>
        <a:bodyPr/>
        <a:lstStyle/>
        <a:p>
          <a:endParaRPr lang="en-MY"/>
        </a:p>
      </dgm:t>
    </dgm:pt>
    <dgm:pt modelId="{DDBDE7A3-0C89-4272-A73E-CD32853866D3}">
      <dgm:prSet phldrT="[Text]"/>
      <dgm:spPr>
        <a:solidFill>
          <a:srgbClr val="FFFFFF"/>
        </a:solidFill>
      </dgm:spPr>
      <dgm:t>
        <a:bodyPr/>
        <a:lstStyle/>
        <a:p>
          <a:r>
            <a:rPr lang="en-MY">
              <a:solidFill>
                <a:schemeClr val="tx1"/>
              </a:solidFill>
            </a:rPr>
            <a:t>Employee Disciplinary Procedure</a:t>
          </a:r>
          <a:endParaRPr lang="en-MY" dirty="0">
            <a:solidFill>
              <a:schemeClr val="tx1"/>
            </a:solidFill>
          </a:endParaRPr>
        </a:p>
      </dgm:t>
    </dgm:pt>
    <dgm:pt modelId="{06AACB53-FA20-4010-8BCA-92A6EEEC90CC}" type="parTrans" cxnId="{F967A98A-8F55-469A-84CA-A3124F0BFB9F}">
      <dgm:prSet/>
      <dgm:spPr/>
      <dgm:t>
        <a:bodyPr/>
        <a:lstStyle/>
        <a:p>
          <a:endParaRPr lang="en-MY"/>
        </a:p>
      </dgm:t>
    </dgm:pt>
    <dgm:pt modelId="{FCE25BF3-8199-488E-9246-63625A1EADAC}" type="sibTrans" cxnId="{F967A98A-8F55-469A-84CA-A3124F0BFB9F}">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A4CC9735-B172-48E4-BD42-49857572E9A5}" type="pres">
      <dgm:prSet presAssocID="{D1B85754-A5AE-419A-ACAA-008EC2F76A0B}" presName="parentText" presStyleLbl="node1" presStyleIdx="0" presStyleCnt="7" custLinFactNeighborX="-182" custLinFactNeighborY="13642">
        <dgm:presLayoutVars>
          <dgm:chMax val="0"/>
          <dgm:bulletEnabled val="1"/>
        </dgm:presLayoutVars>
      </dgm:prSet>
      <dgm:spPr/>
    </dgm:pt>
    <dgm:pt modelId="{7A92695F-1C43-489F-94F2-40B087E12AAE}" type="pres">
      <dgm:prSet presAssocID="{4BD66402-677F-4591-9B72-7A620C72613B}" presName="spacer" presStyleCnt="0"/>
      <dgm:spPr/>
    </dgm:pt>
    <dgm:pt modelId="{DF1768A1-F5E4-4152-9DE2-8FFC4D413F5A}" type="pres">
      <dgm:prSet presAssocID="{10A0C590-A532-44A1-89C8-932F5D7DA730}" presName="parentText" presStyleLbl="node1" presStyleIdx="1" presStyleCnt="7" custScaleX="99638">
        <dgm:presLayoutVars>
          <dgm:chMax val="0"/>
          <dgm:bulletEnabled val="1"/>
        </dgm:presLayoutVars>
      </dgm:prSet>
      <dgm:spPr/>
    </dgm:pt>
    <dgm:pt modelId="{4E6B4AFF-7F28-479F-BB0E-2E6F3FE26F05}" type="pres">
      <dgm:prSet presAssocID="{A9EA73E1-EF34-4B14-B6BA-8A4F60B3DC71}" presName="spacer" presStyleCnt="0"/>
      <dgm:spPr/>
    </dgm:pt>
    <dgm:pt modelId="{F674B1EB-7C16-427C-9D7D-944E5157F0F6}" type="pres">
      <dgm:prSet presAssocID="{0E8A125C-57D8-4962-B2BC-515A47D78819}" presName="parentText" presStyleLbl="node1" presStyleIdx="2" presStyleCnt="7">
        <dgm:presLayoutVars>
          <dgm:chMax val="0"/>
          <dgm:bulletEnabled val="1"/>
        </dgm:presLayoutVars>
      </dgm:prSet>
      <dgm:spPr/>
    </dgm:pt>
    <dgm:pt modelId="{F856B672-D9AD-4A1F-BE39-8BA8B85231D0}" type="pres">
      <dgm:prSet presAssocID="{1132010B-811F-4CE9-9D90-3244B52437CB}" presName="spacer" presStyleCnt="0"/>
      <dgm:spPr/>
    </dgm:pt>
    <dgm:pt modelId="{239A56AA-8CA4-45D2-AAA7-F32B26D151DB}" type="pres">
      <dgm:prSet presAssocID="{86EE1343-CA04-44FA-A535-D9463A5F075B}" presName="parentText" presStyleLbl="node1" presStyleIdx="3" presStyleCnt="7">
        <dgm:presLayoutVars>
          <dgm:chMax val="0"/>
          <dgm:bulletEnabled val="1"/>
        </dgm:presLayoutVars>
      </dgm:prSet>
      <dgm:spPr/>
    </dgm:pt>
    <dgm:pt modelId="{04C77992-2E08-4A24-87DB-3D9323CE41DA}" type="pres">
      <dgm:prSet presAssocID="{986357B2-7A47-40CD-864A-8B362D60BF95}" presName="spacer" presStyleCnt="0"/>
      <dgm:spPr/>
    </dgm:pt>
    <dgm:pt modelId="{063BDBA2-A3DC-419F-9114-58CDD7E9676E}" type="pres">
      <dgm:prSet presAssocID="{EDECB737-FAC0-4F47-9B1A-E18B883D0F75}" presName="parentText" presStyleLbl="node1" presStyleIdx="4" presStyleCnt="7">
        <dgm:presLayoutVars>
          <dgm:chMax val="0"/>
          <dgm:bulletEnabled val="1"/>
        </dgm:presLayoutVars>
      </dgm:prSet>
      <dgm:spPr/>
    </dgm:pt>
    <dgm:pt modelId="{A914B8BF-CFD8-47FB-BE1A-5161F813C281}" type="pres">
      <dgm:prSet presAssocID="{926D1E68-873A-41A6-94C0-77B042AC37D7}" presName="spacer" presStyleCnt="0"/>
      <dgm:spPr/>
    </dgm:pt>
    <dgm:pt modelId="{2C838952-826C-4046-A3CA-180A4970B802}" type="pres">
      <dgm:prSet presAssocID="{6526F20A-24B3-4FCD-963E-A1F037490F19}" presName="parentText" presStyleLbl="node1" presStyleIdx="5" presStyleCnt="7">
        <dgm:presLayoutVars>
          <dgm:chMax val="0"/>
          <dgm:bulletEnabled val="1"/>
        </dgm:presLayoutVars>
      </dgm:prSet>
      <dgm:spPr/>
    </dgm:pt>
    <dgm:pt modelId="{1BBB9B79-7740-4C56-BAE4-46BFE1A10783}" type="pres">
      <dgm:prSet presAssocID="{A3E1D46A-10CE-4B4D-8698-40709515AB29}" presName="spacer" presStyleCnt="0"/>
      <dgm:spPr/>
    </dgm:pt>
    <dgm:pt modelId="{95FD1809-53C0-44C6-84A1-4179631B9ABB}" type="pres">
      <dgm:prSet presAssocID="{DDBDE7A3-0C89-4272-A73E-CD32853866D3}" presName="parentText" presStyleLbl="node1" presStyleIdx="6" presStyleCnt="7">
        <dgm:presLayoutVars>
          <dgm:chMax val="0"/>
          <dgm:bulletEnabled val="1"/>
        </dgm:presLayoutVars>
      </dgm:prSet>
      <dgm:spPr/>
    </dgm:pt>
  </dgm:ptLst>
  <dgm:cxnLst>
    <dgm:cxn modelId="{4C9E130C-5A7E-45D0-A61C-E7487A436ABD}" srcId="{703D4D02-5513-427D-B6E9-B2E187EE0C3A}" destId="{D1B85754-A5AE-419A-ACAA-008EC2F76A0B}" srcOrd="0" destOrd="0" parTransId="{F7E836D6-AE40-4221-B424-9DC55BE51CDF}" sibTransId="{4BD66402-677F-4591-9B72-7A620C72613B}"/>
    <dgm:cxn modelId="{8C3C5627-6F4E-49DF-9F49-0CBF1E71DBF8}" type="presOf" srcId="{6526F20A-24B3-4FCD-963E-A1F037490F19}" destId="{2C838952-826C-4046-A3CA-180A4970B802}" srcOrd="0" destOrd="0" presId="urn:microsoft.com/office/officeart/2005/8/layout/vList2"/>
    <dgm:cxn modelId="{DE2F1E5B-9698-48FE-81EA-23245C59F3A2}" type="presOf" srcId="{DDBDE7A3-0C89-4272-A73E-CD32853866D3}" destId="{95FD1809-53C0-44C6-84A1-4179631B9ABB}" srcOrd="0" destOrd="0" presId="urn:microsoft.com/office/officeart/2005/8/layout/vList2"/>
    <dgm:cxn modelId="{E0335A4A-FDED-40D5-8221-51DA03ADB97D}" type="presOf" srcId="{0E8A125C-57D8-4962-B2BC-515A47D78819}" destId="{F674B1EB-7C16-427C-9D7D-944E5157F0F6}" srcOrd="0" destOrd="0" presId="urn:microsoft.com/office/officeart/2005/8/layout/vList2"/>
    <dgm:cxn modelId="{F967A98A-8F55-469A-84CA-A3124F0BFB9F}" srcId="{703D4D02-5513-427D-B6E9-B2E187EE0C3A}" destId="{DDBDE7A3-0C89-4272-A73E-CD32853866D3}" srcOrd="6" destOrd="0" parTransId="{06AACB53-FA20-4010-8BCA-92A6EEEC90CC}" sibTransId="{FCE25BF3-8199-488E-9246-63625A1EADAC}"/>
    <dgm:cxn modelId="{5FE1F790-E51A-4899-93D8-D14A5CAF0833}" srcId="{703D4D02-5513-427D-B6E9-B2E187EE0C3A}" destId="{EDECB737-FAC0-4F47-9B1A-E18B883D0F75}" srcOrd="4" destOrd="0" parTransId="{3E244206-80D9-4A49-B29D-BB28E4D7D620}" sibTransId="{926D1E68-873A-41A6-94C0-77B042AC37D7}"/>
    <dgm:cxn modelId="{A58DD296-B00C-47E5-A916-21219EC6ECA5}" srcId="{703D4D02-5513-427D-B6E9-B2E187EE0C3A}" destId="{0E8A125C-57D8-4962-B2BC-515A47D78819}" srcOrd="2" destOrd="0" parTransId="{F1D17582-3ABC-4E04-8B80-C32273D4E574}" sibTransId="{1132010B-811F-4CE9-9D90-3244B52437CB}"/>
    <dgm:cxn modelId="{D828F8A2-C78E-4422-BCDC-945498A12C2E}" type="presOf" srcId="{86EE1343-CA04-44FA-A535-D9463A5F075B}" destId="{239A56AA-8CA4-45D2-AAA7-F32B26D151DB}" srcOrd="0" destOrd="0" presId="urn:microsoft.com/office/officeart/2005/8/layout/vList2"/>
    <dgm:cxn modelId="{0BD67EAC-2B56-4FEB-B270-978D9FCDD07E}" srcId="{703D4D02-5513-427D-B6E9-B2E187EE0C3A}" destId="{86EE1343-CA04-44FA-A535-D9463A5F075B}" srcOrd="3" destOrd="0" parTransId="{4462A191-DD1C-427F-A2AB-ECCA895E2978}" sibTransId="{986357B2-7A47-40CD-864A-8B362D60BF95}"/>
    <dgm:cxn modelId="{87A92DBF-812C-47C9-8DD6-6138E484BBFF}" type="presOf" srcId="{703D4D02-5513-427D-B6E9-B2E187EE0C3A}" destId="{CC8763B3-4621-4666-B669-3C5BA2A30DBE}" srcOrd="0" destOrd="0" presId="urn:microsoft.com/office/officeart/2005/8/layout/vList2"/>
    <dgm:cxn modelId="{78A355C0-E53E-4353-B169-6FBBC605359A}" srcId="{703D4D02-5513-427D-B6E9-B2E187EE0C3A}" destId="{10A0C590-A532-44A1-89C8-932F5D7DA730}" srcOrd="1" destOrd="0" parTransId="{29DFFF41-1BFA-4263-B854-146B73507DF2}" sibTransId="{A9EA73E1-EF34-4B14-B6BA-8A4F60B3DC71}"/>
    <dgm:cxn modelId="{0D6CE2C6-E302-4582-8BFD-869E848BDD3D}" srcId="{703D4D02-5513-427D-B6E9-B2E187EE0C3A}" destId="{6526F20A-24B3-4FCD-963E-A1F037490F19}" srcOrd="5" destOrd="0" parTransId="{402CD06B-6C7D-443A-BDCA-256AA696F552}" sibTransId="{A3E1D46A-10CE-4B4D-8698-40709515AB29}"/>
    <dgm:cxn modelId="{CE7399CB-E928-44C5-A478-0E064B5CDA94}" type="presOf" srcId="{EDECB737-FAC0-4F47-9B1A-E18B883D0F75}" destId="{063BDBA2-A3DC-419F-9114-58CDD7E9676E}" srcOrd="0" destOrd="0" presId="urn:microsoft.com/office/officeart/2005/8/layout/vList2"/>
    <dgm:cxn modelId="{C5266FCC-EFC5-4966-BF17-72CC0FC5B6E9}" type="presOf" srcId="{10A0C590-A532-44A1-89C8-932F5D7DA730}" destId="{DF1768A1-F5E4-4152-9DE2-8FFC4D413F5A}" srcOrd="0" destOrd="0" presId="urn:microsoft.com/office/officeart/2005/8/layout/vList2"/>
    <dgm:cxn modelId="{62C4BCE8-59B7-401B-B7AE-9F1821E22A6C}" type="presOf" srcId="{D1B85754-A5AE-419A-ACAA-008EC2F76A0B}" destId="{A4CC9735-B172-48E4-BD42-49857572E9A5}" srcOrd="0" destOrd="0" presId="urn:microsoft.com/office/officeart/2005/8/layout/vList2"/>
    <dgm:cxn modelId="{817D1BA9-B834-41F6-AC36-12031F244D05}" type="presParOf" srcId="{CC8763B3-4621-4666-B669-3C5BA2A30DBE}" destId="{A4CC9735-B172-48E4-BD42-49857572E9A5}" srcOrd="0" destOrd="0" presId="urn:microsoft.com/office/officeart/2005/8/layout/vList2"/>
    <dgm:cxn modelId="{A46DBB36-6B64-4129-98E4-3BC7E985978B}" type="presParOf" srcId="{CC8763B3-4621-4666-B669-3C5BA2A30DBE}" destId="{7A92695F-1C43-489F-94F2-40B087E12AAE}" srcOrd="1" destOrd="0" presId="urn:microsoft.com/office/officeart/2005/8/layout/vList2"/>
    <dgm:cxn modelId="{6DCBBC5F-447C-4209-9D81-012F211C5711}" type="presParOf" srcId="{CC8763B3-4621-4666-B669-3C5BA2A30DBE}" destId="{DF1768A1-F5E4-4152-9DE2-8FFC4D413F5A}" srcOrd="2" destOrd="0" presId="urn:microsoft.com/office/officeart/2005/8/layout/vList2"/>
    <dgm:cxn modelId="{6B9DB196-C45C-4001-9F83-44EDA583C3CB}" type="presParOf" srcId="{CC8763B3-4621-4666-B669-3C5BA2A30DBE}" destId="{4E6B4AFF-7F28-479F-BB0E-2E6F3FE26F05}" srcOrd="3" destOrd="0" presId="urn:microsoft.com/office/officeart/2005/8/layout/vList2"/>
    <dgm:cxn modelId="{DEEE08AF-286C-464B-9E6F-73D1BDB9F98C}" type="presParOf" srcId="{CC8763B3-4621-4666-B669-3C5BA2A30DBE}" destId="{F674B1EB-7C16-427C-9D7D-944E5157F0F6}" srcOrd="4" destOrd="0" presId="urn:microsoft.com/office/officeart/2005/8/layout/vList2"/>
    <dgm:cxn modelId="{6DEE7097-E5A3-4783-BBAF-55BF641F649D}" type="presParOf" srcId="{CC8763B3-4621-4666-B669-3C5BA2A30DBE}" destId="{F856B672-D9AD-4A1F-BE39-8BA8B85231D0}" srcOrd="5" destOrd="0" presId="urn:microsoft.com/office/officeart/2005/8/layout/vList2"/>
    <dgm:cxn modelId="{D069A7BC-3F76-428D-A736-5F79F5F88255}" type="presParOf" srcId="{CC8763B3-4621-4666-B669-3C5BA2A30DBE}" destId="{239A56AA-8CA4-45D2-AAA7-F32B26D151DB}" srcOrd="6" destOrd="0" presId="urn:microsoft.com/office/officeart/2005/8/layout/vList2"/>
    <dgm:cxn modelId="{51099936-F243-4A9B-A77A-90190D316907}" type="presParOf" srcId="{CC8763B3-4621-4666-B669-3C5BA2A30DBE}" destId="{04C77992-2E08-4A24-87DB-3D9323CE41DA}" srcOrd="7" destOrd="0" presId="urn:microsoft.com/office/officeart/2005/8/layout/vList2"/>
    <dgm:cxn modelId="{7F3CFA4E-EF63-4B69-A44A-79D4E38E6B04}" type="presParOf" srcId="{CC8763B3-4621-4666-B669-3C5BA2A30DBE}" destId="{063BDBA2-A3DC-419F-9114-58CDD7E9676E}" srcOrd="8" destOrd="0" presId="urn:microsoft.com/office/officeart/2005/8/layout/vList2"/>
    <dgm:cxn modelId="{554E2C67-8D8A-4917-A739-BFF681064908}" type="presParOf" srcId="{CC8763B3-4621-4666-B669-3C5BA2A30DBE}" destId="{A914B8BF-CFD8-47FB-BE1A-5161F813C281}" srcOrd="9" destOrd="0" presId="urn:microsoft.com/office/officeart/2005/8/layout/vList2"/>
    <dgm:cxn modelId="{0DF43C34-0693-4685-92A1-D1A0E018021D}" type="presParOf" srcId="{CC8763B3-4621-4666-B669-3C5BA2A30DBE}" destId="{2C838952-826C-4046-A3CA-180A4970B802}" srcOrd="10" destOrd="0" presId="urn:microsoft.com/office/officeart/2005/8/layout/vList2"/>
    <dgm:cxn modelId="{845957CB-FFD9-4E3E-B424-58ACFF2956AF}" type="presParOf" srcId="{CC8763B3-4621-4666-B669-3C5BA2A30DBE}" destId="{1BBB9B79-7740-4C56-BAE4-46BFE1A10783}" srcOrd="11" destOrd="0" presId="urn:microsoft.com/office/officeart/2005/8/layout/vList2"/>
    <dgm:cxn modelId="{F342BE73-FB67-4582-9827-6D7238F92723}" type="presParOf" srcId="{CC8763B3-4621-4666-B669-3C5BA2A30DBE}" destId="{95FD1809-53C0-44C6-84A1-4179631B9ABB}" srcOrd="12"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D1B85754-A5AE-419A-ACAA-008EC2F76A0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Performance Management System</a:t>
          </a:r>
        </a:p>
      </dgm:t>
    </dgm:pt>
    <dgm:pt modelId="{F7E836D6-AE40-4221-B424-9DC55BE51CDF}" type="parTrans" cxnId="{4C9E130C-5A7E-45D0-A61C-E7487A436ABD}">
      <dgm:prSet/>
      <dgm:spPr/>
      <dgm:t>
        <a:bodyPr/>
        <a:lstStyle/>
        <a:p>
          <a:endParaRPr lang="en-MY"/>
        </a:p>
      </dgm:t>
    </dgm:pt>
    <dgm:pt modelId="{4BD66402-677F-4591-9B72-7A620C72613B}" type="sibTrans" cxnId="{4C9E130C-5A7E-45D0-A61C-E7487A436ABD}">
      <dgm:prSet/>
      <dgm:spPr/>
      <dgm:t>
        <a:bodyPr/>
        <a:lstStyle/>
        <a:p>
          <a:endParaRPr lang="en-MY"/>
        </a:p>
      </dgm:t>
    </dgm:pt>
    <dgm:pt modelId="{10A0C590-A532-44A1-89C8-932F5D7DA730}">
      <dgm:prSet phldrT="[Text]" custT="1"/>
      <dgm:spPr>
        <a:solidFill>
          <a:srgbClr val="000000">
            <a:lumMod val="50000"/>
            <a:lumOff val="50000"/>
          </a:srgbClr>
        </a:solidFill>
        <a:ln w="12700" cap="flat" cmpd="sng" algn="ctr">
          <a:solidFill>
            <a:srgbClr val="FFFFFF"/>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FFFFEE"/>
              </a:solidFill>
              <a:latin typeface="Arial"/>
              <a:ea typeface="+mn-ea"/>
              <a:cs typeface="+mn-cs"/>
            </a:rPr>
            <a:t>Performance Planning</a:t>
          </a:r>
        </a:p>
      </dgm:t>
    </dgm:pt>
    <dgm:pt modelId="{29DFFF41-1BFA-4263-B854-146B73507DF2}" type="parTrans" cxnId="{78A355C0-E53E-4353-B169-6FBBC605359A}">
      <dgm:prSet/>
      <dgm:spPr/>
      <dgm:t>
        <a:bodyPr/>
        <a:lstStyle/>
        <a:p>
          <a:endParaRPr lang="en-MY"/>
        </a:p>
      </dgm:t>
    </dgm:pt>
    <dgm:pt modelId="{A9EA73E1-EF34-4B14-B6BA-8A4F60B3DC71}" type="sibTrans" cxnId="{78A355C0-E53E-4353-B169-6FBBC605359A}">
      <dgm:prSet/>
      <dgm:spPr/>
      <dgm:t>
        <a:bodyPr/>
        <a:lstStyle/>
        <a:p>
          <a:endParaRPr lang="en-MY"/>
        </a:p>
      </dgm:t>
    </dgm:pt>
    <dgm:pt modelId="{0E8A125C-57D8-4962-B2BC-515A47D78819}">
      <dgm:prSet phldrT="[Text]"/>
      <dgm:spPr>
        <a:solidFill>
          <a:srgbClr val="FFFFFF"/>
        </a:solidFill>
      </dgm:spPr>
      <dgm:t>
        <a:bodyPr/>
        <a:lstStyle/>
        <a:p>
          <a:r>
            <a:rPr lang="en-MY" dirty="0">
              <a:solidFill>
                <a:schemeClr val="tx1"/>
              </a:solidFill>
            </a:rPr>
            <a:t>Performance Monitoring</a:t>
          </a:r>
        </a:p>
      </dgm:t>
    </dgm:pt>
    <dgm:pt modelId="{F1D17582-3ABC-4E04-8B80-C32273D4E574}" type="parTrans" cxnId="{A58DD296-B00C-47E5-A916-21219EC6ECA5}">
      <dgm:prSet/>
      <dgm:spPr/>
      <dgm:t>
        <a:bodyPr/>
        <a:lstStyle/>
        <a:p>
          <a:endParaRPr lang="en-MY"/>
        </a:p>
      </dgm:t>
    </dgm:pt>
    <dgm:pt modelId="{1132010B-811F-4CE9-9D90-3244B52437CB}" type="sibTrans" cxnId="{A58DD296-B00C-47E5-A916-21219EC6ECA5}">
      <dgm:prSet/>
      <dgm:spPr/>
      <dgm:t>
        <a:bodyPr/>
        <a:lstStyle/>
        <a:p>
          <a:endParaRPr lang="en-MY"/>
        </a:p>
      </dgm:t>
    </dgm:pt>
    <dgm:pt modelId="{86EE1343-CA04-44FA-A535-D9463A5F075B}">
      <dgm:prSet phldrT="[Text]"/>
      <dgm:spPr>
        <a:solidFill>
          <a:srgbClr val="FFFFFF"/>
        </a:solidFill>
      </dgm:spPr>
      <dgm:t>
        <a:bodyPr/>
        <a:lstStyle/>
        <a:p>
          <a:r>
            <a:rPr lang="en-MY" dirty="0">
              <a:solidFill>
                <a:schemeClr val="tx1"/>
              </a:solidFill>
            </a:rPr>
            <a:t>Performance Appraisal</a:t>
          </a:r>
        </a:p>
      </dgm:t>
    </dgm:pt>
    <dgm:pt modelId="{4462A191-DD1C-427F-A2AB-ECCA895E2978}" type="parTrans" cxnId="{0BD67EAC-2B56-4FEB-B270-978D9FCDD07E}">
      <dgm:prSet/>
      <dgm:spPr/>
      <dgm:t>
        <a:bodyPr/>
        <a:lstStyle/>
        <a:p>
          <a:endParaRPr lang="en-MY"/>
        </a:p>
      </dgm:t>
    </dgm:pt>
    <dgm:pt modelId="{986357B2-7A47-40CD-864A-8B362D60BF95}" type="sibTrans" cxnId="{0BD67EAC-2B56-4FEB-B270-978D9FCDD07E}">
      <dgm:prSet/>
      <dgm:spPr/>
      <dgm:t>
        <a:bodyPr/>
        <a:lstStyle/>
        <a:p>
          <a:endParaRPr lang="en-MY"/>
        </a:p>
      </dgm:t>
    </dgm:pt>
    <dgm:pt modelId="{EDECB737-FAC0-4F47-9B1A-E18B883D0F75}">
      <dgm:prSet phldrT="[Text]"/>
      <dgm:spPr>
        <a:solidFill>
          <a:srgbClr val="FFFFFF"/>
        </a:solidFill>
      </dgm:spPr>
      <dgm:t>
        <a:bodyPr/>
        <a:lstStyle/>
        <a:p>
          <a:r>
            <a:rPr lang="en-MY">
              <a:solidFill>
                <a:schemeClr val="tx1"/>
              </a:solidFill>
            </a:rPr>
            <a:t>Performance Development</a:t>
          </a:r>
          <a:endParaRPr lang="en-MY" dirty="0">
            <a:solidFill>
              <a:schemeClr val="tx1"/>
            </a:solidFill>
          </a:endParaRPr>
        </a:p>
      </dgm:t>
    </dgm:pt>
    <dgm:pt modelId="{3E244206-80D9-4A49-B29D-BB28E4D7D620}" type="parTrans" cxnId="{5FE1F790-E51A-4899-93D8-D14A5CAF0833}">
      <dgm:prSet/>
      <dgm:spPr/>
      <dgm:t>
        <a:bodyPr/>
        <a:lstStyle/>
        <a:p>
          <a:endParaRPr lang="en-MY"/>
        </a:p>
      </dgm:t>
    </dgm:pt>
    <dgm:pt modelId="{926D1E68-873A-41A6-94C0-77B042AC37D7}" type="sibTrans" cxnId="{5FE1F790-E51A-4899-93D8-D14A5CAF0833}">
      <dgm:prSet/>
      <dgm:spPr/>
      <dgm:t>
        <a:bodyPr/>
        <a:lstStyle/>
        <a:p>
          <a:endParaRPr lang="en-MY"/>
        </a:p>
      </dgm:t>
    </dgm:pt>
    <dgm:pt modelId="{6526F20A-24B3-4FCD-963E-A1F037490F19}">
      <dgm:prSet phldrT="[Text]"/>
      <dgm:spPr>
        <a:solidFill>
          <a:srgbClr val="FFFFFF"/>
        </a:solidFill>
      </dgm:spPr>
      <dgm:t>
        <a:bodyPr/>
        <a:lstStyle/>
        <a:p>
          <a:r>
            <a:rPr lang="en-MY">
              <a:solidFill>
                <a:schemeClr val="tx1"/>
              </a:solidFill>
            </a:rPr>
            <a:t>Performance in Cross Culture Context</a:t>
          </a:r>
          <a:endParaRPr lang="en-MY" dirty="0">
            <a:solidFill>
              <a:schemeClr val="tx1"/>
            </a:solidFill>
          </a:endParaRPr>
        </a:p>
      </dgm:t>
    </dgm:pt>
    <dgm:pt modelId="{402CD06B-6C7D-443A-BDCA-256AA696F552}" type="parTrans" cxnId="{0D6CE2C6-E302-4582-8BFD-869E848BDD3D}">
      <dgm:prSet/>
      <dgm:spPr/>
      <dgm:t>
        <a:bodyPr/>
        <a:lstStyle/>
        <a:p>
          <a:endParaRPr lang="en-MY"/>
        </a:p>
      </dgm:t>
    </dgm:pt>
    <dgm:pt modelId="{A3E1D46A-10CE-4B4D-8698-40709515AB29}" type="sibTrans" cxnId="{0D6CE2C6-E302-4582-8BFD-869E848BDD3D}">
      <dgm:prSet/>
      <dgm:spPr/>
      <dgm:t>
        <a:bodyPr/>
        <a:lstStyle/>
        <a:p>
          <a:endParaRPr lang="en-MY"/>
        </a:p>
      </dgm:t>
    </dgm:pt>
    <dgm:pt modelId="{DDBDE7A3-0C89-4272-A73E-CD32853866D3}">
      <dgm:prSet phldrT="[Text]"/>
      <dgm:spPr>
        <a:solidFill>
          <a:srgbClr val="FFFFFF"/>
        </a:solidFill>
      </dgm:spPr>
      <dgm:t>
        <a:bodyPr/>
        <a:lstStyle/>
        <a:p>
          <a:r>
            <a:rPr lang="en-MY">
              <a:solidFill>
                <a:schemeClr val="tx1"/>
              </a:solidFill>
            </a:rPr>
            <a:t>Employee Disciplinary Procedure</a:t>
          </a:r>
          <a:endParaRPr lang="en-MY" dirty="0">
            <a:solidFill>
              <a:schemeClr val="tx1"/>
            </a:solidFill>
          </a:endParaRPr>
        </a:p>
      </dgm:t>
    </dgm:pt>
    <dgm:pt modelId="{06AACB53-FA20-4010-8BCA-92A6EEEC90CC}" type="parTrans" cxnId="{F967A98A-8F55-469A-84CA-A3124F0BFB9F}">
      <dgm:prSet/>
      <dgm:spPr/>
      <dgm:t>
        <a:bodyPr/>
        <a:lstStyle/>
        <a:p>
          <a:endParaRPr lang="en-MY"/>
        </a:p>
      </dgm:t>
    </dgm:pt>
    <dgm:pt modelId="{FCE25BF3-8199-488E-9246-63625A1EADAC}" type="sibTrans" cxnId="{F967A98A-8F55-469A-84CA-A3124F0BFB9F}">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A4CC9735-B172-48E4-BD42-49857572E9A5}" type="pres">
      <dgm:prSet presAssocID="{D1B85754-A5AE-419A-ACAA-008EC2F76A0B}" presName="parentText" presStyleLbl="node1" presStyleIdx="0" presStyleCnt="7" custLinFactNeighborX="-182" custLinFactNeighborY="13642">
        <dgm:presLayoutVars>
          <dgm:chMax val="0"/>
          <dgm:bulletEnabled val="1"/>
        </dgm:presLayoutVars>
      </dgm:prSet>
      <dgm:spPr>
        <a:xfrm>
          <a:off x="0" y="100608"/>
          <a:ext cx="8122096" cy="631800"/>
        </a:xfrm>
        <a:prstGeom prst="roundRect">
          <a:avLst/>
        </a:prstGeom>
      </dgm:spPr>
    </dgm:pt>
    <dgm:pt modelId="{7A92695F-1C43-489F-94F2-40B087E12AAE}" type="pres">
      <dgm:prSet presAssocID="{4BD66402-677F-4591-9B72-7A620C72613B}" presName="spacer" presStyleCnt="0"/>
      <dgm:spPr/>
    </dgm:pt>
    <dgm:pt modelId="{DF1768A1-F5E4-4152-9DE2-8FFC4D413F5A}" type="pres">
      <dgm:prSet presAssocID="{10A0C590-A532-44A1-89C8-932F5D7DA730}" presName="parentText" presStyleLbl="node1" presStyleIdx="1" presStyleCnt="7" custScaleX="99638">
        <dgm:presLayoutVars>
          <dgm:chMax val="0"/>
          <dgm:bulletEnabled val="1"/>
        </dgm:presLayoutVars>
      </dgm:prSet>
      <dgm:spPr>
        <a:xfrm>
          <a:off x="14700" y="799560"/>
          <a:ext cx="8092694" cy="631800"/>
        </a:xfrm>
        <a:prstGeom prst="roundRect">
          <a:avLst/>
        </a:prstGeom>
      </dgm:spPr>
    </dgm:pt>
    <dgm:pt modelId="{4E6B4AFF-7F28-479F-BB0E-2E6F3FE26F05}" type="pres">
      <dgm:prSet presAssocID="{A9EA73E1-EF34-4B14-B6BA-8A4F60B3DC71}" presName="spacer" presStyleCnt="0"/>
      <dgm:spPr/>
    </dgm:pt>
    <dgm:pt modelId="{F674B1EB-7C16-427C-9D7D-944E5157F0F6}" type="pres">
      <dgm:prSet presAssocID="{0E8A125C-57D8-4962-B2BC-515A47D78819}" presName="parentText" presStyleLbl="node1" presStyleIdx="2" presStyleCnt="7" custLinFactNeighborX="-182" custLinFactNeighborY="4861">
        <dgm:presLayoutVars>
          <dgm:chMax val="0"/>
          <dgm:bulletEnabled val="1"/>
        </dgm:presLayoutVars>
      </dgm:prSet>
      <dgm:spPr/>
    </dgm:pt>
    <dgm:pt modelId="{F856B672-D9AD-4A1F-BE39-8BA8B85231D0}" type="pres">
      <dgm:prSet presAssocID="{1132010B-811F-4CE9-9D90-3244B52437CB}" presName="spacer" presStyleCnt="0"/>
      <dgm:spPr/>
    </dgm:pt>
    <dgm:pt modelId="{239A56AA-8CA4-45D2-AAA7-F32B26D151DB}" type="pres">
      <dgm:prSet presAssocID="{86EE1343-CA04-44FA-A535-D9463A5F075B}" presName="parentText" presStyleLbl="node1" presStyleIdx="3" presStyleCnt="7">
        <dgm:presLayoutVars>
          <dgm:chMax val="0"/>
          <dgm:bulletEnabled val="1"/>
        </dgm:presLayoutVars>
      </dgm:prSet>
      <dgm:spPr/>
    </dgm:pt>
    <dgm:pt modelId="{04C77992-2E08-4A24-87DB-3D9323CE41DA}" type="pres">
      <dgm:prSet presAssocID="{986357B2-7A47-40CD-864A-8B362D60BF95}" presName="spacer" presStyleCnt="0"/>
      <dgm:spPr/>
    </dgm:pt>
    <dgm:pt modelId="{063BDBA2-A3DC-419F-9114-58CDD7E9676E}" type="pres">
      <dgm:prSet presAssocID="{EDECB737-FAC0-4F47-9B1A-E18B883D0F75}" presName="parentText" presStyleLbl="node1" presStyleIdx="4" presStyleCnt="7">
        <dgm:presLayoutVars>
          <dgm:chMax val="0"/>
          <dgm:bulletEnabled val="1"/>
        </dgm:presLayoutVars>
      </dgm:prSet>
      <dgm:spPr/>
    </dgm:pt>
    <dgm:pt modelId="{A914B8BF-CFD8-47FB-BE1A-5161F813C281}" type="pres">
      <dgm:prSet presAssocID="{926D1E68-873A-41A6-94C0-77B042AC37D7}" presName="spacer" presStyleCnt="0"/>
      <dgm:spPr/>
    </dgm:pt>
    <dgm:pt modelId="{2C838952-826C-4046-A3CA-180A4970B802}" type="pres">
      <dgm:prSet presAssocID="{6526F20A-24B3-4FCD-963E-A1F037490F19}" presName="parentText" presStyleLbl="node1" presStyleIdx="5" presStyleCnt="7">
        <dgm:presLayoutVars>
          <dgm:chMax val="0"/>
          <dgm:bulletEnabled val="1"/>
        </dgm:presLayoutVars>
      </dgm:prSet>
      <dgm:spPr/>
    </dgm:pt>
    <dgm:pt modelId="{1BBB9B79-7740-4C56-BAE4-46BFE1A10783}" type="pres">
      <dgm:prSet presAssocID="{A3E1D46A-10CE-4B4D-8698-40709515AB29}" presName="spacer" presStyleCnt="0"/>
      <dgm:spPr/>
    </dgm:pt>
    <dgm:pt modelId="{95FD1809-53C0-44C6-84A1-4179631B9ABB}" type="pres">
      <dgm:prSet presAssocID="{DDBDE7A3-0C89-4272-A73E-CD32853866D3}" presName="parentText" presStyleLbl="node1" presStyleIdx="6" presStyleCnt="7">
        <dgm:presLayoutVars>
          <dgm:chMax val="0"/>
          <dgm:bulletEnabled val="1"/>
        </dgm:presLayoutVars>
      </dgm:prSet>
      <dgm:spPr/>
    </dgm:pt>
  </dgm:ptLst>
  <dgm:cxnLst>
    <dgm:cxn modelId="{4C9E130C-5A7E-45D0-A61C-E7487A436ABD}" srcId="{703D4D02-5513-427D-B6E9-B2E187EE0C3A}" destId="{D1B85754-A5AE-419A-ACAA-008EC2F76A0B}" srcOrd="0" destOrd="0" parTransId="{F7E836D6-AE40-4221-B424-9DC55BE51CDF}" sibTransId="{4BD66402-677F-4591-9B72-7A620C72613B}"/>
    <dgm:cxn modelId="{8C3C5627-6F4E-49DF-9F49-0CBF1E71DBF8}" type="presOf" srcId="{6526F20A-24B3-4FCD-963E-A1F037490F19}" destId="{2C838952-826C-4046-A3CA-180A4970B802}" srcOrd="0" destOrd="0" presId="urn:microsoft.com/office/officeart/2005/8/layout/vList2"/>
    <dgm:cxn modelId="{DE2F1E5B-9698-48FE-81EA-23245C59F3A2}" type="presOf" srcId="{DDBDE7A3-0C89-4272-A73E-CD32853866D3}" destId="{95FD1809-53C0-44C6-84A1-4179631B9ABB}" srcOrd="0" destOrd="0" presId="urn:microsoft.com/office/officeart/2005/8/layout/vList2"/>
    <dgm:cxn modelId="{E0335A4A-FDED-40D5-8221-51DA03ADB97D}" type="presOf" srcId="{0E8A125C-57D8-4962-B2BC-515A47D78819}" destId="{F674B1EB-7C16-427C-9D7D-944E5157F0F6}" srcOrd="0" destOrd="0" presId="urn:microsoft.com/office/officeart/2005/8/layout/vList2"/>
    <dgm:cxn modelId="{F967A98A-8F55-469A-84CA-A3124F0BFB9F}" srcId="{703D4D02-5513-427D-B6E9-B2E187EE0C3A}" destId="{DDBDE7A3-0C89-4272-A73E-CD32853866D3}" srcOrd="6" destOrd="0" parTransId="{06AACB53-FA20-4010-8BCA-92A6EEEC90CC}" sibTransId="{FCE25BF3-8199-488E-9246-63625A1EADAC}"/>
    <dgm:cxn modelId="{5FE1F790-E51A-4899-93D8-D14A5CAF0833}" srcId="{703D4D02-5513-427D-B6E9-B2E187EE0C3A}" destId="{EDECB737-FAC0-4F47-9B1A-E18B883D0F75}" srcOrd="4" destOrd="0" parTransId="{3E244206-80D9-4A49-B29D-BB28E4D7D620}" sibTransId="{926D1E68-873A-41A6-94C0-77B042AC37D7}"/>
    <dgm:cxn modelId="{A58DD296-B00C-47E5-A916-21219EC6ECA5}" srcId="{703D4D02-5513-427D-B6E9-B2E187EE0C3A}" destId="{0E8A125C-57D8-4962-B2BC-515A47D78819}" srcOrd="2" destOrd="0" parTransId="{F1D17582-3ABC-4E04-8B80-C32273D4E574}" sibTransId="{1132010B-811F-4CE9-9D90-3244B52437CB}"/>
    <dgm:cxn modelId="{D828F8A2-C78E-4422-BCDC-945498A12C2E}" type="presOf" srcId="{86EE1343-CA04-44FA-A535-D9463A5F075B}" destId="{239A56AA-8CA4-45D2-AAA7-F32B26D151DB}" srcOrd="0" destOrd="0" presId="urn:microsoft.com/office/officeart/2005/8/layout/vList2"/>
    <dgm:cxn modelId="{0BD67EAC-2B56-4FEB-B270-978D9FCDD07E}" srcId="{703D4D02-5513-427D-B6E9-B2E187EE0C3A}" destId="{86EE1343-CA04-44FA-A535-D9463A5F075B}" srcOrd="3" destOrd="0" parTransId="{4462A191-DD1C-427F-A2AB-ECCA895E2978}" sibTransId="{986357B2-7A47-40CD-864A-8B362D60BF95}"/>
    <dgm:cxn modelId="{87A92DBF-812C-47C9-8DD6-6138E484BBFF}" type="presOf" srcId="{703D4D02-5513-427D-B6E9-B2E187EE0C3A}" destId="{CC8763B3-4621-4666-B669-3C5BA2A30DBE}" srcOrd="0" destOrd="0" presId="urn:microsoft.com/office/officeart/2005/8/layout/vList2"/>
    <dgm:cxn modelId="{78A355C0-E53E-4353-B169-6FBBC605359A}" srcId="{703D4D02-5513-427D-B6E9-B2E187EE0C3A}" destId="{10A0C590-A532-44A1-89C8-932F5D7DA730}" srcOrd="1" destOrd="0" parTransId="{29DFFF41-1BFA-4263-B854-146B73507DF2}" sibTransId="{A9EA73E1-EF34-4B14-B6BA-8A4F60B3DC71}"/>
    <dgm:cxn modelId="{0D6CE2C6-E302-4582-8BFD-869E848BDD3D}" srcId="{703D4D02-5513-427D-B6E9-B2E187EE0C3A}" destId="{6526F20A-24B3-4FCD-963E-A1F037490F19}" srcOrd="5" destOrd="0" parTransId="{402CD06B-6C7D-443A-BDCA-256AA696F552}" sibTransId="{A3E1D46A-10CE-4B4D-8698-40709515AB29}"/>
    <dgm:cxn modelId="{CE7399CB-E928-44C5-A478-0E064B5CDA94}" type="presOf" srcId="{EDECB737-FAC0-4F47-9B1A-E18B883D0F75}" destId="{063BDBA2-A3DC-419F-9114-58CDD7E9676E}" srcOrd="0" destOrd="0" presId="urn:microsoft.com/office/officeart/2005/8/layout/vList2"/>
    <dgm:cxn modelId="{C5266FCC-EFC5-4966-BF17-72CC0FC5B6E9}" type="presOf" srcId="{10A0C590-A532-44A1-89C8-932F5D7DA730}" destId="{DF1768A1-F5E4-4152-9DE2-8FFC4D413F5A}" srcOrd="0" destOrd="0" presId="urn:microsoft.com/office/officeart/2005/8/layout/vList2"/>
    <dgm:cxn modelId="{62C4BCE8-59B7-401B-B7AE-9F1821E22A6C}" type="presOf" srcId="{D1B85754-A5AE-419A-ACAA-008EC2F76A0B}" destId="{A4CC9735-B172-48E4-BD42-49857572E9A5}" srcOrd="0" destOrd="0" presId="urn:microsoft.com/office/officeart/2005/8/layout/vList2"/>
    <dgm:cxn modelId="{817D1BA9-B834-41F6-AC36-12031F244D05}" type="presParOf" srcId="{CC8763B3-4621-4666-B669-3C5BA2A30DBE}" destId="{A4CC9735-B172-48E4-BD42-49857572E9A5}" srcOrd="0" destOrd="0" presId="urn:microsoft.com/office/officeart/2005/8/layout/vList2"/>
    <dgm:cxn modelId="{A46DBB36-6B64-4129-98E4-3BC7E985978B}" type="presParOf" srcId="{CC8763B3-4621-4666-B669-3C5BA2A30DBE}" destId="{7A92695F-1C43-489F-94F2-40B087E12AAE}" srcOrd="1" destOrd="0" presId="urn:microsoft.com/office/officeart/2005/8/layout/vList2"/>
    <dgm:cxn modelId="{6DCBBC5F-447C-4209-9D81-012F211C5711}" type="presParOf" srcId="{CC8763B3-4621-4666-B669-3C5BA2A30DBE}" destId="{DF1768A1-F5E4-4152-9DE2-8FFC4D413F5A}" srcOrd="2" destOrd="0" presId="urn:microsoft.com/office/officeart/2005/8/layout/vList2"/>
    <dgm:cxn modelId="{6B9DB196-C45C-4001-9F83-44EDA583C3CB}" type="presParOf" srcId="{CC8763B3-4621-4666-B669-3C5BA2A30DBE}" destId="{4E6B4AFF-7F28-479F-BB0E-2E6F3FE26F05}" srcOrd="3" destOrd="0" presId="urn:microsoft.com/office/officeart/2005/8/layout/vList2"/>
    <dgm:cxn modelId="{DEEE08AF-286C-464B-9E6F-73D1BDB9F98C}" type="presParOf" srcId="{CC8763B3-4621-4666-B669-3C5BA2A30DBE}" destId="{F674B1EB-7C16-427C-9D7D-944E5157F0F6}" srcOrd="4" destOrd="0" presId="urn:microsoft.com/office/officeart/2005/8/layout/vList2"/>
    <dgm:cxn modelId="{6DEE7097-E5A3-4783-BBAF-55BF641F649D}" type="presParOf" srcId="{CC8763B3-4621-4666-B669-3C5BA2A30DBE}" destId="{F856B672-D9AD-4A1F-BE39-8BA8B85231D0}" srcOrd="5" destOrd="0" presId="urn:microsoft.com/office/officeart/2005/8/layout/vList2"/>
    <dgm:cxn modelId="{D069A7BC-3F76-428D-A736-5F79F5F88255}" type="presParOf" srcId="{CC8763B3-4621-4666-B669-3C5BA2A30DBE}" destId="{239A56AA-8CA4-45D2-AAA7-F32B26D151DB}" srcOrd="6" destOrd="0" presId="urn:microsoft.com/office/officeart/2005/8/layout/vList2"/>
    <dgm:cxn modelId="{51099936-F243-4A9B-A77A-90190D316907}" type="presParOf" srcId="{CC8763B3-4621-4666-B669-3C5BA2A30DBE}" destId="{04C77992-2E08-4A24-87DB-3D9323CE41DA}" srcOrd="7" destOrd="0" presId="urn:microsoft.com/office/officeart/2005/8/layout/vList2"/>
    <dgm:cxn modelId="{7F3CFA4E-EF63-4B69-A44A-79D4E38E6B04}" type="presParOf" srcId="{CC8763B3-4621-4666-B669-3C5BA2A30DBE}" destId="{063BDBA2-A3DC-419F-9114-58CDD7E9676E}" srcOrd="8" destOrd="0" presId="urn:microsoft.com/office/officeart/2005/8/layout/vList2"/>
    <dgm:cxn modelId="{554E2C67-8D8A-4917-A739-BFF681064908}" type="presParOf" srcId="{CC8763B3-4621-4666-B669-3C5BA2A30DBE}" destId="{A914B8BF-CFD8-47FB-BE1A-5161F813C281}" srcOrd="9" destOrd="0" presId="urn:microsoft.com/office/officeart/2005/8/layout/vList2"/>
    <dgm:cxn modelId="{0DF43C34-0693-4685-92A1-D1A0E018021D}" type="presParOf" srcId="{CC8763B3-4621-4666-B669-3C5BA2A30DBE}" destId="{2C838952-826C-4046-A3CA-180A4970B802}" srcOrd="10" destOrd="0" presId="urn:microsoft.com/office/officeart/2005/8/layout/vList2"/>
    <dgm:cxn modelId="{845957CB-FFD9-4E3E-B424-58ACFF2956AF}" type="presParOf" srcId="{CC8763B3-4621-4666-B669-3C5BA2A30DBE}" destId="{1BBB9B79-7740-4C56-BAE4-46BFE1A10783}" srcOrd="11" destOrd="0" presId="urn:microsoft.com/office/officeart/2005/8/layout/vList2"/>
    <dgm:cxn modelId="{F342BE73-FB67-4582-9827-6D7238F92723}" type="presParOf" srcId="{CC8763B3-4621-4666-B669-3C5BA2A30DBE}" destId="{95FD1809-53C0-44C6-84A1-4179631B9ABB}" srcOrd="12"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D1B85754-A5AE-419A-ACAA-008EC2F76A0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Performance Management System</a:t>
          </a:r>
        </a:p>
      </dgm:t>
    </dgm:pt>
    <dgm:pt modelId="{F7E836D6-AE40-4221-B424-9DC55BE51CDF}" type="parTrans" cxnId="{4C9E130C-5A7E-45D0-A61C-E7487A436ABD}">
      <dgm:prSet/>
      <dgm:spPr/>
      <dgm:t>
        <a:bodyPr/>
        <a:lstStyle/>
        <a:p>
          <a:endParaRPr lang="en-MY"/>
        </a:p>
      </dgm:t>
    </dgm:pt>
    <dgm:pt modelId="{4BD66402-677F-4591-9B72-7A620C72613B}" type="sibTrans" cxnId="{4C9E130C-5A7E-45D0-A61C-E7487A436ABD}">
      <dgm:prSet/>
      <dgm:spPr/>
      <dgm:t>
        <a:bodyPr/>
        <a:lstStyle/>
        <a:p>
          <a:endParaRPr lang="en-MY"/>
        </a:p>
      </dgm:t>
    </dgm:pt>
    <dgm:pt modelId="{10A0C590-A532-44A1-89C8-932F5D7DA730}">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Performance Planning</a:t>
          </a:r>
        </a:p>
      </dgm:t>
    </dgm:pt>
    <dgm:pt modelId="{29DFFF41-1BFA-4263-B854-146B73507DF2}" type="parTrans" cxnId="{78A355C0-E53E-4353-B169-6FBBC605359A}">
      <dgm:prSet/>
      <dgm:spPr/>
      <dgm:t>
        <a:bodyPr/>
        <a:lstStyle/>
        <a:p>
          <a:endParaRPr lang="en-MY"/>
        </a:p>
      </dgm:t>
    </dgm:pt>
    <dgm:pt modelId="{A9EA73E1-EF34-4B14-B6BA-8A4F60B3DC71}" type="sibTrans" cxnId="{78A355C0-E53E-4353-B169-6FBBC605359A}">
      <dgm:prSet/>
      <dgm:spPr/>
      <dgm:t>
        <a:bodyPr/>
        <a:lstStyle/>
        <a:p>
          <a:endParaRPr lang="en-MY"/>
        </a:p>
      </dgm:t>
    </dgm:pt>
    <dgm:pt modelId="{0E8A125C-57D8-4962-B2BC-515A47D78819}">
      <dgm:prSet phldrT="[Text]" custT="1"/>
      <dgm:spPr>
        <a:solidFill>
          <a:srgbClr val="000000">
            <a:lumMod val="50000"/>
            <a:lumOff val="50000"/>
          </a:srgbClr>
        </a:solidFill>
        <a:ln w="12700" cap="flat" cmpd="sng" algn="ctr">
          <a:solidFill>
            <a:srgbClr val="FFFFFF"/>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FFFFEE"/>
              </a:solidFill>
              <a:latin typeface="Arial"/>
              <a:ea typeface="+mn-ea"/>
              <a:cs typeface="+mn-cs"/>
            </a:rPr>
            <a:t>Performance Monitoring</a:t>
          </a:r>
        </a:p>
      </dgm:t>
    </dgm:pt>
    <dgm:pt modelId="{F1D17582-3ABC-4E04-8B80-C32273D4E574}" type="parTrans" cxnId="{A58DD296-B00C-47E5-A916-21219EC6ECA5}">
      <dgm:prSet/>
      <dgm:spPr/>
      <dgm:t>
        <a:bodyPr/>
        <a:lstStyle/>
        <a:p>
          <a:endParaRPr lang="en-MY"/>
        </a:p>
      </dgm:t>
    </dgm:pt>
    <dgm:pt modelId="{1132010B-811F-4CE9-9D90-3244B52437CB}" type="sibTrans" cxnId="{A58DD296-B00C-47E5-A916-21219EC6ECA5}">
      <dgm:prSet/>
      <dgm:spPr/>
      <dgm:t>
        <a:bodyPr/>
        <a:lstStyle/>
        <a:p>
          <a:endParaRPr lang="en-MY"/>
        </a:p>
      </dgm:t>
    </dgm:pt>
    <dgm:pt modelId="{86EE1343-CA04-44FA-A535-D9463A5F075B}">
      <dgm:prSet phldrT="[Text]"/>
      <dgm:spPr>
        <a:solidFill>
          <a:srgbClr val="FFFFFF"/>
        </a:solidFill>
      </dgm:spPr>
      <dgm:t>
        <a:bodyPr/>
        <a:lstStyle/>
        <a:p>
          <a:r>
            <a:rPr lang="en-MY" dirty="0">
              <a:solidFill>
                <a:schemeClr val="tx1"/>
              </a:solidFill>
            </a:rPr>
            <a:t>Performance Appraisal</a:t>
          </a:r>
        </a:p>
      </dgm:t>
    </dgm:pt>
    <dgm:pt modelId="{4462A191-DD1C-427F-A2AB-ECCA895E2978}" type="parTrans" cxnId="{0BD67EAC-2B56-4FEB-B270-978D9FCDD07E}">
      <dgm:prSet/>
      <dgm:spPr/>
      <dgm:t>
        <a:bodyPr/>
        <a:lstStyle/>
        <a:p>
          <a:endParaRPr lang="en-MY"/>
        </a:p>
      </dgm:t>
    </dgm:pt>
    <dgm:pt modelId="{986357B2-7A47-40CD-864A-8B362D60BF95}" type="sibTrans" cxnId="{0BD67EAC-2B56-4FEB-B270-978D9FCDD07E}">
      <dgm:prSet/>
      <dgm:spPr/>
      <dgm:t>
        <a:bodyPr/>
        <a:lstStyle/>
        <a:p>
          <a:endParaRPr lang="en-MY"/>
        </a:p>
      </dgm:t>
    </dgm:pt>
    <dgm:pt modelId="{EDECB737-FAC0-4F47-9B1A-E18B883D0F75}">
      <dgm:prSet phldrT="[Text]"/>
      <dgm:spPr>
        <a:solidFill>
          <a:srgbClr val="FFFFFF"/>
        </a:solidFill>
      </dgm:spPr>
      <dgm:t>
        <a:bodyPr/>
        <a:lstStyle/>
        <a:p>
          <a:r>
            <a:rPr lang="en-MY">
              <a:solidFill>
                <a:schemeClr val="tx1"/>
              </a:solidFill>
            </a:rPr>
            <a:t>Performance Development</a:t>
          </a:r>
          <a:endParaRPr lang="en-MY" dirty="0">
            <a:solidFill>
              <a:schemeClr val="tx1"/>
            </a:solidFill>
          </a:endParaRPr>
        </a:p>
      </dgm:t>
    </dgm:pt>
    <dgm:pt modelId="{3E244206-80D9-4A49-B29D-BB28E4D7D620}" type="parTrans" cxnId="{5FE1F790-E51A-4899-93D8-D14A5CAF0833}">
      <dgm:prSet/>
      <dgm:spPr/>
      <dgm:t>
        <a:bodyPr/>
        <a:lstStyle/>
        <a:p>
          <a:endParaRPr lang="en-MY"/>
        </a:p>
      </dgm:t>
    </dgm:pt>
    <dgm:pt modelId="{926D1E68-873A-41A6-94C0-77B042AC37D7}" type="sibTrans" cxnId="{5FE1F790-E51A-4899-93D8-D14A5CAF0833}">
      <dgm:prSet/>
      <dgm:spPr/>
      <dgm:t>
        <a:bodyPr/>
        <a:lstStyle/>
        <a:p>
          <a:endParaRPr lang="en-MY"/>
        </a:p>
      </dgm:t>
    </dgm:pt>
    <dgm:pt modelId="{6526F20A-24B3-4FCD-963E-A1F037490F19}">
      <dgm:prSet phldrT="[Text]"/>
      <dgm:spPr>
        <a:solidFill>
          <a:srgbClr val="FFFFFF"/>
        </a:solidFill>
      </dgm:spPr>
      <dgm:t>
        <a:bodyPr/>
        <a:lstStyle/>
        <a:p>
          <a:r>
            <a:rPr lang="en-MY">
              <a:solidFill>
                <a:schemeClr val="tx1"/>
              </a:solidFill>
            </a:rPr>
            <a:t>Performance in Cross Culture Context</a:t>
          </a:r>
          <a:endParaRPr lang="en-MY" dirty="0">
            <a:solidFill>
              <a:schemeClr val="tx1"/>
            </a:solidFill>
          </a:endParaRPr>
        </a:p>
      </dgm:t>
    </dgm:pt>
    <dgm:pt modelId="{402CD06B-6C7D-443A-BDCA-256AA696F552}" type="parTrans" cxnId="{0D6CE2C6-E302-4582-8BFD-869E848BDD3D}">
      <dgm:prSet/>
      <dgm:spPr/>
      <dgm:t>
        <a:bodyPr/>
        <a:lstStyle/>
        <a:p>
          <a:endParaRPr lang="en-MY"/>
        </a:p>
      </dgm:t>
    </dgm:pt>
    <dgm:pt modelId="{A3E1D46A-10CE-4B4D-8698-40709515AB29}" type="sibTrans" cxnId="{0D6CE2C6-E302-4582-8BFD-869E848BDD3D}">
      <dgm:prSet/>
      <dgm:spPr/>
      <dgm:t>
        <a:bodyPr/>
        <a:lstStyle/>
        <a:p>
          <a:endParaRPr lang="en-MY"/>
        </a:p>
      </dgm:t>
    </dgm:pt>
    <dgm:pt modelId="{DDBDE7A3-0C89-4272-A73E-CD32853866D3}">
      <dgm:prSet phldrT="[Text]"/>
      <dgm:spPr>
        <a:solidFill>
          <a:srgbClr val="FFFFFF"/>
        </a:solidFill>
      </dgm:spPr>
      <dgm:t>
        <a:bodyPr/>
        <a:lstStyle/>
        <a:p>
          <a:r>
            <a:rPr lang="en-MY">
              <a:solidFill>
                <a:schemeClr val="tx1"/>
              </a:solidFill>
            </a:rPr>
            <a:t>Employee Disciplinary Procedure</a:t>
          </a:r>
          <a:endParaRPr lang="en-MY" dirty="0">
            <a:solidFill>
              <a:schemeClr val="tx1"/>
            </a:solidFill>
          </a:endParaRPr>
        </a:p>
      </dgm:t>
    </dgm:pt>
    <dgm:pt modelId="{06AACB53-FA20-4010-8BCA-92A6EEEC90CC}" type="parTrans" cxnId="{F967A98A-8F55-469A-84CA-A3124F0BFB9F}">
      <dgm:prSet/>
      <dgm:spPr/>
      <dgm:t>
        <a:bodyPr/>
        <a:lstStyle/>
        <a:p>
          <a:endParaRPr lang="en-MY"/>
        </a:p>
      </dgm:t>
    </dgm:pt>
    <dgm:pt modelId="{FCE25BF3-8199-488E-9246-63625A1EADAC}" type="sibTrans" cxnId="{F967A98A-8F55-469A-84CA-A3124F0BFB9F}">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A4CC9735-B172-48E4-BD42-49857572E9A5}" type="pres">
      <dgm:prSet presAssocID="{D1B85754-A5AE-419A-ACAA-008EC2F76A0B}" presName="parentText" presStyleLbl="node1" presStyleIdx="0" presStyleCnt="7" custLinFactNeighborX="-182" custLinFactNeighborY="13642">
        <dgm:presLayoutVars>
          <dgm:chMax val="0"/>
          <dgm:bulletEnabled val="1"/>
        </dgm:presLayoutVars>
      </dgm:prSet>
      <dgm:spPr>
        <a:xfrm>
          <a:off x="0" y="100608"/>
          <a:ext cx="8122096" cy="631800"/>
        </a:xfrm>
        <a:prstGeom prst="roundRect">
          <a:avLst/>
        </a:prstGeom>
      </dgm:spPr>
    </dgm:pt>
    <dgm:pt modelId="{7A92695F-1C43-489F-94F2-40B087E12AAE}" type="pres">
      <dgm:prSet presAssocID="{4BD66402-677F-4591-9B72-7A620C72613B}" presName="spacer" presStyleCnt="0"/>
      <dgm:spPr/>
    </dgm:pt>
    <dgm:pt modelId="{DF1768A1-F5E4-4152-9DE2-8FFC4D413F5A}" type="pres">
      <dgm:prSet presAssocID="{10A0C590-A532-44A1-89C8-932F5D7DA730}" presName="parentText" presStyleLbl="node1" presStyleIdx="1" presStyleCnt="7" custScaleX="99638">
        <dgm:presLayoutVars>
          <dgm:chMax val="0"/>
          <dgm:bulletEnabled val="1"/>
        </dgm:presLayoutVars>
      </dgm:prSet>
      <dgm:spPr>
        <a:xfrm>
          <a:off x="14700" y="799560"/>
          <a:ext cx="8092694" cy="631800"/>
        </a:xfrm>
        <a:prstGeom prst="roundRect">
          <a:avLst/>
        </a:prstGeom>
      </dgm:spPr>
    </dgm:pt>
    <dgm:pt modelId="{4E6B4AFF-7F28-479F-BB0E-2E6F3FE26F05}" type="pres">
      <dgm:prSet presAssocID="{A9EA73E1-EF34-4B14-B6BA-8A4F60B3DC71}" presName="spacer" presStyleCnt="0"/>
      <dgm:spPr/>
    </dgm:pt>
    <dgm:pt modelId="{F674B1EB-7C16-427C-9D7D-944E5157F0F6}" type="pres">
      <dgm:prSet presAssocID="{0E8A125C-57D8-4962-B2BC-515A47D78819}" presName="parentText" presStyleLbl="node1" presStyleIdx="2" presStyleCnt="7" custLinFactNeighborX="-182" custLinFactNeighborY="4861">
        <dgm:presLayoutVars>
          <dgm:chMax val="0"/>
          <dgm:bulletEnabled val="1"/>
        </dgm:presLayoutVars>
      </dgm:prSet>
      <dgm:spPr>
        <a:xfrm>
          <a:off x="0" y="1512899"/>
          <a:ext cx="8122096" cy="631800"/>
        </a:xfrm>
        <a:prstGeom prst="roundRect">
          <a:avLst/>
        </a:prstGeom>
      </dgm:spPr>
    </dgm:pt>
    <dgm:pt modelId="{F856B672-D9AD-4A1F-BE39-8BA8B85231D0}" type="pres">
      <dgm:prSet presAssocID="{1132010B-811F-4CE9-9D90-3244B52437CB}" presName="spacer" presStyleCnt="0"/>
      <dgm:spPr/>
    </dgm:pt>
    <dgm:pt modelId="{239A56AA-8CA4-45D2-AAA7-F32B26D151DB}" type="pres">
      <dgm:prSet presAssocID="{86EE1343-CA04-44FA-A535-D9463A5F075B}" presName="parentText" presStyleLbl="node1" presStyleIdx="3" presStyleCnt="7">
        <dgm:presLayoutVars>
          <dgm:chMax val="0"/>
          <dgm:bulletEnabled val="1"/>
        </dgm:presLayoutVars>
      </dgm:prSet>
      <dgm:spPr/>
    </dgm:pt>
    <dgm:pt modelId="{04C77992-2E08-4A24-87DB-3D9323CE41DA}" type="pres">
      <dgm:prSet presAssocID="{986357B2-7A47-40CD-864A-8B362D60BF95}" presName="spacer" presStyleCnt="0"/>
      <dgm:spPr/>
    </dgm:pt>
    <dgm:pt modelId="{063BDBA2-A3DC-419F-9114-58CDD7E9676E}" type="pres">
      <dgm:prSet presAssocID="{EDECB737-FAC0-4F47-9B1A-E18B883D0F75}" presName="parentText" presStyleLbl="node1" presStyleIdx="4" presStyleCnt="7">
        <dgm:presLayoutVars>
          <dgm:chMax val="0"/>
          <dgm:bulletEnabled val="1"/>
        </dgm:presLayoutVars>
      </dgm:prSet>
      <dgm:spPr/>
    </dgm:pt>
    <dgm:pt modelId="{A914B8BF-CFD8-47FB-BE1A-5161F813C281}" type="pres">
      <dgm:prSet presAssocID="{926D1E68-873A-41A6-94C0-77B042AC37D7}" presName="spacer" presStyleCnt="0"/>
      <dgm:spPr/>
    </dgm:pt>
    <dgm:pt modelId="{2C838952-826C-4046-A3CA-180A4970B802}" type="pres">
      <dgm:prSet presAssocID="{6526F20A-24B3-4FCD-963E-A1F037490F19}" presName="parentText" presStyleLbl="node1" presStyleIdx="5" presStyleCnt="7">
        <dgm:presLayoutVars>
          <dgm:chMax val="0"/>
          <dgm:bulletEnabled val="1"/>
        </dgm:presLayoutVars>
      </dgm:prSet>
      <dgm:spPr/>
    </dgm:pt>
    <dgm:pt modelId="{1BBB9B79-7740-4C56-BAE4-46BFE1A10783}" type="pres">
      <dgm:prSet presAssocID="{A3E1D46A-10CE-4B4D-8698-40709515AB29}" presName="spacer" presStyleCnt="0"/>
      <dgm:spPr/>
    </dgm:pt>
    <dgm:pt modelId="{95FD1809-53C0-44C6-84A1-4179631B9ABB}" type="pres">
      <dgm:prSet presAssocID="{DDBDE7A3-0C89-4272-A73E-CD32853866D3}" presName="parentText" presStyleLbl="node1" presStyleIdx="6" presStyleCnt="7">
        <dgm:presLayoutVars>
          <dgm:chMax val="0"/>
          <dgm:bulletEnabled val="1"/>
        </dgm:presLayoutVars>
      </dgm:prSet>
      <dgm:spPr/>
    </dgm:pt>
  </dgm:ptLst>
  <dgm:cxnLst>
    <dgm:cxn modelId="{4C9E130C-5A7E-45D0-A61C-E7487A436ABD}" srcId="{703D4D02-5513-427D-B6E9-B2E187EE0C3A}" destId="{D1B85754-A5AE-419A-ACAA-008EC2F76A0B}" srcOrd="0" destOrd="0" parTransId="{F7E836D6-AE40-4221-B424-9DC55BE51CDF}" sibTransId="{4BD66402-677F-4591-9B72-7A620C72613B}"/>
    <dgm:cxn modelId="{8C3C5627-6F4E-49DF-9F49-0CBF1E71DBF8}" type="presOf" srcId="{6526F20A-24B3-4FCD-963E-A1F037490F19}" destId="{2C838952-826C-4046-A3CA-180A4970B802}" srcOrd="0" destOrd="0" presId="urn:microsoft.com/office/officeart/2005/8/layout/vList2"/>
    <dgm:cxn modelId="{DE2F1E5B-9698-48FE-81EA-23245C59F3A2}" type="presOf" srcId="{DDBDE7A3-0C89-4272-A73E-CD32853866D3}" destId="{95FD1809-53C0-44C6-84A1-4179631B9ABB}" srcOrd="0" destOrd="0" presId="urn:microsoft.com/office/officeart/2005/8/layout/vList2"/>
    <dgm:cxn modelId="{E0335A4A-FDED-40D5-8221-51DA03ADB97D}" type="presOf" srcId="{0E8A125C-57D8-4962-B2BC-515A47D78819}" destId="{F674B1EB-7C16-427C-9D7D-944E5157F0F6}" srcOrd="0" destOrd="0" presId="urn:microsoft.com/office/officeart/2005/8/layout/vList2"/>
    <dgm:cxn modelId="{F967A98A-8F55-469A-84CA-A3124F0BFB9F}" srcId="{703D4D02-5513-427D-B6E9-B2E187EE0C3A}" destId="{DDBDE7A3-0C89-4272-A73E-CD32853866D3}" srcOrd="6" destOrd="0" parTransId="{06AACB53-FA20-4010-8BCA-92A6EEEC90CC}" sibTransId="{FCE25BF3-8199-488E-9246-63625A1EADAC}"/>
    <dgm:cxn modelId="{5FE1F790-E51A-4899-93D8-D14A5CAF0833}" srcId="{703D4D02-5513-427D-B6E9-B2E187EE0C3A}" destId="{EDECB737-FAC0-4F47-9B1A-E18B883D0F75}" srcOrd="4" destOrd="0" parTransId="{3E244206-80D9-4A49-B29D-BB28E4D7D620}" sibTransId="{926D1E68-873A-41A6-94C0-77B042AC37D7}"/>
    <dgm:cxn modelId="{A58DD296-B00C-47E5-A916-21219EC6ECA5}" srcId="{703D4D02-5513-427D-B6E9-B2E187EE0C3A}" destId="{0E8A125C-57D8-4962-B2BC-515A47D78819}" srcOrd="2" destOrd="0" parTransId="{F1D17582-3ABC-4E04-8B80-C32273D4E574}" sibTransId="{1132010B-811F-4CE9-9D90-3244B52437CB}"/>
    <dgm:cxn modelId="{D828F8A2-C78E-4422-BCDC-945498A12C2E}" type="presOf" srcId="{86EE1343-CA04-44FA-A535-D9463A5F075B}" destId="{239A56AA-8CA4-45D2-AAA7-F32B26D151DB}" srcOrd="0" destOrd="0" presId="urn:microsoft.com/office/officeart/2005/8/layout/vList2"/>
    <dgm:cxn modelId="{0BD67EAC-2B56-4FEB-B270-978D9FCDD07E}" srcId="{703D4D02-5513-427D-B6E9-B2E187EE0C3A}" destId="{86EE1343-CA04-44FA-A535-D9463A5F075B}" srcOrd="3" destOrd="0" parTransId="{4462A191-DD1C-427F-A2AB-ECCA895E2978}" sibTransId="{986357B2-7A47-40CD-864A-8B362D60BF95}"/>
    <dgm:cxn modelId="{87A92DBF-812C-47C9-8DD6-6138E484BBFF}" type="presOf" srcId="{703D4D02-5513-427D-B6E9-B2E187EE0C3A}" destId="{CC8763B3-4621-4666-B669-3C5BA2A30DBE}" srcOrd="0" destOrd="0" presId="urn:microsoft.com/office/officeart/2005/8/layout/vList2"/>
    <dgm:cxn modelId="{78A355C0-E53E-4353-B169-6FBBC605359A}" srcId="{703D4D02-5513-427D-B6E9-B2E187EE0C3A}" destId="{10A0C590-A532-44A1-89C8-932F5D7DA730}" srcOrd="1" destOrd="0" parTransId="{29DFFF41-1BFA-4263-B854-146B73507DF2}" sibTransId="{A9EA73E1-EF34-4B14-B6BA-8A4F60B3DC71}"/>
    <dgm:cxn modelId="{0D6CE2C6-E302-4582-8BFD-869E848BDD3D}" srcId="{703D4D02-5513-427D-B6E9-B2E187EE0C3A}" destId="{6526F20A-24B3-4FCD-963E-A1F037490F19}" srcOrd="5" destOrd="0" parTransId="{402CD06B-6C7D-443A-BDCA-256AA696F552}" sibTransId="{A3E1D46A-10CE-4B4D-8698-40709515AB29}"/>
    <dgm:cxn modelId="{CE7399CB-E928-44C5-A478-0E064B5CDA94}" type="presOf" srcId="{EDECB737-FAC0-4F47-9B1A-E18B883D0F75}" destId="{063BDBA2-A3DC-419F-9114-58CDD7E9676E}" srcOrd="0" destOrd="0" presId="urn:microsoft.com/office/officeart/2005/8/layout/vList2"/>
    <dgm:cxn modelId="{C5266FCC-EFC5-4966-BF17-72CC0FC5B6E9}" type="presOf" srcId="{10A0C590-A532-44A1-89C8-932F5D7DA730}" destId="{DF1768A1-F5E4-4152-9DE2-8FFC4D413F5A}" srcOrd="0" destOrd="0" presId="urn:microsoft.com/office/officeart/2005/8/layout/vList2"/>
    <dgm:cxn modelId="{62C4BCE8-59B7-401B-B7AE-9F1821E22A6C}" type="presOf" srcId="{D1B85754-A5AE-419A-ACAA-008EC2F76A0B}" destId="{A4CC9735-B172-48E4-BD42-49857572E9A5}" srcOrd="0" destOrd="0" presId="urn:microsoft.com/office/officeart/2005/8/layout/vList2"/>
    <dgm:cxn modelId="{817D1BA9-B834-41F6-AC36-12031F244D05}" type="presParOf" srcId="{CC8763B3-4621-4666-B669-3C5BA2A30DBE}" destId="{A4CC9735-B172-48E4-BD42-49857572E9A5}" srcOrd="0" destOrd="0" presId="urn:microsoft.com/office/officeart/2005/8/layout/vList2"/>
    <dgm:cxn modelId="{A46DBB36-6B64-4129-98E4-3BC7E985978B}" type="presParOf" srcId="{CC8763B3-4621-4666-B669-3C5BA2A30DBE}" destId="{7A92695F-1C43-489F-94F2-40B087E12AAE}" srcOrd="1" destOrd="0" presId="urn:microsoft.com/office/officeart/2005/8/layout/vList2"/>
    <dgm:cxn modelId="{6DCBBC5F-447C-4209-9D81-012F211C5711}" type="presParOf" srcId="{CC8763B3-4621-4666-B669-3C5BA2A30DBE}" destId="{DF1768A1-F5E4-4152-9DE2-8FFC4D413F5A}" srcOrd="2" destOrd="0" presId="urn:microsoft.com/office/officeart/2005/8/layout/vList2"/>
    <dgm:cxn modelId="{6B9DB196-C45C-4001-9F83-44EDA583C3CB}" type="presParOf" srcId="{CC8763B3-4621-4666-B669-3C5BA2A30DBE}" destId="{4E6B4AFF-7F28-479F-BB0E-2E6F3FE26F05}" srcOrd="3" destOrd="0" presId="urn:microsoft.com/office/officeart/2005/8/layout/vList2"/>
    <dgm:cxn modelId="{DEEE08AF-286C-464B-9E6F-73D1BDB9F98C}" type="presParOf" srcId="{CC8763B3-4621-4666-B669-3C5BA2A30DBE}" destId="{F674B1EB-7C16-427C-9D7D-944E5157F0F6}" srcOrd="4" destOrd="0" presId="urn:microsoft.com/office/officeart/2005/8/layout/vList2"/>
    <dgm:cxn modelId="{6DEE7097-E5A3-4783-BBAF-55BF641F649D}" type="presParOf" srcId="{CC8763B3-4621-4666-B669-3C5BA2A30DBE}" destId="{F856B672-D9AD-4A1F-BE39-8BA8B85231D0}" srcOrd="5" destOrd="0" presId="urn:microsoft.com/office/officeart/2005/8/layout/vList2"/>
    <dgm:cxn modelId="{D069A7BC-3F76-428D-A736-5F79F5F88255}" type="presParOf" srcId="{CC8763B3-4621-4666-B669-3C5BA2A30DBE}" destId="{239A56AA-8CA4-45D2-AAA7-F32B26D151DB}" srcOrd="6" destOrd="0" presId="urn:microsoft.com/office/officeart/2005/8/layout/vList2"/>
    <dgm:cxn modelId="{51099936-F243-4A9B-A77A-90190D316907}" type="presParOf" srcId="{CC8763B3-4621-4666-B669-3C5BA2A30DBE}" destId="{04C77992-2E08-4A24-87DB-3D9323CE41DA}" srcOrd="7" destOrd="0" presId="urn:microsoft.com/office/officeart/2005/8/layout/vList2"/>
    <dgm:cxn modelId="{7F3CFA4E-EF63-4B69-A44A-79D4E38E6B04}" type="presParOf" srcId="{CC8763B3-4621-4666-B669-3C5BA2A30DBE}" destId="{063BDBA2-A3DC-419F-9114-58CDD7E9676E}" srcOrd="8" destOrd="0" presId="urn:microsoft.com/office/officeart/2005/8/layout/vList2"/>
    <dgm:cxn modelId="{554E2C67-8D8A-4917-A739-BFF681064908}" type="presParOf" srcId="{CC8763B3-4621-4666-B669-3C5BA2A30DBE}" destId="{A914B8BF-CFD8-47FB-BE1A-5161F813C281}" srcOrd="9" destOrd="0" presId="urn:microsoft.com/office/officeart/2005/8/layout/vList2"/>
    <dgm:cxn modelId="{0DF43C34-0693-4685-92A1-D1A0E018021D}" type="presParOf" srcId="{CC8763B3-4621-4666-B669-3C5BA2A30DBE}" destId="{2C838952-826C-4046-A3CA-180A4970B802}" srcOrd="10" destOrd="0" presId="urn:microsoft.com/office/officeart/2005/8/layout/vList2"/>
    <dgm:cxn modelId="{845957CB-FFD9-4E3E-B424-58ACFF2956AF}" type="presParOf" srcId="{CC8763B3-4621-4666-B669-3C5BA2A30DBE}" destId="{1BBB9B79-7740-4C56-BAE4-46BFE1A10783}" srcOrd="11" destOrd="0" presId="urn:microsoft.com/office/officeart/2005/8/layout/vList2"/>
    <dgm:cxn modelId="{F342BE73-FB67-4582-9827-6D7238F92723}" type="presParOf" srcId="{CC8763B3-4621-4666-B669-3C5BA2A30DBE}" destId="{95FD1809-53C0-44C6-84A1-4179631B9ABB}" srcOrd="12"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D1B85754-A5AE-419A-ACAA-008EC2F76A0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Performance Management System</a:t>
          </a:r>
        </a:p>
      </dgm:t>
    </dgm:pt>
    <dgm:pt modelId="{F7E836D6-AE40-4221-B424-9DC55BE51CDF}" type="parTrans" cxnId="{4C9E130C-5A7E-45D0-A61C-E7487A436ABD}">
      <dgm:prSet/>
      <dgm:spPr/>
      <dgm:t>
        <a:bodyPr/>
        <a:lstStyle/>
        <a:p>
          <a:endParaRPr lang="en-MY"/>
        </a:p>
      </dgm:t>
    </dgm:pt>
    <dgm:pt modelId="{4BD66402-677F-4591-9B72-7A620C72613B}" type="sibTrans" cxnId="{4C9E130C-5A7E-45D0-A61C-E7487A436ABD}">
      <dgm:prSet/>
      <dgm:spPr/>
      <dgm:t>
        <a:bodyPr/>
        <a:lstStyle/>
        <a:p>
          <a:endParaRPr lang="en-MY"/>
        </a:p>
      </dgm:t>
    </dgm:pt>
    <dgm:pt modelId="{10A0C590-A532-44A1-89C8-932F5D7DA730}">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Performance Planning</a:t>
          </a:r>
        </a:p>
      </dgm:t>
    </dgm:pt>
    <dgm:pt modelId="{29DFFF41-1BFA-4263-B854-146B73507DF2}" type="parTrans" cxnId="{78A355C0-E53E-4353-B169-6FBBC605359A}">
      <dgm:prSet/>
      <dgm:spPr/>
      <dgm:t>
        <a:bodyPr/>
        <a:lstStyle/>
        <a:p>
          <a:endParaRPr lang="en-MY"/>
        </a:p>
      </dgm:t>
    </dgm:pt>
    <dgm:pt modelId="{A9EA73E1-EF34-4B14-B6BA-8A4F60B3DC71}" type="sibTrans" cxnId="{78A355C0-E53E-4353-B169-6FBBC605359A}">
      <dgm:prSet/>
      <dgm:spPr/>
      <dgm:t>
        <a:bodyPr/>
        <a:lstStyle/>
        <a:p>
          <a:endParaRPr lang="en-MY"/>
        </a:p>
      </dgm:t>
    </dgm:pt>
    <dgm:pt modelId="{0E8A125C-57D8-4962-B2BC-515A47D78819}">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Performance Monitoring</a:t>
          </a:r>
        </a:p>
      </dgm:t>
    </dgm:pt>
    <dgm:pt modelId="{F1D17582-3ABC-4E04-8B80-C32273D4E574}" type="parTrans" cxnId="{A58DD296-B00C-47E5-A916-21219EC6ECA5}">
      <dgm:prSet/>
      <dgm:spPr/>
      <dgm:t>
        <a:bodyPr/>
        <a:lstStyle/>
        <a:p>
          <a:endParaRPr lang="en-MY"/>
        </a:p>
      </dgm:t>
    </dgm:pt>
    <dgm:pt modelId="{1132010B-811F-4CE9-9D90-3244B52437CB}" type="sibTrans" cxnId="{A58DD296-B00C-47E5-A916-21219EC6ECA5}">
      <dgm:prSet/>
      <dgm:spPr/>
      <dgm:t>
        <a:bodyPr/>
        <a:lstStyle/>
        <a:p>
          <a:endParaRPr lang="en-MY"/>
        </a:p>
      </dgm:t>
    </dgm:pt>
    <dgm:pt modelId="{86EE1343-CA04-44FA-A535-D9463A5F075B}">
      <dgm:prSet phldrT="[Text]" custT="1"/>
      <dgm:spPr>
        <a:solidFill>
          <a:srgbClr val="000000">
            <a:lumMod val="50000"/>
            <a:lumOff val="50000"/>
          </a:srgbClr>
        </a:solidFill>
        <a:ln w="12700" cap="flat" cmpd="sng" algn="ctr">
          <a:solidFill>
            <a:srgbClr val="FFFFFF"/>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FFFFEE"/>
              </a:solidFill>
              <a:latin typeface="Arial"/>
              <a:ea typeface="+mn-ea"/>
              <a:cs typeface="+mn-cs"/>
            </a:rPr>
            <a:t>Performance Appraisal</a:t>
          </a:r>
        </a:p>
      </dgm:t>
    </dgm:pt>
    <dgm:pt modelId="{4462A191-DD1C-427F-A2AB-ECCA895E2978}" type="parTrans" cxnId="{0BD67EAC-2B56-4FEB-B270-978D9FCDD07E}">
      <dgm:prSet/>
      <dgm:spPr/>
      <dgm:t>
        <a:bodyPr/>
        <a:lstStyle/>
        <a:p>
          <a:endParaRPr lang="en-MY"/>
        </a:p>
      </dgm:t>
    </dgm:pt>
    <dgm:pt modelId="{986357B2-7A47-40CD-864A-8B362D60BF95}" type="sibTrans" cxnId="{0BD67EAC-2B56-4FEB-B270-978D9FCDD07E}">
      <dgm:prSet/>
      <dgm:spPr/>
      <dgm:t>
        <a:bodyPr/>
        <a:lstStyle/>
        <a:p>
          <a:endParaRPr lang="en-MY"/>
        </a:p>
      </dgm:t>
    </dgm:pt>
    <dgm:pt modelId="{EDECB737-FAC0-4F47-9B1A-E18B883D0F75}">
      <dgm:prSet phldrT="[Text]"/>
      <dgm:spPr>
        <a:solidFill>
          <a:srgbClr val="FFFFFF"/>
        </a:solidFill>
      </dgm:spPr>
      <dgm:t>
        <a:bodyPr/>
        <a:lstStyle/>
        <a:p>
          <a:r>
            <a:rPr lang="en-MY">
              <a:solidFill>
                <a:schemeClr val="tx1"/>
              </a:solidFill>
            </a:rPr>
            <a:t>Performance Development</a:t>
          </a:r>
          <a:endParaRPr lang="en-MY" dirty="0">
            <a:solidFill>
              <a:schemeClr val="tx1"/>
            </a:solidFill>
          </a:endParaRPr>
        </a:p>
      </dgm:t>
    </dgm:pt>
    <dgm:pt modelId="{3E244206-80D9-4A49-B29D-BB28E4D7D620}" type="parTrans" cxnId="{5FE1F790-E51A-4899-93D8-D14A5CAF0833}">
      <dgm:prSet/>
      <dgm:spPr/>
      <dgm:t>
        <a:bodyPr/>
        <a:lstStyle/>
        <a:p>
          <a:endParaRPr lang="en-MY"/>
        </a:p>
      </dgm:t>
    </dgm:pt>
    <dgm:pt modelId="{926D1E68-873A-41A6-94C0-77B042AC37D7}" type="sibTrans" cxnId="{5FE1F790-E51A-4899-93D8-D14A5CAF0833}">
      <dgm:prSet/>
      <dgm:spPr/>
      <dgm:t>
        <a:bodyPr/>
        <a:lstStyle/>
        <a:p>
          <a:endParaRPr lang="en-MY"/>
        </a:p>
      </dgm:t>
    </dgm:pt>
    <dgm:pt modelId="{6526F20A-24B3-4FCD-963E-A1F037490F19}">
      <dgm:prSet phldrT="[Text]"/>
      <dgm:spPr>
        <a:solidFill>
          <a:srgbClr val="FFFFFF"/>
        </a:solidFill>
      </dgm:spPr>
      <dgm:t>
        <a:bodyPr/>
        <a:lstStyle/>
        <a:p>
          <a:r>
            <a:rPr lang="en-MY">
              <a:solidFill>
                <a:schemeClr val="tx1"/>
              </a:solidFill>
            </a:rPr>
            <a:t>Performance in Cross Culture Context</a:t>
          </a:r>
          <a:endParaRPr lang="en-MY" dirty="0">
            <a:solidFill>
              <a:schemeClr val="tx1"/>
            </a:solidFill>
          </a:endParaRPr>
        </a:p>
      </dgm:t>
    </dgm:pt>
    <dgm:pt modelId="{402CD06B-6C7D-443A-BDCA-256AA696F552}" type="parTrans" cxnId="{0D6CE2C6-E302-4582-8BFD-869E848BDD3D}">
      <dgm:prSet/>
      <dgm:spPr/>
      <dgm:t>
        <a:bodyPr/>
        <a:lstStyle/>
        <a:p>
          <a:endParaRPr lang="en-MY"/>
        </a:p>
      </dgm:t>
    </dgm:pt>
    <dgm:pt modelId="{A3E1D46A-10CE-4B4D-8698-40709515AB29}" type="sibTrans" cxnId="{0D6CE2C6-E302-4582-8BFD-869E848BDD3D}">
      <dgm:prSet/>
      <dgm:spPr/>
      <dgm:t>
        <a:bodyPr/>
        <a:lstStyle/>
        <a:p>
          <a:endParaRPr lang="en-MY"/>
        </a:p>
      </dgm:t>
    </dgm:pt>
    <dgm:pt modelId="{DDBDE7A3-0C89-4272-A73E-CD32853866D3}">
      <dgm:prSet phldrT="[Text]"/>
      <dgm:spPr>
        <a:solidFill>
          <a:srgbClr val="FFFFFF"/>
        </a:solidFill>
      </dgm:spPr>
      <dgm:t>
        <a:bodyPr/>
        <a:lstStyle/>
        <a:p>
          <a:r>
            <a:rPr lang="en-MY">
              <a:solidFill>
                <a:schemeClr val="tx1"/>
              </a:solidFill>
            </a:rPr>
            <a:t>Employee Disciplinary Procedure</a:t>
          </a:r>
          <a:endParaRPr lang="en-MY" dirty="0">
            <a:solidFill>
              <a:schemeClr val="tx1"/>
            </a:solidFill>
          </a:endParaRPr>
        </a:p>
      </dgm:t>
    </dgm:pt>
    <dgm:pt modelId="{06AACB53-FA20-4010-8BCA-92A6EEEC90CC}" type="parTrans" cxnId="{F967A98A-8F55-469A-84CA-A3124F0BFB9F}">
      <dgm:prSet/>
      <dgm:spPr/>
      <dgm:t>
        <a:bodyPr/>
        <a:lstStyle/>
        <a:p>
          <a:endParaRPr lang="en-MY"/>
        </a:p>
      </dgm:t>
    </dgm:pt>
    <dgm:pt modelId="{FCE25BF3-8199-488E-9246-63625A1EADAC}" type="sibTrans" cxnId="{F967A98A-8F55-469A-84CA-A3124F0BFB9F}">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A4CC9735-B172-48E4-BD42-49857572E9A5}" type="pres">
      <dgm:prSet presAssocID="{D1B85754-A5AE-419A-ACAA-008EC2F76A0B}" presName="parentText" presStyleLbl="node1" presStyleIdx="0" presStyleCnt="7" custLinFactNeighborX="-182" custLinFactNeighborY="13642">
        <dgm:presLayoutVars>
          <dgm:chMax val="0"/>
          <dgm:bulletEnabled val="1"/>
        </dgm:presLayoutVars>
      </dgm:prSet>
      <dgm:spPr>
        <a:xfrm>
          <a:off x="0" y="100608"/>
          <a:ext cx="8122096" cy="631800"/>
        </a:xfrm>
        <a:prstGeom prst="roundRect">
          <a:avLst/>
        </a:prstGeom>
      </dgm:spPr>
    </dgm:pt>
    <dgm:pt modelId="{7A92695F-1C43-489F-94F2-40B087E12AAE}" type="pres">
      <dgm:prSet presAssocID="{4BD66402-677F-4591-9B72-7A620C72613B}" presName="spacer" presStyleCnt="0"/>
      <dgm:spPr/>
    </dgm:pt>
    <dgm:pt modelId="{DF1768A1-F5E4-4152-9DE2-8FFC4D413F5A}" type="pres">
      <dgm:prSet presAssocID="{10A0C590-A532-44A1-89C8-932F5D7DA730}" presName="parentText" presStyleLbl="node1" presStyleIdx="1" presStyleCnt="7" custScaleX="99638" custLinFactNeighborX="-363" custLinFactNeighborY="27171">
        <dgm:presLayoutVars>
          <dgm:chMax val="0"/>
          <dgm:bulletEnabled val="1"/>
        </dgm:presLayoutVars>
      </dgm:prSet>
      <dgm:spPr>
        <a:xfrm>
          <a:off x="14700" y="799560"/>
          <a:ext cx="8092694" cy="631800"/>
        </a:xfrm>
        <a:prstGeom prst="roundRect">
          <a:avLst/>
        </a:prstGeom>
      </dgm:spPr>
    </dgm:pt>
    <dgm:pt modelId="{4E6B4AFF-7F28-479F-BB0E-2E6F3FE26F05}" type="pres">
      <dgm:prSet presAssocID="{A9EA73E1-EF34-4B14-B6BA-8A4F60B3DC71}" presName="spacer" presStyleCnt="0"/>
      <dgm:spPr/>
    </dgm:pt>
    <dgm:pt modelId="{F674B1EB-7C16-427C-9D7D-944E5157F0F6}" type="pres">
      <dgm:prSet presAssocID="{0E8A125C-57D8-4962-B2BC-515A47D78819}" presName="parentText" presStyleLbl="node1" presStyleIdx="2" presStyleCnt="7" custLinFactNeighborX="-182" custLinFactNeighborY="4861">
        <dgm:presLayoutVars>
          <dgm:chMax val="0"/>
          <dgm:bulletEnabled val="1"/>
        </dgm:presLayoutVars>
      </dgm:prSet>
      <dgm:spPr>
        <a:xfrm>
          <a:off x="0" y="1512899"/>
          <a:ext cx="8122096" cy="631800"/>
        </a:xfrm>
        <a:prstGeom prst="roundRect">
          <a:avLst/>
        </a:prstGeom>
      </dgm:spPr>
    </dgm:pt>
    <dgm:pt modelId="{F856B672-D9AD-4A1F-BE39-8BA8B85231D0}" type="pres">
      <dgm:prSet presAssocID="{1132010B-811F-4CE9-9D90-3244B52437CB}" presName="spacer" presStyleCnt="0"/>
      <dgm:spPr/>
    </dgm:pt>
    <dgm:pt modelId="{239A56AA-8CA4-45D2-AAA7-F32B26D151DB}" type="pres">
      <dgm:prSet presAssocID="{86EE1343-CA04-44FA-A535-D9463A5F075B}" presName="parentText" presStyleLbl="node1" presStyleIdx="3" presStyleCnt="7">
        <dgm:presLayoutVars>
          <dgm:chMax val="0"/>
          <dgm:bulletEnabled val="1"/>
        </dgm:presLayoutVars>
      </dgm:prSet>
      <dgm:spPr>
        <a:xfrm>
          <a:off x="0" y="2218680"/>
          <a:ext cx="8122096" cy="631800"/>
        </a:xfrm>
        <a:prstGeom prst="roundRect">
          <a:avLst/>
        </a:prstGeom>
      </dgm:spPr>
    </dgm:pt>
    <dgm:pt modelId="{04C77992-2E08-4A24-87DB-3D9323CE41DA}" type="pres">
      <dgm:prSet presAssocID="{986357B2-7A47-40CD-864A-8B362D60BF95}" presName="spacer" presStyleCnt="0"/>
      <dgm:spPr/>
    </dgm:pt>
    <dgm:pt modelId="{063BDBA2-A3DC-419F-9114-58CDD7E9676E}" type="pres">
      <dgm:prSet presAssocID="{EDECB737-FAC0-4F47-9B1A-E18B883D0F75}" presName="parentText" presStyleLbl="node1" presStyleIdx="4" presStyleCnt="7">
        <dgm:presLayoutVars>
          <dgm:chMax val="0"/>
          <dgm:bulletEnabled val="1"/>
        </dgm:presLayoutVars>
      </dgm:prSet>
      <dgm:spPr/>
    </dgm:pt>
    <dgm:pt modelId="{A914B8BF-CFD8-47FB-BE1A-5161F813C281}" type="pres">
      <dgm:prSet presAssocID="{926D1E68-873A-41A6-94C0-77B042AC37D7}" presName="spacer" presStyleCnt="0"/>
      <dgm:spPr/>
    </dgm:pt>
    <dgm:pt modelId="{2C838952-826C-4046-A3CA-180A4970B802}" type="pres">
      <dgm:prSet presAssocID="{6526F20A-24B3-4FCD-963E-A1F037490F19}" presName="parentText" presStyleLbl="node1" presStyleIdx="5" presStyleCnt="7">
        <dgm:presLayoutVars>
          <dgm:chMax val="0"/>
          <dgm:bulletEnabled val="1"/>
        </dgm:presLayoutVars>
      </dgm:prSet>
      <dgm:spPr/>
    </dgm:pt>
    <dgm:pt modelId="{1BBB9B79-7740-4C56-BAE4-46BFE1A10783}" type="pres">
      <dgm:prSet presAssocID="{A3E1D46A-10CE-4B4D-8698-40709515AB29}" presName="spacer" presStyleCnt="0"/>
      <dgm:spPr/>
    </dgm:pt>
    <dgm:pt modelId="{95FD1809-53C0-44C6-84A1-4179631B9ABB}" type="pres">
      <dgm:prSet presAssocID="{DDBDE7A3-0C89-4272-A73E-CD32853866D3}" presName="parentText" presStyleLbl="node1" presStyleIdx="6" presStyleCnt="7">
        <dgm:presLayoutVars>
          <dgm:chMax val="0"/>
          <dgm:bulletEnabled val="1"/>
        </dgm:presLayoutVars>
      </dgm:prSet>
      <dgm:spPr/>
    </dgm:pt>
  </dgm:ptLst>
  <dgm:cxnLst>
    <dgm:cxn modelId="{4C9E130C-5A7E-45D0-A61C-E7487A436ABD}" srcId="{703D4D02-5513-427D-B6E9-B2E187EE0C3A}" destId="{D1B85754-A5AE-419A-ACAA-008EC2F76A0B}" srcOrd="0" destOrd="0" parTransId="{F7E836D6-AE40-4221-B424-9DC55BE51CDF}" sibTransId="{4BD66402-677F-4591-9B72-7A620C72613B}"/>
    <dgm:cxn modelId="{8C3C5627-6F4E-49DF-9F49-0CBF1E71DBF8}" type="presOf" srcId="{6526F20A-24B3-4FCD-963E-A1F037490F19}" destId="{2C838952-826C-4046-A3CA-180A4970B802}" srcOrd="0" destOrd="0" presId="urn:microsoft.com/office/officeart/2005/8/layout/vList2"/>
    <dgm:cxn modelId="{DE2F1E5B-9698-48FE-81EA-23245C59F3A2}" type="presOf" srcId="{DDBDE7A3-0C89-4272-A73E-CD32853866D3}" destId="{95FD1809-53C0-44C6-84A1-4179631B9ABB}" srcOrd="0" destOrd="0" presId="urn:microsoft.com/office/officeart/2005/8/layout/vList2"/>
    <dgm:cxn modelId="{E0335A4A-FDED-40D5-8221-51DA03ADB97D}" type="presOf" srcId="{0E8A125C-57D8-4962-B2BC-515A47D78819}" destId="{F674B1EB-7C16-427C-9D7D-944E5157F0F6}" srcOrd="0" destOrd="0" presId="urn:microsoft.com/office/officeart/2005/8/layout/vList2"/>
    <dgm:cxn modelId="{F967A98A-8F55-469A-84CA-A3124F0BFB9F}" srcId="{703D4D02-5513-427D-B6E9-B2E187EE0C3A}" destId="{DDBDE7A3-0C89-4272-A73E-CD32853866D3}" srcOrd="6" destOrd="0" parTransId="{06AACB53-FA20-4010-8BCA-92A6EEEC90CC}" sibTransId="{FCE25BF3-8199-488E-9246-63625A1EADAC}"/>
    <dgm:cxn modelId="{5FE1F790-E51A-4899-93D8-D14A5CAF0833}" srcId="{703D4D02-5513-427D-B6E9-B2E187EE0C3A}" destId="{EDECB737-FAC0-4F47-9B1A-E18B883D0F75}" srcOrd="4" destOrd="0" parTransId="{3E244206-80D9-4A49-B29D-BB28E4D7D620}" sibTransId="{926D1E68-873A-41A6-94C0-77B042AC37D7}"/>
    <dgm:cxn modelId="{A58DD296-B00C-47E5-A916-21219EC6ECA5}" srcId="{703D4D02-5513-427D-B6E9-B2E187EE0C3A}" destId="{0E8A125C-57D8-4962-B2BC-515A47D78819}" srcOrd="2" destOrd="0" parTransId="{F1D17582-3ABC-4E04-8B80-C32273D4E574}" sibTransId="{1132010B-811F-4CE9-9D90-3244B52437CB}"/>
    <dgm:cxn modelId="{D828F8A2-C78E-4422-BCDC-945498A12C2E}" type="presOf" srcId="{86EE1343-CA04-44FA-A535-D9463A5F075B}" destId="{239A56AA-8CA4-45D2-AAA7-F32B26D151DB}" srcOrd="0" destOrd="0" presId="urn:microsoft.com/office/officeart/2005/8/layout/vList2"/>
    <dgm:cxn modelId="{0BD67EAC-2B56-4FEB-B270-978D9FCDD07E}" srcId="{703D4D02-5513-427D-B6E9-B2E187EE0C3A}" destId="{86EE1343-CA04-44FA-A535-D9463A5F075B}" srcOrd="3" destOrd="0" parTransId="{4462A191-DD1C-427F-A2AB-ECCA895E2978}" sibTransId="{986357B2-7A47-40CD-864A-8B362D60BF95}"/>
    <dgm:cxn modelId="{87A92DBF-812C-47C9-8DD6-6138E484BBFF}" type="presOf" srcId="{703D4D02-5513-427D-B6E9-B2E187EE0C3A}" destId="{CC8763B3-4621-4666-B669-3C5BA2A30DBE}" srcOrd="0" destOrd="0" presId="urn:microsoft.com/office/officeart/2005/8/layout/vList2"/>
    <dgm:cxn modelId="{78A355C0-E53E-4353-B169-6FBBC605359A}" srcId="{703D4D02-5513-427D-B6E9-B2E187EE0C3A}" destId="{10A0C590-A532-44A1-89C8-932F5D7DA730}" srcOrd="1" destOrd="0" parTransId="{29DFFF41-1BFA-4263-B854-146B73507DF2}" sibTransId="{A9EA73E1-EF34-4B14-B6BA-8A4F60B3DC71}"/>
    <dgm:cxn modelId="{0D6CE2C6-E302-4582-8BFD-869E848BDD3D}" srcId="{703D4D02-5513-427D-B6E9-B2E187EE0C3A}" destId="{6526F20A-24B3-4FCD-963E-A1F037490F19}" srcOrd="5" destOrd="0" parTransId="{402CD06B-6C7D-443A-BDCA-256AA696F552}" sibTransId="{A3E1D46A-10CE-4B4D-8698-40709515AB29}"/>
    <dgm:cxn modelId="{CE7399CB-E928-44C5-A478-0E064B5CDA94}" type="presOf" srcId="{EDECB737-FAC0-4F47-9B1A-E18B883D0F75}" destId="{063BDBA2-A3DC-419F-9114-58CDD7E9676E}" srcOrd="0" destOrd="0" presId="urn:microsoft.com/office/officeart/2005/8/layout/vList2"/>
    <dgm:cxn modelId="{C5266FCC-EFC5-4966-BF17-72CC0FC5B6E9}" type="presOf" srcId="{10A0C590-A532-44A1-89C8-932F5D7DA730}" destId="{DF1768A1-F5E4-4152-9DE2-8FFC4D413F5A}" srcOrd="0" destOrd="0" presId="urn:microsoft.com/office/officeart/2005/8/layout/vList2"/>
    <dgm:cxn modelId="{62C4BCE8-59B7-401B-B7AE-9F1821E22A6C}" type="presOf" srcId="{D1B85754-A5AE-419A-ACAA-008EC2F76A0B}" destId="{A4CC9735-B172-48E4-BD42-49857572E9A5}" srcOrd="0" destOrd="0" presId="urn:microsoft.com/office/officeart/2005/8/layout/vList2"/>
    <dgm:cxn modelId="{817D1BA9-B834-41F6-AC36-12031F244D05}" type="presParOf" srcId="{CC8763B3-4621-4666-B669-3C5BA2A30DBE}" destId="{A4CC9735-B172-48E4-BD42-49857572E9A5}" srcOrd="0" destOrd="0" presId="urn:microsoft.com/office/officeart/2005/8/layout/vList2"/>
    <dgm:cxn modelId="{A46DBB36-6B64-4129-98E4-3BC7E985978B}" type="presParOf" srcId="{CC8763B3-4621-4666-B669-3C5BA2A30DBE}" destId="{7A92695F-1C43-489F-94F2-40B087E12AAE}" srcOrd="1" destOrd="0" presId="urn:microsoft.com/office/officeart/2005/8/layout/vList2"/>
    <dgm:cxn modelId="{6DCBBC5F-447C-4209-9D81-012F211C5711}" type="presParOf" srcId="{CC8763B3-4621-4666-B669-3C5BA2A30DBE}" destId="{DF1768A1-F5E4-4152-9DE2-8FFC4D413F5A}" srcOrd="2" destOrd="0" presId="urn:microsoft.com/office/officeart/2005/8/layout/vList2"/>
    <dgm:cxn modelId="{6B9DB196-C45C-4001-9F83-44EDA583C3CB}" type="presParOf" srcId="{CC8763B3-4621-4666-B669-3C5BA2A30DBE}" destId="{4E6B4AFF-7F28-479F-BB0E-2E6F3FE26F05}" srcOrd="3" destOrd="0" presId="urn:microsoft.com/office/officeart/2005/8/layout/vList2"/>
    <dgm:cxn modelId="{DEEE08AF-286C-464B-9E6F-73D1BDB9F98C}" type="presParOf" srcId="{CC8763B3-4621-4666-B669-3C5BA2A30DBE}" destId="{F674B1EB-7C16-427C-9D7D-944E5157F0F6}" srcOrd="4" destOrd="0" presId="urn:microsoft.com/office/officeart/2005/8/layout/vList2"/>
    <dgm:cxn modelId="{6DEE7097-E5A3-4783-BBAF-55BF641F649D}" type="presParOf" srcId="{CC8763B3-4621-4666-B669-3C5BA2A30DBE}" destId="{F856B672-D9AD-4A1F-BE39-8BA8B85231D0}" srcOrd="5" destOrd="0" presId="urn:microsoft.com/office/officeart/2005/8/layout/vList2"/>
    <dgm:cxn modelId="{D069A7BC-3F76-428D-A736-5F79F5F88255}" type="presParOf" srcId="{CC8763B3-4621-4666-B669-3C5BA2A30DBE}" destId="{239A56AA-8CA4-45D2-AAA7-F32B26D151DB}" srcOrd="6" destOrd="0" presId="urn:microsoft.com/office/officeart/2005/8/layout/vList2"/>
    <dgm:cxn modelId="{51099936-F243-4A9B-A77A-90190D316907}" type="presParOf" srcId="{CC8763B3-4621-4666-B669-3C5BA2A30DBE}" destId="{04C77992-2E08-4A24-87DB-3D9323CE41DA}" srcOrd="7" destOrd="0" presId="urn:microsoft.com/office/officeart/2005/8/layout/vList2"/>
    <dgm:cxn modelId="{7F3CFA4E-EF63-4B69-A44A-79D4E38E6B04}" type="presParOf" srcId="{CC8763B3-4621-4666-B669-3C5BA2A30DBE}" destId="{063BDBA2-A3DC-419F-9114-58CDD7E9676E}" srcOrd="8" destOrd="0" presId="urn:microsoft.com/office/officeart/2005/8/layout/vList2"/>
    <dgm:cxn modelId="{554E2C67-8D8A-4917-A739-BFF681064908}" type="presParOf" srcId="{CC8763B3-4621-4666-B669-3C5BA2A30DBE}" destId="{A914B8BF-CFD8-47FB-BE1A-5161F813C281}" srcOrd="9" destOrd="0" presId="urn:microsoft.com/office/officeart/2005/8/layout/vList2"/>
    <dgm:cxn modelId="{0DF43C34-0693-4685-92A1-D1A0E018021D}" type="presParOf" srcId="{CC8763B3-4621-4666-B669-3C5BA2A30DBE}" destId="{2C838952-826C-4046-A3CA-180A4970B802}" srcOrd="10" destOrd="0" presId="urn:microsoft.com/office/officeart/2005/8/layout/vList2"/>
    <dgm:cxn modelId="{845957CB-FFD9-4E3E-B424-58ACFF2956AF}" type="presParOf" srcId="{CC8763B3-4621-4666-B669-3C5BA2A30DBE}" destId="{1BBB9B79-7740-4C56-BAE4-46BFE1A10783}" srcOrd="11" destOrd="0" presId="urn:microsoft.com/office/officeart/2005/8/layout/vList2"/>
    <dgm:cxn modelId="{F342BE73-FB67-4582-9827-6D7238F92723}" type="presParOf" srcId="{CC8763B3-4621-4666-B669-3C5BA2A30DBE}" destId="{95FD1809-53C0-44C6-84A1-4179631B9ABB}" srcOrd="12"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D1B85754-A5AE-419A-ACAA-008EC2F76A0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Performance Management System</a:t>
          </a:r>
        </a:p>
      </dgm:t>
    </dgm:pt>
    <dgm:pt modelId="{F7E836D6-AE40-4221-B424-9DC55BE51CDF}" type="parTrans" cxnId="{4C9E130C-5A7E-45D0-A61C-E7487A436ABD}">
      <dgm:prSet/>
      <dgm:spPr/>
      <dgm:t>
        <a:bodyPr/>
        <a:lstStyle/>
        <a:p>
          <a:endParaRPr lang="en-MY"/>
        </a:p>
      </dgm:t>
    </dgm:pt>
    <dgm:pt modelId="{4BD66402-677F-4591-9B72-7A620C72613B}" type="sibTrans" cxnId="{4C9E130C-5A7E-45D0-A61C-E7487A436ABD}">
      <dgm:prSet/>
      <dgm:spPr/>
      <dgm:t>
        <a:bodyPr/>
        <a:lstStyle/>
        <a:p>
          <a:endParaRPr lang="en-MY"/>
        </a:p>
      </dgm:t>
    </dgm:pt>
    <dgm:pt modelId="{10A0C590-A532-44A1-89C8-932F5D7DA730}">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Performance Planning</a:t>
          </a:r>
        </a:p>
      </dgm:t>
    </dgm:pt>
    <dgm:pt modelId="{29DFFF41-1BFA-4263-B854-146B73507DF2}" type="parTrans" cxnId="{78A355C0-E53E-4353-B169-6FBBC605359A}">
      <dgm:prSet/>
      <dgm:spPr/>
      <dgm:t>
        <a:bodyPr/>
        <a:lstStyle/>
        <a:p>
          <a:endParaRPr lang="en-MY"/>
        </a:p>
      </dgm:t>
    </dgm:pt>
    <dgm:pt modelId="{A9EA73E1-EF34-4B14-B6BA-8A4F60B3DC71}" type="sibTrans" cxnId="{78A355C0-E53E-4353-B169-6FBBC605359A}">
      <dgm:prSet/>
      <dgm:spPr/>
      <dgm:t>
        <a:bodyPr/>
        <a:lstStyle/>
        <a:p>
          <a:endParaRPr lang="en-MY"/>
        </a:p>
      </dgm:t>
    </dgm:pt>
    <dgm:pt modelId="{0E8A125C-57D8-4962-B2BC-515A47D78819}">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Performance Monitoring</a:t>
          </a:r>
        </a:p>
      </dgm:t>
    </dgm:pt>
    <dgm:pt modelId="{F1D17582-3ABC-4E04-8B80-C32273D4E574}" type="parTrans" cxnId="{A58DD296-B00C-47E5-A916-21219EC6ECA5}">
      <dgm:prSet/>
      <dgm:spPr/>
      <dgm:t>
        <a:bodyPr/>
        <a:lstStyle/>
        <a:p>
          <a:endParaRPr lang="en-MY"/>
        </a:p>
      </dgm:t>
    </dgm:pt>
    <dgm:pt modelId="{1132010B-811F-4CE9-9D90-3244B52437CB}" type="sibTrans" cxnId="{A58DD296-B00C-47E5-A916-21219EC6ECA5}">
      <dgm:prSet/>
      <dgm:spPr/>
      <dgm:t>
        <a:bodyPr/>
        <a:lstStyle/>
        <a:p>
          <a:endParaRPr lang="en-MY"/>
        </a:p>
      </dgm:t>
    </dgm:pt>
    <dgm:pt modelId="{86EE1343-CA04-44FA-A535-D9463A5F075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Performance Appraisal</a:t>
          </a:r>
        </a:p>
      </dgm:t>
    </dgm:pt>
    <dgm:pt modelId="{4462A191-DD1C-427F-A2AB-ECCA895E2978}" type="parTrans" cxnId="{0BD67EAC-2B56-4FEB-B270-978D9FCDD07E}">
      <dgm:prSet/>
      <dgm:spPr/>
      <dgm:t>
        <a:bodyPr/>
        <a:lstStyle/>
        <a:p>
          <a:endParaRPr lang="en-MY"/>
        </a:p>
      </dgm:t>
    </dgm:pt>
    <dgm:pt modelId="{986357B2-7A47-40CD-864A-8B362D60BF95}" type="sibTrans" cxnId="{0BD67EAC-2B56-4FEB-B270-978D9FCDD07E}">
      <dgm:prSet/>
      <dgm:spPr/>
      <dgm:t>
        <a:bodyPr/>
        <a:lstStyle/>
        <a:p>
          <a:endParaRPr lang="en-MY"/>
        </a:p>
      </dgm:t>
    </dgm:pt>
    <dgm:pt modelId="{EDECB737-FAC0-4F47-9B1A-E18B883D0F75}">
      <dgm:prSet phldrT="[Text]" custT="1"/>
      <dgm:spPr>
        <a:solidFill>
          <a:srgbClr val="000000">
            <a:lumMod val="50000"/>
            <a:lumOff val="50000"/>
          </a:srgbClr>
        </a:solidFill>
        <a:ln w="12700" cap="flat" cmpd="sng" algn="ctr">
          <a:solidFill>
            <a:srgbClr val="FFFFFF"/>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a:solidFill>
                <a:srgbClr val="FFFFEE"/>
              </a:solidFill>
              <a:latin typeface="Arial"/>
              <a:ea typeface="+mn-ea"/>
              <a:cs typeface="+mn-cs"/>
            </a:rPr>
            <a:t>Performance Development</a:t>
          </a:r>
          <a:endParaRPr lang="en-MY" sz="2700" kern="1200" dirty="0">
            <a:solidFill>
              <a:srgbClr val="FFFFEE"/>
            </a:solidFill>
            <a:latin typeface="Arial"/>
            <a:ea typeface="+mn-ea"/>
            <a:cs typeface="+mn-cs"/>
          </a:endParaRPr>
        </a:p>
      </dgm:t>
    </dgm:pt>
    <dgm:pt modelId="{3E244206-80D9-4A49-B29D-BB28E4D7D620}" type="parTrans" cxnId="{5FE1F790-E51A-4899-93D8-D14A5CAF0833}">
      <dgm:prSet/>
      <dgm:spPr/>
      <dgm:t>
        <a:bodyPr/>
        <a:lstStyle/>
        <a:p>
          <a:endParaRPr lang="en-MY"/>
        </a:p>
      </dgm:t>
    </dgm:pt>
    <dgm:pt modelId="{926D1E68-873A-41A6-94C0-77B042AC37D7}" type="sibTrans" cxnId="{5FE1F790-E51A-4899-93D8-D14A5CAF0833}">
      <dgm:prSet/>
      <dgm:spPr/>
      <dgm:t>
        <a:bodyPr/>
        <a:lstStyle/>
        <a:p>
          <a:endParaRPr lang="en-MY"/>
        </a:p>
      </dgm:t>
    </dgm:pt>
    <dgm:pt modelId="{6526F20A-24B3-4FCD-963E-A1F037490F19}">
      <dgm:prSet phldrT="[Text]"/>
      <dgm:spPr>
        <a:solidFill>
          <a:srgbClr val="FFFFFF"/>
        </a:solidFill>
      </dgm:spPr>
      <dgm:t>
        <a:bodyPr/>
        <a:lstStyle/>
        <a:p>
          <a:r>
            <a:rPr lang="en-MY">
              <a:solidFill>
                <a:schemeClr val="tx1"/>
              </a:solidFill>
            </a:rPr>
            <a:t>Performance in Cross Culture Context</a:t>
          </a:r>
          <a:endParaRPr lang="en-MY" dirty="0">
            <a:solidFill>
              <a:schemeClr val="tx1"/>
            </a:solidFill>
          </a:endParaRPr>
        </a:p>
      </dgm:t>
    </dgm:pt>
    <dgm:pt modelId="{402CD06B-6C7D-443A-BDCA-256AA696F552}" type="parTrans" cxnId="{0D6CE2C6-E302-4582-8BFD-869E848BDD3D}">
      <dgm:prSet/>
      <dgm:spPr/>
      <dgm:t>
        <a:bodyPr/>
        <a:lstStyle/>
        <a:p>
          <a:endParaRPr lang="en-MY"/>
        </a:p>
      </dgm:t>
    </dgm:pt>
    <dgm:pt modelId="{A3E1D46A-10CE-4B4D-8698-40709515AB29}" type="sibTrans" cxnId="{0D6CE2C6-E302-4582-8BFD-869E848BDD3D}">
      <dgm:prSet/>
      <dgm:spPr/>
      <dgm:t>
        <a:bodyPr/>
        <a:lstStyle/>
        <a:p>
          <a:endParaRPr lang="en-MY"/>
        </a:p>
      </dgm:t>
    </dgm:pt>
    <dgm:pt modelId="{DDBDE7A3-0C89-4272-A73E-CD32853866D3}">
      <dgm:prSet phldrT="[Text]"/>
      <dgm:spPr>
        <a:solidFill>
          <a:srgbClr val="FFFFFF"/>
        </a:solidFill>
      </dgm:spPr>
      <dgm:t>
        <a:bodyPr/>
        <a:lstStyle/>
        <a:p>
          <a:r>
            <a:rPr lang="en-MY">
              <a:solidFill>
                <a:schemeClr val="tx1"/>
              </a:solidFill>
            </a:rPr>
            <a:t>Employee Disciplinary Procedure</a:t>
          </a:r>
          <a:endParaRPr lang="en-MY" dirty="0">
            <a:solidFill>
              <a:schemeClr val="tx1"/>
            </a:solidFill>
          </a:endParaRPr>
        </a:p>
      </dgm:t>
    </dgm:pt>
    <dgm:pt modelId="{06AACB53-FA20-4010-8BCA-92A6EEEC90CC}" type="parTrans" cxnId="{F967A98A-8F55-469A-84CA-A3124F0BFB9F}">
      <dgm:prSet/>
      <dgm:spPr/>
      <dgm:t>
        <a:bodyPr/>
        <a:lstStyle/>
        <a:p>
          <a:endParaRPr lang="en-MY"/>
        </a:p>
      </dgm:t>
    </dgm:pt>
    <dgm:pt modelId="{FCE25BF3-8199-488E-9246-63625A1EADAC}" type="sibTrans" cxnId="{F967A98A-8F55-469A-84CA-A3124F0BFB9F}">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A4CC9735-B172-48E4-BD42-49857572E9A5}" type="pres">
      <dgm:prSet presAssocID="{D1B85754-A5AE-419A-ACAA-008EC2F76A0B}" presName="parentText" presStyleLbl="node1" presStyleIdx="0" presStyleCnt="7" custLinFactNeighborX="-182" custLinFactNeighborY="13642">
        <dgm:presLayoutVars>
          <dgm:chMax val="0"/>
          <dgm:bulletEnabled val="1"/>
        </dgm:presLayoutVars>
      </dgm:prSet>
      <dgm:spPr>
        <a:xfrm>
          <a:off x="0" y="100608"/>
          <a:ext cx="8122096" cy="631800"/>
        </a:xfrm>
        <a:prstGeom prst="roundRect">
          <a:avLst/>
        </a:prstGeom>
      </dgm:spPr>
    </dgm:pt>
    <dgm:pt modelId="{7A92695F-1C43-489F-94F2-40B087E12AAE}" type="pres">
      <dgm:prSet presAssocID="{4BD66402-677F-4591-9B72-7A620C72613B}" presName="spacer" presStyleCnt="0"/>
      <dgm:spPr/>
    </dgm:pt>
    <dgm:pt modelId="{DF1768A1-F5E4-4152-9DE2-8FFC4D413F5A}" type="pres">
      <dgm:prSet presAssocID="{10A0C590-A532-44A1-89C8-932F5D7DA730}" presName="parentText" presStyleLbl="node1" presStyleIdx="1" presStyleCnt="7" custScaleX="99638" custLinFactNeighborX="-363" custLinFactNeighborY="27171">
        <dgm:presLayoutVars>
          <dgm:chMax val="0"/>
          <dgm:bulletEnabled val="1"/>
        </dgm:presLayoutVars>
      </dgm:prSet>
      <dgm:spPr>
        <a:xfrm>
          <a:off x="14700" y="799560"/>
          <a:ext cx="8092694" cy="631800"/>
        </a:xfrm>
        <a:prstGeom prst="roundRect">
          <a:avLst/>
        </a:prstGeom>
      </dgm:spPr>
    </dgm:pt>
    <dgm:pt modelId="{4E6B4AFF-7F28-479F-BB0E-2E6F3FE26F05}" type="pres">
      <dgm:prSet presAssocID="{A9EA73E1-EF34-4B14-B6BA-8A4F60B3DC71}" presName="spacer" presStyleCnt="0"/>
      <dgm:spPr/>
    </dgm:pt>
    <dgm:pt modelId="{F674B1EB-7C16-427C-9D7D-944E5157F0F6}" type="pres">
      <dgm:prSet presAssocID="{0E8A125C-57D8-4962-B2BC-515A47D78819}" presName="parentText" presStyleLbl="node1" presStyleIdx="2" presStyleCnt="7" custLinFactNeighborX="-182" custLinFactNeighborY="4861">
        <dgm:presLayoutVars>
          <dgm:chMax val="0"/>
          <dgm:bulletEnabled val="1"/>
        </dgm:presLayoutVars>
      </dgm:prSet>
      <dgm:spPr>
        <a:xfrm>
          <a:off x="0" y="1512899"/>
          <a:ext cx="8122096" cy="631800"/>
        </a:xfrm>
        <a:prstGeom prst="roundRect">
          <a:avLst/>
        </a:prstGeom>
      </dgm:spPr>
    </dgm:pt>
    <dgm:pt modelId="{F856B672-D9AD-4A1F-BE39-8BA8B85231D0}" type="pres">
      <dgm:prSet presAssocID="{1132010B-811F-4CE9-9D90-3244B52437CB}" presName="spacer" presStyleCnt="0"/>
      <dgm:spPr/>
    </dgm:pt>
    <dgm:pt modelId="{239A56AA-8CA4-45D2-AAA7-F32B26D151DB}" type="pres">
      <dgm:prSet presAssocID="{86EE1343-CA04-44FA-A535-D9463A5F075B}" presName="parentText" presStyleLbl="node1" presStyleIdx="3" presStyleCnt="7">
        <dgm:presLayoutVars>
          <dgm:chMax val="0"/>
          <dgm:bulletEnabled val="1"/>
        </dgm:presLayoutVars>
      </dgm:prSet>
      <dgm:spPr>
        <a:xfrm>
          <a:off x="0" y="2218680"/>
          <a:ext cx="8122096" cy="631800"/>
        </a:xfrm>
        <a:prstGeom prst="roundRect">
          <a:avLst/>
        </a:prstGeom>
      </dgm:spPr>
    </dgm:pt>
    <dgm:pt modelId="{04C77992-2E08-4A24-87DB-3D9323CE41DA}" type="pres">
      <dgm:prSet presAssocID="{986357B2-7A47-40CD-864A-8B362D60BF95}" presName="spacer" presStyleCnt="0"/>
      <dgm:spPr/>
    </dgm:pt>
    <dgm:pt modelId="{063BDBA2-A3DC-419F-9114-58CDD7E9676E}" type="pres">
      <dgm:prSet presAssocID="{EDECB737-FAC0-4F47-9B1A-E18B883D0F75}" presName="parentText" presStyleLbl="node1" presStyleIdx="4" presStyleCnt="7">
        <dgm:presLayoutVars>
          <dgm:chMax val="0"/>
          <dgm:bulletEnabled val="1"/>
        </dgm:presLayoutVars>
      </dgm:prSet>
      <dgm:spPr>
        <a:xfrm>
          <a:off x="0" y="2928240"/>
          <a:ext cx="8122096" cy="631800"/>
        </a:xfrm>
        <a:prstGeom prst="roundRect">
          <a:avLst/>
        </a:prstGeom>
      </dgm:spPr>
    </dgm:pt>
    <dgm:pt modelId="{A914B8BF-CFD8-47FB-BE1A-5161F813C281}" type="pres">
      <dgm:prSet presAssocID="{926D1E68-873A-41A6-94C0-77B042AC37D7}" presName="spacer" presStyleCnt="0"/>
      <dgm:spPr/>
    </dgm:pt>
    <dgm:pt modelId="{2C838952-826C-4046-A3CA-180A4970B802}" type="pres">
      <dgm:prSet presAssocID="{6526F20A-24B3-4FCD-963E-A1F037490F19}" presName="parentText" presStyleLbl="node1" presStyleIdx="5" presStyleCnt="7">
        <dgm:presLayoutVars>
          <dgm:chMax val="0"/>
          <dgm:bulletEnabled val="1"/>
        </dgm:presLayoutVars>
      </dgm:prSet>
      <dgm:spPr/>
    </dgm:pt>
    <dgm:pt modelId="{1BBB9B79-7740-4C56-BAE4-46BFE1A10783}" type="pres">
      <dgm:prSet presAssocID="{A3E1D46A-10CE-4B4D-8698-40709515AB29}" presName="spacer" presStyleCnt="0"/>
      <dgm:spPr/>
    </dgm:pt>
    <dgm:pt modelId="{95FD1809-53C0-44C6-84A1-4179631B9ABB}" type="pres">
      <dgm:prSet presAssocID="{DDBDE7A3-0C89-4272-A73E-CD32853866D3}" presName="parentText" presStyleLbl="node1" presStyleIdx="6" presStyleCnt="7">
        <dgm:presLayoutVars>
          <dgm:chMax val="0"/>
          <dgm:bulletEnabled val="1"/>
        </dgm:presLayoutVars>
      </dgm:prSet>
      <dgm:spPr/>
    </dgm:pt>
  </dgm:ptLst>
  <dgm:cxnLst>
    <dgm:cxn modelId="{4C9E130C-5A7E-45D0-A61C-E7487A436ABD}" srcId="{703D4D02-5513-427D-B6E9-B2E187EE0C3A}" destId="{D1B85754-A5AE-419A-ACAA-008EC2F76A0B}" srcOrd="0" destOrd="0" parTransId="{F7E836D6-AE40-4221-B424-9DC55BE51CDF}" sibTransId="{4BD66402-677F-4591-9B72-7A620C72613B}"/>
    <dgm:cxn modelId="{8C3C5627-6F4E-49DF-9F49-0CBF1E71DBF8}" type="presOf" srcId="{6526F20A-24B3-4FCD-963E-A1F037490F19}" destId="{2C838952-826C-4046-A3CA-180A4970B802}" srcOrd="0" destOrd="0" presId="urn:microsoft.com/office/officeart/2005/8/layout/vList2"/>
    <dgm:cxn modelId="{DE2F1E5B-9698-48FE-81EA-23245C59F3A2}" type="presOf" srcId="{DDBDE7A3-0C89-4272-A73E-CD32853866D3}" destId="{95FD1809-53C0-44C6-84A1-4179631B9ABB}" srcOrd="0" destOrd="0" presId="urn:microsoft.com/office/officeart/2005/8/layout/vList2"/>
    <dgm:cxn modelId="{E0335A4A-FDED-40D5-8221-51DA03ADB97D}" type="presOf" srcId="{0E8A125C-57D8-4962-B2BC-515A47D78819}" destId="{F674B1EB-7C16-427C-9D7D-944E5157F0F6}" srcOrd="0" destOrd="0" presId="urn:microsoft.com/office/officeart/2005/8/layout/vList2"/>
    <dgm:cxn modelId="{F967A98A-8F55-469A-84CA-A3124F0BFB9F}" srcId="{703D4D02-5513-427D-B6E9-B2E187EE0C3A}" destId="{DDBDE7A3-0C89-4272-A73E-CD32853866D3}" srcOrd="6" destOrd="0" parTransId="{06AACB53-FA20-4010-8BCA-92A6EEEC90CC}" sibTransId="{FCE25BF3-8199-488E-9246-63625A1EADAC}"/>
    <dgm:cxn modelId="{5FE1F790-E51A-4899-93D8-D14A5CAF0833}" srcId="{703D4D02-5513-427D-B6E9-B2E187EE0C3A}" destId="{EDECB737-FAC0-4F47-9B1A-E18B883D0F75}" srcOrd="4" destOrd="0" parTransId="{3E244206-80D9-4A49-B29D-BB28E4D7D620}" sibTransId="{926D1E68-873A-41A6-94C0-77B042AC37D7}"/>
    <dgm:cxn modelId="{A58DD296-B00C-47E5-A916-21219EC6ECA5}" srcId="{703D4D02-5513-427D-B6E9-B2E187EE0C3A}" destId="{0E8A125C-57D8-4962-B2BC-515A47D78819}" srcOrd="2" destOrd="0" parTransId="{F1D17582-3ABC-4E04-8B80-C32273D4E574}" sibTransId="{1132010B-811F-4CE9-9D90-3244B52437CB}"/>
    <dgm:cxn modelId="{D828F8A2-C78E-4422-BCDC-945498A12C2E}" type="presOf" srcId="{86EE1343-CA04-44FA-A535-D9463A5F075B}" destId="{239A56AA-8CA4-45D2-AAA7-F32B26D151DB}" srcOrd="0" destOrd="0" presId="urn:microsoft.com/office/officeart/2005/8/layout/vList2"/>
    <dgm:cxn modelId="{0BD67EAC-2B56-4FEB-B270-978D9FCDD07E}" srcId="{703D4D02-5513-427D-B6E9-B2E187EE0C3A}" destId="{86EE1343-CA04-44FA-A535-D9463A5F075B}" srcOrd="3" destOrd="0" parTransId="{4462A191-DD1C-427F-A2AB-ECCA895E2978}" sibTransId="{986357B2-7A47-40CD-864A-8B362D60BF95}"/>
    <dgm:cxn modelId="{87A92DBF-812C-47C9-8DD6-6138E484BBFF}" type="presOf" srcId="{703D4D02-5513-427D-B6E9-B2E187EE0C3A}" destId="{CC8763B3-4621-4666-B669-3C5BA2A30DBE}" srcOrd="0" destOrd="0" presId="urn:microsoft.com/office/officeart/2005/8/layout/vList2"/>
    <dgm:cxn modelId="{78A355C0-E53E-4353-B169-6FBBC605359A}" srcId="{703D4D02-5513-427D-B6E9-B2E187EE0C3A}" destId="{10A0C590-A532-44A1-89C8-932F5D7DA730}" srcOrd="1" destOrd="0" parTransId="{29DFFF41-1BFA-4263-B854-146B73507DF2}" sibTransId="{A9EA73E1-EF34-4B14-B6BA-8A4F60B3DC71}"/>
    <dgm:cxn modelId="{0D6CE2C6-E302-4582-8BFD-869E848BDD3D}" srcId="{703D4D02-5513-427D-B6E9-B2E187EE0C3A}" destId="{6526F20A-24B3-4FCD-963E-A1F037490F19}" srcOrd="5" destOrd="0" parTransId="{402CD06B-6C7D-443A-BDCA-256AA696F552}" sibTransId="{A3E1D46A-10CE-4B4D-8698-40709515AB29}"/>
    <dgm:cxn modelId="{CE7399CB-E928-44C5-A478-0E064B5CDA94}" type="presOf" srcId="{EDECB737-FAC0-4F47-9B1A-E18B883D0F75}" destId="{063BDBA2-A3DC-419F-9114-58CDD7E9676E}" srcOrd="0" destOrd="0" presId="urn:microsoft.com/office/officeart/2005/8/layout/vList2"/>
    <dgm:cxn modelId="{C5266FCC-EFC5-4966-BF17-72CC0FC5B6E9}" type="presOf" srcId="{10A0C590-A532-44A1-89C8-932F5D7DA730}" destId="{DF1768A1-F5E4-4152-9DE2-8FFC4D413F5A}" srcOrd="0" destOrd="0" presId="urn:microsoft.com/office/officeart/2005/8/layout/vList2"/>
    <dgm:cxn modelId="{62C4BCE8-59B7-401B-B7AE-9F1821E22A6C}" type="presOf" srcId="{D1B85754-A5AE-419A-ACAA-008EC2F76A0B}" destId="{A4CC9735-B172-48E4-BD42-49857572E9A5}" srcOrd="0" destOrd="0" presId="urn:microsoft.com/office/officeart/2005/8/layout/vList2"/>
    <dgm:cxn modelId="{817D1BA9-B834-41F6-AC36-12031F244D05}" type="presParOf" srcId="{CC8763B3-4621-4666-B669-3C5BA2A30DBE}" destId="{A4CC9735-B172-48E4-BD42-49857572E9A5}" srcOrd="0" destOrd="0" presId="urn:microsoft.com/office/officeart/2005/8/layout/vList2"/>
    <dgm:cxn modelId="{A46DBB36-6B64-4129-98E4-3BC7E985978B}" type="presParOf" srcId="{CC8763B3-4621-4666-B669-3C5BA2A30DBE}" destId="{7A92695F-1C43-489F-94F2-40B087E12AAE}" srcOrd="1" destOrd="0" presId="urn:microsoft.com/office/officeart/2005/8/layout/vList2"/>
    <dgm:cxn modelId="{6DCBBC5F-447C-4209-9D81-012F211C5711}" type="presParOf" srcId="{CC8763B3-4621-4666-B669-3C5BA2A30DBE}" destId="{DF1768A1-F5E4-4152-9DE2-8FFC4D413F5A}" srcOrd="2" destOrd="0" presId="urn:microsoft.com/office/officeart/2005/8/layout/vList2"/>
    <dgm:cxn modelId="{6B9DB196-C45C-4001-9F83-44EDA583C3CB}" type="presParOf" srcId="{CC8763B3-4621-4666-B669-3C5BA2A30DBE}" destId="{4E6B4AFF-7F28-479F-BB0E-2E6F3FE26F05}" srcOrd="3" destOrd="0" presId="urn:microsoft.com/office/officeart/2005/8/layout/vList2"/>
    <dgm:cxn modelId="{DEEE08AF-286C-464B-9E6F-73D1BDB9F98C}" type="presParOf" srcId="{CC8763B3-4621-4666-B669-3C5BA2A30DBE}" destId="{F674B1EB-7C16-427C-9D7D-944E5157F0F6}" srcOrd="4" destOrd="0" presId="urn:microsoft.com/office/officeart/2005/8/layout/vList2"/>
    <dgm:cxn modelId="{6DEE7097-E5A3-4783-BBAF-55BF641F649D}" type="presParOf" srcId="{CC8763B3-4621-4666-B669-3C5BA2A30DBE}" destId="{F856B672-D9AD-4A1F-BE39-8BA8B85231D0}" srcOrd="5" destOrd="0" presId="urn:microsoft.com/office/officeart/2005/8/layout/vList2"/>
    <dgm:cxn modelId="{D069A7BC-3F76-428D-A736-5F79F5F88255}" type="presParOf" srcId="{CC8763B3-4621-4666-B669-3C5BA2A30DBE}" destId="{239A56AA-8CA4-45D2-AAA7-F32B26D151DB}" srcOrd="6" destOrd="0" presId="urn:microsoft.com/office/officeart/2005/8/layout/vList2"/>
    <dgm:cxn modelId="{51099936-F243-4A9B-A77A-90190D316907}" type="presParOf" srcId="{CC8763B3-4621-4666-B669-3C5BA2A30DBE}" destId="{04C77992-2E08-4A24-87DB-3D9323CE41DA}" srcOrd="7" destOrd="0" presId="urn:microsoft.com/office/officeart/2005/8/layout/vList2"/>
    <dgm:cxn modelId="{7F3CFA4E-EF63-4B69-A44A-79D4E38E6B04}" type="presParOf" srcId="{CC8763B3-4621-4666-B669-3C5BA2A30DBE}" destId="{063BDBA2-A3DC-419F-9114-58CDD7E9676E}" srcOrd="8" destOrd="0" presId="urn:microsoft.com/office/officeart/2005/8/layout/vList2"/>
    <dgm:cxn modelId="{554E2C67-8D8A-4917-A739-BFF681064908}" type="presParOf" srcId="{CC8763B3-4621-4666-B669-3C5BA2A30DBE}" destId="{A914B8BF-CFD8-47FB-BE1A-5161F813C281}" srcOrd="9" destOrd="0" presId="urn:microsoft.com/office/officeart/2005/8/layout/vList2"/>
    <dgm:cxn modelId="{0DF43C34-0693-4685-92A1-D1A0E018021D}" type="presParOf" srcId="{CC8763B3-4621-4666-B669-3C5BA2A30DBE}" destId="{2C838952-826C-4046-A3CA-180A4970B802}" srcOrd="10" destOrd="0" presId="urn:microsoft.com/office/officeart/2005/8/layout/vList2"/>
    <dgm:cxn modelId="{845957CB-FFD9-4E3E-B424-58ACFF2956AF}" type="presParOf" srcId="{CC8763B3-4621-4666-B669-3C5BA2A30DBE}" destId="{1BBB9B79-7740-4C56-BAE4-46BFE1A10783}" srcOrd="11" destOrd="0" presId="urn:microsoft.com/office/officeart/2005/8/layout/vList2"/>
    <dgm:cxn modelId="{F342BE73-FB67-4582-9827-6D7238F92723}" type="presParOf" srcId="{CC8763B3-4621-4666-B669-3C5BA2A30DBE}" destId="{95FD1809-53C0-44C6-84A1-4179631B9ABB}" srcOrd="12"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D1B85754-A5AE-419A-ACAA-008EC2F76A0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Performance Management System</a:t>
          </a:r>
        </a:p>
      </dgm:t>
    </dgm:pt>
    <dgm:pt modelId="{F7E836D6-AE40-4221-B424-9DC55BE51CDF}" type="parTrans" cxnId="{4C9E130C-5A7E-45D0-A61C-E7487A436ABD}">
      <dgm:prSet/>
      <dgm:spPr/>
      <dgm:t>
        <a:bodyPr/>
        <a:lstStyle/>
        <a:p>
          <a:endParaRPr lang="en-MY"/>
        </a:p>
      </dgm:t>
    </dgm:pt>
    <dgm:pt modelId="{4BD66402-677F-4591-9B72-7A620C72613B}" type="sibTrans" cxnId="{4C9E130C-5A7E-45D0-A61C-E7487A436ABD}">
      <dgm:prSet/>
      <dgm:spPr/>
      <dgm:t>
        <a:bodyPr/>
        <a:lstStyle/>
        <a:p>
          <a:endParaRPr lang="en-MY"/>
        </a:p>
      </dgm:t>
    </dgm:pt>
    <dgm:pt modelId="{10A0C590-A532-44A1-89C8-932F5D7DA730}">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Performance Planning</a:t>
          </a:r>
        </a:p>
      </dgm:t>
    </dgm:pt>
    <dgm:pt modelId="{29DFFF41-1BFA-4263-B854-146B73507DF2}" type="parTrans" cxnId="{78A355C0-E53E-4353-B169-6FBBC605359A}">
      <dgm:prSet/>
      <dgm:spPr/>
      <dgm:t>
        <a:bodyPr/>
        <a:lstStyle/>
        <a:p>
          <a:endParaRPr lang="en-MY"/>
        </a:p>
      </dgm:t>
    </dgm:pt>
    <dgm:pt modelId="{A9EA73E1-EF34-4B14-B6BA-8A4F60B3DC71}" type="sibTrans" cxnId="{78A355C0-E53E-4353-B169-6FBBC605359A}">
      <dgm:prSet/>
      <dgm:spPr/>
      <dgm:t>
        <a:bodyPr/>
        <a:lstStyle/>
        <a:p>
          <a:endParaRPr lang="en-MY"/>
        </a:p>
      </dgm:t>
    </dgm:pt>
    <dgm:pt modelId="{0E8A125C-57D8-4962-B2BC-515A47D78819}">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Performance Monitoring</a:t>
          </a:r>
        </a:p>
      </dgm:t>
    </dgm:pt>
    <dgm:pt modelId="{F1D17582-3ABC-4E04-8B80-C32273D4E574}" type="parTrans" cxnId="{A58DD296-B00C-47E5-A916-21219EC6ECA5}">
      <dgm:prSet/>
      <dgm:spPr/>
      <dgm:t>
        <a:bodyPr/>
        <a:lstStyle/>
        <a:p>
          <a:endParaRPr lang="en-MY"/>
        </a:p>
      </dgm:t>
    </dgm:pt>
    <dgm:pt modelId="{1132010B-811F-4CE9-9D90-3244B52437CB}" type="sibTrans" cxnId="{A58DD296-B00C-47E5-A916-21219EC6ECA5}">
      <dgm:prSet/>
      <dgm:spPr/>
      <dgm:t>
        <a:bodyPr/>
        <a:lstStyle/>
        <a:p>
          <a:endParaRPr lang="en-MY"/>
        </a:p>
      </dgm:t>
    </dgm:pt>
    <dgm:pt modelId="{86EE1343-CA04-44FA-A535-D9463A5F075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Performance Appraisal</a:t>
          </a:r>
        </a:p>
      </dgm:t>
    </dgm:pt>
    <dgm:pt modelId="{4462A191-DD1C-427F-A2AB-ECCA895E2978}" type="parTrans" cxnId="{0BD67EAC-2B56-4FEB-B270-978D9FCDD07E}">
      <dgm:prSet/>
      <dgm:spPr/>
      <dgm:t>
        <a:bodyPr/>
        <a:lstStyle/>
        <a:p>
          <a:endParaRPr lang="en-MY"/>
        </a:p>
      </dgm:t>
    </dgm:pt>
    <dgm:pt modelId="{986357B2-7A47-40CD-864A-8B362D60BF95}" type="sibTrans" cxnId="{0BD67EAC-2B56-4FEB-B270-978D9FCDD07E}">
      <dgm:prSet/>
      <dgm:spPr/>
      <dgm:t>
        <a:bodyPr/>
        <a:lstStyle/>
        <a:p>
          <a:endParaRPr lang="en-MY"/>
        </a:p>
      </dgm:t>
    </dgm:pt>
    <dgm:pt modelId="{EDECB737-FAC0-4F47-9B1A-E18B883D0F75}">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a:solidFill>
                <a:srgbClr val="000000"/>
              </a:solidFill>
              <a:latin typeface="Arial"/>
              <a:ea typeface="+mn-ea"/>
              <a:cs typeface="+mn-cs"/>
            </a:rPr>
            <a:t>Performance Development</a:t>
          </a:r>
          <a:endParaRPr lang="en-MY" sz="2700" kern="1200" dirty="0">
            <a:solidFill>
              <a:srgbClr val="000000"/>
            </a:solidFill>
            <a:latin typeface="Arial"/>
            <a:ea typeface="+mn-ea"/>
            <a:cs typeface="+mn-cs"/>
          </a:endParaRPr>
        </a:p>
      </dgm:t>
    </dgm:pt>
    <dgm:pt modelId="{3E244206-80D9-4A49-B29D-BB28E4D7D620}" type="parTrans" cxnId="{5FE1F790-E51A-4899-93D8-D14A5CAF0833}">
      <dgm:prSet/>
      <dgm:spPr/>
      <dgm:t>
        <a:bodyPr/>
        <a:lstStyle/>
        <a:p>
          <a:endParaRPr lang="en-MY"/>
        </a:p>
      </dgm:t>
    </dgm:pt>
    <dgm:pt modelId="{926D1E68-873A-41A6-94C0-77B042AC37D7}" type="sibTrans" cxnId="{5FE1F790-E51A-4899-93D8-D14A5CAF0833}">
      <dgm:prSet/>
      <dgm:spPr/>
      <dgm:t>
        <a:bodyPr/>
        <a:lstStyle/>
        <a:p>
          <a:endParaRPr lang="en-MY"/>
        </a:p>
      </dgm:t>
    </dgm:pt>
    <dgm:pt modelId="{6526F20A-24B3-4FCD-963E-A1F037490F19}">
      <dgm:prSet phldrT="[Text]" custT="1"/>
      <dgm:spPr>
        <a:solidFill>
          <a:srgbClr val="000000">
            <a:lumMod val="50000"/>
            <a:lumOff val="50000"/>
          </a:srgbClr>
        </a:solidFill>
        <a:ln w="12700" cap="flat" cmpd="sng" algn="ctr">
          <a:solidFill>
            <a:srgbClr val="FFFFFF"/>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a:solidFill>
                <a:srgbClr val="FFFFEE"/>
              </a:solidFill>
              <a:latin typeface="Arial"/>
              <a:ea typeface="+mn-ea"/>
              <a:cs typeface="+mn-cs"/>
            </a:rPr>
            <a:t>Performance in Cross Culture Context</a:t>
          </a:r>
          <a:endParaRPr lang="en-MY" sz="2700" kern="1200" dirty="0">
            <a:solidFill>
              <a:srgbClr val="FFFFEE"/>
            </a:solidFill>
            <a:latin typeface="Arial"/>
            <a:ea typeface="+mn-ea"/>
            <a:cs typeface="+mn-cs"/>
          </a:endParaRPr>
        </a:p>
      </dgm:t>
    </dgm:pt>
    <dgm:pt modelId="{402CD06B-6C7D-443A-BDCA-256AA696F552}" type="parTrans" cxnId="{0D6CE2C6-E302-4582-8BFD-869E848BDD3D}">
      <dgm:prSet/>
      <dgm:spPr/>
      <dgm:t>
        <a:bodyPr/>
        <a:lstStyle/>
        <a:p>
          <a:endParaRPr lang="en-MY"/>
        </a:p>
      </dgm:t>
    </dgm:pt>
    <dgm:pt modelId="{A3E1D46A-10CE-4B4D-8698-40709515AB29}" type="sibTrans" cxnId="{0D6CE2C6-E302-4582-8BFD-869E848BDD3D}">
      <dgm:prSet/>
      <dgm:spPr/>
      <dgm:t>
        <a:bodyPr/>
        <a:lstStyle/>
        <a:p>
          <a:endParaRPr lang="en-MY"/>
        </a:p>
      </dgm:t>
    </dgm:pt>
    <dgm:pt modelId="{DDBDE7A3-0C89-4272-A73E-CD32853866D3}">
      <dgm:prSet phldrT="[Text]"/>
      <dgm:spPr>
        <a:solidFill>
          <a:srgbClr val="FFFFFF"/>
        </a:solidFill>
      </dgm:spPr>
      <dgm:t>
        <a:bodyPr/>
        <a:lstStyle/>
        <a:p>
          <a:r>
            <a:rPr lang="en-MY">
              <a:solidFill>
                <a:schemeClr val="tx1"/>
              </a:solidFill>
            </a:rPr>
            <a:t>Employee Disciplinary Procedure</a:t>
          </a:r>
          <a:endParaRPr lang="en-MY" dirty="0">
            <a:solidFill>
              <a:schemeClr val="tx1"/>
            </a:solidFill>
          </a:endParaRPr>
        </a:p>
      </dgm:t>
    </dgm:pt>
    <dgm:pt modelId="{06AACB53-FA20-4010-8BCA-92A6EEEC90CC}" type="parTrans" cxnId="{F967A98A-8F55-469A-84CA-A3124F0BFB9F}">
      <dgm:prSet/>
      <dgm:spPr/>
      <dgm:t>
        <a:bodyPr/>
        <a:lstStyle/>
        <a:p>
          <a:endParaRPr lang="en-MY"/>
        </a:p>
      </dgm:t>
    </dgm:pt>
    <dgm:pt modelId="{FCE25BF3-8199-488E-9246-63625A1EADAC}" type="sibTrans" cxnId="{F967A98A-8F55-469A-84CA-A3124F0BFB9F}">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A4CC9735-B172-48E4-BD42-49857572E9A5}" type="pres">
      <dgm:prSet presAssocID="{D1B85754-A5AE-419A-ACAA-008EC2F76A0B}" presName="parentText" presStyleLbl="node1" presStyleIdx="0" presStyleCnt="7" custLinFactNeighborX="-182" custLinFactNeighborY="13642">
        <dgm:presLayoutVars>
          <dgm:chMax val="0"/>
          <dgm:bulletEnabled val="1"/>
        </dgm:presLayoutVars>
      </dgm:prSet>
      <dgm:spPr>
        <a:xfrm>
          <a:off x="0" y="100608"/>
          <a:ext cx="8122096" cy="631800"/>
        </a:xfrm>
        <a:prstGeom prst="roundRect">
          <a:avLst/>
        </a:prstGeom>
      </dgm:spPr>
    </dgm:pt>
    <dgm:pt modelId="{7A92695F-1C43-489F-94F2-40B087E12AAE}" type="pres">
      <dgm:prSet presAssocID="{4BD66402-677F-4591-9B72-7A620C72613B}" presName="spacer" presStyleCnt="0"/>
      <dgm:spPr/>
    </dgm:pt>
    <dgm:pt modelId="{DF1768A1-F5E4-4152-9DE2-8FFC4D413F5A}" type="pres">
      <dgm:prSet presAssocID="{10A0C590-A532-44A1-89C8-932F5D7DA730}" presName="parentText" presStyleLbl="node1" presStyleIdx="1" presStyleCnt="7" custScaleX="99638" custLinFactNeighborX="-363" custLinFactNeighborY="27171">
        <dgm:presLayoutVars>
          <dgm:chMax val="0"/>
          <dgm:bulletEnabled val="1"/>
        </dgm:presLayoutVars>
      </dgm:prSet>
      <dgm:spPr>
        <a:xfrm>
          <a:off x="14700" y="799560"/>
          <a:ext cx="8092694" cy="631800"/>
        </a:xfrm>
        <a:prstGeom prst="roundRect">
          <a:avLst/>
        </a:prstGeom>
      </dgm:spPr>
    </dgm:pt>
    <dgm:pt modelId="{4E6B4AFF-7F28-479F-BB0E-2E6F3FE26F05}" type="pres">
      <dgm:prSet presAssocID="{A9EA73E1-EF34-4B14-B6BA-8A4F60B3DC71}" presName="spacer" presStyleCnt="0"/>
      <dgm:spPr/>
    </dgm:pt>
    <dgm:pt modelId="{F674B1EB-7C16-427C-9D7D-944E5157F0F6}" type="pres">
      <dgm:prSet presAssocID="{0E8A125C-57D8-4962-B2BC-515A47D78819}" presName="parentText" presStyleLbl="node1" presStyleIdx="2" presStyleCnt="7" custLinFactNeighborX="-182" custLinFactNeighborY="4861">
        <dgm:presLayoutVars>
          <dgm:chMax val="0"/>
          <dgm:bulletEnabled val="1"/>
        </dgm:presLayoutVars>
      </dgm:prSet>
      <dgm:spPr>
        <a:xfrm>
          <a:off x="0" y="1512899"/>
          <a:ext cx="8122096" cy="631800"/>
        </a:xfrm>
        <a:prstGeom prst="roundRect">
          <a:avLst/>
        </a:prstGeom>
      </dgm:spPr>
    </dgm:pt>
    <dgm:pt modelId="{F856B672-D9AD-4A1F-BE39-8BA8B85231D0}" type="pres">
      <dgm:prSet presAssocID="{1132010B-811F-4CE9-9D90-3244B52437CB}" presName="spacer" presStyleCnt="0"/>
      <dgm:spPr/>
    </dgm:pt>
    <dgm:pt modelId="{239A56AA-8CA4-45D2-AAA7-F32B26D151DB}" type="pres">
      <dgm:prSet presAssocID="{86EE1343-CA04-44FA-A535-D9463A5F075B}" presName="parentText" presStyleLbl="node1" presStyleIdx="3" presStyleCnt="7">
        <dgm:presLayoutVars>
          <dgm:chMax val="0"/>
          <dgm:bulletEnabled val="1"/>
        </dgm:presLayoutVars>
      </dgm:prSet>
      <dgm:spPr>
        <a:xfrm>
          <a:off x="0" y="2218680"/>
          <a:ext cx="8122096" cy="631800"/>
        </a:xfrm>
        <a:prstGeom prst="roundRect">
          <a:avLst/>
        </a:prstGeom>
      </dgm:spPr>
    </dgm:pt>
    <dgm:pt modelId="{04C77992-2E08-4A24-87DB-3D9323CE41DA}" type="pres">
      <dgm:prSet presAssocID="{986357B2-7A47-40CD-864A-8B362D60BF95}" presName="spacer" presStyleCnt="0"/>
      <dgm:spPr/>
    </dgm:pt>
    <dgm:pt modelId="{063BDBA2-A3DC-419F-9114-58CDD7E9676E}" type="pres">
      <dgm:prSet presAssocID="{EDECB737-FAC0-4F47-9B1A-E18B883D0F75}" presName="parentText" presStyleLbl="node1" presStyleIdx="4" presStyleCnt="7">
        <dgm:presLayoutVars>
          <dgm:chMax val="0"/>
          <dgm:bulletEnabled val="1"/>
        </dgm:presLayoutVars>
      </dgm:prSet>
      <dgm:spPr>
        <a:xfrm>
          <a:off x="0" y="2928240"/>
          <a:ext cx="8122096" cy="631800"/>
        </a:xfrm>
        <a:prstGeom prst="roundRect">
          <a:avLst/>
        </a:prstGeom>
      </dgm:spPr>
    </dgm:pt>
    <dgm:pt modelId="{A914B8BF-CFD8-47FB-BE1A-5161F813C281}" type="pres">
      <dgm:prSet presAssocID="{926D1E68-873A-41A6-94C0-77B042AC37D7}" presName="spacer" presStyleCnt="0"/>
      <dgm:spPr/>
    </dgm:pt>
    <dgm:pt modelId="{2C838952-826C-4046-A3CA-180A4970B802}" type="pres">
      <dgm:prSet presAssocID="{6526F20A-24B3-4FCD-963E-A1F037490F19}" presName="parentText" presStyleLbl="node1" presStyleIdx="5" presStyleCnt="7">
        <dgm:presLayoutVars>
          <dgm:chMax val="0"/>
          <dgm:bulletEnabled val="1"/>
        </dgm:presLayoutVars>
      </dgm:prSet>
      <dgm:spPr>
        <a:xfrm>
          <a:off x="0" y="3637800"/>
          <a:ext cx="8122096" cy="631800"/>
        </a:xfrm>
        <a:prstGeom prst="roundRect">
          <a:avLst/>
        </a:prstGeom>
      </dgm:spPr>
    </dgm:pt>
    <dgm:pt modelId="{1BBB9B79-7740-4C56-BAE4-46BFE1A10783}" type="pres">
      <dgm:prSet presAssocID="{A3E1D46A-10CE-4B4D-8698-40709515AB29}" presName="spacer" presStyleCnt="0"/>
      <dgm:spPr/>
    </dgm:pt>
    <dgm:pt modelId="{95FD1809-53C0-44C6-84A1-4179631B9ABB}" type="pres">
      <dgm:prSet presAssocID="{DDBDE7A3-0C89-4272-A73E-CD32853866D3}" presName="parentText" presStyleLbl="node1" presStyleIdx="6" presStyleCnt="7">
        <dgm:presLayoutVars>
          <dgm:chMax val="0"/>
          <dgm:bulletEnabled val="1"/>
        </dgm:presLayoutVars>
      </dgm:prSet>
      <dgm:spPr/>
    </dgm:pt>
  </dgm:ptLst>
  <dgm:cxnLst>
    <dgm:cxn modelId="{4C9E130C-5A7E-45D0-A61C-E7487A436ABD}" srcId="{703D4D02-5513-427D-B6E9-B2E187EE0C3A}" destId="{D1B85754-A5AE-419A-ACAA-008EC2F76A0B}" srcOrd="0" destOrd="0" parTransId="{F7E836D6-AE40-4221-B424-9DC55BE51CDF}" sibTransId="{4BD66402-677F-4591-9B72-7A620C72613B}"/>
    <dgm:cxn modelId="{8C3C5627-6F4E-49DF-9F49-0CBF1E71DBF8}" type="presOf" srcId="{6526F20A-24B3-4FCD-963E-A1F037490F19}" destId="{2C838952-826C-4046-A3CA-180A4970B802}" srcOrd="0" destOrd="0" presId="urn:microsoft.com/office/officeart/2005/8/layout/vList2"/>
    <dgm:cxn modelId="{DE2F1E5B-9698-48FE-81EA-23245C59F3A2}" type="presOf" srcId="{DDBDE7A3-0C89-4272-A73E-CD32853866D3}" destId="{95FD1809-53C0-44C6-84A1-4179631B9ABB}" srcOrd="0" destOrd="0" presId="urn:microsoft.com/office/officeart/2005/8/layout/vList2"/>
    <dgm:cxn modelId="{E0335A4A-FDED-40D5-8221-51DA03ADB97D}" type="presOf" srcId="{0E8A125C-57D8-4962-B2BC-515A47D78819}" destId="{F674B1EB-7C16-427C-9D7D-944E5157F0F6}" srcOrd="0" destOrd="0" presId="urn:microsoft.com/office/officeart/2005/8/layout/vList2"/>
    <dgm:cxn modelId="{F967A98A-8F55-469A-84CA-A3124F0BFB9F}" srcId="{703D4D02-5513-427D-B6E9-B2E187EE0C3A}" destId="{DDBDE7A3-0C89-4272-A73E-CD32853866D3}" srcOrd="6" destOrd="0" parTransId="{06AACB53-FA20-4010-8BCA-92A6EEEC90CC}" sibTransId="{FCE25BF3-8199-488E-9246-63625A1EADAC}"/>
    <dgm:cxn modelId="{5FE1F790-E51A-4899-93D8-D14A5CAF0833}" srcId="{703D4D02-5513-427D-B6E9-B2E187EE0C3A}" destId="{EDECB737-FAC0-4F47-9B1A-E18B883D0F75}" srcOrd="4" destOrd="0" parTransId="{3E244206-80D9-4A49-B29D-BB28E4D7D620}" sibTransId="{926D1E68-873A-41A6-94C0-77B042AC37D7}"/>
    <dgm:cxn modelId="{A58DD296-B00C-47E5-A916-21219EC6ECA5}" srcId="{703D4D02-5513-427D-B6E9-B2E187EE0C3A}" destId="{0E8A125C-57D8-4962-B2BC-515A47D78819}" srcOrd="2" destOrd="0" parTransId="{F1D17582-3ABC-4E04-8B80-C32273D4E574}" sibTransId="{1132010B-811F-4CE9-9D90-3244B52437CB}"/>
    <dgm:cxn modelId="{D828F8A2-C78E-4422-BCDC-945498A12C2E}" type="presOf" srcId="{86EE1343-CA04-44FA-A535-D9463A5F075B}" destId="{239A56AA-8CA4-45D2-AAA7-F32B26D151DB}" srcOrd="0" destOrd="0" presId="urn:microsoft.com/office/officeart/2005/8/layout/vList2"/>
    <dgm:cxn modelId="{0BD67EAC-2B56-4FEB-B270-978D9FCDD07E}" srcId="{703D4D02-5513-427D-B6E9-B2E187EE0C3A}" destId="{86EE1343-CA04-44FA-A535-D9463A5F075B}" srcOrd="3" destOrd="0" parTransId="{4462A191-DD1C-427F-A2AB-ECCA895E2978}" sibTransId="{986357B2-7A47-40CD-864A-8B362D60BF95}"/>
    <dgm:cxn modelId="{87A92DBF-812C-47C9-8DD6-6138E484BBFF}" type="presOf" srcId="{703D4D02-5513-427D-B6E9-B2E187EE0C3A}" destId="{CC8763B3-4621-4666-B669-3C5BA2A30DBE}" srcOrd="0" destOrd="0" presId="urn:microsoft.com/office/officeart/2005/8/layout/vList2"/>
    <dgm:cxn modelId="{78A355C0-E53E-4353-B169-6FBBC605359A}" srcId="{703D4D02-5513-427D-B6E9-B2E187EE0C3A}" destId="{10A0C590-A532-44A1-89C8-932F5D7DA730}" srcOrd="1" destOrd="0" parTransId="{29DFFF41-1BFA-4263-B854-146B73507DF2}" sibTransId="{A9EA73E1-EF34-4B14-B6BA-8A4F60B3DC71}"/>
    <dgm:cxn modelId="{0D6CE2C6-E302-4582-8BFD-869E848BDD3D}" srcId="{703D4D02-5513-427D-B6E9-B2E187EE0C3A}" destId="{6526F20A-24B3-4FCD-963E-A1F037490F19}" srcOrd="5" destOrd="0" parTransId="{402CD06B-6C7D-443A-BDCA-256AA696F552}" sibTransId="{A3E1D46A-10CE-4B4D-8698-40709515AB29}"/>
    <dgm:cxn modelId="{CE7399CB-E928-44C5-A478-0E064B5CDA94}" type="presOf" srcId="{EDECB737-FAC0-4F47-9B1A-E18B883D0F75}" destId="{063BDBA2-A3DC-419F-9114-58CDD7E9676E}" srcOrd="0" destOrd="0" presId="urn:microsoft.com/office/officeart/2005/8/layout/vList2"/>
    <dgm:cxn modelId="{C5266FCC-EFC5-4966-BF17-72CC0FC5B6E9}" type="presOf" srcId="{10A0C590-A532-44A1-89C8-932F5D7DA730}" destId="{DF1768A1-F5E4-4152-9DE2-8FFC4D413F5A}" srcOrd="0" destOrd="0" presId="urn:microsoft.com/office/officeart/2005/8/layout/vList2"/>
    <dgm:cxn modelId="{62C4BCE8-59B7-401B-B7AE-9F1821E22A6C}" type="presOf" srcId="{D1B85754-A5AE-419A-ACAA-008EC2F76A0B}" destId="{A4CC9735-B172-48E4-BD42-49857572E9A5}" srcOrd="0" destOrd="0" presId="urn:microsoft.com/office/officeart/2005/8/layout/vList2"/>
    <dgm:cxn modelId="{817D1BA9-B834-41F6-AC36-12031F244D05}" type="presParOf" srcId="{CC8763B3-4621-4666-B669-3C5BA2A30DBE}" destId="{A4CC9735-B172-48E4-BD42-49857572E9A5}" srcOrd="0" destOrd="0" presId="urn:microsoft.com/office/officeart/2005/8/layout/vList2"/>
    <dgm:cxn modelId="{A46DBB36-6B64-4129-98E4-3BC7E985978B}" type="presParOf" srcId="{CC8763B3-4621-4666-B669-3C5BA2A30DBE}" destId="{7A92695F-1C43-489F-94F2-40B087E12AAE}" srcOrd="1" destOrd="0" presId="urn:microsoft.com/office/officeart/2005/8/layout/vList2"/>
    <dgm:cxn modelId="{6DCBBC5F-447C-4209-9D81-012F211C5711}" type="presParOf" srcId="{CC8763B3-4621-4666-B669-3C5BA2A30DBE}" destId="{DF1768A1-F5E4-4152-9DE2-8FFC4D413F5A}" srcOrd="2" destOrd="0" presId="urn:microsoft.com/office/officeart/2005/8/layout/vList2"/>
    <dgm:cxn modelId="{6B9DB196-C45C-4001-9F83-44EDA583C3CB}" type="presParOf" srcId="{CC8763B3-4621-4666-B669-3C5BA2A30DBE}" destId="{4E6B4AFF-7F28-479F-BB0E-2E6F3FE26F05}" srcOrd="3" destOrd="0" presId="urn:microsoft.com/office/officeart/2005/8/layout/vList2"/>
    <dgm:cxn modelId="{DEEE08AF-286C-464B-9E6F-73D1BDB9F98C}" type="presParOf" srcId="{CC8763B3-4621-4666-B669-3C5BA2A30DBE}" destId="{F674B1EB-7C16-427C-9D7D-944E5157F0F6}" srcOrd="4" destOrd="0" presId="urn:microsoft.com/office/officeart/2005/8/layout/vList2"/>
    <dgm:cxn modelId="{6DEE7097-E5A3-4783-BBAF-55BF641F649D}" type="presParOf" srcId="{CC8763B3-4621-4666-B669-3C5BA2A30DBE}" destId="{F856B672-D9AD-4A1F-BE39-8BA8B85231D0}" srcOrd="5" destOrd="0" presId="urn:microsoft.com/office/officeart/2005/8/layout/vList2"/>
    <dgm:cxn modelId="{D069A7BC-3F76-428D-A736-5F79F5F88255}" type="presParOf" srcId="{CC8763B3-4621-4666-B669-3C5BA2A30DBE}" destId="{239A56AA-8CA4-45D2-AAA7-F32B26D151DB}" srcOrd="6" destOrd="0" presId="urn:microsoft.com/office/officeart/2005/8/layout/vList2"/>
    <dgm:cxn modelId="{51099936-F243-4A9B-A77A-90190D316907}" type="presParOf" srcId="{CC8763B3-4621-4666-B669-3C5BA2A30DBE}" destId="{04C77992-2E08-4A24-87DB-3D9323CE41DA}" srcOrd="7" destOrd="0" presId="urn:microsoft.com/office/officeart/2005/8/layout/vList2"/>
    <dgm:cxn modelId="{7F3CFA4E-EF63-4B69-A44A-79D4E38E6B04}" type="presParOf" srcId="{CC8763B3-4621-4666-B669-3C5BA2A30DBE}" destId="{063BDBA2-A3DC-419F-9114-58CDD7E9676E}" srcOrd="8" destOrd="0" presId="urn:microsoft.com/office/officeart/2005/8/layout/vList2"/>
    <dgm:cxn modelId="{554E2C67-8D8A-4917-A739-BFF681064908}" type="presParOf" srcId="{CC8763B3-4621-4666-B669-3C5BA2A30DBE}" destId="{A914B8BF-CFD8-47FB-BE1A-5161F813C281}" srcOrd="9" destOrd="0" presId="urn:microsoft.com/office/officeart/2005/8/layout/vList2"/>
    <dgm:cxn modelId="{0DF43C34-0693-4685-92A1-D1A0E018021D}" type="presParOf" srcId="{CC8763B3-4621-4666-B669-3C5BA2A30DBE}" destId="{2C838952-826C-4046-A3CA-180A4970B802}" srcOrd="10" destOrd="0" presId="urn:microsoft.com/office/officeart/2005/8/layout/vList2"/>
    <dgm:cxn modelId="{845957CB-FFD9-4E3E-B424-58ACFF2956AF}" type="presParOf" srcId="{CC8763B3-4621-4666-B669-3C5BA2A30DBE}" destId="{1BBB9B79-7740-4C56-BAE4-46BFE1A10783}" srcOrd="11" destOrd="0" presId="urn:microsoft.com/office/officeart/2005/8/layout/vList2"/>
    <dgm:cxn modelId="{F342BE73-FB67-4582-9827-6D7238F92723}" type="presParOf" srcId="{CC8763B3-4621-4666-B669-3C5BA2A30DBE}" destId="{95FD1809-53C0-44C6-84A1-4179631B9ABB}" srcOrd="12"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D1B85754-A5AE-419A-ACAA-008EC2F76A0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Performance Management System</a:t>
          </a:r>
        </a:p>
      </dgm:t>
    </dgm:pt>
    <dgm:pt modelId="{F7E836D6-AE40-4221-B424-9DC55BE51CDF}" type="parTrans" cxnId="{4C9E130C-5A7E-45D0-A61C-E7487A436ABD}">
      <dgm:prSet/>
      <dgm:spPr/>
      <dgm:t>
        <a:bodyPr/>
        <a:lstStyle/>
        <a:p>
          <a:endParaRPr lang="en-MY"/>
        </a:p>
      </dgm:t>
    </dgm:pt>
    <dgm:pt modelId="{4BD66402-677F-4591-9B72-7A620C72613B}" type="sibTrans" cxnId="{4C9E130C-5A7E-45D0-A61C-E7487A436ABD}">
      <dgm:prSet/>
      <dgm:spPr/>
      <dgm:t>
        <a:bodyPr/>
        <a:lstStyle/>
        <a:p>
          <a:endParaRPr lang="en-MY"/>
        </a:p>
      </dgm:t>
    </dgm:pt>
    <dgm:pt modelId="{10A0C590-A532-44A1-89C8-932F5D7DA730}">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Performance Planning</a:t>
          </a:r>
        </a:p>
      </dgm:t>
    </dgm:pt>
    <dgm:pt modelId="{29DFFF41-1BFA-4263-B854-146B73507DF2}" type="parTrans" cxnId="{78A355C0-E53E-4353-B169-6FBBC605359A}">
      <dgm:prSet/>
      <dgm:spPr/>
      <dgm:t>
        <a:bodyPr/>
        <a:lstStyle/>
        <a:p>
          <a:endParaRPr lang="en-MY"/>
        </a:p>
      </dgm:t>
    </dgm:pt>
    <dgm:pt modelId="{A9EA73E1-EF34-4B14-B6BA-8A4F60B3DC71}" type="sibTrans" cxnId="{78A355C0-E53E-4353-B169-6FBBC605359A}">
      <dgm:prSet/>
      <dgm:spPr/>
      <dgm:t>
        <a:bodyPr/>
        <a:lstStyle/>
        <a:p>
          <a:endParaRPr lang="en-MY"/>
        </a:p>
      </dgm:t>
    </dgm:pt>
    <dgm:pt modelId="{0E8A125C-57D8-4962-B2BC-515A47D78819}">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Performance Monitoring</a:t>
          </a:r>
        </a:p>
      </dgm:t>
    </dgm:pt>
    <dgm:pt modelId="{F1D17582-3ABC-4E04-8B80-C32273D4E574}" type="parTrans" cxnId="{A58DD296-B00C-47E5-A916-21219EC6ECA5}">
      <dgm:prSet/>
      <dgm:spPr/>
      <dgm:t>
        <a:bodyPr/>
        <a:lstStyle/>
        <a:p>
          <a:endParaRPr lang="en-MY"/>
        </a:p>
      </dgm:t>
    </dgm:pt>
    <dgm:pt modelId="{1132010B-811F-4CE9-9D90-3244B52437CB}" type="sibTrans" cxnId="{A58DD296-B00C-47E5-A916-21219EC6ECA5}">
      <dgm:prSet/>
      <dgm:spPr/>
      <dgm:t>
        <a:bodyPr/>
        <a:lstStyle/>
        <a:p>
          <a:endParaRPr lang="en-MY"/>
        </a:p>
      </dgm:t>
    </dgm:pt>
    <dgm:pt modelId="{86EE1343-CA04-44FA-A535-D9463A5F075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Performance Appraisal</a:t>
          </a:r>
        </a:p>
      </dgm:t>
    </dgm:pt>
    <dgm:pt modelId="{4462A191-DD1C-427F-A2AB-ECCA895E2978}" type="parTrans" cxnId="{0BD67EAC-2B56-4FEB-B270-978D9FCDD07E}">
      <dgm:prSet/>
      <dgm:spPr/>
      <dgm:t>
        <a:bodyPr/>
        <a:lstStyle/>
        <a:p>
          <a:endParaRPr lang="en-MY"/>
        </a:p>
      </dgm:t>
    </dgm:pt>
    <dgm:pt modelId="{986357B2-7A47-40CD-864A-8B362D60BF95}" type="sibTrans" cxnId="{0BD67EAC-2B56-4FEB-B270-978D9FCDD07E}">
      <dgm:prSet/>
      <dgm:spPr/>
      <dgm:t>
        <a:bodyPr/>
        <a:lstStyle/>
        <a:p>
          <a:endParaRPr lang="en-MY"/>
        </a:p>
      </dgm:t>
    </dgm:pt>
    <dgm:pt modelId="{EDECB737-FAC0-4F47-9B1A-E18B883D0F75}">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a:solidFill>
                <a:srgbClr val="000000"/>
              </a:solidFill>
              <a:latin typeface="Arial"/>
              <a:ea typeface="+mn-ea"/>
              <a:cs typeface="+mn-cs"/>
            </a:rPr>
            <a:t>Performance Development</a:t>
          </a:r>
          <a:endParaRPr lang="en-MY" sz="2700" kern="1200" dirty="0">
            <a:solidFill>
              <a:srgbClr val="000000"/>
            </a:solidFill>
            <a:latin typeface="Arial"/>
            <a:ea typeface="+mn-ea"/>
            <a:cs typeface="+mn-cs"/>
          </a:endParaRPr>
        </a:p>
      </dgm:t>
    </dgm:pt>
    <dgm:pt modelId="{3E244206-80D9-4A49-B29D-BB28E4D7D620}" type="parTrans" cxnId="{5FE1F790-E51A-4899-93D8-D14A5CAF0833}">
      <dgm:prSet/>
      <dgm:spPr/>
      <dgm:t>
        <a:bodyPr/>
        <a:lstStyle/>
        <a:p>
          <a:endParaRPr lang="en-MY"/>
        </a:p>
      </dgm:t>
    </dgm:pt>
    <dgm:pt modelId="{926D1E68-873A-41A6-94C0-77B042AC37D7}" type="sibTrans" cxnId="{5FE1F790-E51A-4899-93D8-D14A5CAF0833}">
      <dgm:prSet/>
      <dgm:spPr/>
      <dgm:t>
        <a:bodyPr/>
        <a:lstStyle/>
        <a:p>
          <a:endParaRPr lang="en-MY"/>
        </a:p>
      </dgm:t>
    </dgm:pt>
    <dgm:pt modelId="{6526F20A-24B3-4FCD-963E-A1F037490F19}">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a:solidFill>
                <a:srgbClr val="000000"/>
              </a:solidFill>
              <a:latin typeface="Arial"/>
              <a:ea typeface="+mn-ea"/>
              <a:cs typeface="+mn-cs"/>
            </a:rPr>
            <a:t>Performance in Cross Culture Context</a:t>
          </a:r>
          <a:endParaRPr lang="en-MY" sz="2700" kern="1200" dirty="0">
            <a:solidFill>
              <a:srgbClr val="000000"/>
            </a:solidFill>
            <a:latin typeface="Arial"/>
            <a:ea typeface="+mn-ea"/>
            <a:cs typeface="+mn-cs"/>
          </a:endParaRPr>
        </a:p>
      </dgm:t>
    </dgm:pt>
    <dgm:pt modelId="{402CD06B-6C7D-443A-BDCA-256AA696F552}" type="parTrans" cxnId="{0D6CE2C6-E302-4582-8BFD-869E848BDD3D}">
      <dgm:prSet/>
      <dgm:spPr/>
      <dgm:t>
        <a:bodyPr/>
        <a:lstStyle/>
        <a:p>
          <a:endParaRPr lang="en-MY"/>
        </a:p>
      </dgm:t>
    </dgm:pt>
    <dgm:pt modelId="{A3E1D46A-10CE-4B4D-8698-40709515AB29}" type="sibTrans" cxnId="{0D6CE2C6-E302-4582-8BFD-869E848BDD3D}">
      <dgm:prSet/>
      <dgm:spPr/>
      <dgm:t>
        <a:bodyPr/>
        <a:lstStyle/>
        <a:p>
          <a:endParaRPr lang="en-MY"/>
        </a:p>
      </dgm:t>
    </dgm:pt>
    <dgm:pt modelId="{DDBDE7A3-0C89-4272-A73E-CD32853866D3}">
      <dgm:prSet phldrT="[Text]" custT="1"/>
      <dgm:spPr>
        <a:solidFill>
          <a:srgbClr val="000000">
            <a:lumMod val="50000"/>
            <a:lumOff val="50000"/>
          </a:srgbClr>
        </a:solidFill>
        <a:ln w="12700" cap="flat" cmpd="sng" algn="ctr">
          <a:solidFill>
            <a:srgbClr val="FFFFFF"/>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a:solidFill>
                <a:srgbClr val="FFFFEE"/>
              </a:solidFill>
              <a:latin typeface="Arial"/>
              <a:ea typeface="+mn-ea"/>
              <a:cs typeface="+mn-cs"/>
            </a:rPr>
            <a:t>Employee Disciplinary Procedure</a:t>
          </a:r>
          <a:endParaRPr lang="en-MY" sz="2700" kern="1200" dirty="0">
            <a:solidFill>
              <a:srgbClr val="FFFFEE"/>
            </a:solidFill>
            <a:latin typeface="Arial"/>
            <a:ea typeface="+mn-ea"/>
            <a:cs typeface="+mn-cs"/>
          </a:endParaRPr>
        </a:p>
      </dgm:t>
    </dgm:pt>
    <dgm:pt modelId="{06AACB53-FA20-4010-8BCA-92A6EEEC90CC}" type="parTrans" cxnId="{F967A98A-8F55-469A-84CA-A3124F0BFB9F}">
      <dgm:prSet/>
      <dgm:spPr/>
      <dgm:t>
        <a:bodyPr/>
        <a:lstStyle/>
        <a:p>
          <a:endParaRPr lang="en-MY"/>
        </a:p>
      </dgm:t>
    </dgm:pt>
    <dgm:pt modelId="{FCE25BF3-8199-488E-9246-63625A1EADAC}" type="sibTrans" cxnId="{F967A98A-8F55-469A-84CA-A3124F0BFB9F}">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A4CC9735-B172-48E4-BD42-49857572E9A5}" type="pres">
      <dgm:prSet presAssocID="{D1B85754-A5AE-419A-ACAA-008EC2F76A0B}" presName="parentText" presStyleLbl="node1" presStyleIdx="0" presStyleCnt="7" custLinFactNeighborX="-182" custLinFactNeighborY="13642">
        <dgm:presLayoutVars>
          <dgm:chMax val="0"/>
          <dgm:bulletEnabled val="1"/>
        </dgm:presLayoutVars>
      </dgm:prSet>
      <dgm:spPr>
        <a:xfrm>
          <a:off x="0" y="100608"/>
          <a:ext cx="8122096" cy="631800"/>
        </a:xfrm>
        <a:prstGeom prst="roundRect">
          <a:avLst/>
        </a:prstGeom>
      </dgm:spPr>
    </dgm:pt>
    <dgm:pt modelId="{7A92695F-1C43-489F-94F2-40B087E12AAE}" type="pres">
      <dgm:prSet presAssocID="{4BD66402-677F-4591-9B72-7A620C72613B}" presName="spacer" presStyleCnt="0"/>
      <dgm:spPr/>
    </dgm:pt>
    <dgm:pt modelId="{DF1768A1-F5E4-4152-9DE2-8FFC4D413F5A}" type="pres">
      <dgm:prSet presAssocID="{10A0C590-A532-44A1-89C8-932F5D7DA730}" presName="parentText" presStyleLbl="node1" presStyleIdx="1" presStyleCnt="7" custScaleX="99638" custLinFactNeighborX="-363" custLinFactNeighborY="27171">
        <dgm:presLayoutVars>
          <dgm:chMax val="0"/>
          <dgm:bulletEnabled val="1"/>
        </dgm:presLayoutVars>
      </dgm:prSet>
      <dgm:spPr>
        <a:xfrm>
          <a:off x="14700" y="799560"/>
          <a:ext cx="8092694" cy="631800"/>
        </a:xfrm>
        <a:prstGeom prst="roundRect">
          <a:avLst/>
        </a:prstGeom>
      </dgm:spPr>
    </dgm:pt>
    <dgm:pt modelId="{4E6B4AFF-7F28-479F-BB0E-2E6F3FE26F05}" type="pres">
      <dgm:prSet presAssocID="{A9EA73E1-EF34-4B14-B6BA-8A4F60B3DC71}" presName="spacer" presStyleCnt="0"/>
      <dgm:spPr/>
    </dgm:pt>
    <dgm:pt modelId="{F674B1EB-7C16-427C-9D7D-944E5157F0F6}" type="pres">
      <dgm:prSet presAssocID="{0E8A125C-57D8-4962-B2BC-515A47D78819}" presName="parentText" presStyleLbl="node1" presStyleIdx="2" presStyleCnt="7" custLinFactNeighborX="-182" custLinFactNeighborY="4861">
        <dgm:presLayoutVars>
          <dgm:chMax val="0"/>
          <dgm:bulletEnabled val="1"/>
        </dgm:presLayoutVars>
      </dgm:prSet>
      <dgm:spPr>
        <a:xfrm>
          <a:off x="0" y="1512899"/>
          <a:ext cx="8122096" cy="631800"/>
        </a:xfrm>
        <a:prstGeom prst="roundRect">
          <a:avLst/>
        </a:prstGeom>
      </dgm:spPr>
    </dgm:pt>
    <dgm:pt modelId="{F856B672-D9AD-4A1F-BE39-8BA8B85231D0}" type="pres">
      <dgm:prSet presAssocID="{1132010B-811F-4CE9-9D90-3244B52437CB}" presName="spacer" presStyleCnt="0"/>
      <dgm:spPr/>
    </dgm:pt>
    <dgm:pt modelId="{239A56AA-8CA4-45D2-AAA7-F32B26D151DB}" type="pres">
      <dgm:prSet presAssocID="{86EE1343-CA04-44FA-A535-D9463A5F075B}" presName="parentText" presStyleLbl="node1" presStyleIdx="3" presStyleCnt="7">
        <dgm:presLayoutVars>
          <dgm:chMax val="0"/>
          <dgm:bulletEnabled val="1"/>
        </dgm:presLayoutVars>
      </dgm:prSet>
      <dgm:spPr>
        <a:xfrm>
          <a:off x="0" y="2218680"/>
          <a:ext cx="8122096" cy="631800"/>
        </a:xfrm>
        <a:prstGeom prst="roundRect">
          <a:avLst/>
        </a:prstGeom>
      </dgm:spPr>
    </dgm:pt>
    <dgm:pt modelId="{04C77992-2E08-4A24-87DB-3D9323CE41DA}" type="pres">
      <dgm:prSet presAssocID="{986357B2-7A47-40CD-864A-8B362D60BF95}" presName="spacer" presStyleCnt="0"/>
      <dgm:spPr/>
    </dgm:pt>
    <dgm:pt modelId="{063BDBA2-A3DC-419F-9114-58CDD7E9676E}" type="pres">
      <dgm:prSet presAssocID="{EDECB737-FAC0-4F47-9B1A-E18B883D0F75}" presName="parentText" presStyleLbl="node1" presStyleIdx="4" presStyleCnt="7" custLinFactNeighborX="-182" custLinFactNeighborY="30830">
        <dgm:presLayoutVars>
          <dgm:chMax val="0"/>
          <dgm:bulletEnabled val="1"/>
        </dgm:presLayoutVars>
      </dgm:prSet>
      <dgm:spPr>
        <a:xfrm>
          <a:off x="0" y="2928240"/>
          <a:ext cx="8122096" cy="631800"/>
        </a:xfrm>
        <a:prstGeom prst="roundRect">
          <a:avLst/>
        </a:prstGeom>
      </dgm:spPr>
    </dgm:pt>
    <dgm:pt modelId="{A914B8BF-CFD8-47FB-BE1A-5161F813C281}" type="pres">
      <dgm:prSet presAssocID="{926D1E68-873A-41A6-94C0-77B042AC37D7}" presName="spacer" presStyleCnt="0"/>
      <dgm:spPr/>
    </dgm:pt>
    <dgm:pt modelId="{2C838952-826C-4046-A3CA-180A4970B802}" type="pres">
      <dgm:prSet presAssocID="{6526F20A-24B3-4FCD-963E-A1F037490F19}" presName="parentText" presStyleLbl="node1" presStyleIdx="5" presStyleCnt="7">
        <dgm:presLayoutVars>
          <dgm:chMax val="0"/>
          <dgm:bulletEnabled val="1"/>
        </dgm:presLayoutVars>
      </dgm:prSet>
      <dgm:spPr>
        <a:xfrm>
          <a:off x="0" y="3685140"/>
          <a:ext cx="8122096" cy="636480"/>
        </a:xfrm>
        <a:prstGeom prst="roundRect">
          <a:avLst/>
        </a:prstGeom>
      </dgm:spPr>
    </dgm:pt>
    <dgm:pt modelId="{1BBB9B79-7740-4C56-BAE4-46BFE1A10783}" type="pres">
      <dgm:prSet presAssocID="{A3E1D46A-10CE-4B4D-8698-40709515AB29}" presName="spacer" presStyleCnt="0"/>
      <dgm:spPr/>
    </dgm:pt>
    <dgm:pt modelId="{95FD1809-53C0-44C6-84A1-4179631B9ABB}" type="pres">
      <dgm:prSet presAssocID="{DDBDE7A3-0C89-4272-A73E-CD32853866D3}" presName="parentText" presStyleLbl="node1" presStyleIdx="6" presStyleCnt="7">
        <dgm:presLayoutVars>
          <dgm:chMax val="0"/>
          <dgm:bulletEnabled val="1"/>
        </dgm:presLayoutVars>
      </dgm:prSet>
      <dgm:spPr>
        <a:xfrm>
          <a:off x="0" y="4347360"/>
          <a:ext cx="8122096" cy="631800"/>
        </a:xfrm>
        <a:prstGeom prst="roundRect">
          <a:avLst/>
        </a:prstGeom>
      </dgm:spPr>
    </dgm:pt>
  </dgm:ptLst>
  <dgm:cxnLst>
    <dgm:cxn modelId="{4C9E130C-5A7E-45D0-A61C-E7487A436ABD}" srcId="{703D4D02-5513-427D-B6E9-B2E187EE0C3A}" destId="{D1B85754-A5AE-419A-ACAA-008EC2F76A0B}" srcOrd="0" destOrd="0" parTransId="{F7E836D6-AE40-4221-B424-9DC55BE51CDF}" sibTransId="{4BD66402-677F-4591-9B72-7A620C72613B}"/>
    <dgm:cxn modelId="{8C3C5627-6F4E-49DF-9F49-0CBF1E71DBF8}" type="presOf" srcId="{6526F20A-24B3-4FCD-963E-A1F037490F19}" destId="{2C838952-826C-4046-A3CA-180A4970B802}" srcOrd="0" destOrd="0" presId="urn:microsoft.com/office/officeart/2005/8/layout/vList2"/>
    <dgm:cxn modelId="{DE2F1E5B-9698-48FE-81EA-23245C59F3A2}" type="presOf" srcId="{DDBDE7A3-0C89-4272-A73E-CD32853866D3}" destId="{95FD1809-53C0-44C6-84A1-4179631B9ABB}" srcOrd="0" destOrd="0" presId="urn:microsoft.com/office/officeart/2005/8/layout/vList2"/>
    <dgm:cxn modelId="{E0335A4A-FDED-40D5-8221-51DA03ADB97D}" type="presOf" srcId="{0E8A125C-57D8-4962-B2BC-515A47D78819}" destId="{F674B1EB-7C16-427C-9D7D-944E5157F0F6}" srcOrd="0" destOrd="0" presId="urn:microsoft.com/office/officeart/2005/8/layout/vList2"/>
    <dgm:cxn modelId="{F967A98A-8F55-469A-84CA-A3124F0BFB9F}" srcId="{703D4D02-5513-427D-B6E9-B2E187EE0C3A}" destId="{DDBDE7A3-0C89-4272-A73E-CD32853866D3}" srcOrd="6" destOrd="0" parTransId="{06AACB53-FA20-4010-8BCA-92A6EEEC90CC}" sibTransId="{FCE25BF3-8199-488E-9246-63625A1EADAC}"/>
    <dgm:cxn modelId="{5FE1F790-E51A-4899-93D8-D14A5CAF0833}" srcId="{703D4D02-5513-427D-B6E9-B2E187EE0C3A}" destId="{EDECB737-FAC0-4F47-9B1A-E18B883D0F75}" srcOrd="4" destOrd="0" parTransId="{3E244206-80D9-4A49-B29D-BB28E4D7D620}" sibTransId="{926D1E68-873A-41A6-94C0-77B042AC37D7}"/>
    <dgm:cxn modelId="{A58DD296-B00C-47E5-A916-21219EC6ECA5}" srcId="{703D4D02-5513-427D-B6E9-B2E187EE0C3A}" destId="{0E8A125C-57D8-4962-B2BC-515A47D78819}" srcOrd="2" destOrd="0" parTransId="{F1D17582-3ABC-4E04-8B80-C32273D4E574}" sibTransId="{1132010B-811F-4CE9-9D90-3244B52437CB}"/>
    <dgm:cxn modelId="{D828F8A2-C78E-4422-BCDC-945498A12C2E}" type="presOf" srcId="{86EE1343-CA04-44FA-A535-D9463A5F075B}" destId="{239A56AA-8CA4-45D2-AAA7-F32B26D151DB}" srcOrd="0" destOrd="0" presId="urn:microsoft.com/office/officeart/2005/8/layout/vList2"/>
    <dgm:cxn modelId="{0BD67EAC-2B56-4FEB-B270-978D9FCDD07E}" srcId="{703D4D02-5513-427D-B6E9-B2E187EE0C3A}" destId="{86EE1343-CA04-44FA-A535-D9463A5F075B}" srcOrd="3" destOrd="0" parTransId="{4462A191-DD1C-427F-A2AB-ECCA895E2978}" sibTransId="{986357B2-7A47-40CD-864A-8B362D60BF95}"/>
    <dgm:cxn modelId="{87A92DBF-812C-47C9-8DD6-6138E484BBFF}" type="presOf" srcId="{703D4D02-5513-427D-B6E9-B2E187EE0C3A}" destId="{CC8763B3-4621-4666-B669-3C5BA2A30DBE}" srcOrd="0" destOrd="0" presId="urn:microsoft.com/office/officeart/2005/8/layout/vList2"/>
    <dgm:cxn modelId="{78A355C0-E53E-4353-B169-6FBBC605359A}" srcId="{703D4D02-5513-427D-B6E9-B2E187EE0C3A}" destId="{10A0C590-A532-44A1-89C8-932F5D7DA730}" srcOrd="1" destOrd="0" parTransId="{29DFFF41-1BFA-4263-B854-146B73507DF2}" sibTransId="{A9EA73E1-EF34-4B14-B6BA-8A4F60B3DC71}"/>
    <dgm:cxn modelId="{0D6CE2C6-E302-4582-8BFD-869E848BDD3D}" srcId="{703D4D02-5513-427D-B6E9-B2E187EE0C3A}" destId="{6526F20A-24B3-4FCD-963E-A1F037490F19}" srcOrd="5" destOrd="0" parTransId="{402CD06B-6C7D-443A-BDCA-256AA696F552}" sibTransId="{A3E1D46A-10CE-4B4D-8698-40709515AB29}"/>
    <dgm:cxn modelId="{CE7399CB-E928-44C5-A478-0E064B5CDA94}" type="presOf" srcId="{EDECB737-FAC0-4F47-9B1A-E18B883D0F75}" destId="{063BDBA2-A3DC-419F-9114-58CDD7E9676E}" srcOrd="0" destOrd="0" presId="urn:microsoft.com/office/officeart/2005/8/layout/vList2"/>
    <dgm:cxn modelId="{C5266FCC-EFC5-4966-BF17-72CC0FC5B6E9}" type="presOf" srcId="{10A0C590-A532-44A1-89C8-932F5D7DA730}" destId="{DF1768A1-F5E4-4152-9DE2-8FFC4D413F5A}" srcOrd="0" destOrd="0" presId="urn:microsoft.com/office/officeart/2005/8/layout/vList2"/>
    <dgm:cxn modelId="{62C4BCE8-59B7-401B-B7AE-9F1821E22A6C}" type="presOf" srcId="{D1B85754-A5AE-419A-ACAA-008EC2F76A0B}" destId="{A4CC9735-B172-48E4-BD42-49857572E9A5}" srcOrd="0" destOrd="0" presId="urn:microsoft.com/office/officeart/2005/8/layout/vList2"/>
    <dgm:cxn modelId="{817D1BA9-B834-41F6-AC36-12031F244D05}" type="presParOf" srcId="{CC8763B3-4621-4666-B669-3C5BA2A30DBE}" destId="{A4CC9735-B172-48E4-BD42-49857572E9A5}" srcOrd="0" destOrd="0" presId="urn:microsoft.com/office/officeart/2005/8/layout/vList2"/>
    <dgm:cxn modelId="{A46DBB36-6B64-4129-98E4-3BC7E985978B}" type="presParOf" srcId="{CC8763B3-4621-4666-B669-3C5BA2A30DBE}" destId="{7A92695F-1C43-489F-94F2-40B087E12AAE}" srcOrd="1" destOrd="0" presId="urn:microsoft.com/office/officeart/2005/8/layout/vList2"/>
    <dgm:cxn modelId="{6DCBBC5F-447C-4209-9D81-012F211C5711}" type="presParOf" srcId="{CC8763B3-4621-4666-B669-3C5BA2A30DBE}" destId="{DF1768A1-F5E4-4152-9DE2-8FFC4D413F5A}" srcOrd="2" destOrd="0" presId="urn:microsoft.com/office/officeart/2005/8/layout/vList2"/>
    <dgm:cxn modelId="{6B9DB196-C45C-4001-9F83-44EDA583C3CB}" type="presParOf" srcId="{CC8763B3-4621-4666-B669-3C5BA2A30DBE}" destId="{4E6B4AFF-7F28-479F-BB0E-2E6F3FE26F05}" srcOrd="3" destOrd="0" presId="urn:microsoft.com/office/officeart/2005/8/layout/vList2"/>
    <dgm:cxn modelId="{DEEE08AF-286C-464B-9E6F-73D1BDB9F98C}" type="presParOf" srcId="{CC8763B3-4621-4666-B669-3C5BA2A30DBE}" destId="{F674B1EB-7C16-427C-9D7D-944E5157F0F6}" srcOrd="4" destOrd="0" presId="urn:microsoft.com/office/officeart/2005/8/layout/vList2"/>
    <dgm:cxn modelId="{6DEE7097-E5A3-4783-BBAF-55BF641F649D}" type="presParOf" srcId="{CC8763B3-4621-4666-B669-3C5BA2A30DBE}" destId="{F856B672-D9AD-4A1F-BE39-8BA8B85231D0}" srcOrd="5" destOrd="0" presId="urn:microsoft.com/office/officeart/2005/8/layout/vList2"/>
    <dgm:cxn modelId="{D069A7BC-3F76-428D-A736-5F79F5F88255}" type="presParOf" srcId="{CC8763B3-4621-4666-B669-3C5BA2A30DBE}" destId="{239A56AA-8CA4-45D2-AAA7-F32B26D151DB}" srcOrd="6" destOrd="0" presId="urn:microsoft.com/office/officeart/2005/8/layout/vList2"/>
    <dgm:cxn modelId="{51099936-F243-4A9B-A77A-90190D316907}" type="presParOf" srcId="{CC8763B3-4621-4666-B669-3C5BA2A30DBE}" destId="{04C77992-2E08-4A24-87DB-3D9323CE41DA}" srcOrd="7" destOrd="0" presId="urn:microsoft.com/office/officeart/2005/8/layout/vList2"/>
    <dgm:cxn modelId="{7F3CFA4E-EF63-4B69-A44A-79D4E38E6B04}" type="presParOf" srcId="{CC8763B3-4621-4666-B669-3C5BA2A30DBE}" destId="{063BDBA2-A3DC-419F-9114-58CDD7E9676E}" srcOrd="8" destOrd="0" presId="urn:microsoft.com/office/officeart/2005/8/layout/vList2"/>
    <dgm:cxn modelId="{554E2C67-8D8A-4917-A739-BFF681064908}" type="presParOf" srcId="{CC8763B3-4621-4666-B669-3C5BA2A30DBE}" destId="{A914B8BF-CFD8-47FB-BE1A-5161F813C281}" srcOrd="9" destOrd="0" presId="urn:microsoft.com/office/officeart/2005/8/layout/vList2"/>
    <dgm:cxn modelId="{0DF43C34-0693-4685-92A1-D1A0E018021D}" type="presParOf" srcId="{CC8763B3-4621-4666-B669-3C5BA2A30DBE}" destId="{2C838952-826C-4046-A3CA-180A4970B802}" srcOrd="10" destOrd="0" presId="urn:microsoft.com/office/officeart/2005/8/layout/vList2"/>
    <dgm:cxn modelId="{845957CB-FFD9-4E3E-B424-58ACFF2956AF}" type="presParOf" srcId="{CC8763B3-4621-4666-B669-3C5BA2A30DBE}" destId="{1BBB9B79-7740-4C56-BAE4-46BFE1A10783}" srcOrd="11" destOrd="0" presId="urn:microsoft.com/office/officeart/2005/8/layout/vList2"/>
    <dgm:cxn modelId="{F342BE73-FB67-4582-9827-6D7238F92723}" type="presParOf" srcId="{CC8763B3-4621-4666-B669-3C5BA2A30DBE}" destId="{95FD1809-53C0-44C6-84A1-4179631B9ABB}" srcOrd="12"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4CC9735-B172-48E4-BD42-49857572E9A5}">
      <dsp:nvSpPr>
        <dsp:cNvPr id="0" name=""/>
        <dsp:cNvSpPr/>
      </dsp:nvSpPr>
      <dsp:spPr>
        <a:xfrm>
          <a:off x="0" y="100608"/>
          <a:ext cx="8122096" cy="631800"/>
        </a:xfrm>
        <a:prstGeom prst="roundRect">
          <a:avLst/>
        </a:prstGeom>
        <a:solidFill>
          <a:schemeClr val="accent4">
            <a:lumMod val="50000"/>
            <a:lumOff val="50000"/>
          </a:schemeClr>
        </a:solidFill>
        <a:ln w="12700" cap="flat" cmpd="sng" algn="ctr">
          <a:solidFill>
            <a:srgbClr val="FFFFFF"/>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chemeClr val="accent3"/>
              </a:solidFill>
            </a:rPr>
            <a:t>Performance Management System</a:t>
          </a:r>
        </a:p>
      </dsp:txBody>
      <dsp:txXfrm>
        <a:off x="30842" y="131450"/>
        <a:ext cx="8060412" cy="570116"/>
      </dsp:txXfrm>
    </dsp:sp>
    <dsp:sp modelId="{DF1768A1-F5E4-4152-9DE2-8FFC4D413F5A}">
      <dsp:nvSpPr>
        <dsp:cNvPr id="0" name=""/>
        <dsp:cNvSpPr/>
      </dsp:nvSpPr>
      <dsp:spPr>
        <a:xfrm>
          <a:off x="14700" y="799560"/>
          <a:ext cx="8092694" cy="631800"/>
        </a:xfrm>
        <a:prstGeom prst="roundRect">
          <a:avLst/>
        </a:prstGeom>
        <a:solidFill>
          <a:srgbClr val="FFFFFF"/>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chemeClr val="tx1"/>
              </a:solidFill>
            </a:rPr>
            <a:t>Performance Planning</a:t>
          </a:r>
        </a:p>
      </dsp:txBody>
      <dsp:txXfrm>
        <a:off x="45542" y="830402"/>
        <a:ext cx="8031010" cy="570116"/>
      </dsp:txXfrm>
    </dsp:sp>
    <dsp:sp modelId="{F674B1EB-7C16-427C-9D7D-944E5157F0F6}">
      <dsp:nvSpPr>
        <dsp:cNvPr id="0" name=""/>
        <dsp:cNvSpPr/>
      </dsp:nvSpPr>
      <dsp:spPr>
        <a:xfrm>
          <a:off x="0" y="1509120"/>
          <a:ext cx="8122096" cy="6318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chemeClr val="tx1"/>
              </a:solidFill>
            </a:rPr>
            <a:t>Performance Monitoring</a:t>
          </a:r>
        </a:p>
      </dsp:txBody>
      <dsp:txXfrm>
        <a:off x="30842" y="1539962"/>
        <a:ext cx="8060412" cy="570116"/>
      </dsp:txXfrm>
    </dsp:sp>
    <dsp:sp modelId="{239A56AA-8CA4-45D2-AAA7-F32B26D151DB}">
      <dsp:nvSpPr>
        <dsp:cNvPr id="0" name=""/>
        <dsp:cNvSpPr/>
      </dsp:nvSpPr>
      <dsp:spPr>
        <a:xfrm>
          <a:off x="0" y="2218680"/>
          <a:ext cx="8122096" cy="6318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chemeClr val="tx1"/>
              </a:solidFill>
            </a:rPr>
            <a:t>Performance Appraisal</a:t>
          </a:r>
        </a:p>
      </dsp:txBody>
      <dsp:txXfrm>
        <a:off x="30842" y="2249522"/>
        <a:ext cx="8060412" cy="570116"/>
      </dsp:txXfrm>
    </dsp:sp>
    <dsp:sp modelId="{063BDBA2-A3DC-419F-9114-58CDD7E9676E}">
      <dsp:nvSpPr>
        <dsp:cNvPr id="0" name=""/>
        <dsp:cNvSpPr/>
      </dsp:nvSpPr>
      <dsp:spPr>
        <a:xfrm>
          <a:off x="0" y="2928240"/>
          <a:ext cx="8122096" cy="6318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a:solidFill>
                <a:schemeClr val="tx1"/>
              </a:solidFill>
            </a:rPr>
            <a:t>Performance Development</a:t>
          </a:r>
          <a:endParaRPr lang="en-MY" sz="2700" kern="1200" dirty="0">
            <a:solidFill>
              <a:schemeClr val="tx1"/>
            </a:solidFill>
          </a:endParaRPr>
        </a:p>
      </dsp:txBody>
      <dsp:txXfrm>
        <a:off x="30842" y="2959082"/>
        <a:ext cx="8060412" cy="570116"/>
      </dsp:txXfrm>
    </dsp:sp>
    <dsp:sp modelId="{2C838952-826C-4046-A3CA-180A4970B802}">
      <dsp:nvSpPr>
        <dsp:cNvPr id="0" name=""/>
        <dsp:cNvSpPr/>
      </dsp:nvSpPr>
      <dsp:spPr>
        <a:xfrm>
          <a:off x="0" y="3637800"/>
          <a:ext cx="8122096" cy="6318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a:solidFill>
                <a:schemeClr val="tx1"/>
              </a:solidFill>
            </a:rPr>
            <a:t>Performance in Cross Culture Context</a:t>
          </a:r>
          <a:endParaRPr lang="en-MY" sz="2700" kern="1200" dirty="0">
            <a:solidFill>
              <a:schemeClr val="tx1"/>
            </a:solidFill>
          </a:endParaRPr>
        </a:p>
      </dsp:txBody>
      <dsp:txXfrm>
        <a:off x="30842" y="3668642"/>
        <a:ext cx="8060412" cy="570116"/>
      </dsp:txXfrm>
    </dsp:sp>
    <dsp:sp modelId="{95FD1809-53C0-44C6-84A1-4179631B9ABB}">
      <dsp:nvSpPr>
        <dsp:cNvPr id="0" name=""/>
        <dsp:cNvSpPr/>
      </dsp:nvSpPr>
      <dsp:spPr>
        <a:xfrm>
          <a:off x="0" y="4347360"/>
          <a:ext cx="8122096" cy="6318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a:solidFill>
                <a:schemeClr val="tx1"/>
              </a:solidFill>
            </a:rPr>
            <a:t>Employee Disciplinary Procedure</a:t>
          </a:r>
          <a:endParaRPr lang="en-MY" sz="2700" kern="1200" dirty="0">
            <a:solidFill>
              <a:schemeClr val="tx1"/>
            </a:solidFill>
          </a:endParaRPr>
        </a:p>
      </dsp:txBody>
      <dsp:txXfrm>
        <a:off x="30842" y="4378202"/>
        <a:ext cx="8060412" cy="570116"/>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4CC9735-B172-48E4-BD42-49857572E9A5}">
      <dsp:nvSpPr>
        <dsp:cNvPr id="0" name=""/>
        <dsp:cNvSpPr/>
      </dsp:nvSpPr>
      <dsp:spPr>
        <a:xfrm>
          <a:off x="0" y="100608"/>
          <a:ext cx="8122096" cy="63180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Performance Management System</a:t>
          </a:r>
        </a:p>
      </dsp:txBody>
      <dsp:txXfrm>
        <a:off x="30842" y="131450"/>
        <a:ext cx="8060412" cy="570116"/>
      </dsp:txXfrm>
    </dsp:sp>
    <dsp:sp modelId="{DF1768A1-F5E4-4152-9DE2-8FFC4D413F5A}">
      <dsp:nvSpPr>
        <dsp:cNvPr id="0" name=""/>
        <dsp:cNvSpPr/>
      </dsp:nvSpPr>
      <dsp:spPr>
        <a:xfrm>
          <a:off x="14700" y="799560"/>
          <a:ext cx="8092694" cy="631800"/>
        </a:xfrm>
        <a:prstGeom prst="roundRect">
          <a:avLst/>
        </a:prstGeom>
        <a:solidFill>
          <a:srgbClr val="000000">
            <a:lumMod val="50000"/>
            <a:lumOff val="50000"/>
          </a:srgbClr>
        </a:solidFill>
        <a:ln w="12700" cap="flat" cmpd="sng" algn="ctr">
          <a:solidFill>
            <a:srgbClr val="FFFFFF"/>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FFFFEE"/>
              </a:solidFill>
              <a:latin typeface="Arial"/>
              <a:ea typeface="+mn-ea"/>
              <a:cs typeface="+mn-cs"/>
            </a:rPr>
            <a:t>Performance Planning</a:t>
          </a:r>
        </a:p>
      </dsp:txBody>
      <dsp:txXfrm>
        <a:off x="45542" y="830402"/>
        <a:ext cx="8031010" cy="570116"/>
      </dsp:txXfrm>
    </dsp:sp>
    <dsp:sp modelId="{F674B1EB-7C16-427C-9D7D-944E5157F0F6}">
      <dsp:nvSpPr>
        <dsp:cNvPr id="0" name=""/>
        <dsp:cNvSpPr/>
      </dsp:nvSpPr>
      <dsp:spPr>
        <a:xfrm>
          <a:off x="0" y="1512899"/>
          <a:ext cx="8122096" cy="6318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chemeClr val="tx1"/>
              </a:solidFill>
            </a:rPr>
            <a:t>Performance Monitoring</a:t>
          </a:r>
        </a:p>
      </dsp:txBody>
      <dsp:txXfrm>
        <a:off x="30842" y="1543741"/>
        <a:ext cx="8060412" cy="570116"/>
      </dsp:txXfrm>
    </dsp:sp>
    <dsp:sp modelId="{239A56AA-8CA4-45D2-AAA7-F32B26D151DB}">
      <dsp:nvSpPr>
        <dsp:cNvPr id="0" name=""/>
        <dsp:cNvSpPr/>
      </dsp:nvSpPr>
      <dsp:spPr>
        <a:xfrm>
          <a:off x="0" y="2218680"/>
          <a:ext cx="8122096" cy="6318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chemeClr val="tx1"/>
              </a:solidFill>
            </a:rPr>
            <a:t>Performance Appraisal</a:t>
          </a:r>
        </a:p>
      </dsp:txBody>
      <dsp:txXfrm>
        <a:off x="30842" y="2249522"/>
        <a:ext cx="8060412" cy="570116"/>
      </dsp:txXfrm>
    </dsp:sp>
    <dsp:sp modelId="{063BDBA2-A3DC-419F-9114-58CDD7E9676E}">
      <dsp:nvSpPr>
        <dsp:cNvPr id="0" name=""/>
        <dsp:cNvSpPr/>
      </dsp:nvSpPr>
      <dsp:spPr>
        <a:xfrm>
          <a:off x="0" y="2928240"/>
          <a:ext cx="8122096" cy="6318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a:solidFill>
                <a:schemeClr val="tx1"/>
              </a:solidFill>
            </a:rPr>
            <a:t>Performance Development</a:t>
          </a:r>
          <a:endParaRPr lang="en-MY" sz="2700" kern="1200" dirty="0">
            <a:solidFill>
              <a:schemeClr val="tx1"/>
            </a:solidFill>
          </a:endParaRPr>
        </a:p>
      </dsp:txBody>
      <dsp:txXfrm>
        <a:off x="30842" y="2959082"/>
        <a:ext cx="8060412" cy="570116"/>
      </dsp:txXfrm>
    </dsp:sp>
    <dsp:sp modelId="{2C838952-826C-4046-A3CA-180A4970B802}">
      <dsp:nvSpPr>
        <dsp:cNvPr id="0" name=""/>
        <dsp:cNvSpPr/>
      </dsp:nvSpPr>
      <dsp:spPr>
        <a:xfrm>
          <a:off x="0" y="3637800"/>
          <a:ext cx="8122096" cy="6318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a:solidFill>
                <a:schemeClr val="tx1"/>
              </a:solidFill>
            </a:rPr>
            <a:t>Performance in Cross Culture Context</a:t>
          </a:r>
          <a:endParaRPr lang="en-MY" sz="2700" kern="1200" dirty="0">
            <a:solidFill>
              <a:schemeClr val="tx1"/>
            </a:solidFill>
          </a:endParaRPr>
        </a:p>
      </dsp:txBody>
      <dsp:txXfrm>
        <a:off x="30842" y="3668642"/>
        <a:ext cx="8060412" cy="570116"/>
      </dsp:txXfrm>
    </dsp:sp>
    <dsp:sp modelId="{95FD1809-53C0-44C6-84A1-4179631B9ABB}">
      <dsp:nvSpPr>
        <dsp:cNvPr id="0" name=""/>
        <dsp:cNvSpPr/>
      </dsp:nvSpPr>
      <dsp:spPr>
        <a:xfrm>
          <a:off x="0" y="4347360"/>
          <a:ext cx="8122096" cy="6318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a:solidFill>
                <a:schemeClr val="tx1"/>
              </a:solidFill>
            </a:rPr>
            <a:t>Employee Disciplinary Procedure</a:t>
          </a:r>
          <a:endParaRPr lang="en-MY" sz="2700" kern="1200" dirty="0">
            <a:solidFill>
              <a:schemeClr val="tx1"/>
            </a:solidFill>
          </a:endParaRPr>
        </a:p>
      </dsp:txBody>
      <dsp:txXfrm>
        <a:off x="30842" y="4378202"/>
        <a:ext cx="8060412" cy="570116"/>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4CC9735-B172-48E4-BD42-49857572E9A5}">
      <dsp:nvSpPr>
        <dsp:cNvPr id="0" name=""/>
        <dsp:cNvSpPr/>
      </dsp:nvSpPr>
      <dsp:spPr>
        <a:xfrm>
          <a:off x="0" y="100608"/>
          <a:ext cx="8122096" cy="63180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Performance Management System</a:t>
          </a:r>
        </a:p>
      </dsp:txBody>
      <dsp:txXfrm>
        <a:off x="30842" y="131450"/>
        <a:ext cx="8060412" cy="570116"/>
      </dsp:txXfrm>
    </dsp:sp>
    <dsp:sp modelId="{DF1768A1-F5E4-4152-9DE2-8FFC4D413F5A}">
      <dsp:nvSpPr>
        <dsp:cNvPr id="0" name=""/>
        <dsp:cNvSpPr/>
      </dsp:nvSpPr>
      <dsp:spPr>
        <a:xfrm>
          <a:off x="14700" y="799560"/>
          <a:ext cx="8092694" cy="63180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Performance Planning</a:t>
          </a:r>
        </a:p>
      </dsp:txBody>
      <dsp:txXfrm>
        <a:off x="45542" y="830402"/>
        <a:ext cx="8031010" cy="570116"/>
      </dsp:txXfrm>
    </dsp:sp>
    <dsp:sp modelId="{F674B1EB-7C16-427C-9D7D-944E5157F0F6}">
      <dsp:nvSpPr>
        <dsp:cNvPr id="0" name=""/>
        <dsp:cNvSpPr/>
      </dsp:nvSpPr>
      <dsp:spPr>
        <a:xfrm>
          <a:off x="0" y="1512899"/>
          <a:ext cx="8122096" cy="631800"/>
        </a:xfrm>
        <a:prstGeom prst="roundRect">
          <a:avLst/>
        </a:prstGeom>
        <a:solidFill>
          <a:srgbClr val="000000">
            <a:lumMod val="50000"/>
            <a:lumOff val="50000"/>
          </a:srgbClr>
        </a:solidFill>
        <a:ln w="12700" cap="flat" cmpd="sng" algn="ctr">
          <a:solidFill>
            <a:srgbClr val="FFFFFF"/>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FFFFEE"/>
              </a:solidFill>
              <a:latin typeface="Arial"/>
              <a:ea typeface="+mn-ea"/>
              <a:cs typeface="+mn-cs"/>
            </a:rPr>
            <a:t>Performance Monitoring</a:t>
          </a:r>
        </a:p>
      </dsp:txBody>
      <dsp:txXfrm>
        <a:off x="30842" y="1543741"/>
        <a:ext cx="8060412" cy="570116"/>
      </dsp:txXfrm>
    </dsp:sp>
    <dsp:sp modelId="{239A56AA-8CA4-45D2-AAA7-F32B26D151DB}">
      <dsp:nvSpPr>
        <dsp:cNvPr id="0" name=""/>
        <dsp:cNvSpPr/>
      </dsp:nvSpPr>
      <dsp:spPr>
        <a:xfrm>
          <a:off x="0" y="2218680"/>
          <a:ext cx="8122096" cy="6318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chemeClr val="tx1"/>
              </a:solidFill>
            </a:rPr>
            <a:t>Performance Appraisal</a:t>
          </a:r>
        </a:p>
      </dsp:txBody>
      <dsp:txXfrm>
        <a:off x="30842" y="2249522"/>
        <a:ext cx="8060412" cy="570116"/>
      </dsp:txXfrm>
    </dsp:sp>
    <dsp:sp modelId="{063BDBA2-A3DC-419F-9114-58CDD7E9676E}">
      <dsp:nvSpPr>
        <dsp:cNvPr id="0" name=""/>
        <dsp:cNvSpPr/>
      </dsp:nvSpPr>
      <dsp:spPr>
        <a:xfrm>
          <a:off x="0" y="2928240"/>
          <a:ext cx="8122096" cy="6318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a:solidFill>
                <a:schemeClr val="tx1"/>
              </a:solidFill>
            </a:rPr>
            <a:t>Performance Development</a:t>
          </a:r>
          <a:endParaRPr lang="en-MY" sz="2700" kern="1200" dirty="0">
            <a:solidFill>
              <a:schemeClr val="tx1"/>
            </a:solidFill>
          </a:endParaRPr>
        </a:p>
      </dsp:txBody>
      <dsp:txXfrm>
        <a:off x="30842" y="2959082"/>
        <a:ext cx="8060412" cy="570116"/>
      </dsp:txXfrm>
    </dsp:sp>
    <dsp:sp modelId="{2C838952-826C-4046-A3CA-180A4970B802}">
      <dsp:nvSpPr>
        <dsp:cNvPr id="0" name=""/>
        <dsp:cNvSpPr/>
      </dsp:nvSpPr>
      <dsp:spPr>
        <a:xfrm>
          <a:off x="0" y="3637800"/>
          <a:ext cx="8122096" cy="6318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a:solidFill>
                <a:schemeClr val="tx1"/>
              </a:solidFill>
            </a:rPr>
            <a:t>Performance in Cross Culture Context</a:t>
          </a:r>
          <a:endParaRPr lang="en-MY" sz="2700" kern="1200" dirty="0">
            <a:solidFill>
              <a:schemeClr val="tx1"/>
            </a:solidFill>
          </a:endParaRPr>
        </a:p>
      </dsp:txBody>
      <dsp:txXfrm>
        <a:off x="30842" y="3668642"/>
        <a:ext cx="8060412" cy="570116"/>
      </dsp:txXfrm>
    </dsp:sp>
    <dsp:sp modelId="{95FD1809-53C0-44C6-84A1-4179631B9ABB}">
      <dsp:nvSpPr>
        <dsp:cNvPr id="0" name=""/>
        <dsp:cNvSpPr/>
      </dsp:nvSpPr>
      <dsp:spPr>
        <a:xfrm>
          <a:off x="0" y="4347360"/>
          <a:ext cx="8122096" cy="6318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a:solidFill>
                <a:schemeClr val="tx1"/>
              </a:solidFill>
            </a:rPr>
            <a:t>Employee Disciplinary Procedure</a:t>
          </a:r>
          <a:endParaRPr lang="en-MY" sz="2700" kern="1200" dirty="0">
            <a:solidFill>
              <a:schemeClr val="tx1"/>
            </a:solidFill>
          </a:endParaRPr>
        </a:p>
      </dsp:txBody>
      <dsp:txXfrm>
        <a:off x="30842" y="4378202"/>
        <a:ext cx="8060412" cy="570116"/>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4CC9735-B172-48E4-BD42-49857572E9A5}">
      <dsp:nvSpPr>
        <dsp:cNvPr id="0" name=""/>
        <dsp:cNvSpPr/>
      </dsp:nvSpPr>
      <dsp:spPr>
        <a:xfrm>
          <a:off x="0" y="100608"/>
          <a:ext cx="8122096" cy="63180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Performance Management System</a:t>
          </a:r>
        </a:p>
      </dsp:txBody>
      <dsp:txXfrm>
        <a:off x="30842" y="131450"/>
        <a:ext cx="8060412" cy="570116"/>
      </dsp:txXfrm>
    </dsp:sp>
    <dsp:sp modelId="{DF1768A1-F5E4-4152-9DE2-8FFC4D413F5A}">
      <dsp:nvSpPr>
        <dsp:cNvPr id="0" name=""/>
        <dsp:cNvSpPr/>
      </dsp:nvSpPr>
      <dsp:spPr>
        <a:xfrm>
          <a:off x="0" y="820688"/>
          <a:ext cx="8092694" cy="63180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Performance Planning</a:t>
          </a:r>
        </a:p>
      </dsp:txBody>
      <dsp:txXfrm>
        <a:off x="30842" y="851530"/>
        <a:ext cx="8031010" cy="570116"/>
      </dsp:txXfrm>
    </dsp:sp>
    <dsp:sp modelId="{F674B1EB-7C16-427C-9D7D-944E5157F0F6}">
      <dsp:nvSpPr>
        <dsp:cNvPr id="0" name=""/>
        <dsp:cNvSpPr/>
      </dsp:nvSpPr>
      <dsp:spPr>
        <a:xfrm>
          <a:off x="0" y="1512899"/>
          <a:ext cx="8122096" cy="63180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Performance Monitoring</a:t>
          </a:r>
        </a:p>
      </dsp:txBody>
      <dsp:txXfrm>
        <a:off x="30842" y="1543741"/>
        <a:ext cx="8060412" cy="570116"/>
      </dsp:txXfrm>
    </dsp:sp>
    <dsp:sp modelId="{239A56AA-8CA4-45D2-AAA7-F32B26D151DB}">
      <dsp:nvSpPr>
        <dsp:cNvPr id="0" name=""/>
        <dsp:cNvSpPr/>
      </dsp:nvSpPr>
      <dsp:spPr>
        <a:xfrm>
          <a:off x="0" y="2218680"/>
          <a:ext cx="8122096" cy="631800"/>
        </a:xfrm>
        <a:prstGeom prst="roundRect">
          <a:avLst/>
        </a:prstGeom>
        <a:solidFill>
          <a:srgbClr val="000000">
            <a:lumMod val="50000"/>
            <a:lumOff val="50000"/>
          </a:srgbClr>
        </a:solidFill>
        <a:ln w="12700" cap="flat" cmpd="sng" algn="ctr">
          <a:solidFill>
            <a:srgbClr val="FFFFFF"/>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FFFFEE"/>
              </a:solidFill>
              <a:latin typeface="Arial"/>
              <a:ea typeface="+mn-ea"/>
              <a:cs typeface="+mn-cs"/>
            </a:rPr>
            <a:t>Performance Appraisal</a:t>
          </a:r>
        </a:p>
      </dsp:txBody>
      <dsp:txXfrm>
        <a:off x="30842" y="2249522"/>
        <a:ext cx="8060412" cy="570116"/>
      </dsp:txXfrm>
    </dsp:sp>
    <dsp:sp modelId="{063BDBA2-A3DC-419F-9114-58CDD7E9676E}">
      <dsp:nvSpPr>
        <dsp:cNvPr id="0" name=""/>
        <dsp:cNvSpPr/>
      </dsp:nvSpPr>
      <dsp:spPr>
        <a:xfrm>
          <a:off x="0" y="2928240"/>
          <a:ext cx="8122096" cy="6318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a:solidFill>
                <a:schemeClr val="tx1"/>
              </a:solidFill>
            </a:rPr>
            <a:t>Performance Development</a:t>
          </a:r>
          <a:endParaRPr lang="en-MY" sz="2700" kern="1200" dirty="0">
            <a:solidFill>
              <a:schemeClr val="tx1"/>
            </a:solidFill>
          </a:endParaRPr>
        </a:p>
      </dsp:txBody>
      <dsp:txXfrm>
        <a:off x="30842" y="2959082"/>
        <a:ext cx="8060412" cy="570116"/>
      </dsp:txXfrm>
    </dsp:sp>
    <dsp:sp modelId="{2C838952-826C-4046-A3CA-180A4970B802}">
      <dsp:nvSpPr>
        <dsp:cNvPr id="0" name=""/>
        <dsp:cNvSpPr/>
      </dsp:nvSpPr>
      <dsp:spPr>
        <a:xfrm>
          <a:off x="0" y="3637800"/>
          <a:ext cx="8122096" cy="6318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a:solidFill>
                <a:schemeClr val="tx1"/>
              </a:solidFill>
            </a:rPr>
            <a:t>Performance in Cross Culture Context</a:t>
          </a:r>
          <a:endParaRPr lang="en-MY" sz="2700" kern="1200" dirty="0">
            <a:solidFill>
              <a:schemeClr val="tx1"/>
            </a:solidFill>
          </a:endParaRPr>
        </a:p>
      </dsp:txBody>
      <dsp:txXfrm>
        <a:off x="30842" y="3668642"/>
        <a:ext cx="8060412" cy="570116"/>
      </dsp:txXfrm>
    </dsp:sp>
    <dsp:sp modelId="{95FD1809-53C0-44C6-84A1-4179631B9ABB}">
      <dsp:nvSpPr>
        <dsp:cNvPr id="0" name=""/>
        <dsp:cNvSpPr/>
      </dsp:nvSpPr>
      <dsp:spPr>
        <a:xfrm>
          <a:off x="0" y="4347360"/>
          <a:ext cx="8122096" cy="6318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a:solidFill>
                <a:schemeClr val="tx1"/>
              </a:solidFill>
            </a:rPr>
            <a:t>Employee Disciplinary Procedure</a:t>
          </a:r>
          <a:endParaRPr lang="en-MY" sz="2700" kern="1200" dirty="0">
            <a:solidFill>
              <a:schemeClr val="tx1"/>
            </a:solidFill>
          </a:endParaRPr>
        </a:p>
      </dsp:txBody>
      <dsp:txXfrm>
        <a:off x="30842" y="4378202"/>
        <a:ext cx="8060412" cy="570116"/>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4CC9735-B172-48E4-BD42-49857572E9A5}">
      <dsp:nvSpPr>
        <dsp:cNvPr id="0" name=""/>
        <dsp:cNvSpPr/>
      </dsp:nvSpPr>
      <dsp:spPr>
        <a:xfrm>
          <a:off x="0" y="100608"/>
          <a:ext cx="8122096" cy="63180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Performance Management System</a:t>
          </a:r>
        </a:p>
      </dsp:txBody>
      <dsp:txXfrm>
        <a:off x="30842" y="131450"/>
        <a:ext cx="8060412" cy="570116"/>
      </dsp:txXfrm>
    </dsp:sp>
    <dsp:sp modelId="{DF1768A1-F5E4-4152-9DE2-8FFC4D413F5A}">
      <dsp:nvSpPr>
        <dsp:cNvPr id="0" name=""/>
        <dsp:cNvSpPr/>
      </dsp:nvSpPr>
      <dsp:spPr>
        <a:xfrm>
          <a:off x="0" y="820688"/>
          <a:ext cx="8092694" cy="63180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Performance Planning</a:t>
          </a:r>
        </a:p>
      </dsp:txBody>
      <dsp:txXfrm>
        <a:off x="30842" y="851530"/>
        <a:ext cx="8031010" cy="570116"/>
      </dsp:txXfrm>
    </dsp:sp>
    <dsp:sp modelId="{F674B1EB-7C16-427C-9D7D-944E5157F0F6}">
      <dsp:nvSpPr>
        <dsp:cNvPr id="0" name=""/>
        <dsp:cNvSpPr/>
      </dsp:nvSpPr>
      <dsp:spPr>
        <a:xfrm>
          <a:off x="0" y="1512899"/>
          <a:ext cx="8122096" cy="63180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Performance Monitoring</a:t>
          </a:r>
        </a:p>
      </dsp:txBody>
      <dsp:txXfrm>
        <a:off x="30842" y="1543741"/>
        <a:ext cx="8060412" cy="570116"/>
      </dsp:txXfrm>
    </dsp:sp>
    <dsp:sp modelId="{239A56AA-8CA4-45D2-AAA7-F32B26D151DB}">
      <dsp:nvSpPr>
        <dsp:cNvPr id="0" name=""/>
        <dsp:cNvSpPr/>
      </dsp:nvSpPr>
      <dsp:spPr>
        <a:xfrm>
          <a:off x="0" y="2218680"/>
          <a:ext cx="8122096" cy="63180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Performance Appraisal</a:t>
          </a:r>
        </a:p>
      </dsp:txBody>
      <dsp:txXfrm>
        <a:off x="30842" y="2249522"/>
        <a:ext cx="8060412" cy="570116"/>
      </dsp:txXfrm>
    </dsp:sp>
    <dsp:sp modelId="{063BDBA2-A3DC-419F-9114-58CDD7E9676E}">
      <dsp:nvSpPr>
        <dsp:cNvPr id="0" name=""/>
        <dsp:cNvSpPr/>
      </dsp:nvSpPr>
      <dsp:spPr>
        <a:xfrm>
          <a:off x="0" y="2928240"/>
          <a:ext cx="8122096" cy="631800"/>
        </a:xfrm>
        <a:prstGeom prst="roundRect">
          <a:avLst/>
        </a:prstGeom>
        <a:solidFill>
          <a:srgbClr val="000000">
            <a:lumMod val="50000"/>
            <a:lumOff val="50000"/>
          </a:srgbClr>
        </a:solidFill>
        <a:ln w="12700" cap="flat" cmpd="sng" algn="ctr">
          <a:solidFill>
            <a:srgbClr val="FFFFFF"/>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a:solidFill>
                <a:srgbClr val="FFFFEE"/>
              </a:solidFill>
              <a:latin typeface="Arial"/>
              <a:ea typeface="+mn-ea"/>
              <a:cs typeface="+mn-cs"/>
            </a:rPr>
            <a:t>Performance Development</a:t>
          </a:r>
          <a:endParaRPr lang="en-MY" sz="2700" kern="1200" dirty="0">
            <a:solidFill>
              <a:srgbClr val="FFFFEE"/>
            </a:solidFill>
            <a:latin typeface="Arial"/>
            <a:ea typeface="+mn-ea"/>
            <a:cs typeface="+mn-cs"/>
          </a:endParaRPr>
        </a:p>
      </dsp:txBody>
      <dsp:txXfrm>
        <a:off x="30842" y="2959082"/>
        <a:ext cx="8060412" cy="570116"/>
      </dsp:txXfrm>
    </dsp:sp>
    <dsp:sp modelId="{2C838952-826C-4046-A3CA-180A4970B802}">
      <dsp:nvSpPr>
        <dsp:cNvPr id="0" name=""/>
        <dsp:cNvSpPr/>
      </dsp:nvSpPr>
      <dsp:spPr>
        <a:xfrm>
          <a:off x="0" y="3637800"/>
          <a:ext cx="8122096" cy="6318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a:solidFill>
                <a:schemeClr val="tx1"/>
              </a:solidFill>
            </a:rPr>
            <a:t>Performance in Cross Culture Context</a:t>
          </a:r>
          <a:endParaRPr lang="en-MY" sz="2700" kern="1200" dirty="0">
            <a:solidFill>
              <a:schemeClr val="tx1"/>
            </a:solidFill>
          </a:endParaRPr>
        </a:p>
      </dsp:txBody>
      <dsp:txXfrm>
        <a:off x="30842" y="3668642"/>
        <a:ext cx="8060412" cy="570116"/>
      </dsp:txXfrm>
    </dsp:sp>
    <dsp:sp modelId="{95FD1809-53C0-44C6-84A1-4179631B9ABB}">
      <dsp:nvSpPr>
        <dsp:cNvPr id="0" name=""/>
        <dsp:cNvSpPr/>
      </dsp:nvSpPr>
      <dsp:spPr>
        <a:xfrm>
          <a:off x="0" y="4347360"/>
          <a:ext cx="8122096" cy="6318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a:solidFill>
                <a:schemeClr val="tx1"/>
              </a:solidFill>
            </a:rPr>
            <a:t>Employee Disciplinary Procedure</a:t>
          </a:r>
          <a:endParaRPr lang="en-MY" sz="2700" kern="1200" dirty="0">
            <a:solidFill>
              <a:schemeClr val="tx1"/>
            </a:solidFill>
          </a:endParaRPr>
        </a:p>
      </dsp:txBody>
      <dsp:txXfrm>
        <a:off x="30842" y="4378202"/>
        <a:ext cx="8060412" cy="570116"/>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4CC9735-B172-48E4-BD42-49857572E9A5}">
      <dsp:nvSpPr>
        <dsp:cNvPr id="0" name=""/>
        <dsp:cNvSpPr/>
      </dsp:nvSpPr>
      <dsp:spPr>
        <a:xfrm>
          <a:off x="0" y="100608"/>
          <a:ext cx="8122096" cy="63180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Performance Management System</a:t>
          </a:r>
        </a:p>
      </dsp:txBody>
      <dsp:txXfrm>
        <a:off x="30842" y="131450"/>
        <a:ext cx="8060412" cy="570116"/>
      </dsp:txXfrm>
    </dsp:sp>
    <dsp:sp modelId="{DF1768A1-F5E4-4152-9DE2-8FFC4D413F5A}">
      <dsp:nvSpPr>
        <dsp:cNvPr id="0" name=""/>
        <dsp:cNvSpPr/>
      </dsp:nvSpPr>
      <dsp:spPr>
        <a:xfrm>
          <a:off x="0" y="820688"/>
          <a:ext cx="8092694" cy="63180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Performance Planning</a:t>
          </a:r>
        </a:p>
      </dsp:txBody>
      <dsp:txXfrm>
        <a:off x="30842" y="851530"/>
        <a:ext cx="8031010" cy="570116"/>
      </dsp:txXfrm>
    </dsp:sp>
    <dsp:sp modelId="{F674B1EB-7C16-427C-9D7D-944E5157F0F6}">
      <dsp:nvSpPr>
        <dsp:cNvPr id="0" name=""/>
        <dsp:cNvSpPr/>
      </dsp:nvSpPr>
      <dsp:spPr>
        <a:xfrm>
          <a:off x="0" y="1512899"/>
          <a:ext cx="8122096" cy="63180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Performance Monitoring</a:t>
          </a:r>
        </a:p>
      </dsp:txBody>
      <dsp:txXfrm>
        <a:off x="30842" y="1543741"/>
        <a:ext cx="8060412" cy="570116"/>
      </dsp:txXfrm>
    </dsp:sp>
    <dsp:sp modelId="{239A56AA-8CA4-45D2-AAA7-F32B26D151DB}">
      <dsp:nvSpPr>
        <dsp:cNvPr id="0" name=""/>
        <dsp:cNvSpPr/>
      </dsp:nvSpPr>
      <dsp:spPr>
        <a:xfrm>
          <a:off x="0" y="2218680"/>
          <a:ext cx="8122096" cy="63180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Performance Appraisal</a:t>
          </a:r>
        </a:p>
      </dsp:txBody>
      <dsp:txXfrm>
        <a:off x="30842" y="2249522"/>
        <a:ext cx="8060412" cy="570116"/>
      </dsp:txXfrm>
    </dsp:sp>
    <dsp:sp modelId="{063BDBA2-A3DC-419F-9114-58CDD7E9676E}">
      <dsp:nvSpPr>
        <dsp:cNvPr id="0" name=""/>
        <dsp:cNvSpPr/>
      </dsp:nvSpPr>
      <dsp:spPr>
        <a:xfrm>
          <a:off x="0" y="2928240"/>
          <a:ext cx="8122096" cy="63180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a:solidFill>
                <a:srgbClr val="000000"/>
              </a:solidFill>
              <a:latin typeface="Arial"/>
              <a:ea typeface="+mn-ea"/>
              <a:cs typeface="+mn-cs"/>
            </a:rPr>
            <a:t>Performance Development</a:t>
          </a:r>
          <a:endParaRPr lang="en-MY" sz="2700" kern="1200" dirty="0">
            <a:solidFill>
              <a:srgbClr val="000000"/>
            </a:solidFill>
            <a:latin typeface="Arial"/>
            <a:ea typeface="+mn-ea"/>
            <a:cs typeface="+mn-cs"/>
          </a:endParaRPr>
        </a:p>
      </dsp:txBody>
      <dsp:txXfrm>
        <a:off x="30842" y="2959082"/>
        <a:ext cx="8060412" cy="570116"/>
      </dsp:txXfrm>
    </dsp:sp>
    <dsp:sp modelId="{2C838952-826C-4046-A3CA-180A4970B802}">
      <dsp:nvSpPr>
        <dsp:cNvPr id="0" name=""/>
        <dsp:cNvSpPr/>
      </dsp:nvSpPr>
      <dsp:spPr>
        <a:xfrm>
          <a:off x="0" y="3637800"/>
          <a:ext cx="8122096" cy="631800"/>
        </a:xfrm>
        <a:prstGeom prst="roundRect">
          <a:avLst/>
        </a:prstGeom>
        <a:solidFill>
          <a:srgbClr val="000000">
            <a:lumMod val="50000"/>
            <a:lumOff val="50000"/>
          </a:srgbClr>
        </a:solidFill>
        <a:ln w="12700" cap="flat" cmpd="sng" algn="ctr">
          <a:solidFill>
            <a:srgbClr val="FFFFFF"/>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a:solidFill>
                <a:srgbClr val="FFFFEE"/>
              </a:solidFill>
              <a:latin typeface="Arial"/>
              <a:ea typeface="+mn-ea"/>
              <a:cs typeface="+mn-cs"/>
            </a:rPr>
            <a:t>Performance in Cross Culture Context</a:t>
          </a:r>
          <a:endParaRPr lang="en-MY" sz="2700" kern="1200" dirty="0">
            <a:solidFill>
              <a:srgbClr val="FFFFEE"/>
            </a:solidFill>
            <a:latin typeface="Arial"/>
            <a:ea typeface="+mn-ea"/>
            <a:cs typeface="+mn-cs"/>
          </a:endParaRPr>
        </a:p>
      </dsp:txBody>
      <dsp:txXfrm>
        <a:off x="30842" y="3668642"/>
        <a:ext cx="8060412" cy="570116"/>
      </dsp:txXfrm>
    </dsp:sp>
    <dsp:sp modelId="{95FD1809-53C0-44C6-84A1-4179631B9ABB}">
      <dsp:nvSpPr>
        <dsp:cNvPr id="0" name=""/>
        <dsp:cNvSpPr/>
      </dsp:nvSpPr>
      <dsp:spPr>
        <a:xfrm>
          <a:off x="0" y="4347360"/>
          <a:ext cx="8122096" cy="6318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a:solidFill>
                <a:schemeClr val="tx1"/>
              </a:solidFill>
            </a:rPr>
            <a:t>Employee Disciplinary Procedure</a:t>
          </a:r>
          <a:endParaRPr lang="en-MY" sz="2700" kern="1200" dirty="0">
            <a:solidFill>
              <a:schemeClr val="tx1"/>
            </a:solidFill>
          </a:endParaRPr>
        </a:p>
      </dsp:txBody>
      <dsp:txXfrm>
        <a:off x="30842" y="4378202"/>
        <a:ext cx="8060412" cy="570116"/>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4CC9735-B172-48E4-BD42-49857572E9A5}">
      <dsp:nvSpPr>
        <dsp:cNvPr id="0" name=""/>
        <dsp:cNvSpPr/>
      </dsp:nvSpPr>
      <dsp:spPr>
        <a:xfrm>
          <a:off x="0" y="26498"/>
          <a:ext cx="8122096" cy="63648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Performance Management System</a:t>
          </a:r>
        </a:p>
      </dsp:txBody>
      <dsp:txXfrm>
        <a:off x="31070" y="57568"/>
        <a:ext cx="8059956" cy="574340"/>
      </dsp:txXfrm>
    </dsp:sp>
    <dsp:sp modelId="{DF1768A1-F5E4-4152-9DE2-8FFC4D413F5A}">
      <dsp:nvSpPr>
        <dsp:cNvPr id="0" name=""/>
        <dsp:cNvSpPr/>
      </dsp:nvSpPr>
      <dsp:spPr>
        <a:xfrm>
          <a:off x="0" y="774145"/>
          <a:ext cx="8092694" cy="63648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Performance Planning</a:t>
          </a:r>
        </a:p>
      </dsp:txBody>
      <dsp:txXfrm>
        <a:off x="31070" y="805215"/>
        <a:ext cx="8030554" cy="574340"/>
      </dsp:txXfrm>
    </dsp:sp>
    <dsp:sp modelId="{F674B1EB-7C16-427C-9D7D-944E5157F0F6}">
      <dsp:nvSpPr>
        <dsp:cNvPr id="0" name=""/>
        <dsp:cNvSpPr/>
      </dsp:nvSpPr>
      <dsp:spPr>
        <a:xfrm>
          <a:off x="0" y="1486699"/>
          <a:ext cx="8122096" cy="63648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Performance Monitoring</a:t>
          </a:r>
        </a:p>
      </dsp:txBody>
      <dsp:txXfrm>
        <a:off x="31070" y="1517769"/>
        <a:ext cx="8059956" cy="574340"/>
      </dsp:txXfrm>
    </dsp:sp>
    <dsp:sp modelId="{239A56AA-8CA4-45D2-AAA7-F32B26D151DB}">
      <dsp:nvSpPr>
        <dsp:cNvPr id="0" name=""/>
        <dsp:cNvSpPr/>
      </dsp:nvSpPr>
      <dsp:spPr>
        <a:xfrm>
          <a:off x="0" y="2216339"/>
          <a:ext cx="8122096" cy="63648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Performance Appraisal</a:t>
          </a:r>
        </a:p>
      </dsp:txBody>
      <dsp:txXfrm>
        <a:off x="31070" y="2247409"/>
        <a:ext cx="8059956" cy="574340"/>
      </dsp:txXfrm>
    </dsp:sp>
    <dsp:sp modelId="{063BDBA2-A3DC-419F-9114-58CDD7E9676E}">
      <dsp:nvSpPr>
        <dsp:cNvPr id="0" name=""/>
        <dsp:cNvSpPr/>
      </dsp:nvSpPr>
      <dsp:spPr>
        <a:xfrm>
          <a:off x="0" y="2980928"/>
          <a:ext cx="8122096" cy="63648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a:solidFill>
                <a:srgbClr val="000000"/>
              </a:solidFill>
              <a:latin typeface="Arial"/>
              <a:ea typeface="+mn-ea"/>
              <a:cs typeface="+mn-cs"/>
            </a:rPr>
            <a:t>Performance Development</a:t>
          </a:r>
          <a:endParaRPr lang="en-MY" sz="2700" kern="1200" dirty="0">
            <a:solidFill>
              <a:srgbClr val="000000"/>
            </a:solidFill>
            <a:latin typeface="Arial"/>
            <a:ea typeface="+mn-ea"/>
            <a:cs typeface="+mn-cs"/>
          </a:endParaRPr>
        </a:p>
      </dsp:txBody>
      <dsp:txXfrm>
        <a:off x="31070" y="3011998"/>
        <a:ext cx="8059956" cy="574340"/>
      </dsp:txXfrm>
    </dsp:sp>
    <dsp:sp modelId="{2C838952-826C-4046-A3CA-180A4970B802}">
      <dsp:nvSpPr>
        <dsp:cNvPr id="0" name=""/>
        <dsp:cNvSpPr/>
      </dsp:nvSpPr>
      <dsp:spPr>
        <a:xfrm>
          <a:off x="0" y="3685140"/>
          <a:ext cx="8122096" cy="63648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a:solidFill>
                <a:srgbClr val="000000"/>
              </a:solidFill>
              <a:latin typeface="Arial"/>
              <a:ea typeface="+mn-ea"/>
              <a:cs typeface="+mn-cs"/>
            </a:rPr>
            <a:t>Performance in Cross Culture Context</a:t>
          </a:r>
          <a:endParaRPr lang="en-MY" sz="2700" kern="1200" dirty="0">
            <a:solidFill>
              <a:srgbClr val="000000"/>
            </a:solidFill>
            <a:latin typeface="Arial"/>
            <a:ea typeface="+mn-ea"/>
            <a:cs typeface="+mn-cs"/>
          </a:endParaRPr>
        </a:p>
      </dsp:txBody>
      <dsp:txXfrm>
        <a:off x="31070" y="3716210"/>
        <a:ext cx="8059956" cy="574340"/>
      </dsp:txXfrm>
    </dsp:sp>
    <dsp:sp modelId="{95FD1809-53C0-44C6-84A1-4179631B9ABB}">
      <dsp:nvSpPr>
        <dsp:cNvPr id="0" name=""/>
        <dsp:cNvSpPr/>
      </dsp:nvSpPr>
      <dsp:spPr>
        <a:xfrm>
          <a:off x="0" y="4419540"/>
          <a:ext cx="8122096" cy="636480"/>
        </a:xfrm>
        <a:prstGeom prst="roundRect">
          <a:avLst/>
        </a:prstGeom>
        <a:solidFill>
          <a:srgbClr val="000000">
            <a:lumMod val="50000"/>
            <a:lumOff val="50000"/>
          </a:srgbClr>
        </a:solidFill>
        <a:ln w="12700" cap="flat" cmpd="sng" algn="ctr">
          <a:solidFill>
            <a:srgbClr val="FFFFFF"/>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a:solidFill>
                <a:srgbClr val="FFFFEE"/>
              </a:solidFill>
              <a:latin typeface="Arial"/>
              <a:ea typeface="+mn-ea"/>
              <a:cs typeface="+mn-cs"/>
            </a:rPr>
            <a:t>Employee Disciplinary Procedure</a:t>
          </a:r>
          <a:endParaRPr lang="en-MY" sz="2700" kern="1200" dirty="0">
            <a:solidFill>
              <a:srgbClr val="FFFFEE"/>
            </a:solidFill>
            <a:latin typeface="Arial"/>
            <a:ea typeface="+mn-ea"/>
            <a:cs typeface="+mn-cs"/>
          </a:endParaRPr>
        </a:p>
      </dsp:txBody>
      <dsp:txXfrm>
        <a:off x="31070" y="4450610"/>
        <a:ext cx="8059956" cy="574340"/>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6.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7.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9010" name="Rectangle 2">
            <a:extLst>
              <a:ext uri="{FF2B5EF4-FFF2-40B4-BE49-F238E27FC236}">
                <a16:creationId xmlns:a16="http://schemas.microsoft.com/office/drawing/2014/main" id="{44CFC66B-926C-49E2-BB4F-D957CA761AA8}"/>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dirty="0"/>
          </a:p>
        </p:txBody>
      </p:sp>
      <p:sp>
        <p:nvSpPr>
          <p:cNvPr id="299011" name="Rectangle 3">
            <a:extLst>
              <a:ext uri="{FF2B5EF4-FFF2-40B4-BE49-F238E27FC236}">
                <a16:creationId xmlns:a16="http://schemas.microsoft.com/office/drawing/2014/main" id="{6BF3797B-5374-4335-ACED-6F4682D28A0D}"/>
              </a:ext>
            </a:extLst>
          </p:cNvPr>
          <p:cNvSpPr>
            <a:spLocks noGrp="1" noChangeArrowheads="1"/>
          </p:cNvSpPr>
          <p:nvPr>
            <p:ph type="dt" sz="quarter"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dirty="0"/>
          </a:p>
        </p:txBody>
      </p:sp>
      <p:sp>
        <p:nvSpPr>
          <p:cNvPr id="299012" name="Rectangle 4">
            <a:extLst>
              <a:ext uri="{FF2B5EF4-FFF2-40B4-BE49-F238E27FC236}">
                <a16:creationId xmlns:a16="http://schemas.microsoft.com/office/drawing/2014/main" id="{67606191-143D-49C5-98D4-F0CE75222DA6}"/>
              </a:ext>
            </a:extLst>
          </p:cNvPr>
          <p:cNvSpPr>
            <a:spLocks noGrp="1" noChangeArrowheads="1"/>
          </p:cNvSpPr>
          <p:nvPr>
            <p:ph type="ftr" sz="quarter" idx="2"/>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dirty="0"/>
          </a:p>
        </p:txBody>
      </p:sp>
      <p:sp>
        <p:nvSpPr>
          <p:cNvPr id="299013" name="Rectangle 5">
            <a:extLst>
              <a:ext uri="{FF2B5EF4-FFF2-40B4-BE49-F238E27FC236}">
                <a16:creationId xmlns:a16="http://schemas.microsoft.com/office/drawing/2014/main" id="{02328D4B-1E48-4A5F-A493-C4B0F80AD312}"/>
              </a:ext>
            </a:extLst>
          </p:cNvPr>
          <p:cNvSpPr>
            <a:spLocks noGrp="1" noChangeArrowheads="1"/>
          </p:cNvSpPr>
          <p:nvPr>
            <p:ph type="sldNum" sz="quarter" idx="3"/>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A41DC0C7-DF11-428D-953E-7D8534EE8144}" type="slidenum">
              <a:rPr lang="en-MY" altLang="en-US"/>
              <a:pPr/>
              <a:t>‹#›</a:t>
            </a:fld>
            <a:endParaRPr lang="en-MY" altLang="en-US" dirty="0"/>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7986" name="Rectangle 2">
            <a:extLst>
              <a:ext uri="{FF2B5EF4-FFF2-40B4-BE49-F238E27FC236}">
                <a16:creationId xmlns:a16="http://schemas.microsoft.com/office/drawing/2014/main" id="{3C5897B9-B69D-4AB6-B38B-725AD8CE3749}"/>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dirty="0"/>
          </a:p>
        </p:txBody>
      </p:sp>
      <p:sp>
        <p:nvSpPr>
          <p:cNvPr id="297987" name="Rectangle 3">
            <a:extLst>
              <a:ext uri="{FF2B5EF4-FFF2-40B4-BE49-F238E27FC236}">
                <a16:creationId xmlns:a16="http://schemas.microsoft.com/office/drawing/2014/main" id="{3D2F5250-CA64-4251-BB94-B12F56E47880}"/>
              </a:ext>
            </a:extLst>
          </p:cNvPr>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dirty="0"/>
          </a:p>
        </p:txBody>
      </p:sp>
      <p:sp>
        <p:nvSpPr>
          <p:cNvPr id="297988" name="Rectangle 4">
            <a:extLst>
              <a:ext uri="{FF2B5EF4-FFF2-40B4-BE49-F238E27FC236}">
                <a16:creationId xmlns:a16="http://schemas.microsoft.com/office/drawing/2014/main" id="{FEC755E8-BBD7-46BD-8EA0-5BD6AC1B7E90}"/>
              </a:ext>
            </a:extLst>
          </p:cNvPr>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297989" name="Rectangle 5">
            <a:extLst>
              <a:ext uri="{FF2B5EF4-FFF2-40B4-BE49-F238E27FC236}">
                <a16:creationId xmlns:a16="http://schemas.microsoft.com/office/drawing/2014/main" id="{513E1FA7-0869-425C-950B-683C1D0202E2}"/>
              </a:ext>
            </a:extLst>
          </p:cNvPr>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MY" altLang="en-US"/>
              <a:t>Click to edit Master text styles</a:t>
            </a:r>
          </a:p>
          <a:p>
            <a:pPr lvl="1"/>
            <a:r>
              <a:rPr lang="en-MY" altLang="en-US"/>
              <a:t>Second level</a:t>
            </a:r>
          </a:p>
          <a:p>
            <a:pPr lvl="2"/>
            <a:r>
              <a:rPr lang="en-MY" altLang="en-US"/>
              <a:t>Third level</a:t>
            </a:r>
          </a:p>
          <a:p>
            <a:pPr lvl="3"/>
            <a:r>
              <a:rPr lang="en-MY" altLang="en-US"/>
              <a:t>Fourth level</a:t>
            </a:r>
          </a:p>
          <a:p>
            <a:pPr lvl="4"/>
            <a:r>
              <a:rPr lang="en-MY" altLang="en-US"/>
              <a:t>Fifth level</a:t>
            </a:r>
          </a:p>
        </p:txBody>
      </p:sp>
      <p:sp>
        <p:nvSpPr>
          <p:cNvPr id="297990" name="Rectangle 6">
            <a:extLst>
              <a:ext uri="{FF2B5EF4-FFF2-40B4-BE49-F238E27FC236}">
                <a16:creationId xmlns:a16="http://schemas.microsoft.com/office/drawing/2014/main" id="{3FE75875-6D8C-47A6-9F3B-83AF95C39DB8}"/>
              </a:ext>
            </a:extLst>
          </p:cNvPr>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dirty="0"/>
          </a:p>
        </p:txBody>
      </p:sp>
      <p:sp>
        <p:nvSpPr>
          <p:cNvPr id="297991" name="Rectangle 7">
            <a:extLst>
              <a:ext uri="{FF2B5EF4-FFF2-40B4-BE49-F238E27FC236}">
                <a16:creationId xmlns:a16="http://schemas.microsoft.com/office/drawing/2014/main" id="{DB2754EB-EB6E-47B0-87A6-89D5A99F210A}"/>
              </a:ext>
            </a:extLst>
          </p:cNvPr>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8BFF03E6-D93C-4673-B38F-723B55140C03}" type="slidenum">
              <a:rPr lang="en-MY" altLang="en-US"/>
              <a:pPr/>
              <a:t>‹#›</a:t>
            </a:fld>
            <a:endParaRPr lang="en-MY" altLang="en-US" dirty="0"/>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panose="020B0604020202020204" pitchFamily="34" charset="0"/>
        <a:ea typeface="+mn-ea"/>
        <a:cs typeface="+mn-cs"/>
      </a:defRPr>
    </a:lvl1pPr>
    <a:lvl2pPr marL="457200" algn="l" rtl="0" fontAlgn="base">
      <a:spcBef>
        <a:spcPct val="30000"/>
      </a:spcBef>
      <a:spcAft>
        <a:spcPct val="0"/>
      </a:spcAft>
      <a:defRPr sz="1200" kern="1200">
        <a:solidFill>
          <a:schemeClr val="tx1"/>
        </a:solidFill>
        <a:latin typeface="Arial" panose="020B0604020202020204" pitchFamily="34" charset="0"/>
        <a:ea typeface="+mn-ea"/>
        <a:cs typeface="+mn-cs"/>
      </a:defRPr>
    </a:lvl2pPr>
    <a:lvl3pPr marL="914400" algn="l" rtl="0" fontAlgn="base">
      <a:spcBef>
        <a:spcPct val="30000"/>
      </a:spcBef>
      <a:spcAft>
        <a:spcPct val="0"/>
      </a:spcAft>
      <a:defRPr sz="1200" kern="1200">
        <a:solidFill>
          <a:schemeClr val="tx1"/>
        </a:solidFill>
        <a:latin typeface="Arial" panose="020B0604020202020204" pitchFamily="34" charset="0"/>
        <a:ea typeface="+mn-ea"/>
        <a:cs typeface="+mn-cs"/>
      </a:defRPr>
    </a:lvl3pPr>
    <a:lvl4pPr marL="1371600" algn="l" rtl="0" fontAlgn="base">
      <a:spcBef>
        <a:spcPct val="30000"/>
      </a:spcBef>
      <a:spcAft>
        <a:spcPct val="0"/>
      </a:spcAft>
      <a:defRPr sz="1200" kern="1200">
        <a:solidFill>
          <a:schemeClr val="tx1"/>
        </a:solidFill>
        <a:latin typeface="Arial" panose="020B0604020202020204" pitchFamily="34" charset="0"/>
        <a:ea typeface="+mn-ea"/>
        <a:cs typeface="+mn-cs"/>
      </a:defRPr>
    </a:lvl4pPr>
    <a:lvl5pPr marL="1828800" algn="l" rtl="0" fontAlgn="base">
      <a:spcBef>
        <a:spcPct val="30000"/>
      </a:spcBef>
      <a:spcAft>
        <a:spcPct val="0"/>
      </a:spcAft>
      <a:defRPr sz="1200" kern="1200">
        <a:solidFill>
          <a:schemeClr val="tx1"/>
        </a:solidFill>
        <a:latin typeface="Arial" panose="020B060402020202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263184" name="Group 16">
            <a:extLst>
              <a:ext uri="{FF2B5EF4-FFF2-40B4-BE49-F238E27FC236}">
                <a16:creationId xmlns:a16="http://schemas.microsoft.com/office/drawing/2014/main" id="{4AB0506D-1BB9-43FD-87B1-CA6CC3EBB62B}"/>
              </a:ext>
            </a:extLst>
          </p:cNvPr>
          <p:cNvGrpSpPr>
            <a:grpSpLocks/>
          </p:cNvGrpSpPr>
          <p:nvPr/>
        </p:nvGrpSpPr>
        <p:grpSpPr bwMode="auto">
          <a:xfrm>
            <a:off x="0" y="0"/>
            <a:ext cx="8763000" cy="5943600"/>
            <a:chOff x="0" y="0"/>
            <a:chExt cx="5520" cy="3744"/>
          </a:xfrm>
        </p:grpSpPr>
        <p:sp>
          <p:nvSpPr>
            <p:cNvPr id="263170" name="Rectangle 2">
              <a:extLst>
                <a:ext uri="{FF2B5EF4-FFF2-40B4-BE49-F238E27FC236}">
                  <a16:creationId xmlns:a16="http://schemas.microsoft.com/office/drawing/2014/main" id="{DB3E74AC-0346-4AA8-B6A1-FC43D263E139}"/>
                </a:ext>
              </a:extLst>
            </p:cNvPr>
            <p:cNvSpPr>
              <a:spLocks noChangeArrowheads="1"/>
            </p:cNvSpPr>
            <p:nvPr/>
          </p:nvSpPr>
          <p:spPr bwMode="auto">
            <a:xfrm>
              <a:off x="0" y="0"/>
              <a:ext cx="1104" cy="3072"/>
            </a:xfrm>
            <a:prstGeom prst="rect">
              <a:avLst/>
            </a:prstGeom>
            <a:solidFill>
              <a:schemeClr val="accent1"/>
            </a:solidFill>
            <a:ln>
              <a:noFill/>
            </a:ln>
            <a:effectLst/>
            <a:extLst>
              <a:ext uri="{91240B29-F687-4F45-9708-019B960494DF}">
                <a14:hiddenLine xmlns:a14="http://schemas.microsoft.com/office/drawing/2010/main" w="9525">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dirty="0">
                <a:latin typeface="Times New Roman" panose="02020603050405020304" pitchFamily="18" charset="0"/>
              </a:endParaRPr>
            </a:p>
          </p:txBody>
        </p:sp>
        <p:grpSp>
          <p:nvGrpSpPr>
            <p:cNvPr id="263182" name="Group 14">
              <a:extLst>
                <a:ext uri="{FF2B5EF4-FFF2-40B4-BE49-F238E27FC236}">
                  <a16:creationId xmlns:a16="http://schemas.microsoft.com/office/drawing/2014/main" id="{B431F97A-7D51-4834-AA1A-0E5B0BD7C005}"/>
                </a:ext>
              </a:extLst>
            </p:cNvPr>
            <p:cNvGrpSpPr>
              <a:grpSpLocks/>
            </p:cNvGrpSpPr>
            <p:nvPr userDrawn="1"/>
          </p:nvGrpSpPr>
          <p:grpSpPr bwMode="auto">
            <a:xfrm>
              <a:off x="0" y="2208"/>
              <a:ext cx="5520" cy="1536"/>
              <a:chOff x="0" y="2208"/>
              <a:chExt cx="5520" cy="1536"/>
            </a:xfrm>
          </p:grpSpPr>
          <p:sp>
            <p:nvSpPr>
              <p:cNvPr id="263171" name="Rectangle 3">
                <a:extLst>
                  <a:ext uri="{FF2B5EF4-FFF2-40B4-BE49-F238E27FC236}">
                    <a16:creationId xmlns:a16="http://schemas.microsoft.com/office/drawing/2014/main" id="{7F61C18D-24CA-4869-B041-16B3D3EC05C2}"/>
                  </a:ext>
                </a:extLst>
              </p:cNvPr>
              <p:cNvSpPr>
                <a:spLocks noChangeArrowheads="1"/>
              </p:cNvSpPr>
              <p:nvPr/>
            </p:nvSpPr>
            <p:spPr bwMode="ltGray">
              <a:xfrm>
                <a:off x="624" y="2208"/>
                <a:ext cx="4896" cy="1536"/>
              </a:xfrm>
              <a:prstGeom prst="rect">
                <a:avLst/>
              </a:prstGeom>
              <a:solidFill>
                <a:schemeClr val="bg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dirty="0">
                  <a:latin typeface="Times New Roman" panose="02020603050405020304" pitchFamily="18" charset="0"/>
                </a:endParaRPr>
              </a:p>
            </p:txBody>
          </p:sp>
          <p:sp>
            <p:nvSpPr>
              <p:cNvPr id="263172" name="Rectangle 4">
                <a:extLst>
                  <a:ext uri="{FF2B5EF4-FFF2-40B4-BE49-F238E27FC236}">
                    <a16:creationId xmlns:a16="http://schemas.microsoft.com/office/drawing/2014/main" id="{3BC0C28E-3EB9-4013-8C16-202BEB3490BE}"/>
                  </a:ext>
                </a:extLst>
              </p:cNvPr>
              <p:cNvSpPr>
                <a:spLocks noChangeArrowheads="1"/>
              </p:cNvSpPr>
              <p:nvPr/>
            </p:nvSpPr>
            <p:spPr bwMode="white">
              <a:xfrm>
                <a:off x="654" y="2352"/>
                <a:ext cx="4818" cy="1347"/>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dirty="0">
                  <a:latin typeface="Times New Roman" panose="02020603050405020304" pitchFamily="18" charset="0"/>
                </a:endParaRPr>
              </a:p>
            </p:txBody>
          </p:sp>
          <p:sp>
            <p:nvSpPr>
              <p:cNvPr id="263178" name="Line 10">
                <a:extLst>
                  <a:ext uri="{FF2B5EF4-FFF2-40B4-BE49-F238E27FC236}">
                    <a16:creationId xmlns:a16="http://schemas.microsoft.com/office/drawing/2014/main" id="{15BAE4C6-E5CF-49A3-95B5-A93CB76CA2BF}"/>
                  </a:ext>
                </a:extLst>
              </p:cNvPr>
              <p:cNvSpPr>
                <a:spLocks noChangeShapeType="1"/>
              </p:cNvSpPr>
              <p:nvPr/>
            </p:nvSpPr>
            <p:spPr bwMode="auto">
              <a:xfrm>
                <a:off x="0" y="3072"/>
                <a:ext cx="624" cy="0"/>
              </a:xfrm>
              <a:prstGeom prst="line">
                <a:avLst/>
              </a:prstGeom>
              <a:noFill/>
              <a:ln w="5080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dirty="0"/>
              </a:p>
            </p:txBody>
          </p:sp>
        </p:grpSp>
        <p:grpSp>
          <p:nvGrpSpPr>
            <p:cNvPr id="263183" name="Group 15">
              <a:extLst>
                <a:ext uri="{FF2B5EF4-FFF2-40B4-BE49-F238E27FC236}">
                  <a16:creationId xmlns:a16="http://schemas.microsoft.com/office/drawing/2014/main" id="{B4BB5748-80F5-4CF3-A71D-E0B7E6301197}"/>
                </a:ext>
              </a:extLst>
            </p:cNvPr>
            <p:cNvGrpSpPr>
              <a:grpSpLocks/>
            </p:cNvGrpSpPr>
            <p:nvPr userDrawn="1"/>
          </p:nvGrpSpPr>
          <p:grpSpPr bwMode="auto">
            <a:xfrm>
              <a:off x="400" y="336"/>
              <a:ext cx="5088" cy="192"/>
              <a:chOff x="400" y="336"/>
              <a:chExt cx="5088" cy="192"/>
            </a:xfrm>
          </p:grpSpPr>
          <p:sp>
            <p:nvSpPr>
              <p:cNvPr id="263179" name="Rectangle 11">
                <a:extLst>
                  <a:ext uri="{FF2B5EF4-FFF2-40B4-BE49-F238E27FC236}">
                    <a16:creationId xmlns:a16="http://schemas.microsoft.com/office/drawing/2014/main" id="{4956BFDE-12E5-4B36-8474-6C8A6756AF33}"/>
                  </a:ext>
                </a:extLst>
              </p:cNvPr>
              <p:cNvSpPr>
                <a:spLocks noChangeArrowheads="1"/>
              </p:cNvSpPr>
              <p:nvPr/>
            </p:nvSpPr>
            <p:spPr bwMode="auto">
              <a:xfrm>
                <a:off x="3952" y="336"/>
                <a:ext cx="1536" cy="192"/>
              </a:xfrm>
              <a:prstGeom prst="rect">
                <a:avLst/>
              </a:prstGeom>
              <a:solidFill>
                <a:schemeClr val="fo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dirty="0">
                  <a:latin typeface="Times New Roman" panose="02020603050405020304" pitchFamily="18" charset="0"/>
                </a:endParaRPr>
              </a:p>
            </p:txBody>
          </p:sp>
          <p:sp>
            <p:nvSpPr>
              <p:cNvPr id="263180" name="Line 12">
                <a:extLst>
                  <a:ext uri="{FF2B5EF4-FFF2-40B4-BE49-F238E27FC236}">
                    <a16:creationId xmlns:a16="http://schemas.microsoft.com/office/drawing/2014/main" id="{AC5B5F60-1A27-4EE4-98D9-2A125E29808F}"/>
                  </a:ext>
                </a:extLst>
              </p:cNvPr>
              <p:cNvSpPr>
                <a:spLocks noChangeShapeType="1"/>
              </p:cNvSpPr>
              <p:nvPr/>
            </p:nvSpPr>
            <p:spPr bwMode="auto">
              <a:xfrm>
                <a:off x="400" y="432"/>
                <a:ext cx="5088" cy="0"/>
              </a:xfrm>
              <a:prstGeom prst="line">
                <a:avLst/>
              </a:prstGeom>
              <a:noFill/>
              <a:ln w="444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dirty="0"/>
              </a:p>
            </p:txBody>
          </p:sp>
        </p:grpSp>
      </p:grpSp>
      <p:sp>
        <p:nvSpPr>
          <p:cNvPr id="263173" name="Rectangle 5">
            <a:extLst>
              <a:ext uri="{FF2B5EF4-FFF2-40B4-BE49-F238E27FC236}">
                <a16:creationId xmlns:a16="http://schemas.microsoft.com/office/drawing/2014/main" id="{5765E1FF-FE2D-42F5-834D-CD1DD5ED3DB2}"/>
              </a:ext>
            </a:extLst>
          </p:cNvPr>
          <p:cNvSpPr>
            <a:spLocks noGrp="1" noChangeArrowheads="1"/>
          </p:cNvSpPr>
          <p:nvPr>
            <p:ph type="ctrTitle"/>
          </p:nvPr>
        </p:nvSpPr>
        <p:spPr>
          <a:xfrm>
            <a:off x="2057400" y="1143000"/>
            <a:ext cx="6629400" cy="2209800"/>
          </a:xfrm>
        </p:spPr>
        <p:txBody>
          <a:bodyPr/>
          <a:lstStyle>
            <a:lvl1pPr>
              <a:defRPr sz="4800"/>
            </a:lvl1pPr>
          </a:lstStyle>
          <a:p>
            <a:pPr lvl="0"/>
            <a:r>
              <a:rPr lang="en-US" altLang="en-US" noProof="0"/>
              <a:t>Click to edit Master title style</a:t>
            </a:r>
            <a:endParaRPr lang="en-MY" altLang="en-US" noProof="0"/>
          </a:p>
        </p:txBody>
      </p:sp>
      <p:sp>
        <p:nvSpPr>
          <p:cNvPr id="263174" name="Rectangle 6">
            <a:extLst>
              <a:ext uri="{FF2B5EF4-FFF2-40B4-BE49-F238E27FC236}">
                <a16:creationId xmlns:a16="http://schemas.microsoft.com/office/drawing/2014/main" id="{FC7EA3C9-5184-48DB-93B0-B6160D53DD1E}"/>
              </a:ext>
            </a:extLst>
          </p:cNvPr>
          <p:cNvSpPr>
            <a:spLocks noGrp="1" noChangeArrowheads="1"/>
          </p:cNvSpPr>
          <p:nvPr>
            <p:ph type="subTitle" idx="1"/>
          </p:nvPr>
        </p:nvSpPr>
        <p:spPr>
          <a:xfrm>
            <a:off x="1371600" y="3962400"/>
            <a:ext cx="6858000" cy="1600200"/>
          </a:xfrm>
        </p:spPr>
        <p:txBody>
          <a:bodyPr anchor="ctr"/>
          <a:lstStyle>
            <a:lvl1pPr marL="0" indent="0" algn="ctr">
              <a:buFont typeface="Wingdings" panose="05000000000000000000" pitchFamily="2" charset="2"/>
              <a:buNone/>
              <a:defRPr/>
            </a:lvl1pPr>
          </a:lstStyle>
          <a:p>
            <a:pPr lvl="0"/>
            <a:r>
              <a:rPr lang="en-US" altLang="en-US" noProof="0"/>
              <a:t>Click to edit Master subtitle style</a:t>
            </a:r>
            <a:endParaRPr lang="en-MY" altLang="en-US" noProof="0"/>
          </a:p>
        </p:txBody>
      </p:sp>
      <p:sp>
        <p:nvSpPr>
          <p:cNvPr id="263175" name="Rectangle 7">
            <a:extLst>
              <a:ext uri="{FF2B5EF4-FFF2-40B4-BE49-F238E27FC236}">
                <a16:creationId xmlns:a16="http://schemas.microsoft.com/office/drawing/2014/main" id="{9FD068B2-2E46-4D7D-821C-D64B5709CA98}"/>
              </a:ext>
            </a:extLst>
          </p:cNvPr>
          <p:cNvSpPr>
            <a:spLocks noGrp="1" noChangeArrowheads="1"/>
          </p:cNvSpPr>
          <p:nvPr>
            <p:ph type="dt" sz="half" idx="2"/>
          </p:nvPr>
        </p:nvSpPr>
        <p:spPr>
          <a:xfrm>
            <a:off x="912813" y="6251575"/>
            <a:ext cx="1905000" cy="457200"/>
          </a:xfrm>
        </p:spPr>
        <p:txBody>
          <a:bodyPr/>
          <a:lstStyle>
            <a:lvl1pPr>
              <a:defRPr/>
            </a:lvl1pPr>
          </a:lstStyle>
          <a:p>
            <a:endParaRPr lang="en-MY" altLang="en-US" dirty="0"/>
          </a:p>
        </p:txBody>
      </p:sp>
      <p:sp>
        <p:nvSpPr>
          <p:cNvPr id="263176" name="Rectangle 8">
            <a:extLst>
              <a:ext uri="{FF2B5EF4-FFF2-40B4-BE49-F238E27FC236}">
                <a16:creationId xmlns:a16="http://schemas.microsoft.com/office/drawing/2014/main" id="{30451056-F381-4608-A0D3-81D730E16485}"/>
              </a:ext>
            </a:extLst>
          </p:cNvPr>
          <p:cNvSpPr>
            <a:spLocks noGrp="1" noChangeArrowheads="1"/>
          </p:cNvSpPr>
          <p:nvPr>
            <p:ph type="ftr" sz="quarter" idx="3"/>
          </p:nvPr>
        </p:nvSpPr>
        <p:spPr>
          <a:xfrm>
            <a:off x="3354388" y="6248400"/>
            <a:ext cx="2895600" cy="457200"/>
          </a:xfrm>
        </p:spPr>
        <p:txBody>
          <a:bodyPr/>
          <a:lstStyle>
            <a:lvl1pPr>
              <a:defRPr/>
            </a:lvl1pPr>
          </a:lstStyle>
          <a:p>
            <a:endParaRPr lang="en-MY" altLang="en-US" dirty="0"/>
          </a:p>
        </p:txBody>
      </p:sp>
      <p:sp>
        <p:nvSpPr>
          <p:cNvPr id="263177" name="Rectangle 9">
            <a:extLst>
              <a:ext uri="{FF2B5EF4-FFF2-40B4-BE49-F238E27FC236}">
                <a16:creationId xmlns:a16="http://schemas.microsoft.com/office/drawing/2014/main" id="{197A81A2-2E3F-4AD1-AA2D-837056E96063}"/>
              </a:ext>
            </a:extLst>
          </p:cNvPr>
          <p:cNvSpPr>
            <a:spLocks noGrp="1" noChangeArrowheads="1"/>
          </p:cNvSpPr>
          <p:nvPr>
            <p:ph type="sldNum" sz="quarter" idx="4"/>
          </p:nvPr>
        </p:nvSpPr>
        <p:spPr/>
        <p:txBody>
          <a:bodyPr/>
          <a:lstStyle>
            <a:lvl1pPr>
              <a:defRPr/>
            </a:lvl1pPr>
          </a:lstStyle>
          <a:p>
            <a:fld id="{8AE7E157-2D24-47E5-95A0-338FBF5A665B}" type="slidenum">
              <a:rPr lang="en-MY" altLang="en-US"/>
              <a:pPr/>
              <a:t>‹#›</a:t>
            </a:fld>
            <a:endParaRPr lang="en-MY" alt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D4D3FD-945F-4F28-A7B7-7BA244FFE637}"/>
              </a:ext>
            </a:extLst>
          </p:cNvPr>
          <p:cNvSpPr>
            <a:spLocks noGrp="1"/>
          </p:cNvSpPr>
          <p:nvPr>
            <p:ph type="title"/>
          </p:nvPr>
        </p:nvSpPr>
        <p:spPr/>
        <p:txBody>
          <a:bodyPr/>
          <a:lstStyle/>
          <a:p>
            <a:r>
              <a:rPr lang="en-US"/>
              <a:t>Click to edit Master title style</a:t>
            </a:r>
            <a:endParaRPr lang="en-MY"/>
          </a:p>
        </p:txBody>
      </p:sp>
      <p:sp>
        <p:nvSpPr>
          <p:cNvPr id="3" name="Content Placeholder 2">
            <a:extLst>
              <a:ext uri="{FF2B5EF4-FFF2-40B4-BE49-F238E27FC236}">
                <a16:creationId xmlns:a16="http://schemas.microsoft.com/office/drawing/2014/main" id="{53CD3ADD-7712-4694-AD96-7E6E312097E0}"/>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E9791174-9C88-4ADD-A5F6-A59DF46C4A72}"/>
              </a:ext>
            </a:extLst>
          </p:cNvPr>
          <p:cNvSpPr>
            <a:spLocks noGrp="1"/>
          </p:cNvSpPr>
          <p:nvPr>
            <p:ph type="dt" sz="half" idx="10"/>
          </p:nvPr>
        </p:nvSpPr>
        <p:spPr/>
        <p:txBody>
          <a:bodyPr/>
          <a:lstStyle>
            <a:lvl1pPr>
              <a:defRPr/>
            </a:lvl1pPr>
          </a:lstStyle>
          <a:p>
            <a:endParaRPr lang="en-MY" altLang="en-US" dirty="0"/>
          </a:p>
        </p:txBody>
      </p:sp>
      <p:sp>
        <p:nvSpPr>
          <p:cNvPr id="5" name="Footer Placeholder 4">
            <a:extLst>
              <a:ext uri="{FF2B5EF4-FFF2-40B4-BE49-F238E27FC236}">
                <a16:creationId xmlns:a16="http://schemas.microsoft.com/office/drawing/2014/main" id="{00867182-CAB4-4FA1-B65E-A8A79472AFD9}"/>
              </a:ext>
            </a:extLst>
          </p:cNvPr>
          <p:cNvSpPr>
            <a:spLocks noGrp="1"/>
          </p:cNvSpPr>
          <p:nvPr>
            <p:ph type="ftr" sz="quarter" idx="11"/>
          </p:nvPr>
        </p:nvSpPr>
        <p:spPr/>
        <p:txBody>
          <a:bodyPr/>
          <a:lstStyle>
            <a:lvl1pPr>
              <a:defRPr/>
            </a:lvl1pPr>
          </a:lstStyle>
          <a:p>
            <a:endParaRPr lang="en-MY" altLang="en-US" dirty="0"/>
          </a:p>
        </p:txBody>
      </p:sp>
      <p:sp>
        <p:nvSpPr>
          <p:cNvPr id="6" name="Slide Number Placeholder 5">
            <a:extLst>
              <a:ext uri="{FF2B5EF4-FFF2-40B4-BE49-F238E27FC236}">
                <a16:creationId xmlns:a16="http://schemas.microsoft.com/office/drawing/2014/main" id="{497604F7-EC6A-46C5-983F-9A33F3C6FD3F}"/>
              </a:ext>
            </a:extLst>
          </p:cNvPr>
          <p:cNvSpPr>
            <a:spLocks noGrp="1"/>
          </p:cNvSpPr>
          <p:nvPr>
            <p:ph type="sldNum" sz="quarter" idx="12"/>
          </p:nvPr>
        </p:nvSpPr>
        <p:spPr/>
        <p:txBody>
          <a:bodyPr/>
          <a:lstStyle>
            <a:lvl1pPr>
              <a:defRPr/>
            </a:lvl1pPr>
          </a:lstStyle>
          <a:p>
            <a:fld id="{5FD03B09-2FAE-4F4A-B1F2-475D2AECBCD7}" type="slidenum">
              <a:rPr lang="en-MY" altLang="en-US"/>
              <a:pPr/>
              <a:t>‹#›</a:t>
            </a:fld>
            <a:endParaRPr lang="en-MY" altLang="en-US" dirty="0"/>
          </a:p>
        </p:txBody>
      </p:sp>
    </p:spTree>
    <p:extLst>
      <p:ext uri="{BB962C8B-B14F-4D97-AF65-F5344CB8AC3E}">
        <p14:creationId xmlns:p14="http://schemas.microsoft.com/office/powerpoint/2010/main" val="111269182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627359-26BB-4679-B28D-139294F22C1B}"/>
              </a:ext>
            </a:extLst>
          </p:cNvPr>
          <p:cNvSpPr>
            <a:spLocks noGrp="1"/>
          </p:cNvSpPr>
          <p:nvPr>
            <p:ph type="title"/>
          </p:nvPr>
        </p:nvSpPr>
        <p:spPr>
          <a:xfrm>
            <a:off x="623888" y="1709738"/>
            <a:ext cx="7886700" cy="2852737"/>
          </a:xfrm>
        </p:spPr>
        <p:txBody>
          <a:bodyPr anchor="b"/>
          <a:lstStyle>
            <a:lvl1pPr>
              <a:defRPr sz="6000"/>
            </a:lvl1pPr>
          </a:lstStyle>
          <a:p>
            <a:r>
              <a:rPr lang="en-US"/>
              <a:t>Click to edit Master title style</a:t>
            </a:r>
            <a:endParaRPr lang="en-MY"/>
          </a:p>
        </p:txBody>
      </p:sp>
      <p:sp>
        <p:nvSpPr>
          <p:cNvPr id="3" name="Text Placeholder 2">
            <a:extLst>
              <a:ext uri="{FF2B5EF4-FFF2-40B4-BE49-F238E27FC236}">
                <a16:creationId xmlns:a16="http://schemas.microsoft.com/office/drawing/2014/main" id="{4FB9B2A3-0D0E-4EDC-B116-AA580B78E9DF}"/>
              </a:ext>
            </a:extLst>
          </p:cNvPr>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Click to edit Master text styles</a:t>
            </a:r>
          </a:p>
        </p:txBody>
      </p:sp>
      <p:sp>
        <p:nvSpPr>
          <p:cNvPr id="4" name="Date Placeholder 3">
            <a:extLst>
              <a:ext uri="{FF2B5EF4-FFF2-40B4-BE49-F238E27FC236}">
                <a16:creationId xmlns:a16="http://schemas.microsoft.com/office/drawing/2014/main" id="{144EE233-82B1-4E6A-A1F4-A88F4B204B88}"/>
              </a:ext>
            </a:extLst>
          </p:cNvPr>
          <p:cNvSpPr>
            <a:spLocks noGrp="1"/>
          </p:cNvSpPr>
          <p:nvPr>
            <p:ph type="dt" sz="half" idx="10"/>
          </p:nvPr>
        </p:nvSpPr>
        <p:spPr/>
        <p:txBody>
          <a:bodyPr/>
          <a:lstStyle>
            <a:lvl1pPr>
              <a:defRPr/>
            </a:lvl1pPr>
          </a:lstStyle>
          <a:p>
            <a:endParaRPr lang="en-MY" altLang="en-US" dirty="0"/>
          </a:p>
        </p:txBody>
      </p:sp>
      <p:sp>
        <p:nvSpPr>
          <p:cNvPr id="5" name="Footer Placeholder 4">
            <a:extLst>
              <a:ext uri="{FF2B5EF4-FFF2-40B4-BE49-F238E27FC236}">
                <a16:creationId xmlns:a16="http://schemas.microsoft.com/office/drawing/2014/main" id="{B691ECFF-CF2F-4EA9-94E9-BD744CCD1668}"/>
              </a:ext>
            </a:extLst>
          </p:cNvPr>
          <p:cNvSpPr>
            <a:spLocks noGrp="1"/>
          </p:cNvSpPr>
          <p:nvPr>
            <p:ph type="ftr" sz="quarter" idx="11"/>
          </p:nvPr>
        </p:nvSpPr>
        <p:spPr/>
        <p:txBody>
          <a:bodyPr/>
          <a:lstStyle>
            <a:lvl1pPr>
              <a:defRPr/>
            </a:lvl1pPr>
          </a:lstStyle>
          <a:p>
            <a:endParaRPr lang="en-MY" altLang="en-US" dirty="0"/>
          </a:p>
        </p:txBody>
      </p:sp>
      <p:sp>
        <p:nvSpPr>
          <p:cNvPr id="6" name="Slide Number Placeholder 5">
            <a:extLst>
              <a:ext uri="{FF2B5EF4-FFF2-40B4-BE49-F238E27FC236}">
                <a16:creationId xmlns:a16="http://schemas.microsoft.com/office/drawing/2014/main" id="{FB7CE33D-6D97-494D-8472-D1C31959ED07}"/>
              </a:ext>
            </a:extLst>
          </p:cNvPr>
          <p:cNvSpPr>
            <a:spLocks noGrp="1"/>
          </p:cNvSpPr>
          <p:nvPr>
            <p:ph type="sldNum" sz="quarter" idx="12"/>
          </p:nvPr>
        </p:nvSpPr>
        <p:spPr/>
        <p:txBody>
          <a:bodyPr/>
          <a:lstStyle>
            <a:lvl1pPr>
              <a:defRPr/>
            </a:lvl1pPr>
          </a:lstStyle>
          <a:p>
            <a:fld id="{06E3386E-6DD8-461E-84B0-934A35F5DF23}" type="slidenum">
              <a:rPr lang="en-MY" altLang="en-US"/>
              <a:pPr/>
              <a:t>‹#›</a:t>
            </a:fld>
            <a:endParaRPr lang="en-MY" altLang="en-US" dirty="0"/>
          </a:p>
        </p:txBody>
      </p:sp>
    </p:spTree>
    <p:extLst>
      <p:ext uri="{BB962C8B-B14F-4D97-AF65-F5344CB8AC3E}">
        <p14:creationId xmlns:p14="http://schemas.microsoft.com/office/powerpoint/2010/main" val="313390111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C2848A-E9A4-4E0B-9C84-EA2059E6E6A2}"/>
              </a:ext>
            </a:extLst>
          </p:cNvPr>
          <p:cNvSpPr>
            <a:spLocks noGrp="1"/>
          </p:cNvSpPr>
          <p:nvPr>
            <p:ph type="title"/>
          </p:nvPr>
        </p:nvSpPr>
        <p:spPr/>
        <p:txBody>
          <a:bodyPr/>
          <a:lstStyle/>
          <a:p>
            <a:r>
              <a:rPr lang="en-US"/>
              <a:t>Click to edit Master title style</a:t>
            </a:r>
            <a:endParaRPr lang="en-MY"/>
          </a:p>
        </p:txBody>
      </p:sp>
      <p:sp>
        <p:nvSpPr>
          <p:cNvPr id="3" name="Content Placeholder 2">
            <a:extLst>
              <a:ext uri="{FF2B5EF4-FFF2-40B4-BE49-F238E27FC236}">
                <a16:creationId xmlns:a16="http://schemas.microsoft.com/office/drawing/2014/main" id="{CA4F2174-B551-402E-96FD-52AD5465376F}"/>
              </a:ext>
            </a:extLst>
          </p:cNvPr>
          <p:cNvSpPr>
            <a:spLocks noGrp="1"/>
          </p:cNvSpPr>
          <p:nvPr>
            <p:ph sz="half" idx="1"/>
          </p:nvPr>
        </p:nvSpPr>
        <p:spPr>
          <a:xfrm>
            <a:off x="914400" y="1600200"/>
            <a:ext cx="38100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Content Placeholder 3">
            <a:extLst>
              <a:ext uri="{FF2B5EF4-FFF2-40B4-BE49-F238E27FC236}">
                <a16:creationId xmlns:a16="http://schemas.microsoft.com/office/drawing/2014/main" id="{156D050C-402F-449B-80FC-B22AE12880C5}"/>
              </a:ext>
            </a:extLst>
          </p:cNvPr>
          <p:cNvSpPr>
            <a:spLocks noGrp="1"/>
          </p:cNvSpPr>
          <p:nvPr>
            <p:ph sz="half" idx="2"/>
          </p:nvPr>
        </p:nvSpPr>
        <p:spPr>
          <a:xfrm>
            <a:off x="4876800" y="1600200"/>
            <a:ext cx="38100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5" name="Date Placeholder 4">
            <a:extLst>
              <a:ext uri="{FF2B5EF4-FFF2-40B4-BE49-F238E27FC236}">
                <a16:creationId xmlns:a16="http://schemas.microsoft.com/office/drawing/2014/main" id="{04AB731F-B83B-4D49-ACD8-B28128CF33AD}"/>
              </a:ext>
            </a:extLst>
          </p:cNvPr>
          <p:cNvSpPr>
            <a:spLocks noGrp="1"/>
          </p:cNvSpPr>
          <p:nvPr>
            <p:ph type="dt" sz="half" idx="10"/>
          </p:nvPr>
        </p:nvSpPr>
        <p:spPr/>
        <p:txBody>
          <a:bodyPr/>
          <a:lstStyle>
            <a:lvl1pPr>
              <a:defRPr/>
            </a:lvl1pPr>
          </a:lstStyle>
          <a:p>
            <a:endParaRPr lang="en-MY" altLang="en-US" dirty="0"/>
          </a:p>
        </p:txBody>
      </p:sp>
      <p:sp>
        <p:nvSpPr>
          <p:cNvPr id="6" name="Footer Placeholder 5">
            <a:extLst>
              <a:ext uri="{FF2B5EF4-FFF2-40B4-BE49-F238E27FC236}">
                <a16:creationId xmlns:a16="http://schemas.microsoft.com/office/drawing/2014/main" id="{94B7D890-E0B7-4F50-957A-CB40D7E6FEC4}"/>
              </a:ext>
            </a:extLst>
          </p:cNvPr>
          <p:cNvSpPr>
            <a:spLocks noGrp="1"/>
          </p:cNvSpPr>
          <p:nvPr>
            <p:ph type="ftr" sz="quarter" idx="11"/>
          </p:nvPr>
        </p:nvSpPr>
        <p:spPr/>
        <p:txBody>
          <a:bodyPr/>
          <a:lstStyle>
            <a:lvl1pPr>
              <a:defRPr/>
            </a:lvl1pPr>
          </a:lstStyle>
          <a:p>
            <a:endParaRPr lang="en-MY" altLang="en-US" dirty="0"/>
          </a:p>
        </p:txBody>
      </p:sp>
      <p:sp>
        <p:nvSpPr>
          <p:cNvPr id="7" name="Slide Number Placeholder 6">
            <a:extLst>
              <a:ext uri="{FF2B5EF4-FFF2-40B4-BE49-F238E27FC236}">
                <a16:creationId xmlns:a16="http://schemas.microsoft.com/office/drawing/2014/main" id="{DBDB76DC-95D7-4A2D-8663-6E4F2D8E525B}"/>
              </a:ext>
            </a:extLst>
          </p:cNvPr>
          <p:cNvSpPr>
            <a:spLocks noGrp="1"/>
          </p:cNvSpPr>
          <p:nvPr>
            <p:ph type="sldNum" sz="quarter" idx="12"/>
          </p:nvPr>
        </p:nvSpPr>
        <p:spPr/>
        <p:txBody>
          <a:bodyPr/>
          <a:lstStyle>
            <a:lvl1pPr>
              <a:defRPr/>
            </a:lvl1pPr>
          </a:lstStyle>
          <a:p>
            <a:fld id="{DD5B1549-B84C-458D-82BF-96A8EED31540}" type="slidenum">
              <a:rPr lang="en-MY" altLang="en-US"/>
              <a:pPr/>
              <a:t>‹#›</a:t>
            </a:fld>
            <a:endParaRPr lang="en-MY" altLang="en-US" dirty="0"/>
          </a:p>
        </p:txBody>
      </p:sp>
    </p:spTree>
    <p:extLst>
      <p:ext uri="{BB962C8B-B14F-4D97-AF65-F5344CB8AC3E}">
        <p14:creationId xmlns:p14="http://schemas.microsoft.com/office/powerpoint/2010/main" val="289572955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181973-2EDC-43DE-A663-AAFB711DB1F9}"/>
              </a:ext>
            </a:extLst>
          </p:cNvPr>
          <p:cNvSpPr>
            <a:spLocks noGrp="1"/>
          </p:cNvSpPr>
          <p:nvPr>
            <p:ph type="title"/>
          </p:nvPr>
        </p:nvSpPr>
        <p:spPr>
          <a:xfrm>
            <a:off x="630238" y="365125"/>
            <a:ext cx="7886700" cy="1325563"/>
          </a:xfrm>
        </p:spPr>
        <p:txBody>
          <a:bodyPr/>
          <a:lstStyle/>
          <a:p>
            <a:r>
              <a:rPr lang="en-US"/>
              <a:t>Click to edit Master title style</a:t>
            </a:r>
            <a:endParaRPr lang="en-MY"/>
          </a:p>
        </p:txBody>
      </p:sp>
      <p:sp>
        <p:nvSpPr>
          <p:cNvPr id="3" name="Text Placeholder 2">
            <a:extLst>
              <a:ext uri="{FF2B5EF4-FFF2-40B4-BE49-F238E27FC236}">
                <a16:creationId xmlns:a16="http://schemas.microsoft.com/office/drawing/2014/main" id="{F7DF4A74-7EDA-46D3-85B6-7F5B01B42B57}"/>
              </a:ext>
            </a:extLst>
          </p:cNvPr>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5B218BD-61DF-4451-9B51-4FA6C3842B7B}"/>
              </a:ext>
            </a:extLst>
          </p:cNvPr>
          <p:cNvSpPr>
            <a:spLocks noGrp="1"/>
          </p:cNvSpPr>
          <p:nvPr>
            <p:ph sz="half" idx="2"/>
          </p:nvPr>
        </p:nvSpPr>
        <p:spPr>
          <a:xfrm>
            <a:off x="630238" y="2505075"/>
            <a:ext cx="386873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5" name="Text Placeholder 4">
            <a:extLst>
              <a:ext uri="{FF2B5EF4-FFF2-40B4-BE49-F238E27FC236}">
                <a16:creationId xmlns:a16="http://schemas.microsoft.com/office/drawing/2014/main" id="{597CA3A6-651C-4CB0-BB19-67E7ADC9700E}"/>
              </a:ext>
            </a:extLst>
          </p:cNvPr>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9E21A7E-9EC1-45E2-8573-1736F3A7CA42}"/>
              </a:ext>
            </a:extLst>
          </p:cNvPr>
          <p:cNvSpPr>
            <a:spLocks noGrp="1"/>
          </p:cNvSpPr>
          <p:nvPr>
            <p:ph sz="quarter" idx="4"/>
          </p:nvPr>
        </p:nvSpPr>
        <p:spPr>
          <a:xfrm>
            <a:off x="4629150" y="2505075"/>
            <a:ext cx="38877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7" name="Date Placeholder 6">
            <a:extLst>
              <a:ext uri="{FF2B5EF4-FFF2-40B4-BE49-F238E27FC236}">
                <a16:creationId xmlns:a16="http://schemas.microsoft.com/office/drawing/2014/main" id="{EB730119-F831-4227-8B3E-C90FB1418D5F}"/>
              </a:ext>
            </a:extLst>
          </p:cNvPr>
          <p:cNvSpPr>
            <a:spLocks noGrp="1"/>
          </p:cNvSpPr>
          <p:nvPr>
            <p:ph type="dt" sz="half" idx="10"/>
          </p:nvPr>
        </p:nvSpPr>
        <p:spPr/>
        <p:txBody>
          <a:bodyPr/>
          <a:lstStyle>
            <a:lvl1pPr>
              <a:defRPr/>
            </a:lvl1pPr>
          </a:lstStyle>
          <a:p>
            <a:endParaRPr lang="en-MY" altLang="en-US" dirty="0"/>
          </a:p>
        </p:txBody>
      </p:sp>
      <p:sp>
        <p:nvSpPr>
          <p:cNvPr id="8" name="Footer Placeholder 7">
            <a:extLst>
              <a:ext uri="{FF2B5EF4-FFF2-40B4-BE49-F238E27FC236}">
                <a16:creationId xmlns:a16="http://schemas.microsoft.com/office/drawing/2014/main" id="{BBE2A844-7355-4D9C-B881-F4120201AA37}"/>
              </a:ext>
            </a:extLst>
          </p:cNvPr>
          <p:cNvSpPr>
            <a:spLocks noGrp="1"/>
          </p:cNvSpPr>
          <p:nvPr>
            <p:ph type="ftr" sz="quarter" idx="11"/>
          </p:nvPr>
        </p:nvSpPr>
        <p:spPr/>
        <p:txBody>
          <a:bodyPr/>
          <a:lstStyle>
            <a:lvl1pPr>
              <a:defRPr/>
            </a:lvl1pPr>
          </a:lstStyle>
          <a:p>
            <a:endParaRPr lang="en-MY" altLang="en-US" dirty="0"/>
          </a:p>
        </p:txBody>
      </p:sp>
      <p:sp>
        <p:nvSpPr>
          <p:cNvPr id="9" name="Slide Number Placeholder 8">
            <a:extLst>
              <a:ext uri="{FF2B5EF4-FFF2-40B4-BE49-F238E27FC236}">
                <a16:creationId xmlns:a16="http://schemas.microsoft.com/office/drawing/2014/main" id="{DE9A9282-951D-4A52-B4B4-BC58E636A723}"/>
              </a:ext>
            </a:extLst>
          </p:cNvPr>
          <p:cNvSpPr>
            <a:spLocks noGrp="1"/>
          </p:cNvSpPr>
          <p:nvPr>
            <p:ph type="sldNum" sz="quarter" idx="12"/>
          </p:nvPr>
        </p:nvSpPr>
        <p:spPr/>
        <p:txBody>
          <a:bodyPr/>
          <a:lstStyle>
            <a:lvl1pPr>
              <a:defRPr/>
            </a:lvl1pPr>
          </a:lstStyle>
          <a:p>
            <a:fld id="{6304C2B2-5332-4584-96F8-BD5E34E84840}" type="slidenum">
              <a:rPr lang="en-MY" altLang="en-US"/>
              <a:pPr/>
              <a:t>‹#›</a:t>
            </a:fld>
            <a:endParaRPr lang="en-MY" altLang="en-US" dirty="0"/>
          </a:p>
        </p:txBody>
      </p:sp>
    </p:spTree>
    <p:extLst>
      <p:ext uri="{BB962C8B-B14F-4D97-AF65-F5344CB8AC3E}">
        <p14:creationId xmlns:p14="http://schemas.microsoft.com/office/powerpoint/2010/main" val="182757132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A1250C-2F5C-4DE9-AA27-AA243EB77BFE}"/>
              </a:ext>
            </a:extLst>
          </p:cNvPr>
          <p:cNvSpPr>
            <a:spLocks noGrp="1"/>
          </p:cNvSpPr>
          <p:nvPr>
            <p:ph type="title"/>
          </p:nvPr>
        </p:nvSpPr>
        <p:spPr/>
        <p:txBody>
          <a:bodyPr/>
          <a:lstStyle/>
          <a:p>
            <a:r>
              <a:rPr lang="en-US"/>
              <a:t>Click to edit Master title style</a:t>
            </a:r>
            <a:endParaRPr lang="en-MY"/>
          </a:p>
        </p:txBody>
      </p:sp>
      <p:sp>
        <p:nvSpPr>
          <p:cNvPr id="3" name="Date Placeholder 2">
            <a:extLst>
              <a:ext uri="{FF2B5EF4-FFF2-40B4-BE49-F238E27FC236}">
                <a16:creationId xmlns:a16="http://schemas.microsoft.com/office/drawing/2014/main" id="{9D577100-1DE8-4095-8793-6AC964255AAB}"/>
              </a:ext>
            </a:extLst>
          </p:cNvPr>
          <p:cNvSpPr>
            <a:spLocks noGrp="1"/>
          </p:cNvSpPr>
          <p:nvPr>
            <p:ph type="dt" sz="half" idx="10"/>
          </p:nvPr>
        </p:nvSpPr>
        <p:spPr/>
        <p:txBody>
          <a:bodyPr/>
          <a:lstStyle>
            <a:lvl1pPr>
              <a:defRPr/>
            </a:lvl1pPr>
          </a:lstStyle>
          <a:p>
            <a:endParaRPr lang="en-MY" altLang="en-US" dirty="0"/>
          </a:p>
        </p:txBody>
      </p:sp>
      <p:sp>
        <p:nvSpPr>
          <p:cNvPr id="4" name="Footer Placeholder 3">
            <a:extLst>
              <a:ext uri="{FF2B5EF4-FFF2-40B4-BE49-F238E27FC236}">
                <a16:creationId xmlns:a16="http://schemas.microsoft.com/office/drawing/2014/main" id="{064E0400-8BDB-4788-BB34-1F23EDCE7973}"/>
              </a:ext>
            </a:extLst>
          </p:cNvPr>
          <p:cNvSpPr>
            <a:spLocks noGrp="1"/>
          </p:cNvSpPr>
          <p:nvPr>
            <p:ph type="ftr" sz="quarter" idx="11"/>
          </p:nvPr>
        </p:nvSpPr>
        <p:spPr/>
        <p:txBody>
          <a:bodyPr/>
          <a:lstStyle>
            <a:lvl1pPr>
              <a:defRPr/>
            </a:lvl1pPr>
          </a:lstStyle>
          <a:p>
            <a:endParaRPr lang="en-MY" altLang="en-US" dirty="0"/>
          </a:p>
        </p:txBody>
      </p:sp>
      <p:sp>
        <p:nvSpPr>
          <p:cNvPr id="5" name="Slide Number Placeholder 4">
            <a:extLst>
              <a:ext uri="{FF2B5EF4-FFF2-40B4-BE49-F238E27FC236}">
                <a16:creationId xmlns:a16="http://schemas.microsoft.com/office/drawing/2014/main" id="{6954CE33-D154-45F2-B9D0-36E44F5E4469}"/>
              </a:ext>
            </a:extLst>
          </p:cNvPr>
          <p:cNvSpPr>
            <a:spLocks noGrp="1"/>
          </p:cNvSpPr>
          <p:nvPr>
            <p:ph type="sldNum" sz="quarter" idx="12"/>
          </p:nvPr>
        </p:nvSpPr>
        <p:spPr/>
        <p:txBody>
          <a:bodyPr/>
          <a:lstStyle>
            <a:lvl1pPr>
              <a:defRPr/>
            </a:lvl1pPr>
          </a:lstStyle>
          <a:p>
            <a:fld id="{80F651BF-149D-47E5-90AA-949720DAA3E3}" type="slidenum">
              <a:rPr lang="en-MY" altLang="en-US"/>
              <a:pPr/>
              <a:t>‹#›</a:t>
            </a:fld>
            <a:endParaRPr lang="en-MY" altLang="en-US" dirty="0"/>
          </a:p>
        </p:txBody>
      </p:sp>
    </p:spTree>
    <p:extLst>
      <p:ext uri="{BB962C8B-B14F-4D97-AF65-F5344CB8AC3E}">
        <p14:creationId xmlns:p14="http://schemas.microsoft.com/office/powerpoint/2010/main" val="380368548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3BC7044-EEFF-43EC-858D-5CDA560BB26D}"/>
              </a:ext>
            </a:extLst>
          </p:cNvPr>
          <p:cNvSpPr>
            <a:spLocks noGrp="1"/>
          </p:cNvSpPr>
          <p:nvPr>
            <p:ph type="dt" sz="half" idx="10"/>
          </p:nvPr>
        </p:nvSpPr>
        <p:spPr/>
        <p:txBody>
          <a:bodyPr/>
          <a:lstStyle>
            <a:lvl1pPr>
              <a:defRPr/>
            </a:lvl1pPr>
          </a:lstStyle>
          <a:p>
            <a:endParaRPr lang="en-MY" altLang="en-US" dirty="0"/>
          </a:p>
        </p:txBody>
      </p:sp>
      <p:sp>
        <p:nvSpPr>
          <p:cNvPr id="3" name="Footer Placeholder 2">
            <a:extLst>
              <a:ext uri="{FF2B5EF4-FFF2-40B4-BE49-F238E27FC236}">
                <a16:creationId xmlns:a16="http://schemas.microsoft.com/office/drawing/2014/main" id="{89435D0D-8D68-4D6C-BD8D-544CD24388AD}"/>
              </a:ext>
            </a:extLst>
          </p:cNvPr>
          <p:cNvSpPr>
            <a:spLocks noGrp="1"/>
          </p:cNvSpPr>
          <p:nvPr>
            <p:ph type="ftr" sz="quarter" idx="11"/>
          </p:nvPr>
        </p:nvSpPr>
        <p:spPr/>
        <p:txBody>
          <a:bodyPr/>
          <a:lstStyle>
            <a:lvl1pPr>
              <a:defRPr/>
            </a:lvl1pPr>
          </a:lstStyle>
          <a:p>
            <a:endParaRPr lang="en-MY" altLang="en-US" dirty="0"/>
          </a:p>
        </p:txBody>
      </p:sp>
      <p:sp>
        <p:nvSpPr>
          <p:cNvPr id="4" name="Slide Number Placeholder 3">
            <a:extLst>
              <a:ext uri="{FF2B5EF4-FFF2-40B4-BE49-F238E27FC236}">
                <a16:creationId xmlns:a16="http://schemas.microsoft.com/office/drawing/2014/main" id="{6B7CFB2E-4C93-408B-B64C-3EDBC17A9808}"/>
              </a:ext>
            </a:extLst>
          </p:cNvPr>
          <p:cNvSpPr>
            <a:spLocks noGrp="1"/>
          </p:cNvSpPr>
          <p:nvPr>
            <p:ph type="sldNum" sz="quarter" idx="12"/>
          </p:nvPr>
        </p:nvSpPr>
        <p:spPr/>
        <p:txBody>
          <a:bodyPr/>
          <a:lstStyle>
            <a:lvl1pPr>
              <a:defRPr/>
            </a:lvl1pPr>
          </a:lstStyle>
          <a:p>
            <a:fld id="{4C1AB570-E4D9-407B-83A6-4A2C0F0BD468}" type="slidenum">
              <a:rPr lang="en-MY" altLang="en-US"/>
              <a:pPr/>
              <a:t>‹#›</a:t>
            </a:fld>
            <a:endParaRPr lang="en-MY" altLang="en-US" dirty="0"/>
          </a:p>
        </p:txBody>
      </p:sp>
    </p:spTree>
    <p:extLst>
      <p:ext uri="{BB962C8B-B14F-4D97-AF65-F5344CB8AC3E}">
        <p14:creationId xmlns:p14="http://schemas.microsoft.com/office/powerpoint/2010/main" val="284722226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7C8888-690E-4CCC-B511-B63AA8043782}"/>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en-MY"/>
          </a:p>
        </p:txBody>
      </p:sp>
      <p:sp>
        <p:nvSpPr>
          <p:cNvPr id="3" name="Content Placeholder 2">
            <a:extLst>
              <a:ext uri="{FF2B5EF4-FFF2-40B4-BE49-F238E27FC236}">
                <a16:creationId xmlns:a16="http://schemas.microsoft.com/office/drawing/2014/main" id="{B380383F-24DE-4488-8F82-4DFF34EAF705}"/>
              </a:ext>
            </a:extLst>
          </p:cNvPr>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Text Placeholder 3">
            <a:extLst>
              <a:ext uri="{FF2B5EF4-FFF2-40B4-BE49-F238E27FC236}">
                <a16:creationId xmlns:a16="http://schemas.microsoft.com/office/drawing/2014/main" id="{063FC0E0-EAFA-4E36-99DD-956AE4DC87C8}"/>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5C12339-B958-4319-9806-ADC5494C6411}"/>
              </a:ext>
            </a:extLst>
          </p:cNvPr>
          <p:cNvSpPr>
            <a:spLocks noGrp="1"/>
          </p:cNvSpPr>
          <p:nvPr>
            <p:ph type="dt" sz="half" idx="10"/>
          </p:nvPr>
        </p:nvSpPr>
        <p:spPr/>
        <p:txBody>
          <a:bodyPr/>
          <a:lstStyle>
            <a:lvl1pPr>
              <a:defRPr/>
            </a:lvl1pPr>
          </a:lstStyle>
          <a:p>
            <a:endParaRPr lang="en-MY" altLang="en-US" dirty="0"/>
          </a:p>
        </p:txBody>
      </p:sp>
      <p:sp>
        <p:nvSpPr>
          <p:cNvPr id="6" name="Footer Placeholder 5">
            <a:extLst>
              <a:ext uri="{FF2B5EF4-FFF2-40B4-BE49-F238E27FC236}">
                <a16:creationId xmlns:a16="http://schemas.microsoft.com/office/drawing/2014/main" id="{BB54FECD-99C7-4D85-9969-B289AF035C7F}"/>
              </a:ext>
            </a:extLst>
          </p:cNvPr>
          <p:cNvSpPr>
            <a:spLocks noGrp="1"/>
          </p:cNvSpPr>
          <p:nvPr>
            <p:ph type="ftr" sz="quarter" idx="11"/>
          </p:nvPr>
        </p:nvSpPr>
        <p:spPr/>
        <p:txBody>
          <a:bodyPr/>
          <a:lstStyle>
            <a:lvl1pPr>
              <a:defRPr/>
            </a:lvl1pPr>
          </a:lstStyle>
          <a:p>
            <a:endParaRPr lang="en-MY" altLang="en-US" dirty="0"/>
          </a:p>
        </p:txBody>
      </p:sp>
      <p:sp>
        <p:nvSpPr>
          <p:cNvPr id="7" name="Slide Number Placeholder 6">
            <a:extLst>
              <a:ext uri="{FF2B5EF4-FFF2-40B4-BE49-F238E27FC236}">
                <a16:creationId xmlns:a16="http://schemas.microsoft.com/office/drawing/2014/main" id="{378E0A93-F831-42EC-BCB0-4F55445BAED4}"/>
              </a:ext>
            </a:extLst>
          </p:cNvPr>
          <p:cNvSpPr>
            <a:spLocks noGrp="1"/>
          </p:cNvSpPr>
          <p:nvPr>
            <p:ph type="sldNum" sz="quarter" idx="12"/>
          </p:nvPr>
        </p:nvSpPr>
        <p:spPr/>
        <p:txBody>
          <a:bodyPr/>
          <a:lstStyle>
            <a:lvl1pPr>
              <a:defRPr/>
            </a:lvl1pPr>
          </a:lstStyle>
          <a:p>
            <a:fld id="{F2F141F0-F36C-4A40-BCC7-91E755E48E59}" type="slidenum">
              <a:rPr lang="en-MY" altLang="en-US"/>
              <a:pPr/>
              <a:t>‹#›</a:t>
            </a:fld>
            <a:endParaRPr lang="en-MY" altLang="en-US" dirty="0"/>
          </a:p>
        </p:txBody>
      </p:sp>
    </p:spTree>
    <p:extLst>
      <p:ext uri="{BB962C8B-B14F-4D97-AF65-F5344CB8AC3E}">
        <p14:creationId xmlns:p14="http://schemas.microsoft.com/office/powerpoint/2010/main" val="326797318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38DAF3-9335-45D4-B1A9-AAB20DB864DA}"/>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en-MY"/>
          </a:p>
        </p:txBody>
      </p:sp>
      <p:sp>
        <p:nvSpPr>
          <p:cNvPr id="3" name="Picture Placeholder 2">
            <a:extLst>
              <a:ext uri="{FF2B5EF4-FFF2-40B4-BE49-F238E27FC236}">
                <a16:creationId xmlns:a16="http://schemas.microsoft.com/office/drawing/2014/main" id="{39528128-520F-4834-BA0E-66CA2EE72E52}"/>
              </a:ext>
            </a:extLst>
          </p:cNvPr>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endParaRPr lang="en-MY" dirty="0"/>
          </a:p>
        </p:txBody>
      </p:sp>
      <p:sp>
        <p:nvSpPr>
          <p:cNvPr id="4" name="Text Placeholder 3">
            <a:extLst>
              <a:ext uri="{FF2B5EF4-FFF2-40B4-BE49-F238E27FC236}">
                <a16:creationId xmlns:a16="http://schemas.microsoft.com/office/drawing/2014/main" id="{13B11D66-7574-42EF-BF8E-FD15DD56D391}"/>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18D917F-59FF-42AD-9ACD-A53A91177E76}"/>
              </a:ext>
            </a:extLst>
          </p:cNvPr>
          <p:cNvSpPr>
            <a:spLocks noGrp="1"/>
          </p:cNvSpPr>
          <p:nvPr>
            <p:ph type="dt" sz="half" idx="10"/>
          </p:nvPr>
        </p:nvSpPr>
        <p:spPr/>
        <p:txBody>
          <a:bodyPr/>
          <a:lstStyle>
            <a:lvl1pPr>
              <a:defRPr/>
            </a:lvl1pPr>
          </a:lstStyle>
          <a:p>
            <a:endParaRPr lang="en-MY" altLang="en-US" dirty="0"/>
          </a:p>
        </p:txBody>
      </p:sp>
      <p:sp>
        <p:nvSpPr>
          <p:cNvPr id="6" name="Footer Placeholder 5">
            <a:extLst>
              <a:ext uri="{FF2B5EF4-FFF2-40B4-BE49-F238E27FC236}">
                <a16:creationId xmlns:a16="http://schemas.microsoft.com/office/drawing/2014/main" id="{02730841-A9E1-4FD4-A23E-E9B9E5E39B1B}"/>
              </a:ext>
            </a:extLst>
          </p:cNvPr>
          <p:cNvSpPr>
            <a:spLocks noGrp="1"/>
          </p:cNvSpPr>
          <p:nvPr>
            <p:ph type="ftr" sz="quarter" idx="11"/>
          </p:nvPr>
        </p:nvSpPr>
        <p:spPr/>
        <p:txBody>
          <a:bodyPr/>
          <a:lstStyle>
            <a:lvl1pPr>
              <a:defRPr/>
            </a:lvl1pPr>
          </a:lstStyle>
          <a:p>
            <a:endParaRPr lang="en-MY" altLang="en-US" dirty="0"/>
          </a:p>
        </p:txBody>
      </p:sp>
      <p:sp>
        <p:nvSpPr>
          <p:cNvPr id="7" name="Slide Number Placeholder 6">
            <a:extLst>
              <a:ext uri="{FF2B5EF4-FFF2-40B4-BE49-F238E27FC236}">
                <a16:creationId xmlns:a16="http://schemas.microsoft.com/office/drawing/2014/main" id="{CEA85814-7E4B-4EB2-8981-ED13D0266358}"/>
              </a:ext>
            </a:extLst>
          </p:cNvPr>
          <p:cNvSpPr>
            <a:spLocks noGrp="1"/>
          </p:cNvSpPr>
          <p:nvPr>
            <p:ph type="sldNum" sz="quarter" idx="12"/>
          </p:nvPr>
        </p:nvSpPr>
        <p:spPr/>
        <p:txBody>
          <a:bodyPr/>
          <a:lstStyle>
            <a:lvl1pPr>
              <a:defRPr/>
            </a:lvl1pPr>
          </a:lstStyle>
          <a:p>
            <a:fld id="{2621B674-A359-402F-A12E-B0BD184C4F91}" type="slidenum">
              <a:rPr lang="en-MY" altLang="en-US"/>
              <a:pPr/>
              <a:t>‹#›</a:t>
            </a:fld>
            <a:endParaRPr lang="en-MY" altLang="en-US" dirty="0"/>
          </a:p>
        </p:txBody>
      </p:sp>
    </p:spTree>
    <p:extLst>
      <p:ext uri="{BB962C8B-B14F-4D97-AF65-F5344CB8AC3E}">
        <p14:creationId xmlns:p14="http://schemas.microsoft.com/office/powerpoint/2010/main" val="410927822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CECB8D-3CCF-4F88-A80C-E4E317BF6B0E}"/>
              </a:ext>
            </a:extLst>
          </p:cNvPr>
          <p:cNvSpPr>
            <a:spLocks noGrp="1"/>
          </p:cNvSpPr>
          <p:nvPr>
            <p:ph type="title"/>
          </p:nvPr>
        </p:nvSpPr>
        <p:spPr/>
        <p:txBody>
          <a:bodyPr/>
          <a:lstStyle/>
          <a:p>
            <a:r>
              <a:rPr lang="en-US"/>
              <a:t>Click to edit Master title style</a:t>
            </a:r>
            <a:endParaRPr lang="en-MY"/>
          </a:p>
        </p:txBody>
      </p:sp>
      <p:sp>
        <p:nvSpPr>
          <p:cNvPr id="3" name="Vertical Text Placeholder 2">
            <a:extLst>
              <a:ext uri="{FF2B5EF4-FFF2-40B4-BE49-F238E27FC236}">
                <a16:creationId xmlns:a16="http://schemas.microsoft.com/office/drawing/2014/main" id="{120E4D61-64FB-47EF-A235-783098D56CD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7FAC9A9A-55A9-4CE9-A97D-C023A478C727}"/>
              </a:ext>
            </a:extLst>
          </p:cNvPr>
          <p:cNvSpPr>
            <a:spLocks noGrp="1"/>
          </p:cNvSpPr>
          <p:nvPr>
            <p:ph type="dt" sz="half" idx="10"/>
          </p:nvPr>
        </p:nvSpPr>
        <p:spPr/>
        <p:txBody>
          <a:bodyPr/>
          <a:lstStyle>
            <a:lvl1pPr>
              <a:defRPr/>
            </a:lvl1pPr>
          </a:lstStyle>
          <a:p>
            <a:endParaRPr lang="en-MY" altLang="en-US" dirty="0"/>
          </a:p>
        </p:txBody>
      </p:sp>
      <p:sp>
        <p:nvSpPr>
          <p:cNvPr id="5" name="Footer Placeholder 4">
            <a:extLst>
              <a:ext uri="{FF2B5EF4-FFF2-40B4-BE49-F238E27FC236}">
                <a16:creationId xmlns:a16="http://schemas.microsoft.com/office/drawing/2014/main" id="{E22BF401-9124-4FF9-B2FA-D9BC709BF832}"/>
              </a:ext>
            </a:extLst>
          </p:cNvPr>
          <p:cNvSpPr>
            <a:spLocks noGrp="1"/>
          </p:cNvSpPr>
          <p:nvPr>
            <p:ph type="ftr" sz="quarter" idx="11"/>
          </p:nvPr>
        </p:nvSpPr>
        <p:spPr/>
        <p:txBody>
          <a:bodyPr/>
          <a:lstStyle>
            <a:lvl1pPr>
              <a:defRPr/>
            </a:lvl1pPr>
          </a:lstStyle>
          <a:p>
            <a:endParaRPr lang="en-MY" altLang="en-US" dirty="0"/>
          </a:p>
        </p:txBody>
      </p:sp>
      <p:sp>
        <p:nvSpPr>
          <p:cNvPr id="6" name="Slide Number Placeholder 5">
            <a:extLst>
              <a:ext uri="{FF2B5EF4-FFF2-40B4-BE49-F238E27FC236}">
                <a16:creationId xmlns:a16="http://schemas.microsoft.com/office/drawing/2014/main" id="{644F9A71-BFCC-4696-97CC-6968B565E7D1}"/>
              </a:ext>
            </a:extLst>
          </p:cNvPr>
          <p:cNvSpPr>
            <a:spLocks noGrp="1"/>
          </p:cNvSpPr>
          <p:nvPr>
            <p:ph type="sldNum" sz="quarter" idx="12"/>
          </p:nvPr>
        </p:nvSpPr>
        <p:spPr/>
        <p:txBody>
          <a:bodyPr/>
          <a:lstStyle>
            <a:lvl1pPr>
              <a:defRPr/>
            </a:lvl1pPr>
          </a:lstStyle>
          <a:p>
            <a:fld id="{6EB78320-356D-46FB-B4DD-7B32F997E051}" type="slidenum">
              <a:rPr lang="en-MY" altLang="en-US"/>
              <a:pPr/>
              <a:t>‹#›</a:t>
            </a:fld>
            <a:endParaRPr lang="en-MY" altLang="en-US" dirty="0"/>
          </a:p>
        </p:txBody>
      </p:sp>
    </p:spTree>
    <p:extLst>
      <p:ext uri="{BB962C8B-B14F-4D97-AF65-F5344CB8AC3E}">
        <p14:creationId xmlns:p14="http://schemas.microsoft.com/office/powerpoint/2010/main" val="239630168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4CF8453-F631-4A39-A984-FDB8E4A73958}"/>
              </a:ext>
            </a:extLst>
          </p:cNvPr>
          <p:cNvSpPr>
            <a:spLocks noGrp="1"/>
          </p:cNvSpPr>
          <p:nvPr>
            <p:ph type="title" orient="vert"/>
          </p:nvPr>
        </p:nvSpPr>
        <p:spPr>
          <a:xfrm>
            <a:off x="6743700" y="277813"/>
            <a:ext cx="1943100" cy="5853112"/>
          </a:xfrm>
        </p:spPr>
        <p:txBody>
          <a:bodyPr vert="eaVert"/>
          <a:lstStyle/>
          <a:p>
            <a:r>
              <a:rPr lang="en-US"/>
              <a:t>Click to edit Master title style</a:t>
            </a:r>
            <a:endParaRPr lang="en-MY"/>
          </a:p>
        </p:txBody>
      </p:sp>
      <p:sp>
        <p:nvSpPr>
          <p:cNvPr id="3" name="Vertical Text Placeholder 2">
            <a:extLst>
              <a:ext uri="{FF2B5EF4-FFF2-40B4-BE49-F238E27FC236}">
                <a16:creationId xmlns:a16="http://schemas.microsoft.com/office/drawing/2014/main" id="{29282E11-C2A6-42A1-81E7-7889AAFE84D9}"/>
              </a:ext>
            </a:extLst>
          </p:cNvPr>
          <p:cNvSpPr>
            <a:spLocks noGrp="1"/>
          </p:cNvSpPr>
          <p:nvPr>
            <p:ph type="body" orient="vert" idx="1"/>
          </p:nvPr>
        </p:nvSpPr>
        <p:spPr>
          <a:xfrm>
            <a:off x="914400" y="277813"/>
            <a:ext cx="5676900" cy="585311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757B17E3-3A04-4659-A762-A76013E3B2F2}"/>
              </a:ext>
            </a:extLst>
          </p:cNvPr>
          <p:cNvSpPr>
            <a:spLocks noGrp="1"/>
          </p:cNvSpPr>
          <p:nvPr>
            <p:ph type="dt" sz="half" idx="10"/>
          </p:nvPr>
        </p:nvSpPr>
        <p:spPr/>
        <p:txBody>
          <a:bodyPr/>
          <a:lstStyle>
            <a:lvl1pPr>
              <a:defRPr/>
            </a:lvl1pPr>
          </a:lstStyle>
          <a:p>
            <a:endParaRPr lang="en-MY" altLang="en-US" dirty="0"/>
          </a:p>
        </p:txBody>
      </p:sp>
      <p:sp>
        <p:nvSpPr>
          <p:cNvPr id="5" name="Footer Placeholder 4">
            <a:extLst>
              <a:ext uri="{FF2B5EF4-FFF2-40B4-BE49-F238E27FC236}">
                <a16:creationId xmlns:a16="http://schemas.microsoft.com/office/drawing/2014/main" id="{D062C327-B2CA-41D0-AE71-A2E99155CAEB}"/>
              </a:ext>
            </a:extLst>
          </p:cNvPr>
          <p:cNvSpPr>
            <a:spLocks noGrp="1"/>
          </p:cNvSpPr>
          <p:nvPr>
            <p:ph type="ftr" sz="quarter" idx="11"/>
          </p:nvPr>
        </p:nvSpPr>
        <p:spPr/>
        <p:txBody>
          <a:bodyPr/>
          <a:lstStyle>
            <a:lvl1pPr>
              <a:defRPr/>
            </a:lvl1pPr>
          </a:lstStyle>
          <a:p>
            <a:endParaRPr lang="en-MY" altLang="en-US" dirty="0"/>
          </a:p>
        </p:txBody>
      </p:sp>
      <p:sp>
        <p:nvSpPr>
          <p:cNvPr id="6" name="Slide Number Placeholder 5">
            <a:extLst>
              <a:ext uri="{FF2B5EF4-FFF2-40B4-BE49-F238E27FC236}">
                <a16:creationId xmlns:a16="http://schemas.microsoft.com/office/drawing/2014/main" id="{AB2E1794-0325-411D-A44F-5403185F7F12}"/>
              </a:ext>
            </a:extLst>
          </p:cNvPr>
          <p:cNvSpPr>
            <a:spLocks noGrp="1"/>
          </p:cNvSpPr>
          <p:nvPr>
            <p:ph type="sldNum" sz="quarter" idx="12"/>
          </p:nvPr>
        </p:nvSpPr>
        <p:spPr/>
        <p:txBody>
          <a:bodyPr/>
          <a:lstStyle>
            <a:lvl1pPr>
              <a:defRPr/>
            </a:lvl1pPr>
          </a:lstStyle>
          <a:p>
            <a:fld id="{D12A719B-8C4C-46F0-BF45-FADB735175CA}" type="slidenum">
              <a:rPr lang="en-MY" altLang="en-US"/>
              <a:pPr/>
              <a:t>‹#›</a:t>
            </a:fld>
            <a:endParaRPr lang="en-MY" altLang="en-US" dirty="0"/>
          </a:p>
        </p:txBody>
      </p:sp>
    </p:spTree>
    <p:extLst>
      <p:ext uri="{BB962C8B-B14F-4D97-AF65-F5344CB8AC3E}">
        <p14:creationId xmlns:p14="http://schemas.microsoft.com/office/powerpoint/2010/main" val="242087508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262156" name="Group 12">
            <a:extLst>
              <a:ext uri="{FF2B5EF4-FFF2-40B4-BE49-F238E27FC236}">
                <a16:creationId xmlns:a16="http://schemas.microsoft.com/office/drawing/2014/main" id="{85AECFB5-FA86-48F4-8169-3D8BE10D97FC}"/>
              </a:ext>
            </a:extLst>
          </p:cNvPr>
          <p:cNvGrpSpPr>
            <a:grpSpLocks/>
          </p:cNvGrpSpPr>
          <p:nvPr/>
        </p:nvGrpSpPr>
        <p:grpSpPr bwMode="auto">
          <a:xfrm>
            <a:off x="0" y="0"/>
            <a:ext cx="8686800" cy="4876800"/>
            <a:chOff x="0" y="0"/>
            <a:chExt cx="5472" cy="3072"/>
          </a:xfrm>
        </p:grpSpPr>
        <p:sp>
          <p:nvSpPr>
            <p:cNvPr id="262147" name="Rectangle 3">
              <a:extLst>
                <a:ext uri="{FF2B5EF4-FFF2-40B4-BE49-F238E27FC236}">
                  <a16:creationId xmlns:a16="http://schemas.microsoft.com/office/drawing/2014/main" id="{15115F7A-9803-462B-9D75-8158A7228A46}"/>
                </a:ext>
              </a:extLst>
            </p:cNvPr>
            <p:cNvSpPr>
              <a:spLocks noChangeArrowheads="1"/>
            </p:cNvSpPr>
            <p:nvPr/>
          </p:nvSpPr>
          <p:spPr bwMode="auto">
            <a:xfrm>
              <a:off x="0" y="0"/>
              <a:ext cx="384" cy="3072"/>
            </a:xfrm>
            <a:prstGeom prst="rect">
              <a:avLst/>
            </a:prstGeom>
            <a:solidFill>
              <a:schemeClr val="accent1"/>
            </a:solidFill>
            <a:ln>
              <a:noFill/>
            </a:ln>
            <a:effectLst/>
            <a:extLst>
              <a:ext uri="{91240B29-F687-4F45-9708-019B960494DF}">
                <a14:hiddenLine xmlns:a14="http://schemas.microsoft.com/office/drawing/2010/main" w="9525">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dirty="0">
                <a:latin typeface="Times New Roman" panose="02020603050405020304" pitchFamily="18" charset="0"/>
              </a:endParaRPr>
            </a:p>
          </p:txBody>
        </p:sp>
        <p:grpSp>
          <p:nvGrpSpPr>
            <p:cNvPr id="262155" name="Group 11">
              <a:extLst>
                <a:ext uri="{FF2B5EF4-FFF2-40B4-BE49-F238E27FC236}">
                  <a16:creationId xmlns:a16="http://schemas.microsoft.com/office/drawing/2014/main" id="{5F9BFE9E-1063-497B-BF05-FD2B6B3C46B9}"/>
                </a:ext>
              </a:extLst>
            </p:cNvPr>
            <p:cNvGrpSpPr>
              <a:grpSpLocks/>
            </p:cNvGrpSpPr>
            <p:nvPr/>
          </p:nvGrpSpPr>
          <p:grpSpPr bwMode="auto">
            <a:xfrm>
              <a:off x="240" y="893"/>
              <a:ext cx="5232" cy="115"/>
              <a:chOff x="240" y="893"/>
              <a:chExt cx="5232" cy="115"/>
            </a:xfrm>
          </p:grpSpPr>
          <p:sp>
            <p:nvSpPr>
              <p:cNvPr id="262146" name="Rectangle 2">
                <a:extLst>
                  <a:ext uri="{FF2B5EF4-FFF2-40B4-BE49-F238E27FC236}">
                    <a16:creationId xmlns:a16="http://schemas.microsoft.com/office/drawing/2014/main" id="{8369DF3D-D8D7-426A-9BB9-8D4837776FFD}"/>
                  </a:ext>
                </a:extLst>
              </p:cNvPr>
              <p:cNvSpPr>
                <a:spLocks noChangeArrowheads="1"/>
              </p:cNvSpPr>
              <p:nvPr/>
            </p:nvSpPr>
            <p:spPr bwMode="auto">
              <a:xfrm>
                <a:off x="4320" y="893"/>
                <a:ext cx="1152" cy="115"/>
              </a:xfrm>
              <a:prstGeom prst="rect">
                <a:avLst/>
              </a:prstGeom>
              <a:solidFill>
                <a:schemeClr val="fo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dirty="0">
                  <a:latin typeface="Times New Roman" panose="02020603050405020304" pitchFamily="18" charset="0"/>
                </a:endParaRPr>
              </a:p>
            </p:txBody>
          </p:sp>
          <p:sp>
            <p:nvSpPr>
              <p:cNvPr id="262148" name="Line 4">
                <a:extLst>
                  <a:ext uri="{FF2B5EF4-FFF2-40B4-BE49-F238E27FC236}">
                    <a16:creationId xmlns:a16="http://schemas.microsoft.com/office/drawing/2014/main" id="{C8B636D1-CA2E-4EDD-BEED-A22FF8D6AF51}"/>
                  </a:ext>
                </a:extLst>
              </p:cNvPr>
              <p:cNvSpPr>
                <a:spLocks noChangeShapeType="1"/>
              </p:cNvSpPr>
              <p:nvPr/>
            </p:nvSpPr>
            <p:spPr bwMode="auto">
              <a:xfrm>
                <a:off x="240" y="941"/>
                <a:ext cx="5232" cy="0"/>
              </a:xfrm>
              <a:prstGeom prst="line">
                <a:avLst/>
              </a:prstGeom>
              <a:noFill/>
              <a:ln w="190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dirty="0"/>
              </a:p>
            </p:txBody>
          </p:sp>
        </p:grpSp>
      </p:grpSp>
      <p:sp>
        <p:nvSpPr>
          <p:cNvPr id="262149" name="Rectangle 5">
            <a:extLst>
              <a:ext uri="{FF2B5EF4-FFF2-40B4-BE49-F238E27FC236}">
                <a16:creationId xmlns:a16="http://schemas.microsoft.com/office/drawing/2014/main" id="{B9F31691-F57E-4EFC-81BB-516A291C866B}"/>
              </a:ext>
            </a:extLst>
          </p:cNvPr>
          <p:cNvSpPr>
            <a:spLocks noGrp="1" noChangeArrowheads="1"/>
          </p:cNvSpPr>
          <p:nvPr>
            <p:ph type="title"/>
          </p:nvPr>
        </p:nvSpPr>
        <p:spPr bwMode="auto">
          <a:xfrm>
            <a:off x="914400" y="277813"/>
            <a:ext cx="77724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endParaRPr lang="en-MY" altLang="en-US"/>
          </a:p>
        </p:txBody>
      </p:sp>
      <p:sp>
        <p:nvSpPr>
          <p:cNvPr id="262150" name="Rectangle 6">
            <a:extLst>
              <a:ext uri="{FF2B5EF4-FFF2-40B4-BE49-F238E27FC236}">
                <a16:creationId xmlns:a16="http://schemas.microsoft.com/office/drawing/2014/main" id="{C9747ECA-CE77-4129-83C8-7AA45332345F}"/>
              </a:ext>
            </a:extLst>
          </p:cNvPr>
          <p:cNvSpPr>
            <a:spLocks noGrp="1" noChangeArrowheads="1"/>
          </p:cNvSpPr>
          <p:nvPr>
            <p:ph type="body" idx="1"/>
          </p:nvPr>
        </p:nvSpPr>
        <p:spPr bwMode="auto">
          <a:xfrm>
            <a:off x="914400" y="1600200"/>
            <a:ext cx="7772400" cy="4530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MY" altLang="en-US"/>
          </a:p>
        </p:txBody>
      </p:sp>
      <p:sp>
        <p:nvSpPr>
          <p:cNvPr id="262151" name="Rectangle 7">
            <a:extLst>
              <a:ext uri="{FF2B5EF4-FFF2-40B4-BE49-F238E27FC236}">
                <a16:creationId xmlns:a16="http://schemas.microsoft.com/office/drawing/2014/main" id="{A47A4E0B-2352-4457-A0C9-117E88F081B4}"/>
              </a:ext>
            </a:extLst>
          </p:cNvPr>
          <p:cNvSpPr>
            <a:spLocks noGrp="1" noChangeArrowheads="1"/>
          </p:cNvSpPr>
          <p:nvPr>
            <p:ph type="dt" sz="half" idx="2"/>
          </p:nvPr>
        </p:nvSpPr>
        <p:spPr bwMode="auto">
          <a:xfrm>
            <a:off x="914400" y="6251575"/>
            <a:ext cx="19812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000"/>
            </a:lvl1pPr>
          </a:lstStyle>
          <a:p>
            <a:endParaRPr lang="en-MY" altLang="en-US" dirty="0"/>
          </a:p>
        </p:txBody>
      </p:sp>
      <p:sp>
        <p:nvSpPr>
          <p:cNvPr id="262152" name="Rectangle 8">
            <a:extLst>
              <a:ext uri="{FF2B5EF4-FFF2-40B4-BE49-F238E27FC236}">
                <a16:creationId xmlns:a16="http://schemas.microsoft.com/office/drawing/2014/main" id="{E05E0549-52F7-4943-84C7-A079282FC95E}"/>
              </a:ext>
            </a:extLst>
          </p:cNvPr>
          <p:cNvSpPr>
            <a:spLocks noGrp="1" noChangeArrowheads="1"/>
          </p:cNvSpPr>
          <p:nvPr>
            <p:ph type="ftr" sz="quarter" idx="3"/>
          </p:nvPr>
        </p:nvSpPr>
        <p:spPr bwMode="auto">
          <a:xfrm>
            <a:off x="3352800" y="62484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000"/>
            </a:lvl1pPr>
          </a:lstStyle>
          <a:p>
            <a:endParaRPr lang="en-MY" altLang="en-US" dirty="0"/>
          </a:p>
        </p:txBody>
      </p:sp>
      <p:sp>
        <p:nvSpPr>
          <p:cNvPr id="262153" name="Rectangle 9">
            <a:extLst>
              <a:ext uri="{FF2B5EF4-FFF2-40B4-BE49-F238E27FC236}">
                <a16:creationId xmlns:a16="http://schemas.microsoft.com/office/drawing/2014/main" id="{84D18305-0ACB-41F6-A6FA-C6FFFD39978A}"/>
              </a:ext>
            </a:extLst>
          </p:cNvPr>
          <p:cNvSpPr>
            <a:spLocks noGrp="1" noChangeArrowheads="1"/>
          </p:cNvSpPr>
          <p:nvPr>
            <p:ph type="sldNum" sz="quarter" idx="4"/>
          </p:nvPr>
        </p:nvSpPr>
        <p:spPr bwMode="auto">
          <a:xfrm>
            <a:off x="67818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000"/>
            </a:lvl1pPr>
          </a:lstStyle>
          <a:p>
            <a:fld id="{71A1CC28-32E2-43F2-AF6F-F9FC88A5E36B}" type="slidenum">
              <a:rPr lang="en-MY" altLang="en-US"/>
              <a:pPr/>
              <a:t>‹#›</a:t>
            </a:fld>
            <a:endParaRPr lang="en-MY" altLang="en-US" dirty="0"/>
          </a:p>
        </p:txBody>
      </p:sp>
      <p:sp>
        <p:nvSpPr>
          <p:cNvPr id="262154" name="Line 10">
            <a:extLst>
              <a:ext uri="{FF2B5EF4-FFF2-40B4-BE49-F238E27FC236}">
                <a16:creationId xmlns:a16="http://schemas.microsoft.com/office/drawing/2014/main" id="{621491F0-5384-4526-AF73-56C6DAA6CF85}"/>
              </a:ext>
            </a:extLst>
          </p:cNvPr>
          <p:cNvSpPr>
            <a:spLocks noChangeShapeType="1"/>
          </p:cNvSpPr>
          <p:nvPr/>
        </p:nvSpPr>
        <p:spPr bwMode="auto">
          <a:xfrm>
            <a:off x="0" y="4876800"/>
            <a:ext cx="609600" cy="0"/>
          </a:xfrm>
          <a:prstGeom prst="line">
            <a:avLst/>
          </a:prstGeom>
          <a:noFill/>
          <a:ln w="444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dirty="0"/>
          </a:p>
        </p:txBody>
      </p:sp>
    </p:spTree>
  </p:cSld>
  <p:clrMap bg1="lt1" tx1="dk1" bg2="lt2" tx2="dk2" accent1="accent1" accent2="accent2" accent3="accent3" accent4="accent4" accent5="accent5" accent6="accent6" hlink="hlink" folHlink="folHlink"/>
  <p:sldLayoutIdLst>
    <p:sldLayoutId id="2147483688" r:id="rId1"/>
    <p:sldLayoutId id="2147483689" r:id="rId2"/>
    <p:sldLayoutId id="2147483690" r:id="rId3"/>
    <p:sldLayoutId id="2147483691" r:id="rId4"/>
    <p:sldLayoutId id="2147483692" r:id="rId5"/>
    <p:sldLayoutId id="2147483693" r:id="rId6"/>
    <p:sldLayoutId id="2147483694" r:id="rId7"/>
    <p:sldLayoutId id="2147483695" r:id="rId8"/>
    <p:sldLayoutId id="2147483696" r:id="rId9"/>
    <p:sldLayoutId id="2147483697" r:id="rId10"/>
    <p:sldLayoutId id="2147483698" r:id="rId11"/>
  </p:sldLayoutIdLst>
  <p:txStyles>
    <p:titleStyle>
      <a:lvl1pPr algn="l" rtl="0" eaLnBrk="1" fontAlgn="base" hangingPunct="1">
        <a:spcBef>
          <a:spcPct val="0"/>
        </a:spcBef>
        <a:spcAft>
          <a:spcPct val="0"/>
        </a:spcAft>
        <a:defRPr sz="4200" kern="1200">
          <a:solidFill>
            <a:schemeClr val="tx2"/>
          </a:solidFill>
          <a:latin typeface="+mj-lt"/>
          <a:ea typeface="+mj-ea"/>
          <a:cs typeface="+mj-cs"/>
        </a:defRPr>
      </a:lvl1pPr>
      <a:lvl2pPr algn="l" rtl="0" eaLnBrk="1" fontAlgn="base" hangingPunct="1">
        <a:spcBef>
          <a:spcPct val="0"/>
        </a:spcBef>
        <a:spcAft>
          <a:spcPct val="0"/>
        </a:spcAft>
        <a:defRPr sz="4200">
          <a:solidFill>
            <a:schemeClr val="tx2"/>
          </a:solidFill>
          <a:latin typeface="Times New Roman" panose="02020603050405020304" pitchFamily="18" charset="0"/>
        </a:defRPr>
      </a:lvl2pPr>
      <a:lvl3pPr algn="l" rtl="0" eaLnBrk="1" fontAlgn="base" hangingPunct="1">
        <a:spcBef>
          <a:spcPct val="0"/>
        </a:spcBef>
        <a:spcAft>
          <a:spcPct val="0"/>
        </a:spcAft>
        <a:defRPr sz="4200">
          <a:solidFill>
            <a:schemeClr val="tx2"/>
          </a:solidFill>
          <a:latin typeface="Times New Roman" panose="02020603050405020304" pitchFamily="18" charset="0"/>
        </a:defRPr>
      </a:lvl3pPr>
      <a:lvl4pPr algn="l" rtl="0" eaLnBrk="1" fontAlgn="base" hangingPunct="1">
        <a:spcBef>
          <a:spcPct val="0"/>
        </a:spcBef>
        <a:spcAft>
          <a:spcPct val="0"/>
        </a:spcAft>
        <a:defRPr sz="4200">
          <a:solidFill>
            <a:schemeClr val="tx2"/>
          </a:solidFill>
          <a:latin typeface="Times New Roman" panose="02020603050405020304" pitchFamily="18" charset="0"/>
        </a:defRPr>
      </a:lvl4pPr>
      <a:lvl5pPr algn="l" rtl="0" eaLnBrk="1" fontAlgn="base" hangingPunct="1">
        <a:spcBef>
          <a:spcPct val="0"/>
        </a:spcBef>
        <a:spcAft>
          <a:spcPct val="0"/>
        </a:spcAft>
        <a:defRPr sz="4200">
          <a:solidFill>
            <a:schemeClr val="tx2"/>
          </a:solidFill>
          <a:latin typeface="Times New Roman" panose="02020603050405020304" pitchFamily="18" charset="0"/>
        </a:defRPr>
      </a:lvl5pPr>
      <a:lvl6pPr marL="457200" algn="l" rtl="0" eaLnBrk="1" fontAlgn="base" hangingPunct="1">
        <a:spcBef>
          <a:spcPct val="0"/>
        </a:spcBef>
        <a:spcAft>
          <a:spcPct val="0"/>
        </a:spcAft>
        <a:defRPr sz="4200">
          <a:solidFill>
            <a:schemeClr val="tx2"/>
          </a:solidFill>
          <a:latin typeface="Times New Roman" panose="02020603050405020304" pitchFamily="18" charset="0"/>
        </a:defRPr>
      </a:lvl6pPr>
      <a:lvl7pPr marL="914400" algn="l" rtl="0" eaLnBrk="1" fontAlgn="base" hangingPunct="1">
        <a:spcBef>
          <a:spcPct val="0"/>
        </a:spcBef>
        <a:spcAft>
          <a:spcPct val="0"/>
        </a:spcAft>
        <a:defRPr sz="4200">
          <a:solidFill>
            <a:schemeClr val="tx2"/>
          </a:solidFill>
          <a:latin typeface="Times New Roman" panose="02020603050405020304" pitchFamily="18" charset="0"/>
        </a:defRPr>
      </a:lvl7pPr>
      <a:lvl8pPr marL="1371600" algn="l" rtl="0" eaLnBrk="1" fontAlgn="base" hangingPunct="1">
        <a:spcBef>
          <a:spcPct val="0"/>
        </a:spcBef>
        <a:spcAft>
          <a:spcPct val="0"/>
        </a:spcAft>
        <a:defRPr sz="4200">
          <a:solidFill>
            <a:schemeClr val="tx2"/>
          </a:solidFill>
          <a:latin typeface="Times New Roman" panose="02020603050405020304" pitchFamily="18" charset="0"/>
        </a:defRPr>
      </a:lvl8pPr>
      <a:lvl9pPr marL="1828800" algn="l" rtl="0" eaLnBrk="1" fontAlgn="base" hangingPunct="1">
        <a:spcBef>
          <a:spcPct val="0"/>
        </a:spcBef>
        <a:spcAft>
          <a:spcPct val="0"/>
        </a:spcAft>
        <a:defRPr sz="4200">
          <a:solidFill>
            <a:schemeClr val="tx2"/>
          </a:solidFill>
          <a:latin typeface="Times New Roman" panose="02020603050405020304" pitchFamily="18" charset="0"/>
        </a:defRPr>
      </a:lvl9pPr>
    </p:titleStyle>
    <p:bodyStyle>
      <a:lvl1pPr marL="342900" indent="-342900" algn="l" rtl="0" eaLnBrk="1" fontAlgn="base" hangingPunct="1">
        <a:spcBef>
          <a:spcPct val="20000"/>
        </a:spcBef>
        <a:spcAft>
          <a:spcPct val="0"/>
        </a:spcAft>
        <a:buClr>
          <a:schemeClr val="folHlink"/>
        </a:buClr>
        <a:buSzPct val="90000"/>
        <a:buFont typeface="Wingdings" panose="05000000000000000000" pitchFamily="2" charset="2"/>
        <a:buChar char="n"/>
        <a:defRPr sz="2800" kern="1200">
          <a:solidFill>
            <a:schemeClr val="tx1"/>
          </a:solidFill>
          <a:latin typeface="+mn-lt"/>
          <a:ea typeface="+mn-ea"/>
          <a:cs typeface="+mn-cs"/>
        </a:defRPr>
      </a:lvl1pPr>
      <a:lvl2pPr marL="742950" indent="-285750" algn="l" rtl="0" eaLnBrk="1" fontAlgn="base" hangingPunct="1">
        <a:spcBef>
          <a:spcPct val="20000"/>
        </a:spcBef>
        <a:spcAft>
          <a:spcPct val="0"/>
        </a:spcAft>
        <a:buClr>
          <a:schemeClr val="accent1"/>
        </a:buClr>
        <a:buSzPct val="75000"/>
        <a:buFont typeface="Wingdings" panose="05000000000000000000" pitchFamily="2" charset="2"/>
        <a:buChar char="n"/>
        <a:defRPr sz="2600" kern="1200">
          <a:solidFill>
            <a:schemeClr val="tx1"/>
          </a:solidFill>
          <a:latin typeface="+mn-lt"/>
          <a:ea typeface="+mn-ea"/>
          <a:cs typeface="+mn-cs"/>
        </a:defRPr>
      </a:lvl2pPr>
      <a:lvl3pPr marL="1143000" indent="-228600" algn="l" rtl="0" eaLnBrk="1" fontAlgn="base" hangingPunct="1">
        <a:spcBef>
          <a:spcPct val="20000"/>
        </a:spcBef>
        <a:spcAft>
          <a:spcPct val="0"/>
        </a:spcAft>
        <a:buClr>
          <a:schemeClr val="folHlink"/>
        </a:buClr>
        <a:buSzPct val="55000"/>
        <a:buFont typeface="Wingdings" panose="05000000000000000000" pitchFamily="2" charset="2"/>
        <a:buChar char="n"/>
        <a:defRPr sz="2300" kern="1200">
          <a:solidFill>
            <a:schemeClr val="tx1"/>
          </a:solidFill>
          <a:latin typeface="+mn-lt"/>
          <a:ea typeface="+mn-ea"/>
          <a:cs typeface="+mn-cs"/>
        </a:defRPr>
      </a:lvl3pPr>
      <a:lvl4pPr marL="1600200" indent="-228600" algn="l" rtl="0" eaLnBrk="1" fontAlgn="base" hangingPunct="1">
        <a:spcBef>
          <a:spcPct val="20000"/>
        </a:spcBef>
        <a:spcAft>
          <a:spcPct val="0"/>
        </a:spcAft>
        <a:buClr>
          <a:schemeClr val="accent1"/>
        </a:buClr>
        <a:buFont typeface="Wingdings" panose="05000000000000000000" pitchFamily="2" charset="2"/>
        <a:buChar char="§"/>
        <a:defRPr sz="2000" kern="1200">
          <a:solidFill>
            <a:schemeClr val="tx1"/>
          </a:solidFill>
          <a:latin typeface="+mn-lt"/>
          <a:ea typeface="+mn-ea"/>
          <a:cs typeface="+mn-cs"/>
        </a:defRPr>
      </a:lvl4pPr>
      <a:lvl5pPr marL="2057400" indent="-228600" algn="l" rtl="0" eaLnBrk="1" fontAlgn="base" hangingPunct="1">
        <a:spcBef>
          <a:spcPct val="20000"/>
        </a:spcBef>
        <a:spcAft>
          <a:spcPct val="0"/>
        </a:spcAft>
        <a:buClr>
          <a:schemeClr val="accent1"/>
        </a:buClr>
        <a:buFont typeface="Wingdings" panose="05000000000000000000" pitchFamily="2" charset="2"/>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2.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3" Type="http://schemas.openxmlformats.org/officeDocument/2006/relationships/diagramLayout" Target="../diagrams/layout7.xml"/><Relationship Id="rId2" Type="http://schemas.openxmlformats.org/officeDocument/2006/relationships/diagramData" Target="../diagrams/data7.xml"/><Relationship Id="rId1" Type="http://schemas.openxmlformats.org/officeDocument/2006/relationships/slideLayout" Target="../slideLayouts/slideLayout2.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1174CD-402F-4B22-AC79-4EBBD3FFA854}"/>
              </a:ext>
            </a:extLst>
          </p:cNvPr>
          <p:cNvSpPr>
            <a:spLocks noGrp="1"/>
          </p:cNvSpPr>
          <p:nvPr>
            <p:ph type="ctrTitle"/>
          </p:nvPr>
        </p:nvSpPr>
        <p:spPr/>
        <p:txBody>
          <a:bodyPr/>
          <a:lstStyle/>
          <a:p>
            <a:r>
              <a:rPr lang="en-MY" dirty="0"/>
              <a:t>TALENT DEVELOPMENT AND MANAGEMENT II</a:t>
            </a:r>
          </a:p>
        </p:txBody>
      </p:sp>
      <p:sp>
        <p:nvSpPr>
          <p:cNvPr id="3" name="Subtitle 2">
            <a:extLst>
              <a:ext uri="{FF2B5EF4-FFF2-40B4-BE49-F238E27FC236}">
                <a16:creationId xmlns:a16="http://schemas.microsoft.com/office/drawing/2014/main" id="{DDCD4EA5-C14F-41D1-894D-E0D3BD47E6E5}"/>
              </a:ext>
            </a:extLst>
          </p:cNvPr>
          <p:cNvSpPr>
            <a:spLocks noGrp="1"/>
          </p:cNvSpPr>
          <p:nvPr>
            <p:ph type="subTitle" idx="1"/>
          </p:nvPr>
        </p:nvSpPr>
        <p:spPr/>
        <p:txBody>
          <a:bodyPr/>
          <a:lstStyle/>
          <a:p>
            <a:r>
              <a:rPr lang="en-MY" dirty="0" err="1"/>
              <a:t>SPHRi</a:t>
            </a:r>
            <a:endParaRPr lang="en-MY" dirty="0"/>
          </a:p>
        </p:txBody>
      </p:sp>
    </p:spTree>
    <p:extLst>
      <p:ext uri="{BB962C8B-B14F-4D97-AF65-F5344CB8AC3E}">
        <p14:creationId xmlns:p14="http://schemas.microsoft.com/office/powerpoint/2010/main" val="213334208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extLst>
              <p:ext uri="{D42A27DB-BD31-4B8C-83A1-F6EECF244321}">
                <p14:modId xmlns:p14="http://schemas.microsoft.com/office/powerpoint/2010/main" val="2233573336"/>
              </p:ext>
            </p:extLst>
          </p:nvPr>
        </p:nvGraphicFramePr>
        <p:xfrm>
          <a:off x="914400" y="1600200"/>
          <a:ext cx="8122096" cy="506916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58341063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3756B-83EA-4322-BF65-92DCABE02F53}"/>
              </a:ext>
            </a:extLst>
          </p:cNvPr>
          <p:cNvSpPr>
            <a:spLocks noGrp="1"/>
          </p:cNvSpPr>
          <p:nvPr>
            <p:ph type="title"/>
          </p:nvPr>
        </p:nvSpPr>
        <p:spPr/>
        <p:txBody>
          <a:bodyPr/>
          <a:lstStyle/>
          <a:p>
            <a:r>
              <a:rPr lang="en-MY" dirty="0"/>
              <a:t>Performance Management</a:t>
            </a:r>
          </a:p>
        </p:txBody>
      </p:sp>
      <p:sp>
        <p:nvSpPr>
          <p:cNvPr id="4" name="TextBox 3">
            <a:extLst>
              <a:ext uri="{FF2B5EF4-FFF2-40B4-BE49-F238E27FC236}">
                <a16:creationId xmlns:a16="http://schemas.microsoft.com/office/drawing/2014/main" id="{586954AA-1B52-4D9F-9288-559C631BFAEC}"/>
              </a:ext>
            </a:extLst>
          </p:cNvPr>
          <p:cNvSpPr txBox="1"/>
          <p:nvPr/>
        </p:nvSpPr>
        <p:spPr>
          <a:xfrm>
            <a:off x="683568" y="1628800"/>
            <a:ext cx="8280920" cy="4401205"/>
          </a:xfrm>
          <a:prstGeom prst="rect">
            <a:avLst/>
          </a:prstGeom>
          <a:noFill/>
        </p:spPr>
        <p:txBody>
          <a:bodyPr wrap="square" rtlCol="0">
            <a:spAutoFit/>
          </a:bodyPr>
          <a:lstStyle/>
          <a:p>
            <a:pPr marL="457200" indent="-457200">
              <a:buFont typeface="Wingdings" panose="05000000000000000000" pitchFamily="2" charset="2"/>
              <a:buChar char="§"/>
            </a:pPr>
            <a:r>
              <a:rPr lang="en-MY" sz="2800" dirty="0"/>
              <a:t>Performance management is a system for managing organizational business performance, managing employee job performance, and integrating the management of business and job performance. </a:t>
            </a:r>
          </a:p>
          <a:p>
            <a:pPr marL="457200" indent="-457200">
              <a:buFont typeface="Wingdings" panose="05000000000000000000" pitchFamily="2" charset="2"/>
              <a:buChar char="§"/>
            </a:pPr>
            <a:endParaRPr lang="en-MY" sz="2800" dirty="0"/>
          </a:p>
          <a:p>
            <a:pPr marL="457200" indent="-457200">
              <a:buFont typeface="Arial" panose="020B0604020202020204" pitchFamily="34" charset="0"/>
              <a:buChar char="•"/>
            </a:pPr>
            <a:r>
              <a:rPr lang="en-MY" sz="2800" dirty="0"/>
              <a:t>Performance management is a process that aims specifically to improve achievement of strategic objectives, daily effectiveness, and the core competencies within the organization.</a:t>
            </a:r>
          </a:p>
        </p:txBody>
      </p:sp>
    </p:spTree>
    <p:extLst>
      <p:ext uri="{BB962C8B-B14F-4D97-AF65-F5344CB8AC3E}">
        <p14:creationId xmlns:p14="http://schemas.microsoft.com/office/powerpoint/2010/main" val="72035673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D10EDC-AB6B-4A69-954D-AEF6DA40F47F}"/>
              </a:ext>
            </a:extLst>
          </p:cNvPr>
          <p:cNvSpPr>
            <a:spLocks noGrp="1"/>
          </p:cNvSpPr>
          <p:nvPr>
            <p:ph type="title"/>
          </p:nvPr>
        </p:nvSpPr>
        <p:spPr/>
        <p:txBody>
          <a:bodyPr/>
          <a:lstStyle/>
          <a:p>
            <a:r>
              <a:rPr lang="en-MY" dirty="0"/>
              <a:t>Performance Management</a:t>
            </a:r>
          </a:p>
        </p:txBody>
      </p:sp>
      <p:sp>
        <p:nvSpPr>
          <p:cNvPr id="7" name="TextBox 6">
            <a:extLst>
              <a:ext uri="{FF2B5EF4-FFF2-40B4-BE49-F238E27FC236}">
                <a16:creationId xmlns:a16="http://schemas.microsoft.com/office/drawing/2014/main" id="{94C98200-E96D-4B1D-A927-C8599D6AE76E}"/>
              </a:ext>
            </a:extLst>
          </p:cNvPr>
          <p:cNvSpPr txBox="1"/>
          <p:nvPr/>
        </p:nvSpPr>
        <p:spPr>
          <a:xfrm>
            <a:off x="3288432" y="3472697"/>
            <a:ext cx="2075656" cy="1754326"/>
          </a:xfrm>
          <a:prstGeom prst="rect">
            <a:avLst/>
          </a:prstGeom>
          <a:solidFill>
            <a:schemeClr val="accent3">
              <a:lumMod val="90000"/>
            </a:schemeClr>
          </a:solidFill>
          <a:ln>
            <a:solidFill>
              <a:schemeClr val="tx1"/>
            </a:solidFill>
          </a:ln>
        </p:spPr>
        <p:txBody>
          <a:bodyPr wrap="square" rtlCol="0">
            <a:spAutoFit/>
          </a:bodyPr>
          <a:lstStyle/>
          <a:p>
            <a:r>
              <a:rPr lang="en-MY" dirty="0"/>
              <a:t>What employees do :</a:t>
            </a:r>
          </a:p>
          <a:p>
            <a:pPr marL="285750" indent="-285750">
              <a:buFont typeface="Arial" panose="020B0604020202020204" pitchFamily="34" charset="0"/>
              <a:buChar char="•"/>
            </a:pPr>
            <a:r>
              <a:rPr lang="en-MY" dirty="0"/>
              <a:t>Task </a:t>
            </a:r>
            <a:r>
              <a:rPr lang="en-MY" dirty="0" err="1"/>
              <a:t>Behavior</a:t>
            </a:r>
            <a:endParaRPr lang="en-MY" dirty="0"/>
          </a:p>
          <a:p>
            <a:pPr marL="285750" indent="-285750">
              <a:buFont typeface="Arial" panose="020B0604020202020204" pitchFamily="34" charset="0"/>
              <a:buChar char="•"/>
            </a:pPr>
            <a:r>
              <a:rPr lang="en-MY" dirty="0"/>
              <a:t>Discretionary </a:t>
            </a:r>
            <a:r>
              <a:rPr lang="en-MY" dirty="0" err="1"/>
              <a:t>Behavior</a:t>
            </a:r>
            <a:endParaRPr lang="en-MY" dirty="0"/>
          </a:p>
          <a:p>
            <a:pPr marL="285750" indent="-285750">
              <a:buFont typeface="Arial" panose="020B0604020202020204" pitchFamily="34" charset="0"/>
              <a:buChar char="•"/>
            </a:pPr>
            <a:r>
              <a:rPr lang="en-MY" dirty="0"/>
              <a:t>Attendance</a:t>
            </a:r>
          </a:p>
        </p:txBody>
      </p:sp>
      <p:sp>
        <p:nvSpPr>
          <p:cNvPr id="8" name="TextBox 7">
            <a:extLst>
              <a:ext uri="{FF2B5EF4-FFF2-40B4-BE49-F238E27FC236}">
                <a16:creationId xmlns:a16="http://schemas.microsoft.com/office/drawing/2014/main" id="{5705D7EB-2DDF-45A1-9682-235CFB53817D}"/>
              </a:ext>
            </a:extLst>
          </p:cNvPr>
          <p:cNvSpPr txBox="1"/>
          <p:nvPr/>
        </p:nvSpPr>
        <p:spPr>
          <a:xfrm>
            <a:off x="5508104" y="2066852"/>
            <a:ext cx="1800200" cy="923330"/>
          </a:xfrm>
          <a:prstGeom prst="rect">
            <a:avLst/>
          </a:prstGeom>
          <a:solidFill>
            <a:schemeClr val="accent5">
              <a:lumMod val="90000"/>
            </a:schemeClr>
          </a:solidFill>
          <a:ln>
            <a:solidFill>
              <a:schemeClr val="tx1"/>
            </a:solidFill>
          </a:ln>
        </p:spPr>
        <p:txBody>
          <a:bodyPr wrap="square" rtlCol="0">
            <a:spAutoFit/>
          </a:bodyPr>
          <a:lstStyle/>
          <a:p>
            <a:r>
              <a:rPr lang="en-MY" dirty="0"/>
              <a:t>Customer:</a:t>
            </a:r>
          </a:p>
          <a:p>
            <a:pPr marL="285750" indent="-285750">
              <a:buFont typeface="Arial" panose="020B0604020202020204" pitchFamily="34" charset="0"/>
              <a:buChar char="•"/>
            </a:pPr>
            <a:r>
              <a:rPr lang="en-MY" dirty="0"/>
              <a:t>Satisfaction</a:t>
            </a:r>
          </a:p>
          <a:p>
            <a:pPr marL="285750" indent="-285750">
              <a:buFont typeface="Arial" panose="020B0604020202020204" pitchFamily="34" charset="0"/>
              <a:buChar char="•"/>
            </a:pPr>
            <a:r>
              <a:rPr lang="en-MY" dirty="0"/>
              <a:t>Retention</a:t>
            </a:r>
          </a:p>
        </p:txBody>
      </p:sp>
      <p:sp>
        <p:nvSpPr>
          <p:cNvPr id="9" name="TextBox 8">
            <a:extLst>
              <a:ext uri="{FF2B5EF4-FFF2-40B4-BE49-F238E27FC236}">
                <a16:creationId xmlns:a16="http://schemas.microsoft.com/office/drawing/2014/main" id="{7D41D3E8-633F-4B04-B0E3-D8E4A2A7D84B}"/>
              </a:ext>
            </a:extLst>
          </p:cNvPr>
          <p:cNvSpPr txBox="1"/>
          <p:nvPr/>
        </p:nvSpPr>
        <p:spPr>
          <a:xfrm>
            <a:off x="683568" y="1649270"/>
            <a:ext cx="2304256" cy="1477328"/>
          </a:xfrm>
          <a:prstGeom prst="rect">
            <a:avLst/>
          </a:prstGeom>
          <a:solidFill>
            <a:schemeClr val="accent1">
              <a:lumMod val="60000"/>
              <a:lumOff val="40000"/>
            </a:schemeClr>
          </a:solidFill>
          <a:ln>
            <a:solidFill>
              <a:schemeClr val="tx1"/>
            </a:solidFill>
          </a:ln>
        </p:spPr>
        <p:txBody>
          <a:bodyPr wrap="square" rtlCol="0">
            <a:spAutoFit/>
          </a:bodyPr>
          <a:lstStyle/>
          <a:p>
            <a:r>
              <a:rPr lang="en-MY" dirty="0"/>
              <a:t>What employees have :</a:t>
            </a:r>
          </a:p>
          <a:p>
            <a:pPr marL="285750" indent="-285750">
              <a:buFont typeface="Arial" panose="020B0604020202020204" pitchFamily="34" charset="0"/>
              <a:buChar char="•"/>
            </a:pPr>
            <a:r>
              <a:rPr lang="en-MY" dirty="0"/>
              <a:t>Knowledge</a:t>
            </a:r>
          </a:p>
          <a:p>
            <a:pPr marL="285750" indent="-285750">
              <a:buFont typeface="Arial" panose="020B0604020202020204" pitchFamily="34" charset="0"/>
              <a:buChar char="•"/>
            </a:pPr>
            <a:r>
              <a:rPr lang="en-MY" dirty="0"/>
              <a:t>Skills</a:t>
            </a:r>
          </a:p>
          <a:p>
            <a:pPr marL="285750" indent="-285750">
              <a:buFont typeface="Arial" panose="020B0604020202020204" pitchFamily="34" charset="0"/>
              <a:buChar char="•"/>
            </a:pPr>
            <a:r>
              <a:rPr lang="en-MY" dirty="0"/>
              <a:t>Abilities</a:t>
            </a:r>
          </a:p>
        </p:txBody>
      </p:sp>
      <p:sp>
        <p:nvSpPr>
          <p:cNvPr id="10" name="TextBox 9">
            <a:extLst>
              <a:ext uri="{FF2B5EF4-FFF2-40B4-BE49-F238E27FC236}">
                <a16:creationId xmlns:a16="http://schemas.microsoft.com/office/drawing/2014/main" id="{055D42B0-E78E-413A-AD89-32FE1C207E33}"/>
              </a:ext>
            </a:extLst>
          </p:cNvPr>
          <p:cNvSpPr txBox="1"/>
          <p:nvPr/>
        </p:nvSpPr>
        <p:spPr>
          <a:xfrm>
            <a:off x="699189" y="5226415"/>
            <a:ext cx="2304256" cy="1477328"/>
          </a:xfrm>
          <a:prstGeom prst="rect">
            <a:avLst/>
          </a:prstGeom>
          <a:solidFill>
            <a:schemeClr val="accent1">
              <a:lumMod val="60000"/>
              <a:lumOff val="40000"/>
            </a:schemeClr>
          </a:solidFill>
          <a:ln>
            <a:solidFill>
              <a:schemeClr val="tx1"/>
            </a:solidFill>
          </a:ln>
        </p:spPr>
        <p:txBody>
          <a:bodyPr wrap="square" rtlCol="0">
            <a:spAutoFit/>
          </a:bodyPr>
          <a:lstStyle/>
          <a:p>
            <a:r>
              <a:rPr lang="en-MY" dirty="0"/>
              <a:t>What employees feel :</a:t>
            </a:r>
          </a:p>
          <a:p>
            <a:pPr marL="285750" indent="-285750">
              <a:buFont typeface="Arial" panose="020B0604020202020204" pitchFamily="34" charset="0"/>
              <a:buChar char="•"/>
            </a:pPr>
            <a:r>
              <a:rPr lang="en-MY" dirty="0"/>
              <a:t>Motivation</a:t>
            </a:r>
          </a:p>
          <a:p>
            <a:pPr marL="285750" indent="-285750">
              <a:buFont typeface="Arial" panose="020B0604020202020204" pitchFamily="34" charset="0"/>
              <a:buChar char="•"/>
            </a:pPr>
            <a:r>
              <a:rPr lang="en-MY" dirty="0"/>
              <a:t>Commitment</a:t>
            </a:r>
          </a:p>
          <a:p>
            <a:pPr marL="285750" indent="-285750">
              <a:buFont typeface="Arial" panose="020B0604020202020204" pitchFamily="34" charset="0"/>
              <a:buChar char="•"/>
            </a:pPr>
            <a:r>
              <a:rPr lang="en-MY" dirty="0"/>
              <a:t>Engagement</a:t>
            </a:r>
          </a:p>
        </p:txBody>
      </p:sp>
      <p:sp>
        <p:nvSpPr>
          <p:cNvPr id="11" name="TextBox 10">
            <a:extLst>
              <a:ext uri="{FF2B5EF4-FFF2-40B4-BE49-F238E27FC236}">
                <a16:creationId xmlns:a16="http://schemas.microsoft.com/office/drawing/2014/main" id="{9FC94AEC-AB84-4333-A2E7-2757CE655EE7}"/>
              </a:ext>
            </a:extLst>
          </p:cNvPr>
          <p:cNvSpPr txBox="1"/>
          <p:nvPr/>
        </p:nvSpPr>
        <p:spPr>
          <a:xfrm>
            <a:off x="5520284" y="5334989"/>
            <a:ext cx="1788020" cy="923330"/>
          </a:xfrm>
          <a:prstGeom prst="rect">
            <a:avLst/>
          </a:prstGeom>
          <a:solidFill>
            <a:schemeClr val="accent5">
              <a:lumMod val="90000"/>
            </a:schemeClr>
          </a:solidFill>
          <a:ln>
            <a:solidFill>
              <a:schemeClr val="tx1"/>
            </a:solidFill>
          </a:ln>
        </p:spPr>
        <p:txBody>
          <a:bodyPr wrap="square" rtlCol="0">
            <a:spAutoFit/>
          </a:bodyPr>
          <a:lstStyle/>
          <a:p>
            <a:r>
              <a:rPr lang="en-MY" dirty="0"/>
              <a:t>Operational:</a:t>
            </a:r>
          </a:p>
          <a:p>
            <a:pPr marL="285750" indent="-285750">
              <a:buFont typeface="Arial" panose="020B0604020202020204" pitchFamily="34" charset="0"/>
              <a:buChar char="•"/>
            </a:pPr>
            <a:r>
              <a:rPr lang="en-MY" dirty="0"/>
              <a:t>Productivity</a:t>
            </a:r>
          </a:p>
          <a:p>
            <a:pPr marL="285750" indent="-285750">
              <a:buFont typeface="Arial" panose="020B0604020202020204" pitchFamily="34" charset="0"/>
              <a:buChar char="•"/>
            </a:pPr>
            <a:r>
              <a:rPr lang="en-MY" dirty="0"/>
              <a:t>Quality</a:t>
            </a:r>
          </a:p>
        </p:txBody>
      </p:sp>
      <p:sp>
        <p:nvSpPr>
          <p:cNvPr id="12" name="TextBox 11">
            <a:extLst>
              <a:ext uri="{FF2B5EF4-FFF2-40B4-BE49-F238E27FC236}">
                <a16:creationId xmlns:a16="http://schemas.microsoft.com/office/drawing/2014/main" id="{30E23A68-23A6-4463-8B64-728A3ECC5B1E}"/>
              </a:ext>
            </a:extLst>
          </p:cNvPr>
          <p:cNvSpPr txBox="1"/>
          <p:nvPr/>
        </p:nvSpPr>
        <p:spPr>
          <a:xfrm>
            <a:off x="7308304" y="3425570"/>
            <a:ext cx="1512168" cy="1200329"/>
          </a:xfrm>
          <a:prstGeom prst="rect">
            <a:avLst/>
          </a:prstGeom>
          <a:solidFill>
            <a:schemeClr val="accent3">
              <a:lumMod val="75000"/>
            </a:schemeClr>
          </a:solidFill>
          <a:ln>
            <a:solidFill>
              <a:schemeClr val="tx1"/>
            </a:solidFill>
          </a:ln>
        </p:spPr>
        <p:txBody>
          <a:bodyPr wrap="square" rtlCol="0">
            <a:spAutoFit/>
          </a:bodyPr>
          <a:lstStyle/>
          <a:p>
            <a:r>
              <a:rPr lang="en-MY" dirty="0"/>
              <a:t>Financial :</a:t>
            </a:r>
          </a:p>
          <a:p>
            <a:pPr marL="285750" indent="-285750">
              <a:buFont typeface="Arial" panose="020B0604020202020204" pitchFamily="34" charset="0"/>
              <a:buChar char="•"/>
            </a:pPr>
            <a:r>
              <a:rPr lang="en-MY" dirty="0"/>
              <a:t>Expenses</a:t>
            </a:r>
          </a:p>
          <a:p>
            <a:pPr marL="285750" indent="-285750">
              <a:buFont typeface="Arial" panose="020B0604020202020204" pitchFamily="34" charset="0"/>
              <a:buChar char="•"/>
            </a:pPr>
            <a:r>
              <a:rPr lang="en-MY" dirty="0"/>
              <a:t>Revenue</a:t>
            </a:r>
          </a:p>
          <a:p>
            <a:pPr marL="285750" indent="-285750">
              <a:buFont typeface="Arial" panose="020B0604020202020204" pitchFamily="34" charset="0"/>
              <a:buChar char="•"/>
            </a:pPr>
            <a:r>
              <a:rPr lang="en-MY" dirty="0"/>
              <a:t>Profits</a:t>
            </a:r>
          </a:p>
        </p:txBody>
      </p:sp>
      <p:cxnSp>
        <p:nvCxnSpPr>
          <p:cNvPr id="14" name="Straight Arrow Connector 13">
            <a:extLst>
              <a:ext uri="{FF2B5EF4-FFF2-40B4-BE49-F238E27FC236}">
                <a16:creationId xmlns:a16="http://schemas.microsoft.com/office/drawing/2014/main" id="{56CFB404-9D30-443F-A5B1-05FC845A73F8}"/>
              </a:ext>
            </a:extLst>
          </p:cNvPr>
          <p:cNvCxnSpPr>
            <a:cxnSpLocks/>
          </p:cNvCxnSpPr>
          <p:nvPr/>
        </p:nvCxnSpPr>
        <p:spPr>
          <a:xfrm>
            <a:off x="3003445" y="3087819"/>
            <a:ext cx="284987" cy="297484"/>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5" name="Straight Arrow Connector 14">
            <a:extLst>
              <a:ext uri="{FF2B5EF4-FFF2-40B4-BE49-F238E27FC236}">
                <a16:creationId xmlns:a16="http://schemas.microsoft.com/office/drawing/2014/main" id="{D85BCD98-4C49-477D-96BB-0FB00A6FC0F5}"/>
              </a:ext>
            </a:extLst>
          </p:cNvPr>
          <p:cNvCxnSpPr>
            <a:cxnSpLocks/>
          </p:cNvCxnSpPr>
          <p:nvPr/>
        </p:nvCxnSpPr>
        <p:spPr>
          <a:xfrm flipV="1">
            <a:off x="3003445" y="5334989"/>
            <a:ext cx="449962" cy="398267"/>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9" name="Straight Arrow Connector 18">
            <a:extLst>
              <a:ext uri="{FF2B5EF4-FFF2-40B4-BE49-F238E27FC236}">
                <a16:creationId xmlns:a16="http://schemas.microsoft.com/office/drawing/2014/main" id="{4AB09A27-3CA2-48B3-8901-7E3EC6EB3F25}"/>
              </a:ext>
            </a:extLst>
          </p:cNvPr>
          <p:cNvCxnSpPr>
            <a:cxnSpLocks/>
          </p:cNvCxnSpPr>
          <p:nvPr/>
        </p:nvCxnSpPr>
        <p:spPr>
          <a:xfrm flipV="1">
            <a:off x="5402172" y="3069516"/>
            <a:ext cx="487716" cy="394720"/>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8" name="Straight Arrow Connector 27">
            <a:extLst>
              <a:ext uri="{FF2B5EF4-FFF2-40B4-BE49-F238E27FC236}">
                <a16:creationId xmlns:a16="http://schemas.microsoft.com/office/drawing/2014/main" id="{E10EC2CC-3D87-4512-B97B-C56F07C3C977}"/>
              </a:ext>
            </a:extLst>
          </p:cNvPr>
          <p:cNvCxnSpPr>
            <a:cxnSpLocks/>
          </p:cNvCxnSpPr>
          <p:nvPr/>
        </p:nvCxnSpPr>
        <p:spPr>
          <a:xfrm>
            <a:off x="5402172" y="4688260"/>
            <a:ext cx="413662" cy="538155"/>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0" name="Straight Arrow Connector 29">
            <a:extLst>
              <a:ext uri="{FF2B5EF4-FFF2-40B4-BE49-F238E27FC236}">
                <a16:creationId xmlns:a16="http://schemas.microsoft.com/office/drawing/2014/main" id="{730AA335-9142-41E9-ACE4-9DAF97AA2BE9}"/>
              </a:ext>
            </a:extLst>
          </p:cNvPr>
          <p:cNvCxnSpPr>
            <a:cxnSpLocks/>
          </p:cNvCxnSpPr>
          <p:nvPr/>
        </p:nvCxnSpPr>
        <p:spPr>
          <a:xfrm>
            <a:off x="7309015" y="3026095"/>
            <a:ext cx="284987" cy="297484"/>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1" name="Straight Arrow Connector 30">
            <a:extLst>
              <a:ext uri="{FF2B5EF4-FFF2-40B4-BE49-F238E27FC236}">
                <a16:creationId xmlns:a16="http://schemas.microsoft.com/office/drawing/2014/main" id="{A71C768D-FE5E-4560-9218-C90F66159FF0}"/>
              </a:ext>
            </a:extLst>
          </p:cNvPr>
          <p:cNvCxnSpPr>
            <a:cxnSpLocks/>
          </p:cNvCxnSpPr>
          <p:nvPr/>
        </p:nvCxnSpPr>
        <p:spPr>
          <a:xfrm flipV="1">
            <a:off x="7308304" y="4882434"/>
            <a:ext cx="449962" cy="398267"/>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6308216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278B75-C99D-4C73-BC38-786D06CA32E5}"/>
              </a:ext>
            </a:extLst>
          </p:cNvPr>
          <p:cNvSpPr>
            <a:spLocks noGrp="1"/>
          </p:cNvSpPr>
          <p:nvPr>
            <p:ph type="title"/>
          </p:nvPr>
        </p:nvSpPr>
        <p:spPr/>
        <p:txBody>
          <a:bodyPr/>
          <a:lstStyle/>
          <a:p>
            <a:r>
              <a:rPr lang="en-MY" dirty="0"/>
              <a:t>Purpose of effective Performance Management</a:t>
            </a:r>
          </a:p>
        </p:txBody>
      </p:sp>
      <p:sp>
        <p:nvSpPr>
          <p:cNvPr id="3" name="Content Placeholder 2">
            <a:extLst>
              <a:ext uri="{FF2B5EF4-FFF2-40B4-BE49-F238E27FC236}">
                <a16:creationId xmlns:a16="http://schemas.microsoft.com/office/drawing/2014/main" id="{17A1E82B-978A-455B-8A0A-F6A47B05FAD8}"/>
              </a:ext>
            </a:extLst>
          </p:cNvPr>
          <p:cNvSpPr>
            <a:spLocks noGrp="1"/>
          </p:cNvSpPr>
          <p:nvPr>
            <p:ph idx="1"/>
          </p:nvPr>
        </p:nvSpPr>
        <p:spPr/>
        <p:txBody>
          <a:bodyPr/>
          <a:lstStyle/>
          <a:p>
            <a:r>
              <a:rPr lang="en-MY" dirty="0"/>
              <a:t>Alignment</a:t>
            </a:r>
          </a:p>
          <a:p>
            <a:r>
              <a:rPr lang="en-MY" dirty="0"/>
              <a:t>Develop and grow employees</a:t>
            </a:r>
          </a:p>
          <a:p>
            <a:r>
              <a:rPr lang="en-MY" dirty="0"/>
              <a:t>Provide Data</a:t>
            </a:r>
          </a:p>
          <a:p>
            <a:r>
              <a:rPr lang="en-MY" dirty="0"/>
              <a:t>Differentiate Performance</a:t>
            </a:r>
          </a:p>
          <a:p>
            <a:r>
              <a:rPr lang="en-MY" dirty="0"/>
              <a:t>Legal documentation</a:t>
            </a:r>
          </a:p>
          <a:p>
            <a:r>
              <a:rPr lang="en-MY" dirty="0"/>
              <a:t>Administrative purposes</a:t>
            </a:r>
          </a:p>
          <a:p>
            <a:r>
              <a:rPr lang="en-MY" dirty="0"/>
              <a:t>Rewards</a:t>
            </a:r>
          </a:p>
        </p:txBody>
      </p:sp>
    </p:spTree>
    <p:extLst>
      <p:ext uri="{BB962C8B-B14F-4D97-AF65-F5344CB8AC3E}">
        <p14:creationId xmlns:p14="http://schemas.microsoft.com/office/powerpoint/2010/main" val="103375810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1888D8-A69C-4A46-BBB1-A391B701F231}"/>
              </a:ext>
            </a:extLst>
          </p:cNvPr>
          <p:cNvSpPr>
            <a:spLocks noGrp="1"/>
          </p:cNvSpPr>
          <p:nvPr>
            <p:ph type="title"/>
          </p:nvPr>
        </p:nvSpPr>
        <p:spPr/>
        <p:txBody>
          <a:bodyPr/>
          <a:lstStyle/>
          <a:p>
            <a:r>
              <a:rPr lang="en-MY" dirty="0"/>
              <a:t>Strategic Business Performance Management </a:t>
            </a:r>
          </a:p>
        </p:txBody>
      </p:sp>
      <p:pic>
        <p:nvPicPr>
          <p:cNvPr id="5" name="Picture 4">
            <a:extLst>
              <a:ext uri="{FF2B5EF4-FFF2-40B4-BE49-F238E27FC236}">
                <a16:creationId xmlns:a16="http://schemas.microsoft.com/office/drawing/2014/main" id="{D122BDCE-23BA-45E5-A566-78A5A780DF41}"/>
              </a:ext>
            </a:extLst>
          </p:cNvPr>
          <p:cNvPicPr>
            <a:picLocks noChangeAspect="1"/>
          </p:cNvPicPr>
          <p:nvPr/>
        </p:nvPicPr>
        <p:blipFill>
          <a:blip r:embed="rId2"/>
          <a:stretch>
            <a:fillRect/>
          </a:stretch>
        </p:blipFill>
        <p:spPr>
          <a:xfrm>
            <a:off x="1619672" y="1772816"/>
            <a:ext cx="6816864" cy="4307359"/>
          </a:xfrm>
          <a:prstGeom prst="rect">
            <a:avLst/>
          </a:prstGeom>
        </p:spPr>
      </p:pic>
    </p:spTree>
    <p:extLst>
      <p:ext uri="{BB962C8B-B14F-4D97-AF65-F5344CB8AC3E}">
        <p14:creationId xmlns:p14="http://schemas.microsoft.com/office/powerpoint/2010/main" val="76489389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B7CF23-6A90-404F-BE7C-DFA42144FB9A}"/>
              </a:ext>
            </a:extLst>
          </p:cNvPr>
          <p:cNvSpPr>
            <a:spLocks noGrp="1"/>
          </p:cNvSpPr>
          <p:nvPr>
            <p:ph type="title"/>
          </p:nvPr>
        </p:nvSpPr>
        <p:spPr>
          <a:xfrm>
            <a:off x="914400" y="277813"/>
            <a:ext cx="8050088" cy="1143000"/>
          </a:xfrm>
        </p:spPr>
        <p:txBody>
          <a:bodyPr/>
          <a:lstStyle/>
          <a:p>
            <a:r>
              <a:rPr lang="en-MY" dirty="0"/>
              <a:t>Business Performance Management</a:t>
            </a:r>
          </a:p>
        </p:txBody>
      </p:sp>
      <p:sp>
        <p:nvSpPr>
          <p:cNvPr id="3" name="Content Placeholder 2">
            <a:extLst>
              <a:ext uri="{FF2B5EF4-FFF2-40B4-BE49-F238E27FC236}">
                <a16:creationId xmlns:a16="http://schemas.microsoft.com/office/drawing/2014/main" id="{3AADDD5A-8DAF-4404-AE72-AD8138758040}"/>
              </a:ext>
            </a:extLst>
          </p:cNvPr>
          <p:cNvSpPr>
            <a:spLocks noGrp="1"/>
          </p:cNvSpPr>
          <p:nvPr>
            <p:ph idx="1"/>
          </p:nvPr>
        </p:nvSpPr>
        <p:spPr>
          <a:xfrm>
            <a:off x="914400" y="1973103"/>
            <a:ext cx="7772400" cy="4530725"/>
          </a:xfrm>
        </p:spPr>
        <p:txBody>
          <a:bodyPr/>
          <a:lstStyle/>
          <a:p>
            <a:r>
              <a:rPr lang="en-MY" dirty="0"/>
              <a:t>Strategic Planning</a:t>
            </a:r>
          </a:p>
          <a:p>
            <a:endParaRPr lang="en-MY" dirty="0"/>
          </a:p>
          <a:p>
            <a:r>
              <a:rPr lang="en-MY" dirty="0"/>
              <a:t>Communicating and linking</a:t>
            </a:r>
          </a:p>
          <a:p>
            <a:endParaRPr lang="en-MY" dirty="0"/>
          </a:p>
          <a:p>
            <a:r>
              <a:rPr lang="en-MY" dirty="0"/>
              <a:t>Budgeting</a:t>
            </a:r>
          </a:p>
          <a:p>
            <a:endParaRPr lang="en-MY" dirty="0"/>
          </a:p>
          <a:p>
            <a:r>
              <a:rPr lang="en-MY" dirty="0"/>
              <a:t>Performance Measurement</a:t>
            </a:r>
          </a:p>
        </p:txBody>
      </p:sp>
    </p:spTree>
    <p:extLst>
      <p:ext uri="{BB962C8B-B14F-4D97-AF65-F5344CB8AC3E}">
        <p14:creationId xmlns:p14="http://schemas.microsoft.com/office/powerpoint/2010/main" val="269383618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D3CC79-83CA-442D-BDE8-20C50223EA7F}"/>
              </a:ext>
            </a:extLst>
          </p:cNvPr>
          <p:cNvSpPr>
            <a:spLocks noGrp="1"/>
          </p:cNvSpPr>
          <p:nvPr>
            <p:ph type="title"/>
          </p:nvPr>
        </p:nvSpPr>
        <p:spPr/>
        <p:txBody>
          <a:bodyPr/>
          <a:lstStyle/>
          <a:p>
            <a:r>
              <a:rPr lang="en-MY" dirty="0"/>
              <a:t>Strategic Planning</a:t>
            </a:r>
          </a:p>
        </p:txBody>
      </p:sp>
      <p:sp>
        <p:nvSpPr>
          <p:cNvPr id="4" name="TextBox 3">
            <a:extLst>
              <a:ext uri="{FF2B5EF4-FFF2-40B4-BE49-F238E27FC236}">
                <a16:creationId xmlns:a16="http://schemas.microsoft.com/office/drawing/2014/main" id="{DD5CDC76-F08A-43D7-8045-13D3024E92FA}"/>
              </a:ext>
            </a:extLst>
          </p:cNvPr>
          <p:cNvSpPr txBox="1"/>
          <p:nvPr/>
        </p:nvSpPr>
        <p:spPr>
          <a:xfrm>
            <a:off x="755576" y="1628800"/>
            <a:ext cx="8136904" cy="4524315"/>
          </a:xfrm>
          <a:prstGeom prst="rect">
            <a:avLst/>
          </a:prstGeom>
          <a:noFill/>
        </p:spPr>
        <p:txBody>
          <a:bodyPr wrap="square" rtlCol="0">
            <a:spAutoFit/>
          </a:bodyPr>
          <a:lstStyle/>
          <a:p>
            <a:pPr marL="342900" indent="-342900">
              <a:buFont typeface="Wingdings" panose="05000000000000000000" pitchFamily="2" charset="2"/>
              <a:buChar char="§"/>
            </a:pPr>
            <a:r>
              <a:rPr lang="en-MY" sz="2400" dirty="0"/>
              <a:t>Translating the vision helps managers build a consensus around the organization’s vision and strategy. </a:t>
            </a:r>
          </a:p>
          <a:p>
            <a:pPr marL="342900" indent="-342900">
              <a:buFont typeface="Wingdings" panose="05000000000000000000" pitchFamily="2" charset="2"/>
              <a:buChar char="§"/>
            </a:pPr>
            <a:r>
              <a:rPr lang="en-MY" sz="2400" dirty="0"/>
              <a:t>Lofty statements about becoming “best in class,” “the number one supplier,” or an “empowered organization” don’t translate easily into operational terms that provide useful guides to action at the local level. </a:t>
            </a:r>
          </a:p>
          <a:p>
            <a:pPr marL="342900" indent="-342900">
              <a:buFont typeface="Wingdings" panose="05000000000000000000" pitchFamily="2" charset="2"/>
              <a:buChar char="§"/>
            </a:pPr>
            <a:r>
              <a:rPr lang="en-MY" sz="2400" dirty="0"/>
              <a:t>For people to act on the words in vision and strategy statements, those statements must be  expressed as an integrated set of objectives and measures, agreed upon by all senior executives, that describe the long-term drivers of success</a:t>
            </a:r>
          </a:p>
        </p:txBody>
      </p:sp>
    </p:spTree>
    <p:extLst>
      <p:ext uri="{BB962C8B-B14F-4D97-AF65-F5344CB8AC3E}">
        <p14:creationId xmlns:p14="http://schemas.microsoft.com/office/powerpoint/2010/main" val="111983830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670926-2C22-4FB0-A583-CE6D2B48B166}"/>
              </a:ext>
            </a:extLst>
          </p:cNvPr>
          <p:cNvSpPr>
            <a:spLocks noGrp="1"/>
          </p:cNvSpPr>
          <p:nvPr>
            <p:ph type="title"/>
          </p:nvPr>
        </p:nvSpPr>
        <p:spPr/>
        <p:txBody>
          <a:bodyPr/>
          <a:lstStyle/>
          <a:p>
            <a:r>
              <a:rPr lang="en-MY" dirty="0"/>
              <a:t>Communicate and Linking</a:t>
            </a:r>
          </a:p>
        </p:txBody>
      </p:sp>
      <p:sp>
        <p:nvSpPr>
          <p:cNvPr id="4" name="TextBox 3">
            <a:extLst>
              <a:ext uri="{FF2B5EF4-FFF2-40B4-BE49-F238E27FC236}">
                <a16:creationId xmlns:a16="http://schemas.microsoft.com/office/drawing/2014/main" id="{E907EF2E-97ED-4788-A744-30CC82237738}"/>
              </a:ext>
            </a:extLst>
          </p:cNvPr>
          <p:cNvSpPr txBox="1"/>
          <p:nvPr/>
        </p:nvSpPr>
        <p:spPr>
          <a:xfrm>
            <a:off x="890780" y="1700808"/>
            <a:ext cx="7796020" cy="4154984"/>
          </a:xfrm>
          <a:prstGeom prst="rect">
            <a:avLst/>
          </a:prstGeom>
          <a:noFill/>
        </p:spPr>
        <p:txBody>
          <a:bodyPr wrap="square" rtlCol="0">
            <a:spAutoFit/>
          </a:bodyPr>
          <a:lstStyle/>
          <a:p>
            <a:pPr marL="342900" indent="-342900">
              <a:buFont typeface="Wingdings" panose="05000000000000000000" pitchFamily="2" charset="2"/>
              <a:buChar char="§"/>
            </a:pPr>
            <a:r>
              <a:rPr lang="en-MY" sz="2400" dirty="0"/>
              <a:t>Communicating and linking lets managers communicate their strategy up and down the organization and link it to departmental and individual objectives.</a:t>
            </a:r>
          </a:p>
          <a:p>
            <a:pPr marL="342900" indent="-342900">
              <a:buFont typeface="Wingdings" panose="05000000000000000000" pitchFamily="2" charset="2"/>
              <a:buChar char="§"/>
            </a:pPr>
            <a:r>
              <a:rPr lang="en-MY" sz="2400" dirty="0"/>
              <a:t> Traditionally, departments are evaluated by their financial performance, and individual incentives are tied to short-term financial goals. </a:t>
            </a:r>
          </a:p>
          <a:p>
            <a:pPr marL="342900" indent="-342900">
              <a:buFont typeface="Wingdings" panose="05000000000000000000" pitchFamily="2" charset="2"/>
              <a:buChar char="§"/>
            </a:pPr>
            <a:r>
              <a:rPr lang="en-MY" sz="2400" dirty="0"/>
              <a:t>The scorecard gives managers a way of ensuring that all levels of the organization understand the long-term strategy and that both departmental and individual objectives are aligned with it</a:t>
            </a:r>
          </a:p>
        </p:txBody>
      </p:sp>
    </p:spTree>
    <p:extLst>
      <p:ext uri="{BB962C8B-B14F-4D97-AF65-F5344CB8AC3E}">
        <p14:creationId xmlns:p14="http://schemas.microsoft.com/office/powerpoint/2010/main" val="156616634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D23BCB-AF82-4C30-802D-D433E8DE218B}"/>
              </a:ext>
            </a:extLst>
          </p:cNvPr>
          <p:cNvSpPr>
            <a:spLocks noGrp="1"/>
          </p:cNvSpPr>
          <p:nvPr>
            <p:ph type="title"/>
          </p:nvPr>
        </p:nvSpPr>
        <p:spPr/>
        <p:txBody>
          <a:bodyPr/>
          <a:lstStyle/>
          <a:p>
            <a:r>
              <a:rPr lang="en-MY" dirty="0"/>
              <a:t>Budgeting</a:t>
            </a:r>
          </a:p>
        </p:txBody>
      </p:sp>
      <p:sp>
        <p:nvSpPr>
          <p:cNvPr id="4" name="TextBox 3">
            <a:extLst>
              <a:ext uri="{FF2B5EF4-FFF2-40B4-BE49-F238E27FC236}">
                <a16:creationId xmlns:a16="http://schemas.microsoft.com/office/drawing/2014/main" id="{1350026B-FF7E-4F9A-8FA5-0F6388DB15FD}"/>
              </a:ext>
            </a:extLst>
          </p:cNvPr>
          <p:cNvSpPr txBox="1"/>
          <p:nvPr/>
        </p:nvSpPr>
        <p:spPr>
          <a:xfrm>
            <a:off x="685800" y="1556792"/>
            <a:ext cx="8206680" cy="4832092"/>
          </a:xfrm>
          <a:prstGeom prst="rect">
            <a:avLst/>
          </a:prstGeom>
          <a:noFill/>
        </p:spPr>
        <p:txBody>
          <a:bodyPr wrap="square" rtlCol="0">
            <a:spAutoFit/>
          </a:bodyPr>
          <a:lstStyle/>
          <a:p>
            <a:pPr marL="342900" indent="-342900">
              <a:buFont typeface="Wingdings" panose="05000000000000000000" pitchFamily="2" charset="2"/>
              <a:buChar char="§"/>
            </a:pPr>
            <a:r>
              <a:rPr lang="en-MY" sz="2200" dirty="0">
                <a:latin typeface="+mn-lt"/>
              </a:rPr>
              <a:t>Budgeting is the process by which a company or individuals evaluate their earnings and expenses and project their cash flow for the future. </a:t>
            </a:r>
          </a:p>
          <a:p>
            <a:pPr marL="342900" indent="-342900">
              <a:buFont typeface="Wingdings" panose="05000000000000000000" pitchFamily="2" charset="2"/>
              <a:buChar char="§"/>
            </a:pPr>
            <a:r>
              <a:rPr lang="en-MY" sz="2200" dirty="0">
                <a:latin typeface="+mn-lt"/>
              </a:rPr>
              <a:t>Budgeting enables companies to integrate their business and financial plans. </a:t>
            </a:r>
          </a:p>
          <a:p>
            <a:pPr marL="342900" indent="-342900">
              <a:buFont typeface="Wingdings" panose="05000000000000000000" pitchFamily="2" charset="2"/>
              <a:buChar char="§"/>
            </a:pPr>
            <a:r>
              <a:rPr lang="en-MY" sz="2200" dirty="0">
                <a:latin typeface="+mn-lt"/>
              </a:rPr>
              <a:t>Goal setting is a key element to making a budget. </a:t>
            </a:r>
          </a:p>
          <a:p>
            <a:pPr marL="342900" indent="-342900">
              <a:buFont typeface="Wingdings" panose="05000000000000000000" pitchFamily="2" charset="2"/>
              <a:buChar char="§"/>
            </a:pPr>
            <a:r>
              <a:rPr lang="en-MY" sz="2200" dirty="0">
                <a:latin typeface="+mn-lt"/>
              </a:rPr>
              <a:t>Managers use the ambitious goals set for performance measures as the basis for allocating resources and setting priorities, they can undertake and coordinate only those initiatives that move them toward their long-term strategic objectives. </a:t>
            </a:r>
          </a:p>
          <a:p>
            <a:pPr marL="342900" indent="-342900">
              <a:buFont typeface="Wingdings" panose="05000000000000000000" pitchFamily="2" charset="2"/>
              <a:buChar char="§"/>
            </a:pPr>
            <a:r>
              <a:rPr lang="en-MY" sz="2200" dirty="0">
                <a:latin typeface="+mn-lt"/>
              </a:rPr>
              <a:t>Cascading the strategic objectives and translate the corporate-wide objectives down to first business units, support units or departments and then teams or individuals</a:t>
            </a:r>
            <a:endParaRPr lang="en-MY" sz="2000" dirty="0"/>
          </a:p>
        </p:txBody>
      </p:sp>
    </p:spTree>
    <p:extLst>
      <p:ext uri="{BB962C8B-B14F-4D97-AF65-F5344CB8AC3E}">
        <p14:creationId xmlns:p14="http://schemas.microsoft.com/office/powerpoint/2010/main" val="279038965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9773AB-6D4B-4253-B807-646CDF9CEDAD}"/>
              </a:ext>
            </a:extLst>
          </p:cNvPr>
          <p:cNvSpPr>
            <a:spLocks noGrp="1"/>
          </p:cNvSpPr>
          <p:nvPr>
            <p:ph type="title"/>
          </p:nvPr>
        </p:nvSpPr>
        <p:spPr/>
        <p:txBody>
          <a:bodyPr/>
          <a:lstStyle/>
          <a:p>
            <a:r>
              <a:rPr lang="en-MY" dirty="0"/>
              <a:t>Performance Measurement</a:t>
            </a:r>
          </a:p>
        </p:txBody>
      </p:sp>
      <p:sp>
        <p:nvSpPr>
          <p:cNvPr id="4" name="TextBox 3">
            <a:extLst>
              <a:ext uri="{FF2B5EF4-FFF2-40B4-BE49-F238E27FC236}">
                <a16:creationId xmlns:a16="http://schemas.microsoft.com/office/drawing/2014/main" id="{1F0C4BB5-8444-4DF9-B41A-EE914574E84E}"/>
              </a:ext>
            </a:extLst>
          </p:cNvPr>
          <p:cNvSpPr txBox="1"/>
          <p:nvPr/>
        </p:nvSpPr>
        <p:spPr>
          <a:xfrm>
            <a:off x="683568" y="1628800"/>
            <a:ext cx="8003232" cy="3416320"/>
          </a:xfrm>
          <a:prstGeom prst="rect">
            <a:avLst/>
          </a:prstGeom>
          <a:noFill/>
        </p:spPr>
        <p:txBody>
          <a:bodyPr wrap="square" rtlCol="0">
            <a:spAutoFit/>
          </a:bodyPr>
          <a:lstStyle/>
          <a:p>
            <a:pPr marL="342900" indent="-342900">
              <a:buFont typeface="Wingdings" panose="05000000000000000000" pitchFamily="2" charset="2"/>
              <a:buChar char="§"/>
            </a:pPr>
            <a:r>
              <a:rPr lang="en-MY" sz="2400" dirty="0"/>
              <a:t>Performance measurement, also called performance metric, refers to numerical information that quantifies input, output, and performance dimensions of processes, products, services, and the overall organization outcomes. </a:t>
            </a:r>
          </a:p>
          <a:p>
            <a:pPr marL="342900" indent="-342900">
              <a:buFont typeface="Wingdings" panose="05000000000000000000" pitchFamily="2" charset="2"/>
              <a:buChar char="§"/>
            </a:pPr>
            <a:endParaRPr lang="en-MY" sz="2400" dirty="0"/>
          </a:p>
          <a:p>
            <a:pPr marL="342900" indent="-342900">
              <a:buFont typeface="Wingdings" panose="05000000000000000000" pitchFamily="2" charset="2"/>
              <a:buChar char="§"/>
            </a:pPr>
            <a:r>
              <a:rPr lang="en-MY" sz="2400" dirty="0"/>
              <a:t>Performance measurement can provide feedback and learning that gives companies the capacity for what we call strategic learning. </a:t>
            </a:r>
          </a:p>
        </p:txBody>
      </p:sp>
    </p:spTree>
    <p:extLst>
      <p:ext uri="{BB962C8B-B14F-4D97-AF65-F5344CB8AC3E}">
        <p14:creationId xmlns:p14="http://schemas.microsoft.com/office/powerpoint/2010/main" val="361541413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DA792B-3772-4848-9C7F-33686BEFE0FD}"/>
              </a:ext>
            </a:extLst>
          </p:cNvPr>
          <p:cNvSpPr>
            <a:spLocks noGrp="1"/>
          </p:cNvSpPr>
          <p:nvPr>
            <p:ph type="title"/>
          </p:nvPr>
        </p:nvSpPr>
        <p:spPr/>
        <p:txBody>
          <a:bodyPr/>
          <a:lstStyle/>
          <a:p>
            <a:r>
              <a:rPr lang="en-MY" dirty="0"/>
              <a:t>Managing Job Performance</a:t>
            </a:r>
          </a:p>
        </p:txBody>
      </p:sp>
      <p:sp>
        <p:nvSpPr>
          <p:cNvPr id="4" name="TextBox 3">
            <a:extLst>
              <a:ext uri="{FF2B5EF4-FFF2-40B4-BE49-F238E27FC236}">
                <a16:creationId xmlns:a16="http://schemas.microsoft.com/office/drawing/2014/main" id="{479C6484-3A84-425D-AAC1-B6D4D43BD3CA}"/>
              </a:ext>
            </a:extLst>
          </p:cNvPr>
          <p:cNvSpPr txBox="1"/>
          <p:nvPr/>
        </p:nvSpPr>
        <p:spPr>
          <a:xfrm>
            <a:off x="621904" y="1700808"/>
            <a:ext cx="8064896" cy="4524315"/>
          </a:xfrm>
          <a:prstGeom prst="rect">
            <a:avLst/>
          </a:prstGeom>
          <a:noFill/>
        </p:spPr>
        <p:txBody>
          <a:bodyPr wrap="square" rtlCol="0">
            <a:spAutoFit/>
          </a:bodyPr>
          <a:lstStyle/>
          <a:p>
            <a:pPr marL="342900" indent="-342900">
              <a:buFont typeface="Wingdings" panose="05000000000000000000" pitchFamily="2" charset="2"/>
              <a:buChar char="§"/>
            </a:pPr>
            <a:r>
              <a:rPr lang="en-MY" sz="2400" dirty="0"/>
              <a:t>Job performance is defined as the set of behaviours that are relevant to the goals of the organization or the organizational unit in which a person work.</a:t>
            </a:r>
          </a:p>
          <a:p>
            <a:endParaRPr lang="en-MY" sz="2400" dirty="0"/>
          </a:p>
          <a:p>
            <a:pPr marL="342900" indent="-342900">
              <a:buFont typeface="Wingdings" panose="05000000000000000000" pitchFamily="2" charset="2"/>
              <a:buChar char="§"/>
            </a:pPr>
            <a:r>
              <a:rPr lang="en-MY" sz="2400" dirty="0"/>
              <a:t> Job performance is what the organization hires one to do, and do well.</a:t>
            </a:r>
          </a:p>
          <a:p>
            <a:endParaRPr lang="en-MY" sz="2400" dirty="0"/>
          </a:p>
          <a:p>
            <a:pPr marL="342900" indent="-342900">
              <a:buFont typeface="Wingdings" panose="05000000000000000000" pitchFamily="2" charset="2"/>
              <a:buChar char="§"/>
            </a:pPr>
            <a:r>
              <a:rPr lang="en-MY" sz="2400" dirty="0"/>
              <a:t> Job performance is not the consequence or result of action, it is the action itself. However, if the action does not produce a result that is useful to shareholder, the action does not count. The criterion domain of job performance:</a:t>
            </a:r>
          </a:p>
        </p:txBody>
      </p:sp>
    </p:spTree>
    <p:extLst>
      <p:ext uri="{BB962C8B-B14F-4D97-AF65-F5344CB8AC3E}">
        <p14:creationId xmlns:p14="http://schemas.microsoft.com/office/powerpoint/2010/main" val="76003159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FA7C47-5A92-4E57-B5EA-3CDF0A4C919A}"/>
              </a:ext>
            </a:extLst>
          </p:cNvPr>
          <p:cNvSpPr>
            <a:spLocks noGrp="1"/>
          </p:cNvSpPr>
          <p:nvPr>
            <p:ph type="title"/>
          </p:nvPr>
        </p:nvSpPr>
        <p:spPr/>
        <p:txBody>
          <a:bodyPr/>
          <a:lstStyle/>
          <a:p>
            <a:r>
              <a:rPr lang="en-MY" dirty="0"/>
              <a:t>Task Performance</a:t>
            </a:r>
          </a:p>
        </p:txBody>
      </p:sp>
      <p:sp>
        <p:nvSpPr>
          <p:cNvPr id="4" name="TextBox 3">
            <a:extLst>
              <a:ext uri="{FF2B5EF4-FFF2-40B4-BE49-F238E27FC236}">
                <a16:creationId xmlns:a16="http://schemas.microsoft.com/office/drawing/2014/main" id="{DBC391FF-AA03-42A9-93DB-A27A8B716668}"/>
              </a:ext>
            </a:extLst>
          </p:cNvPr>
          <p:cNvSpPr txBox="1"/>
          <p:nvPr/>
        </p:nvSpPr>
        <p:spPr>
          <a:xfrm>
            <a:off x="1187624" y="1844824"/>
            <a:ext cx="7344816" cy="4678204"/>
          </a:xfrm>
          <a:prstGeom prst="rect">
            <a:avLst/>
          </a:prstGeom>
          <a:noFill/>
        </p:spPr>
        <p:txBody>
          <a:bodyPr wrap="square" rtlCol="0">
            <a:spAutoFit/>
          </a:bodyPr>
          <a:lstStyle/>
          <a:p>
            <a:r>
              <a:rPr lang="en-MY" sz="2000" dirty="0"/>
              <a:t>Task performance refers the proficiency with which job incumbents perform activities that are formally recognized as part of their job or activities that contribute to the organization’s technical core. It often belongs to “can do </a:t>
            </a:r>
            <a:r>
              <a:rPr lang="en-MY" sz="2000" dirty="0" err="1"/>
              <a:t>behavior</a:t>
            </a:r>
            <a:r>
              <a:rPr lang="en-MY" sz="2000" dirty="0"/>
              <a:t>”. The components of task performance are:</a:t>
            </a:r>
          </a:p>
          <a:p>
            <a:endParaRPr lang="en-MY" sz="2000" dirty="0"/>
          </a:p>
          <a:p>
            <a:pPr marL="285750" indent="-285750">
              <a:buFont typeface="Wingdings" panose="05000000000000000000" pitchFamily="2" charset="2"/>
              <a:buChar char="§"/>
            </a:pPr>
            <a:r>
              <a:rPr lang="en-MY" sz="2000" dirty="0"/>
              <a:t>Declarative Knowledge: fact, principles, goals, self-knowledge.</a:t>
            </a:r>
          </a:p>
          <a:p>
            <a:pPr marL="285750" indent="-285750">
              <a:buFont typeface="Wingdings" panose="05000000000000000000" pitchFamily="2" charset="2"/>
              <a:buChar char="§"/>
            </a:pPr>
            <a:endParaRPr lang="en-MY" sz="2000" dirty="0"/>
          </a:p>
          <a:p>
            <a:pPr marL="285750" indent="-285750">
              <a:buFont typeface="Wingdings" panose="05000000000000000000" pitchFamily="2" charset="2"/>
              <a:buChar char="§"/>
            </a:pPr>
            <a:r>
              <a:rPr lang="en-MY" sz="2000" dirty="0"/>
              <a:t>Procedural Knowledge and Skill: cognitive skill, psychomotor skill, physical skill, Self-management skill, interpersonal skill.</a:t>
            </a:r>
          </a:p>
          <a:p>
            <a:pPr marL="285750" indent="-285750">
              <a:buFont typeface="Wingdings" panose="05000000000000000000" pitchFamily="2" charset="2"/>
              <a:buChar char="§"/>
            </a:pPr>
            <a:endParaRPr lang="en-MY" sz="2000" dirty="0"/>
          </a:p>
          <a:p>
            <a:pPr marL="285750" indent="-285750">
              <a:buFont typeface="Wingdings" panose="05000000000000000000" pitchFamily="2" charset="2"/>
              <a:buChar char="§"/>
            </a:pPr>
            <a:r>
              <a:rPr lang="en-MY" sz="2000" dirty="0"/>
              <a:t>Motivation: choice to perform, level of effort, persistence of effort.</a:t>
            </a:r>
          </a:p>
          <a:p>
            <a:endParaRPr lang="en-MY" sz="2000" dirty="0"/>
          </a:p>
        </p:txBody>
      </p:sp>
    </p:spTree>
    <p:extLst>
      <p:ext uri="{BB962C8B-B14F-4D97-AF65-F5344CB8AC3E}">
        <p14:creationId xmlns:p14="http://schemas.microsoft.com/office/powerpoint/2010/main" val="262883631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DA792B-3772-4848-9C7F-33686BEFE0FD}"/>
              </a:ext>
            </a:extLst>
          </p:cNvPr>
          <p:cNvSpPr>
            <a:spLocks noGrp="1"/>
          </p:cNvSpPr>
          <p:nvPr>
            <p:ph type="title"/>
          </p:nvPr>
        </p:nvSpPr>
        <p:spPr/>
        <p:txBody>
          <a:bodyPr/>
          <a:lstStyle/>
          <a:p>
            <a:r>
              <a:rPr lang="en-MY" dirty="0"/>
              <a:t>Contextual Performance</a:t>
            </a:r>
          </a:p>
        </p:txBody>
      </p:sp>
      <p:sp>
        <p:nvSpPr>
          <p:cNvPr id="4" name="TextBox 3">
            <a:extLst>
              <a:ext uri="{FF2B5EF4-FFF2-40B4-BE49-F238E27FC236}">
                <a16:creationId xmlns:a16="http://schemas.microsoft.com/office/drawing/2014/main" id="{A875052F-4156-4A04-97A2-0291E9FC0130}"/>
              </a:ext>
            </a:extLst>
          </p:cNvPr>
          <p:cNvSpPr txBox="1"/>
          <p:nvPr/>
        </p:nvSpPr>
        <p:spPr>
          <a:xfrm>
            <a:off x="1043608" y="2060848"/>
            <a:ext cx="7920880" cy="4370427"/>
          </a:xfrm>
          <a:prstGeom prst="rect">
            <a:avLst/>
          </a:prstGeom>
          <a:noFill/>
        </p:spPr>
        <p:txBody>
          <a:bodyPr wrap="square" rtlCol="0">
            <a:spAutoFit/>
          </a:bodyPr>
          <a:lstStyle/>
          <a:p>
            <a:r>
              <a:rPr lang="en-MY" sz="2000" dirty="0"/>
              <a:t>Organisational Citizenship -  a perspective that employee have whereby they extend their </a:t>
            </a:r>
            <a:r>
              <a:rPr lang="en-MY" sz="2000" dirty="0" err="1"/>
              <a:t>behaviors</a:t>
            </a:r>
            <a:r>
              <a:rPr lang="en-MY" sz="2000" dirty="0"/>
              <a:t> beyond the normal duties of their position</a:t>
            </a:r>
          </a:p>
          <a:p>
            <a:endParaRPr lang="en-MY" sz="2000" dirty="0"/>
          </a:p>
          <a:p>
            <a:r>
              <a:rPr lang="en-MY" sz="2000" dirty="0"/>
              <a:t>The components of task performance are:</a:t>
            </a:r>
          </a:p>
          <a:p>
            <a:endParaRPr lang="en-MY" sz="2000" dirty="0"/>
          </a:p>
          <a:p>
            <a:pPr marL="285750" indent="-285750">
              <a:buFont typeface="Wingdings" panose="05000000000000000000" pitchFamily="2" charset="2"/>
              <a:buChar char="§"/>
            </a:pPr>
            <a:r>
              <a:rPr lang="en-MY" sz="2000" dirty="0"/>
              <a:t>Interpersonal citizenship </a:t>
            </a:r>
            <a:r>
              <a:rPr lang="en-MY" sz="2000" dirty="0" err="1"/>
              <a:t>behaviors</a:t>
            </a:r>
            <a:r>
              <a:rPr lang="en-MY" sz="2000" dirty="0"/>
              <a:t>: helping &amp; cooperating with others.</a:t>
            </a:r>
          </a:p>
          <a:p>
            <a:pPr marL="285750" indent="-285750">
              <a:buFont typeface="Wingdings" panose="05000000000000000000" pitchFamily="2" charset="2"/>
              <a:buChar char="§"/>
            </a:pPr>
            <a:r>
              <a:rPr lang="en-MY" sz="2000" dirty="0"/>
              <a:t>Organizational citizenship </a:t>
            </a:r>
            <a:r>
              <a:rPr lang="en-MY" sz="2000" dirty="0" err="1"/>
              <a:t>behaviors</a:t>
            </a:r>
            <a:r>
              <a:rPr lang="en-MY" sz="2000" dirty="0"/>
              <a:t>: endorsing, supporting &amp; defending organizational objectives; following organizational rules &amp; procedures.</a:t>
            </a:r>
          </a:p>
          <a:p>
            <a:pPr marL="285750" indent="-285750">
              <a:buFont typeface="Wingdings" panose="05000000000000000000" pitchFamily="2" charset="2"/>
              <a:buChar char="§"/>
            </a:pPr>
            <a:r>
              <a:rPr lang="en-MY" sz="2000" dirty="0"/>
              <a:t>Job/Task citizenship </a:t>
            </a:r>
            <a:r>
              <a:rPr lang="en-MY" sz="2000" dirty="0" err="1"/>
              <a:t>behaviors</a:t>
            </a:r>
            <a:r>
              <a:rPr lang="en-MY" sz="2000" dirty="0"/>
              <a:t>: Persisting with enthusiasm &amp; extra effort as to complete own task activities successfully</a:t>
            </a:r>
          </a:p>
          <a:p>
            <a:endParaRPr lang="en-MY" sz="2000" dirty="0"/>
          </a:p>
        </p:txBody>
      </p:sp>
    </p:spTree>
    <p:extLst>
      <p:ext uri="{BB962C8B-B14F-4D97-AF65-F5344CB8AC3E}">
        <p14:creationId xmlns:p14="http://schemas.microsoft.com/office/powerpoint/2010/main" val="33020721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CEAC65-5DBA-416F-A6F0-9F1D3B535BF5}"/>
              </a:ext>
            </a:extLst>
          </p:cNvPr>
          <p:cNvSpPr>
            <a:spLocks noGrp="1"/>
          </p:cNvSpPr>
          <p:nvPr>
            <p:ph type="title"/>
          </p:nvPr>
        </p:nvSpPr>
        <p:spPr/>
        <p:txBody>
          <a:bodyPr/>
          <a:lstStyle/>
          <a:p>
            <a:r>
              <a:rPr lang="en-MY" dirty="0"/>
              <a:t>Job Performance Management Process</a:t>
            </a:r>
          </a:p>
        </p:txBody>
      </p:sp>
      <p:sp>
        <p:nvSpPr>
          <p:cNvPr id="5" name="TextBox 4">
            <a:extLst>
              <a:ext uri="{FF2B5EF4-FFF2-40B4-BE49-F238E27FC236}">
                <a16:creationId xmlns:a16="http://schemas.microsoft.com/office/drawing/2014/main" id="{B58E6B3A-26E8-4474-9B11-DB97C2D437E0}"/>
              </a:ext>
            </a:extLst>
          </p:cNvPr>
          <p:cNvSpPr txBox="1"/>
          <p:nvPr/>
        </p:nvSpPr>
        <p:spPr>
          <a:xfrm>
            <a:off x="696144" y="1700808"/>
            <a:ext cx="8208912" cy="4093428"/>
          </a:xfrm>
          <a:prstGeom prst="rect">
            <a:avLst/>
          </a:prstGeom>
          <a:noFill/>
        </p:spPr>
        <p:txBody>
          <a:bodyPr wrap="square">
            <a:spAutoFit/>
          </a:bodyPr>
          <a:lstStyle/>
          <a:p>
            <a:r>
              <a:rPr lang="en-MY" sz="2000" dirty="0"/>
              <a:t>Job Performance management, often called “Performance Management” in an individual level, is the process of identifying, executing, evaluating, and developing the performance of the human resources in an organization.</a:t>
            </a:r>
          </a:p>
          <a:p>
            <a:r>
              <a:rPr lang="en-MY" sz="2000" dirty="0"/>
              <a:t>The performance management process from two perspectives: </a:t>
            </a:r>
          </a:p>
          <a:p>
            <a:endParaRPr lang="en-MY" sz="2000" dirty="0"/>
          </a:p>
          <a:p>
            <a:r>
              <a:rPr lang="en-MY" sz="2000" dirty="0"/>
              <a:t>a). the upstream component encompasses planning, objective setting, and measurement, which lends itself to standardization of performance management practices</a:t>
            </a:r>
          </a:p>
          <a:p>
            <a:endParaRPr lang="en-MY" sz="2000" dirty="0"/>
          </a:p>
          <a:p>
            <a:r>
              <a:rPr lang="en-MY" sz="2000" dirty="0"/>
              <a:t>b).The downstream component includes the performance appraisal itself. This component often reflects localization of performance management practices.</a:t>
            </a:r>
          </a:p>
        </p:txBody>
      </p:sp>
    </p:spTree>
    <p:extLst>
      <p:ext uri="{BB962C8B-B14F-4D97-AF65-F5344CB8AC3E}">
        <p14:creationId xmlns:p14="http://schemas.microsoft.com/office/powerpoint/2010/main" val="381806296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9E9680-864A-4CCD-98B5-9DCBFCBAD583}"/>
              </a:ext>
            </a:extLst>
          </p:cNvPr>
          <p:cNvSpPr>
            <a:spLocks noGrp="1"/>
          </p:cNvSpPr>
          <p:nvPr>
            <p:ph type="title"/>
          </p:nvPr>
        </p:nvSpPr>
        <p:spPr/>
        <p:txBody>
          <a:bodyPr/>
          <a:lstStyle/>
          <a:p>
            <a:r>
              <a:rPr lang="en-MY" dirty="0"/>
              <a:t>Effective Performance Management process</a:t>
            </a:r>
          </a:p>
        </p:txBody>
      </p:sp>
      <p:sp>
        <p:nvSpPr>
          <p:cNvPr id="4" name="TextBox 3">
            <a:extLst>
              <a:ext uri="{FF2B5EF4-FFF2-40B4-BE49-F238E27FC236}">
                <a16:creationId xmlns:a16="http://schemas.microsoft.com/office/drawing/2014/main" id="{53156ECF-A2DC-4519-A97C-0BF52CF87D5F}"/>
              </a:ext>
            </a:extLst>
          </p:cNvPr>
          <p:cNvSpPr txBox="1"/>
          <p:nvPr/>
        </p:nvSpPr>
        <p:spPr>
          <a:xfrm>
            <a:off x="1043608" y="1772816"/>
            <a:ext cx="7848872" cy="5324535"/>
          </a:xfrm>
          <a:prstGeom prst="rect">
            <a:avLst/>
          </a:prstGeom>
          <a:noFill/>
        </p:spPr>
        <p:txBody>
          <a:bodyPr wrap="square" rtlCol="0">
            <a:spAutoFit/>
          </a:bodyPr>
          <a:lstStyle/>
          <a:p>
            <a:endParaRPr lang="en-MY" sz="2000" dirty="0"/>
          </a:p>
          <a:p>
            <a:pPr marL="285750" indent="-285750">
              <a:buFont typeface="Wingdings" panose="05000000000000000000" pitchFamily="2" charset="2"/>
              <a:buChar char="§"/>
            </a:pPr>
            <a:r>
              <a:rPr lang="en-MY" sz="2000" dirty="0"/>
              <a:t>Performance planning is a discussion for developing a common understands of the objectives or performance standard that need to be achieved.</a:t>
            </a:r>
          </a:p>
          <a:p>
            <a:pPr marL="285750" indent="-285750">
              <a:buFont typeface="Wingdings" panose="05000000000000000000" pitchFamily="2" charset="2"/>
              <a:buChar char="§"/>
            </a:pPr>
            <a:endParaRPr lang="en-MY" sz="2000" dirty="0"/>
          </a:p>
          <a:p>
            <a:pPr marL="285750" indent="-285750">
              <a:buFont typeface="Wingdings" panose="05000000000000000000" pitchFamily="2" charset="2"/>
              <a:buChar char="§"/>
            </a:pPr>
            <a:r>
              <a:rPr lang="en-MY" sz="2000" dirty="0"/>
              <a:t>Performance monitoring is a day-to-day management </a:t>
            </a:r>
            <a:r>
              <a:rPr lang="en-MY" sz="2000" dirty="0" err="1"/>
              <a:t>behavior</a:t>
            </a:r>
            <a:r>
              <a:rPr lang="en-MY" sz="2000" dirty="0"/>
              <a:t> to assure the objectives could be accomplished.</a:t>
            </a:r>
          </a:p>
          <a:p>
            <a:pPr marL="285750" indent="-285750">
              <a:buFont typeface="Wingdings" panose="05000000000000000000" pitchFamily="2" charset="2"/>
              <a:buChar char="§"/>
            </a:pPr>
            <a:endParaRPr lang="en-MY" sz="2000" dirty="0"/>
          </a:p>
          <a:p>
            <a:pPr marL="285750" indent="-285750">
              <a:buFont typeface="Wingdings" panose="05000000000000000000" pitchFamily="2" charset="2"/>
              <a:buChar char="§"/>
            </a:pPr>
            <a:r>
              <a:rPr lang="en-MY" sz="2000" dirty="0"/>
              <a:t>Performance appraisal is the process that measures the degree to which employee accomplishes work requirements.</a:t>
            </a:r>
          </a:p>
          <a:p>
            <a:pPr marL="285750" indent="-285750">
              <a:buFont typeface="Wingdings" panose="05000000000000000000" pitchFamily="2" charset="2"/>
              <a:buChar char="§"/>
            </a:pPr>
            <a:endParaRPr lang="en-MY" sz="2000" dirty="0"/>
          </a:p>
          <a:p>
            <a:pPr marL="285750" indent="-285750">
              <a:buFont typeface="Wingdings" panose="05000000000000000000" pitchFamily="2" charset="2"/>
              <a:buChar char="§"/>
            </a:pPr>
            <a:r>
              <a:rPr lang="en-MY" sz="2000" dirty="0"/>
              <a:t>Performance development is an ongoing cyclical process aims to develop, maintain and improve your skills, knowledge and job performance through performance planning, monitoring, and appraisal.</a:t>
            </a:r>
          </a:p>
          <a:p>
            <a:endParaRPr lang="en-MY" sz="2000" dirty="0"/>
          </a:p>
          <a:p>
            <a:endParaRPr lang="en-MY" sz="2000" dirty="0"/>
          </a:p>
        </p:txBody>
      </p:sp>
    </p:spTree>
    <p:extLst>
      <p:ext uri="{BB962C8B-B14F-4D97-AF65-F5344CB8AC3E}">
        <p14:creationId xmlns:p14="http://schemas.microsoft.com/office/powerpoint/2010/main" val="315871633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862601-6F45-4E03-AA5B-297C4BFE5917}"/>
              </a:ext>
            </a:extLst>
          </p:cNvPr>
          <p:cNvSpPr>
            <a:spLocks noGrp="1"/>
          </p:cNvSpPr>
          <p:nvPr>
            <p:ph type="title"/>
          </p:nvPr>
        </p:nvSpPr>
        <p:spPr/>
        <p:txBody>
          <a:bodyPr/>
          <a:lstStyle/>
          <a:p>
            <a:r>
              <a:rPr lang="en-MY" dirty="0"/>
              <a:t>Integrating the Management of Business and Job Performance</a:t>
            </a:r>
          </a:p>
        </p:txBody>
      </p:sp>
      <p:sp>
        <p:nvSpPr>
          <p:cNvPr id="4" name="TextBox 3">
            <a:extLst>
              <a:ext uri="{FF2B5EF4-FFF2-40B4-BE49-F238E27FC236}">
                <a16:creationId xmlns:a16="http://schemas.microsoft.com/office/drawing/2014/main" id="{E184338D-8EBE-400F-8EEE-6F9940E3DFD8}"/>
              </a:ext>
            </a:extLst>
          </p:cNvPr>
          <p:cNvSpPr txBox="1"/>
          <p:nvPr/>
        </p:nvSpPr>
        <p:spPr>
          <a:xfrm>
            <a:off x="843263" y="1772816"/>
            <a:ext cx="8280920" cy="4401205"/>
          </a:xfrm>
          <a:prstGeom prst="rect">
            <a:avLst/>
          </a:prstGeom>
          <a:noFill/>
        </p:spPr>
        <p:txBody>
          <a:bodyPr wrap="square" rtlCol="0">
            <a:spAutoFit/>
          </a:bodyPr>
          <a:lstStyle/>
          <a:p>
            <a:r>
              <a:rPr lang="en-MY" sz="2000" dirty="0"/>
              <a:t>The communication and integration between the three levels of organisational performance can be limited. Most of the times, strategic performance management efforts are lead by the executive team, operational performance management by group managers and individual performance management by the HR department.</a:t>
            </a:r>
          </a:p>
          <a:p>
            <a:endParaRPr lang="en-MY" sz="2000" dirty="0"/>
          </a:p>
          <a:p>
            <a:r>
              <a:rPr lang="en-MY" sz="2000" dirty="0"/>
              <a:t>This can be attributed to various constraints, both general to the performance management itself and specific to organisations. Management does not see performance management as an integrated discipline used at various organisational levels, but as a subcomponent of strategic, operational and HR management. An integrated approach, linking all levels of performance management becomes a necessity for both research and practice to facilitate the understanding and usage of performance management systems</a:t>
            </a:r>
          </a:p>
        </p:txBody>
      </p:sp>
    </p:spTree>
    <p:extLst>
      <p:ext uri="{BB962C8B-B14F-4D97-AF65-F5344CB8AC3E}">
        <p14:creationId xmlns:p14="http://schemas.microsoft.com/office/powerpoint/2010/main" val="425846335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DA792B-3772-4848-9C7F-33686BEFE0FD}"/>
              </a:ext>
            </a:extLst>
          </p:cNvPr>
          <p:cNvSpPr>
            <a:spLocks noGrp="1"/>
          </p:cNvSpPr>
          <p:nvPr>
            <p:ph type="title"/>
          </p:nvPr>
        </p:nvSpPr>
        <p:spPr/>
        <p:txBody>
          <a:bodyPr/>
          <a:lstStyle/>
          <a:p>
            <a:r>
              <a:rPr lang="en-MY" dirty="0"/>
              <a:t>Integrated Performance Management</a:t>
            </a:r>
          </a:p>
        </p:txBody>
      </p:sp>
      <p:pic>
        <p:nvPicPr>
          <p:cNvPr id="5" name="Picture 4">
            <a:extLst>
              <a:ext uri="{FF2B5EF4-FFF2-40B4-BE49-F238E27FC236}">
                <a16:creationId xmlns:a16="http://schemas.microsoft.com/office/drawing/2014/main" id="{AC060C0E-D68F-4C40-AF6D-3D1E42ACEB4C}"/>
              </a:ext>
            </a:extLst>
          </p:cNvPr>
          <p:cNvPicPr>
            <a:picLocks noChangeAspect="1"/>
          </p:cNvPicPr>
          <p:nvPr/>
        </p:nvPicPr>
        <p:blipFill>
          <a:blip r:embed="rId2"/>
          <a:stretch>
            <a:fillRect/>
          </a:stretch>
        </p:blipFill>
        <p:spPr>
          <a:xfrm>
            <a:off x="827584" y="1916832"/>
            <a:ext cx="8188870" cy="3981425"/>
          </a:xfrm>
          <a:prstGeom prst="rect">
            <a:avLst/>
          </a:prstGeom>
        </p:spPr>
      </p:pic>
    </p:spTree>
    <p:extLst>
      <p:ext uri="{BB962C8B-B14F-4D97-AF65-F5344CB8AC3E}">
        <p14:creationId xmlns:p14="http://schemas.microsoft.com/office/powerpoint/2010/main" val="74405910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FA7C47-5A92-4E57-B5EA-3CDF0A4C919A}"/>
              </a:ext>
            </a:extLst>
          </p:cNvPr>
          <p:cNvSpPr>
            <a:spLocks noGrp="1"/>
          </p:cNvSpPr>
          <p:nvPr>
            <p:ph type="title"/>
          </p:nvPr>
        </p:nvSpPr>
        <p:spPr/>
        <p:txBody>
          <a:bodyPr/>
          <a:lstStyle/>
          <a:p>
            <a:r>
              <a:rPr lang="en-MY" dirty="0"/>
              <a:t>Strategic Level</a:t>
            </a:r>
          </a:p>
        </p:txBody>
      </p:sp>
      <p:sp>
        <p:nvSpPr>
          <p:cNvPr id="4" name="TextBox 3">
            <a:extLst>
              <a:ext uri="{FF2B5EF4-FFF2-40B4-BE49-F238E27FC236}">
                <a16:creationId xmlns:a16="http://schemas.microsoft.com/office/drawing/2014/main" id="{C8CE7A8E-34A6-4EB5-97D2-22EE9929BDA4}"/>
              </a:ext>
            </a:extLst>
          </p:cNvPr>
          <p:cNvSpPr txBox="1"/>
          <p:nvPr/>
        </p:nvSpPr>
        <p:spPr>
          <a:xfrm>
            <a:off x="914400" y="1844824"/>
            <a:ext cx="7772400" cy="4524315"/>
          </a:xfrm>
          <a:prstGeom prst="rect">
            <a:avLst/>
          </a:prstGeom>
          <a:noFill/>
        </p:spPr>
        <p:txBody>
          <a:bodyPr wrap="square" rtlCol="0">
            <a:spAutoFit/>
          </a:bodyPr>
          <a:lstStyle/>
          <a:p>
            <a:pPr marL="342900" indent="-342900">
              <a:buFont typeface="Wingdings" panose="05000000000000000000" pitchFamily="2" charset="2"/>
              <a:buChar char="§"/>
            </a:pPr>
            <a:r>
              <a:rPr lang="en-MY" sz="2400" dirty="0"/>
              <a:t>At strategic level, performance management deals with the achievement of the overall organizational objectives. </a:t>
            </a:r>
          </a:p>
          <a:p>
            <a:pPr marL="342900" indent="-342900">
              <a:buFont typeface="Wingdings" panose="05000000000000000000" pitchFamily="2" charset="2"/>
              <a:buChar char="§"/>
            </a:pPr>
            <a:r>
              <a:rPr lang="en-MY" sz="2400" dirty="0"/>
              <a:t>Practitioners refer to it as corporate, business, organizational or enterprise performance management, this being the highest and most complete level of usage of performance management principles in organizations.</a:t>
            </a:r>
          </a:p>
          <a:p>
            <a:pPr marL="342900" indent="-342900">
              <a:buFont typeface="Wingdings" panose="05000000000000000000" pitchFamily="2" charset="2"/>
              <a:buChar char="§"/>
            </a:pPr>
            <a:r>
              <a:rPr lang="en-MY" sz="2400" dirty="0"/>
              <a:t> Strategic management is a key driver of performance management at this level, as the key processes related to performance management systems are strategy formulation and implementation.</a:t>
            </a:r>
          </a:p>
        </p:txBody>
      </p:sp>
    </p:spTree>
    <p:extLst>
      <p:ext uri="{BB962C8B-B14F-4D97-AF65-F5344CB8AC3E}">
        <p14:creationId xmlns:p14="http://schemas.microsoft.com/office/powerpoint/2010/main" val="248292730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DA792B-3772-4848-9C7F-33686BEFE0FD}"/>
              </a:ext>
            </a:extLst>
          </p:cNvPr>
          <p:cNvSpPr>
            <a:spLocks noGrp="1"/>
          </p:cNvSpPr>
          <p:nvPr>
            <p:ph type="title"/>
          </p:nvPr>
        </p:nvSpPr>
        <p:spPr/>
        <p:txBody>
          <a:bodyPr/>
          <a:lstStyle/>
          <a:p>
            <a:r>
              <a:rPr lang="en-MY" dirty="0"/>
              <a:t>Operational Level</a:t>
            </a:r>
          </a:p>
        </p:txBody>
      </p:sp>
      <p:sp>
        <p:nvSpPr>
          <p:cNvPr id="4" name="TextBox 3">
            <a:extLst>
              <a:ext uri="{FF2B5EF4-FFF2-40B4-BE49-F238E27FC236}">
                <a16:creationId xmlns:a16="http://schemas.microsoft.com/office/drawing/2014/main" id="{4C36D20C-49F9-41A7-BAEA-3DA68BFA0F32}"/>
              </a:ext>
            </a:extLst>
          </p:cNvPr>
          <p:cNvSpPr txBox="1"/>
          <p:nvPr/>
        </p:nvSpPr>
        <p:spPr>
          <a:xfrm>
            <a:off x="673224" y="1564530"/>
            <a:ext cx="8219256" cy="5016758"/>
          </a:xfrm>
          <a:prstGeom prst="rect">
            <a:avLst/>
          </a:prstGeom>
          <a:noFill/>
        </p:spPr>
        <p:txBody>
          <a:bodyPr wrap="square" rtlCol="0">
            <a:spAutoFit/>
          </a:bodyPr>
          <a:lstStyle/>
          <a:p>
            <a:pPr marL="342900" indent="-342900">
              <a:buFont typeface="Wingdings" panose="05000000000000000000" pitchFamily="2" charset="2"/>
              <a:buChar char="§"/>
            </a:pPr>
            <a:r>
              <a:rPr lang="en-MY" sz="2000" dirty="0"/>
              <a:t>Performance management at operational level is linked to operational management, as its focus is on the achievement of operational objectives. Although aligned with corporate strategy, the focus here is more functional / tactical.</a:t>
            </a:r>
          </a:p>
          <a:p>
            <a:pPr marL="342900" indent="-342900">
              <a:buFont typeface="Wingdings" panose="05000000000000000000" pitchFamily="2" charset="2"/>
              <a:buChar char="§"/>
            </a:pPr>
            <a:r>
              <a:rPr lang="en-MY" sz="2000" dirty="0"/>
              <a:t>The evolution of operational performance management is linked to the evolution of accounting and management in history. This is due to the fact that operational performance was evaluated in terms of efficiency and effectiveness. And the easiest way to do this is by using financial indicators, provided by the accounting function in organizations.</a:t>
            </a:r>
          </a:p>
          <a:p>
            <a:pPr marL="342900" indent="-342900">
              <a:buFont typeface="Wingdings" panose="05000000000000000000" pitchFamily="2" charset="2"/>
              <a:buChar char="§"/>
            </a:pPr>
            <a:r>
              <a:rPr lang="en-MY" sz="2000" dirty="0"/>
              <a:t>Over time, as internal and external operating environments became more complex, organizations started to look at nonfinancial indicators of performance. This made the connection with operations management and other aspects of the general management discipline</a:t>
            </a:r>
          </a:p>
          <a:p>
            <a:endParaRPr lang="en-MY" sz="2000" dirty="0"/>
          </a:p>
        </p:txBody>
      </p:sp>
    </p:spTree>
    <p:extLst>
      <p:ext uri="{BB962C8B-B14F-4D97-AF65-F5344CB8AC3E}">
        <p14:creationId xmlns:p14="http://schemas.microsoft.com/office/powerpoint/2010/main" val="325347297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D9EC49-27FB-4B9C-8F2D-2A16018BF94F}"/>
              </a:ext>
            </a:extLst>
          </p:cNvPr>
          <p:cNvSpPr>
            <a:spLocks noGrp="1"/>
          </p:cNvSpPr>
          <p:nvPr>
            <p:ph type="title"/>
          </p:nvPr>
        </p:nvSpPr>
        <p:spPr/>
        <p:txBody>
          <a:bodyPr/>
          <a:lstStyle/>
          <a:p>
            <a:r>
              <a:rPr lang="en-MY" dirty="0"/>
              <a:t>Individual Level</a:t>
            </a:r>
          </a:p>
        </p:txBody>
      </p:sp>
      <p:sp>
        <p:nvSpPr>
          <p:cNvPr id="4" name="TextBox 3">
            <a:extLst>
              <a:ext uri="{FF2B5EF4-FFF2-40B4-BE49-F238E27FC236}">
                <a16:creationId xmlns:a16="http://schemas.microsoft.com/office/drawing/2014/main" id="{06F1EBCF-D415-4802-AC40-3DDD2BCE7E2A}"/>
              </a:ext>
            </a:extLst>
          </p:cNvPr>
          <p:cNvSpPr txBox="1"/>
          <p:nvPr/>
        </p:nvSpPr>
        <p:spPr>
          <a:xfrm>
            <a:off x="786408" y="1628800"/>
            <a:ext cx="7571184" cy="4893647"/>
          </a:xfrm>
          <a:prstGeom prst="rect">
            <a:avLst/>
          </a:prstGeom>
          <a:noFill/>
        </p:spPr>
        <p:txBody>
          <a:bodyPr wrap="square" rtlCol="0">
            <a:spAutoFit/>
          </a:bodyPr>
          <a:lstStyle/>
          <a:p>
            <a:pPr marL="342900" indent="-342900">
              <a:buFont typeface="Wingdings" panose="05000000000000000000" pitchFamily="2" charset="2"/>
              <a:buChar char="§"/>
            </a:pPr>
            <a:r>
              <a:rPr lang="en-MY" sz="2400" dirty="0"/>
              <a:t>The traditional level at which performance management is used in organizations is the individual level, looking at the performance of individuals in an organizational context.</a:t>
            </a:r>
          </a:p>
          <a:p>
            <a:pPr marL="342900" indent="-342900">
              <a:buFont typeface="Wingdings" panose="05000000000000000000" pitchFamily="2" charset="2"/>
              <a:buChar char="§"/>
            </a:pPr>
            <a:r>
              <a:rPr lang="en-MY" sz="2400" dirty="0"/>
              <a:t> At individual level, performance management is represented by an integrated and planned system for continuously improving the performance of all employees.</a:t>
            </a:r>
          </a:p>
          <a:p>
            <a:pPr marL="342900" indent="-342900">
              <a:buFont typeface="Wingdings" panose="05000000000000000000" pitchFamily="2" charset="2"/>
              <a:buChar char="§"/>
            </a:pPr>
            <a:r>
              <a:rPr lang="en-MY" sz="2400" dirty="0"/>
              <a:t> It involves defining work goals and standards, reviewing performance against these standards, actively managing all levels of performance, and maximizing learning and development</a:t>
            </a:r>
          </a:p>
          <a:p>
            <a:endParaRPr lang="en-MY" sz="2400" dirty="0"/>
          </a:p>
        </p:txBody>
      </p:sp>
    </p:spTree>
    <p:extLst>
      <p:ext uri="{BB962C8B-B14F-4D97-AF65-F5344CB8AC3E}">
        <p14:creationId xmlns:p14="http://schemas.microsoft.com/office/powerpoint/2010/main" val="2515854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extLst>
              <p:ext uri="{D42A27DB-BD31-4B8C-83A1-F6EECF244321}">
                <p14:modId xmlns:p14="http://schemas.microsoft.com/office/powerpoint/2010/main" val="4048483887"/>
              </p:ext>
            </p:extLst>
          </p:nvPr>
        </p:nvGraphicFramePr>
        <p:xfrm>
          <a:off x="914400" y="1600200"/>
          <a:ext cx="8122096" cy="506916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88863059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DF281D-5C75-4BF8-AA65-55E242E740EC}"/>
              </a:ext>
            </a:extLst>
          </p:cNvPr>
          <p:cNvSpPr>
            <a:spLocks noGrp="1"/>
          </p:cNvSpPr>
          <p:nvPr>
            <p:ph type="title"/>
          </p:nvPr>
        </p:nvSpPr>
        <p:spPr/>
        <p:txBody>
          <a:bodyPr/>
          <a:lstStyle/>
          <a:p>
            <a:r>
              <a:rPr lang="en-MY" dirty="0"/>
              <a:t>Performance Planning</a:t>
            </a:r>
          </a:p>
        </p:txBody>
      </p:sp>
      <p:sp>
        <p:nvSpPr>
          <p:cNvPr id="4" name="TextBox 3">
            <a:extLst>
              <a:ext uri="{FF2B5EF4-FFF2-40B4-BE49-F238E27FC236}">
                <a16:creationId xmlns:a16="http://schemas.microsoft.com/office/drawing/2014/main" id="{0451BE3B-2F1A-4364-95DC-49D0B7A10CAC}"/>
              </a:ext>
            </a:extLst>
          </p:cNvPr>
          <p:cNvSpPr txBox="1"/>
          <p:nvPr/>
        </p:nvSpPr>
        <p:spPr>
          <a:xfrm>
            <a:off x="914400" y="1628800"/>
            <a:ext cx="7272808" cy="4093428"/>
          </a:xfrm>
          <a:prstGeom prst="rect">
            <a:avLst/>
          </a:prstGeom>
          <a:noFill/>
        </p:spPr>
        <p:txBody>
          <a:bodyPr wrap="square" rtlCol="0">
            <a:spAutoFit/>
          </a:bodyPr>
          <a:lstStyle/>
          <a:p>
            <a:r>
              <a:rPr lang="en-MY" sz="2000" dirty="0"/>
              <a:t>Performance planning is a formal structured process for identifying and communicating the organizational and individual goals expected of the employee. The performance plan consists of performance expected of an employee and an Individual Development Plan.</a:t>
            </a:r>
          </a:p>
          <a:p>
            <a:endParaRPr lang="en-MY" sz="2000" dirty="0"/>
          </a:p>
          <a:p>
            <a:r>
              <a:rPr lang="en-MY" sz="2000" dirty="0"/>
              <a:t>Performance plans are decided collaboratively between the supervisor and employee working together. They together determine the performance expectations and development objectives to be accomplished during the review period. They discuss goals, objectives and expectations for the review period. The process helps to improve the communication and discuss the career development plan of the employee</a:t>
            </a:r>
          </a:p>
        </p:txBody>
      </p:sp>
    </p:spTree>
    <p:extLst>
      <p:ext uri="{BB962C8B-B14F-4D97-AF65-F5344CB8AC3E}">
        <p14:creationId xmlns:p14="http://schemas.microsoft.com/office/powerpoint/2010/main" val="156376638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2DA35E-C1CD-4CA8-8E5D-08E3068FFA02}"/>
              </a:ext>
            </a:extLst>
          </p:cNvPr>
          <p:cNvSpPr>
            <a:spLocks noGrp="1"/>
          </p:cNvSpPr>
          <p:nvPr>
            <p:ph type="title"/>
          </p:nvPr>
        </p:nvSpPr>
        <p:spPr/>
        <p:txBody>
          <a:bodyPr/>
          <a:lstStyle/>
          <a:p>
            <a:r>
              <a:rPr lang="en-MY" dirty="0"/>
              <a:t>Performance Planning</a:t>
            </a:r>
          </a:p>
        </p:txBody>
      </p:sp>
      <p:pic>
        <p:nvPicPr>
          <p:cNvPr id="5" name="Picture 4">
            <a:extLst>
              <a:ext uri="{FF2B5EF4-FFF2-40B4-BE49-F238E27FC236}">
                <a16:creationId xmlns:a16="http://schemas.microsoft.com/office/drawing/2014/main" id="{0663C1C0-0149-4E28-8421-5104708C8948}"/>
              </a:ext>
            </a:extLst>
          </p:cNvPr>
          <p:cNvPicPr>
            <a:picLocks noChangeAspect="1"/>
          </p:cNvPicPr>
          <p:nvPr/>
        </p:nvPicPr>
        <p:blipFill>
          <a:blip r:embed="rId2"/>
          <a:stretch>
            <a:fillRect/>
          </a:stretch>
        </p:blipFill>
        <p:spPr>
          <a:xfrm>
            <a:off x="1090612" y="2060848"/>
            <a:ext cx="6962775" cy="4191000"/>
          </a:xfrm>
          <a:prstGeom prst="rect">
            <a:avLst/>
          </a:prstGeom>
        </p:spPr>
      </p:pic>
    </p:spTree>
    <p:extLst>
      <p:ext uri="{BB962C8B-B14F-4D97-AF65-F5344CB8AC3E}">
        <p14:creationId xmlns:p14="http://schemas.microsoft.com/office/powerpoint/2010/main" val="139375932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76E901-9BDE-4405-84CE-AB7C44BAFC4E}"/>
              </a:ext>
            </a:extLst>
          </p:cNvPr>
          <p:cNvSpPr>
            <a:spLocks noGrp="1"/>
          </p:cNvSpPr>
          <p:nvPr>
            <p:ph type="title"/>
          </p:nvPr>
        </p:nvSpPr>
        <p:spPr/>
        <p:txBody>
          <a:bodyPr/>
          <a:lstStyle/>
          <a:p>
            <a:r>
              <a:rPr lang="en-MY" dirty="0"/>
              <a:t>Factors for Performance Standard</a:t>
            </a:r>
          </a:p>
        </p:txBody>
      </p:sp>
      <p:sp>
        <p:nvSpPr>
          <p:cNvPr id="4" name="TextBox 3">
            <a:extLst>
              <a:ext uri="{FF2B5EF4-FFF2-40B4-BE49-F238E27FC236}">
                <a16:creationId xmlns:a16="http://schemas.microsoft.com/office/drawing/2014/main" id="{8A651FE0-99F5-4A20-9047-449FEE9F6548}"/>
              </a:ext>
            </a:extLst>
          </p:cNvPr>
          <p:cNvSpPr txBox="1"/>
          <p:nvPr/>
        </p:nvSpPr>
        <p:spPr>
          <a:xfrm>
            <a:off x="729562" y="1628800"/>
            <a:ext cx="8142076" cy="5078313"/>
          </a:xfrm>
          <a:prstGeom prst="rect">
            <a:avLst/>
          </a:prstGeom>
          <a:noFill/>
        </p:spPr>
        <p:txBody>
          <a:bodyPr wrap="square" rtlCol="0">
            <a:spAutoFit/>
          </a:bodyPr>
          <a:lstStyle/>
          <a:p>
            <a:pPr marL="285750" indent="-285750">
              <a:buFont typeface="Wingdings" panose="05000000000000000000" pitchFamily="2" charset="2"/>
              <a:buChar char="§"/>
            </a:pPr>
            <a:r>
              <a:rPr lang="en-MY" dirty="0"/>
              <a:t>Some cultures value performance of the group over the individual as follow.</a:t>
            </a:r>
          </a:p>
          <a:p>
            <a:pPr marL="285750" indent="-285750">
              <a:buFont typeface="Wingdings" panose="05000000000000000000" pitchFamily="2" charset="2"/>
              <a:buChar char="§"/>
            </a:pPr>
            <a:r>
              <a:rPr lang="en-MY" dirty="0"/>
              <a:t>In some cases, an open and honest exchange of issues can occur. In other cultural contexts, a more formal, reserved relationship is the norm.</a:t>
            </a:r>
          </a:p>
          <a:p>
            <a:pPr marL="285750" indent="-285750">
              <a:buFont typeface="Wingdings" panose="05000000000000000000" pitchFamily="2" charset="2"/>
              <a:buChar char="§"/>
            </a:pPr>
            <a:r>
              <a:rPr lang="en-MY" dirty="0"/>
              <a:t>The appropriateness of forms and the meaning of rating scales vary significantly from culture to culture and location to location.</a:t>
            </a:r>
          </a:p>
          <a:p>
            <a:pPr marL="285750" indent="-285750">
              <a:buFont typeface="Wingdings" panose="05000000000000000000" pitchFamily="2" charset="2"/>
              <a:buChar char="§"/>
            </a:pPr>
            <a:r>
              <a:rPr lang="en-MY" dirty="0"/>
              <a:t>In some cultures, only positive feedback is provided so employees can save face.</a:t>
            </a:r>
          </a:p>
          <a:p>
            <a:pPr marL="285750" indent="-285750">
              <a:buFont typeface="Wingdings" panose="05000000000000000000" pitchFamily="2" charset="2"/>
              <a:buChar char="§"/>
            </a:pPr>
            <a:r>
              <a:rPr lang="en-MY" dirty="0"/>
              <a:t>The act of ranking employees within a group can be difficult in collective cultures.</a:t>
            </a:r>
          </a:p>
          <a:p>
            <a:pPr marL="285750" indent="-285750">
              <a:buFont typeface="Wingdings" panose="05000000000000000000" pitchFamily="2" charset="2"/>
              <a:buChar char="§"/>
            </a:pPr>
            <a:r>
              <a:rPr lang="en-MY" dirty="0"/>
              <a:t>Compensation practices vary widely across borders, cultures, and legal systems. The perceived value of the rewards can also vary from culture to culture.</a:t>
            </a:r>
          </a:p>
          <a:p>
            <a:pPr marL="285750" indent="-285750">
              <a:buFont typeface="Wingdings" panose="05000000000000000000" pitchFamily="2" charset="2"/>
              <a:buChar char="§"/>
            </a:pPr>
            <a:r>
              <a:rPr lang="en-MY" dirty="0"/>
              <a:t>This practice may not be accepted in collective cultures and those with high ascribed value dimensions.</a:t>
            </a:r>
          </a:p>
          <a:p>
            <a:pPr marL="285750" indent="-285750">
              <a:buFont typeface="Wingdings" panose="05000000000000000000" pitchFamily="2" charset="2"/>
              <a:buChar char="§"/>
            </a:pPr>
            <a:r>
              <a:rPr lang="en-MY" dirty="0"/>
              <a:t>Appraisals can be highly culturally specific. Even the meaning of the term "performance" can vary among individual and collective cultures. Also, the process of gaining input from colleagues can be easy and expected in some cultures but very guarded in others.</a:t>
            </a:r>
          </a:p>
        </p:txBody>
      </p:sp>
    </p:spTree>
    <p:extLst>
      <p:ext uri="{BB962C8B-B14F-4D97-AF65-F5344CB8AC3E}">
        <p14:creationId xmlns:p14="http://schemas.microsoft.com/office/powerpoint/2010/main" val="360104053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2444E7-32C6-4BC2-AB9C-E75787847E84}"/>
              </a:ext>
            </a:extLst>
          </p:cNvPr>
          <p:cNvSpPr>
            <a:spLocks noGrp="1"/>
          </p:cNvSpPr>
          <p:nvPr>
            <p:ph type="title"/>
          </p:nvPr>
        </p:nvSpPr>
        <p:spPr/>
        <p:txBody>
          <a:bodyPr/>
          <a:lstStyle/>
          <a:p>
            <a:r>
              <a:rPr lang="en-MY" dirty="0"/>
              <a:t>Management by objectives (MBO)</a:t>
            </a:r>
          </a:p>
        </p:txBody>
      </p:sp>
      <p:sp>
        <p:nvSpPr>
          <p:cNvPr id="4" name="TextBox 3">
            <a:extLst>
              <a:ext uri="{FF2B5EF4-FFF2-40B4-BE49-F238E27FC236}">
                <a16:creationId xmlns:a16="http://schemas.microsoft.com/office/drawing/2014/main" id="{8C418ADC-587E-439F-8217-4EE526E45030}"/>
              </a:ext>
            </a:extLst>
          </p:cNvPr>
          <p:cNvSpPr txBox="1"/>
          <p:nvPr/>
        </p:nvSpPr>
        <p:spPr>
          <a:xfrm>
            <a:off x="708720" y="1700808"/>
            <a:ext cx="7978080" cy="1477328"/>
          </a:xfrm>
          <a:prstGeom prst="rect">
            <a:avLst/>
          </a:prstGeom>
          <a:noFill/>
        </p:spPr>
        <p:txBody>
          <a:bodyPr wrap="square" rtlCol="0">
            <a:spAutoFit/>
          </a:bodyPr>
          <a:lstStyle/>
          <a:p>
            <a:r>
              <a:rPr lang="en-MY" dirty="0"/>
              <a:t>MBO can be defined as a process whereby the employees and the superiors come together to identify common goals, the employees set their goals to be achieved, the standards to be taken as the criteria for measurement of their performance and contribution and deciding the course of action to be followed.</a:t>
            </a:r>
          </a:p>
        </p:txBody>
      </p:sp>
      <p:pic>
        <p:nvPicPr>
          <p:cNvPr id="6" name="Picture 5">
            <a:extLst>
              <a:ext uri="{FF2B5EF4-FFF2-40B4-BE49-F238E27FC236}">
                <a16:creationId xmlns:a16="http://schemas.microsoft.com/office/drawing/2014/main" id="{308D0AE6-3347-46A7-8A7A-C6965D9A44B7}"/>
              </a:ext>
            </a:extLst>
          </p:cNvPr>
          <p:cNvPicPr>
            <a:picLocks noChangeAspect="1"/>
          </p:cNvPicPr>
          <p:nvPr/>
        </p:nvPicPr>
        <p:blipFill>
          <a:blip r:embed="rId2"/>
          <a:stretch>
            <a:fillRect/>
          </a:stretch>
        </p:blipFill>
        <p:spPr>
          <a:xfrm>
            <a:off x="1321147" y="3424098"/>
            <a:ext cx="6753225" cy="2809875"/>
          </a:xfrm>
          <a:prstGeom prst="rect">
            <a:avLst/>
          </a:prstGeom>
        </p:spPr>
      </p:pic>
    </p:spTree>
    <p:extLst>
      <p:ext uri="{BB962C8B-B14F-4D97-AF65-F5344CB8AC3E}">
        <p14:creationId xmlns:p14="http://schemas.microsoft.com/office/powerpoint/2010/main" val="191831930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3B21EC-B6E4-4186-840C-88EC8D6B33F6}"/>
              </a:ext>
            </a:extLst>
          </p:cNvPr>
          <p:cNvSpPr>
            <a:spLocks noGrp="1"/>
          </p:cNvSpPr>
          <p:nvPr>
            <p:ph type="title"/>
          </p:nvPr>
        </p:nvSpPr>
        <p:spPr/>
        <p:txBody>
          <a:bodyPr/>
          <a:lstStyle/>
          <a:p>
            <a:r>
              <a:rPr lang="en-MY" dirty="0"/>
              <a:t>Goal Setting Theory</a:t>
            </a:r>
          </a:p>
        </p:txBody>
      </p:sp>
      <p:sp>
        <p:nvSpPr>
          <p:cNvPr id="3" name="Content Placeholder 2">
            <a:extLst>
              <a:ext uri="{FF2B5EF4-FFF2-40B4-BE49-F238E27FC236}">
                <a16:creationId xmlns:a16="http://schemas.microsoft.com/office/drawing/2014/main" id="{AC4045C2-36FB-4657-9FDF-746E507A8333}"/>
              </a:ext>
            </a:extLst>
          </p:cNvPr>
          <p:cNvSpPr>
            <a:spLocks noGrp="1"/>
          </p:cNvSpPr>
          <p:nvPr>
            <p:ph idx="1"/>
          </p:nvPr>
        </p:nvSpPr>
        <p:spPr/>
        <p:txBody>
          <a:bodyPr/>
          <a:lstStyle/>
          <a:p>
            <a:r>
              <a:rPr lang="en-MY" dirty="0"/>
              <a:t>Used for setting goals for individual and the team</a:t>
            </a:r>
          </a:p>
          <a:p>
            <a:r>
              <a:rPr lang="en-MY" dirty="0"/>
              <a:t>Research shows that the right goals can increase motivation and productivity</a:t>
            </a:r>
          </a:p>
          <a:p>
            <a:r>
              <a:rPr lang="en-MY" dirty="0"/>
              <a:t>Challenging goals, regular feedback increase productivity and motivation</a:t>
            </a:r>
          </a:p>
          <a:p>
            <a:r>
              <a:rPr lang="en-MY" dirty="0"/>
              <a:t>Applies in both high and low complexity jobs</a:t>
            </a:r>
          </a:p>
          <a:p>
            <a:r>
              <a:rPr lang="en-MY" dirty="0"/>
              <a:t>The research also show how not to set goals</a:t>
            </a:r>
          </a:p>
          <a:p>
            <a:pPr marL="800100" lvl="2" indent="0">
              <a:buNone/>
            </a:pPr>
            <a:r>
              <a:rPr lang="en-MY" dirty="0"/>
              <a:t> - Vague goals failed to increase motivation</a:t>
            </a:r>
          </a:p>
        </p:txBody>
      </p:sp>
    </p:spTree>
    <p:extLst>
      <p:ext uri="{BB962C8B-B14F-4D97-AF65-F5344CB8AC3E}">
        <p14:creationId xmlns:p14="http://schemas.microsoft.com/office/powerpoint/2010/main" val="82165871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EA7995-328B-4DCE-A5A4-65C3A622794E}"/>
              </a:ext>
            </a:extLst>
          </p:cNvPr>
          <p:cNvSpPr>
            <a:spLocks noGrp="1"/>
          </p:cNvSpPr>
          <p:nvPr>
            <p:ph type="title"/>
          </p:nvPr>
        </p:nvSpPr>
        <p:spPr/>
        <p:txBody>
          <a:bodyPr/>
          <a:lstStyle/>
          <a:p>
            <a:r>
              <a:rPr lang="en-MY" dirty="0"/>
              <a:t>Why Goal Setting increases Productivity</a:t>
            </a:r>
          </a:p>
        </p:txBody>
      </p:sp>
      <p:sp>
        <p:nvSpPr>
          <p:cNvPr id="3" name="Content Placeholder 2">
            <a:extLst>
              <a:ext uri="{FF2B5EF4-FFF2-40B4-BE49-F238E27FC236}">
                <a16:creationId xmlns:a16="http://schemas.microsoft.com/office/drawing/2014/main" id="{22EF82A9-89FE-45B7-9E64-534D6956B572}"/>
              </a:ext>
            </a:extLst>
          </p:cNvPr>
          <p:cNvSpPr>
            <a:spLocks noGrp="1"/>
          </p:cNvSpPr>
          <p:nvPr>
            <p:ph idx="1"/>
          </p:nvPr>
        </p:nvSpPr>
        <p:spPr>
          <a:xfrm>
            <a:off x="914400" y="1844824"/>
            <a:ext cx="7185992" cy="3629000"/>
          </a:xfrm>
        </p:spPr>
        <p:txBody>
          <a:bodyPr/>
          <a:lstStyle/>
          <a:p>
            <a:r>
              <a:rPr lang="en-MY" dirty="0"/>
              <a:t>Goals keep you focussed on what's important</a:t>
            </a:r>
          </a:p>
          <a:p>
            <a:endParaRPr lang="en-MY" dirty="0"/>
          </a:p>
          <a:p>
            <a:r>
              <a:rPr lang="en-MY" dirty="0"/>
              <a:t>Goals make you more </a:t>
            </a:r>
            <a:r>
              <a:rPr lang="en-MY" dirty="0" err="1"/>
              <a:t>persistant</a:t>
            </a:r>
            <a:endParaRPr lang="en-MY" dirty="0"/>
          </a:p>
          <a:p>
            <a:endParaRPr lang="en-MY" dirty="0"/>
          </a:p>
          <a:p>
            <a:r>
              <a:rPr lang="en-MY" dirty="0"/>
              <a:t>Goals help you to rise to the challenge</a:t>
            </a:r>
          </a:p>
        </p:txBody>
      </p:sp>
    </p:spTree>
    <p:extLst>
      <p:ext uri="{BB962C8B-B14F-4D97-AF65-F5344CB8AC3E}">
        <p14:creationId xmlns:p14="http://schemas.microsoft.com/office/powerpoint/2010/main" val="420702393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AF718A-855A-4CAA-AC82-8E1DA729A121}"/>
              </a:ext>
            </a:extLst>
          </p:cNvPr>
          <p:cNvSpPr>
            <a:spLocks noGrp="1"/>
          </p:cNvSpPr>
          <p:nvPr>
            <p:ph type="title"/>
          </p:nvPr>
        </p:nvSpPr>
        <p:spPr/>
        <p:txBody>
          <a:bodyPr/>
          <a:lstStyle/>
          <a:p>
            <a:r>
              <a:rPr lang="en-MY" dirty="0"/>
              <a:t>Locke’s Goal Setting Theory</a:t>
            </a:r>
          </a:p>
        </p:txBody>
      </p:sp>
      <p:sp>
        <p:nvSpPr>
          <p:cNvPr id="3" name="Content Placeholder 2">
            <a:extLst>
              <a:ext uri="{FF2B5EF4-FFF2-40B4-BE49-F238E27FC236}">
                <a16:creationId xmlns:a16="http://schemas.microsoft.com/office/drawing/2014/main" id="{FFAEF507-987F-47FC-9929-2F869FE4B4C1}"/>
              </a:ext>
            </a:extLst>
          </p:cNvPr>
          <p:cNvSpPr>
            <a:spLocks noGrp="1"/>
          </p:cNvSpPr>
          <p:nvPr>
            <p:ph idx="1"/>
          </p:nvPr>
        </p:nvSpPr>
        <p:spPr/>
        <p:txBody>
          <a:bodyPr/>
          <a:lstStyle/>
          <a:p>
            <a:pPr marL="0" indent="0">
              <a:buNone/>
            </a:pPr>
            <a:r>
              <a:rPr lang="en-MY" dirty="0"/>
              <a:t>Motivating goals have five characteristics :</a:t>
            </a:r>
          </a:p>
          <a:p>
            <a:endParaRPr lang="en-MY" dirty="0"/>
          </a:p>
          <a:p>
            <a:r>
              <a:rPr lang="en-MY" dirty="0"/>
              <a:t>Clarity</a:t>
            </a:r>
          </a:p>
          <a:p>
            <a:r>
              <a:rPr lang="en-MY" dirty="0"/>
              <a:t>Challenge</a:t>
            </a:r>
          </a:p>
          <a:p>
            <a:r>
              <a:rPr lang="en-MY" dirty="0"/>
              <a:t>Commitment</a:t>
            </a:r>
          </a:p>
          <a:p>
            <a:r>
              <a:rPr lang="en-MY" dirty="0"/>
              <a:t>Feedback</a:t>
            </a:r>
          </a:p>
          <a:p>
            <a:r>
              <a:rPr lang="en-MY" dirty="0"/>
              <a:t>Task Complexity</a:t>
            </a:r>
          </a:p>
        </p:txBody>
      </p:sp>
    </p:spTree>
    <p:extLst>
      <p:ext uri="{BB962C8B-B14F-4D97-AF65-F5344CB8AC3E}">
        <p14:creationId xmlns:p14="http://schemas.microsoft.com/office/powerpoint/2010/main" val="129201805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12399F-9D13-40EB-88E1-587333BF50BA}"/>
              </a:ext>
            </a:extLst>
          </p:cNvPr>
          <p:cNvSpPr>
            <a:spLocks noGrp="1"/>
          </p:cNvSpPr>
          <p:nvPr>
            <p:ph type="title"/>
          </p:nvPr>
        </p:nvSpPr>
        <p:spPr/>
        <p:txBody>
          <a:bodyPr/>
          <a:lstStyle/>
          <a:p>
            <a:r>
              <a:rPr lang="en-MY" dirty="0"/>
              <a:t>Goal Setting</a:t>
            </a:r>
          </a:p>
        </p:txBody>
      </p:sp>
      <p:sp>
        <p:nvSpPr>
          <p:cNvPr id="4" name="TextBox 3">
            <a:extLst>
              <a:ext uri="{FF2B5EF4-FFF2-40B4-BE49-F238E27FC236}">
                <a16:creationId xmlns:a16="http://schemas.microsoft.com/office/drawing/2014/main" id="{BE71DC4F-6235-4FDD-938A-3F3838F46326}"/>
              </a:ext>
            </a:extLst>
          </p:cNvPr>
          <p:cNvSpPr txBox="1"/>
          <p:nvPr/>
        </p:nvSpPr>
        <p:spPr>
          <a:xfrm>
            <a:off x="827584" y="1844824"/>
            <a:ext cx="7772400" cy="1754326"/>
          </a:xfrm>
          <a:prstGeom prst="rect">
            <a:avLst/>
          </a:prstGeom>
          <a:noFill/>
        </p:spPr>
        <p:txBody>
          <a:bodyPr wrap="square" rtlCol="0">
            <a:spAutoFit/>
          </a:bodyPr>
          <a:lstStyle/>
          <a:p>
            <a:r>
              <a:rPr lang="en-MY" dirty="0"/>
              <a:t>Employee goals can be clarified through performance and development planning, with attention to the level of performance needed and the specific desired results. Goal setting is most effective when it is combined with feedback, so progress can be monitored. Direct feedback and coaching is an often underutilized approach that enhances communication and bottom-line results. SMART goals include five elements in each objective</a:t>
            </a:r>
          </a:p>
        </p:txBody>
      </p:sp>
      <p:pic>
        <p:nvPicPr>
          <p:cNvPr id="6" name="Picture 5">
            <a:extLst>
              <a:ext uri="{FF2B5EF4-FFF2-40B4-BE49-F238E27FC236}">
                <a16:creationId xmlns:a16="http://schemas.microsoft.com/office/drawing/2014/main" id="{0DCBE8BF-C105-4142-8290-296DAFAB487E}"/>
              </a:ext>
            </a:extLst>
          </p:cNvPr>
          <p:cNvPicPr>
            <a:picLocks noChangeAspect="1"/>
          </p:cNvPicPr>
          <p:nvPr/>
        </p:nvPicPr>
        <p:blipFill>
          <a:blip r:embed="rId2"/>
          <a:stretch>
            <a:fillRect/>
          </a:stretch>
        </p:blipFill>
        <p:spPr>
          <a:xfrm>
            <a:off x="1331640" y="4023161"/>
            <a:ext cx="5832648" cy="2371725"/>
          </a:xfrm>
          <a:prstGeom prst="rect">
            <a:avLst/>
          </a:prstGeom>
        </p:spPr>
      </p:pic>
    </p:spTree>
    <p:extLst>
      <p:ext uri="{BB962C8B-B14F-4D97-AF65-F5344CB8AC3E}">
        <p14:creationId xmlns:p14="http://schemas.microsoft.com/office/powerpoint/2010/main" val="38167147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0B3292-53E7-4D06-823C-1B8A5E83B91D}"/>
              </a:ext>
            </a:extLst>
          </p:cNvPr>
          <p:cNvSpPr>
            <a:spLocks noGrp="1"/>
          </p:cNvSpPr>
          <p:nvPr>
            <p:ph type="title"/>
          </p:nvPr>
        </p:nvSpPr>
        <p:spPr/>
        <p:txBody>
          <a:bodyPr/>
          <a:lstStyle/>
          <a:p>
            <a:r>
              <a:rPr lang="en-MY" dirty="0"/>
              <a:t>Performance Planning</a:t>
            </a:r>
          </a:p>
        </p:txBody>
      </p:sp>
      <p:pic>
        <p:nvPicPr>
          <p:cNvPr id="5" name="Picture 4">
            <a:extLst>
              <a:ext uri="{FF2B5EF4-FFF2-40B4-BE49-F238E27FC236}">
                <a16:creationId xmlns:a16="http://schemas.microsoft.com/office/drawing/2014/main" id="{A09B9E86-1099-4D54-AFA5-6BA4BBC85CED}"/>
              </a:ext>
            </a:extLst>
          </p:cNvPr>
          <p:cNvPicPr>
            <a:picLocks noChangeAspect="1"/>
          </p:cNvPicPr>
          <p:nvPr/>
        </p:nvPicPr>
        <p:blipFill>
          <a:blip r:embed="rId2"/>
          <a:stretch>
            <a:fillRect/>
          </a:stretch>
        </p:blipFill>
        <p:spPr>
          <a:xfrm>
            <a:off x="917392" y="1916832"/>
            <a:ext cx="7947309" cy="3816424"/>
          </a:xfrm>
          <a:prstGeom prst="rect">
            <a:avLst/>
          </a:prstGeom>
        </p:spPr>
      </p:pic>
    </p:spTree>
    <p:extLst>
      <p:ext uri="{BB962C8B-B14F-4D97-AF65-F5344CB8AC3E}">
        <p14:creationId xmlns:p14="http://schemas.microsoft.com/office/powerpoint/2010/main" val="9144165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extLst>
              <p:ext uri="{D42A27DB-BD31-4B8C-83A1-F6EECF244321}">
                <p14:modId xmlns:p14="http://schemas.microsoft.com/office/powerpoint/2010/main" val="79072740"/>
              </p:ext>
            </p:extLst>
          </p:nvPr>
        </p:nvGraphicFramePr>
        <p:xfrm>
          <a:off x="914400" y="1600200"/>
          <a:ext cx="8122096" cy="506916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80881354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07B9A0-0A26-482E-8E2C-07D4099B7593}"/>
              </a:ext>
            </a:extLst>
          </p:cNvPr>
          <p:cNvSpPr>
            <a:spLocks noGrp="1"/>
          </p:cNvSpPr>
          <p:nvPr>
            <p:ph type="title"/>
          </p:nvPr>
        </p:nvSpPr>
        <p:spPr/>
        <p:txBody>
          <a:bodyPr/>
          <a:lstStyle/>
          <a:p>
            <a:r>
              <a:rPr lang="en-MY" dirty="0"/>
              <a:t>Performance Monitoring</a:t>
            </a:r>
          </a:p>
        </p:txBody>
      </p:sp>
      <p:sp>
        <p:nvSpPr>
          <p:cNvPr id="4" name="TextBox 3">
            <a:extLst>
              <a:ext uri="{FF2B5EF4-FFF2-40B4-BE49-F238E27FC236}">
                <a16:creationId xmlns:a16="http://schemas.microsoft.com/office/drawing/2014/main" id="{AB3A0AEF-EC4B-4B37-AB83-64FF1B3292A3}"/>
              </a:ext>
            </a:extLst>
          </p:cNvPr>
          <p:cNvSpPr txBox="1"/>
          <p:nvPr/>
        </p:nvSpPr>
        <p:spPr>
          <a:xfrm>
            <a:off x="1043608" y="1844824"/>
            <a:ext cx="7488832" cy="3693319"/>
          </a:xfrm>
          <a:prstGeom prst="rect">
            <a:avLst/>
          </a:prstGeom>
          <a:noFill/>
        </p:spPr>
        <p:txBody>
          <a:bodyPr wrap="square" rtlCol="0">
            <a:spAutoFit/>
          </a:bodyPr>
          <a:lstStyle/>
          <a:p>
            <a:r>
              <a:rPr lang="en-MY" dirty="0"/>
              <a:t>The Periodic tracking (for example, daily, weekly, monthly, quarterly, annually) of any activity’s progress by systematically gathering and </a:t>
            </a:r>
            <a:r>
              <a:rPr lang="en-MY" dirty="0" err="1"/>
              <a:t>analyzing</a:t>
            </a:r>
            <a:r>
              <a:rPr lang="en-MY" dirty="0"/>
              <a:t> data and information is called Monitoring. The target audience/beneficiaries must be defined along with what you are doing, and whether your activities are being implemented as planned or not.</a:t>
            </a:r>
          </a:p>
          <a:p>
            <a:endParaRPr lang="en-MY" dirty="0"/>
          </a:p>
          <a:p>
            <a:r>
              <a:rPr lang="en-MY" dirty="0"/>
              <a:t>Monitoring of a program or intervention involves the collection of routine data that measures progress toward achieving program objectives. It is used to track changes in program outputs and performance over time. It provides regular feedback and early indications of progress (or lack of progress). Its purpose is to permit the management and stakeholders to make informed decisions regarding the effectiveness of programs and the efficient use of resources</a:t>
            </a:r>
          </a:p>
        </p:txBody>
      </p:sp>
    </p:spTree>
    <p:extLst>
      <p:ext uri="{BB962C8B-B14F-4D97-AF65-F5344CB8AC3E}">
        <p14:creationId xmlns:p14="http://schemas.microsoft.com/office/powerpoint/2010/main" val="17021020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C8121A-5278-4908-87EA-ABCB6DBBC501}"/>
              </a:ext>
            </a:extLst>
          </p:cNvPr>
          <p:cNvSpPr>
            <a:spLocks noGrp="1"/>
          </p:cNvSpPr>
          <p:nvPr>
            <p:ph type="title"/>
          </p:nvPr>
        </p:nvSpPr>
        <p:spPr/>
        <p:txBody>
          <a:bodyPr/>
          <a:lstStyle/>
          <a:p>
            <a:r>
              <a:rPr lang="en-MY" dirty="0"/>
              <a:t>Performance Monitoring</a:t>
            </a:r>
          </a:p>
        </p:txBody>
      </p:sp>
      <p:pic>
        <p:nvPicPr>
          <p:cNvPr id="5" name="Picture 4">
            <a:extLst>
              <a:ext uri="{FF2B5EF4-FFF2-40B4-BE49-F238E27FC236}">
                <a16:creationId xmlns:a16="http://schemas.microsoft.com/office/drawing/2014/main" id="{B190DBC6-875F-4878-86C5-6253E8B3ECB1}"/>
              </a:ext>
            </a:extLst>
          </p:cNvPr>
          <p:cNvPicPr>
            <a:picLocks noChangeAspect="1"/>
          </p:cNvPicPr>
          <p:nvPr/>
        </p:nvPicPr>
        <p:blipFill>
          <a:blip r:embed="rId2"/>
          <a:stretch>
            <a:fillRect/>
          </a:stretch>
        </p:blipFill>
        <p:spPr>
          <a:xfrm>
            <a:off x="1115616" y="1772816"/>
            <a:ext cx="7578535" cy="4104456"/>
          </a:xfrm>
          <a:prstGeom prst="rect">
            <a:avLst/>
          </a:prstGeom>
        </p:spPr>
      </p:pic>
    </p:spTree>
    <p:extLst>
      <p:ext uri="{BB962C8B-B14F-4D97-AF65-F5344CB8AC3E}">
        <p14:creationId xmlns:p14="http://schemas.microsoft.com/office/powerpoint/2010/main" val="34562023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85D14B-93A9-4193-902D-8CD5055DC2D5}"/>
              </a:ext>
            </a:extLst>
          </p:cNvPr>
          <p:cNvSpPr>
            <a:spLocks noGrp="1"/>
          </p:cNvSpPr>
          <p:nvPr>
            <p:ph type="title"/>
          </p:nvPr>
        </p:nvSpPr>
        <p:spPr/>
        <p:txBody>
          <a:bodyPr/>
          <a:lstStyle/>
          <a:p>
            <a:r>
              <a:rPr lang="en-MY" dirty="0"/>
              <a:t>Reinforcement</a:t>
            </a:r>
          </a:p>
        </p:txBody>
      </p:sp>
      <p:pic>
        <p:nvPicPr>
          <p:cNvPr id="4" name="Picture 3">
            <a:extLst>
              <a:ext uri="{FF2B5EF4-FFF2-40B4-BE49-F238E27FC236}">
                <a16:creationId xmlns:a16="http://schemas.microsoft.com/office/drawing/2014/main" id="{2FF9BFA4-351A-4981-8232-DA2070D7000D}"/>
              </a:ext>
            </a:extLst>
          </p:cNvPr>
          <p:cNvPicPr>
            <a:picLocks noChangeAspect="1"/>
          </p:cNvPicPr>
          <p:nvPr/>
        </p:nvPicPr>
        <p:blipFill>
          <a:blip r:embed="rId2"/>
          <a:stretch>
            <a:fillRect/>
          </a:stretch>
        </p:blipFill>
        <p:spPr>
          <a:xfrm>
            <a:off x="722380" y="1916832"/>
            <a:ext cx="7964420" cy="3994577"/>
          </a:xfrm>
          <a:prstGeom prst="rect">
            <a:avLst/>
          </a:prstGeom>
        </p:spPr>
      </p:pic>
    </p:spTree>
    <p:extLst>
      <p:ext uri="{BB962C8B-B14F-4D97-AF65-F5344CB8AC3E}">
        <p14:creationId xmlns:p14="http://schemas.microsoft.com/office/powerpoint/2010/main" val="314026446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A202F4-AE1E-4E7D-988D-BAE60F2E63C5}"/>
              </a:ext>
            </a:extLst>
          </p:cNvPr>
          <p:cNvSpPr>
            <a:spLocks noGrp="1"/>
          </p:cNvSpPr>
          <p:nvPr>
            <p:ph type="title"/>
          </p:nvPr>
        </p:nvSpPr>
        <p:spPr/>
        <p:txBody>
          <a:bodyPr/>
          <a:lstStyle/>
          <a:p>
            <a:r>
              <a:rPr lang="en-MY" dirty="0"/>
              <a:t>Positive Reinforcement</a:t>
            </a:r>
          </a:p>
        </p:txBody>
      </p:sp>
      <p:sp>
        <p:nvSpPr>
          <p:cNvPr id="3" name="Content Placeholder 2">
            <a:extLst>
              <a:ext uri="{FF2B5EF4-FFF2-40B4-BE49-F238E27FC236}">
                <a16:creationId xmlns:a16="http://schemas.microsoft.com/office/drawing/2014/main" id="{33831FD9-5EDD-47D9-9244-A70610C0AAEB}"/>
              </a:ext>
            </a:extLst>
          </p:cNvPr>
          <p:cNvSpPr>
            <a:spLocks noGrp="1"/>
          </p:cNvSpPr>
          <p:nvPr>
            <p:ph idx="1"/>
          </p:nvPr>
        </p:nvSpPr>
        <p:spPr>
          <a:xfrm>
            <a:off x="683568" y="1600200"/>
            <a:ext cx="8003232" cy="4530725"/>
          </a:xfrm>
        </p:spPr>
        <p:txBody>
          <a:bodyPr/>
          <a:lstStyle/>
          <a:p>
            <a:r>
              <a:rPr lang="en-MY" sz="2400" dirty="0"/>
              <a:t>This reinforcement implies giving a positive response when an individual shows positive and required behaviour. For example, immediately praising an employee for coming early for job.  </a:t>
            </a:r>
          </a:p>
          <a:p>
            <a:r>
              <a:rPr lang="en-MY" sz="2400" dirty="0"/>
              <a:t>This will increase probability of outstanding </a:t>
            </a:r>
            <a:r>
              <a:rPr lang="en-MY" sz="2400" dirty="0" err="1"/>
              <a:t>behavior</a:t>
            </a:r>
            <a:r>
              <a:rPr lang="en-MY" sz="2400" dirty="0"/>
              <a:t> occurring again. </a:t>
            </a:r>
          </a:p>
          <a:p>
            <a:r>
              <a:rPr lang="en-MY" sz="2400" dirty="0"/>
              <a:t>Reward is a positive reinforce, but not necessarily. If and only if the employees’ behaviour improves, reward can said to be a positive reinforce. Positive reinforcement stimulates occurrence of a behaviour. </a:t>
            </a:r>
          </a:p>
          <a:p>
            <a:r>
              <a:rPr lang="en-MY" sz="2400" dirty="0"/>
              <a:t>It must be noted that more spontaneous is the giving of reward, the greater reinforcement value it has.</a:t>
            </a:r>
          </a:p>
        </p:txBody>
      </p:sp>
    </p:spTree>
    <p:extLst>
      <p:ext uri="{BB962C8B-B14F-4D97-AF65-F5344CB8AC3E}">
        <p14:creationId xmlns:p14="http://schemas.microsoft.com/office/powerpoint/2010/main" val="64016416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97CEE7-2DD0-47FE-991D-392C2AE284DC}"/>
              </a:ext>
            </a:extLst>
          </p:cNvPr>
          <p:cNvSpPr>
            <a:spLocks noGrp="1"/>
          </p:cNvSpPr>
          <p:nvPr>
            <p:ph type="title"/>
          </p:nvPr>
        </p:nvSpPr>
        <p:spPr/>
        <p:txBody>
          <a:bodyPr/>
          <a:lstStyle/>
          <a:p>
            <a:r>
              <a:rPr lang="en-MY" dirty="0"/>
              <a:t>Negative Reinforcement</a:t>
            </a:r>
          </a:p>
        </p:txBody>
      </p:sp>
      <p:sp>
        <p:nvSpPr>
          <p:cNvPr id="3" name="Content Placeholder 2">
            <a:extLst>
              <a:ext uri="{FF2B5EF4-FFF2-40B4-BE49-F238E27FC236}">
                <a16:creationId xmlns:a16="http://schemas.microsoft.com/office/drawing/2014/main" id="{546439DE-8E2B-462F-9CC5-A0A2182DD5EE}"/>
              </a:ext>
            </a:extLst>
          </p:cNvPr>
          <p:cNvSpPr>
            <a:spLocks noGrp="1"/>
          </p:cNvSpPr>
          <p:nvPr>
            <p:ph idx="1"/>
          </p:nvPr>
        </p:nvSpPr>
        <p:spPr/>
        <p:txBody>
          <a:bodyPr/>
          <a:lstStyle/>
          <a:p>
            <a:pPr marL="0" indent="0">
              <a:buNone/>
            </a:pPr>
            <a:r>
              <a:rPr lang="en-MY" dirty="0"/>
              <a:t>This reinforcement strengthens a </a:t>
            </a:r>
            <a:r>
              <a:rPr lang="en-MY" dirty="0" err="1"/>
              <a:t>behavior</a:t>
            </a:r>
            <a:r>
              <a:rPr lang="en-MY" dirty="0"/>
              <a:t> because a negative condition is stopped or avoided as a consequence of the </a:t>
            </a:r>
            <a:r>
              <a:rPr lang="en-MY" dirty="0" err="1"/>
              <a:t>behavior</a:t>
            </a:r>
            <a:r>
              <a:rPr lang="en-MY" dirty="0"/>
              <a:t>. This implies rewarding an employee by removing negative / undesirable consequences. Both positive and negative reinforcement can be used for increasing desirable or required </a:t>
            </a:r>
            <a:r>
              <a:rPr lang="en-MY" dirty="0" err="1"/>
              <a:t>behavior</a:t>
            </a:r>
            <a:r>
              <a:rPr lang="en-MY" dirty="0"/>
              <a:t>.</a:t>
            </a:r>
          </a:p>
        </p:txBody>
      </p:sp>
    </p:spTree>
    <p:extLst>
      <p:ext uri="{BB962C8B-B14F-4D97-AF65-F5344CB8AC3E}">
        <p14:creationId xmlns:p14="http://schemas.microsoft.com/office/powerpoint/2010/main" val="55997736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F54AF7-1D22-4FAA-82B3-9F283198BE13}"/>
              </a:ext>
            </a:extLst>
          </p:cNvPr>
          <p:cNvSpPr>
            <a:spLocks noGrp="1"/>
          </p:cNvSpPr>
          <p:nvPr>
            <p:ph type="title"/>
          </p:nvPr>
        </p:nvSpPr>
        <p:spPr/>
        <p:txBody>
          <a:bodyPr/>
          <a:lstStyle/>
          <a:p>
            <a:r>
              <a:rPr lang="en-MY" dirty="0"/>
              <a:t>Punishment</a:t>
            </a:r>
          </a:p>
        </p:txBody>
      </p:sp>
      <p:sp>
        <p:nvSpPr>
          <p:cNvPr id="3" name="Content Placeholder 2">
            <a:extLst>
              <a:ext uri="{FF2B5EF4-FFF2-40B4-BE49-F238E27FC236}">
                <a16:creationId xmlns:a16="http://schemas.microsoft.com/office/drawing/2014/main" id="{EF3A1348-E5EC-4819-9EBD-F42DE76ED717}"/>
              </a:ext>
            </a:extLst>
          </p:cNvPr>
          <p:cNvSpPr>
            <a:spLocks noGrp="1"/>
          </p:cNvSpPr>
          <p:nvPr>
            <p:ph idx="1"/>
          </p:nvPr>
        </p:nvSpPr>
        <p:spPr>
          <a:xfrm>
            <a:off x="755576" y="1600200"/>
            <a:ext cx="7931224" cy="4530725"/>
          </a:xfrm>
        </p:spPr>
        <p:txBody>
          <a:bodyPr/>
          <a:lstStyle/>
          <a:p>
            <a:r>
              <a:rPr lang="en-MY" sz="2400" dirty="0"/>
              <a:t>Punishment weakens a behaviour because a negative condition is introduced or experienced as a consequence of the behaviour.</a:t>
            </a:r>
          </a:p>
          <a:p>
            <a:r>
              <a:rPr lang="en-MY" sz="2400" dirty="0"/>
              <a:t> It implies removing positive consequences so as to lower the probability of repeating undesirable behaviour in future. In other words, punishment means applying undesirable consequence for showing undesirable behaviour.</a:t>
            </a:r>
          </a:p>
          <a:p>
            <a:r>
              <a:rPr lang="en-MY" sz="2400" dirty="0"/>
              <a:t>For instance, suspending an employee for breaking the organizational rules. Punishment can be equalized by positive reinforcement from alternative source.</a:t>
            </a:r>
          </a:p>
        </p:txBody>
      </p:sp>
    </p:spTree>
    <p:extLst>
      <p:ext uri="{BB962C8B-B14F-4D97-AF65-F5344CB8AC3E}">
        <p14:creationId xmlns:p14="http://schemas.microsoft.com/office/powerpoint/2010/main" val="29527673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5259F8-A615-4CB0-9901-9F744F293674}"/>
              </a:ext>
            </a:extLst>
          </p:cNvPr>
          <p:cNvSpPr>
            <a:spLocks noGrp="1"/>
          </p:cNvSpPr>
          <p:nvPr>
            <p:ph type="title"/>
          </p:nvPr>
        </p:nvSpPr>
        <p:spPr/>
        <p:txBody>
          <a:bodyPr/>
          <a:lstStyle/>
          <a:p>
            <a:r>
              <a:rPr lang="en-MY" dirty="0"/>
              <a:t>Extinction</a:t>
            </a:r>
          </a:p>
        </p:txBody>
      </p:sp>
      <p:sp>
        <p:nvSpPr>
          <p:cNvPr id="3" name="Content Placeholder 2">
            <a:extLst>
              <a:ext uri="{FF2B5EF4-FFF2-40B4-BE49-F238E27FC236}">
                <a16:creationId xmlns:a16="http://schemas.microsoft.com/office/drawing/2014/main" id="{E17F7AA2-23F1-49B7-BEFB-48BEF5C33218}"/>
              </a:ext>
            </a:extLst>
          </p:cNvPr>
          <p:cNvSpPr>
            <a:spLocks noGrp="1"/>
          </p:cNvSpPr>
          <p:nvPr>
            <p:ph idx="1"/>
          </p:nvPr>
        </p:nvSpPr>
        <p:spPr>
          <a:xfrm>
            <a:off x="914400" y="1600200"/>
            <a:ext cx="7978080" cy="4530725"/>
          </a:xfrm>
        </p:spPr>
        <p:txBody>
          <a:bodyPr/>
          <a:lstStyle/>
          <a:p>
            <a:r>
              <a:rPr lang="en-MY" dirty="0"/>
              <a:t>Extinction removes something in order to decrease a behaviour. It implies absence of reinforcements. </a:t>
            </a:r>
          </a:p>
          <a:p>
            <a:r>
              <a:rPr lang="en-MY" dirty="0"/>
              <a:t>In other words, extinction implies lowering the probability of undesired behaviour by removing reward for that kind of behaviour. </a:t>
            </a:r>
          </a:p>
          <a:p>
            <a:r>
              <a:rPr lang="en-MY" dirty="0"/>
              <a:t>For instance - if an employee no longer receives praise and admiration for his good work, he may feel that his behaviour is generating no fruitful consequence. Extinction may unintentionally lower desirable behaviour.</a:t>
            </a:r>
          </a:p>
        </p:txBody>
      </p:sp>
    </p:spTree>
    <p:extLst>
      <p:ext uri="{BB962C8B-B14F-4D97-AF65-F5344CB8AC3E}">
        <p14:creationId xmlns:p14="http://schemas.microsoft.com/office/powerpoint/2010/main" val="87826692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extLst>
              <p:ext uri="{D42A27DB-BD31-4B8C-83A1-F6EECF244321}">
                <p14:modId xmlns:p14="http://schemas.microsoft.com/office/powerpoint/2010/main" val="993513041"/>
              </p:ext>
            </p:extLst>
          </p:nvPr>
        </p:nvGraphicFramePr>
        <p:xfrm>
          <a:off x="914400" y="1600200"/>
          <a:ext cx="8122096" cy="506916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83335389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0E8785-0E17-493D-B607-8B898FB59CBA}"/>
              </a:ext>
            </a:extLst>
          </p:cNvPr>
          <p:cNvSpPr>
            <a:spLocks noGrp="1"/>
          </p:cNvSpPr>
          <p:nvPr>
            <p:ph type="title"/>
          </p:nvPr>
        </p:nvSpPr>
        <p:spPr/>
        <p:txBody>
          <a:bodyPr/>
          <a:lstStyle/>
          <a:p>
            <a:r>
              <a:rPr lang="en-MY" dirty="0"/>
              <a:t>Performance Appraisal</a:t>
            </a:r>
          </a:p>
        </p:txBody>
      </p:sp>
      <p:sp>
        <p:nvSpPr>
          <p:cNvPr id="3" name="Content Placeholder 2">
            <a:extLst>
              <a:ext uri="{FF2B5EF4-FFF2-40B4-BE49-F238E27FC236}">
                <a16:creationId xmlns:a16="http://schemas.microsoft.com/office/drawing/2014/main" id="{50BB6E52-3C98-4C15-ADA0-01B4A5416290}"/>
              </a:ext>
            </a:extLst>
          </p:cNvPr>
          <p:cNvSpPr>
            <a:spLocks noGrp="1"/>
          </p:cNvSpPr>
          <p:nvPr>
            <p:ph idx="1"/>
          </p:nvPr>
        </p:nvSpPr>
        <p:spPr/>
        <p:txBody>
          <a:bodyPr/>
          <a:lstStyle/>
          <a:p>
            <a:r>
              <a:rPr lang="en-MY" sz="2000" dirty="0"/>
              <a:t>Performance Appraisal is the systematic evaluation of the performance of employees and to understand the abilities of a person for further growth and development. Performance appraisal is generally done in systematic ways which are as follows:</a:t>
            </a:r>
          </a:p>
          <a:p>
            <a:endParaRPr lang="en-MY" sz="2000" dirty="0"/>
          </a:p>
          <a:p>
            <a:pPr marL="285750" indent="-285750">
              <a:buFont typeface="Wingdings" panose="05000000000000000000" pitchFamily="2" charset="2"/>
              <a:buChar char="§"/>
            </a:pPr>
            <a:r>
              <a:rPr lang="en-MY" sz="2000" dirty="0"/>
              <a:t>The supervisors measure the pay of employees and compare it with targets and plans.</a:t>
            </a:r>
          </a:p>
          <a:p>
            <a:pPr marL="285750" indent="-285750">
              <a:buFont typeface="Wingdings" panose="05000000000000000000" pitchFamily="2" charset="2"/>
              <a:buChar char="§"/>
            </a:pPr>
            <a:endParaRPr lang="en-MY" sz="2000" dirty="0"/>
          </a:p>
          <a:p>
            <a:pPr marL="285750" indent="-285750">
              <a:buFont typeface="Wingdings" panose="05000000000000000000" pitchFamily="2" charset="2"/>
              <a:buChar char="§"/>
            </a:pPr>
            <a:r>
              <a:rPr lang="en-MY" sz="2000" dirty="0"/>
              <a:t>The supervisor analyses the factors behind work performances of employees.</a:t>
            </a:r>
          </a:p>
          <a:p>
            <a:pPr marL="285750" indent="-285750">
              <a:buFont typeface="Wingdings" panose="05000000000000000000" pitchFamily="2" charset="2"/>
              <a:buChar char="§"/>
            </a:pPr>
            <a:endParaRPr lang="en-MY" sz="2000" dirty="0"/>
          </a:p>
          <a:p>
            <a:pPr marL="285750" indent="-285750">
              <a:buFont typeface="Wingdings" panose="05000000000000000000" pitchFamily="2" charset="2"/>
              <a:buChar char="§"/>
            </a:pPr>
            <a:r>
              <a:rPr lang="en-MY" sz="2000" dirty="0"/>
              <a:t>The employers are in position to guide the employees for a better performance</a:t>
            </a:r>
          </a:p>
          <a:p>
            <a:endParaRPr lang="en-MY" sz="2000" dirty="0"/>
          </a:p>
          <a:p>
            <a:endParaRPr lang="en-MY" sz="2000" dirty="0"/>
          </a:p>
          <a:p>
            <a:pPr marL="0" indent="0">
              <a:buNone/>
            </a:pPr>
            <a:endParaRPr lang="en-MY" sz="2000" dirty="0"/>
          </a:p>
        </p:txBody>
      </p:sp>
    </p:spTree>
    <p:extLst>
      <p:ext uri="{BB962C8B-B14F-4D97-AF65-F5344CB8AC3E}">
        <p14:creationId xmlns:p14="http://schemas.microsoft.com/office/powerpoint/2010/main" val="185452765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E929E5-0CBB-4C40-9343-7D22C661D0E6}"/>
              </a:ext>
            </a:extLst>
          </p:cNvPr>
          <p:cNvSpPr>
            <a:spLocks noGrp="1"/>
          </p:cNvSpPr>
          <p:nvPr>
            <p:ph type="title"/>
          </p:nvPr>
        </p:nvSpPr>
        <p:spPr/>
        <p:txBody>
          <a:bodyPr/>
          <a:lstStyle/>
          <a:p>
            <a:r>
              <a:rPr lang="en-MY" dirty="0"/>
              <a:t>Performance Appraisals</a:t>
            </a:r>
          </a:p>
        </p:txBody>
      </p:sp>
      <p:sp>
        <p:nvSpPr>
          <p:cNvPr id="3" name="Content Placeholder 2">
            <a:extLst>
              <a:ext uri="{FF2B5EF4-FFF2-40B4-BE49-F238E27FC236}">
                <a16:creationId xmlns:a16="http://schemas.microsoft.com/office/drawing/2014/main" id="{3290C91E-570A-4EDB-B62D-6CE140377C7E}"/>
              </a:ext>
            </a:extLst>
          </p:cNvPr>
          <p:cNvSpPr>
            <a:spLocks noGrp="1"/>
          </p:cNvSpPr>
          <p:nvPr>
            <p:ph idx="1"/>
          </p:nvPr>
        </p:nvSpPr>
        <p:spPr/>
        <p:txBody>
          <a:bodyPr/>
          <a:lstStyle/>
          <a:p>
            <a:pPr marL="0" indent="0">
              <a:buNone/>
            </a:pPr>
            <a:r>
              <a:rPr lang="en-MY" dirty="0"/>
              <a:t>A performance appraisal is a formal interaction between an employee and his/her manager. This is when the performance of the employee is assessed and discussed in thorough detail, with the manager communicating the weaknesses and strengths observed in the employee and also identifying opportunities for the employee to develop professionally. </a:t>
            </a:r>
          </a:p>
        </p:txBody>
      </p:sp>
    </p:spTree>
    <p:extLst>
      <p:ext uri="{BB962C8B-B14F-4D97-AF65-F5344CB8AC3E}">
        <p14:creationId xmlns:p14="http://schemas.microsoft.com/office/powerpoint/2010/main" val="327575299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E55A07-3FE6-4DBB-A64F-236E9EEED5C2}"/>
              </a:ext>
            </a:extLst>
          </p:cNvPr>
          <p:cNvSpPr>
            <a:spLocks noGrp="1"/>
          </p:cNvSpPr>
          <p:nvPr>
            <p:ph type="title"/>
          </p:nvPr>
        </p:nvSpPr>
        <p:spPr/>
        <p:txBody>
          <a:bodyPr/>
          <a:lstStyle/>
          <a:p>
            <a:r>
              <a:rPr lang="en-MY" dirty="0"/>
              <a:t>Objectives of Performance Appraisal</a:t>
            </a:r>
          </a:p>
        </p:txBody>
      </p:sp>
      <p:sp>
        <p:nvSpPr>
          <p:cNvPr id="3" name="Content Placeholder 2">
            <a:extLst>
              <a:ext uri="{FF2B5EF4-FFF2-40B4-BE49-F238E27FC236}">
                <a16:creationId xmlns:a16="http://schemas.microsoft.com/office/drawing/2014/main" id="{CC6CDC1F-AF42-4675-B7F2-B9669782AF1F}"/>
              </a:ext>
            </a:extLst>
          </p:cNvPr>
          <p:cNvSpPr>
            <a:spLocks noGrp="1"/>
          </p:cNvSpPr>
          <p:nvPr>
            <p:ph idx="1"/>
          </p:nvPr>
        </p:nvSpPr>
        <p:spPr/>
        <p:txBody>
          <a:bodyPr/>
          <a:lstStyle/>
          <a:p>
            <a:r>
              <a:rPr lang="en-MY" dirty="0"/>
              <a:t>Improvement</a:t>
            </a:r>
          </a:p>
          <a:p>
            <a:r>
              <a:rPr lang="en-MY" dirty="0"/>
              <a:t>Coaching and Guidance</a:t>
            </a:r>
          </a:p>
          <a:p>
            <a:r>
              <a:rPr lang="en-MY" dirty="0"/>
              <a:t>Feedback and Communication</a:t>
            </a:r>
          </a:p>
          <a:p>
            <a:r>
              <a:rPr lang="en-MY" dirty="0"/>
              <a:t>Compensation</a:t>
            </a:r>
          </a:p>
          <a:p>
            <a:r>
              <a:rPr lang="en-MY" dirty="0"/>
              <a:t>Staffing Decision and Professional Development</a:t>
            </a:r>
          </a:p>
          <a:p>
            <a:r>
              <a:rPr lang="en-MY" dirty="0"/>
              <a:t>Termination and Legal Documentation</a:t>
            </a:r>
          </a:p>
          <a:p>
            <a:endParaRPr lang="en-MY" dirty="0"/>
          </a:p>
          <a:p>
            <a:endParaRPr lang="en-MY" dirty="0"/>
          </a:p>
          <a:p>
            <a:endParaRPr lang="en-MY" dirty="0"/>
          </a:p>
          <a:p>
            <a:endParaRPr lang="en-MY" dirty="0"/>
          </a:p>
        </p:txBody>
      </p:sp>
    </p:spTree>
    <p:extLst>
      <p:ext uri="{BB962C8B-B14F-4D97-AF65-F5344CB8AC3E}">
        <p14:creationId xmlns:p14="http://schemas.microsoft.com/office/powerpoint/2010/main" val="56685013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DA1A46-4589-4CF3-A19C-063C070E2A21}"/>
              </a:ext>
            </a:extLst>
          </p:cNvPr>
          <p:cNvSpPr>
            <a:spLocks noGrp="1"/>
          </p:cNvSpPr>
          <p:nvPr>
            <p:ph type="title"/>
          </p:nvPr>
        </p:nvSpPr>
        <p:spPr/>
        <p:txBody>
          <a:bodyPr/>
          <a:lstStyle/>
          <a:p>
            <a:r>
              <a:rPr lang="en-MY" dirty="0"/>
              <a:t>Process of Performance Appraisals</a:t>
            </a:r>
          </a:p>
        </p:txBody>
      </p:sp>
      <p:sp>
        <p:nvSpPr>
          <p:cNvPr id="3" name="Content Placeholder 2">
            <a:extLst>
              <a:ext uri="{FF2B5EF4-FFF2-40B4-BE49-F238E27FC236}">
                <a16:creationId xmlns:a16="http://schemas.microsoft.com/office/drawing/2014/main" id="{B951E962-68B1-41D5-AB57-C69247C08A8A}"/>
              </a:ext>
            </a:extLst>
          </p:cNvPr>
          <p:cNvSpPr>
            <a:spLocks noGrp="1"/>
          </p:cNvSpPr>
          <p:nvPr>
            <p:ph idx="1"/>
          </p:nvPr>
        </p:nvSpPr>
        <p:spPr/>
        <p:txBody>
          <a:bodyPr/>
          <a:lstStyle/>
          <a:p>
            <a:r>
              <a:rPr lang="en-MY" dirty="0"/>
              <a:t>Conducting Job analysis.</a:t>
            </a:r>
          </a:p>
          <a:p>
            <a:r>
              <a:rPr lang="en-MY" dirty="0"/>
              <a:t>Establishing Performance Standards</a:t>
            </a:r>
          </a:p>
          <a:p>
            <a:r>
              <a:rPr lang="en-MY" dirty="0"/>
              <a:t>Communicating the standards</a:t>
            </a:r>
          </a:p>
          <a:p>
            <a:r>
              <a:rPr lang="en-MY" dirty="0"/>
              <a:t>Measuring the actual Performance</a:t>
            </a:r>
          </a:p>
          <a:p>
            <a:r>
              <a:rPr lang="en-MY" dirty="0"/>
              <a:t>Comparing the Actual with the Desired Performance</a:t>
            </a:r>
          </a:p>
          <a:p>
            <a:r>
              <a:rPr lang="en-MY" dirty="0"/>
              <a:t>Discussing Results</a:t>
            </a:r>
          </a:p>
          <a:p>
            <a:r>
              <a:rPr lang="en-MY" dirty="0"/>
              <a:t>Decision Making</a:t>
            </a:r>
          </a:p>
          <a:p>
            <a:endParaRPr lang="en-MY" dirty="0"/>
          </a:p>
          <a:p>
            <a:endParaRPr lang="en-MY" dirty="0"/>
          </a:p>
        </p:txBody>
      </p:sp>
    </p:spTree>
    <p:extLst>
      <p:ext uri="{BB962C8B-B14F-4D97-AF65-F5344CB8AC3E}">
        <p14:creationId xmlns:p14="http://schemas.microsoft.com/office/powerpoint/2010/main" val="2254197022"/>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34FAF2-EA03-483B-930B-5726E16A48BD}"/>
              </a:ext>
            </a:extLst>
          </p:cNvPr>
          <p:cNvSpPr>
            <a:spLocks noGrp="1"/>
          </p:cNvSpPr>
          <p:nvPr>
            <p:ph type="title"/>
          </p:nvPr>
        </p:nvSpPr>
        <p:spPr/>
        <p:txBody>
          <a:bodyPr/>
          <a:lstStyle/>
          <a:p>
            <a:r>
              <a:rPr lang="en-MY" dirty="0"/>
              <a:t>Performance Appraisal</a:t>
            </a:r>
          </a:p>
        </p:txBody>
      </p:sp>
      <p:pic>
        <p:nvPicPr>
          <p:cNvPr id="4" name="Picture 3">
            <a:extLst>
              <a:ext uri="{FF2B5EF4-FFF2-40B4-BE49-F238E27FC236}">
                <a16:creationId xmlns:a16="http://schemas.microsoft.com/office/drawing/2014/main" id="{59DAA2F8-ABE5-4FF2-BDE3-F286341F179A}"/>
              </a:ext>
            </a:extLst>
          </p:cNvPr>
          <p:cNvPicPr>
            <a:picLocks noChangeAspect="1"/>
          </p:cNvPicPr>
          <p:nvPr/>
        </p:nvPicPr>
        <p:blipFill>
          <a:blip r:embed="rId2"/>
          <a:stretch>
            <a:fillRect/>
          </a:stretch>
        </p:blipFill>
        <p:spPr>
          <a:xfrm>
            <a:off x="1152524" y="2132856"/>
            <a:ext cx="7565329" cy="3960440"/>
          </a:xfrm>
          <a:prstGeom prst="rect">
            <a:avLst/>
          </a:prstGeom>
        </p:spPr>
      </p:pic>
    </p:spTree>
    <p:extLst>
      <p:ext uri="{BB962C8B-B14F-4D97-AF65-F5344CB8AC3E}">
        <p14:creationId xmlns:p14="http://schemas.microsoft.com/office/powerpoint/2010/main" val="192469885"/>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DCF133-665D-40F9-AEF6-48F6EC452B5D}"/>
              </a:ext>
            </a:extLst>
          </p:cNvPr>
          <p:cNvSpPr>
            <a:spLocks noGrp="1"/>
          </p:cNvSpPr>
          <p:nvPr>
            <p:ph type="title"/>
          </p:nvPr>
        </p:nvSpPr>
        <p:spPr/>
        <p:txBody>
          <a:bodyPr/>
          <a:lstStyle/>
          <a:p>
            <a:r>
              <a:rPr lang="en-MY" dirty="0"/>
              <a:t>Equity Theory</a:t>
            </a:r>
          </a:p>
        </p:txBody>
      </p:sp>
      <p:sp>
        <p:nvSpPr>
          <p:cNvPr id="3" name="Content Placeholder 2">
            <a:extLst>
              <a:ext uri="{FF2B5EF4-FFF2-40B4-BE49-F238E27FC236}">
                <a16:creationId xmlns:a16="http://schemas.microsoft.com/office/drawing/2014/main" id="{C96E0FAF-1C03-4E7B-953D-406120E4856C}"/>
              </a:ext>
            </a:extLst>
          </p:cNvPr>
          <p:cNvSpPr>
            <a:spLocks noGrp="1"/>
          </p:cNvSpPr>
          <p:nvPr>
            <p:ph idx="1"/>
          </p:nvPr>
        </p:nvSpPr>
        <p:spPr>
          <a:xfrm>
            <a:off x="685800" y="1628800"/>
            <a:ext cx="8206680" cy="4530725"/>
          </a:xfrm>
        </p:spPr>
        <p:txBody>
          <a:bodyPr/>
          <a:lstStyle/>
          <a:p>
            <a:r>
              <a:rPr lang="en-MY" dirty="0"/>
              <a:t>Adams' Equity Theory calls for a fair balance to be struck between an employee's inputs (hard work, skill level, acceptance, enthusiasm, and so on) and an employee's outputs (salary, benefits, intangibles such as recognition, and so on).</a:t>
            </a:r>
          </a:p>
          <a:p>
            <a:endParaRPr lang="en-MY" dirty="0"/>
          </a:p>
          <a:p>
            <a:r>
              <a:rPr lang="en-MY" dirty="0"/>
              <a:t>According to the theory, finding this fair balance serves to ensure a strong and productive relationship is achieved with the employee, with the overall result being contented, motivated employees</a:t>
            </a:r>
          </a:p>
        </p:txBody>
      </p:sp>
    </p:spTree>
    <p:extLst>
      <p:ext uri="{BB962C8B-B14F-4D97-AF65-F5344CB8AC3E}">
        <p14:creationId xmlns:p14="http://schemas.microsoft.com/office/powerpoint/2010/main" val="3142019729"/>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D2F8F3-A832-4631-A779-61E1FD15AD99}"/>
              </a:ext>
            </a:extLst>
          </p:cNvPr>
          <p:cNvSpPr>
            <a:spLocks noGrp="1"/>
          </p:cNvSpPr>
          <p:nvPr>
            <p:ph type="title"/>
          </p:nvPr>
        </p:nvSpPr>
        <p:spPr/>
        <p:txBody>
          <a:bodyPr/>
          <a:lstStyle/>
          <a:p>
            <a:r>
              <a:rPr lang="en-MY" dirty="0"/>
              <a:t>Acceptability of Performance Appraisals</a:t>
            </a:r>
          </a:p>
        </p:txBody>
      </p:sp>
      <p:pic>
        <p:nvPicPr>
          <p:cNvPr id="4" name="Picture 3">
            <a:extLst>
              <a:ext uri="{FF2B5EF4-FFF2-40B4-BE49-F238E27FC236}">
                <a16:creationId xmlns:a16="http://schemas.microsoft.com/office/drawing/2014/main" id="{60CCB23C-9146-420F-A8AC-9F93FCD26977}"/>
              </a:ext>
            </a:extLst>
          </p:cNvPr>
          <p:cNvPicPr>
            <a:picLocks noChangeAspect="1"/>
          </p:cNvPicPr>
          <p:nvPr/>
        </p:nvPicPr>
        <p:blipFill>
          <a:blip r:embed="rId2"/>
          <a:stretch>
            <a:fillRect/>
          </a:stretch>
        </p:blipFill>
        <p:spPr>
          <a:xfrm>
            <a:off x="1259632" y="2132856"/>
            <a:ext cx="6552728" cy="3620137"/>
          </a:xfrm>
          <a:prstGeom prst="rect">
            <a:avLst/>
          </a:prstGeom>
        </p:spPr>
      </p:pic>
    </p:spTree>
    <p:extLst>
      <p:ext uri="{BB962C8B-B14F-4D97-AF65-F5344CB8AC3E}">
        <p14:creationId xmlns:p14="http://schemas.microsoft.com/office/powerpoint/2010/main" val="123567223"/>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C44E7F-15F0-49E1-A8C8-F15A07C9EE15}"/>
              </a:ext>
            </a:extLst>
          </p:cNvPr>
          <p:cNvSpPr>
            <a:spLocks noGrp="1"/>
          </p:cNvSpPr>
          <p:nvPr>
            <p:ph type="title"/>
          </p:nvPr>
        </p:nvSpPr>
        <p:spPr>
          <a:xfrm>
            <a:off x="914400" y="277813"/>
            <a:ext cx="8122096" cy="1143000"/>
          </a:xfrm>
        </p:spPr>
        <p:txBody>
          <a:bodyPr/>
          <a:lstStyle/>
          <a:p>
            <a:r>
              <a:rPr lang="en-MY" dirty="0"/>
              <a:t>Distributive Justice – Fair Allocation</a:t>
            </a:r>
          </a:p>
        </p:txBody>
      </p:sp>
      <p:sp>
        <p:nvSpPr>
          <p:cNvPr id="3" name="Content Placeholder 2">
            <a:extLst>
              <a:ext uri="{FF2B5EF4-FFF2-40B4-BE49-F238E27FC236}">
                <a16:creationId xmlns:a16="http://schemas.microsoft.com/office/drawing/2014/main" id="{0E91AADA-856D-4C25-9002-33C541932158}"/>
              </a:ext>
            </a:extLst>
          </p:cNvPr>
          <p:cNvSpPr>
            <a:spLocks noGrp="1"/>
          </p:cNvSpPr>
          <p:nvPr>
            <p:ph idx="1"/>
          </p:nvPr>
        </p:nvSpPr>
        <p:spPr>
          <a:xfrm>
            <a:off x="654968" y="1600200"/>
            <a:ext cx="8237512" cy="4979987"/>
          </a:xfrm>
        </p:spPr>
        <p:txBody>
          <a:bodyPr/>
          <a:lstStyle/>
          <a:p>
            <a:r>
              <a:rPr lang="en-MY" dirty="0"/>
              <a:t>Distributive justice involves people's evaluations of the fairness of the allocation of desirable outcomes across people.</a:t>
            </a:r>
          </a:p>
          <a:p>
            <a:r>
              <a:rPr lang="en-MY" dirty="0"/>
              <a:t>The principle of equity also calls for an unequal distribution of resources but holds that the ratio of any individual's inputs to outcomes should be equivalent to the same ratio of the person or persons with whom the individual is being compared. In other words, each individual should receive resources in proportion to their relative contributions</a:t>
            </a:r>
          </a:p>
        </p:txBody>
      </p:sp>
    </p:spTree>
    <p:extLst>
      <p:ext uri="{BB962C8B-B14F-4D97-AF65-F5344CB8AC3E}">
        <p14:creationId xmlns:p14="http://schemas.microsoft.com/office/powerpoint/2010/main" val="1568128267"/>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22D292-22AF-4D09-BCE3-90CE4CB81025}"/>
              </a:ext>
            </a:extLst>
          </p:cNvPr>
          <p:cNvSpPr>
            <a:spLocks noGrp="1"/>
          </p:cNvSpPr>
          <p:nvPr>
            <p:ph type="title"/>
          </p:nvPr>
        </p:nvSpPr>
        <p:spPr/>
        <p:txBody>
          <a:bodyPr/>
          <a:lstStyle/>
          <a:p>
            <a:r>
              <a:rPr lang="en-MY" dirty="0"/>
              <a:t>Procedural Justice – Fair Procedure</a:t>
            </a:r>
          </a:p>
        </p:txBody>
      </p:sp>
      <p:sp>
        <p:nvSpPr>
          <p:cNvPr id="3" name="Content Placeholder 2">
            <a:extLst>
              <a:ext uri="{FF2B5EF4-FFF2-40B4-BE49-F238E27FC236}">
                <a16:creationId xmlns:a16="http://schemas.microsoft.com/office/drawing/2014/main" id="{5D2649E4-8368-43E5-990B-D268D96D4D8E}"/>
              </a:ext>
            </a:extLst>
          </p:cNvPr>
          <p:cNvSpPr>
            <a:spLocks noGrp="1"/>
          </p:cNvSpPr>
          <p:nvPr>
            <p:ph idx="1"/>
          </p:nvPr>
        </p:nvSpPr>
        <p:spPr>
          <a:xfrm>
            <a:off x="685800" y="1628800"/>
            <a:ext cx="8134672" cy="4530725"/>
          </a:xfrm>
        </p:spPr>
        <p:txBody>
          <a:bodyPr/>
          <a:lstStyle/>
          <a:p>
            <a:r>
              <a:rPr lang="en-MY" dirty="0"/>
              <a:t>Procedural Justice / Fairness means the fairness of the procedures adopted to decide the outcomes. Process of assigning well trained </a:t>
            </a:r>
            <a:r>
              <a:rPr lang="en-MY" dirty="0" err="1"/>
              <a:t>raters</a:t>
            </a:r>
            <a:r>
              <a:rPr lang="en-MY" dirty="0"/>
              <a:t>, mutually establishing performance criteria and having appeals process adds to employee perception of procedural justice.</a:t>
            </a:r>
          </a:p>
          <a:p>
            <a:r>
              <a:rPr lang="en-MY" dirty="0"/>
              <a:t> A justice model for performance appraisal, rooted in the due process of law and possessing three basic factors: adequate notice, a fair hearing and judgment based on evidence. </a:t>
            </a:r>
          </a:p>
        </p:txBody>
      </p:sp>
    </p:spTree>
    <p:extLst>
      <p:ext uri="{BB962C8B-B14F-4D97-AF65-F5344CB8AC3E}">
        <p14:creationId xmlns:p14="http://schemas.microsoft.com/office/powerpoint/2010/main" val="2154275622"/>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5C7D6C-19FF-476A-AF86-6A9666B953DF}"/>
              </a:ext>
            </a:extLst>
          </p:cNvPr>
          <p:cNvSpPr>
            <a:spLocks noGrp="1"/>
          </p:cNvSpPr>
          <p:nvPr>
            <p:ph type="title"/>
          </p:nvPr>
        </p:nvSpPr>
        <p:spPr/>
        <p:txBody>
          <a:bodyPr/>
          <a:lstStyle/>
          <a:p>
            <a:r>
              <a:rPr lang="en-MY" dirty="0"/>
              <a:t>Interactional Justice / Fairness</a:t>
            </a:r>
          </a:p>
        </p:txBody>
      </p:sp>
      <p:sp>
        <p:nvSpPr>
          <p:cNvPr id="3" name="Content Placeholder 2">
            <a:extLst>
              <a:ext uri="{FF2B5EF4-FFF2-40B4-BE49-F238E27FC236}">
                <a16:creationId xmlns:a16="http://schemas.microsoft.com/office/drawing/2014/main" id="{84ECF5F1-899E-47A5-88B5-B11E5CD1BD66}"/>
              </a:ext>
            </a:extLst>
          </p:cNvPr>
          <p:cNvSpPr>
            <a:spLocks noGrp="1"/>
          </p:cNvSpPr>
          <p:nvPr>
            <p:ph idx="1"/>
          </p:nvPr>
        </p:nvSpPr>
        <p:spPr>
          <a:xfrm>
            <a:off x="755576" y="1600200"/>
            <a:ext cx="7931224" cy="4530725"/>
          </a:xfrm>
        </p:spPr>
        <p:txBody>
          <a:bodyPr/>
          <a:lstStyle/>
          <a:p>
            <a:r>
              <a:rPr lang="en-MY" dirty="0"/>
              <a:t>Interactional Justice / Fairness refers to the quality of appraisal interview, appraisal system and performance interaction between the </a:t>
            </a:r>
            <a:r>
              <a:rPr lang="en-MY" dirty="0" err="1"/>
              <a:t>rater</a:t>
            </a:r>
            <a:r>
              <a:rPr lang="en-MY" dirty="0"/>
              <a:t> and the ratee. </a:t>
            </a:r>
          </a:p>
          <a:p>
            <a:r>
              <a:rPr lang="en-MY" dirty="0"/>
              <a:t>Individuals are highly influenced by the emotional intelligence of their supervisors and other representatives within the organization.</a:t>
            </a:r>
          </a:p>
        </p:txBody>
      </p:sp>
    </p:spTree>
    <p:extLst>
      <p:ext uri="{BB962C8B-B14F-4D97-AF65-F5344CB8AC3E}">
        <p14:creationId xmlns:p14="http://schemas.microsoft.com/office/powerpoint/2010/main" val="2821207236"/>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44D484-D22C-4808-A031-661617DD6A1C}"/>
              </a:ext>
            </a:extLst>
          </p:cNvPr>
          <p:cNvSpPr>
            <a:spLocks noGrp="1"/>
          </p:cNvSpPr>
          <p:nvPr>
            <p:ph type="title"/>
          </p:nvPr>
        </p:nvSpPr>
        <p:spPr/>
        <p:txBody>
          <a:bodyPr/>
          <a:lstStyle/>
          <a:p>
            <a:r>
              <a:rPr lang="en-MY" dirty="0"/>
              <a:t>Informational Justice / Fairness</a:t>
            </a:r>
          </a:p>
        </p:txBody>
      </p:sp>
      <p:sp>
        <p:nvSpPr>
          <p:cNvPr id="3" name="Content Placeholder 2">
            <a:extLst>
              <a:ext uri="{FF2B5EF4-FFF2-40B4-BE49-F238E27FC236}">
                <a16:creationId xmlns:a16="http://schemas.microsoft.com/office/drawing/2014/main" id="{A43A1B89-15F8-46AF-9045-C372787E4D0A}"/>
              </a:ext>
            </a:extLst>
          </p:cNvPr>
          <p:cNvSpPr>
            <a:spLocks noGrp="1"/>
          </p:cNvSpPr>
          <p:nvPr>
            <p:ph idx="1"/>
          </p:nvPr>
        </p:nvSpPr>
        <p:spPr>
          <a:xfrm>
            <a:off x="611560" y="1600200"/>
            <a:ext cx="8424936" cy="4530725"/>
          </a:xfrm>
        </p:spPr>
        <p:txBody>
          <a:bodyPr/>
          <a:lstStyle/>
          <a:p>
            <a:r>
              <a:rPr lang="en-MY" sz="2600" dirty="0"/>
              <a:t>Informational Justice / Fairness is concerned with fairness perception based on clarification of performance expectation and standards.</a:t>
            </a:r>
          </a:p>
          <a:p>
            <a:r>
              <a:rPr lang="en-MY" sz="2600" dirty="0"/>
              <a:t>The focus of informational justice is on clarification of events which determine outcome, just like the procedural justice, but perceptions are socially determined. Information can take the form of honest, sincere and logical explanations of allocation process.</a:t>
            </a:r>
          </a:p>
          <a:p>
            <a:r>
              <a:rPr lang="en-MY" sz="2600" dirty="0"/>
              <a:t> In the context of appraisals it involves setting performance objectives feedback and explanations during performance interviews. </a:t>
            </a:r>
          </a:p>
        </p:txBody>
      </p:sp>
    </p:spTree>
    <p:extLst>
      <p:ext uri="{BB962C8B-B14F-4D97-AF65-F5344CB8AC3E}">
        <p14:creationId xmlns:p14="http://schemas.microsoft.com/office/powerpoint/2010/main" val="689628246"/>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D64F7B-61DF-480C-9153-51A26D010669}"/>
              </a:ext>
            </a:extLst>
          </p:cNvPr>
          <p:cNvSpPr>
            <a:spLocks noGrp="1"/>
          </p:cNvSpPr>
          <p:nvPr>
            <p:ph type="title"/>
          </p:nvPr>
        </p:nvSpPr>
        <p:spPr/>
        <p:txBody>
          <a:bodyPr/>
          <a:lstStyle/>
          <a:p>
            <a:r>
              <a:rPr lang="en-MY" dirty="0"/>
              <a:t>Performance Management Process</a:t>
            </a:r>
          </a:p>
        </p:txBody>
      </p:sp>
      <p:graphicFrame>
        <p:nvGraphicFramePr>
          <p:cNvPr id="3" name="Table 3">
            <a:extLst>
              <a:ext uri="{FF2B5EF4-FFF2-40B4-BE49-F238E27FC236}">
                <a16:creationId xmlns:a16="http://schemas.microsoft.com/office/drawing/2014/main" id="{75E3D83D-E2A4-4E91-BF16-4142F2022629}"/>
              </a:ext>
            </a:extLst>
          </p:cNvPr>
          <p:cNvGraphicFramePr>
            <a:graphicFrameLocks noGrp="1"/>
          </p:cNvGraphicFramePr>
          <p:nvPr>
            <p:extLst>
              <p:ext uri="{D42A27DB-BD31-4B8C-83A1-F6EECF244321}">
                <p14:modId xmlns:p14="http://schemas.microsoft.com/office/powerpoint/2010/main" val="1615312639"/>
              </p:ext>
            </p:extLst>
          </p:nvPr>
        </p:nvGraphicFramePr>
        <p:xfrm>
          <a:off x="914400" y="1772816"/>
          <a:ext cx="7618040" cy="3887336"/>
        </p:xfrm>
        <a:graphic>
          <a:graphicData uri="http://schemas.openxmlformats.org/drawingml/2006/table">
            <a:tbl>
              <a:tblPr firstRow="1" bandRow="1">
                <a:tableStyleId>{91EBBBCC-DAD2-459C-BE2E-F6DE35CF9A28}</a:tableStyleId>
              </a:tblPr>
              <a:tblGrid>
                <a:gridCol w="3809020">
                  <a:extLst>
                    <a:ext uri="{9D8B030D-6E8A-4147-A177-3AD203B41FA5}">
                      <a16:colId xmlns:a16="http://schemas.microsoft.com/office/drawing/2014/main" val="672468649"/>
                    </a:ext>
                  </a:extLst>
                </a:gridCol>
                <a:gridCol w="3809020">
                  <a:extLst>
                    <a:ext uri="{9D8B030D-6E8A-4147-A177-3AD203B41FA5}">
                      <a16:colId xmlns:a16="http://schemas.microsoft.com/office/drawing/2014/main" val="3131615005"/>
                    </a:ext>
                  </a:extLst>
                </a:gridCol>
              </a:tblGrid>
              <a:tr h="504056">
                <a:tc>
                  <a:txBody>
                    <a:bodyPr/>
                    <a:lstStyle/>
                    <a:p>
                      <a:r>
                        <a:rPr lang="en-MY" dirty="0"/>
                        <a:t>Performance Management</a:t>
                      </a:r>
                    </a:p>
                  </a:txBody>
                  <a:tcPr/>
                </a:tc>
                <a:tc>
                  <a:txBody>
                    <a:bodyPr/>
                    <a:lstStyle/>
                    <a:p>
                      <a:r>
                        <a:rPr lang="en-MY" dirty="0"/>
                        <a:t>Performance Appraisal</a:t>
                      </a:r>
                    </a:p>
                  </a:txBody>
                  <a:tcPr/>
                </a:tc>
                <a:extLst>
                  <a:ext uri="{0D108BD9-81ED-4DB2-BD59-A6C34878D82A}">
                    <a16:rowId xmlns:a16="http://schemas.microsoft.com/office/drawing/2014/main" val="3711167574"/>
                  </a:ext>
                </a:extLst>
              </a:tr>
              <a:tr h="3338789">
                <a:tc>
                  <a:txBody>
                    <a:bodyPr/>
                    <a:lstStyle/>
                    <a:p>
                      <a:r>
                        <a:rPr lang="en-MY" dirty="0"/>
                        <a:t>Strategic</a:t>
                      </a:r>
                    </a:p>
                    <a:p>
                      <a:endParaRPr lang="en-MY" dirty="0"/>
                    </a:p>
                    <a:p>
                      <a:r>
                        <a:rPr lang="en-MY" dirty="0"/>
                        <a:t>Driven by Manager</a:t>
                      </a:r>
                    </a:p>
                    <a:p>
                      <a:endParaRPr lang="en-MY" dirty="0"/>
                    </a:p>
                    <a:p>
                      <a:r>
                        <a:rPr lang="en-MY" dirty="0"/>
                        <a:t>Dynamic</a:t>
                      </a:r>
                    </a:p>
                    <a:p>
                      <a:endParaRPr lang="en-MY" dirty="0"/>
                    </a:p>
                    <a:p>
                      <a:r>
                        <a:rPr lang="en-MY" dirty="0"/>
                        <a:t>Ongoing Feedback</a:t>
                      </a:r>
                    </a:p>
                    <a:p>
                      <a:endParaRPr lang="en-MY" dirty="0"/>
                    </a:p>
                    <a:p>
                      <a:r>
                        <a:rPr lang="en-MY" dirty="0"/>
                        <a:t>Assessing Organisational strength</a:t>
                      </a:r>
                    </a:p>
                    <a:p>
                      <a:endParaRPr lang="en-MY" dirty="0"/>
                    </a:p>
                    <a:p>
                      <a:r>
                        <a:rPr lang="en-MY" dirty="0"/>
                        <a:t>Used for organisational development</a:t>
                      </a:r>
                    </a:p>
                  </a:txBody>
                  <a:tcPr/>
                </a:tc>
                <a:tc>
                  <a:txBody>
                    <a:bodyPr/>
                    <a:lstStyle/>
                    <a:p>
                      <a:r>
                        <a:rPr lang="en-MY" dirty="0"/>
                        <a:t>Operational</a:t>
                      </a:r>
                    </a:p>
                    <a:p>
                      <a:endParaRPr lang="en-MY" dirty="0"/>
                    </a:p>
                    <a:p>
                      <a:r>
                        <a:rPr lang="en-MY" dirty="0"/>
                        <a:t>Driven by HR</a:t>
                      </a:r>
                    </a:p>
                    <a:p>
                      <a:endParaRPr lang="en-MY" dirty="0"/>
                    </a:p>
                    <a:p>
                      <a:r>
                        <a:rPr lang="en-MY" dirty="0"/>
                        <a:t>Looing back at past</a:t>
                      </a:r>
                    </a:p>
                    <a:p>
                      <a:endParaRPr lang="en-MY" dirty="0"/>
                    </a:p>
                    <a:p>
                      <a:r>
                        <a:rPr lang="en-MY" dirty="0"/>
                        <a:t>Annual feedback</a:t>
                      </a:r>
                    </a:p>
                    <a:p>
                      <a:endParaRPr lang="en-MY" dirty="0"/>
                    </a:p>
                    <a:p>
                      <a:r>
                        <a:rPr lang="en-MY" dirty="0"/>
                        <a:t>Assessing Individual strength</a:t>
                      </a:r>
                    </a:p>
                    <a:p>
                      <a:endParaRPr lang="en-MY" dirty="0"/>
                    </a:p>
                    <a:p>
                      <a:r>
                        <a:rPr lang="en-MY" dirty="0"/>
                        <a:t>Opportunities for individual development</a:t>
                      </a:r>
                    </a:p>
                  </a:txBody>
                  <a:tcPr/>
                </a:tc>
                <a:extLst>
                  <a:ext uri="{0D108BD9-81ED-4DB2-BD59-A6C34878D82A}">
                    <a16:rowId xmlns:a16="http://schemas.microsoft.com/office/drawing/2014/main" val="644490183"/>
                  </a:ext>
                </a:extLst>
              </a:tr>
            </a:tbl>
          </a:graphicData>
        </a:graphic>
      </p:graphicFrame>
    </p:spTree>
    <p:extLst>
      <p:ext uri="{BB962C8B-B14F-4D97-AF65-F5344CB8AC3E}">
        <p14:creationId xmlns:p14="http://schemas.microsoft.com/office/powerpoint/2010/main" val="3809321561"/>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86E294-AF4F-41E1-A2DA-EE6636FDBAAA}"/>
              </a:ext>
            </a:extLst>
          </p:cNvPr>
          <p:cNvSpPr>
            <a:spLocks noGrp="1"/>
          </p:cNvSpPr>
          <p:nvPr>
            <p:ph type="title"/>
          </p:nvPr>
        </p:nvSpPr>
        <p:spPr/>
        <p:txBody>
          <a:bodyPr/>
          <a:lstStyle/>
          <a:p>
            <a:r>
              <a:rPr lang="en-MY" dirty="0"/>
              <a:t>Methods of Performance Appraisal</a:t>
            </a:r>
          </a:p>
        </p:txBody>
      </p:sp>
      <p:pic>
        <p:nvPicPr>
          <p:cNvPr id="5" name="Picture 4">
            <a:extLst>
              <a:ext uri="{FF2B5EF4-FFF2-40B4-BE49-F238E27FC236}">
                <a16:creationId xmlns:a16="http://schemas.microsoft.com/office/drawing/2014/main" id="{88CF5F63-BF15-4A06-A684-F801E9B8FEAD}"/>
              </a:ext>
            </a:extLst>
          </p:cNvPr>
          <p:cNvPicPr>
            <a:picLocks noChangeAspect="1"/>
          </p:cNvPicPr>
          <p:nvPr/>
        </p:nvPicPr>
        <p:blipFill>
          <a:blip r:embed="rId2"/>
          <a:stretch>
            <a:fillRect/>
          </a:stretch>
        </p:blipFill>
        <p:spPr>
          <a:xfrm>
            <a:off x="1178014" y="2043695"/>
            <a:ext cx="7642626" cy="3257513"/>
          </a:xfrm>
          <a:prstGeom prst="rect">
            <a:avLst/>
          </a:prstGeom>
        </p:spPr>
      </p:pic>
    </p:spTree>
    <p:extLst>
      <p:ext uri="{BB962C8B-B14F-4D97-AF65-F5344CB8AC3E}">
        <p14:creationId xmlns:p14="http://schemas.microsoft.com/office/powerpoint/2010/main" val="446277883"/>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F886F1-CF57-4BF5-B1E1-C9AEF384C023}"/>
              </a:ext>
            </a:extLst>
          </p:cNvPr>
          <p:cNvSpPr>
            <a:spLocks noGrp="1"/>
          </p:cNvSpPr>
          <p:nvPr>
            <p:ph type="title"/>
          </p:nvPr>
        </p:nvSpPr>
        <p:spPr/>
        <p:txBody>
          <a:bodyPr/>
          <a:lstStyle/>
          <a:p>
            <a:r>
              <a:rPr lang="en-MY" dirty="0"/>
              <a:t>Forced Choice Ratings</a:t>
            </a:r>
          </a:p>
        </p:txBody>
      </p:sp>
      <p:sp>
        <p:nvSpPr>
          <p:cNvPr id="3" name="Content Placeholder 2">
            <a:extLst>
              <a:ext uri="{FF2B5EF4-FFF2-40B4-BE49-F238E27FC236}">
                <a16:creationId xmlns:a16="http://schemas.microsoft.com/office/drawing/2014/main" id="{C30F37B0-8E4C-4529-8B50-89CF7EA3E108}"/>
              </a:ext>
            </a:extLst>
          </p:cNvPr>
          <p:cNvSpPr>
            <a:spLocks noGrp="1"/>
          </p:cNvSpPr>
          <p:nvPr>
            <p:ph idx="1"/>
          </p:nvPr>
        </p:nvSpPr>
        <p:spPr/>
        <p:txBody>
          <a:bodyPr/>
          <a:lstStyle/>
          <a:p>
            <a:r>
              <a:rPr lang="en-MY" dirty="0"/>
              <a:t>The primary purpose of the forced choice method is to correct the tendency of a </a:t>
            </a:r>
            <a:r>
              <a:rPr lang="en-MY" dirty="0" err="1"/>
              <a:t>rater</a:t>
            </a:r>
            <a:r>
              <a:rPr lang="en-MY" dirty="0"/>
              <a:t> to give consistently high or low ratings to all the employees.</a:t>
            </a:r>
          </a:p>
          <a:p>
            <a:r>
              <a:rPr lang="en-MY" dirty="0"/>
              <a:t> This method makes use of several sets of pair phrases, One or two of which may be positive and the other one or two negative and the </a:t>
            </a:r>
            <a:r>
              <a:rPr lang="en-MY" dirty="0" err="1"/>
              <a:t>rater</a:t>
            </a:r>
            <a:r>
              <a:rPr lang="en-MY" dirty="0"/>
              <a:t> is asked to indicate which of the four phrases is the most and least descriptive of a particular worker. </a:t>
            </a:r>
          </a:p>
        </p:txBody>
      </p:sp>
    </p:spTree>
    <p:extLst>
      <p:ext uri="{BB962C8B-B14F-4D97-AF65-F5344CB8AC3E}">
        <p14:creationId xmlns:p14="http://schemas.microsoft.com/office/powerpoint/2010/main" val="1142314762"/>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EF534E-A70A-4798-B469-568EBE5551D4}"/>
              </a:ext>
            </a:extLst>
          </p:cNvPr>
          <p:cNvSpPr>
            <a:spLocks noGrp="1"/>
          </p:cNvSpPr>
          <p:nvPr>
            <p:ph type="title"/>
          </p:nvPr>
        </p:nvSpPr>
        <p:spPr/>
        <p:txBody>
          <a:bodyPr/>
          <a:lstStyle/>
          <a:p>
            <a:r>
              <a:rPr lang="en-MY" dirty="0"/>
              <a:t>Forced Choice Ratings</a:t>
            </a:r>
          </a:p>
        </p:txBody>
      </p:sp>
      <p:pic>
        <p:nvPicPr>
          <p:cNvPr id="5" name="Picture 4">
            <a:extLst>
              <a:ext uri="{FF2B5EF4-FFF2-40B4-BE49-F238E27FC236}">
                <a16:creationId xmlns:a16="http://schemas.microsoft.com/office/drawing/2014/main" id="{5E257E30-614F-4659-B01D-4F1DFA8FD55B}"/>
              </a:ext>
            </a:extLst>
          </p:cNvPr>
          <p:cNvPicPr>
            <a:picLocks noChangeAspect="1"/>
          </p:cNvPicPr>
          <p:nvPr/>
        </p:nvPicPr>
        <p:blipFill>
          <a:blip r:embed="rId2"/>
          <a:stretch>
            <a:fillRect/>
          </a:stretch>
        </p:blipFill>
        <p:spPr>
          <a:xfrm>
            <a:off x="1033462" y="1772816"/>
            <a:ext cx="7077075" cy="4619625"/>
          </a:xfrm>
          <a:prstGeom prst="rect">
            <a:avLst/>
          </a:prstGeom>
        </p:spPr>
      </p:pic>
    </p:spTree>
    <p:extLst>
      <p:ext uri="{BB962C8B-B14F-4D97-AF65-F5344CB8AC3E}">
        <p14:creationId xmlns:p14="http://schemas.microsoft.com/office/powerpoint/2010/main" val="1129356263"/>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0A97C1-264E-474E-9BAE-85A8CA88B60E}"/>
              </a:ext>
            </a:extLst>
          </p:cNvPr>
          <p:cNvSpPr>
            <a:spLocks noGrp="1"/>
          </p:cNvSpPr>
          <p:nvPr>
            <p:ph type="title"/>
          </p:nvPr>
        </p:nvSpPr>
        <p:spPr/>
        <p:txBody>
          <a:bodyPr/>
          <a:lstStyle/>
          <a:p>
            <a:r>
              <a:rPr lang="en-MY" dirty="0"/>
              <a:t>Ranking</a:t>
            </a:r>
          </a:p>
        </p:txBody>
      </p:sp>
      <p:sp>
        <p:nvSpPr>
          <p:cNvPr id="3" name="Content Placeholder 2">
            <a:extLst>
              <a:ext uri="{FF2B5EF4-FFF2-40B4-BE49-F238E27FC236}">
                <a16:creationId xmlns:a16="http://schemas.microsoft.com/office/drawing/2014/main" id="{AAFECB1C-5D36-44F5-BF43-57FEAB04AA65}"/>
              </a:ext>
            </a:extLst>
          </p:cNvPr>
          <p:cNvSpPr>
            <a:spLocks noGrp="1"/>
          </p:cNvSpPr>
          <p:nvPr>
            <p:ph idx="1"/>
          </p:nvPr>
        </p:nvSpPr>
        <p:spPr/>
        <p:txBody>
          <a:bodyPr/>
          <a:lstStyle/>
          <a:p>
            <a:r>
              <a:rPr lang="en-MY" dirty="0"/>
              <a:t>Ranking methods compare one employee to another, resulting in an ordering of employees in relation to one another. </a:t>
            </a:r>
          </a:p>
          <a:p>
            <a:r>
              <a:rPr lang="en-MY" dirty="0"/>
              <a:t>Rankings often result in overall assessments of employees, rather than in specific judgments about a number of job components.</a:t>
            </a:r>
          </a:p>
        </p:txBody>
      </p:sp>
    </p:spTree>
    <p:extLst>
      <p:ext uri="{BB962C8B-B14F-4D97-AF65-F5344CB8AC3E}">
        <p14:creationId xmlns:p14="http://schemas.microsoft.com/office/powerpoint/2010/main" val="2986666284"/>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EF534E-A70A-4798-B469-568EBE5551D4}"/>
              </a:ext>
            </a:extLst>
          </p:cNvPr>
          <p:cNvSpPr>
            <a:spLocks noGrp="1"/>
          </p:cNvSpPr>
          <p:nvPr>
            <p:ph type="title"/>
          </p:nvPr>
        </p:nvSpPr>
        <p:spPr/>
        <p:txBody>
          <a:bodyPr/>
          <a:lstStyle/>
          <a:p>
            <a:r>
              <a:rPr lang="en-MY" dirty="0"/>
              <a:t>Ranking</a:t>
            </a:r>
          </a:p>
        </p:txBody>
      </p:sp>
      <p:pic>
        <p:nvPicPr>
          <p:cNvPr id="5" name="Picture 4">
            <a:extLst>
              <a:ext uri="{FF2B5EF4-FFF2-40B4-BE49-F238E27FC236}">
                <a16:creationId xmlns:a16="http://schemas.microsoft.com/office/drawing/2014/main" id="{88AFFD47-3A81-4031-8BA8-ED659FD5A14D}"/>
              </a:ext>
            </a:extLst>
          </p:cNvPr>
          <p:cNvPicPr>
            <a:picLocks noChangeAspect="1"/>
          </p:cNvPicPr>
          <p:nvPr/>
        </p:nvPicPr>
        <p:blipFill>
          <a:blip r:embed="rId2"/>
          <a:stretch>
            <a:fillRect/>
          </a:stretch>
        </p:blipFill>
        <p:spPr>
          <a:xfrm>
            <a:off x="930849" y="1916832"/>
            <a:ext cx="7372350" cy="4533900"/>
          </a:xfrm>
          <a:prstGeom prst="rect">
            <a:avLst/>
          </a:prstGeom>
        </p:spPr>
      </p:pic>
    </p:spTree>
    <p:extLst>
      <p:ext uri="{BB962C8B-B14F-4D97-AF65-F5344CB8AC3E}">
        <p14:creationId xmlns:p14="http://schemas.microsoft.com/office/powerpoint/2010/main" val="595620960"/>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7AC15B-8D7F-4136-B266-05EF66199193}"/>
              </a:ext>
            </a:extLst>
          </p:cNvPr>
          <p:cNvSpPr>
            <a:spLocks noGrp="1"/>
          </p:cNvSpPr>
          <p:nvPr>
            <p:ph type="title"/>
          </p:nvPr>
        </p:nvSpPr>
        <p:spPr/>
        <p:txBody>
          <a:bodyPr/>
          <a:lstStyle/>
          <a:p>
            <a:r>
              <a:rPr lang="en-MY" dirty="0"/>
              <a:t>Forced Distribution</a:t>
            </a:r>
          </a:p>
        </p:txBody>
      </p:sp>
      <p:sp>
        <p:nvSpPr>
          <p:cNvPr id="3" name="Content Placeholder 2">
            <a:extLst>
              <a:ext uri="{FF2B5EF4-FFF2-40B4-BE49-F238E27FC236}">
                <a16:creationId xmlns:a16="http://schemas.microsoft.com/office/drawing/2014/main" id="{357F818B-990D-4072-98BD-28776E887401}"/>
              </a:ext>
            </a:extLst>
          </p:cNvPr>
          <p:cNvSpPr>
            <a:spLocks noGrp="1"/>
          </p:cNvSpPr>
          <p:nvPr>
            <p:ph idx="1"/>
          </p:nvPr>
        </p:nvSpPr>
        <p:spPr/>
        <p:txBody>
          <a:bodyPr/>
          <a:lstStyle/>
          <a:p>
            <a:r>
              <a:rPr lang="en-MY" dirty="0"/>
              <a:t>Forced distribution is a form of comparative evaluation in which an evaluator rates subordinates according to a specified distribution. </a:t>
            </a:r>
          </a:p>
          <a:p>
            <a:r>
              <a:rPr lang="en-MY" dirty="0"/>
              <a:t>10 percent low; </a:t>
            </a:r>
          </a:p>
          <a:p>
            <a:r>
              <a:rPr lang="en-MY" dirty="0"/>
              <a:t>20 percent below average;</a:t>
            </a:r>
          </a:p>
          <a:p>
            <a:r>
              <a:rPr lang="en-MY" dirty="0"/>
              <a:t>40 percent average; </a:t>
            </a:r>
          </a:p>
          <a:p>
            <a:r>
              <a:rPr lang="en-MY" dirty="0"/>
              <a:t>20 percent above average; </a:t>
            </a:r>
          </a:p>
          <a:p>
            <a:r>
              <a:rPr lang="en-MY" dirty="0"/>
              <a:t>10 percent high.</a:t>
            </a:r>
          </a:p>
          <a:p>
            <a:endParaRPr lang="en-MY" dirty="0"/>
          </a:p>
          <a:p>
            <a:endParaRPr lang="en-MY" dirty="0"/>
          </a:p>
        </p:txBody>
      </p:sp>
    </p:spTree>
    <p:extLst>
      <p:ext uri="{BB962C8B-B14F-4D97-AF65-F5344CB8AC3E}">
        <p14:creationId xmlns:p14="http://schemas.microsoft.com/office/powerpoint/2010/main" val="3934485576"/>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EF534E-A70A-4798-B469-568EBE5551D4}"/>
              </a:ext>
            </a:extLst>
          </p:cNvPr>
          <p:cNvSpPr>
            <a:spLocks noGrp="1"/>
          </p:cNvSpPr>
          <p:nvPr>
            <p:ph type="title"/>
          </p:nvPr>
        </p:nvSpPr>
        <p:spPr/>
        <p:txBody>
          <a:bodyPr/>
          <a:lstStyle/>
          <a:p>
            <a:r>
              <a:rPr lang="en-MY" dirty="0"/>
              <a:t>Forced Distribution</a:t>
            </a:r>
          </a:p>
        </p:txBody>
      </p:sp>
      <p:pic>
        <p:nvPicPr>
          <p:cNvPr id="5" name="Picture 4">
            <a:extLst>
              <a:ext uri="{FF2B5EF4-FFF2-40B4-BE49-F238E27FC236}">
                <a16:creationId xmlns:a16="http://schemas.microsoft.com/office/drawing/2014/main" id="{9A9C7392-7D96-4325-93BC-4EDD6BA1CE1D}"/>
              </a:ext>
            </a:extLst>
          </p:cNvPr>
          <p:cNvPicPr>
            <a:picLocks noChangeAspect="1"/>
          </p:cNvPicPr>
          <p:nvPr/>
        </p:nvPicPr>
        <p:blipFill>
          <a:blip r:embed="rId2"/>
          <a:stretch>
            <a:fillRect/>
          </a:stretch>
        </p:blipFill>
        <p:spPr>
          <a:xfrm>
            <a:off x="1403648" y="1844824"/>
            <a:ext cx="4752975" cy="4314825"/>
          </a:xfrm>
          <a:prstGeom prst="rect">
            <a:avLst/>
          </a:prstGeom>
        </p:spPr>
      </p:pic>
    </p:spTree>
    <p:extLst>
      <p:ext uri="{BB962C8B-B14F-4D97-AF65-F5344CB8AC3E}">
        <p14:creationId xmlns:p14="http://schemas.microsoft.com/office/powerpoint/2010/main" val="4132896373"/>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010B1E-F211-4F0F-98C4-D308479C5953}"/>
              </a:ext>
            </a:extLst>
          </p:cNvPr>
          <p:cNvSpPr>
            <a:spLocks noGrp="1"/>
          </p:cNvSpPr>
          <p:nvPr>
            <p:ph type="title"/>
          </p:nvPr>
        </p:nvSpPr>
        <p:spPr/>
        <p:txBody>
          <a:bodyPr/>
          <a:lstStyle/>
          <a:p>
            <a:r>
              <a:rPr lang="en-MY" dirty="0"/>
              <a:t>Graphic Rating</a:t>
            </a:r>
          </a:p>
        </p:txBody>
      </p:sp>
      <p:sp>
        <p:nvSpPr>
          <p:cNvPr id="3" name="Content Placeholder 2">
            <a:extLst>
              <a:ext uri="{FF2B5EF4-FFF2-40B4-BE49-F238E27FC236}">
                <a16:creationId xmlns:a16="http://schemas.microsoft.com/office/drawing/2014/main" id="{16AD1E18-2105-4F8F-AB94-73D16F0F9156}"/>
              </a:ext>
            </a:extLst>
          </p:cNvPr>
          <p:cNvSpPr>
            <a:spLocks noGrp="1"/>
          </p:cNvSpPr>
          <p:nvPr>
            <p:ph idx="1"/>
          </p:nvPr>
        </p:nvSpPr>
        <p:spPr/>
        <p:txBody>
          <a:bodyPr/>
          <a:lstStyle/>
          <a:p>
            <a:r>
              <a:rPr lang="en-MY" dirty="0"/>
              <a:t>Under this method, a printed form, as shown below, is used to evaluate the performance of an employee. </a:t>
            </a:r>
          </a:p>
          <a:p>
            <a:r>
              <a:rPr lang="en-MY" dirty="0"/>
              <a:t>A variety of traits may be used in these types of rating devices, the most common being the quantity and quality of work.</a:t>
            </a:r>
          </a:p>
          <a:p>
            <a:r>
              <a:rPr lang="en-MY" dirty="0"/>
              <a:t> The rating scales can also be adapted by including traits that the company considers important for effectiveness on the job</a:t>
            </a:r>
          </a:p>
        </p:txBody>
      </p:sp>
    </p:spTree>
    <p:extLst>
      <p:ext uri="{BB962C8B-B14F-4D97-AF65-F5344CB8AC3E}">
        <p14:creationId xmlns:p14="http://schemas.microsoft.com/office/powerpoint/2010/main" val="2106898056"/>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EF534E-A70A-4798-B469-568EBE5551D4}"/>
              </a:ext>
            </a:extLst>
          </p:cNvPr>
          <p:cNvSpPr>
            <a:spLocks noGrp="1"/>
          </p:cNvSpPr>
          <p:nvPr>
            <p:ph type="title"/>
          </p:nvPr>
        </p:nvSpPr>
        <p:spPr/>
        <p:txBody>
          <a:bodyPr/>
          <a:lstStyle/>
          <a:p>
            <a:r>
              <a:rPr lang="en-MY" dirty="0"/>
              <a:t>Graphic Rating</a:t>
            </a:r>
          </a:p>
        </p:txBody>
      </p:sp>
      <p:pic>
        <p:nvPicPr>
          <p:cNvPr id="5" name="Picture 4">
            <a:extLst>
              <a:ext uri="{FF2B5EF4-FFF2-40B4-BE49-F238E27FC236}">
                <a16:creationId xmlns:a16="http://schemas.microsoft.com/office/drawing/2014/main" id="{0178F342-9561-40E8-AC58-F5812B88911A}"/>
              </a:ext>
            </a:extLst>
          </p:cNvPr>
          <p:cNvPicPr>
            <a:picLocks noChangeAspect="1"/>
          </p:cNvPicPr>
          <p:nvPr/>
        </p:nvPicPr>
        <p:blipFill>
          <a:blip r:embed="rId2"/>
          <a:stretch>
            <a:fillRect/>
          </a:stretch>
        </p:blipFill>
        <p:spPr>
          <a:xfrm>
            <a:off x="1038225" y="1876987"/>
            <a:ext cx="7067550" cy="4667250"/>
          </a:xfrm>
          <a:prstGeom prst="rect">
            <a:avLst/>
          </a:prstGeom>
        </p:spPr>
      </p:pic>
    </p:spTree>
    <p:extLst>
      <p:ext uri="{BB962C8B-B14F-4D97-AF65-F5344CB8AC3E}">
        <p14:creationId xmlns:p14="http://schemas.microsoft.com/office/powerpoint/2010/main" val="1100502422"/>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9EB80D-8A2E-48B8-8D54-5192E7BC4E65}"/>
              </a:ext>
            </a:extLst>
          </p:cNvPr>
          <p:cNvSpPr>
            <a:spLocks noGrp="1"/>
          </p:cNvSpPr>
          <p:nvPr>
            <p:ph type="title"/>
          </p:nvPr>
        </p:nvSpPr>
        <p:spPr/>
        <p:txBody>
          <a:bodyPr/>
          <a:lstStyle/>
          <a:p>
            <a:r>
              <a:rPr lang="en-MY" dirty="0" err="1"/>
              <a:t>Behaviorally</a:t>
            </a:r>
            <a:r>
              <a:rPr lang="en-MY" dirty="0"/>
              <a:t> Anchored Rating Scale, BARS</a:t>
            </a:r>
          </a:p>
        </p:txBody>
      </p:sp>
      <p:sp>
        <p:nvSpPr>
          <p:cNvPr id="3" name="Content Placeholder 2">
            <a:extLst>
              <a:ext uri="{FF2B5EF4-FFF2-40B4-BE49-F238E27FC236}">
                <a16:creationId xmlns:a16="http://schemas.microsoft.com/office/drawing/2014/main" id="{1C37C407-53B6-46E7-9163-62117F1D31B6}"/>
              </a:ext>
            </a:extLst>
          </p:cNvPr>
          <p:cNvSpPr>
            <a:spLocks noGrp="1"/>
          </p:cNvSpPr>
          <p:nvPr>
            <p:ph idx="1"/>
          </p:nvPr>
        </p:nvSpPr>
        <p:spPr>
          <a:xfrm>
            <a:off x="685800" y="1556792"/>
            <a:ext cx="8278688" cy="4530725"/>
          </a:xfrm>
        </p:spPr>
        <p:txBody>
          <a:bodyPr/>
          <a:lstStyle/>
          <a:p>
            <a:r>
              <a:rPr lang="en-MY" dirty="0"/>
              <a:t>It is also known as the </a:t>
            </a:r>
            <a:r>
              <a:rPr lang="en-MY" dirty="0" err="1"/>
              <a:t>behavioral</a:t>
            </a:r>
            <a:r>
              <a:rPr lang="en-MY" dirty="0"/>
              <a:t> expectations scale, this method represents the latest innovation in performance appraisal. </a:t>
            </a:r>
          </a:p>
          <a:p>
            <a:r>
              <a:rPr lang="en-MY" dirty="0"/>
              <a:t>It is a combination of the rating scale and critical incident techniques of employee performance evaluation.</a:t>
            </a:r>
          </a:p>
          <a:p>
            <a:r>
              <a:rPr lang="en-MY" dirty="0"/>
              <a:t> The critical incidents serve as anchor statements on a scale and the rating form usually contains six to eight specifically defined performance dimensions</a:t>
            </a:r>
          </a:p>
        </p:txBody>
      </p:sp>
    </p:spTree>
    <p:extLst>
      <p:ext uri="{BB962C8B-B14F-4D97-AF65-F5344CB8AC3E}">
        <p14:creationId xmlns:p14="http://schemas.microsoft.com/office/powerpoint/2010/main" val="3171326464"/>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EF534E-A70A-4798-B469-568EBE5551D4}"/>
              </a:ext>
            </a:extLst>
          </p:cNvPr>
          <p:cNvSpPr>
            <a:spLocks noGrp="1"/>
          </p:cNvSpPr>
          <p:nvPr>
            <p:ph type="title"/>
          </p:nvPr>
        </p:nvSpPr>
        <p:spPr/>
        <p:txBody>
          <a:bodyPr/>
          <a:lstStyle/>
          <a:p>
            <a:r>
              <a:rPr lang="en-MY" dirty="0" err="1"/>
              <a:t>Behaviorally</a:t>
            </a:r>
            <a:r>
              <a:rPr lang="en-MY" dirty="0"/>
              <a:t> Anchored Rating Scale, BARS</a:t>
            </a:r>
          </a:p>
        </p:txBody>
      </p:sp>
      <p:pic>
        <p:nvPicPr>
          <p:cNvPr id="5" name="Picture 4">
            <a:extLst>
              <a:ext uri="{FF2B5EF4-FFF2-40B4-BE49-F238E27FC236}">
                <a16:creationId xmlns:a16="http://schemas.microsoft.com/office/drawing/2014/main" id="{9FD5CE5D-775D-4A77-9037-1FCC2FD8E2CD}"/>
              </a:ext>
            </a:extLst>
          </p:cNvPr>
          <p:cNvPicPr>
            <a:picLocks noChangeAspect="1"/>
          </p:cNvPicPr>
          <p:nvPr/>
        </p:nvPicPr>
        <p:blipFill>
          <a:blip r:embed="rId2"/>
          <a:stretch>
            <a:fillRect/>
          </a:stretch>
        </p:blipFill>
        <p:spPr>
          <a:xfrm>
            <a:off x="1014412" y="1772816"/>
            <a:ext cx="7115175" cy="4619625"/>
          </a:xfrm>
          <a:prstGeom prst="rect">
            <a:avLst/>
          </a:prstGeom>
        </p:spPr>
      </p:pic>
    </p:spTree>
    <p:extLst>
      <p:ext uri="{BB962C8B-B14F-4D97-AF65-F5344CB8AC3E}">
        <p14:creationId xmlns:p14="http://schemas.microsoft.com/office/powerpoint/2010/main" val="3556326686"/>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8A9285-FB1A-4DBD-9B78-23B6D7C8522E}"/>
              </a:ext>
            </a:extLst>
          </p:cNvPr>
          <p:cNvSpPr>
            <a:spLocks noGrp="1"/>
          </p:cNvSpPr>
          <p:nvPr>
            <p:ph type="title"/>
          </p:nvPr>
        </p:nvSpPr>
        <p:spPr/>
        <p:txBody>
          <a:bodyPr/>
          <a:lstStyle/>
          <a:p>
            <a:r>
              <a:rPr lang="en-MY" dirty="0" err="1"/>
              <a:t>Behavioral</a:t>
            </a:r>
            <a:r>
              <a:rPr lang="en-MY" dirty="0"/>
              <a:t> Observation Scales, BOS</a:t>
            </a:r>
          </a:p>
        </p:txBody>
      </p:sp>
      <p:sp>
        <p:nvSpPr>
          <p:cNvPr id="3" name="Content Placeholder 2">
            <a:extLst>
              <a:ext uri="{FF2B5EF4-FFF2-40B4-BE49-F238E27FC236}">
                <a16:creationId xmlns:a16="http://schemas.microsoft.com/office/drawing/2014/main" id="{3A67C9C4-74E2-4527-8E04-D16D70E50E07}"/>
              </a:ext>
            </a:extLst>
          </p:cNvPr>
          <p:cNvSpPr>
            <a:spLocks noGrp="1"/>
          </p:cNvSpPr>
          <p:nvPr>
            <p:ph idx="1"/>
          </p:nvPr>
        </p:nvSpPr>
        <p:spPr/>
        <p:txBody>
          <a:bodyPr/>
          <a:lstStyle/>
          <a:p>
            <a:pPr marL="0" indent="0">
              <a:buNone/>
            </a:pPr>
            <a:r>
              <a:rPr lang="en-MY" dirty="0"/>
              <a:t>The </a:t>
            </a:r>
            <a:r>
              <a:rPr lang="en-MY" dirty="0" err="1"/>
              <a:t>Behavioral</a:t>
            </a:r>
            <a:r>
              <a:rPr lang="en-MY" dirty="0"/>
              <a:t> Observation Scales (BOS) technique involves a process of identifying the key tasks for a particular job, but the difference is that employees are evaluated according to how frequently they exhibit the required </a:t>
            </a:r>
            <a:r>
              <a:rPr lang="en-MY" dirty="0" err="1"/>
              <a:t>behavior</a:t>
            </a:r>
            <a:r>
              <a:rPr lang="en-MY" dirty="0"/>
              <a:t> for effective performance. The scores for each of these observed </a:t>
            </a:r>
            <a:r>
              <a:rPr lang="en-MY" dirty="0" err="1"/>
              <a:t>behaviors</a:t>
            </a:r>
            <a:r>
              <a:rPr lang="en-MY" dirty="0"/>
              <a:t> can then be </a:t>
            </a:r>
            <a:r>
              <a:rPr lang="en-MY" dirty="0" err="1"/>
              <a:t>totaled</a:t>
            </a:r>
            <a:r>
              <a:rPr lang="en-MY" dirty="0"/>
              <a:t> to produce an overall performance score</a:t>
            </a:r>
          </a:p>
        </p:txBody>
      </p:sp>
    </p:spTree>
    <p:extLst>
      <p:ext uri="{BB962C8B-B14F-4D97-AF65-F5344CB8AC3E}">
        <p14:creationId xmlns:p14="http://schemas.microsoft.com/office/powerpoint/2010/main" val="3389884544"/>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7871B9-E43D-43D5-9188-1ADAC3D62574}"/>
              </a:ext>
            </a:extLst>
          </p:cNvPr>
          <p:cNvSpPr>
            <a:spLocks noGrp="1"/>
          </p:cNvSpPr>
          <p:nvPr>
            <p:ph type="title"/>
          </p:nvPr>
        </p:nvSpPr>
        <p:spPr/>
        <p:txBody>
          <a:bodyPr/>
          <a:lstStyle/>
          <a:p>
            <a:r>
              <a:rPr lang="en-MY" dirty="0" err="1"/>
              <a:t>Behavioral</a:t>
            </a:r>
            <a:r>
              <a:rPr lang="en-MY" dirty="0"/>
              <a:t> Observation Scales, BOS</a:t>
            </a:r>
          </a:p>
        </p:txBody>
      </p:sp>
      <p:pic>
        <p:nvPicPr>
          <p:cNvPr id="5" name="Picture 4">
            <a:extLst>
              <a:ext uri="{FF2B5EF4-FFF2-40B4-BE49-F238E27FC236}">
                <a16:creationId xmlns:a16="http://schemas.microsoft.com/office/drawing/2014/main" id="{C2C2EAE3-0313-49CA-B7DF-648A9915292B}"/>
              </a:ext>
            </a:extLst>
          </p:cNvPr>
          <p:cNvPicPr>
            <a:picLocks noChangeAspect="1"/>
          </p:cNvPicPr>
          <p:nvPr/>
        </p:nvPicPr>
        <p:blipFill>
          <a:blip r:embed="rId2"/>
          <a:stretch>
            <a:fillRect/>
          </a:stretch>
        </p:blipFill>
        <p:spPr>
          <a:xfrm>
            <a:off x="1042987" y="1772816"/>
            <a:ext cx="7058025" cy="4438650"/>
          </a:xfrm>
          <a:prstGeom prst="rect">
            <a:avLst/>
          </a:prstGeom>
        </p:spPr>
      </p:pic>
    </p:spTree>
    <p:extLst>
      <p:ext uri="{BB962C8B-B14F-4D97-AF65-F5344CB8AC3E}">
        <p14:creationId xmlns:p14="http://schemas.microsoft.com/office/powerpoint/2010/main" val="3629890060"/>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962F6D-CECC-47C9-9C32-36B76A259D83}"/>
              </a:ext>
            </a:extLst>
          </p:cNvPr>
          <p:cNvSpPr>
            <a:spLocks noGrp="1"/>
          </p:cNvSpPr>
          <p:nvPr>
            <p:ph type="title"/>
          </p:nvPr>
        </p:nvSpPr>
        <p:spPr/>
        <p:txBody>
          <a:bodyPr/>
          <a:lstStyle/>
          <a:p>
            <a:r>
              <a:rPr lang="en-MY" dirty="0"/>
              <a:t>360 Degree Feedback</a:t>
            </a:r>
          </a:p>
        </p:txBody>
      </p:sp>
      <p:sp>
        <p:nvSpPr>
          <p:cNvPr id="3" name="Content Placeholder 2">
            <a:extLst>
              <a:ext uri="{FF2B5EF4-FFF2-40B4-BE49-F238E27FC236}">
                <a16:creationId xmlns:a16="http://schemas.microsoft.com/office/drawing/2014/main" id="{CEF63C79-8B83-4F80-907E-4DDE4F97A28F}"/>
              </a:ext>
            </a:extLst>
          </p:cNvPr>
          <p:cNvSpPr>
            <a:spLocks noGrp="1"/>
          </p:cNvSpPr>
          <p:nvPr>
            <p:ph idx="1"/>
          </p:nvPr>
        </p:nvSpPr>
        <p:spPr>
          <a:xfrm>
            <a:off x="685800" y="1556792"/>
            <a:ext cx="8134672" cy="4530725"/>
          </a:xfrm>
        </p:spPr>
        <p:txBody>
          <a:bodyPr/>
          <a:lstStyle/>
          <a:p>
            <a:r>
              <a:rPr lang="en-MY" sz="2600" dirty="0"/>
              <a:t>360" refers to the 360 degrees in a circle. The multiple rating sources would come from subordinates, peers, and managers in the organizational hierarchy, as well as self- assessment, and in some cases external sources such as customers and suppliers or other stakeholders. </a:t>
            </a:r>
          </a:p>
          <a:p>
            <a:r>
              <a:rPr lang="en-MY" sz="2600" dirty="0"/>
              <a:t>The purpose of the 360 degree performance feedback is to assist each individual to understand his or her strengths and weaknesses, and to contribute insights into aspects of his or her work needing professional development.</a:t>
            </a:r>
          </a:p>
        </p:txBody>
      </p:sp>
    </p:spTree>
    <p:extLst>
      <p:ext uri="{BB962C8B-B14F-4D97-AF65-F5344CB8AC3E}">
        <p14:creationId xmlns:p14="http://schemas.microsoft.com/office/powerpoint/2010/main" val="3321083341"/>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4F6380-FD19-4EAC-AA67-A86B9C3BED2C}"/>
              </a:ext>
            </a:extLst>
          </p:cNvPr>
          <p:cNvSpPr>
            <a:spLocks noGrp="1"/>
          </p:cNvSpPr>
          <p:nvPr>
            <p:ph type="title"/>
          </p:nvPr>
        </p:nvSpPr>
        <p:spPr/>
        <p:txBody>
          <a:bodyPr/>
          <a:lstStyle/>
          <a:p>
            <a:r>
              <a:rPr lang="en-MY" dirty="0"/>
              <a:t>360 Degree Feedback</a:t>
            </a:r>
          </a:p>
        </p:txBody>
      </p:sp>
      <p:pic>
        <p:nvPicPr>
          <p:cNvPr id="5" name="Picture 4">
            <a:extLst>
              <a:ext uri="{FF2B5EF4-FFF2-40B4-BE49-F238E27FC236}">
                <a16:creationId xmlns:a16="http://schemas.microsoft.com/office/drawing/2014/main" id="{5CCED59B-3B59-417F-A96C-C2F16D2B12AB}"/>
              </a:ext>
            </a:extLst>
          </p:cNvPr>
          <p:cNvPicPr>
            <a:picLocks noChangeAspect="1"/>
          </p:cNvPicPr>
          <p:nvPr/>
        </p:nvPicPr>
        <p:blipFill>
          <a:blip r:embed="rId2"/>
          <a:stretch>
            <a:fillRect/>
          </a:stretch>
        </p:blipFill>
        <p:spPr>
          <a:xfrm>
            <a:off x="914400" y="1844824"/>
            <a:ext cx="7429500" cy="4629150"/>
          </a:xfrm>
          <a:prstGeom prst="rect">
            <a:avLst/>
          </a:prstGeom>
        </p:spPr>
      </p:pic>
    </p:spTree>
    <p:extLst>
      <p:ext uri="{BB962C8B-B14F-4D97-AF65-F5344CB8AC3E}">
        <p14:creationId xmlns:p14="http://schemas.microsoft.com/office/powerpoint/2010/main" val="2262964374"/>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517CD1-B658-4FD0-AFE8-6466F2840640}"/>
              </a:ext>
            </a:extLst>
          </p:cNvPr>
          <p:cNvSpPr>
            <a:spLocks noGrp="1"/>
          </p:cNvSpPr>
          <p:nvPr>
            <p:ph type="title"/>
          </p:nvPr>
        </p:nvSpPr>
        <p:spPr/>
        <p:txBody>
          <a:bodyPr/>
          <a:lstStyle/>
          <a:p>
            <a:r>
              <a:rPr lang="en-MY" dirty="0"/>
              <a:t>Measurement Error</a:t>
            </a:r>
          </a:p>
        </p:txBody>
      </p:sp>
      <p:pic>
        <p:nvPicPr>
          <p:cNvPr id="5" name="Picture 4">
            <a:extLst>
              <a:ext uri="{FF2B5EF4-FFF2-40B4-BE49-F238E27FC236}">
                <a16:creationId xmlns:a16="http://schemas.microsoft.com/office/drawing/2014/main" id="{4C9AF1AC-8A33-4395-B718-8D0AA9E70C73}"/>
              </a:ext>
            </a:extLst>
          </p:cNvPr>
          <p:cNvPicPr>
            <a:picLocks noChangeAspect="1"/>
          </p:cNvPicPr>
          <p:nvPr/>
        </p:nvPicPr>
        <p:blipFill>
          <a:blip r:embed="rId2"/>
          <a:stretch>
            <a:fillRect/>
          </a:stretch>
        </p:blipFill>
        <p:spPr>
          <a:xfrm>
            <a:off x="1223962" y="1700808"/>
            <a:ext cx="6696075" cy="4619625"/>
          </a:xfrm>
          <a:prstGeom prst="rect">
            <a:avLst/>
          </a:prstGeom>
        </p:spPr>
      </p:pic>
    </p:spTree>
    <p:extLst>
      <p:ext uri="{BB962C8B-B14F-4D97-AF65-F5344CB8AC3E}">
        <p14:creationId xmlns:p14="http://schemas.microsoft.com/office/powerpoint/2010/main" val="3871589145"/>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7F4D9-293C-4484-91CF-D0A9AD7233BC}"/>
              </a:ext>
            </a:extLst>
          </p:cNvPr>
          <p:cNvSpPr>
            <a:spLocks noGrp="1"/>
          </p:cNvSpPr>
          <p:nvPr>
            <p:ph type="title"/>
          </p:nvPr>
        </p:nvSpPr>
        <p:spPr/>
        <p:txBody>
          <a:bodyPr/>
          <a:lstStyle/>
          <a:p>
            <a:r>
              <a:rPr lang="en-MY" dirty="0"/>
              <a:t>Contamination Error</a:t>
            </a:r>
          </a:p>
        </p:txBody>
      </p:sp>
      <p:sp>
        <p:nvSpPr>
          <p:cNvPr id="3" name="Content Placeholder 2">
            <a:extLst>
              <a:ext uri="{FF2B5EF4-FFF2-40B4-BE49-F238E27FC236}">
                <a16:creationId xmlns:a16="http://schemas.microsoft.com/office/drawing/2014/main" id="{FC8138F5-DDCE-412D-83D4-EC446B6143FB}"/>
              </a:ext>
            </a:extLst>
          </p:cNvPr>
          <p:cNvSpPr>
            <a:spLocks noGrp="1"/>
          </p:cNvSpPr>
          <p:nvPr>
            <p:ph idx="1"/>
          </p:nvPr>
        </p:nvSpPr>
        <p:spPr/>
        <p:txBody>
          <a:bodyPr/>
          <a:lstStyle/>
          <a:p>
            <a:r>
              <a:rPr lang="en-MY" dirty="0"/>
              <a:t>The omission of pertinent performance criteria is referred to as criterion deficiency.</a:t>
            </a:r>
          </a:p>
          <a:p>
            <a:endParaRPr lang="en-MY" dirty="0"/>
          </a:p>
          <a:p>
            <a:r>
              <a:rPr lang="en-MY" dirty="0"/>
              <a:t>For example, an appraisal form that rates the performance of police officers solely on the basis of the number of arrests made is deficient because it fails to include other aspects of job performance, such as conviction record, court performance, number of commendations, and so on</a:t>
            </a:r>
          </a:p>
        </p:txBody>
      </p:sp>
    </p:spTree>
    <p:extLst>
      <p:ext uri="{BB962C8B-B14F-4D97-AF65-F5344CB8AC3E}">
        <p14:creationId xmlns:p14="http://schemas.microsoft.com/office/powerpoint/2010/main" val="4153620786"/>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81F8D1-2EDB-440A-88F7-F2B746CEF0D3}"/>
              </a:ext>
            </a:extLst>
          </p:cNvPr>
          <p:cNvSpPr>
            <a:spLocks noGrp="1"/>
          </p:cNvSpPr>
          <p:nvPr>
            <p:ph type="title"/>
          </p:nvPr>
        </p:nvSpPr>
        <p:spPr/>
        <p:txBody>
          <a:bodyPr/>
          <a:lstStyle/>
          <a:p>
            <a:r>
              <a:rPr lang="en-MY" dirty="0" err="1"/>
              <a:t>Rater</a:t>
            </a:r>
            <a:r>
              <a:rPr lang="en-MY" dirty="0"/>
              <a:t> Error</a:t>
            </a:r>
          </a:p>
        </p:txBody>
      </p:sp>
      <p:pic>
        <p:nvPicPr>
          <p:cNvPr id="5" name="Picture 4">
            <a:extLst>
              <a:ext uri="{FF2B5EF4-FFF2-40B4-BE49-F238E27FC236}">
                <a16:creationId xmlns:a16="http://schemas.microsoft.com/office/drawing/2014/main" id="{BBCDC3D8-32B8-426C-876A-77D3979E1CF4}"/>
              </a:ext>
            </a:extLst>
          </p:cNvPr>
          <p:cNvPicPr>
            <a:picLocks noChangeAspect="1"/>
          </p:cNvPicPr>
          <p:nvPr/>
        </p:nvPicPr>
        <p:blipFill>
          <a:blip r:embed="rId2"/>
          <a:stretch>
            <a:fillRect/>
          </a:stretch>
        </p:blipFill>
        <p:spPr>
          <a:xfrm>
            <a:off x="2271712" y="2204864"/>
            <a:ext cx="4600575" cy="3695700"/>
          </a:xfrm>
          <a:prstGeom prst="rect">
            <a:avLst/>
          </a:prstGeom>
        </p:spPr>
      </p:pic>
    </p:spTree>
    <p:extLst>
      <p:ext uri="{BB962C8B-B14F-4D97-AF65-F5344CB8AC3E}">
        <p14:creationId xmlns:p14="http://schemas.microsoft.com/office/powerpoint/2010/main" val="2367978360"/>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E7452E-BE75-4CBC-B591-2C66E98DB8D2}"/>
              </a:ext>
            </a:extLst>
          </p:cNvPr>
          <p:cNvSpPr>
            <a:spLocks noGrp="1"/>
          </p:cNvSpPr>
          <p:nvPr>
            <p:ph type="title"/>
          </p:nvPr>
        </p:nvSpPr>
        <p:spPr/>
        <p:txBody>
          <a:bodyPr/>
          <a:lstStyle/>
          <a:p>
            <a:r>
              <a:rPr lang="en-MY" dirty="0" err="1"/>
              <a:t>Rater</a:t>
            </a:r>
            <a:r>
              <a:rPr lang="en-MY" dirty="0"/>
              <a:t> Error</a:t>
            </a:r>
          </a:p>
        </p:txBody>
      </p:sp>
      <p:sp>
        <p:nvSpPr>
          <p:cNvPr id="3" name="Content Placeholder 2">
            <a:extLst>
              <a:ext uri="{FF2B5EF4-FFF2-40B4-BE49-F238E27FC236}">
                <a16:creationId xmlns:a16="http://schemas.microsoft.com/office/drawing/2014/main" id="{9CFB48BA-7132-4492-A6A5-6511832DA392}"/>
              </a:ext>
            </a:extLst>
          </p:cNvPr>
          <p:cNvSpPr>
            <a:spLocks noGrp="1"/>
          </p:cNvSpPr>
          <p:nvPr>
            <p:ph idx="1"/>
          </p:nvPr>
        </p:nvSpPr>
        <p:spPr/>
        <p:txBody>
          <a:bodyPr/>
          <a:lstStyle/>
          <a:p>
            <a:r>
              <a:rPr lang="en-MY" b="1" dirty="0"/>
              <a:t>Halo and Horn Effect </a:t>
            </a:r>
            <a:r>
              <a:rPr lang="en-MY" dirty="0"/>
              <a:t>: A halo effect may occur when an employee is extremely competent in one area and is therefore rated high in all categories. Conversely, the horn effect may occur when one weakness results in an overall low rating.</a:t>
            </a:r>
          </a:p>
          <a:p>
            <a:r>
              <a:rPr lang="en-MY" dirty="0"/>
              <a:t>The </a:t>
            </a:r>
            <a:r>
              <a:rPr lang="en-MY" b="1" dirty="0"/>
              <a:t>Recency error </a:t>
            </a:r>
            <a:r>
              <a:rPr lang="en-MY" dirty="0"/>
              <a:t>occurs when an appraiser gives more weight to recent occurrences and discounts the employee's earlier performance during the appraisal period.</a:t>
            </a:r>
          </a:p>
        </p:txBody>
      </p:sp>
    </p:spTree>
    <p:extLst>
      <p:ext uri="{BB962C8B-B14F-4D97-AF65-F5344CB8AC3E}">
        <p14:creationId xmlns:p14="http://schemas.microsoft.com/office/powerpoint/2010/main" val="617116107"/>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141CB2-736C-4B85-84EC-5C460450A6FE}"/>
              </a:ext>
            </a:extLst>
          </p:cNvPr>
          <p:cNvSpPr>
            <a:spLocks noGrp="1"/>
          </p:cNvSpPr>
          <p:nvPr>
            <p:ph type="title"/>
          </p:nvPr>
        </p:nvSpPr>
        <p:spPr/>
        <p:txBody>
          <a:bodyPr/>
          <a:lstStyle/>
          <a:p>
            <a:r>
              <a:rPr lang="en-MY" dirty="0" err="1"/>
              <a:t>Rater</a:t>
            </a:r>
            <a:r>
              <a:rPr lang="en-MY" dirty="0"/>
              <a:t> Error</a:t>
            </a:r>
          </a:p>
        </p:txBody>
      </p:sp>
      <p:sp>
        <p:nvSpPr>
          <p:cNvPr id="3" name="Content Placeholder 2">
            <a:extLst>
              <a:ext uri="{FF2B5EF4-FFF2-40B4-BE49-F238E27FC236}">
                <a16:creationId xmlns:a16="http://schemas.microsoft.com/office/drawing/2014/main" id="{A70D641E-E45C-4EE2-8F2D-F344429F6C82}"/>
              </a:ext>
            </a:extLst>
          </p:cNvPr>
          <p:cNvSpPr>
            <a:spLocks noGrp="1"/>
          </p:cNvSpPr>
          <p:nvPr>
            <p:ph idx="1"/>
          </p:nvPr>
        </p:nvSpPr>
        <p:spPr/>
        <p:txBody>
          <a:bodyPr/>
          <a:lstStyle/>
          <a:p>
            <a:r>
              <a:rPr lang="en-MY" dirty="0"/>
              <a:t>The </a:t>
            </a:r>
            <a:r>
              <a:rPr lang="en-MY" b="1" dirty="0"/>
              <a:t>Primacy error</a:t>
            </a:r>
            <a:r>
              <a:rPr lang="en-MY" dirty="0"/>
              <a:t> occurs when an appraiser gives more weight to the employee's earlier performance and discounts recent occurrences.</a:t>
            </a:r>
          </a:p>
          <a:p>
            <a:endParaRPr lang="en-MY" dirty="0"/>
          </a:p>
          <a:p>
            <a:r>
              <a:rPr lang="en-MY" dirty="0"/>
              <a:t>Strictness, called the "</a:t>
            </a:r>
            <a:r>
              <a:rPr lang="en-MY" b="1" dirty="0"/>
              <a:t>harshness</a:t>
            </a:r>
            <a:r>
              <a:rPr lang="en-MY" dirty="0"/>
              <a:t>" error, occurs when a manager gives low ratings. While </a:t>
            </a:r>
            <a:r>
              <a:rPr lang="en-MY" b="1" dirty="0"/>
              <a:t>Leniency errors </a:t>
            </a:r>
            <a:r>
              <a:rPr lang="en-MY" dirty="0"/>
              <a:t>are the result of appraisers who don't want to give low scores</a:t>
            </a:r>
          </a:p>
        </p:txBody>
      </p:sp>
    </p:spTree>
    <p:extLst>
      <p:ext uri="{BB962C8B-B14F-4D97-AF65-F5344CB8AC3E}">
        <p14:creationId xmlns:p14="http://schemas.microsoft.com/office/powerpoint/2010/main" val="3481834542"/>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8EF7A9-6402-40F0-87CA-B264F7E20023}"/>
              </a:ext>
            </a:extLst>
          </p:cNvPr>
          <p:cNvSpPr>
            <a:spLocks noGrp="1"/>
          </p:cNvSpPr>
          <p:nvPr>
            <p:ph type="title"/>
          </p:nvPr>
        </p:nvSpPr>
        <p:spPr/>
        <p:txBody>
          <a:bodyPr/>
          <a:lstStyle/>
          <a:p>
            <a:r>
              <a:rPr lang="en-MY" dirty="0" err="1"/>
              <a:t>Rater</a:t>
            </a:r>
            <a:r>
              <a:rPr lang="en-MY" dirty="0"/>
              <a:t> Error</a:t>
            </a:r>
          </a:p>
        </p:txBody>
      </p:sp>
      <p:sp>
        <p:nvSpPr>
          <p:cNvPr id="3" name="Content Placeholder 2">
            <a:extLst>
              <a:ext uri="{FF2B5EF4-FFF2-40B4-BE49-F238E27FC236}">
                <a16:creationId xmlns:a16="http://schemas.microsoft.com/office/drawing/2014/main" id="{745109C2-4242-425F-BFED-84415093598D}"/>
              </a:ext>
            </a:extLst>
          </p:cNvPr>
          <p:cNvSpPr>
            <a:spLocks noGrp="1"/>
          </p:cNvSpPr>
          <p:nvPr>
            <p:ph idx="1"/>
          </p:nvPr>
        </p:nvSpPr>
        <p:spPr/>
        <p:txBody>
          <a:bodyPr/>
          <a:lstStyle/>
          <a:p>
            <a:r>
              <a:rPr lang="en-MY" b="1" dirty="0"/>
              <a:t>Central tendency errors </a:t>
            </a:r>
            <a:r>
              <a:rPr lang="en-MY" dirty="0"/>
              <a:t>occur when an appraiser rates all employees within a narrow range, regardless of differences in actual performance, especially when using graphic scale.</a:t>
            </a:r>
          </a:p>
          <a:p>
            <a:endParaRPr lang="en-MY" dirty="0"/>
          </a:p>
          <a:p>
            <a:r>
              <a:rPr lang="en-MY" dirty="0"/>
              <a:t>The </a:t>
            </a:r>
            <a:r>
              <a:rPr lang="en-MY" b="1" dirty="0"/>
              <a:t>contrast error </a:t>
            </a:r>
            <a:r>
              <a:rPr lang="en-MY" dirty="0"/>
              <a:t>occurs when an employee's rating is based on how his or her performance compares to that of another employee instead of on objective performance standards.</a:t>
            </a:r>
          </a:p>
        </p:txBody>
      </p:sp>
    </p:spTree>
    <p:extLst>
      <p:ext uri="{BB962C8B-B14F-4D97-AF65-F5344CB8AC3E}">
        <p14:creationId xmlns:p14="http://schemas.microsoft.com/office/powerpoint/2010/main" val="3094254262"/>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D1B02B-DF88-4501-8B5A-576F39CF77DF}"/>
              </a:ext>
            </a:extLst>
          </p:cNvPr>
          <p:cNvSpPr>
            <a:spLocks noGrp="1"/>
          </p:cNvSpPr>
          <p:nvPr>
            <p:ph type="title"/>
          </p:nvPr>
        </p:nvSpPr>
        <p:spPr/>
        <p:txBody>
          <a:bodyPr/>
          <a:lstStyle/>
          <a:p>
            <a:r>
              <a:rPr lang="en-MY" dirty="0" err="1"/>
              <a:t>Rater</a:t>
            </a:r>
            <a:r>
              <a:rPr lang="en-MY" dirty="0"/>
              <a:t> Error</a:t>
            </a:r>
          </a:p>
        </p:txBody>
      </p:sp>
      <p:sp>
        <p:nvSpPr>
          <p:cNvPr id="3" name="Content Placeholder 2">
            <a:extLst>
              <a:ext uri="{FF2B5EF4-FFF2-40B4-BE49-F238E27FC236}">
                <a16:creationId xmlns:a16="http://schemas.microsoft.com/office/drawing/2014/main" id="{7DFEBDF6-A994-4293-8104-AC06E147E018}"/>
              </a:ext>
            </a:extLst>
          </p:cNvPr>
          <p:cNvSpPr>
            <a:spLocks noGrp="1"/>
          </p:cNvSpPr>
          <p:nvPr>
            <p:ph idx="1"/>
          </p:nvPr>
        </p:nvSpPr>
        <p:spPr/>
        <p:txBody>
          <a:bodyPr/>
          <a:lstStyle/>
          <a:p>
            <a:r>
              <a:rPr lang="en-MY" b="1" dirty="0"/>
              <a:t>Stereotyping </a:t>
            </a:r>
            <a:r>
              <a:rPr lang="en-MY" dirty="0"/>
              <a:t>occurs when evaluations are influenced to some degree by a person’s membership in a particular social group. Individuals from different cultures consistently misinterpret each other’s </a:t>
            </a:r>
            <a:r>
              <a:rPr lang="en-MY" dirty="0" err="1"/>
              <a:t>behavior</a:t>
            </a:r>
            <a:r>
              <a:rPr lang="en-MY" dirty="0"/>
              <a:t>, possible biasing the appraisals.</a:t>
            </a:r>
          </a:p>
          <a:p>
            <a:r>
              <a:rPr lang="en-MY" b="1" dirty="0"/>
              <a:t>Similar-to-me error </a:t>
            </a:r>
            <a:r>
              <a:rPr lang="en-MY" dirty="0"/>
              <a:t>is when the </a:t>
            </a:r>
            <a:r>
              <a:rPr lang="en-MY" dirty="0" err="1"/>
              <a:t>rater’s</a:t>
            </a:r>
            <a:r>
              <a:rPr lang="en-MY" dirty="0"/>
              <a:t> tendency is biased in performance evaluation toward those employees seen as similar to the </a:t>
            </a:r>
            <a:r>
              <a:rPr lang="en-MY" dirty="0" err="1"/>
              <a:t>raters</a:t>
            </a:r>
            <a:r>
              <a:rPr lang="en-MY" dirty="0"/>
              <a:t> themselves.</a:t>
            </a:r>
          </a:p>
        </p:txBody>
      </p:sp>
    </p:spTree>
    <p:extLst>
      <p:ext uri="{BB962C8B-B14F-4D97-AF65-F5344CB8AC3E}">
        <p14:creationId xmlns:p14="http://schemas.microsoft.com/office/powerpoint/2010/main" val="1825904762"/>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8F77D6-2C95-4A5A-9BA9-959516CE9D21}"/>
              </a:ext>
            </a:extLst>
          </p:cNvPr>
          <p:cNvSpPr>
            <a:spLocks noGrp="1"/>
          </p:cNvSpPr>
          <p:nvPr>
            <p:ph type="title"/>
          </p:nvPr>
        </p:nvSpPr>
        <p:spPr>
          <a:xfrm>
            <a:off x="914400" y="277813"/>
            <a:ext cx="7768596" cy="1143000"/>
          </a:xfrm>
        </p:spPr>
        <p:txBody>
          <a:bodyPr/>
          <a:lstStyle/>
          <a:p>
            <a:r>
              <a:rPr lang="en-MY" sz="3600" dirty="0"/>
              <a:t>Difference between Performance Appraisal and Performance Management</a:t>
            </a:r>
          </a:p>
        </p:txBody>
      </p:sp>
      <p:pic>
        <p:nvPicPr>
          <p:cNvPr id="5" name="Picture 4">
            <a:extLst>
              <a:ext uri="{FF2B5EF4-FFF2-40B4-BE49-F238E27FC236}">
                <a16:creationId xmlns:a16="http://schemas.microsoft.com/office/drawing/2014/main" id="{5D1C319B-0127-4D83-9BAC-92200B673732}"/>
              </a:ext>
            </a:extLst>
          </p:cNvPr>
          <p:cNvPicPr>
            <a:picLocks noChangeAspect="1"/>
          </p:cNvPicPr>
          <p:nvPr/>
        </p:nvPicPr>
        <p:blipFill>
          <a:blip r:embed="rId2"/>
          <a:stretch>
            <a:fillRect/>
          </a:stretch>
        </p:blipFill>
        <p:spPr>
          <a:xfrm>
            <a:off x="808562" y="2060848"/>
            <a:ext cx="7874434" cy="3171800"/>
          </a:xfrm>
          <a:prstGeom prst="rect">
            <a:avLst/>
          </a:prstGeom>
        </p:spPr>
      </p:pic>
    </p:spTree>
    <p:extLst>
      <p:ext uri="{BB962C8B-B14F-4D97-AF65-F5344CB8AC3E}">
        <p14:creationId xmlns:p14="http://schemas.microsoft.com/office/powerpoint/2010/main" val="2772048813"/>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extLst>
              <p:ext uri="{D42A27DB-BD31-4B8C-83A1-F6EECF244321}">
                <p14:modId xmlns:p14="http://schemas.microsoft.com/office/powerpoint/2010/main" val="2612739951"/>
              </p:ext>
            </p:extLst>
          </p:nvPr>
        </p:nvGraphicFramePr>
        <p:xfrm>
          <a:off x="914400" y="1600200"/>
          <a:ext cx="8122096" cy="506916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316816651"/>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D2F8F3-A832-4631-A779-61E1FD15AD99}"/>
              </a:ext>
            </a:extLst>
          </p:cNvPr>
          <p:cNvSpPr>
            <a:spLocks noGrp="1"/>
          </p:cNvSpPr>
          <p:nvPr>
            <p:ph type="title"/>
          </p:nvPr>
        </p:nvSpPr>
        <p:spPr/>
        <p:txBody>
          <a:bodyPr/>
          <a:lstStyle/>
          <a:p>
            <a:r>
              <a:rPr lang="en-MY" dirty="0"/>
              <a:t>Performance Development</a:t>
            </a:r>
          </a:p>
        </p:txBody>
      </p:sp>
      <p:sp>
        <p:nvSpPr>
          <p:cNvPr id="4" name="TextBox 3">
            <a:extLst>
              <a:ext uri="{FF2B5EF4-FFF2-40B4-BE49-F238E27FC236}">
                <a16:creationId xmlns:a16="http://schemas.microsoft.com/office/drawing/2014/main" id="{D21FBAC5-FA26-4A0E-A834-4F9548B7EF87}"/>
              </a:ext>
            </a:extLst>
          </p:cNvPr>
          <p:cNvSpPr txBox="1"/>
          <p:nvPr/>
        </p:nvSpPr>
        <p:spPr>
          <a:xfrm>
            <a:off x="685800" y="1556792"/>
            <a:ext cx="7772400" cy="4154984"/>
          </a:xfrm>
          <a:prstGeom prst="rect">
            <a:avLst/>
          </a:prstGeom>
          <a:noFill/>
        </p:spPr>
        <p:txBody>
          <a:bodyPr wrap="square" rtlCol="0">
            <a:spAutoFit/>
          </a:bodyPr>
          <a:lstStyle/>
          <a:p>
            <a:endParaRPr lang="en-MY" sz="2400" dirty="0">
              <a:latin typeface="+mn-lt"/>
            </a:endParaRPr>
          </a:p>
          <a:p>
            <a:r>
              <a:rPr lang="en-MY" sz="2400" dirty="0">
                <a:latin typeface="+mn-lt"/>
              </a:rPr>
              <a:t>Performance development is the ongoing process between supervisor and employee of communicating and clarifying position responsibilities, priorities and performance expectations to guarantee mutual understanding and to enhance effectiveness in achieving the campus and departmental mission and goals. Conducting employee performance reviews demands a lot of time and effort, but when done correctly, they can bring numerous benefits to both the employee and the business, including:</a:t>
            </a:r>
          </a:p>
        </p:txBody>
      </p:sp>
    </p:spTree>
    <p:extLst>
      <p:ext uri="{BB962C8B-B14F-4D97-AF65-F5344CB8AC3E}">
        <p14:creationId xmlns:p14="http://schemas.microsoft.com/office/powerpoint/2010/main" val="1911031181"/>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46DC24-8A24-40FB-8067-4D48CD18DA44}"/>
              </a:ext>
            </a:extLst>
          </p:cNvPr>
          <p:cNvSpPr>
            <a:spLocks noGrp="1"/>
          </p:cNvSpPr>
          <p:nvPr>
            <p:ph type="title"/>
          </p:nvPr>
        </p:nvSpPr>
        <p:spPr/>
        <p:txBody>
          <a:bodyPr/>
          <a:lstStyle/>
          <a:p>
            <a:r>
              <a:rPr lang="en-MY" dirty="0"/>
              <a:t>Performance Development Process</a:t>
            </a:r>
          </a:p>
        </p:txBody>
      </p:sp>
      <p:pic>
        <p:nvPicPr>
          <p:cNvPr id="4" name="Picture 3">
            <a:extLst>
              <a:ext uri="{FF2B5EF4-FFF2-40B4-BE49-F238E27FC236}">
                <a16:creationId xmlns:a16="http://schemas.microsoft.com/office/drawing/2014/main" id="{57809D8A-71DD-4627-AD65-2BCA5ED20D60}"/>
              </a:ext>
            </a:extLst>
          </p:cNvPr>
          <p:cNvPicPr>
            <a:picLocks noChangeAspect="1"/>
          </p:cNvPicPr>
          <p:nvPr/>
        </p:nvPicPr>
        <p:blipFill>
          <a:blip r:embed="rId2"/>
          <a:stretch>
            <a:fillRect/>
          </a:stretch>
        </p:blipFill>
        <p:spPr>
          <a:xfrm>
            <a:off x="755576" y="1772816"/>
            <a:ext cx="8129138" cy="4201443"/>
          </a:xfrm>
          <a:prstGeom prst="rect">
            <a:avLst/>
          </a:prstGeom>
        </p:spPr>
      </p:pic>
    </p:spTree>
    <p:extLst>
      <p:ext uri="{BB962C8B-B14F-4D97-AF65-F5344CB8AC3E}">
        <p14:creationId xmlns:p14="http://schemas.microsoft.com/office/powerpoint/2010/main" val="697796053"/>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D2F8F3-A832-4631-A779-61E1FD15AD99}"/>
              </a:ext>
            </a:extLst>
          </p:cNvPr>
          <p:cNvSpPr>
            <a:spLocks noGrp="1"/>
          </p:cNvSpPr>
          <p:nvPr>
            <p:ph type="title"/>
          </p:nvPr>
        </p:nvSpPr>
        <p:spPr/>
        <p:txBody>
          <a:bodyPr/>
          <a:lstStyle/>
          <a:p>
            <a:r>
              <a:rPr lang="en-MY" dirty="0"/>
              <a:t>Performance Improvement Plans and Individual Development Plans</a:t>
            </a:r>
          </a:p>
        </p:txBody>
      </p:sp>
      <p:sp>
        <p:nvSpPr>
          <p:cNvPr id="4" name="TextBox 3">
            <a:extLst>
              <a:ext uri="{FF2B5EF4-FFF2-40B4-BE49-F238E27FC236}">
                <a16:creationId xmlns:a16="http://schemas.microsoft.com/office/drawing/2014/main" id="{ABA1EE6B-853C-426B-91E4-424145D1CF84}"/>
              </a:ext>
            </a:extLst>
          </p:cNvPr>
          <p:cNvSpPr txBox="1"/>
          <p:nvPr/>
        </p:nvSpPr>
        <p:spPr>
          <a:xfrm>
            <a:off x="827584" y="1772816"/>
            <a:ext cx="7740352" cy="4801314"/>
          </a:xfrm>
          <a:prstGeom prst="rect">
            <a:avLst/>
          </a:prstGeom>
          <a:noFill/>
        </p:spPr>
        <p:txBody>
          <a:bodyPr wrap="square" rtlCol="0">
            <a:spAutoFit/>
          </a:bodyPr>
          <a:lstStyle/>
          <a:p>
            <a:endParaRPr lang="en-MY" dirty="0"/>
          </a:p>
          <a:p>
            <a:r>
              <a:rPr lang="en-MY" dirty="0"/>
              <a:t>A performance improvement plan is a document that lists where an employee is falling short and what he can do to improve. For instance, the performance action plan may detail skills or training the employee lacks. Alternatively, it could specify how the employee needs to change his behaviour. In either case, the PIP will clearly state the steps the employee needs to take to make the necessary improvements.</a:t>
            </a:r>
          </a:p>
          <a:p>
            <a:endParaRPr lang="en-MY" dirty="0"/>
          </a:p>
          <a:p>
            <a:endParaRPr lang="en-MY" dirty="0"/>
          </a:p>
          <a:p>
            <a:endParaRPr lang="en-MY" dirty="0"/>
          </a:p>
          <a:p>
            <a:r>
              <a:rPr lang="en-MY" dirty="0"/>
              <a:t>An individual development plan (IDP) is a tool to assist employees in career and personal development. Its primary purpose is to help employees reach short and long-term career goals, as well as improve current job performance. An IDP is not a performance evaluation tool or a one-time activity. It should be looked at like a partnership between the employee and the supervisor. It involves preparation and continuous feedback</a:t>
            </a:r>
          </a:p>
        </p:txBody>
      </p:sp>
    </p:spTree>
    <p:extLst>
      <p:ext uri="{BB962C8B-B14F-4D97-AF65-F5344CB8AC3E}">
        <p14:creationId xmlns:p14="http://schemas.microsoft.com/office/powerpoint/2010/main" val="2152229266"/>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extLst>
              <p:ext uri="{D42A27DB-BD31-4B8C-83A1-F6EECF244321}">
                <p14:modId xmlns:p14="http://schemas.microsoft.com/office/powerpoint/2010/main" val="1263126766"/>
              </p:ext>
            </p:extLst>
          </p:nvPr>
        </p:nvGraphicFramePr>
        <p:xfrm>
          <a:off x="914400" y="1600200"/>
          <a:ext cx="8122096" cy="506916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753001729"/>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FBE6DA-FBBF-44DF-8531-9B17054A8DE8}"/>
              </a:ext>
            </a:extLst>
          </p:cNvPr>
          <p:cNvSpPr>
            <a:spLocks noGrp="1"/>
          </p:cNvSpPr>
          <p:nvPr>
            <p:ph type="title"/>
          </p:nvPr>
        </p:nvSpPr>
        <p:spPr/>
        <p:txBody>
          <a:bodyPr/>
          <a:lstStyle/>
          <a:p>
            <a:r>
              <a:rPr lang="en-MY" dirty="0"/>
              <a:t>Managing Performance in Cross Culture Context</a:t>
            </a:r>
          </a:p>
        </p:txBody>
      </p:sp>
      <p:sp>
        <p:nvSpPr>
          <p:cNvPr id="3" name="Content Placeholder 2">
            <a:extLst>
              <a:ext uri="{FF2B5EF4-FFF2-40B4-BE49-F238E27FC236}">
                <a16:creationId xmlns:a16="http://schemas.microsoft.com/office/drawing/2014/main" id="{BF8932E9-640C-418B-8A9F-8CADDF1F343D}"/>
              </a:ext>
            </a:extLst>
          </p:cNvPr>
          <p:cNvSpPr>
            <a:spLocks noGrp="1"/>
          </p:cNvSpPr>
          <p:nvPr>
            <p:ph idx="1"/>
          </p:nvPr>
        </p:nvSpPr>
        <p:spPr/>
        <p:txBody>
          <a:bodyPr/>
          <a:lstStyle/>
          <a:p>
            <a:r>
              <a:rPr lang="en-MY" dirty="0"/>
              <a:t>Communication is key in the workplace and when you are in charge of a cross cultural team that can present your with many unique challenges in terms of the language, dealing with accents and the different meanings of words in different countries. When you are striving to provide a clear message of the work that needs to be done, you may find that projects you though were on track have veered off course due to a misunderstanding or due to differences in communication.</a:t>
            </a:r>
          </a:p>
        </p:txBody>
      </p:sp>
    </p:spTree>
    <p:extLst>
      <p:ext uri="{BB962C8B-B14F-4D97-AF65-F5344CB8AC3E}">
        <p14:creationId xmlns:p14="http://schemas.microsoft.com/office/powerpoint/2010/main" val="2230167513"/>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extLst>
              <p:ext uri="{D42A27DB-BD31-4B8C-83A1-F6EECF244321}">
                <p14:modId xmlns:p14="http://schemas.microsoft.com/office/powerpoint/2010/main" val="450940399"/>
              </p:ext>
            </p:extLst>
          </p:nvPr>
        </p:nvGraphicFramePr>
        <p:xfrm>
          <a:off x="914400" y="1600200"/>
          <a:ext cx="8122096" cy="506916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20603344"/>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0AE4E6-7DE0-4F9C-A798-9BE1CDFAD9F0}"/>
              </a:ext>
            </a:extLst>
          </p:cNvPr>
          <p:cNvSpPr>
            <a:spLocks noGrp="1"/>
          </p:cNvSpPr>
          <p:nvPr>
            <p:ph type="title"/>
          </p:nvPr>
        </p:nvSpPr>
        <p:spPr/>
        <p:txBody>
          <a:bodyPr/>
          <a:lstStyle/>
          <a:p>
            <a:r>
              <a:rPr lang="en-MY" dirty="0"/>
              <a:t>Employee Disciplinary Procedure</a:t>
            </a:r>
          </a:p>
        </p:txBody>
      </p:sp>
      <p:sp>
        <p:nvSpPr>
          <p:cNvPr id="3" name="Content Placeholder 2">
            <a:extLst>
              <a:ext uri="{FF2B5EF4-FFF2-40B4-BE49-F238E27FC236}">
                <a16:creationId xmlns:a16="http://schemas.microsoft.com/office/drawing/2014/main" id="{1FE8AF71-4184-48CA-9B62-B03D3FC8C21C}"/>
              </a:ext>
            </a:extLst>
          </p:cNvPr>
          <p:cNvSpPr>
            <a:spLocks noGrp="1"/>
          </p:cNvSpPr>
          <p:nvPr>
            <p:ph idx="1"/>
          </p:nvPr>
        </p:nvSpPr>
        <p:spPr/>
        <p:txBody>
          <a:bodyPr/>
          <a:lstStyle/>
          <a:p>
            <a:pPr marL="0" indent="0">
              <a:buNone/>
            </a:pPr>
            <a:r>
              <a:rPr lang="en-MY" sz="2400" dirty="0"/>
              <a:t>A disciplinary procedure is sometimes the best way for an employer to tell their employees when something is wrong. It allows them to explain clearly what improvement is needed and should give the employees an opportunity to put their side of the situation. Employer can put their disciplinary procedure in writing, and make it easily available to you (for example, by giving details in the employee handbook). It should include the rules, what performance and </a:t>
            </a:r>
            <a:r>
              <a:rPr lang="en-MY" sz="2400" dirty="0" err="1"/>
              <a:t>behavior</a:t>
            </a:r>
            <a:r>
              <a:rPr lang="en-MY" sz="2400" dirty="0"/>
              <a:t> might lead to disciplinary action, and what action the employer might take.</a:t>
            </a:r>
          </a:p>
        </p:txBody>
      </p:sp>
    </p:spTree>
    <p:extLst>
      <p:ext uri="{BB962C8B-B14F-4D97-AF65-F5344CB8AC3E}">
        <p14:creationId xmlns:p14="http://schemas.microsoft.com/office/powerpoint/2010/main" val="1419314892"/>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AFF1A6-7F55-4CDD-808D-537551143F12}"/>
              </a:ext>
            </a:extLst>
          </p:cNvPr>
          <p:cNvSpPr>
            <a:spLocks noGrp="1"/>
          </p:cNvSpPr>
          <p:nvPr>
            <p:ph type="title"/>
          </p:nvPr>
        </p:nvSpPr>
        <p:spPr/>
        <p:txBody>
          <a:bodyPr/>
          <a:lstStyle/>
          <a:p>
            <a:r>
              <a:rPr lang="en-MY" dirty="0"/>
              <a:t>Employee Disciplinary Procedure</a:t>
            </a:r>
          </a:p>
        </p:txBody>
      </p:sp>
      <p:pic>
        <p:nvPicPr>
          <p:cNvPr id="5" name="Picture 4">
            <a:extLst>
              <a:ext uri="{FF2B5EF4-FFF2-40B4-BE49-F238E27FC236}">
                <a16:creationId xmlns:a16="http://schemas.microsoft.com/office/drawing/2014/main" id="{1E028681-2038-46FA-9055-5A6364D597A1}"/>
              </a:ext>
            </a:extLst>
          </p:cNvPr>
          <p:cNvPicPr>
            <a:picLocks noChangeAspect="1"/>
          </p:cNvPicPr>
          <p:nvPr/>
        </p:nvPicPr>
        <p:blipFill>
          <a:blip r:embed="rId2"/>
          <a:stretch>
            <a:fillRect/>
          </a:stretch>
        </p:blipFill>
        <p:spPr>
          <a:xfrm>
            <a:off x="1619672" y="1988840"/>
            <a:ext cx="5136976" cy="4383181"/>
          </a:xfrm>
          <a:prstGeom prst="rect">
            <a:avLst/>
          </a:prstGeom>
        </p:spPr>
      </p:pic>
    </p:spTree>
    <p:extLst>
      <p:ext uri="{BB962C8B-B14F-4D97-AF65-F5344CB8AC3E}">
        <p14:creationId xmlns:p14="http://schemas.microsoft.com/office/powerpoint/2010/main" val="1184643442"/>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7B2CC8-03BB-4733-A699-4F16CEB328D2}"/>
              </a:ext>
            </a:extLst>
          </p:cNvPr>
          <p:cNvSpPr>
            <a:spLocks noGrp="1"/>
          </p:cNvSpPr>
          <p:nvPr>
            <p:ph type="title"/>
          </p:nvPr>
        </p:nvSpPr>
        <p:spPr/>
        <p:txBody>
          <a:bodyPr/>
          <a:lstStyle/>
          <a:p>
            <a:r>
              <a:rPr lang="en-MY" dirty="0"/>
              <a:t>Stage 1 : Verbal Warning</a:t>
            </a:r>
          </a:p>
        </p:txBody>
      </p:sp>
      <p:sp>
        <p:nvSpPr>
          <p:cNvPr id="3" name="Content Placeholder 2">
            <a:extLst>
              <a:ext uri="{FF2B5EF4-FFF2-40B4-BE49-F238E27FC236}">
                <a16:creationId xmlns:a16="http://schemas.microsoft.com/office/drawing/2014/main" id="{42667005-F8C4-4603-88F9-B003F787B95D}"/>
              </a:ext>
            </a:extLst>
          </p:cNvPr>
          <p:cNvSpPr>
            <a:spLocks noGrp="1"/>
          </p:cNvSpPr>
          <p:nvPr>
            <p:ph idx="1"/>
          </p:nvPr>
        </p:nvSpPr>
        <p:spPr/>
        <p:txBody>
          <a:bodyPr/>
          <a:lstStyle/>
          <a:p>
            <a:pPr marL="0" indent="0">
              <a:buNone/>
            </a:pPr>
            <a:r>
              <a:rPr lang="en-MY" sz="2000" dirty="0"/>
              <a:t>Generally an employee should receive a verbal warning for a first transgression. Even though the employer is “only” giving a verbal warning, it is still part of a formal disciplinary process and the principles of natural justice, fair procedures, and equity/fairness would apply at all times.</a:t>
            </a:r>
          </a:p>
          <a:p>
            <a:pPr marL="0" indent="0">
              <a:buNone/>
            </a:pPr>
            <a:endParaRPr lang="en-MY" sz="2000" dirty="0"/>
          </a:p>
          <a:p>
            <a:r>
              <a:rPr lang="en-MY" sz="2000" dirty="0"/>
              <a:t>This would involve a meeting with the employee at which the employee could bring a colleague or other representative. There is no right to bring a legal representative, unless the employer agrees.</a:t>
            </a:r>
          </a:p>
          <a:p>
            <a:endParaRPr lang="en-MY" sz="2000" dirty="0"/>
          </a:p>
          <a:p>
            <a:r>
              <a:rPr lang="en-MY" sz="2000" dirty="0"/>
              <a:t>At the meeting the employee should be advised of what the problem is and invited to respond and explain his actions. There should be no rush to judgement by the employer as the meeting is investigatory.</a:t>
            </a:r>
          </a:p>
          <a:p>
            <a:pPr marL="0" indent="0">
              <a:buNone/>
            </a:pPr>
            <a:endParaRPr lang="en-MY" sz="2000" dirty="0"/>
          </a:p>
        </p:txBody>
      </p:sp>
    </p:spTree>
    <p:extLst>
      <p:ext uri="{BB962C8B-B14F-4D97-AF65-F5344CB8AC3E}">
        <p14:creationId xmlns:p14="http://schemas.microsoft.com/office/powerpoint/2010/main" val="3066637631"/>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08952B-9001-4B63-884E-F573396B81F8}"/>
              </a:ext>
            </a:extLst>
          </p:cNvPr>
          <p:cNvSpPr>
            <a:spLocks noGrp="1"/>
          </p:cNvSpPr>
          <p:nvPr>
            <p:ph type="title"/>
          </p:nvPr>
        </p:nvSpPr>
        <p:spPr/>
        <p:txBody>
          <a:bodyPr/>
          <a:lstStyle/>
          <a:p>
            <a:r>
              <a:rPr lang="en-MY" dirty="0"/>
              <a:t>Stage 1 : Verbal Warning</a:t>
            </a:r>
          </a:p>
        </p:txBody>
      </p:sp>
      <p:sp>
        <p:nvSpPr>
          <p:cNvPr id="3" name="Content Placeholder 2">
            <a:extLst>
              <a:ext uri="{FF2B5EF4-FFF2-40B4-BE49-F238E27FC236}">
                <a16:creationId xmlns:a16="http://schemas.microsoft.com/office/drawing/2014/main" id="{1FDAC155-626D-46EF-910B-C9EFA149A81F}"/>
              </a:ext>
            </a:extLst>
          </p:cNvPr>
          <p:cNvSpPr>
            <a:spLocks noGrp="1"/>
          </p:cNvSpPr>
          <p:nvPr>
            <p:ph idx="1"/>
          </p:nvPr>
        </p:nvSpPr>
        <p:spPr/>
        <p:txBody>
          <a:bodyPr/>
          <a:lstStyle/>
          <a:p>
            <a:r>
              <a:rPr lang="en-MY" sz="2000" dirty="0"/>
              <a:t>Following the meeting a confirmatory letter should be given to the employee. This letter confirms that the employee has been given a verbal/oral warning. It should also contain the improvements required of the employee in respect of the </a:t>
            </a:r>
            <a:r>
              <a:rPr lang="en-MY" sz="2000" dirty="0" err="1"/>
              <a:t>behavior</a:t>
            </a:r>
            <a:r>
              <a:rPr lang="en-MY" sz="2000" dirty="0"/>
              <a:t> which led to the warning and the timeframe within which the improvement must be made.</a:t>
            </a:r>
          </a:p>
          <a:p>
            <a:r>
              <a:rPr lang="en-MY" sz="2000" dirty="0"/>
              <a:t>This letter should also state that failure to improve will lead to the 2nd stage of the disciplinary procedure and ultimately dismissal.</a:t>
            </a:r>
          </a:p>
          <a:p>
            <a:r>
              <a:rPr lang="en-MY" sz="2000" dirty="0"/>
              <a:t>It should also state the time period for which it will remain on the employee’s file, after which it will be removed. Three months would be a reasonable period for this 1st verbal warning to stay on file, but it could remain for 6 months.</a:t>
            </a:r>
          </a:p>
          <a:p>
            <a:endParaRPr lang="en-MY" sz="2000" dirty="0"/>
          </a:p>
        </p:txBody>
      </p:sp>
    </p:spTree>
    <p:extLst>
      <p:ext uri="{BB962C8B-B14F-4D97-AF65-F5344CB8AC3E}">
        <p14:creationId xmlns:p14="http://schemas.microsoft.com/office/powerpoint/2010/main" val="345841669"/>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C80EFE-6E73-4C2C-B669-37CCC7387940}"/>
              </a:ext>
            </a:extLst>
          </p:cNvPr>
          <p:cNvSpPr>
            <a:spLocks noGrp="1"/>
          </p:cNvSpPr>
          <p:nvPr>
            <p:ph type="title"/>
          </p:nvPr>
        </p:nvSpPr>
        <p:spPr/>
        <p:txBody>
          <a:bodyPr/>
          <a:lstStyle/>
          <a:p>
            <a:r>
              <a:rPr lang="en-MY" dirty="0"/>
              <a:t>Stage 2 : Written Warning</a:t>
            </a:r>
          </a:p>
        </p:txBody>
      </p:sp>
      <p:sp>
        <p:nvSpPr>
          <p:cNvPr id="3" name="Content Placeholder 2">
            <a:extLst>
              <a:ext uri="{FF2B5EF4-FFF2-40B4-BE49-F238E27FC236}">
                <a16:creationId xmlns:a16="http://schemas.microsoft.com/office/drawing/2014/main" id="{BA535251-ED4D-4655-AD06-FF1DA1F5FA9E}"/>
              </a:ext>
            </a:extLst>
          </p:cNvPr>
          <p:cNvSpPr>
            <a:spLocks noGrp="1"/>
          </p:cNvSpPr>
          <p:nvPr>
            <p:ph idx="1"/>
          </p:nvPr>
        </p:nvSpPr>
        <p:spPr/>
        <p:txBody>
          <a:bodyPr/>
          <a:lstStyle/>
          <a:p>
            <a:r>
              <a:rPr lang="en-MY" sz="2400" dirty="0"/>
              <a:t>The written warning will then be issued and last for another 3 months. This warning should also clearly set out the nature of the problem, suggest solutions such as retraining, and advise of the possible sanctions (including dismissal) if no improvement is observed within the 3 months.</a:t>
            </a:r>
          </a:p>
          <a:p>
            <a:endParaRPr lang="en-MY" sz="2400" dirty="0"/>
          </a:p>
          <a:p>
            <a:r>
              <a:rPr lang="en-MY" sz="2400" dirty="0"/>
              <a:t>The employer should again afford all reasonable assistance to the employee to help him improve conduct and/or performance. However </a:t>
            </a:r>
            <a:r>
              <a:rPr lang="en-MY" sz="2400"/>
              <a:t>the employer </a:t>
            </a:r>
            <a:r>
              <a:rPr lang="en-MY" sz="2400" dirty="0"/>
              <a:t>must be mindful of his duty of care to other employees also.</a:t>
            </a:r>
          </a:p>
        </p:txBody>
      </p:sp>
    </p:spTree>
    <p:extLst>
      <p:ext uri="{BB962C8B-B14F-4D97-AF65-F5344CB8AC3E}">
        <p14:creationId xmlns:p14="http://schemas.microsoft.com/office/powerpoint/2010/main" val="3908162972"/>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E5AACC-8616-4E4A-BE1A-3DA8EDC776EF}"/>
              </a:ext>
            </a:extLst>
          </p:cNvPr>
          <p:cNvSpPr>
            <a:spLocks noGrp="1"/>
          </p:cNvSpPr>
          <p:nvPr>
            <p:ph type="title"/>
          </p:nvPr>
        </p:nvSpPr>
        <p:spPr/>
        <p:txBody>
          <a:bodyPr/>
          <a:lstStyle/>
          <a:p>
            <a:r>
              <a:rPr lang="en-MY" dirty="0"/>
              <a:t>Stage 2 : Written Warning</a:t>
            </a:r>
          </a:p>
        </p:txBody>
      </p:sp>
      <p:sp>
        <p:nvSpPr>
          <p:cNvPr id="3" name="Content Placeholder 2">
            <a:extLst>
              <a:ext uri="{FF2B5EF4-FFF2-40B4-BE49-F238E27FC236}">
                <a16:creationId xmlns:a16="http://schemas.microsoft.com/office/drawing/2014/main" id="{1D3218C4-BDD5-4F1B-896C-638A758A3907}"/>
              </a:ext>
            </a:extLst>
          </p:cNvPr>
          <p:cNvSpPr>
            <a:spLocks noGrp="1"/>
          </p:cNvSpPr>
          <p:nvPr>
            <p:ph idx="1"/>
          </p:nvPr>
        </p:nvSpPr>
        <p:spPr/>
        <p:txBody>
          <a:bodyPr/>
          <a:lstStyle/>
          <a:p>
            <a:r>
              <a:rPr lang="en-MY" dirty="0"/>
              <a:t>If the required improvement is not forthcoming within the 3 month period after the 1st written warning then a 2nd written warning may be issued. This is entirely a matter for the employer and it is common for many employers to only issue a 1st and final written warning.</a:t>
            </a:r>
          </a:p>
          <a:p>
            <a:r>
              <a:rPr lang="en-MY" dirty="0"/>
              <a:t>This warning is done in a similar fashion to the other 2 warnings referred to above but you would consider giving a 6 month monitoring period to allow improvement.</a:t>
            </a:r>
          </a:p>
          <a:p>
            <a:endParaRPr lang="en-MY" dirty="0"/>
          </a:p>
        </p:txBody>
      </p:sp>
    </p:spTree>
    <p:extLst>
      <p:ext uri="{BB962C8B-B14F-4D97-AF65-F5344CB8AC3E}">
        <p14:creationId xmlns:p14="http://schemas.microsoft.com/office/powerpoint/2010/main" val="1110605423"/>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D5058F-65CC-4791-BF14-C967D4FA5482}"/>
              </a:ext>
            </a:extLst>
          </p:cNvPr>
          <p:cNvSpPr>
            <a:spLocks noGrp="1"/>
          </p:cNvSpPr>
          <p:nvPr>
            <p:ph type="title"/>
          </p:nvPr>
        </p:nvSpPr>
        <p:spPr/>
        <p:txBody>
          <a:bodyPr/>
          <a:lstStyle/>
          <a:p>
            <a:r>
              <a:rPr lang="en-MY" dirty="0"/>
              <a:t>Stage 3 : Final Warning</a:t>
            </a:r>
          </a:p>
        </p:txBody>
      </p:sp>
      <p:sp>
        <p:nvSpPr>
          <p:cNvPr id="3" name="Content Placeholder 2">
            <a:extLst>
              <a:ext uri="{FF2B5EF4-FFF2-40B4-BE49-F238E27FC236}">
                <a16:creationId xmlns:a16="http://schemas.microsoft.com/office/drawing/2014/main" id="{59A600B5-66F2-4D44-93D4-B48F347BBF10}"/>
              </a:ext>
            </a:extLst>
          </p:cNvPr>
          <p:cNvSpPr>
            <a:spLocks noGrp="1"/>
          </p:cNvSpPr>
          <p:nvPr>
            <p:ph idx="1"/>
          </p:nvPr>
        </p:nvSpPr>
        <p:spPr/>
        <p:txBody>
          <a:bodyPr/>
          <a:lstStyle/>
          <a:p>
            <a:r>
              <a:rPr lang="en-MY" sz="2400" dirty="0"/>
              <a:t>If the required improvement is not happening then a final written warning would be issued with a 12 month monitoring period. The letter confirming this warning will advise that if there is no improvement or if the bad </a:t>
            </a:r>
            <a:r>
              <a:rPr lang="en-MY" sz="2400" dirty="0" err="1"/>
              <a:t>behavior</a:t>
            </a:r>
            <a:r>
              <a:rPr lang="en-MY" sz="2400" dirty="0"/>
              <a:t>/performance is repeated then dismissal will occur.</a:t>
            </a:r>
          </a:p>
          <a:p>
            <a:r>
              <a:rPr lang="en-MY" sz="2400" dirty="0"/>
              <a:t>This warning letter will be the final one prior to dismissal so it is important that it is well drafted as it will be scrutinized closely by the employee and probably his legal advisor. This letter should only refer to the matters which have been the subject of the disciplinary procedure to date, no other matters which have never been put to the employee.</a:t>
            </a:r>
          </a:p>
          <a:p>
            <a:endParaRPr lang="en-MY" sz="2400" dirty="0"/>
          </a:p>
        </p:txBody>
      </p:sp>
    </p:spTree>
    <p:extLst>
      <p:ext uri="{BB962C8B-B14F-4D97-AF65-F5344CB8AC3E}">
        <p14:creationId xmlns:p14="http://schemas.microsoft.com/office/powerpoint/2010/main" val="1196488888"/>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C4102E-E833-43B9-878B-F3AD19B18896}"/>
              </a:ext>
            </a:extLst>
          </p:cNvPr>
          <p:cNvSpPr>
            <a:spLocks noGrp="1"/>
          </p:cNvSpPr>
          <p:nvPr>
            <p:ph type="title"/>
          </p:nvPr>
        </p:nvSpPr>
        <p:spPr/>
        <p:txBody>
          <a:bodyPr/>
          <a:lstStyle/>
          <a:p>
            <a:r>
              <a:rPr lang="en-MY" dirty="0"/>
              <a:t>Stage 4 : Dismissal or action short of dismissal</a:t>
            </a:r>
          </a:p>
        </p:txBody>
      </p:sp>
      <p:sp>
        <p:nvSpPr>
          <p:cNvPr id="3" name="Content Placeholder 2">
            <a:extLst>
              <a:ext uri="{FF2B5EF4-FFF2-40B4-BE49-F238E27FC236}">
                <a16:creationId xmlns:a16="http://schemas.microsoft.com/office/drawing/2014/main" id="{387112AA-9F7F-4222-BAB8-9AB99D25412B}"/>
              </a:ext>
            </a:extLst>
          </p:cNvPr>
          <p:cNvSpPr>
            <a:spLocks noGrp="1"/>
          </p:cNvSpPr>
          <p:nvPr>
            <p:ph idx="1"/>
          </p:nvPr>
        </p:nvSpPr>
        <p:spPr/>
        <p:txBody>
          <a:bodyPr/>
          <a:lstStyle/>
          <a:p>
            <a:r>
              <a:rPr lang="en-MY" sz="2400" dirty="0"/>
              <a:t>If there is no improvement after the final written warning then dismissal is the likely outcome. A meeting should be called and the employee and his representative invited.</a:t>
            </a:r>
          </a:p>
          <a:p>
            <a:r>
              <a:rPr lang="en-MY" sz="2400" dirty="0"/>
              <a:t>The employer should remind the employee of the </a:t>
            </a:r>
            <a:r>
              <a:rPr lang="en-MY" sz="2400" dirty="0" err="1"/>
              <a:t>behavior</a:t>
            </a:r>
            <a:r>
              <a:rPr lang="en-MY" sz="2400" dirty="0"/>
              <a:t>/conduct that has led to this point, the repeated transgressions/failure to improve performance sufficiently, and that the dismissal is in accordance with the disciplinary procedure.</a:t>
            </a:r>
          </a:p>
          <a:p>
            <a:r>
              <a:rPr lang="en-MY" sz="2400" dirty="0"/>
              <a:t>The employee should be given the opportunity to appeal within 14 days. He should also be given a letter confirming the dismissal and the right to appeal, the time period for appeal, and who to appeal to.</a:t>
            </a:r>
          </a:p>
          <a:p>
            <a:endParaRPr lang="en-MY" sz="2400" dirty="0"/>
          </a:p>
        </p:txBody>
      </p:sp>
    </p:spTree>
    <p:extLst>
      <p:ext uri="{BB962C8B-B14F-4D97-AF65-F5344CB8AC3E}">
        <p14:creationId xmlns:p14="http://schemas.microsoft.com/office/powerpoint/2010/main" val="3561864248"/>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2B826B-633E-4C70-9772-2A8ECC2714B5}"/>
              </a:ext>
            </a:extLst>
          </p:cNvPr>
          <p:cNvSpPr>
            <a:spLocks noGrp="1"/>
          </p:cNvSpPr>
          <p:nvPr>
            <p:ph type="title"/>
          </p:nvPr>
        </p:nvSpPr>
        <p:spPr/>
        <p:txBody>
          <a:bodyPr/>
          <a:lstStyle/>
          <a:p>
            <a:endParaRPr lang="en-MY" dirty="0"/>
          </a:p>
        </p:txBody>
      </p:sp>
      <p:sp>
        <p:nvSpPr>
          <p:cNvPr id="3" name="Content Placeholder 2">
            <a:extLst>
              <a:ext uri="{FF2B5EF4-FFF2-40B4-BE49-F238E27FC236}">
                <a16:creationId xmlns:a16="http://schemas.microsoft.com/office/drawing/2014/main" id="{AB802A0B-D0DB-413F-9820-7CA7E80EAF7D}"/>
              </a:ext>
            </a:extLst>
          </p:cNvPr>
          <p:cNvSpPr>
            <a:spLocks noGrp="1"/>
          </p:cNvSpPr>
          <p:nvPr>
            <p:ph idx="1"/>
          </p:nvPr>
        </p:nvSpPr>
        <p:spPr/>
        <p:txBody>
          <a:bodyPr/>
          <a:lstStyle/>
          <a:p>
            <a:pPr marL="0" indent="0">
              <a:buNone/>
            </a:pPr>
            <a:r>
              <a:rPr lang="en-MY" sz="4800" dirty="0"/>
              <a:t>Questions</a:t>
            </a:r>
          </a:p>
        </p:txBody>
      </p:sp>
    </p:spTree>
    <p:extLst>
      <p:ext uri="{BB962C8B-B14F-4D97-AF65-F5344CB8AC3E}">
        <p14:creationId xmlns:p14="http://schemas.microsoft.com/office/powerpoint/2010/main" val="3833095343"/>
      </p:ext>
    </p:extLst>
  </p:cSld>
  <p:clrMapOvr>
    <a:masterClrMapping/>
  </p:clrMapOvr>
</p:sld>
</file>

<file path=ppt/theme/theme1.xml><?xml version="1.0" encoding="utf-8"?>
<a:theme xmlns:a="http://schemas.openxmlformats.org/drawingml/2006/main" name="Office Theme">
  <a:themeElements>
    <a:clrScheme name="Office Theme 6">
      <a:dk1>
        <a:srgbClr val="000000"/>
      </a:dk1>
      <a:lt1>
        <a:srgbClr val="FFFFE1"/>
      </a:lt1>
      <a:dk2>
        <a:srgbClr val="330033"/>
      </a:dk2>
      <a:lt2>
        <a:srgbClr val="330033"/>
      </a:lt2>
      <a:accent1>
        <a:srgbClr val="CCCC99"/>
      </a:accent1>
      <a:accent2>
        <a:srgbClr val="FF0000"/>
      </a:accent2>
      <a:accent3>
        <a:srgbClr val="FFFFEE"/>
      </a:accent3>
      <a:accent4>
        <a:srgbClr val="000000"/>
      </a:accent4>
      <a:accent5>
        <a:srgbClr val="E2E2CA"/>
      </a:accent5>
      <a:accent6>
        <a:srgbClr val="E70000"/>
      </a:accent6>
      <a:hlink>
        <a:srgbClr val="990033"/>
      </a:hlink>
      <a:folHlink>
        <a:srgbClr val="B2B2B2"/>
      </a:folHlink>
    </a:clrScheme>
    <a:fontScheme name="Office Theme">
      <a:majorFont>
        <a:latin typeface="Times New Roman"/>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Office Theme 1">
        <a:dk1>
          <a:srgbClr val="993300"/>
        </a:dk1>
        <a:lt1>
          <a:srgbClr val="CCCCCC"/>
        </a:lt1>
        <a:dk2>
          <a:srgbClr val="000000"/>
        </a:dk2>
        <a:lt2>
          <a:srgbClr val="FFFFFF"/>
        </a:lt2>
        <a:accent1>
          <a:srgbClr val="576F2B"/>
        </a:accent1>
        <a:accent2>
          <a:srgbClr val="666699"/>
        </a:accent2>
        <a:accent3>
          <a:srgbClr val="AAAAAA"/>
        </a:accent3>
        <a:accent4>
          <a:srgbClr val="AEAEAE"/>
        </a:accent4>
        <a:accent5>
          <a:srgbClr val="B4BBAC"/>
        </a:accent5>
        <a:accent6>
          <a:srgbClr val="5C5C8A"/>
        </a:accent6>
        <a:hlink>
          <a:srgbClr val="993300"/>
        </a:hlink>
        <a:folHlink>
          <a:srgbClr val="CC9900"/>
        </a:folHlink>
      </a:clrScheme>
      <a:clrMap bg1="dk2" tx1="lt1" bg2="dk1" tx2="lt2" accent1="accent1" accent2="accent2" accent3="accent3" accent4="accent4" accent5="accent5" accent6="accent6" hlink="hlink" folHlink="folHlink"/>
    </a:extraClrScheme>
    <a:extraClrScheme>
      <a:clrScheme name="Office Theme 2">
        <a:dk1>
          <a:srgbClr val="993300"/>
        </a:dk1>
        <a:lt1>
          <a:srgbClr val="CCCCCC"/>
        </a:lt1>
        <a:dk2>
          <a:srgbClr val="330000"/>
        </a:dk2>
        <a:lt2>
          <a:srgbClr val="FFFFFF"/>
        </a:lt2>
        <a:accent1>
          <a:srgbClr val="996633"/>
        </a:accent1>
        <a:accent2>
          <a:srgbClr val="FF0000"/>
        </a:accent2>
        <a:accent3>
          <a:srgbClr val="ADAAAA"/>
        </a:accent3>
        <a:accent4>
          <a:srgbClr val="AEAEAE"/>
        </a:accent4>
        <a:accent5>
          <a:srgbClr val="CAB8AD"/>
        </a:accent5>
        <a:accent6>
          <a:srgbClr val="E70000"/>
        </a:accent6>
        <a:hlink>
          <a:srgbClr val="FF3300"/>
        </a:hlink>
        <a:folHlink>
          <a:srgbClr val="CC9933"/>
        </a:folHlink>
      </a:clrScheme>
      <a:clrMap bg1="dk2" tx1="lt1" bg2="dk1" tx2="lt2" accent1="accent1" accent2="accent2" accent3="accent3" accent4="accent4" accent5="accent5" accent6="accent6" hlink="hlink" folHlink="folHlink"/>
    </a:extraClrScheme>
    <a:extraClrScheme>
      <a:clrScheme name="Office Theme 3">
        <a:dk1>
          <a:srgbClr val="79788A"/>
        </a:dk1>
        <a:lt1>
          <a:srgbClr val="FFFFFF"/>
        </a:lt1>
        <a:dk2>
          <a:srgbClr val="21203C"/>
        </a:dk2>
        <a:lt2>
          <a:srgbClr val="FFFFCC"/>
        </a:lt2>
        <a:accent1>
          <a:srgbClr val="476077"/>
        </a:accent1>
        <a:accent2>
          <a:srgbClr val="676C5A"/>
        </a:accent2>
        <a:accent3>
          <a:srgbClr val="ABABAF"/>
        </a:accent3>
        <a:accent4>
          <a:srgbClr val="DADADA"/>
        </a:accent4>
        <a:accent5>
          <a:srgbClr val="B1B6BD"/>
        </a:accent5>
        <a:accent6>
          <a:srgbClr val="5D6151"/>
        </a:accent6>
        <a:hlink>
          <a:srgbClr val="666699"/>
        </a:hlink>
        <a:folHlink>
          <a:srgbClr val="8CB0A2"/>
        </a:folHlink>
      </a:clrScheme>
      <a:clrMap bg1="dk2" tx1="lt1" bg2="dk1" tx2="lt2" accent1="accent1" accent2="accent2" accent3="accent3" accent4="accent4" accent5="accent5" accent6="accent6" hlink="hlink" folHlink="folHlink"/>
    </a:extraClrScheme>
    <a:extraClrScheme>
      <a:clrScheme name="Office Theme 4">
        <a:dk1>
          <a:srgbClr val="455B41"/>
        </a:dk1>
        <a:lt1>
          <a:srgbClr val="FFFFCC"/>
        </a:lt1>
        <a:dk2>
          <a:srgbClr val="79A994"/>
        </a:dk2>
        <a:lt2>
          <a:srgbClr val="FFFFCC"/>
        </a:lt2>
        <a:accent1>
          <a:srgbClr val="517087"/>
        </a:accent1>
        <a:accent2>
          <a:srgbClr val="666699"/>
        </a:accent2>
        <a:accent3>
          <a:srgbClr val="BED1C8"/>
        </a:accent3>
        <a:accent4>
          <a:srgbClr val="DADAAE"/>
        </a:accent4>
        <a:accent5>
          <a:srgbClr val="B3BBC3"/>
        </a:accent5>
        <a:accent6>
          <a:srgbClr val="5C5C8A"/>
        </a:accent6>
        <a:hlink>
          <a:srgbClr val="993300"/>
        </a:hlink>
        <a:folHlink>
          <a:srgbClr val="A4AF6B"/>
        </a:folHlink>
      </a:clrScheme>
      <a:clrMap bg1="dk2" tx1="lt1" bg2="dk1" tx2="lt2" accent1="accent1" accent2="accent2" accent3="accent3" accent4="accent4" accent5="accent5" accent6="accent6" hlink="hlink" folHlink="folHlink"/>
    </a:extraClrScheme>
    <a:extraClrScheme>
      <a:clrScheme name="Office Theme 5">
        <a:dk1>
          <a:srgbClr val="330000"/>
        </a:dk1>
        <a:lt1>
          <a:srgbClr val="FF9900"/>
        </a:lt1>
        <a:dk2>
          <a:srgbClr val="FFFFFF"/>
        </a:dk2>
        <a:lt2>
          <a:srgbClr val="8B3111"/>
        </a:lt2>
        <a:accent1>
          <a:srgbClr val="DD6D07"/>
        </a:accent1>
        <a:accent2>
          <a:srgbClr val="CC9900"/>
        </a:accent2>
        <a:accent3>
          <a:srgbClr val="FFCAAA"/>
        </a:accent3>
        <a:accent4>
          <a:srgbClr val="2A0000"/>
        </a:accent4>
        <a:accent5>
          <a:srgbClr val="EBBAAA"/>
        </a:accent5>
        <a:accent6>
          <a:srgbClr val="B98A00"/>
        </a:accent6>
        <a:hlink>
          <a:srgbClr val="CC3300"/>
        </a:hlink>
        <a:folHlink>
          <a:srgbClr val="CCCC66"/>
        </a:folHlink>
      </a:clrScheme>
      <a:clrMap bg1="lt1" tx1="dk1" bg2="lt2" tx2="dk2" accent1="accent1" accent2="accent2" accent3="accent3" accent4="accent4" accent5="accent5" accent6="accent6" hlink="hlink" folHlink="folHlink"/>
    </a:extraClrScheme>
    <a:extraClrScheme>
      <a:clrScheme name="Office Theme 6">
        <a:dk1>
          <a:srgbClr val="000000"/>
        </a:dk1>
        <a:lt1>
          <a:srgbClr val="FFFFE1"/>
        </a:lt1>
        <a:dk2>
          <a:srgbClr val="330033"/>
        </a:dk2>
        <a:lt2>
          <a:srgbClr val="330033"/>
        </a:lt2>
        <a:accent1>
          <a:srgbClr val="CCCC99"/>
        </a:accent1>
        <a:accent2>
          <a:srgbClr val="FF0000"/>
        </a:accent2>
        <a:accent3>
          <a:srgbClr val="FFFFEE"/>
        </a:accent3>
        <a:accent4>
          <a:srgbClr val="000000"/>
        </a:accent4>
        <a:accent5>
          <a:srgbClr val="E2E2CA"/>
        </a:accent5>
        <a:accent6>
          <a:srgbClr val="E70000"/>
        </a:accent6>
        <a:hlink>
          <a:srgbClr val="990033"/>
        </a:hlink>
        <a:folHlink>
          <a:srgbClr val="B2B2B2"/>
        </a:folHlink>
      </a:clrScheme>
      <a:clrMap bg1="lt1" tx1="dk1" bg2="lt2" tx2="dk2" accent1="accent1" accent2="accent2" accent3="accent3" accent4="accent4" accent5="accent5" accent6="accent6" hlink="hlink" folHlink="folHlink"/>
    </a:extraClrScheme>
    <a:extraClrScheme>
      <a:clrScheme name="Office Theme 7">
        <a:dk1>
          <a:srgbClr val="000000"/>
        </a:dk1>
        <a:lt1>
          <a:srgbClr val="FFFFFF"/>
        </a:lt1>
        <a:dk2>
          <a:srgbClr val="000000"/>
        </a:dk2>
        <a:lt2>
          <a:srgbClr val="891411"/>
        </a:lt2>
        <a:accent1>
          <a:srgbClr val="4F917E"/>
        </a:accent1>
        <a:accent2>
          <a:srgbClr val="CC9900"/>
        </a:accent2>
        <a:accent3>
          <a:srgbClr val="FFFFFF"/>
        </a:accent3>
        <a:accent4>
          <a:srgbClr val="000000"/>
        </a:accent4>
        <a:accent5>
          <a:srgbClr val="B2C7C0"/>
        </a:accent5>
        <a:accent6>
          <a:srgbClr val="B98A00"/>
        </a:accent6>
        <a:hlink>
          <a:srgbClr val="5A84D8"/>
        </a:hlink>
        <a:folHlink>
          <a:srgbClr val="A0C6BA"/>
        </a:folHlink>
      </a:clrScheme>
      <a:clrMap bg1="lt1" tx1="dk1" bg2="lt2" tx2="dk2" accent1="accent1" accent2="accent2" accent3="accent3" accent4="accent4" accent5="accent5" accent6="accent6" hlink="hlink" folHlink="folHlink"/>
    </a:extraClrScheme>
    <a:extraClrScheme>
      <a:clrScheme name="Office Theme 8">
        <a:dk1>
          <a:srgbClr val="000000"/>
        </a:dk1>
        <a:lt1>
          <a:srgbClr val="FFFFFF"/>
        </a:lt1>
        <a:dk2>
          <a:srgbClr val="CC0000"/>
        </a:dk2>
        <a:lt2>
          <a:srgbClr val="999966"/>
        </a:lt2>
        <a:accent1>
          <a:srgbClr val="CCCCCC"/>
        </a:accent1>
        <a:accent2>
          <a:srgbClr val="CCCC66"/>
        </a:accent2>
        <a:accent3>
          <a:srgbClr val="FFFFFF"/>
        </a:accent3>
        <a:accent4>
          <a:srgbClr val="000000"/>
        </a:accent4>
        <a:accent5>
          <a:srgbClr val="E2E2E2"/>
        </a:accent5>
        <a:accent6>
          <a:srgbClr val="B9B95C"/>
        </a:accent6>
        <a:hlink>
          <a:srgbClr val="666699"/>
        </a:hlink>
        <a:folHlink>
          <a:srgbClr val="CCCC99"/>
        </a:folHlink>
      </a:clrScheme>
      <a:clrMap bg1="lt1" tx1="dk1" bg2="lt2" tx2="dk2" accent1="accent1" accent2="accent2" accent3="accent3" accent4="accent4" accent5="accent5" accent6="accent6" hlink="hlink" folHlink="folHlink"/>
    </a:extraClrScheme>
    <a:extraClrScheme>
      <a:clrScheme name="Office Theme 9">
        <a:dk1>
          <a:srgbClr val="000000"/>
        </a:dk1>
        <a:lt1>
          <a:srgbClr val="FFFFFF"/>
        </a:lt1>
        <a:dk2>
          <a:srgbClr val="FF0000"/>
        </a:dk2>
        <a:lt2>
          <a:srgbClr val="009999"/>
        </a:lt2>
        <a:accent1>
          <a:srgbClr val="C7B505"/>
        </a:accent1>
        <a:accent2>
          <a:srgbClr val="FFFF66"/>
        </a:accent2>
        <a:accent3>
          <a:srgbClr val="FFFFFF"/>
        </a:accent3>
        <a:accent4>
          <a:srgbClr val="000000"/>
        </a:accent4>
        <a:accent5>
          <a:srgbClr val="E0D7AA"/>
        </a:accent5>
        <a:accent6>
          <a:srgbClr val="E7E75C"/>
        </a:accent6>
        <a:hlink>
          <a:srgbClr val="5A84D8"/>
        </a:hlink>
        <a:folHlink>
          <a:srgbClr val="A0C6BA"/>
        </a:folHlink>
      </a:clrScheme>
      <a:clrMap bg1="lt1" tx1="dk1" bg2="lt2" tx2="dk2" accent1="accent1" accent2="accent2" accent3="accent3" accent4="accent4" accent5="accent5" accent6="accent6" hlink="hlink" folHlink="folHlink"/>
    </a:extraClrScheme>
    <a:extraClrScheme>
      <a:clrScheme name="Office Theme 10">
        <a:dk1>
          <a:srgbClr val="000000"/>
        </a:dk1>
        <a:lt1>
          <a:srgbClr val="FFFFFF"/>
        </a:lt1>
        <a:dk2>
          <a:srgbClr val="660033"/>
        </a:dk2>
        <a:lt2>
          <a:srgbClr val="666699"/>
        </a:lt2>
        <a:accent1>
          <a:srgbClr val="95A3D1"/>
        </a:accent1>
        <a:accent2>
          <a:srgbClr val="FFFF66"/>
        </a:accent2>
        <a:accent3>
          <a:srgbClr val="FFFFFF"/>
        </a:accent3>
        <a:accent4>
          <a:srgbClr val="000000"/>
        </a:accent4>
        <a:accent5>
          <a:srgbClr val="C8CEE5"/>
        </a:accent5>
        <a:accent6>
          <a:srgbClr val="E7E75C"/>
        </a:accent6>
        <a:hlink>
          <a:srgbClr val="5A84D8"/>
        </a:hlink>
        <a:folHlink>
          <a:srgbClr val="CCCC99"/>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tf10203777</Template>
  <TotalTime>1689</TotalTime>
  <Words>4942</Words>
  <Application>Microsoft Office PowerPoint</Application>
  <PresentationFormat>On-screen Show (4:3)</PresentationFormat>
  <Paragraphs>397</Paragraphs>
  <Slides>91</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91</vt:i4>
      </vt:variant>
    </vt:vector>
  </HeadingPairs>
  <TitlesOfParts>
    <vt:vector size="95" baseType="lpstr">
      <vt:lpstr>Arial</vt:lpstr>
      <vt:lpstr>Times New Roman</vt:lpstr>
      <vt:lpstr>Wingdings</vt:lpstr>
      <vt:lpstr>Office Theme</vt:lpstr>
      <vt:lpstr>TALENT DEVELOPMENT AND MANAGEMENT II</vt:lpstr>
      <vt:lpstr>PowerPoint Presentation</vt:lpstr>
      <vt:lpstr>Performance Management</vt:lpstr>
      <vt:lpstr>Performance Management</vt:lpstr>
      <vt:lpstr>Purpose of effective Performance Management</vt:lpstr>
      <vt:lpstr>Strategic Business Performance Management </vt:lpstr>
      <vt:lpstr>Business Performance Management</vt:lpstr>
      <vt:lpstr>Strategic Planning</vt:lpstr>
      <vt:lpstr>Communicate and Linking</vt:lpstr>
      <vt:lpstr>Budgeting</vt:lpstr>
      <vt:lpstr>Performance Measurement</vt:lpstr>
      <vt:lpstr>Managing Job Performance</vt:lpstr>
      <vt:lpstr>Task Performance</vt:lpstr>
      <vt:lpstr>Contextual Performance</vt:lpstr>
      <vt:lpstr>Job Performance Management Process</vt:lpstr>
      <vt:lpstr>Effective Performance Management process</vt:lpstr>
      <vt:lpstr>Integrating the Management of Business and Job Performance</vt:lpstr>
      <vt:lpstr>Integrated Performance Management</vt:lpstr>
      <vt:lpstr>Strategic Level</vt:lpstr>
      <vt:lpstr>Operational Level</vt:lpstr>
      <vt:lpstr>Individual Level</vt:lpstr>
      <vt:lpstr>PowerPoint Presentation</vt:lpstr>
      <vt:lpstr>Performance Planning</vt:lpstr>
      <vt:lpstr>Performance Planning</vt:lpstr>
      <vt:lpstr>Factors for Performance Standard</vt:lpstr>
      <vt:lpstr>Management by objectives (MBO)</vt:lpstr>
      <vt:lpstr>Goal Setting Theory</vt:lpstr>
      <vt:lpstr>Why Goal Setting increases Productivity</vt:lpstr>
      <vt:lpstr>Locke’s Goal Setting Theory</vt:lpstr>
      <vt:lpstr>Goal Setting</vt:lpstr>
      <vt:lpstr>Performance Planning</vt:lpstr>
      <vt:lpstr>PowerPoint Presentation</vt:lpstr>
      <vt:lpstr>Performance Monitoring</vt:lpstr>
      <vt:lpstr>Performance Monitoring</vt:lpstr>
      <vt:lpstr>Reinforcement</vt:lpstr>
      <vt:lpstr>Positive Reinforcement</vt:lpstr>
      <vt:lpstr>Negative Reinforcement</vt:lpstr>
      <vt:lpstr>Punishment</vt:lpstr>
      <vt:lpstr>Extinction</vt:lpstr>
      <vt:lpstr>PowerPoint Presentation</vt:lpstr>
      <vt:lpstr>Performance Appraisal</vt:lpstr>
      <vt:lpstr>Performance Appraisals</vt:lpstr>
      <vt:lpstr>Objectives of Performance Appraisal</vt:lpstr>
      <vt:lpstr>Process of Performance Appraisals</vt:lpstr>
      <vt:lpstr>Performance Appraisal</vt:lpstr>
      <vt:lpstr>Equity Theory</vt:lpstr>
      <vt:lpstr>Acceptability of Performance Appraisals</vt:lpstr>
      <vt:lpstr>Distributive Justice – Fair Allocation</vt:lpstr>
      <vt:lpstr>Procedural Justice – Fair Procedure</vt:lpstr>
      <vt:lpstr>Interactional Justice / Fairness</vt:lpstr>
      <vt:lpstr>Informational Justice / Fairness</vt:lpstr>
      <vt:lpstr>Performance Management Process</vt:lpstr>
      <vt:lpstr>Methods of Performance Appraisal</vt:lpstr>
      <vt:lpstr>Forced Choice Ratings</vt:lpstr>
      <vt:lpstr>Forced Choice Ratings</vt:lpstr>
      <vt:lpstr>Ranking</vt:lpstr>
      <vt:lpstr>Ranking</vt:lpstr>
      <vt:lpstr>Forced Distribution</vt:lpstr>
      <vt:lpstr>Forced Distribution</vt:lpstr>
      <vt:lpstr>Graphic Rating</vt:lpstr>
      <vt:lpstr>Graphic Rating</vt:lpstr>
      <vt:lpstr>Behaviorally Anchored Rating Scale, BARS</vt:lpstr>
      <vt:lpstr>Behaviorally Anchored Rating Scale, BARS</vt:lpstr>
      <vt:lpstr>Behavioral Observation Scales, BOS</vt:lpstr>
      <vt:lpstr>Behavioral Observation Scales, BOS</vt:lpstr>
      <vt:lpstr>360 Degree Feedback</vt:lpstr>
      <vt:lpstr>360 Degree Feedback</vt:lpstr>
      <vt:lpstr>Measurement Error</vt:lpstr>
      <vt:lpstr>Contamination Error</vt:lpstr>
      <vt:lpstr>Rater Error</vt:lpstr>
      <vt:lpstr>Rater Error</vt:lpstr>
      <vt:lpstr>Rater Error</vt:lpstr>
      <vt:lpstr>Rater Error</vt:lpstr>
      <vt:lpstr>Rater Error</vt:lpstr>
      <vt:lpstr>Difference between Performance Appraisal and Performance Management</vt:lpstr>
      <vt:lpstr>PowerPoint Presentation</vt:lpstr>
      <vt:lpstr>Performance Development</vt:lpstr>
      <vt:lpstr>Performance Development Process</vt:lpstr>
      <vt:lpstr>Performance Improvement Plans and Individual Development Plans</vt:lpstr>
      <vt:lpstr>PowerPoint Presentation</vt:lpstr>
      <vt:lpstr>Managing Performance in Cross Culture Context</vt:lpstr>
      <vt:lpstr>PowerPoint Presentation</vt:lpstr>
      <vt:lpstr>Employee Disciplinary Procedure</vt:lpstr>
      <vt:lpstr>Employee Disciplinary Procedure</vt:lpstr>
      <vt:lpstr>Stage 1 : Verbal Warning</vt:lpstr>
      <vt:lpstr>Stage 1 : Verbal Warning</vt:lpstr>
      <vt:lpstr>Stage 2 : Written Warning</vt:lpstr>
      <vt:lpstr>Stage 2 : Written Warning</vt:lpstr>
      <vt:lpstr>Stage 3 : Final Warning</vt:lpstr>
      <vt:lpstr>Stage 4 : Dismissal or action short of dismissal</vt:lpstr>
      <vt:lpstr>PowerPoint Presentation</vt:lpstr>
    </vt:vector>
  </TitlesOfParts>
  <Manager/>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
  <dc:creator>Venkatesan Muraledharan</dc:creator>
  <cp:keywords/>
  <dc:description/>
  <cp:lastModifiedBy>Venkatesan Muraledharan</cp:lastModifiedBy>
  <cp:revision>57</cp:revision>
  <cp:lastPrinted>1601-01-01T00:00:00Z</cp:lastPrinted>
  <dcterms:created xsi:type="dcterms:W3CDTF">2020-07-09T15:12:46Z</dcterms:created>
  <dcterms:modified xsi:type="dcterms:W3CDTF">2022-01-09T03:26:37Z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TC102037771033</vt:lpwstr>
  </property>
</Properties>
</file>