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1"/>
  </p:notesMasterIdLst>
  <p:handoutMasterIdLst>
    <p:handoutMasterId r:id="rId92"/>
  </p:handoutMasterIdLst>
  <p:sldIdLst>
    <p:sldId id="256" r:id="rId2"/>
    <p:sldId id="315" r:id="rId3"/>
    <p:sldId id="280" r:id="rId4"/>
    <p:sldId id="281" r:id="rId5"/>
    <p:sldId id="282" r:id="rId6"/>
    <p:sldId id="283" r:id="rId7"/>
    <p:sldId id="284" r:id="rId8"/>
    <p:sldId id="286" r:id="rId9"/>
    <p:sldId id="287" r:id="rId10"/>
    <p:sldId id="288" r:id="rId11"/>
    <p:sldId id="289" r:id="rId12"/>
    <p:sldId id="290" r:id="rId13"/>
    <p:sldId id="292" r:id="rId14"/>
    <p:sldId id="293" r:id="rId15"/>
    <p:sldId id="294" r:id="rId16"/>
    <p:sldId id="295" r:id="rId17"/>
    <p:sldId id="296" r:id="rId18"/>
    <p:sldId id="299" r:id="rId19"/>
    <p:sldId id="300" r:id="rId20"/>
    <p:sldId id="301" r:id="rId21"/>
    <p:sldId id="302" r:id="rId22"/>
    <p:sldId id="303" r:id="rId23"/>
    <p:sldId id="316" r:id="rId24"/>
    <p:sldId id="304" r:id="rId25"/>
    <p:sldId id="297" r:id="rId26"/>
    <p:sldId id="305" r:id="rId27"/>
    <p:sldId id="306" r:id="rId28"/>
    <p:sldId id="307" r:id="rId29"/>
    <p:sldId id="314" r:id="rId30"/>
    <p:sldId id="317" r:id="rId31"/>
    <p:sldId id="308" r:id="rId32"/>
    <p:sldId id="378" r:id="rId33"/>
    <p:sldId id="309" r:id="rId34"/>
    <p:sldId id="375" r:id="rId35"/>
    <p:sldId id="376" r:id="rId36"/>
    <p:sldId id="377" r:id="rId37"/>
    <p:sldId id="379" r:id="rId38"/>
    <p:sldId id="318" r:id="rId39"/>
    <p:sldId id="403" r:id="rId40"/>
    <p:sldId id="417" r:id="rId41"/>
    <p:sldId id="416" r:id="rId42"/>
    <p:sldId id="418" r:id="rId43"/>
    <p:sldId id="311" r:id="rId44"/>
    <p:sldId id="268" r:id="rId45"/>
    <p:sldId id="380" r:id="rId46"/>
    <p:sldId id="381" r:id="rId47"/>
    <p:sldId id="382" r:id="rId48"/>
    <p:sldId id="383" r:id="rId49"/>
    <p:sldId id="312" r:id="rId50"/>
    <p:sldId id="404" r:id="rId51"/>
    <p:sldId id="419" r:id="rId52"/>
    <p:sldId id="405" r:id="rId53"/>
    <p:sldId id="420" r:id="rId54"/>
    <p:sldId id="406" r:id="rId55"/>
    <p:sldId id="421" r:id="rId56"/>
    <p:sldId id="407" r:id="rId57"/>
    <p:sldId id="422" r:id="rId58"/>
    <p:sldId id="408" r:id="rId59"/>
    <p:sldId id="298" r:id="rId60"/>
    <p:sldId id="409" r:id="rId61"/>
    <p:sldId id="271" r:id="rId62"/>
    <p:sldId id="410" r:id="rId63"/>
    <p:sldId id="423" r:id="rId64"/>
    <p:sldId id="424" r:id="rId65"/>
    <p:sldId id="411" r:id="rId66"/>
    <p:sldId id="425" r:id="rId67"/>
    <p:sldId id="412" r:id="rId68"/>
    <p:sldId id="413" r:id="rId69"/>
    <p:sldId id="414" r:id="rId70"/>
    <p:sldId id="415" r:id="rId71"/>
    <p:sldId id="313" r:id="rId72"/>
    <p:sldId id="273" r:id="rId73"/>
    <p:sldId id="274" r:id="rId74"/>
    <p:sldId id="319" r:id="rId75"/>
    <p:sldId id="269" r:id="rId76"/>
    <p:sldId id="279" r:id="rId77"/>
    <p:sldId id="270" r:id="rId78"/>
    <p:sldId id="320" r:id="rId79"/>
    <p:sldId id="321" r:id="rId80"/>
    <p:sldId id="322" r:id="rId81"/>
    <p:sldId id="359" r:id="rId82"/>
    <p:sldId id="275" r:id="rId83"/>
    <p:sldId id="369" r:id="rId84"/>
    <p:sldId id="370" r:id="rId85"/>
    <p:sldId id="371" r:id="rId86"/>
    <p:sldId id="372" r:id="rId87"/>
    <p:sldId id="373" r:id="rId88"/>
    <p:sldId id="374" r:id="rId89"/>
    <p:sldId id="272"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Foundation for Performance Management</a:t>
            </a:r>
          </a:p>
        </p:txBody>
      </p:sp>
      <p:pic>
        <p:nvPicPr>
          <p:cNvPr id="5" name="Picture 4">
            <a:extLst>
              <a:ext uri="{FF2B5EF4-FFF2-40B4-BE49-F238E27FC236}">
                <a16:creationId xmlns:a16="http://schemas.microsoft.com/office/drawing/2014/main" id="{C4AF2724-8609-4083-807E-4F1159BB57C4}"/>
              </a:ext>
            </a:extLst>
          </p:cNvPr>
          <p:cNvPicPr>
            <a:picLocks noChangeAspect="1"/>
          </p:cNvPicPr>
          <p:nvPr/>
        </p:nvPicPr>
        <p:blipFill>
          <a:blip r:embed="rId2"/>
          <a:stretch>
            <a:fillRect/>
          </a:stretch>
        </p:blipFill>
        <p:spPr>
          <a:xfrm>
            <a:off x="1245767" y="2060848"/>
            <a:ext cx="6652465" cy="3784823"/>
          </a:xfrm>
          <a:prstGeom prst="rect">
            <a:avLst/>
          </a:prstGeom>
        </p:spPr>
      </p:pic>
    </p:spTree>
    <p:extLst>
      <p:ext uri="{BB962C8B-B14F-4D97-AF65-F5344CB8AC3E}">
        <p14:creationId xmlns:p14="http://schemas.microsoft.com/office/powerpoint/2010/main" val="1547301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BC6-7A19-419C-AFCF-847FD8F0C7C0}"/>
              </a:ext>
            </a:extLst>
          </p:cNvPr>
          <p:cNvSpPr>
            <a:spLocks noGrp="1"/>
          </p:cNvSpPr>
          <p:nvPr>
            <p:ph type="title"/>
          </p:nvPr>
        </p:nvSpPr>
        <p:spPr>
          <a:xfrm>
            <a:off x="914400" y="277813"/>
            <a:ext cx="8229600" cy="1143000"/>
          </a:xfrm>
        </p:spPr>
        <p:txBody>
          <a:bodyPr/>
          <a:lstStyle/>
          <a:p>
            <a:r>
              <a:rPr lang="en-MY" dirty="0"/>
              <a:t>Organisational Performance Process</a:t>
            </a:r>
          </a:p>
        </p:txBody>
      </p:sp>
      <p:pic>
        <p:nvPicPr>
          <p:cNvPr id="5" name="Picture 4">
            <a:extLst>
              <a:ext uri="{FF2B5EF4-FFF2-40B4-BE49-F238E27FC236}">
                <a16:creationId xmlns:a16="http://schemas.microsoft.com/office/drawing/2014/main" id="{699E96A5-10FD-495F-8A42-14A10A84D303}"/>
              </a:ext>
            </a:extLst>
          </p:cNvPr>
          <p:cNvPicPr>
            <a:picLocks noChangeAspect="1"/>
          </p:cNvPicPr>
          <p:nvPr/>
        </p:nvPicPr>
        <p:blipFill>
          <a:blip r:embed="rId2"/>
          <a:stretch>
            <a:fillRect/>
          </a:stretch>
        </p:blipFill>
        <p:spPr>
          <a:xfrm>
            <a:off x="925753" y="2780928"/>
            <a:ext cx="6828440" cy="2852713"/>
          </a:xfrm>
          <a:prstGeom prst="rect">
            <a:avLst/>
          </a:prstGeom>
        </p:spPr>
      </p:pic>
    </p:spTree>
    <p:extLst>
      <p:ext uri="{BB962C8B-B14F-4D97-AF65-F5344CB8AC3E}">
        <p14:creationId xmlns:p14="http://schemas.microsoft.com/office/powerpoint/2010/main" val="1478040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pic>
        <p:nvPicPr>
          <p:cNvPr id="5" name="Picture 4">
            <a:extLst>
              <a:ext uri="{FF2B5EF4-FFF2-40B4-BE49-F238E27FC236}">
                <a16:creationId xmlns:a16="http://schemas.microsoft.com/office/drawing/2014/main" id="{9A41393F-D6E2-4E85-A8C4-817B94261A2F}"/>
              </a:ext>
            </a:extLst>
          </p:cNvPr>
          <p:cNvPicPr>
            <a:picLocks noChangeAspect="1"/>
          </p:cNvPicPr>
          <p:nvPr/>
        </p:nvPicPr>
        <p:blipFill>
          <a:blip r:embed="rId2"/>
          <a:stretch>
            <a:fillRect/>
          </a:stretch>
        </p:blipFill>
        <p:spPr>
          <a:xfrm>
            <a:off x="1403648" y="2333143"/>
            <a:ext cx="6086475" cy="3857625"/>
          </a:xfrm>
          <a:prstGeom prst="rect">
            <a:avLst/>
          </a:prstGeom>
        </p:spPr>
      </p:pic>
    </p:spTree>
    <p:extLst>
      <p:ext uri="{BB962C8B-B14F-4D97-AF65-F5344CB8AC3E}">
        <p14:creationId xmlns:p14="http://schemas.microsoft.com/office/powerpoint/2010/main" val="380932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6" name="Picture 5">
            <a:extLst>
              <a:ext uri="{FF2B5EF4-FFF2-40B4-BE49-F238E27FC236}">
                <a16:creationId xmlns:a16="http://schemas.microsoft.com/office/drawing/2014/main" id="{1C95C80E-46EA-4C48-BBDF-0A998A3C360C}"/>
              </a:ext>
            </a:extLst>
          </p:cNvPr>
          <p:cNvPicPr>
            <a:picLocks noChangeAspect="1"/>
          </p:cNvPicPr>
          <p:nvPr/>
        </p:nvPicPr>
        <p:blipFill>
          <a:blip r:embed="rId2"/>
          <a:stretch>
            <a:fillRect/>
          </a:stretch>
        </p:blipFill>
        <p:spPr>
          <a:xfrm>
            <a:off x="914400" y="1988840"/>
            <a:ext cx="6705600" cy="4438650"/>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p:txBody>
          <a:bodyPr/>
          <a:lstStyle/>
          <a:p>
            <a:r>
              <a:rPr lang="en-MY" dirty="0"/>
              <a:t>Distributive Justice / Fairness</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p:txBody>
          <a:bodyPr/>
          <a:lstStyle/>
          <a:p>
            <a:r>
              <a:rPr lang="en-MY" dirty="0"/>
              <a:t>Distributive Justice, concept originated from Adam’s Equity Theory, which claims that individuals formulate fairness perceptions by comparing their perceived work outcomes (rewards) to their perceived work inputs (contribution) in relation to the perceived input to outcome ratio of a </a:t>
            </a:r>
            <a:r>
              <a:rPr lang="en-MY" dirty="0" err="1"/>
              <a:t>coworker</a:t>
            </a:r>
            <a:r>
              <a:rPr lang="en-MY" dirty="0"/>
              <a:t>. </a:t>
            </a:r>
          </a:p>
          <a:p>
            <a:r>
              <a:rPr lang="en-MY" dirty="0"/>
              <a:t>The fairness of outcomes in the appraisal context means fairness of the performance ratings given by the supervisors. </a:t>
            </a:r>
          </a:p>
        </p:txBody>
      </p:sp>
    </p:spTree>
    <p:extLst>
      <p:ext uri="{BB962C8B-B14F-4D97-AF65-F5344CB8AC3E}">
        <p14:creationId xmlns:p14="http://schemas.microsoft.com/office/powerpoint/2010/main" val="1568128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Fairness</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empo9yer 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1103</TotalTime>
  <Words>4742</Words>
  <Application>Microsoft Office PowerPoint</Application>
  <PresentationFormat>On-screen Show (4:3)</PresentationFormat>
  <Paragraphs>334</Paragraphs>
  <Slides>89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vt:lpstr>
      <vt:lpstr>Times New Roman</vt:lpstr>
      <vt:lpstr>Wingdings</vt:lpstr>
      <vt:lpstr>Office Theme</vt:lpstr>
      <vt:lpstr>TALENT DEVELOPMENT AND MANAGEMENT II</vt:lpstr>
      <vt:lpstr>PowerPoint Presentation</vt:lpstr>
      <vt:lpstr>Performance Management</vt:lpstr>
      <vt:lpstr>Foundation for Performance Management</vt:lpstr>
      <vt:lpstr>Organisational Performance Process</vt:lpstr>
      <vt:lpstr>Performance Management Process</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Process of Performance Appraisal</vt:lpstr>
      <vt:lpstr>Acceptability of Performance Appraisals</vt:lpstr>
      <vt:lpstr>Distributive Justice / Fairness</vt:lpstr>
      <vt:lpstr>Procedural Justice / Fairness</vt:lpstr>
      <vt:lpstr>Interactional Justice / Fairness</vt:lpstr>
      <vt:lpstr>Informational Justice / Fairness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Poll Question # 1</vt:lpstr>
      <vt:lpstr>Answer to Poll Question # 1</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2021-05-01T12:23:53Z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