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15"/>
  </p:notesMasterIdLst>
  <p:handoutMasterIdLst>
    <p:handoutMasterId r:id="rId116"/>
  </p:handoutMasterIdLst>
  <p:sldIdLst>
    <p:sldId id="256" r:id="rId2"/>
    <p:sldId id="315" r:id="rId3"/>
    <p:sldId id="280" r:id="rId4"/>
    <p:sldId id="430" r:id="rId5"/>
    <p:sldId id="431" r:id="rId6"/>
    <p:sldId id="284" r:id="rId7"/>
    <p:sldId id="286" r:id="rId8"/>
    <p:sldId id="287" r:id="rId9"/>
    <p:sldId id="288" r:id="rId10"/>
    <p:sldId id="289" r:id="rId11"/>
    <p:sldId id="290" r:id="rId12"/>
    <p:sldId id="292" r:id="rId13"/>
    <p:sldId id="293" r:id="rId14"/>
    <p:sldId id="294" r:id="rId15"/>
    <p:sldId id="295" r:id="rId16"/>
    <p:sldId id="296" r:id="rId17"/>
    <p:sldId id="299" r:id="rId18"/>
    <p:sldId id="300" r:id="rId19"/>
    <p:sldId id="301" r:id="rId20"/>
    <p:sldId id="302" r:id="rId21"/>
    <p:sldId id="303" r:id="rId22"/>
    <p:sldId id="316" r:id="rId23"/>
    <p:sldId id="304" r:id="rId24"/>
    <p:sldId id="297" r:id="rId25"/>
    <p:sldId id="305" r:id="rId26"/>
    <p:sldId id="306" r:id="rId27"/>
    <p:sldId id="427" r:id="rId28"/>
    <p:sldId id="428" r:id="rId29"/>
    <p:sldId id="429" r:id="rId30"/>
    <p:sldId id="307" r:id="rId31"/>
    <p:sldId id="314" r:id="rId32"/>
    <p:sldId id="317" r:id="rId33"/>
    <p:sldId id="308" r:id="rId34"/>
    <p:sldId id="378" r:id="rId35"/>
    <p:sldId id="309" r:id="rId36"/>
    <p:sldId id="375" r:id="rId37"/>
    <p:sldId id="376" r:id="rId38"/>
    <p:sldId id="377" r:id="rId39"/>
    <p:sldId id="379" r:id="rId40"/>
    <p:sldId id="318" r:id="rId41"/>
    <p:sldId id="403" r:id="rId42"/>
    <p:sldId id="417" r:id="rId43"/>
    <p:sldId id="416" r:id="rId44"/>
    <p:sldId id="418" r:id="rId45"/>
    <p:sldId id="311" r:id="rId46"/>
    <p:sldId id="426" r:id="rId47"/>
    <p:sldId id="268" r:id="rId48"/>
    <p:sldId id="380" r:id="rId49"/>
    <p:sldId id="381" r:id="rId50"/>
    <p:sldId id="382" r:id="rId51"/>
    <p:sldId id="383" r:id="rId52"/>
    <p:sldId id="283" r:id="rId53"/>
    <p:sldId id="312" r:id="rId54"/>
    <p:sldId id="404" r:id="rId55"/>
    <p:sldId id="419" r:id="rId56"/>
    <p:sldId id="405" r:id="rId57"/>
    <p:sldId id="420" r:id="rId58"/>
    <p:sldId id="406" r:id="rId59"/>
    <p:sldId id="421" r:id="rId60"/>
    <p:sldId id="407" r:id="rId61"/>
    <p:sldId id="422" r:id="rId62"/>
    <p:sldId id="408" r:id="rId63"/>
    <p:sldId id="298" r:id="rId64"/>
    <p:sldId id="409" r:id="rId65"/>
    <p:sldId id="271" r:id="rId66"/>
    <p:sldId id="410" r:id="rId67"/>
    <p:sldId id="423" r:id="rId68"/>
    <p:sldId id="424" r:id="rId69"/>
    <p:sldId id="411" r:id="rId70"/>
    <p:sldId id="425" r:id="rId71"/>
    <p:sldId id="412" r:id="rId72"/>
    <p:sldId id="413" r:id="rId73"/>
    <p:sldId id="414" r:id="rId74"/>
    <p:sldId id="415" r:id="rId75"/>
    <p:sldId id="313" r:id="rId76"/>
    <p:sldId id="432" r:id="rId77"/>
    <p:sldId id="433" r:id="rId78"/>
    <p:sldId id="434" r:id="rId79"/>
    <p:sldId id="435" r:id="rId80"/>
    <p:sldId id="436" r:id="rId81"/>
    <p:sldId id="437" r:id="rId82"/>
    <p:sldId id="438" r:id="rId83"/>
    <p:sldId id="439" r:id="rId84"/>
    <p:sldId id="440" r:id="rId85"/>
    <p:sldId id="441" r:id="rId86"/>
    <p:sldId id="442" r:id="rId87"/>
    <p:sldId id="443" r:id="rId88"/>
    <p:sldId id="444" r:id="rId89"/>
    <p:sldId id="445" r:id="rId90"/>
    <p:sldId id="446" r:id="rId91"/>
    <p:sldId id="447" r:id="rId92"/>
    <p:sldId id="448" r:id="rId93"/>
    <p:sldId id="449" r:id="rId94"/>
    <p:sldId id="450" r:id="rId95"/>
    <p:sldId id="451" r:id="rId96"/>
    <p:sldId id="452" r:id="rId97"/>
    <p:sldId id="453" r:id="rId98"/>
    <p:sldId id="454" r:id="rId99"/>
    <p:sldId id="455" r:id="rId100"/>
    <p:sldId id="456" r:id="rId101"/>
    <p:sldId id="457" r:id="rId102"/>
    <p:sldId id="458" r:id="rId103"/>
    <p:sldId id="459" r:id="rId104"/>
    <p:sldId id="460" r:id="rId105"/>
    <p:sldId id="461" r:id="rId106"/>
    <p:sldId id="462" r:id="rId107"/>
    <p:sldId id="463" r:id="rId108"/>
    <p:sldId id="464" r:id="rId109"/>
    <p:sldId id="465" r:id="rId110"/>
    <p:sldId id="466" r:id="rId111"/>
    <p:sldId id="467" r:id="rId112"/>
    <p:sldId id="468" r:id="rId113"/>
    <p:sldId id="272" r:id="rId1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tx2">
            <a:lumMod val="50000"/>
            <a:lumOff val="50000"/>
          </a:schemeClr>
        </a:solidFill>
        <a:ln>
          <a:solidFill>
            <a:srgbClr val="FFFFFF"/>
          </a:solidFill>
        </a:ln>
      </dgm:spPr>
      <dgm:t>
        <a:bodyPr/>
        <a:lstStyle/>
        <a:p>
          <a:r>
            <a:rPr lang="en-MY" dirty="0">
              <a:solidFill>
                <a:schemeClr val="bg1"/>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5DD2DD6F-44C0-407B-928C-70D3E6601108}" type="presOf" srcId="{10A0C590-A532-44A1-89C8-932F5D7DA730}" destId="{DF1768A1-F5E4-4152-9DE2-8FFC4D413F5A}" srcOrd="0" destOrd="0" presId="urn:microsoft.com/office/officeart/2005/8/layout/vList2"/>
    <dgm:cxn modelId="{6923EE6F-C430-4802-BF1C-A2ADC2A86D4F}" type="presOf" srcId="{DDBDE7A3-0C89-4272-A73E-CD32853866D3}" destId="{95FD1809-53C0-44C6-84A1-4179631B9AB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9104E12B-E97D-4BC8-B1A9-06FC1B9E6286}" type="presOf" srcId="{0E8A125C-57D8-4962-B2BC-515A47D78819}" destId="{F674B1EB-7C16-427C-9D7D-944E5157F0F6}" srcOrd="0" destOrd="0" presId="urn:microsoft.com/office/officeart/2005/8/layout/vList2"/>
    <dgm:cxn modelId="{07381E1E-D902-47A4-8D9B-3992053A0399}" type="presOf" srcId="{D1B85754-A5AE-419A-ACAA-008EC2F76A0B}" destId="{A4CC9735-B172-48E4-BD42-49857572E9A5}"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2E89398E-638D-4E79-AC64-D010A588DD54}" type="presOf" srcId="{703D4D02-5513-427D-B6E9-B2E187EE0C3A}" destId="{CC8763B3-4621-4666-B669-3C5BA2A30DBE}"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78A355C0-E53E-4353-B169-6FBBC605359A}" srcId="{703D4D02-5513-427D-B6E9-B2E187EE0C3A}" destId="{10A0C590-A532-44A1-89C8-932F5D7DA730}" srcOrd="1" destOrd="0" parTransId="{29DFFF41-1BFA-4263-B854-146B73507DF2}" sibTransId="{A9EA73E1-EF34-4B14-B6BA-8A4F60B3DC71}"/>
    <dgm:cxn modelId="{996049FC-F52A-434E-8E07-8DED65EF7D69}" type="presOf" srcId="{6526F20A-24B3-4FCD-963E-A1F037490F19}" destId="{2C838952-826C-4046-A3CA-180A4970B802}" srcOrd="0" destOrd="0" presId="urn:microsoft.com/office/officeart/2005/8/layout/vList2"/>
    <dgm:cxn modelId="{97C24526-1B6F-42B1-BF95-0A24791C04FA}" type="presOf" srcId="{86EE1343-CA04-44FA-A535-D9463A5F075B}" destId="{239A56AA-8CA4-45D2-AAA7-F32B26D151DB}" srcOrd="0" destOrd="0" presId="urn:microsoft.com/office/officeart/2005/8/layout/vList2"/>
    <dgm:cxn modelId="{E02644FE-A074-453F-9105-3975E13CAFBE}" type="presOf" srcId="{EDECB737-FAC0-4F47-9B1A-E18B883D0F75}" destId="{063BDBA2-A3DC-419F-9114-58CDD7E9676E}"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C1BF48F1-1A32-43F6-9087-4C73CDF3C9C3}" type="presParOf" srcId="{CC8763B3-4621-4666-B669-3C5BA2A30DBE}" destId="{A4CC9735-B172-48E4-BD42-49857572E9A5}" srcOrd="0" destOrd="0" presId="urn:microsoft.com/office/officeart/2005/8/layout/vList2"/>
    <dgm:cxn modelId="{7C82F521-8A07-41DD-8D3D-D250ADF2EC87}" type="presParOf" srcId="{CC8763B3-4621-4666-B669-3C5BA2A30DBE}" destId="{7A92695F-1C43-489F-94F2-40B087E12AAE}" srcOrd="1" destOrd="0" presId="urn:microsoft.com/office/officeart/2005/8/layout/vList2"/>
    <dgm:cxn modelId="{A2E36AF4-98A5-4D17-A940-70BA9DDC0CAD}" type="presParOf" srcId="{CC8763B3-4621-4666-B669-3C5BA2A30DBE}" destId="{DF1768A1-F5E4-4152-9DE2-8FFC4D413F5A}" srcOrd="2" destOrd="0" presId="urn:microsoft.com/office/officeart/2005/8/layout/vList2"/>
    <dgm:cxn modelId="{2C39965A-7C44-4ED3-8290-917A78B0B511}" type="presParOf" srcId="{CC8763B3-4621-4666-B669-3C5BA2A30DBE}" destId="{4E6B4AFF-7F28-479F-BB0E-2E6F3FE26F05}" srcOrd="3" destOrd="0" presId="urn:microsoft.com/office/officeart/2005/8/layout/vList2"/>
    <dgm:cxn modelId="{215CEEC2-E582-4ED5-A44C-11E4FB1A9A43}" type="presParOf" srcId="{CC8763B3-4621-4666-B669-3C5BA2A30DBE}" destId="{F674B1EB-7C16-427C-9D7D-944E5157F0F6}" srcOrd="4" destOrd="0" presId="urn:microsoft.com/office/officeart/2005/8/layout/vList2"/>
    <dgm:cxn modelId="{C920733E-040F-48E7-AA77-8B42D7181FBE}" type="presParOf" srcId="{CC8763B3-4621-4666-B669-3C5BA2A30DBE}" destId="{F856B672-D9AD-4A1F-BE39-8BA8B85231D0}" srcOrd="5" destOrd="0" presId="urn:microsoft.com/office/officeart/2005/8/layout/vList2"/>
    <dgm:cxn modelId="{BF960BAE-80B9-41B9-B49C-44B2103F7D97}" type="presParOf" srcId="{CC8763B3-4621-4666-B669-3C5BA2A30DBE}" destId="{239A56AA-8CA4-45D2-AAA7-F32B26D151DB}" srcOrd="6" destOrd="0" presId="urn:microsoft.com/office/officeart/2005/8/layout/vList2"/>
    <dgm:cxn modelId="{DFA16FCE-3383-493F-96E5-873212C72E11}" type="presParOf" srcId="{CC8763B3-4621-4666-B669-3C5BA2A30DBE}" destId="{04C77992-2E08-4A24-87DB-3D9323CE41DA}" srcOrd="7" destOrd="0" presId="urn:microsoft.com/office/officeart/2005/8/layout/vList2"/>
    <dgm:cxn modelId="{F95A92A0-3B9E-4BD5-82C8-F54A1F95318D}" type="presParOf" srcId="{CC8763B3-4621-4666-B669-3C5BA2A30DBE}" destId="{063BDBA2-A3DC-419F-9114-58CDD7E9676E}" srcOrd="8" destOrd="0" presId="urn:microsoft.com/office/officeart/2005/8/layout/vList2"/>
    <dgm:cxn modelId="{0AFB1182-2D06-4797-92DB-824B5029EEF5}" type="presParOf" srcId="{CC8763B3-4621-4666-B669-3C5BA2A30DBE}" destId="{A914B8BF-CFD8-47FB-BE1A-5161F813C281}" srcOrd="9" destOrd="0" presId="urn:microsoft.com/office/officeart/2005/8/layout/vList2"/>
    <dgm:cxn modelId="{D996B788-B93A-47E8-9F9C-66BA64235448}" type="presParOf" srcId="{CC8763B3-4621-4666-B669-3C5BA2A30DBE}" destId="{2C838952-826C-4046-A3CA-180A4970B802}" srcOrd="10" destOrd="0" presId="urn:microsoft.com/office/officeart/2005/8/layout/vList2"/>
    <dgm:cxn modelId="{B0F367DB-B754-4CE4-82F5-6294A0F360AA}" type="presParOf" srcId="{CC8763B3-4621-4666-B669-3C5BA2A30DBE}" destId="{1BBB9B79-7740-4C56-BAE4-46BFE1A10783}" srcOrd="11" destOrd="0" presId="urn:microsoft.com/office/officeart/2005/8/layout/vList2"/>
    <dgm:cxn modelId="{D3F9CFBC-500F-4B12-9BC4-FF46961CAD43}" type="presParOf" srcId="{CC8763B3-4621-4666-B669-3C5BA2A30DBE}" destId="{95FD1809-53C0-44C6-84A1-4179631B9ABB}" srcOrd="12"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87D43582-1B0F-4406-958A-C65726658694}" srcId="{4B0BF9B7-7B7A-4A7C-A05B-B1BE1B648CE9}" destId="{E5EF136F-65BC-440D-A019-C0F886E2577C}" srcOrd="6" destOrd="0" parTransId="{2E2C8467-2C24-4F52-9084-9115E17A23F9}" sibTransId="{F717F93E-8D7A-4248-BFC8-0D05C869C8B3}"/>
    <dgm:cxn modelId="{D6332F11-733A-4E32-91D1-48728F4299BC}" srcId="{4B0BF9B7-7B7A-4A7C-A05B-B1BE1B648CE9}" destId="{FC7DEB54-D495-4BD2-8325-E7464C2459C5}" srcOrd="5" destOrd="0" parTransId="{9D2FBCD5-0C0E-4C79-ACEE-655AD2CB786C}" sibTransId="{B073C0A7-BBBA-4CC1-A7B4-ED449CA76FC9}"/>
    <dgm:cxn modelId="{AAF46C71-2590-47A9-87F9-C951A21789F0}" type="presOf" srcId="{4B0BF9B7-7B7A-4A7C-A05B-B1BE1B648CE9}" destId="{A17B7EE2-1D78-4802-A42E-D5C47A93A332}" srcOrd="0" destOrd="0" presId="urn:microsoft.com/office/officeart/2005/8/layout/vList2"/>
    <dgm:cxn modelId="{5F52F694-02DB-4F75-ACA4-E1AA31794FE9}" type="presOf" srcId="{FC7DEB54-D495-4BD2-8325-E7464C2459C5}" destId="{C2D199EF-EC9A-4C6D-8BD7-CC11CB57AA65}"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806CAA7F-8446-4C3F-AEC4-A3E85D3D3935}" srcId="{4B0BF9B7-7B7A-4A7C-A05B-B1BE1B648CE9}" destId="{E103F50F-1A90-416B-9E61-819078A87576}" srcOrd="3" destOrd="0" parTransId="{2EB38C58-B93F-4404-BE14-031AB2A19497}" sibTransId="{1A8EFFAA-9C5F-4126-B3FA-F7CEBBA88C68}"/>
    <dgm:cxn modelId="{0B3928F9-E014-4EE8-8926-B54ACF4398AD}" type="presOf" srcId="{9B0D2C3E-33DB-4083-909C-C0999CE06016}" destId="{4295595F-D20B-405E-8AB4-688E1DEC2787}" srcOrd="0" destOrd="0" presId="urn:microsoft.com/office/officeart/2005/8/layout/vList2"/>
    <dgm:cxn modelId="{A04250BE-7B43-4D06-AEAB-521E683F591E}" type="presOf" srcId="{0240E6BA-A916-4076-9EA5-E14A9617F930}" destId="{35B7FA0E-A7C6-469B-9CC6-2694F8ACFFCE}"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3594A3A7-AC71-4A7A-BE3D-3FB6D213BE31}" type="presOf" srcId="{5BCFEC87-2571-489B-891D-0E70E9F09AD4}" destId="{FEE47416-7ADC-4F04-B888-18152B43E14E}" srcOrd="0" destOrd="0" presId="urn:microsoft.com/office/officeart/2005/8/layout/vList2"/>
    <dgm:cxn modelId="{F85C9997-ACAA-4001-91B7-DB2AEC8C13DD}" type="presOf" srcId="{E5EF136F-65BC-440D-A019-C0F886E2577C}" destId="{BB581282-D2E9-4881-BBB5-D7AE975D856F}" srcOrd="0" destOrd="0" presId="urn:microsoft.com/office/officeart/2005/8/layout/vList2"/>
    <dgm:cxn modelId="{11CE0595-586F-4EB5-BF6C-A07CC6B27225}"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41BEE281-8679-478B-81A5-77F2FE1B1BCB}" type="presOf" srcId="{5BC77895-9CE9-4054-B933-25BDDF9C1F4C}" destId="{C257A4DF-BA63-4CF7-ABE1-B114FC9563C2}"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E428BD66-1049-4190-9ACE-D11401F7A0B2}" type="presParOf" srcId="{A17B7EE2-1D78-4802-A42E-D5C47A93A332}" destId="{FEE47416-7ADC-4F04-B888-18152B43E14E}" srcOrd="0" destOrd="0" presId="urn:microsoft.com/office/officeart/2005/8/layout/vList2"/>
    <dgm:cxn modelId="{AB896E2A-34F5-4E19-AE07-87799D5DE0B5}" type="presParOf" srcId="{A17B7EE2-1D78-4802-A42E-D5C47A93A332}" destId="{4C71D70E-D4E8-40C9-B61A-A6DF24ED5625}" srcOrd="1" destOrd="0" presId="urn:microsoft.com/office/officeart/2005/8/layout/vList2"/>
    <dgm:cxn modelId="{17BDAC98-3558-43AF-B09F-76669C2FDBAC}" type="presParOf" srcId="{A17B7EE2-1D78-4802-A42E-D5C47A93A332}" destId="{C257A4DF-BA63-4CF7-ABE1-B114FC9563C2}" srcOrd="2" destOrd="0" presId="urn:microsoft.com/office/officeart/2005/8/layout/vList2"/>
    <dgm:cxn modelId="{8CAF13E5-62F1-40F1-801D-F10F96318338}" type="presParOf" srcId="{A17B7EE2-1D78-4802-A42E-D5C47A93A332}" destId="{B38E9941-A3A6-4796-8072-ADCD44E1774C}" srcOrd="3" destOrd="0" presId="urn:microsoft.com/office/officeart/2005/8/layout/vList2"/>
    <dgm:cxn modelId="{01BC6A1A-B0E1-49D8-BCC2-936A30C263BF}" type="presParOf" srcId="{A17B7EE2-1D78-4802-A42E-D5C47A93A332}" destId="{4295595F-D20B-405E-8AB4-688E1DEC2787}" srcOrd="4" destOrd="0" presId="urn:microsoft.com/office/officeart/2005/8/layout/vList2"/>
    <dgm:cxn modelId="{50C64F80-FE60-4468-9D6D-E239A42472E8}" type="presParOf" srcId="{A17B7EE2-1D78-4802-A42E-D5C47A93A332}" destId="{6793D6C1-11C4-4549-AA87-8A72272FF6B1}" srcOrd="5" destOrd="0" presId="urn:microsoft.com/office/officeart/2005/8/layout/vList2"/>
    <dgm:cxn modelId="{60755FD9-5FFD-456A-A22C-FC3A527455F8}" type="presParOf" srcId="{A17B7EE2-1D78-4802-A42E-D5C47A93A332}" destId="{37044683-296D-4928-A19D-1A7547B9EB23}" srcOrd="6" destOrd="0" presId="urn:microsoft.com/office/officeart/2005/8/layout/vList2"/>
    <dgm:cxn modelId="{4011FD35-9FD2-4356-AE11-95FDEB34F33C}" type="presParOf" srcId="{A17B7EE2-1D78-4802-A42E-D5C47A93A332}" destId="{A8DC0224-C23C-470A-9860-43CF041DAA78}" srcOrd="7" destOrd="0" presId="urn:microsoft.com/office/officeart/2005/8/layout/vList2"/>
    <dgm:cxn modelId="{4BFDD658-6C4A-4D5D-8DA7-C7BFA43C68BF}" type="presParOf" srcId="{A17B7EE2-1D78-4802-A42E-D5C47A93A332}" destId="{35B7FA0E-A7C6-469B-9CC6-2694F8ACFFCE}" srcOrd="8" destOrd="0" presId="urn:microsoft.com/office/officeart/2005/8/layout/vList2"/>
    <dgm:cxn modelId="{74F586D9-6760-492F-8BBE-8E70E8B499C3}" type="presParOf" srcId="{A17B7EE2-1D78-4802-A42E-D5C47A93A332}" destId="{74DBFF6F-C3F3-4B08-807D-9792880EAF31}" srcOrd="9" destOrd="0" presId="urn:microsoft.com/office/officeart/2005/8/layout/vList2"/>
    <dgm:cxn modelId="{CE4A3860-CB3A-4A12-B336-B86156572D87}" type="presParOf" srcId="{A17B7EE2-1D78-4802-A42E-D5C47A93A332}" destId="{C2D199EF-EC9A-4C6D-8BD7-CC11CB57AA65}" srcOrd="10" destOrd="0" presId="urn:microsoft.com/office/officeart/2005/8/layout/vList2"/>
    <dgm:cxn modelId="{100BC3AB-02AB-4FDE-955C-D5F4D014D441}" type="presParOf" srcId="{A17B7EE2-1D78-4802-A42E-D5C47A93A332}" destId="{F4C439AD-BC66-42C3-9105-C5B50C42525C}" srcOrd="11" destOrd="0" presId="urn:microsoft.com/office/officeart/2005/8/layout/vList2"/>
    <dgm:cxn modelId="{756879BF-504B-45E9-9AE1-10BDC99F0931}" type="presParOf" srcId="{A17B7EE2-1D78-4802-A42E-D5C47A93A332}" destId="{BB581282-D2E9-4881-BBB5-D7AE975D856F}" srcOrd="12"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chemeClr val="tx1"/>
              </a:solidFill>
              <a:latin typeface="+mn-lt"/>
              <a:ea typeface="+mn-ea"/>
              <a:cs typeface="+mn-cs"/>
            </a:rPr>
            <a:t>HR Structural Alternatives</a:t>
          </a:r>
          <a:endParaRPr lang="en-MY" sz="2800" kern="1200" dirty="0">
            <a:solidFill>
              <a:srgbClr val="000000"/>
            </a:solidFill>
            <a:latin typeface="+mn-lt"/>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8793512B-4F59-46F7-B69E-DCB09A927B06}" type="presOf" srcId="{4B0BF9B7-7B7A-4A7C-A05B-B1BE1B648CE9}" destId="{A17B7EE2-1D78-4802-A42E-D5C47A93A332}" srcOrd="0" destOrd="0" presId="urn:microsoft.com/office/officeart/2005/8/layout/vList2"/>
    <dgm:cxn modelId="{D48D33FA-D8DC-404D-B489-AD66ADD21589}" type="presOf" srcId="{5BCFEC87-2571-489B-891D-0E70E9F09AD4}" destId="{FEE47416-7ADC-4F04-B888-18152B43E14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78E71C35-34AE-4FA6-B722-71FE5EA8DF96}" type="presOf" srcId="{FC7DEB54-D495-4BD2-8325-E7464C2459C5}" destId="{C2D199EF-EC9A-4C6D-8BD7-CC11CB57AA65}"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5D60C97A-F731-4D1E-B8DE-8B7A78420F68}" type="presOf" srcId="{0240E6BA-A916-4076-9EA5-E14A9617F930}" destId="{35B7FA0E-A7C6-469B-9CC6-2694F8ACFFCE}" srcOrd="0" destOrd="0" presId="urn:microsoft.com/office/officeart/2005/8/layout/vList2"/>
    <dgm:cxn modelId="{F83496B9-6852-44A8-A02C-1730F4D8BD12}" type="presOf" srcId="{9B0D2C3E-33DB-4083-909C-C0999CE06016}" destId="{4295595F-D20B-405E-8AB4-688E1DEC2787}" srcOrd="0" destOrd="0" presId="urn:microsoft.com/office/officeart/2005/8/layout/vList2"/>
    <dgm:cxn modelId="{7B3F52CF-CC5C-4FC3-A527-4892DED19902}" type="presOf" srcId="{E5EF136F-65BC-440D-A019-C0F886E2577C}" destId="{BB581282-D2E9-4881-BBB5-D7AE975D856F}"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571D2489-99FC-41CB-AEB8-130CA2E54517}" type="presOf" srcId="{5BC77895-9CE9-4054-B933-25BDDF9C1F4C}" destId="{C257A4DF-BA63-4CF7-ABE1-B114FC9563C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B48AFB75-A302-45B2-AFEE-63FC4094DA45}" type="presOf" srcId="{E103F50F-1A90-416B-9E61-819078A87576}" destId="{37044683-296D-4928-A19D-1A7547B9EB23}"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91C2E49B-3645-4D34-A7A3-0089FB6DB780}" type="presParOf" srcId="{A17B7EE2-1D78-4802-A42E-D5C47A93A332}" destId="{FEE47416-7ADC-4F04-B888-18152B43E14E}" srcOrd="0" destOrd="0" presId="urn:microsoft.com/office/officeart/2005/8/layout/vList2"/>
    <dgm:cxn modelId="{070A33AF-02D2-48D1-9130-EB056DF8780D}" type="presParOf" srcId="{A17B7EE2-1D78-4802-A42E-D5C47A93A332}" destId="{4C71D70E-D4E8-40C9-B61A-A6DF24ED5625}" srcOrd="1" destOrd="0" presId="urn:microsoft.com/office/officeart/2005/8/layout/vList2"/>
    <dgm:cxn modelId="{83062435-5BBB-45D7-84BB-3CB9146253F9}" type="presParOf" srcId="{A17B7EE2-1D78-4802-A42E-D5C47A93A332}" destId="{C257A4DF-BA63-4CF7-ABE1-B114FC9563C2}" srcOrd="2" destOrd="0" presId="urn:microsoft.com/office/officeart/2005/8/layout/vList2"/>
    <dgm:cxn modelId="{3123F9F0-1905-477C-81DC-2107445ACFD6}" type="presParOf" srcId="{A17B7EE2-1D78-4802-A42E-D5C47A93A332}" destId="{B38E9941-A3A6-4796-8072-ADCD44E1774C}" srcOrd="3" destOrd="0" presId="urn:microsoft.com/office/officeart/2005/8/layout/vList2"/>
    <dgm:cxn modelId="{AD4D5B6B-982A-45EF-BBFC-9D487E65065D}" type="presParOf" srcId="{A17B7EE2-1D78-4802-A42E-D5C47A93A332}" destId="{4295595F-D20B-405E-8AB4-688E1DEC2787}" srcOrd="4" destOrd="0" presId="urn:microsoft.com/office/officeart/2005/8/layout/vList2"/>
    <dgm:cxn modelId="{81EF82D1-BFA1-4E4F-BDC2-8AE44EA33677}" type="presParOf" srcId="{A17B7EE2-1D78-4802-A42E-D5C47A93A332}" destId="{6793D6C1-11C4-4549-AA87-8A72272FF6B1}" srcOrd="5" destOrd="0" presId="urn:microsoft.com/office/officeart/2005/8/layout/vList2"/>
    <dgm:cxn modelId="{B3C16EE9-CC22-4D10-B12A-EC7DFCDCE3E9}" type="presParOf" srcId="{A17B7EE2-1D78-4802-A42E-D5C47A93A332}" destId="{37044683-296D-4928-A19D-1A7547B9EB23}" srcOrd="6" destOrd="0" presId="urn:microsoft.com/office/officeart/2005/8/layout/vList2"/>
    <dgm:cxn modelId="{89A985BA-7311-4D38-A313-0DAB3A9055E9}" type="presParOf" srcId="{A17B7EE2-1D78-4802-A42E-D5C47A93A332}" destId="{A8DC0224-C23C-470A-9860-43CF041DAA78}" srcOrd="7" destOrd="0" presId="urn:microsoft.com/office/officeart/2005/8/layout/vList2"/>
    <dgm:cxn modelId="{2EA4CC72-C520-41FE-9D35-AB92ADFF2C57}" type="presParOf" srcId="{A17B7EE2-1D78-4802-A42E-D5C47A93A332}" destId="{35B7FA0E-A7C6-469B-9CC6-2694F8ACFFCE}" srcOrd="8" destOrd="0" presId="urn:microsoft.com/office/officeart/2005/8/layout/vList2"/>
    <dgm:cxn modelId="{42503A48-5739-4209-8CC4-5806682D61A7}" type="presParOf" srcId="{A17B7EE2-1D78-4802-A42E-D5C47A93A332}" destId="{74DBFF6F-C3F3-4B08-807D-9792880EAF31}" srcOrd="9" destOrd="0" presId="urn:microsoft.com/office/officeart/2005/8/layout/vList2"/>
    <dgm:cxn modelId="{9EBAA243-DC35-4690-9625-A2D37E479394}" type="presParOf" srcId="{A17B7EE2-1D78-4802-A42E-D5C47A93A332}" destId="{C2D199EF-EC9A-4C6D-8BD7-CC11CB57AA65}" srcOrd="10" destOrd="0" presId="urn:microsoft.com/office/officeart/2005/8/layout/vList2"/>
    <dgm:cxn modelId="{385B4741-4E94-44F0-9B4C-668353A1A005}" type="presParOf" srcId="{A17B7EE2-1D78-4802-A42E-D5C47A93A332}" destId="{F4C439AD-BC66-42C3-9105-C5B50C42525C}" srcOrd="11" destOrd="0" presId="urn:microsoft.com/office/officeart/2005/8/layout/vList2"/>
    <dgm:cxn modelId="{B51D0FBF-3958-4FDB-955E-E09A14F247A4}" type="presParOf" srcId="{A17B7EE2-1D78-4802-A42E-D5C47A93A332}" destId="{BB581282-D2E9-4881-BBB5-D7AE975D856F}" srcOrd="12"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latin typeface="+mn-lt"/>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latin typeface="+mn-lt"/>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latin typeface="+mn-lt"/>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latin typeface="+mn-lt"/>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rgbClr val="2D2E2D"/>
              </a:solidFill>
              <a:latin typeface="+mn-lt"/>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6F855CA0-93E1-4643-9D0E-534F6DB322A5}" type="presOf" srcId="{E5EF136F-65BC-440D-A019-C0F886E2577C}" destId="{BB581282-D2E9-4881-BBB5-D7AE975D856F}" srcOrd="0" destOrd="0" presId="urn:microsoft.com/office/officeart/2005/8/layout/vList2"/>
    <dgm:cxn modelId="{C0E287F5-17A7-48C6-B976-5AB779B4DA98}" type="presOf" srcId="{03ADE487-B8DB-4FEB-BDBE-7281BBA61A5E}" destId="{744F5314-BBC8-475B-8F88-35EB3CA23196}" srcOrd="0" destOrd="0" presId="urn:microsoft.com/office/officeart/2005/8/layout/vList2"/>
    <dgm:cxn modelId="{3B691CD2-E0FA-4F7B-B686-E3C2E8E99933}" type="presOf" srcId="{5BCFEC87-2571-489B-891D-0E70E9F09AD4}" destId="{FEE47416-7ADC-4F04-B888-18152B43E14E}" srcOrd="0" destOrd="0" presId="urn:microsoft.com/office/officeart/2005/8/layout/vList2"/>
    <dgm:cxn modelId="{63C1A048-A671-4364-9A42-7B9D02397DCD}" type="presOf" srcId="{FC7DEB54-D495-4BD2-8325-E7464C2459C5}" destId="{C2D199EF-EC9A-4C6D-8BD7-CC11CB57AA65}" srcOrd="0" destOrd="0" presId="urn:microsoft.com/office/officeart/2005/8/layout/vList2"/>
    <dgm:cxn modelId="{B980834F-5D72-4AD6-B89D-63FBB793B21E}" type="presOf" srcId="{E103F50F-1A90-416B-9E61-819078A87576}" destId="{37044683-296D-4928-A19D-1A7547B9EB23}"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00FEAC52-9AFF-4BDE-830F-5D0AD81D407F}" type="presOf" srcId="{0240E6BA-A916-4076-9EA5-E14A9617F930}" destId="{35B7FA0E-A7C6-469B-9CC6-2694F8ACFFCE}"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3E2153C2-F6B1-44FE-82E7-24EA828BD0F7}" type="presOf" srcId="{9B0D2C3E-33DB-4083-909C-C0999CE06016}" destId="{4295595F-D20B-405E-8AB4-688E1DEC2787}"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A31185D8-7C92-48CB-8A49-5B11A84F6549}" type="presOf" srcId="{4B0BF9B7-7B7A-4A7C-A05B-B1BE1B648CE9}" destId="{A17B7EE2-1D78-4802-A42E-D5C47A93A332}" srcOrd="0" destOrd="0" presId="urn:microsoft.com/office/officeart/2005/8/layout/vList2"/>
    <dgm:cxn modelId="{68361E32-D10B-4AF3-8061-BB6B452B9DEE}" type="presOf" srcId="{5BC77895-9CE9-4054-B933-25BDDF9C1F4C}" destId="{C257A4DF-BA63-4CF7-ABE1-B114FC9563C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C3E3E8B7-1DBC-45E4-BAD5-BEFD3035C40B}" type="presParOf" srcId="{A17B7EE2-1D78-4802-A42E-D5C47A93A332}" destId="{FEE47416-7ADC-4F04-B888-18152B43E14E}" srcOrd="0" destOrd="0" presId="urn:microsoft.com/office/officeart/2005/8/layout/vList2"/>
    <dgm:cxn modelId="{AE17C1B0-F28B-4E3C-A39C-5DFAE5AD70C7}" type="presParOf" srcId="{A17B7EE2-1D78-4802-A42E-D5C47A93A332}" destId="{4C71D70E-D4E8-40C9-B61A-A6DF24ED5625}" srcOrd="1" destOrd="0" presId="urn:microsoft.com/office/officeart/2005/8/layout/vList2"/>
    <dgm:cxn modelId="{91E9F65C-1F0A-49B3-86E9-0BED1CA9B9FD}" type="presParOf" srcId="{A17B7EE2-1D78-4802-A42E-D5C47A93A332}" destId="{C257A4DF-BA63-4CF7-ABE1-B114FC9563C2}" srcOrd="2" destOrd="0" presId="urn:microsoft.com/office/officeart/2005/8/layout/vList2"/>
    <dgm:cxn modelId="{30807EC1-B0D9-4D97-AA78-B8A02E27589C}" type="presParOf" srcId="{A17B7EE2-1D78-4802-A42E-D5C47A93A332}" destId="{B38E9941-A3A6-4796-8072-ADCD44E1774C}" srcOrd="3" destOrd="0" presId="urn:microsoft.com/office/officeart/2005/8/layout/vList2"/>
    <dgm:cxn modelId="{9818C84D-012A-4FE1-942B-BDB172BA7E7E}" type="presParOf" srcId="{A17B7EE2-1D78-4802-A42E-D5C47A93A332}" destId="{4295595F-D20B-405E-8AB4-688E1DEC2787}" srcOrd="4" destOrd="0" presId="urn:microsoft.com/office/officeart/2005/8/layout/vList2"/>
    <dgm:cxn modelId="{74747B37-D493-4D39-84D6-A3A2BDA61374}" type="presParOf" srcId="{A17B7EE2-1D78-4802-A42E-D5C47A93A332}" destId="{6793D6C1-11C4-4549-AA87-8A72272FF6B1}" srcOrd="5" destOrd="0" presId="urn:microsoft.com/office/officeart/2005/8/layout/vList2"/>
    <dgm:cxn modelId="{D205E646-709A-41FE-A116-9021E69CAD5B}" type="presParOf" srcId="{A17B7EE2-1D78-4802-A42E-D5C47A93A332}" destId="{37044683-296D-4928-A19D-1A7547B9EB23}" srcOrd="6" destOrd="0" presId="urn:microsoft.com/office/officeart/2005/8/layout/vList2"/>
    <dgm:cxn modelId="{8A4859EA-A23B-4C68-9C5D-DD80898C6017}" type="presParOf" srcId="{A17B7EE2-1D78-4802-A42E-D5C47A93A332}" destId="{A8DC0224-C23C-470A-9860-43CF041DAA78}" srcOrd="7" destOrd="0" presId="urn:microsoft.com/office/officeart/2005/8/layout/vList2"/>
    <dgm:cxn modelId="{FE388A48-E2CD-45F0-9718-8E315CF1B1EA}" type="presParOf" srcId="{A17B7EE2-1D78-4802-A42E-D5C47A93A332}" destId="{35B7FA0E-A7C6-469B-9CC6-2694F8ACFFCE}" srcOrd="8" destOrd="0" presId="urn:microsoft.com/office/officeart/2005/8/layout/vList2"/>
    <dgm:cxn modelId="{817167C7-63B4-45AB-B386-1C81B60FAC63}" type="presParOf" srcId="{A17B7EE2-1D78-4802-A42E-D5C47A93A332}" destId="{74DBFF6F-C3F3-4B08-807D-9792880EAF31}" srcOrd="9" destOrd="0" presId="urn:microsoft.com/office/officeart/2005/8/layout/vList2"/>
    <dgm:cxn modelId="{76A34921-789A-47C6-8426-1DD8A9D0D5FD}" type="presParOf" srcId="{A17B7EE2-1D78-4802-A42E-D5C47A93A332}" destId="{C2D199EF-EC9A-4C6D-8BD7-CC11CB57AA65}" srcOrd="10" destOrd="0" presId="urn:microsoft.com/office/officeart/2005/8/layout/vList2"/>
    <dgm:cxn modelId="{58732B54-27D3-4D09-8C12-A4EF21EA570D}" type="presParOf" srcId="{A17B7EE2-1D78-4802-A42E-D5C47A93A332}" destId="{F4C439AD-BC66-42C3-9105-C5B50C42525C}" srcOrd="11" destOrd="0" presId="urn:microsoft.com/office/officeart/2005/8/layout/vList2"/>
    <dgm:cxn modelId="{928DD8A2-8D1A-4C5D-A85B-9F31B9D98EAF}" type="presParOf" srcId="{A17B7EE2-1D78-4802-A42E-D5C47A93A332}" destId="{BB581282-D2E9-4881-BBB5-D7AE975D856F}" srcOrd="12" destOrd="0" presId="urn:microsoft.com/office/officeart/2005/8/layout/vList2"/>
    <dgm:cxn modelId="{14986D6E-DC4C-422A-B90B-B5142FC3839F}" type="presParOf" srcId="{A17B7EE2-1D78-4802-A42E-D5C47A93A332}" destId="{6F6278EF-C83F-48EB-8747-CEA05E0D31AB}" srcOrd="13" destOrd="0" presId="urn:microsoft.com/office/officeart/2005/8/layout/vList2"/>
    <dgm:cxn modelId="{20A7F638-DBD9-4524-ADDE-21480E429C95}" type="presParOf" srcId="{A17B7EE2-1D78-4802-A42E-D5C47A93A332}" destId="{744F5314-BBC8-475B-8F88-35EB3CA23196}" srcOrd="14"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BA2DDBA5-9073-47D1-A5AB-A4C0D64F7D5F}" type="doc">
      <dgm:prSet loTypeId="urn:microsoft.com/office/officeart/2005/8/layout/matrix2" loCatId="matrix" qsTypeId="urn:microsoft.com/office/officeart/2005/8/quickstyle/simple1" qsCatId="simple" csTypeId="urn:microsoft.com/office/officeart/2005/8/colors/accent0_2" csCatId="mainScheme" phldr="1"/>
      <dgm:spPr/>
      <dgm:t>
        <a:bodyPr/>
        <a:lstStyle/>
        <a:p>
          <a:endParaRPr lang="en-US"/>
        </a:p>
      </dgm:t>
    </dgm:pt>
    <dgm:pt modelId="{3AC9AF15-9262-4354-9CCF-F5CCFDD51D8A}">
      <dgm:prSet phldrT="[Text]"/>
      <dgm:spPr/>
      <dgm:t>
        <a:bodyPr/>
        <a:lstStyle/>
        <a:p>
          <a:r>
            <a:rPr lang="en-US" b="1" dirty="0" smtClean="0"/>
            <a:t>International</a:t>
          </a:r>
        </a:p>
        <a:p>
          <a:r>
            <a:rPr lang="en-US" dirty="0" smtClean="0"/>
            <a:t>Headquarter as ethnocentric strategic and cultural center. Resources are transferred from Headquarter to local units</a:t>
          </a:r>
          <a:endParaRPr lang="en-US" dirty="0"/>
        </a:p>
      </dgm:t>
    </dgm:pt>
    <dgm:pt modelId="{FD1FE938-5F95-4631-A3C8-3EACC750A85F}" type="parTrans" cxnId="{8181CD12-DBF5-4465-82D4-C26E6165474D}">
      <dgm:prSet/>
      <dgm:spPr/>
      <dgm:t>
        <a:bodyPr/>
        <a:lstStyle/>
        <a:p>
          <a:endParaRPr lang="en-US"/>
        </a:p>
      </dgm:t>
    </dgm:pt>
    <dgm:pt modelId="{6C3D1BEB-0CC1-49AE-9780-D156A3732990}" type="sibTrans" cxnId="{8181CD12-DBF5-4465-82D4-C26E6165474D}">
      <dgm:prSet/>
      <dgm:spPr/>
      <dgm:t>
        <a:bodyPr/>
        <a:lstStyle/>
        <a:p>
          <a:endParaRPr lang="en-US"/>
        </a:p>
      </dgm:t>
    </dgm:pt>
    <dgm:pt modelId="{7A9877E7-F97D-42A3-872D-1FB16CD0DD0A}">
      <dgm:prSet phldrT="[Text]"/>
      <dgm:spPr/>
      <dgm:t>
        <a:bodyPr/>
        <a:lstStyle/>
        <a:p>
          <a:r>
            <a:rPr lang="en-US" b="1" dirty="0" smtClean="0"/>
            <a:t>Multinational</a:t>
          </a:r>
        </a:p>
        <a:p>
          <a:r>
            <a:rPr lang="en-US" dirty="0" smtClean="0"/>
            <a:t>Local differentiation as guiding principle. Subsidiaries act autonomously in order to meet local needs</a:t>
          </a:r>
          <a:endParaRPr lang="en-US" dirty="0"/>
        </a:p>
      </dgm:t>
    </dgm:pt>
    <dgm:pt modelId="{AFB4283E-ED7F-46A6-995B-AF712D22110B}" type="parTrans" cxnId="{AE141252-0E51-407F-9FC6-3EC11689BDCF}">
      <dgm:prSet/>
      <dgm:spPr/>
      <dgm:t>
        <a:bodyPr/>
        <a:lstStyle/>
        <a:p>
          <a:endParaRPr lang="en-US"/>
        </a:p>
      </dgm:t>
    </dgm:pt>
    <dgm:pt modelId="{575F457B-710F-4C59-9A78-776EB04542EF}" type="sibTrans" cxnId="{AE141252-0E51-407F-9FC6-3EC11689BDCF}">
      <dgm:prSet/>
      <dgm:spPr/>
      <dgm:t>
        <a:bodyPr/>
        <a:lstStyle/>
        <a:p>
          <a:endParaRPr lang="en-US"/>
        </a:p>
      </dgm:t>
    </dgm:pt>
    <dgm:pt modelId="{95B815C9-9C60-400E-835E-79A3871FC6EC}">
      <dgm:prSet phldrT="[Text]"/>
      <dgm:spPr/>
      <dgm:t>
        <a:bodyPr/>
        <a:lstStyle/>
        <a:p>
          <a:r>
            <a:rPr lang="en-US" b="1" dirty="0" smtClean="0"/>
            <a:t>Global</a:t>
          </a:r>
        </a:p>
        <a:p>
          <a:r>
            <a:rPr lang="en-US" dirty="0" smtClean="0"/>
            <a:t>The world is seen as one single market. Operations are controlled centrally from the corporate office in order to achieve global integration</a:t>
          </a:r>
          <a:endParaRPr lang="en-US" dirty="0"/>
        </a:p>
      </dgm:t>
    </dgm:pt>
    <dgm:pt modelId="{FB1CC3F4-892B-40AF-929C-A8B9C3046CE7}" type="parTrans" cxnId="{84CA309F-56F9-40AB-AF86-03256CAF539A}">
      <dgm:prSet/>
      <dgm:spPr/>
      <dgm:t>
        <a:bodyPr/>
        <a:lstStyle/>
        <a:p>
          <a:endParaRPr lang="en-US"/>
        </a:p>
      </dgm:t>
    </dgm:pt>
    <dgm:pt modelId="{33C39A6C-2C3D-49FC-A5C1-18F99081F2EA}" type="sibTrans" cxnId="{84CA309F-56F9-40AB-AF86-03256CAF539A}">
      <dgm:prSet/>
      <dgm:spPr/>
      <dgm:t>
        <a:bodyPr/>
        <a:lstStyle/>
        <a:p>
          <a:endParaRPr lang="en-US"/>
        </a:p>
      </dgm:t>
    </dgm:pt>
    <dgm:pt modelId="{7CEEA0C7-F0D6-4CD1-8EF8-5840E1CF0110}">
      <dgm:prSet phldrT="[Text]"/>
      <dgm:spPr/>
      <dgm:t>
        <a:bodyPr/>
        <a:lstStyle/>
        <a:p>
          <a:r>
            <a:rPr lang="en-US" b="1" dirty="0" smtClean="0"/>
            <a:t>Transnational</a:t>
          </a:r>
        </a:p>
        <a:p>
          <a:r>
            <a:rPr lang="en-US" dirty="0" smtClean="0"/>
            <a:t>For all relevant processes the right balance between local differentiation and global integration is achieved</a:t>
          </a:r>
          <a:endParaRPr lang="en-US" dirty="0"/>
        </a:p>
      </dgm:t>
    </dgm:pt>
    <dgm:pt modelId="{8D537288-52EA-4F83-88F6-B75294828704}" type="parTrans" cxnId="{11F96199-A437-4379-AB04-D039B6DE6134}">
      <dgm:prSet/>
      <dgm:spPr/>
      <dgm:t>
        <a:bodyPr/>
        <a:lstStyle/>
        <a:p>
          <a:endParaRPr lang="en-US"/>
        </a:p>
      </dgm:t>
    </dgm:pt>
    <dgm:pt modelId="{3B3A0539-072F-47BE-9996-7BEEF5C0E5D2}" type="sibTrans" cxnId="{11F96199-A437-4379-AB04-D039B6DE6134}">
      <dgm:prSet/>
      <dgm:spPr/>
      <dgm:t>
        <a:bodyPr/>
        <a:lstStyle/>
        <a:p>
          <a:endParaRPr lang="en-US"/>
        </a:p>
      </dgm:t>
    </dgm:pt>
    <dgm:pt modelId="{856D3609-C1D9-45A9-B5C5-472A3DEC87C5}" type="pres">
      <dgm:prSet presAssocID="{BA2DDBA5-9073-47D1-A5AB-A4C0D64F7D5F}" presName="matrix" presStyleCnt="0">
        <dgm:presLayoutVars>
          <dgm:chMax val="1"/>
          <dgm:dir/>
          <dgm:resizeHandles val="exact"/>
        </dgm:presLayoutVars>
      </dgm:prSet>
      <dgm:spPr/>
      <dgm:t>
        <a:bodyPr/>
        <a:lstStyle/>
        <a:p>
          <a:endParaRPr lang="en-US"/>
        </a:p>
      </dgm:t>
    </dgm:pt>
    <dgm:pt modelId="{D6094D30-B974-4BFA-8B3A-C7344B17070F}" type="pres">
      <dgm:prSet presAssocID="{BA2DDBA5-9073-47D1-A5AB-A4C0D64F7D5F}" presName="axisShape" presStyleLbl="bgShp" presStyleIdx="0" presStyleCnt="1"/>
      <dgm:spPr/>
    </dgm:pt>
    <dgm:pt modelId="{433E8892-D68A-4A0A-B58B-AD54CEC4D81B}" type="pres">
      <dgm:prSet presAssocID="{BA2DDBA5-9073-47D1-A5AB-A4C0D64F7D5F}" presName="rect1" presStyleLbl="node1" presStyleIdx="0" presStyleCnt="4">
        <dgm:presLayoutVars>
          <dgm:chMax val="0"/>
          <dgm:chPref val="0"/>
          <dgm:bulletEnabled val="1"/>
        </dgm:presLayoutVars>
      </dgm:prSet>
      <dgm:spPr/>
      <dgm:t>
        <a:bodyPr/>
        <a:lstStyle/>
        <a:p>
          <a:endParaRPr lang="en-US"/>
        </a:p>
      </dgm:t>
    </dgm:pt>
    <dgm:pt modelId="{D407F372-EF0B-4912-A631-CE10E9368FE0}" type="pres">
      <dgm:prSet presAssocID="{BA2DDBA5-9073-47D1-A5AB-A4C0D64F7D5F}" presName="rect2" presStyleLbl="node1" presStyleIdx="1" presStyleCnt="4">
        <dgm:presLayoutVars>
          <dgm:chMax val="0"/>
          <dgm:chPref val="0"/>
          <dgm:bulletEnabled val="1"/>
        </dgm:presLayoutVars>
      </dgm:prSet>
      <dgm:spPr/>
      <dgm:t>
        <a:bodyPr/>
        <a:lstStyle/>
        <a:p>
          <a:endParaRPr lang="en-US"/>
        </a:p>
      </dgm:t>
    </dgm:pt>
    <dgm:pt modelId="{4CFDD8E1-2AFE-43BD-B7E6-844AF3DC8394}" type="pres">
      <dgm:prSet presAssocID="{BA2DDBA5-9073-47D1-A5AB-A4C0D64F7D5F}" presName="rect3" presStyleLbl="node1" presStyleIdx="2" presStyleCnt="4">
        <dgm:presLayoutVars>
          <dgm:chMax val="0"/>
          <dgm:chPref val="0"/>
          <dgm:bulletEnabled val="1"/>
        </dgm:presLayoutVars>
      </dgm:prSet>
      <dgm:spPr/>
      <dgm:t>
        <a:bodyPr/>
        <a:lstStyle/>
        <a:p>
          <a:endParaRPr lang="en-US"/>
        </a:p>
      </dgm:t>
    </dgm:pt>
    <dgm:pt modelId="{0386FE64-8595-4CAC-B5DC-2AA1FF0DC9A3}" type="pres">
      <dgm:prSet presAssocID="{BA2DDBA5-9073-47D1-A5AB-A4C0D64F7D5F}" presName="rect4" presStyleLbl="node1" presStyleIdx="3" presStyleCnt="4">
        <dgm:presLayoutVars>
          <dgm:chMax val="0"/>
          <dgm:chPref val="0"/>
          <dgm:bulletEnabled val="1"/>
        </dgm:presLayoutVars>
      </dgm:prSet>
      <dgm:spPr/>
      <dgm:t>
        <a:bodyPr/>
        <a:lstStyle/>
        <a:p>
          <a:endParaRPr lang="en-US"/>
        </a:p>
      </dgm:t>
    </dgm:pt>
  </dgm:ptLst>
  <dgm:cxnLst>
    <dgm:cxn modelId="{AE141252-0E51-407F-9FC6-3EC11689BDCF}" srcId="{BA2DDBA5-9073-47D1-A5AB-A4C0D64F7D5F}" destId="{7A9877E7-F97D-42A3-872D-1FB16CD0DD0A}" srcOrd="1" destOrd="0" parTransId="{AFB4283E-ED7F-46A6-995B-AF712D22110B}" sibTransId="{575F457B-710F-4C59-9A78-776EB04542EF}"/>
    <dgm:cxn modelId="{E1A3700D-796A-454F-9613-AB0089F1C5FA}" type="presOf" srcId="{3AC9AF15-9262-4354-9CCF-F5CCFDD51D8A}" destId="{433E8892-D68A-4A0A-B58B-AD54CEC4D81B}" srcOrd="0" destOrd="0" presId="urn:microsoft.com/office/officeart/2005/8/layout/matrix2"/>
    <dgm:cxn modelId="{84CA309F-56F9-40AB-AF86-03256CAF539A}" srcId="{BA2DDBA5-9073-47D1-A5AB-A4C0D64F7D5F}" destId="{95B815C9-9C60-400E-835E-79A3871FC6EC}" srcOrd="2" destOrd="0" parTransId="{FB1CC3F4-892B-40AF-929C-A8B9C3046CE7}" sibTransId="{33C39A6C-2C3D-49FC-A5C1-18F99081F2EA}"/>
    <dgm:cxn modelId="{727E3C1C-B96D-4C81-B7BA-7A0C9CBE1CAD}" type="presOf" srcId="{7CEEA0C7-F0D6-4CD1-8EF8-5840E1CF0110}" destId="{0386FE64-8595-4CAC-B5DC-2AA1FF0DC9A3}" srcOrd="0" destOrd="0" presId="urn:microsoft.com/office/officeart/2005/8/layout/matrix2"/>
    <dgm:cxn modelId="{8181CD12-DBF5-4465-82D4-C26E6165474D}" srcId="{BA2DDBA5-9073-47D1-A5AB-A4C0D64F7D5F}" destId="{3AC9AF15-9262-4354-9CCF-F5CCFDD51D8A}" srcOrd="0" destOrd="0" parTransId="{FD1FE938-5F95-4631-A3C8-3EACC750A85F}" sibTransId="{6C3D1BEB-0CC1-49AE-9780-D156A3732990}"/>
    <dgm:cxn modelId="{3A720084-34CA-4087-8A8C-974E4037D0C0}" type="presOf" srcId="{BA2DDBA5-9073-47D1-A5AB-A4C0D64F7D5F}" destId="{856D3609-C1D9-45A9-B5C5-472A3DEC87C5}" srcOrd="0" destOrd="0" presId="urn:microsoft.com/office/officeart/2005/8/layout/matrix2"/>
    <dgm:cxn modelId="{0B3FA328-EA43-4717-BE87-8FE92DE8C007}" type="presOf" srcId="{7A9877E7-F97D-42A3-872D-1FB16CD0DD0A}" destId="{D407F372-EF0B-4912-A631-CE10E9368FE0}" srcOrd="0" destOrd="0" presId="urn:microsoft.com/office/officeart/2005/8/layout/matrix2"/>
    <dgm:cxn modelId="{B49067DB-32B8-411E-A1AF-BEAC86980EEE}" type="presOf" srcId="{95B815C9-9C60-400E-835E-79A3871FC6EC}" destId="{4CFDD8E1-2AFE-43BD-B7E6-844AF3DC8394}" srcOrd="0" destOrd="0" presId="urn:microsoft.com/office/officeart/2005/8/layout/matrix2"/>
    <dgm:cxn modelId="{11F96199-A437-4379-AB04-D039B6DE6134}" srcId="{BA2DDBA5-9073-47D1-A5AB-A4C0D64F7D5F}" destId="{7CEEA0C7-F0D6-4CD1-8EF8-5840E1CF0110}" srcOrd="3" destOrd="0" parTransId="{8D537288-52EA-4F83-88F6-B75294828704}" sibTransId="{3B3A0539-072F-47BE-9996-7BEEF5C0E5D2}"/>
    <dgm:cxn modelId="{31CBAC48-7F95-4FC6-A8A1-F6844412D633}" type="presParOf" srcId="{856D3609-C1D9-45A9-B5C5-472A3DEC87C5}" destId="{D6094D30-B974-4BFA-8B3A-C7344B17070F}" srcOrd="0" destOrd="0" presId="urn:microsoft.com/office/officeart/2005/8/layout/matrix2"/>
    <dgm:cxn modelId="{83B55297-D814-4631-9080-25D7F5C2220B}" type="presParOf" srcId="{856D3609-C1D9-45A9-B5C5-472A3DEC87C5}" destId="{433E8892-D68A-4A0A-B58B-AD54CEC4D81B}" srcOrd="1" destOrd="0" presId="urn:microsoft.com/office/officeart/2005/8/layout/matrix2"/>
    <dgm:cxn modelId="{0344C816-1DD5-4CEB-87C4-FAEF0E3ED4DB}" type="presParOf" srcId="{856D3609-C1D9-45A9-B5C5-472A3DEC87C5}" destId="{D407F372-EF0B-4912-A631-CE10E9368FE0}" srcOrd="2" destOrd="0" presId="urn:microsoft.com/office/officeart/2005/8/layout/matrix2"/>
    <dgm:cxn modelId="{EC372120-09FE-4335-A8A9-70D505C9282E}" type="presParOf" srcId="{856D3609-C1D9-45A9-B5C5-472A3DEC87C5}" destId="{4CFDD8E1-2AFE-43BD-B7E6-844AF3DC8394}" srcOrd="3" destOrd="0" presId="urn:microsoft.com/office/officeart/2005/8/layout/matrix2"/>
    <dgm:cxn modelId="{3F706B65-3C7A-4841-BFF4-0F2D745FA126}" type="presParOf" srcId="{856D3609-C1D9-45A9-B5C5-472A3DEC87C5}" destId="{0386FE64-8595-4CAC-B5DC-2AA1FF0DC9A3}" srcOrd="4" destOrd="0" presId="urn:microsoft.com/office/officeart/2005/8/layout/matrix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7E341B95-EF00-5047-A6B3-15E7DA0285AD}" type="slidenum">
              <a:rPr lang="en-US" sz="1200" b="0"/>
              <a:pPr eaLnBrk="1" hangingPunct="1"/>
              <a:t>103</a:t>
            </a:fld>
            <a:endParaRPr lang="en-US" sz="1200" b="0" dirty="0"/>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8781368-998B-F842-885C-C0E3D427C2F0}" type="slidenum">
              <a:rPr lang="en-US" sz="1200" b="0"/>
              <a:pPr eaLnBrk="1" hangingPunct="1"/>
              <a:t>104</a:t>
            </a:fld>
            <a:endParaRPr lang="en-US" sz="1200" b="0" dirty="0"/>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48501000-5221-F14B-AF93-674497FE009B}" type="slidenum">
              <a:rPr lang="en-US" sz="1200" b="0"/>
              <a:pPr eaLnBrk="1" hangingPunct="1"/>
              <a:t>105</a:t>
            </a:fld>
            <a:endParaRPr lang="en-US" sz="1200" b="0" dirty="0"/>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D79E5D27-6476-0E4F-9191-53901E31761A}" type="slidenum">
              <a:rPr lang="en-US" sz="1200" b="0"/>
              <a:pPr eaLnBrk="1" hangingPunct="1"/>
              <a:t>107</a:t>
            </a:fld>
            <a:endParaRPr lang="en-US" sz="1200" b="0" dirty="0"/>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7D02DB8-83BA-4F48-A698-ADB6697C5C95}" type="slidenum">
              <a:rPr lang="en-US" sz="1200" b="0"/>
              <a:pPr eaLnBrk="1" hangingPunct="1"/>
              <a:t>108</a:t>
            </a:fld>
            <a:endParaRPr lang="en-US" sz="1200" b="0" dirty="0"/>
          </a:p>
        </p:txBody>
      </p:sp>
      <p:sp>
        <p:nvSpPr>
          <p:cNvPr id="503810" name="Rectangle 2"/>
          <p:cNvSpPr>
            <a:spLocks noGrp="1" noRot="1" noChangeAspect="1" noChangeArrowheads="1" noTextEdit="1"/>
          </p:cNvSpPr>
          <p:nvPr>
            <p:ph type="sldImg"/>
          </p:nvPr>
        </p:nvSpPr>
        <p:spPr>
          <a:ln/>
        </p:spPr>
      </p:sp>
      <p:sp>
        <p:nvSpPr>
          <p:cNvPr id="5038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4267200" y="5638801"/>
            <a:ext cx="3886200" cy="771770"/>
          </a:xfrm>
          <a:prstGeom prst="rect">
            <a:avLst/>
          </a:prstGeom>
        </p:spPr>
      </p:pic>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dirty="0"/>
          </a:p>
        </p:txBody>
      </p:sp>
      <p:pic>
        <p:nvPicPr>
          <p:cNvPr id="7" name="Picture 6" descr="uptop careers logo-01.png"/>
          <p:cNvPicPr>
            <a:picLocks noChangeAspect="1"/>
          </p:cNvPicPr>
          <p:nvPr userDrawn="1"/>
        </p:nvPicPr>
        <p:blipFill>
          <a:blip r:embed="rId2" cstate="print"/>
          <a:stretch>
            <a:fillRect/>
          </a:stretch>
        </p:blipFill>
        <p:spPr>
          <a:xfrm>
            <a:off x="6781800" y="6324600"/>
            <a:ext cx="1981200" cy="393451"/>
          </a:xfrm>
          <a:prstGeom prst="rect">
            <a:avLst/>
          </a:prstGeom>
        </p:spPr>
      </p:pic>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p>
            <a:endParaRPr lang="en-MY" altLang="en-US" dirty="0"/>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dirty="0"/>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dirty="0"/>
          </a:p>
        </p:txBody>
      </p:sp>
      <p:sp>
        <p:nvSpPr>
          <p:cNvPr id="7" name="Date Placeholder 6"/>
          <p:cNvSpPr>
            <a:spLocks noGrp="1"/>
          </p:cNvSpPr>
          <p:nvPr>
            <p:ph type="dt" sz="half" idx="10"/>
          </p:nvPr>
        </p:nvSpPr>
        <p:spPr/>
        <p:txBody>
          <a:bodyPr/>
          <a:lstStyle/>
          <a:p>
            <a:endParaRPr lang="en-MY" altLang="en-US" dirty="0"/>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dirty="0"/>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dirty="0"/>
          </a:p>
        </p:txBody>
      </p:sp>
      <p:sp>
        <p:nvSpPr>
          <p:cNvPr id="3" name="Date Placeholder 2"/>
          <p:cNvSpPr>
            <a:spLocks noGrp="1"/>
          </p:cNvSpPr>
          <p:nvPr>
            <p:ph type="dt" sz="half" idx="10"/>
          </p:nvPr>
        </p:nvSpPr>
        <p:spPr/>
        <p:txBody>
          <a:bodyPr/>
          <a:lstStyle/>
          <a:p>
            <a:endParaRPr lang="en-MY" altLang="en-US" dirty="0"/>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dirty="0"/>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dirty="0"/>
          </a:p>
        </p:txBody>
      </p:sp>
      <p:sp>
        <p:nvSpPr>
          <p:cNvPr id="212" name="Date Placeholder 211"/>
          <p:cNvSpPr>
            <a:spLocks noGrp="1"/>
          </p:cNvSpPr>
          <p:nvPr>
            <p:ph type="dt" sz="half" idx="10"/>
          </p:nvPr>
        </p:nvSpPr>
        <p:spPr/>
        <p:txBody>
          <a:bodyPr/>
          <a:lstStyle/>
          <a:p>
            <a:endParaRPr lang="en-MY" altLang="en-US" dirty="0"/>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dirty="0"/>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dirty="0"/>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dirty="0"/>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dirty="0"/>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dirty="0"/>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dirty="0"/>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dirty="0"/>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762000" y="990600"/>
            <a:ext cx="7259217" cy="3387626"/>
          </a:xfrm>
        </p:spPr>
        <p:txBody>
          <a:bodyPr>
            <a:normAutofit/>
          </a:bodyPr>
          <a:lstStyle/>
          <a:p>
            <a:r>
              <a:rPr lang="en-MY" sz="6600" dirty="0"/>
              <a:t>TALENT DEVELOPMENT AND MANAGEMENT II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233573336"/>
              </p:ext>
            </p:extLst>
          </p:nvPr>
        </p:nvGraphicFramePr>
        <p:xfrm>
          <a:off x="685800" y="6858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106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Performance Management</a:t>
            </a:r>
          </a:p>
        </p:txBody>
      </p:sp>
      <p:sp>
        <p:nvSpPr>
          <p:cNvPr id="4" name="TextBox 3">
            <a:extLst>
              <a:ext uri="{FF2B5EF4-FFF2-40B4-BE49-F238E27FC236}">
                <a16:creationId xmlns:a16="http://schemas.microsoft.com/office/drawing/2014/main" xmlns="" id="{586954AA-1B52-4D9F-9288-559C631BFAEC}"/>
              </a:ext>
            </a:extLst>
          </p:cNvPr>
          <p:cNvSpPr txBox="1"/>
          <p:nvPr/>
        </p:nvSpPr>
        <p:spPr>
          <a:xfrm>
            <a:off x="533400" y="12954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is a process that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xmlns="" val="72035673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D10EDC-AB6B-4A69-954D-AEF6DA40F47F}"/>
              </a:ext>
            </a:extLst>
          </p:cNvPr>
          <p:cNvSpPr>
            <a:spLocks noGrp="1"/>
          </p:cNvSpPr>
          <p:nvPr>
            <p:ph type="title"/>
          </p:nvPr>
        </p:nvSpPr>
        <p:spPr>
          <a:xfrm>
            <a:off x="1295400" y="0"/>
            <a:ext cx="7200900" cy="655639"/>
          </a:xfrm>
        </p:spPr>
        <p:txBody>
          <a:bodyPr/>
          <a:lstStyle/>
          <a:p>
            <a:r>
              <a:rPr lang="en-MY" dirty="0"/>
              <a:t>Performance Management</a:t>
            </a:r>
          </a:p>
        </p:txBody>
      </p:sp>
      <p:sp>
        <p:nvSpPr>
          <p:cNvPr id="7" name="TextBox 6">
            <a:extLst>
              <a:ext uri="{FF2B5EF4-FFF2-40B4-BE49-F238E27FC236}">
                <a16:creationId xmlns:a16="http://schemas.microsoft.com/office/drawing/2014/main" xmlns="" id="{94C98200-E96D-4B1D-A927-C8599D6AE76E}"/>
              </a:ext>
            </a:extLst>
          </p:cNvPr>
          <p:cNvSpPr txBox="1"/>
          <p:nvPr/>
        </p:nvSpPr>
        <p:spPr>
          <a:xfrm>
            <a:off x="3364632" y="28630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xmlns="" id="{5705D7EB-2DDF-45A1-9682-235CFB53817D}"/>
              </a:ext>
            </a:extLst>
          </p:cNvPr>
          <p:cNvSpPr txBox="1"/>
          <p:nvPr/>
        </p:nvSpPr>
        <p:spPr>
          <a:xfrm>
            <a:off x="5584304" y="14572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xmlns="" id="{7D41D3E8-633F-4B04-B0E3-D8E4A2A7D84B}"/>
              </a:ext>
            </a:extLst>
          </p:cNvPr>
          <p:cNvSpPr txBox="1"/>
          <p:nvPr/>
        </p:nvSpPr>
        <p:spPr>
          <a:xfrm>
            <a:off x="759768" y="10396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xmlns="" id="{055D42B0-E78E-413A-AD89-32FE1C207E33}"/>
              </a:ext>
            </a:extLst>
          </p:cNvPr>
          <p:cNvSpPr txBox="1"/>
          <p:nvPr/>
        </p:nvSpPr>
        <p:spPr>
          <a:xfrm>
            <a:off x="775389" y="46168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xmlns="" id="{9FC94AEC-AB84-4333-A2E7-2757CE655EE7}"/>
              </a:ext>
            </a:extLst>
          </p:cNvPr>
          <p:cNvSpPr txBox="1"/>
          <p:nvPr/>
        </p:nvSpPr>
        <p:spPr>
          <a:xfrm>
            <a:off x="5596484" y="47253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xmlns="" id="{30E23A68-23A6-4463-8B64-728A3ECC5B1E}"/>
              </a:ext>
            </a:extLst>
          </p:cNvPr>
          <p:cNvSpPr txBox="1"/>
          <p:nvPr/>
        </p:nvSpPr>
        <p:spPr>
          <a:xfrm>
            <a:off x="7384504" y="28159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xmlns="" id="{56CFB404-9D30-443F-A5B1-05FC845A73F8}"/>
              </a:ext>
            </a:extLst>
          </p:cNvPr>
          <p:cNvCxnSpPr>
            <a:cxnSpLocks/>
          </p:cNvCxnSpPr>
          <p:nvPr/>
        </p:nvCxnSpPr>
        <p:spPr>
          <a:xfrm>
            <a:off x="3079645" y="24782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D85BCD98-4C49-477D-96BB-0FB00A6FC0F5}"/>
              </a:ext>
            </a:extLst>
          </p:cNvPr>
          <p:cNvCxnSpPr>
            <a:cxnSpLocks/>
          </p:cNvCxnSpPr>
          <p:nvPr/>
        </p:nvCxnSpPr>
        <p:spPr>
          <a:xfrm flipV="1">
            <a:off x="3079645" y="47253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xmlns="" id="{4AB09A27-3CA2-48B3-8901-7E3EC6EB3F25}"/>
              </a:ext>
            </a:extLst>
          </p:cNvPr>
          <p:cNvCxnSpPr>
            <a:cxnSpLocks/>
          </p:cNvCxnSpPr>
          <p:nvPr/>
        </p:nvCxnSpPr>
        <p:spPr>
          <a:xfrm flipV="1">
            <a:off x="5478372" y="24599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xmlns="" id="{E10EC2CC-3D87-4512-B97B-C56F07C3C977}"/>
              </a:ext>
            </a:extLst>
          </p:cNvPr>
          <p:cNvCxnSpPr>
            <a:cxnSpLocks/>
          </p:cNvCxnSpPr>
          <p:nvPr/>
        </p:nvCxnSpPr>
        <p:spPr>
          <a:xfrm>
            <a:off x="5478372" y="40786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xmlns="" id="{730AA335-9142-41E9-ACE4-9DAF97AA2BE9}"/>
              </a:ext>
            </a:extLst>
          </p:cNvPr>
          <p:cNvCxnSpPr>
            <a:cxnSpLocks/>
          </p:cNvCxnSpPr>
          <p:nvPr/>
        </p:nvCxnSpPr>
        <p:spPr>
          <a:xfrm>
            <a:off x="7385215" y="24164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xmlns="" id="{A71C768D-FE5E-4560-9218-C90F66159FF0}"/>
              </a:ext>
            </a:extLst>
          </p:cNvPr>
          <p:cNvCxnSpPr>
            <a:cxnSpLocks/>
          </p:cNvCxnSpPr>
          <p:nvPr/>
        </p:nvCxnSpPr>
        <p:spPr>
          <a:xfrm flipV="1">
            <a:off x="7384504" y="42728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6308216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xmlns=""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xmlns="" val="1033758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xmlns=""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xmlns="" val="76489389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xmlns=""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xmlns="" val="269383618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3CC79-83CA-442D-BDE8-20C50223EA7F}"/>
              </a:ext>
            </a:extLst>
          </p:cNvPr>
          <p:cNvSpPr>
            <a:spLocks noGrp="1"/>
          </p:cNvSpPr>
          <p:nvPr>
            <p:ph type="title"/>
          </p:nvPr>
        </p:nvSpPr>
        <p:spPr>
          <a:xfrm>
            <a:off x="914400" y="304800"/>
            <a:ext cx="7200900" cy="655639"/>
          </a:xfrm>
        </p:spPr>
        <p:txBody>
          <a:bodyPr/>
          <a:lstStyle/>
          <a:p>
            <a:r>
              <a:rPr lang="en-MY" dirty="0"/>
              <a:t>Strategic Planning</a:t>
            </a:r>
          </a:p>
        </p:txBody>
      </p:sp>
      <p:sp>
        <p:nvSpPr>
          <p:cNvPr id="4" name="TextBox 3">
            <a:extLst>
              <a:ext uri="{FF2B5EF4-FFF2-40B4-BE49-F238E27FC236}">
                <a16:creationId xmlns:a16="http://schemas.microsoft.com/office/drawing/2014/main" xmlns="" id="{DD5CDC76-F08A-43D7-8045-13D3024E92FA}"/>
              </a:ext>
            </a:extLst>
          </p:cNvPr>
          <p:cNvSpPr txBox="1"/>
          <p:nvPr/>
        </p:nvSpPr>
        <p:spPr>
          <a:xfrm>
            <a:off x="533400" y="12192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xmlns="" val="111983830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670926-2C22-4FB0-A583-CE6D2B48B166}"/>
              </a:ext>
            </a:extLst>
          </p:cNvPr>
          <p:cNvSpPr>
            <a:spLocks noGrp="1"/>
          </p:cNvSpPr>
          <p:nvPr>
            <p:ph type="title"/>
          </p:nvPr>
        </p:nvSpPr>
        <p:spPr>
          <a:xfrm>
            <a:off x="990600" y="381000"/>
            <a:ext cx="7200900" cy="579439"/>
          </a:xfrm>
        </p:spPr>
        <p:txBody>
          <a:bodyPr/>
          <a:lstStyle/>
          <a:p>
            <a:r>
              <a:rPr lang="en-MY" dirty="0"/>
              <a:t>Communicate and Linking</a:t>
            </a:r>
          </a:p>
        </p:txBody>
      </p:sp>
      <p:sp>
        <p:nvSpPr>
          <p:cNvPr id="4" name="TextBox 3">
            <a:extLst>
              <a:ext uri="{FF2B5EF4-FFF2-40B4-BE49-F238E27FC236}">
                <a16:creationId xmlns:a16="http://schemas.microsoft.com/office/drawing/2014/main" xmlns="" id="{E907EF2E-97ED-4788-A744-30CC82237738}"/>
              </a:ext>
            </a:extLst>
          </p:cNvPr>
          <p:cNvSpPr txBox="1"/>
          <p:nvPr/>
        </p:nvSpPr>
        <p:spPr>
          <a:xfrm>
            <a:off x="685800" y="1447800"/>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xmlns="" val="156616634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D23BCB-AF82-4C30-802D-D433E8DE218B}"/>
              </a:ext>
            </a:extLst>
          </p:cNvPr>
          <p:cNvSpPr>
            <a:spLocks noGrp="1"/>
          </p:cNvSpPr>
          <p:nvPr>
            <p:ph type="title"/>
          </p:nvPr>
        </p:nvSpPr>
        <p:spPr>
          <a:xfrm>
            <a:off x="990600" y="381000"/>
            <a:ext cx="7200900" cy="579439"/>
          </a:xfrm>
        </p:spPr>
        <p:txBody>
          <a:bodyPr/>
          <a:lstStyle/>
          <a:p>
            <a:r>
              <a:rPr lang="en-MY" dirty="0"/>
              <a:t>Budgeting</a:t>
            </a:r>
          </a:p>
        </p:txBody>
      </p:sp>
      <p:sp>
        <p:nvSpPr>
          <p:cNvPr id="4" name="TextBox 3">
            <a:extLst>
              <a:ext uri="{FF2B5EF4-FFF2-40B4-BE49-F238E27FC236}">
                <a16:creationId xmlns:a16="http://schemas.microsoft.com/office/drawing/2014/main" xmlns="" id="{1350026B-FF7E-4F9A-8FA5-0F6388DB15FD}"/>
              </a:ext>
            </a:extLst>
          </p:cNvPr>
          <p:cNvSpPr txBox="1"/>
          <p:nvPr/>
        </p:nvSpPr>
        <p:spPr>
          <a:xfrm>
            <a:off x="533400" y="1295400"/>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p14="http://schemas.microsoft.com/office/powerpoint/2010/main" xmlns="" val="279038965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9773AB-6D4B-4253-B807-646CDF9CEDAD}"/>
              </a:ext>
            </a:extLst>
          </p:cNvPr>
          <p:cNvSpPr>
            <a:spLocks noGrp="1"/>
          </p:cNvSpPr>
          <p:nvPr>
            <p:ph type="title"/>
          </p:nvPr>
        </p:nvSpPr>
        <p:spPr>
          <a:xfrm>
            <a:off x="990600" y="228600"/>
            <a:ext cx="7200900" cy="655639"/>
          </a:xfrm>
        </p:spPr>
        <p:txBody>
          <a:bodyPr/>
          <a:lstStyle/>
          <a:p>
            <a:r>
              <a:rPr lang="en-MY" dirty="0"/>
              <a:t>Performance Measurement</a:t>
            </a:r>
          </a:p>
        </p:txBody>
      </p:sp>
      <p:sp>
        <p:nvSpPr>
          <p:cNvPr id="4" name="TextBox 3">
            <a:extLst>
              <a:ext uri="{FF2B5EF4-FFF2-40B4-BE49-F238E27FC236}">
                <a16:creationId xmlns:a16="http://schemas.microsoft.com/office/drawing/2014/main" xmlns="" id="{1F0C4BB5-8444-4DF9-B41A-EE914574E84E}"/>
              </a:ext>
            </a:extLst>
          </p:cNvPr>
          <p:cNvSpPr txBox="1"/>
          <p:nvPr/>
        </p:nvSpPr>
        <p:spPr>
          <a:xfrm>
            <a:off x="609600" y="12192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p14="http://schemas.microsoft.com/office/powerpoint/2010/main" xmlns="" val="361541413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A792B-3772-4848-9C7F-33686BEFE0FD}"/>
              </a:ext>
            </a:extLst>
          </p:cNvPr>
          <p:cNvSpPr>
            <a:spLocks noGrp="1"/>
          </p:cNvSpPr>
          <p:nvPr>
            <p:ph type="title"/>
          </p:nvPr>
        </p:nvSpPr>
        <p:spPr>
          <a:xfrm>
            <a:off x="1066800" y="228600"/>
            <a:ext cx="7200900" cy="579439"/>
          </a:xfrm>
        </p:spPr>
        <p:txBody>
          <a:bodyPr>
            <a:normAutofit/>
          </a:bodyPr>
          <a:lstStyle/>
          <a:p>
            <a:r>
              <a:rPr lang="en-MY" dirty="0"/>
              <a:t>Managing Job Performance</a:t>
            </a:r>
          </a:p>
        </p:txBody>
      </p:sp>
      <p:sp>
        <p:nvSpPr>
          <p:cNvPr id="4" name="TextBox 3">
            <a:extLst>
              <a:ext uri="{FF2B5EF4-FFF2-40B4-BE49-F238E27FC236}">
                <a16:creationId xmlns:a16="http://schemas.microsoft.com/office/drawing/2014/main" xmlns="" id="{479C6484-3A84-425D-AAC1-B6D4D43BD3CA}"/>
              </a:ext>
            </a:extLst>
          </p:cNvPr>
          <p:cNvSpPr txBox="1"/>
          <p:nvPr/>
        </p:nvSpPr>
        <p:spPr>
          <a:xfrm>
            <a:off x="533400" y="1219200"/>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xmlns="" val="76003159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FA7C47-5A92-4E57-B5EA-3CDF0A4C919A}"/>
              </a:ext>
            </a:extLst>
          </p:cNvPr>
          <p:cNvSpPr>
            <a:spLocks noGrp="1"/>
          </p:cNvSpPr>
          <p:nvPr>
            <p:ph type="title"/>
          </p:nvPr>
        </p:nvSpPr>
        <p:spPr>
          <a:xfrm>
            <a:off x="914400" y="304800"/>
            <a:ext cx="7200900" cy="655639"/>
          </a:xfrm>
        </p:spPr>
        <p:txBody>
          <a:bodyPr/>
          <a:lstStyle/>
          <a:p>
            <a:r>
              <a:rPr lang="en-MY" dirty="0"/>
              <a:t>Task Performance</a:t>
            </a:r>
          </a:p>
        </p:txBody>
      </p:sp>
      <p:sp>
        <p:nvSpPr>
          <p:cNvPr id="4" name="TextBox 3">
            <a:extLst>
              <a:ext uri="{FF2B5EF4-FFF2-40B4-BE49-F238E27FC236}">
                <a16:creationId xmlns:a16="http://schemas.microsoft.com/office/drawing/2014/main" xmlns="" id="{DBC391FF-AA03-42A9-93DB-A27A8B716668}"/>
              </a:ext>
            </a:extLst>
          </p:cNvPr>
          <p:cNvSpPr txBox="1"/>
          <p:nvPr/>
        </p:nvSpPr>
        <p:spPr>
          <a:xfrm>
            <a:off x="838200" y="1219200"/>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xmlns="" val="262883631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A792B-3772-4848-9C7F-33686BEFE0FD}"/>
              </a:ext>
            </a:extLst>
          </p:cNvPr>
          <p:cNvSpPr>
            <a:spLocks noGrp="1"/>
          </p:cNvSpPr>
          <p:nvPr>
            <p:ph type="title"/>
          </p:nvPr>
        </p:nvSpPr>
        <p:spPr>
          <a:xfrm>
            <a:off x="914400" y="228600"/>
            <a:ext cx="7200900" cy="731839"/>
          </a:xfrm>
        </p:spPr>
        <p:txBody>
          <a:bodyPr/>
          <a:lstStyle/>
          <a:p>
            <a:r>
              <a:rPr lang="en-MY" dirty="0"/>
              <a:t>Contextual Performance</a:t>
            </a:r>
          </a:p>
        </p:txBody>
      </p:sp>
      <p:sp>
        <p:nvSpPr>
          <p:cNvPr id="4" name="TextBox 3">
            <a:extLst>
              <a:ext uri="{FF2B5EF4-FFF2-40B4-BE49-F238E27FC236}">
                <a16:creationId xmlns:a16="http://schemas.microsoft.com/office/drawing/2014/main" xmlns="" id="{A875052F-4156-4A04-97A2-0291E9FC0130}"/>
              </a:ext>
            </a:extLst>
          </p:cNvPr>
          <p:cNvSpPr txBox="1"/>
          <p:nvPr/>
        </p:nvSpPr>
        <p:spPr>
          <a:xfrm>
            <a:off x="685800" y="1371600"/>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xmlns="" val="330207217"/>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CEAC65-5DBA-416F-A6F0-9F1D3B535BF5}"/>
              </a:ext>
            </a:extLst>
          </p:cNvPr>
          <p:cNvSpPr>
            <a:spLocks noGrp="1"/>
          </p:cNvSpPr>
          <p:nvPr>
            <p:ph type="title"/>
          </p:nvPr>
        </p:nvSpPr>
        <p:spPr>
          <a:xfrm>
            <a:off x="762000" y="228600"/>
            <a:ext cx="7200900" cy="1142385"/>
          </a:xfrm>
        </p:spPr>
        <p:txBody>
          <a:bodyPr/>
          <a:lstStyle/>
          <a:p>
            <a:r>
              <a:rPr lang="en-MY" dirty="0"/>
              <a:t>Job Performance Management Process</a:t>
            </a:r>
          </a:p>
        </p:txBody>
      </p:sp>
      <p:sp>
        <p:nvSpPr>
          <p:cNvPr id="5" name="TextBox 4">
            <a:extLst>
              <a:ext uri="{FF2B5EF4-FFF2-40B4-BE49-F238E27FC236}">
                <a16:creationId xmlns:a16="http://schemas.microsoft.com/office/drawing/2014/main" xmlns=""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xmlns="" val="381806296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9E9680-864A-4CCD-98B5-9DCBFCBAD583}"/>
              </a:ext>
            </a:extLst>
          </p:cNvPr>
          <p:cNvSpPr>
            <a:spLocks noGrp="1"/>
          </p:cNvSpPr>
          <p:nvPr>
            <p:ph type="title"/>
          </p:nvPr>
        </p:nvSpPr>
        <p:spPr>
          <a:xfrm>
            <a:off x="914400" y="228600"/>
            <a:ext cx="7200900" cy="1142385"/>
          </a:xfrm>
        </p:spPr>
        <p:txBody>
          <a:bodyPr/>
          <a:lstStyle/>
          <a:p>
            <a:r>
              <a:rPr lang="en-MY" dirty="0"/>
              <a:t>Effective Performance Management process</a:t>
            </a:r>
          </a:p>
        </p:txBody>
      </p:sp>
      <p:sp>
        <p:nvSpPr>
          <p:cNvPr id="4" name="TextBox 3">
            <a:extLst>
              <a:ext uri="{FF2B5EF4-FFF2-40B4-BE49-F238E27FC236}">
                <a16:creationId xmlns:a16="http://schemas.microsoft.com/office/drawing/2014/main" xmlns="" id="{53156ECF-A2DC-4519-A97C-0BF52CF87D5F}"/>
              </a:ext>
            </a:extLst>
          </p:cNvPr>
          <p:cNvSpPr txBox="1"/>
          <p:nvPr/>
        </p:nvSpPr>
        <p:spPr>
          <a:xfrm>
            <a:off x="609600" y="1371600"/>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xmlns="" val="315871633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862601-6F45-4E03-AA5B-297C4BFE5917}"/>
              </a:ext>
            </a:extLst>
          </p:cNvPr>
          <p:cNvSpPr>
            <a:spLocks noGrp="1"/>
          </p:cNvSpPr>
          <p:nvPr>
            <p:ph type="title"/>
          </p:nvPr>
        </p:nvSpPr>
        <p:spPr>
          <a:xfrm>
            <a:off x="990600" y="228600"/>
            <a:ext cx="7200900" cy="1142385"/>
          </a:xfrm>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xmlns="" id="{E184338D-8EBE-400F-8EEE-6F9940E3DFD8}"/>
              </a:ext>
            </a:extLst>
          </p:cNvPr>
          <p:cNvSpPr txBox="1"/>
          <p:nvPr/>
        </p:nvSpPr>
        <p:spPr>
          <a:xfrm>
            <a:off x="609600" y="1600200"/>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xmlns="" val="425846335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xmlns=""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xmlns="" val="74405910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FA7C47-5A92-4E57-B5EA-3CDF0A4C919A}"/>
              </a:ext>
            </a:extLst>
          </p:cNvPr>
          <p:cNvSpPr>
            <a:spLocks noGrp="1"/>
          </p:cNvSpPr>
          <p:nvPr>
            <p:ph type="title"/>
          </p:nvPr>
        </p:nvSpPr>
        <p:spPr>
          <a:xfrm>
            <a:off x="914400" y="304800"/>
            <a:ext cx="7200900" cy="579439"/>
          </a:xfrm>
        </p:spPr>
        <p:txBody>
          <a:bodyPr/>
          <a:lstStyle/>
          <a:p>
            <a:r>
              <a:rPr lang="en-MY" dirty="0"/>
              <a:t>Strategic Level</a:t>
            </a:r>
          </a:p>
        </p:txBody>
      </p:sp>
      <p:sp>
        <p:nvSpPr>
          <p:cNvPr id="4" name="TextBox 3">
            <a:extLst>
              <a:ext uri="{FF2B5EF4-FFF2-40B4-BE49-F238E27FC236}">
                <a16:creationId xmlns:a16="http://schemas.microsoft.com/office/drawing/2014/main" xmlns="" id="{C8CE7A8E-34A6-4EB5-97D2-22EE9929BDA4}"/>
              </a:ext>
            </a:extLst>
          </p:cNvPr>
          <p:cNvSpPr txBox="1"/>
          <p:nvPr/>
        </p:nvSpPr>
        <p:spPr>
          <a:xfrm>
            <a:off x="685800" y="1066800"/>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xmlns="" val="248292730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DA792B-3772-4848-9C7F-33686BEFE0FD}"/>
              </a:ext>
            </a:extLst>
          </p:cNvPr>
          <p:cNvSpPr>
            <a:spLocks noGrp="1"/>
          </p:cNvSpPr>
          <p:nvPr>
            <p:ph type="title"/>
          </p:nvPr>
        </p:nvSpPr>
        <p:spPr>
          <a:xfrm>
            <a:off x="990600" y="304800"/>
            <a:ext cx="7200900" cy="655639"/>
          </a:xfrm>
        </p:spPr>
        <p:txBody>
          <a:bodyPr/>
          <a:lstStyle/>
          <a:p>
            <a:r>
              <a:rPr lang="en-MY" dirty="0"/>
              <a:t>Operational Level</a:t>
            </a:r>
          </a:p>
        </p:txBody>
      </p:sp>
      <p:sp>
        <p:nvSpPr>
          <p:cNvPr id="4" name="TextBox 3">
            <a:extLst>
              <a:ext uri="{FF2B5EF4-FFF2-40B4-BE49-F238E27FC236}">
                <a16:creationId xmlns:a16="http://schemas.microsoft.com/office/drawing/2014/main" xmlns="" id="{4C36D20C-49F9-41A7-BAEA-3DA68BFA0F32}"/>
              </a:ext>
            </a:extLst>
          </p:cNvPr>
          <p:cNvSpPr txBox="1"/>
          <p:nvPr/>
        </p:nvSpPr>
        <p:spPr>
          <a:xfrm>
            <a:off x="609600" y="106680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xmlns="" val="325347297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D9EC49-27FB-4B9C-8F2D-2A16018BF94F}"/>
              </a:ext>
            </a:extLst>
          </p:cNvPr>
          <p:cNvSpPr>
            <a:spLocks noGrp="1"/>
          </p:cNvSpPr>
          <p:nvPr>
            <p:ph type="title"/>
          </p:nvPr>
        </p:nvSpPr>
        <p:spPr>
          <a:xfrm>
            <a:off x="838200" y="304800"/>
            <a:ext cx="7200900" cy="655639"/>
          </a:xfrm>
        </p:spPr>
        <p:txBody>
          <a:bodyPr/>
          <a:lstStyle/>
          <a:p>
            <a:r>
              <a:rPr lang="en-MY" dirty="0"/>
              <a:t>Individual Level</a:t>
            </a:r>
          </a:p>
        </p:txBody>
      </p:sp>
      <p:sp>
        <p:nvSpPr>
          <p:cNvPr id="4" name="TextBox 3">
            <a:extLst>
              <a:ext uri="{FF2B5EF4-FFF2-40B4-BE49-F238E27FC236}">
                <a16:creationId xmlns:a16="http://schemas.microsoft.com/office/drawing/2014/main" xmlns="" id="{06F1EBCF-D415-4802-AC40-3DDD2BCE7E2A}"/>
              </a:ext>
            </a:extLst>
          </p:cNvPr>
          <p:cNvSpPr txBox="1"/>
          <p:nvPr/>
        </p:nvSpPr>
        <p:spPr>
          <a:xfrm>
            <a:off x="762000" y="11430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xmlns="" val="251585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048483887"/>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8863059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DF281D-5C75-4BF8-AA65-55E242E740EC}"/>
              </a:ext>
            </a:extLst>
          </p:cNvPr>
          <p:cNvSpPr>
            <a:spLocks noGrp="1"/>
          </p:cNvSpPr>
          <p:nvPr>
            <p:ph type="title"/>
          </p:nvPr>
        </p:nvSpPr>
        <p:spPr>
          <a:xfrm>
            <a:off x="990600" y="304800"/>
            <a:ext cx="7200900" cy="655639"/>
          </a:xfrm>
        </p:spPr>
        <p:txBody>
          <a:bodyPr/>
          <a:lstStyle/>
          <a:p>
            <a:r>
              <a:rPr lang="en-MY" dirty="0"/>
              <a:t>Performance Planning</a:t>
            </a:r>
          </a:p>
        </p:txBody>
      </p:sp>
      <p:sp>
        <p:nvSpPr>
          <p:cNvPr id="4" name="TextBox 3">
            <a:extLst>
              <a:ext uri="{FF2B5EF4-FFF2-40B4-BE49-F238E27FC236}">
                <a16:creationId xmlns:a16="http://schemas.microsoft.com/office/drawing/2014/main" xmlns="" id="{0451BE3B-2F1A-4364-95DC-49D0B7A10CAC}"/>
              </a:ext>
            </a:extLst>
          </p:cNvPr>
          <p:cNvSpPr txBox="1"/>
          <p:nvPr/>
        </p:nvSpPr>
        <p:spPr>
          <a:xfrm>
            <a:off x="762000" y="12192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xmlns="" val="156376638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2DA35E-C1CD-4CA8-8E5D-08E3068FFA02}"/>
              </a:ext>
            </a:extLst>
          </p:cNvPr>
          <p:cNvSpPr>
            <a:spLocks noGrp="1"/>
          </p:cNvSpPr>
          <p:nvPr>
            <p:ph type="title"/>
          </p:nvPr>
        </p:nvSpPr>
        <p:spPr>
          <a:xfrm>
            <a:off x="990600" y="228600"/>
            <a:ext cx="7200900" cy="731839"/>
          </a:xfrm>
        </p:spPr>
        <p:txBody>
          <a:bodyPr/>
          <a:lstStyle/>
          <a:p>
            <a:r>
              <a:rPr lang="en-MY" dirty="0"/>
              <a:t>Performance Planning</a:t>
            </a:r>
          </a:p>
        </p:txBody>
      </p:sp>
      <p:pic>
        <p:nvPicPr>
          <p:cNvPr id="5" name="Picture 4">
            <a:extLst>
              <a:ext uri="{FF2B5EF4-FFF2-40B4-BE49-F238E27FC236}">
                <a16:creationId xmlns:a16="http://schemas.microsoft.com/office/drawing/2014/main" xmlns="" id="{0663C1C0-0149-4E28-8421-5104708C8948}"/>
              </a:ext>
            </a:extLst>
          </p:cNvPr>
          <p:cNvPicPr>
            <a:picLocks noChangeAspect="1"/>
          </p:cNvPicPr>
          <p:nvPr/>
        </p:nvPicPr>
        <p:blipFill>
          <a:blip r:embed="rId2"/>
          <a:stretch>
            <a:fillRect/>
          </a:stretch>
        </p:blipFill>
        <p:spPr>
          <a:xfrm>
            <a:off x="1143000" y="1295400"/>
            <a:ext cx="6962775" cy="4191000"/>
          </a:xfrm>
          <a:prstGeom prst="rect">
            <a:avLst/>
          </a:prstGeom>
        </p:spPr>
      </p:pic>
    </p:spTree>
    <p:extLst>
      <p:ext uri="{BB962C8B-B14F-4D97-AF65-F5344CB8AC3E}">
        <p14:creationId xmlns:p14="http://schemas.microsoft.com/office/powerpoint/2010/main" xmlns="" val="139375932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76E901-9BDE-4405-84CE-AB7C44BAFC4E}"/>
              </a:ext>
            </a:extLst>
          </p:cNvPr>
          <p:cNvSpPr>
            <a:spLocks noGrp="1"/>
          </p:cNvSpPr>
          <p:nvPr>
            <p:ph type="title"/>
          </p:nvPr>
        </p:nvSpPr>
        <p:spPr>
          <a:xfrm>
            <a:off x="990600" y="304800"/>
            <a:ext cx="7200900" cy="655639"/>
          </a:xfrm>
        </p:spPr>
        <p:txBody>
          <a:bodyPr/>
          <a:lstStyle/>
          <a:p>
            <a:r>
              <a:rPr lang="en-MY" dirty="0"/>
              <a:t>Factors for Performance Standard</a:t>
            </a:r>
          </a:p>
        </p:txBody>
      </p:sp>
      <p:sp>
        <p:nvSpPr>
          <p:cNvPr id="4" name="TextBox 3">
            <a:extLst>
              <a:ext uri="{FF2B5EF4-FFF2-40B4-BE49-F238E27FC236}">
                <a16:creationId xmlns:a16="http://schemas.microsoft.com/office/drawing/2014/main" xmlns="" id="{8A651FE0-99F5-4A20-9047-449FEE9F6548}"/>
              </a:ext>
            </a:extLst>
          </p:cNvPr>
          <p:cNvSpPr txBox="1"/>
          <p:nvPr/>
        </p:nvSpPr>
        <p:spPr>
          <a:xfrm>
            <a:off x="609600" y="9906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xmlns="" val="360104053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2444E7-32C6-4BC2-AB9C-E75787847E84}"/>
              </a:ext>
            </a:extLst>
          </p:cNvPr>
          <p:cNvSpPr>
            <a:spLocks noGrp="1"/>
          </p:cNvSpPr>
          <p:nvPr>
            <p:ph type="title"/>
          </p:nvPr>
        </p:nvSpPr>
        <p:spPr>
          <a:xfrm>
            <a:off x="990600" y="381000"/>
            <a:ext cx="7200900" cy="655639"/>
          </a:xfrm>
        </p:spPr>
        <p:txBody>
          <a:bodyPr/>
          <a:lstStyle/>
          <a:p>
            <a:r>
              <a:rPr lang="en-MY" dirty="0"/>
              <a:t>Management by objectives (MBO)</a:t>
            </a:r>
          </a:p>
        </p:txBody>
      </p:sp>
      <p:sp>
        <p:nvSpPr>
          <p:cNvPr id="4" name="TextBox 3">
            <a:extLst>
              <a:ext uri="{FF2B5EF4-FFF2-40B4-BE49-F238E27FC236}">
                <a16:creationId xmlns:a16="http://schemas.microsoft.com/office/drawing/2014/main" xmlns="" id="{8C418ADC-587E-439F-8217-4EE526E45030}"/>
              </a:ext>
            </a:extLst>
          </p:cNvPr>
          <p:cNvSpPr txBox="1"/>
          <p:nvPr/>
        </p:nvSpPr>
        <p:spPr>
          <a:xfrm>
            <a:off x="685800" y="1143000"/>
            <a:ext cx="800100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xmlns="" id="{308D0AE6-3347-46A7-8A7A-C6965D9A44B7}"/>
              </a:ext>
            </a:extLst>
          </p:cNvPr>
          <p:cNvPicPr>
            <a:picLocks noChangeAspect="1"/>
          </p:cNvPicPr>
          <p:nvPr/>
        </p:nvPicPr>
        <p:blipFill>
          <a:blip r:embed="rId2"/>
          <a:stretch>
            <a:fillRect/>
          </a:stretch>
        </p:blipFill>
        <p:spPr>
          <a:xfrm>
            <a:off x="1295400" y="2743200"/>
            <a:ext cx="6753225" cy="2809875"/>
          </a:xfrm>
          <a:prstGeom prst="rect">
            <a:avLst/>
          </a:prstGeom>
        </p:spPr>
      </p:pic>
    </p:spTree>
    <p:extLst>
      <p:ext uri="{BB962C8B-B14F-4D97-AF65-F5344CB8AC3E}">
        <p14:creationId xmlns:p14="http://schemas.microsoft.com/office/powerpoint/2010/main" xmlns="" val="191831930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3B21EC-B6E4-4186-840C-88EC8D6B33F6}"/>
              </a:ext>
            </a:extLst>
          </p:cNvPr>
          <p:cNvSpPr>
            <a:spLocks noGrp="1"/>
          </p:cNvSpPr>
          <p:nvPr>
            <p:ph type="title"/>
          </p:nvPr>
        </p:nvSpPr>
        <p:spPr/>
        <p:txBody>
          <a:bodyPr/>
          <a:lstStyle/>
          <a:p>
            <a:r>
              <a:rPr lang="en-MY" dirty="0"/>
              <a:t>Goal Setting Theory</a:t>
            </a:r>
          </a:p>
        </p:txBody>
      </p:sp>
      <p:sp>
        <p:nvSpPr>
          <p:cNvPr id="3" name="Content Placeholder 2">
            <a:extLst>
              <a:ext uri="{FF2B5EF4-FFF2-40B4-BE49-F238E27FC236}">
                <a16:creationId xmlns:a16="http://schemas.microsoft.com/office/drawing/2014/main" xmlns="" id="{AC4045C2-36FB-4657-9FDF-746E507A8333}"/>
              </a:ext>
            </a:extLst>
          </p:cNvPr>
          <p:cNvSpPr>
            <a:spLocks noGrp="1"/>
          </p:cNvSpPr>
          <p:nvPr>
            <p:ph idx="1"/>
          </p:nvPr>
        </p:nvSpPr>
        <p:spPr/>
        <p:txBody>
          <a:bodyPr/>
          <a:lstStyle/>
          <a:p>
            <a:r>
              <a:rPr lang="en-MY" dirty="0"/>
              <a:t>Used for setting goals for individual and the team</a:t>
            </a:r>
          </a:p>
          <a:p>
            <a:r>
              <a:rPr lang="en-MY" dirty="0"/>
              <a:t>Research shows that the right goals can increase motivation and productivity</a:t>
            </a:r>
          </a:p>
          <a:p>
            <a:r>
              <a:rPr lang="en-MY" dirty="0"/>
              <a:t>Challenging goals, regular feedback increase productivity and motivation</a:t>
            </a:r>
          </a:p>
          <a:p>
            <a:r>
              <a:rPr lang="en-MY" dirty="0"/>
              <a:t>Applies in both high and low complexity jobs</a:t>
            </a:r>
          </a:p>
          <a:p>
            <a:r>
              <a:rPr lang="en-MY" dirty="0"/>
              <a:t>The research also show how not to set goals</a:t>
            </a:r>
          </a:p>
          <a:p>
            <a:pPr marL="800100" lvl="2" indent="0">
              <a:buNone/>
            </a:pPr>
            <a:r>
              <a:rPr lang="en-MY" dirty="0"/>
              <a:t> - Vague goals failed to increase motivation</a:t>
            </a:r>
          </a:p>
        </p:txBody>
      </p:sp>
    </p:spTree>
    <p:extLst>
      <p:ext uri="{BB962C8B-B14F-4D97-AF65-F5344CB8AC3E}">
        <p14:creationId xmlns:p14="http://schemas.microsoft.com/office/powerpoint/2010/main" xmlns="" val="8216587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A7995-328B-4DCE-A5A4-65C3A622794E}"/>
              </a:ext>
            </a:extLst>
          </p:cNvPr>
          <p:cNvSpPr>
            <a:spLocks noGrp="1"/>
          </p:cNvSpPr>
          <p:nvPr>
            <p:ph type="title"/>
          </p:nvPr>
        </p:nvSpPr>
        <p:spPr/>
        <p:txBody>
          <a:bodyPr/>
          <a:lstStyle/>
          <a:p>
            <a:r>
              <a:rPr lang="en-MY" dirty="0"/>
              <a:t>Why Goal Setting increases Productivity</a:t>
            </a:r>
          </a:p>
        </p:txBody>
      </p:sp>
      <p:sp>
        <p:nvSpPr>
          <p:cNvPr id="3" name="Content Placeholder 2">
            <a:extLst>
              <a:ext uri="{FF2B5EF4-FFF2-40B4-BE49-F238E27FC236}">
                <a16:creationId xmlns:a16="http://schemas.microsoft.com/office/drawing/2014/main" xmlns="" id="{22EF82A9-89FE-45B7-9E64-534D6956B572}"/>
              </a:ext>
            </a:extLst>
          </p:cNvPr>
          <p:cNvSpPr>
            <a:spLocks noGrp="1"/>
          </p:cNvSpPr>
          <p:nvPr>
            <p:ph idx="1"/>
          </p:nvPr>
        </p:nvSpPr>
        <p:spPr>
          <a:xfrm>
            <a:off x="914400" y="1844824"/>
            <a:ext cx="7185992" cy="3629000"/>
          </a:xfrm>
        </p:spPr>
        <p:txBody>
          <a:bodyPr/>
          <a:lstStyle/>
          <a:p>
            <a:r>
              <a:rPr lang="en-MY" dirty="0"/>
              <a:t>Goals keep you focussed on what's important</a:t>
            </a:r>
          </a:p>
          <a:p>
            <a:endParaRPr lang="en-MY" dirty="0"/>
          </a:p>
          <a:p>
            <a:r>
              <a:rPr lang="en-MY" dirty="0"/>
              <a:t>Goals make you more </a:t>
            </a:r>
            <a:r>
              <a:rPr lang="en-MY" dirty="0" err="1"/>
              <a:t>persistant</a:t>
            </a:r>
            <a:endParaRPr lang="en-MY" dirty="0"/>
          </a:p>
          <a:p>
            <a:endParaRPr lang="en-MY" dirty="0"/>
          </a:p>
          <a:p>
            <a:r>
              <a:rPr lang="en-MY" dirty="0"/>
              <a:t>Goals help you to rise to the challenge</a:t>
            </a:r>
          </a:p>
        </p:txBody>
      </p:sp>
    </p:spTree>
    <p:extLst>
      <p:ext uri="{BB962C8B-B14F-4D97-AF65-F5344CB8AC3E}">
        <p14:creationId xmlns:p14="http://schemas.microsoft.com/office/powerpoint/2010/main" xmlns="" val="420702393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AF718A-855A-4CAA-AC82-8E1DA729A121}"/>
              </a:ext>
            </a:extLst>
          </p:cNvPr>
          <p:cNvSpPr>
            <a:spLocks noGrp="1"/>
          </p:cNvSpPr>
          <p:nvPr>
            <p:ph type="title"/>
          </p:nvPr>
        </p:nvSpPr>
        <p:spPr/>
        <p:txBody>
          <a:bodyPr/>
          <a:lstStyle/>
          <a:p>
            <a:r>
              <a:rPr lang="en-MY" dirty="0"/>
              <a:t>Locke’s Goal Setting Theory</a:t>
            </a:r>
          </a:p>
        </p:txBody>
      </p:sp>
      <p:sp>
        <p:nvSpPr>
          <p:cNvPr id="3" name="Content Placeholder 2">
            <a:extLst>
              <a:ext uri="{FF2B5EF4-FFF2-40B4-BE49-F238E27FC236}">
                <a16:creationId xmlns:a16="http://schemas.microsoft.com/office/drawing/2014/main" xmlns="" id="{FFAEF507-987F-47FC-9929-2F869FE4B4C1}"/>
              </a:ext>
            </a:extLst>
          </p:cNvPr>
          <p:cNvSpPr>
            <a:spLocks noGrp="1"/>
          </p:cNvSpPr>
          <p:nvPr>
            <p:ph idx="1"/>
          </p:nvPr>
        </p:nvSpPr>
        <p:spPr/>
        <p:txBody>
          <a:bodyPr/>
          <a:lstStyle/>
          <a:p>
            <a:pPr marL="0" indent="0">
              <a:buNone/>
            </a:pPr>
            <a:r>
              <a:rPr lang="en-MY" dirty="0"/>
              <a:t>Motivating goals have five characteristics :</a:t>
            </a:r>
          </a:p>
          <a:p>
            <a:endParaRPr lang="en-MY" dirty="0"/>
          </a:p>
          <a:p>
            <a:r>
              <a:rPr lang="en-MY" dirty="0"/>
              <a:t>Clarity</a:t>
            </a:r>
          </a:p>
          <a:p>
            <a:r>
              <a:rPr lang="en-MY" dirty="0"/>
              <a:t>Challenge</a:t>
            </a:r>
          </a:p>
          <a:p>
            <a:r>
              <a:rPr lang="en-MY" dirty="0"/>
              <a:t>Commitment</a:t>
            </a:r>
          </a:p>
          <a:p>
            <a:r>
              <a:rPr lang="en-MY" dirty="0"/>
              <a:t>Feedback</a:t>
            </a:r>
          </a:p>
          <a:p>
            <a:r>
              <a:rPr lang="en-MY" dirty="0"/>
              <a:t>Task Complexity</a:t>
            </a:r>
          </a:p>
        </p:txBody>
      </p:sp>
    </p:spTree>
    <p:extLst>
      <p:ext uri="{BB962C8B-B14F-4D97-AF65-F5344CB8AC3E}">
        <p14:creationId xmlns:p14="http://schemas.microsoft.com/office/powerpoint/2010/main" xmlns="" val="129201805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12399F-9D13-40EB-88E1-587333BF50BA}"/>
              </a:ext>
            </a:extLst>
          </p:cNvPr>
          <p:cNvSpPr>
            <a:spLocks noGrp="1"/>
          </p:cNvSpPr>
          <p:nvPr>
            <p:ph type="title"/>
          </p:nvPr>
        </p:nvSpPr>
        <p:spPr>
          <a:xfrm>
            <a:off x="990600" y="304800"/>
            <a:ext cx="7200900" cy="655639"/>
          </a:xfrm>
        </p:spPr>
        <p:txBody>
          <a:bodyPr/>
          <a:lstStyle/>
          <a:p>
            <a:r>
              <a:rPr lang="en-MY" dirty="0"/>
              <a:t>Goal Setting</a:t>
            </a:r>
          </a:p>
        </p:txBody>
      </p:sp>
      <p:sp>
        <p:nvSpPr>
          <p:cNvPr id="4" name="TextBox 3">
            <a:extLst>
              <a:ext uri="{FF2B5EF4-FFF2-40B4-BE49-F238E27FC236}">
                <a16:creationId xmlns:a16="http://schemas.microsoft.com/office/drawing/2014/main" xmlns="" id="{BE71DC4F-6235-4FDD-938A-3F3838F46326}"/>
              </a:ext>
            </a:extLst>
          </p:cNvPr>
          <p:cNvSpPr txBox="1"/>
          <p:nvPr/>
        </p:nvSpPr>
        <p:spPr>
          <a:xfrm>
            <a:off x="838200" y="1219200"/>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xmlns="" id="{0DCBE8BF-C105-4142-8290-296DAFAB487E}"/>
              </a:ext>
            </a:extLst>
          </p:cNvPr>
          <p:cNvPicPr>
            <a:picLocks noChangeAspect="1"/>
          </p:cNvPicPr>
          <p:nvPr/>
        </p:nvPicPr>
        <p:blipFill>
          <a:blip r:embed="rId2"/>
          <a:stretch>
            <a:fillRect/>
          </a:stretch>
        </p:blipFill>
        <p:spPr>
          <a:xfrm>
            <a:off x="1295400" y="3276600"/>
            <a:ext cx="5832648" cy="2371725"/>
          </a:xfrm>
          <a:prstGeom prst="rect">
            <a:avLst/>
          </a:prstGeom>
        </p:spPr>
      </p:pic>
    </p:spTree>
    <p:extLst>
      <p:ext uri="{BB962C8B-B14F-4D97-AF65-F5344CB8AC3E}">
        <p14:creationId xmlns:p14="http://schemas.microsoft.com/office/powerpoint/2010/main" xmlns="" val="38167147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xmlns=""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xmlns="" val="9144165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79072740"/>
              </p:ext>
            </p:extLst>
          </p:nvPr>
        </p:nvGraphicFramePr>
        <p:xfrm>
          <a:off x="7620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0881354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07B9A0-0A26-482E-8E2C-07D4099B7593}"/>
              </a:ext>
            </a:extLst>
          </p:cNvPr>
          <p:cNvSpPr>
            <a:spLocks noGrp="1"/>
          </p:cNvSpPr>
          <p:nvPr>
            <p:ph type="title"/>
          </p:nvPr>
        </p:nvSpPr>
        <p:spPr>
          <a:xfrm>
            <a:off x="838200" y="381000"/>
            <a:ext cx="7200900" cy="655639"/>
          </a:xfrm>
        </p:spPr>
        <p:txBody>
          <a:bodyPr/>
          <a:lstStyle/>
          <a:p>
            <a:r>
              <a:rPr lang="en-MY" dirty="0"/>
              <a:t>Performance Monitoring</a:t>
            </a:r>
          </a:p>
        </p:txBody>
      </p:sp>
      <p:sp>
        <p:nvSpPr>
          <p:cNvPr id="4" name="TextBox 3">
            <a:extLst>
              <a:ext uri="{FF2B5EF4-FFF2-40B4-BE49-F238E27FC236}">
                <a16:creationId xmlns:a16="http://schemas.microsoft.com/office/drawing/2014/main" xmlns="" id="{AB3A0AEF-EC4B-4B37-AB83-64FF1B3292A3}"/>
              </a:ext>
            </a:extLst>
          </p:cNvPr>
          <p:cNvSpPr txBox="1"/>
          <p:nvPr/>
        </p:nvSpPr>
        <p:spPr>
          <a:xfrm>
            <a:off x="685800" y="1844824"/>
            <a:ext cx="7846640" cy="3793976"/>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xmlns="" val="17021020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xmlns=""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xmlns="" val="34562023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85D14B-93A9-4193-902D-8CD5055DC2D5}"/>
              </a:ext>
            </a:extLst>
          </p:cNvPr>
          <p:cNvSpPr>
            <a:spLocks noGrp="1"/>
          </p:cNvSpPr>
          <p:nvPr>
            <p:ph type="title"/>
          </p:nvPr>
        </p:nvSpPr>
        <p:spPr/>
        <p:txBody>
          <a:bodyPr/>
          <a:lstStyle/>
          <a:p>
            <a:r>
              <a:rPr lang="en-MY" dirty="0"/>
              <a:t>Reinforcement</a:t>
            </a:r>
          </a:p>
        </p:txBody>
      </p:sp>
      <p:pic>
        <p:nvPicPr>
          <p:cNvPr id="4" name="Picture 3">
            <a:extLst>
              <a:ext uri="{FF2B5EF4-FFF2-40B4-BE49-F238E27FC236}">
                <a16:creationId xmlns:a16="http://schemas.microsoft.com/office/drawing/2014/main" xmlns="" id="{2FF9BFA4-351A-4981-8232-DA2070D7000D}"/>
              </a:ext>
            </a:extLst>
          </p:cNvPr>
          <p:cNvPicPr>
            <a:picLocks noChangeAspect="1"/>
          </p:cNvPicPr>
          <p:nvPr/>
        </p:nvPicPr>
        <p:blipFill>
          <a:blip r:embed="rId2"/>
          <a:stretch>
            <a:fillRect/>
          </a:stretch>
        </p:blipFill>
        <p:spPr>
          <a:xfrm>
            <a:off x="722380" y="1916832"/>
            <a:ext cx="7964420" cy="3994577"/>
          </a:xfrm>
          <a:prstGeom prst="rect">
            <a:avLst/>
          </a:prstGeom>
        </p:spPr>
      </p:pic>
    </p:spTree>
    <p:extLst>
      <p:ext uri="{BB962C8B-B14F-4D97-AF65-F5344CB8AC3E}">
        <p14:creationId xmlns:p14="http://schemas.microsoft.com/office/powerpoint/2010/main" xmlns="" val="314026446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A202F4-AE1E-4E7D-988D-BAE60F2E63C5}"/>
              </a:ext>
            </a:extLst>
          </p:cNvPr>
          <p:cNvSpPr>
            <a:spLocks noGrp="1"/>
          </p:cNvSpPr>
          <p:nvPr>
            <p:ph type="title"/>
          </p:nvPr>
        </p:nvSpPr>
        <p:spPr>
          <a:xfrm>
            <a:off x="990600" y="381000"/>
            <a:ext cx="7200900" cy="655639"/>
          </a:xfrm>
        </p:spPr>
        <p:txBody>
          <a:bodyPr/>
          <a:lstStyle/>
          <a:p>
            <a:r>
              <a:rPr lang="en-MY" dirty="0"/>
              <a:t>Positive Reinforcement</a:t>
            </a:r>
          </a:p>
        </p:txBody>
      </p:sp>
      <p:sp>
        <p:nvSpPr>
          <p:cNvPr id="3" name="Content Placeholder 2">
            <a:extLst>
              <a:ext uri="{FF2B5EF4-FFF2-40B4-BE49-F238E27FC236}">
                <a16:creationId xmlns:a16="http://schemas.microsoft.com/office/drawing/2014/main" xmlns="" id="{33831FD9-5EDD-47D9-9244-A70610C0AAEB}"/>
              </a:ext>
            </a:extLst>
          </p:cNvPr>
          <p:cNvSpPr>
            <a:spLocks noGrp="1"/>
          </p:cNvSpPr>
          <p:nvPr>
            <p:ph idx="1"/>
          </p:nvPr>
        </p:nvSpPr>
        <p:spPr>
          <a:xfrm>
            <a:off x="683568" y="1600200"/>
            <a:ext cx="8003232" cy="4530725"/>
          </a:xfrm>
        </p:spPr>
        <p:txBody>
          <a:bodyPr>
            <a:normAutofit lnSpcReduction="10000"/>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xmlns="" val="64016416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xmlns="" id="{546439DE-8E2B-462F-9CC5-A0A2182DD5EE}"/>
              </a:ext>
            </a:extLst>
          </p:cNvPr>
          <p:cNvSpPr>
            <a:spLocks noGrp="1"/>
          </p:cNvSpPr>
          <p:nvPr>
            <p:ph idx="1"/>
          </p:nvPr>
        </p:nvSpPr>
        <p:spPr/>
        <p:txBody>
          <a:bodyPr>
            <a:normAutofit/>
          </a:bodyPr>
          <a:lstStyle/>
          <a:p>
            <a:pPr marL="0" indent="0">
              <a:buNone/>
            </a:pPr>
            <a:r>
              <a:rPr lang="en-MY" sz="2400" dirty="0"/>
              <a:t>This reinforcement strengthens a </a:t>
            </a:r>
            <a:r>
              <a:rPr lang="en-MY" sz="2400" dirty="0" err="1"/>
              <a:t>behavior</a:t>
            </a:r>
            <a:r>
              <a:rPr lang="en-MY" sz="2400" dirty="0"/>
              <a:t> because a negative condition is stopped or avoided as a consequence of the </a:t>
            </a:r>
            <a:r>
              <a:rPr lang="en-MY" sz="2400" dirty="0" err="1"/>
              <a:t>behavior</a:t>
            </a:r>
            <a:r>
              <a:rPr lang="en-MY" sz="2400" dirty="0"/>
              <a:t>. This implies rewarding an employee by removing negative / undesirable consequences. Both positive and negative reinforcement can be used for increasing desirable or required </a:t>
            </a:r>
            <a:r>
              <a:rPr lang="en-MY" sz="2400" dirty="0" err="1"/>
              <a:t>behavior</a:t>
            </a:r>
            <a:r>
              <a:rPr lang="en-MY" sz="2400" dirty="0"/>
              <a:t>.</a:t>
            </a:r>
          </a:p>
        </p:txBody>
      </p:sp>
    </p:spTree>
    <p:extLst>
      <p:ext uri="{BB962C8B-B14F-4D97-AF65-F5344CB8AC3E}">
        <p14:creationId xmlns:p14="http://schemas.microsoft.com/office/powerpoint/2010/main" xmlns="" val="55997736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F54AF7-1D22-4FAA-82B3-9F283198BE13}"/>
              </a:ext>
            </a:extLst>
          </p:cNvPr>
          <p:cNvSpPr>
            <a:spLocks noGrp="1"/>
          </p:cNvSpPr>
          <p:nvPr>
            <p:ph type="title"/>
          </p:nvPr>
        </p:nvSpPr>
        <p:spPr>
          <a:xfrm>
            <a:off x="1143000" y="381000"/>
            <a:ext cx="7200900" cy="655639"/>
          </a:xfrm>
        </p:spPr>
        <p:txBody>
          <a:bodyPr/>
          <a:lstStyle/>
          <a:p>
            <a:r>
              <a:rPr lang="en-MY" dirty="0"/>
              <a:t>Punishment</a:t>
            </a:r>
          </a:p>
        </p:txBody>
      </p:sp>
      <p:sp>
        <p:nvSpPr>
          <p:cNvPr id="3" name="Content Placeholder 2">
            <a:extLst>
              <a:ext uri="{FF2B5EF4-FFF2-40B4-BE49-F238E27FC236}">
                <a16:creationId xmlns:a16="http://schemas.microsoft.com/office/drawing/2014/main" xmlns=""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xmlns="" val="29527673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5259F8-A615-4CB0-9901-9F744F293674}"/>
              </a:ext>
            </a:extLst>
          </p:cNvPr>
          <p:cNvSpPr>
            <a:spLocks noGrp="1"/>
          </p:cNvSpPr>
          <p:nvPr>
            <p:ph type="title"/>
          </p:nvPr>
        </p:nvSpPr>
        <p:spPr>
          <a:xfrm>
            <a:off x="914400" y="457200"/>
            <a:ext cx="7200900" cy="579439"/>
          </a:xfrm>
        </p:spPr>
        <p:txBody>
          <a:bodyPr/>
          <a:lstStyle/>
          <a:p>
            <a:r>
              <a:rPr lang="en-MY" dirty="0"/>
              <a:t>Extinction</a:t>
            </a:r>
          </a:p>
        </p:txBody>
      </p:sp>
      <p:sp>
        <p:nvSpPr>
          <p:cNvPr id="3" name="Content Placeholder 2">
            <a:extLst>
              <a:ext uri="{FF2B5EF4-FFF2-40B4-BE49-F238E27FC236}">
                <a16:creationId xmlns:a16="http://schemas.microsoft.com/office/drawing/2014/main" xmlns="" id="{E17F7AA2-23F1-49B7-BEFB-48BEF5C33218}"/>
              </a:ext>
            </a:extLst>
          </p:cNvPr>
          <p:cNvSpPr>
            <a:spLocks noGrp="1"/>
          </p:cNvSpPr>
          <p:nvPr>
            <p:ph idx="1"/>
          </p:nvPr>
        </p:nvSpPr>
        <p:spPr>
          <a:xfrm>
            <a:off x="914400" y="1600200"/>
            <a:ext cx="7978080" cy="4530725"/>
          </a:xfrm>
        </p:spPr>
        <p:txBody>
          <a:bodyPr>
            <a:normAutofit/>
          </a:bodyPr>
          <a:lstStyle/>
          <a:p>
            <a:r>
              <a:rPr lang="en-MY" sz="2400" dirty="0"/>
              <a:t>Extinction removes something in order to decrease a behaviour. It implies absence of reinforcements. </a:t>
            </a:r>
          </a:p>
          <a:p>
            <a:r>
              <a:rPr lang="en-MY" sz="2400" dirty="0"/>
              <a:t>In other words, extinction implies lowering the probability of undesired behaviour by removing reward for that kind of behaviour. </a:t>
            </a:r>
          </a:p>
          <a:p>
            <a:r>
              <a:rPr lang="en-MY" sz="2400"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xmlns="" val="87826692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93513041"/>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3335389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E8785-0E17-493D-B607-8B898FB59CBA}"/>
              </a:ext>
            </a:extLst>
          </p:cNvPr>
          <p:cNvSpPr>
            <a:spLocks noGrp="1"/>
          </p:cNvSpPr>
          <p:nvPr>
            <p:ph type="title"/>
          </p:nvPr>
        </p:nvSpPr>
        <p:spPr>
          <a:xfrm>
            <a:off x="1066800" y="304800"/>
            <a:ext cx="7200900" cy="655639"/>
          </a:xfrm>
        </p:spPr>
        <p:txBody>
          <a:bodyPr/>
          <a:lstStyle/>
          <a:p>
            <a:r>
              <a:rPr lang="en-MY" dirty="0"/>
              <a:t>Performance Appraisal</a:t>
            </a:r>
          </a:p>
        </p:txBody>
      </p:sp>
      <p:sp>
        <p:nvSpPr>
          <p:cNvPr id="3" name="Content Placeholder 2">
            <a:extLst>
              <a:ext uri="{FF2B5EF4-FFF2-40B4-BE49-F238E27FC236}">
                <a16:creationId xmlns:a16="http://schemas.microsoft.com/office/drawing/2014/main" xmlns="" id="{50BB6E52-3C98-4C15-ADA0-01B4A5416290}"/>
              </a:ext>
            </a:extLst>
          </p:cNvPr>
          <p:cNvSpPr>
            <a:spLocks noGrp="1"/>
          </p:cNvSpPr>
          <p:nvPr>
            <p:ph idx="1"/>
          </p:nvPr>
        </p:nvSpPr>
        <p:spPr>
          <a:xfrm>
            <a:off x="838200" y="1219201"/>
            <a:ext cx="7334250" cy="4572000"/>
          </a:xfrm>
        </p:spPr>
        <p:txBody>
          <a:bodyPr>
            <a:normAutofit lnSpcReduction="10000"/>
          </a:bodyPr>
          <a:lstStyle/>
          <a:p>
            <a:r>
              <a:rPr lang="en-MY" sz="2400" dirty="0"/>
              <a:t>Performance Appraisal is the systematic evaluation of the performance of employees and to understand the abilities of a person for further growth and development. Performance appraisal is generally done in systematic ways which are as follows:</a:t>
            </a:r>
          </a:p>
          <a:p>
            <a:pPr marL="285750" indent="-285750">
              <a:buFont typeface="Wingdings" panose="05000000000000000000" pitchFamily="2" charset="2"/>
              <a:buChar char="§"/>
            </a:pPr>
            <a:r>
              <a:rPr lang="en-MY" sz="2400" dirty="0" smtClean="0"/>
              <a:t>The </a:t>
            </a:r>
            <a:r>
              <a:rPr lang="en-MY" sz="2400" dirty="0"/>
              <a:t>supervisors measure the pay of employees and compare it with targets and plans.</a:t>
            </a:r>
          </a:p>
          <a:p>
            <a:pPr marL="285750" indent="-285750">
              <a:buFont typeface="Wingdings" panose="05000000000000000000" pitchFamily="2" charset="2"/>
              <a:buChar char="§"/>
            </a:pPr>
            <a:r>
              <a:rPr lang="en-MY" sz="2400" dirty="0" smtClean="0"/>
              <a:t>The </a:t>
            </a:r>
            <a:r>
              <a:rPr lang="en-MY" sz="2400" dirty="0"/>
              <a:t>supervisor analyses the factors behind work performances of employees.</a:t>
            </a:r>
          </a:p>
          <a:p>
            <a:pPr marL="285750" indent="-285750">
              <a:buFont typeface="Wingdings" panose="05000000000000000000" pitchFamily="2" charset="2"/>
              <a:buChar char="§"/>
            </a:pPr>
            <a:r>
              <a:rPr lang="en-MY" sz="2400" dirty="0" smtClean="0"/>
              <a:t>The </a:t>
            </a:r>
            <a:r>
              <a:rPr lang="en-MY" sz="2400" dirty="0"/>
              <a:t>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p14="http://schemas.microsoft.com/office/powerpoint/2010/main" xmlns="" val="185452765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E929E5-0CBB-4C40-9343-7D22C661D0E6}"/>
              </a:ext>
            </a:extLst>
          </p:cNvPr>
          <p:cNvSpPr>
            <a:spLocks noGrp="1"/>
          </p:cNvSpPr>
          <p:nvPr>
            <p:ph type="title"/>
          </p:nvPr>
        </p:nvSpPr>
        <p:spPr>
          <a:xfrm>
            <a:off x="914400" y="228600"/>
            <a:ext cx="7200900" cy="579439"/>
          </a:xfrm>
        </p:spPr>
        <p:txBody>
          <a:bodyPr/>
          <a:lstStyle/>
          <a:p>
            <a:r>
              <a:rPr lang="en-MY" dirty="0"/>
              <a:t>Performance Appraisals</a:t>
            </a:r>
          </a:p>
        </p:txBody>
      </p:sp>
      <p:sp>
        <p:nvSpPr>
          <p:cNvPr id="3" name="Content Placeholder 2">
            <a:extLst>
              <a:ext uri="{FF2B5EF4-FFF2-40B4-BE49-F238E27FC236}">
                <a16:creationId xmlns:a16="http://schemas.microsoft.com/office/drawing/2014/main" xmlns="" id="{3290C91E-570A-4EDB-B62D-6CE140377C7E}"/>
              </a:ext>
            </a:extLst>
          </p:cNvPr>
          <p:cNvSpPr>
            <a:spLocks noGrp="1"/>
          </p:cNvSpPr>
          <p:nvPr>
            <p:ph idx="1"/>
          </p:nvPr>
        </p:nvSpPr>
        <p:spPr>
          <a:xfrm>
            <a:off x="685800" y="1143001"/>
            <a:ext cx="7486650" cy="4648200"/>
          </a:xfrm>
        </p:spPr>
        <p:txBody>
          <a:bodyPr>
            <a:normAutofit/>
          </a:bodyPr>
          <a:lstStyle/>
          <a:p>
            <a:pPr marL="0" indent="0">
              <a:buNone/>
            </a:pPr>
            <a:r>
              <a:rPr lang="en-MY" sz="2400" dirty="0"/>
              <a:t>A performance appraisal is a formal interaction between an employee and his/her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p14="http://schemas.microsoft.com/office/powerpoint/2010/main" xmlns="" val="327575299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a16="http://schemas.microsoft.com/office/drawing/2014/main" xmlns=""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xmlns="" val="56685013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a16="http://schemas.microsoft.com/office/drawing/2014/main" xmlns=""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p14="http://schemas.microsoft.com/office/powerpoint/2010/main" xmlns="" val="225419702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34FAF2-EA03-483B-930B-5726E16A48BD}"/>
              </a:ext>
            </a:extLst>
          </p:cNvPr>
          <p:cNvSpPr>
            <a:spLocks noGrp="1"/>
          </p:cNvSpPr>
          <p:nvPr>
            <p:ph type="title"/>
          </p:nvPr>
        </p:nvSpPr>
        <p:spPr>
          <a:xfrm>
            <a:off x="990600" y="228600"/>
            <a:ext cx="7200900" cy="731839"/>
          </a:xfrm>
        </p:spPr>
        <p:txBody>
          <a:bodyPr/>
          <a:lstStyle/>
          <a:p>
            <a:r>
              <a:rPr lang="en-MY" dirty="0"/>
              <a:t>Performance Appraisal</a:t>
            </a:r>
          </a:p>
        </p:txBody>
      </p:sp>
      <p:pic>
        <p:nvPicPr>
          <p:cNvPr id="4" name="Picture 3">
            <a:extLst>
              <a:ext uri="{FF2B5EF4-FFF2-40B4-BE49-F238E27FC236}">
                <a16:creationId xmlns:a16="http://schemas.microsoft.com/office/drawing/2014/main" xmlns="" id="{59DAA2F8-ABE5-4FF2-BDE3-F286341F179A}"/>
              </a:ext>
            </a:extLst>
          </p:cNvPr>
          <p:cNvPicPr>
            <a:picLocks noChangeAspect="1"/>
          </p:cNvPicPr>
          <p:nvPr/>
        </p:nvPicPr>
        <p:blipFill>
          <a:blip r:embed="rId2"/>
          <a:stretch>
            <a:fillRect/>
          </a:stretch>
        </p:blipFill>
        <p:spPr>
          <a:xfrm>
            <a:off x="838200" y="1447800"/>
            <a:ext cx="7565329" cy="3960440"/>
          </a:xfrm>
          <a:prstGeom prst="rect">
            <a:avLst/>
          </a:prstGeom>
        </p:spPr>
      </p:pic>
    </p:spTree>
    <p:extLst>
      <p:ext uri="{BB962C8B-B14F-4D97-AF65-F5344CB8AC3E}">
        <p14:creationId xmlns:p14="http://schemas.microsoft.com/office/powerpoint/2010/main" xmlns="" val="19246988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DCF133-665D-40F9-AEF6-48F6EC452B5D}"/>
              </a:ext>
            </a:extLst>
          </p:cNvPr>
          <p:cNvSpPr>
            <a:spLocks noGrp="1"/>
          </p:cNvSpPr>
          <p:nvPr>
            <p:ph type="title"/>
          </p:nvPr>
        </p:nvSpPr>
        <p:spPr>
          <a:xfrm>
            <a:off x="990600" y="381000"/>
            <a:ext cx="7200900" cy="579439"/>
          </a:xfrm>
        </p:spPr>
        <p:txBody>
          <a:bodyPr/>
          <a:lstStyle/>
          <a:p>
            <a:r>
              <a:rPr lang="en-MY" dirty="0"/>
              <a:t>Equity Theory</a:t>
            </a:r>
          </a:p>
        </p:txBody>
      </p:sp>
      <p:sp>
        <p:nvSpPr>
          <p:cNvPr id="3" name="Content Placeholder 2">
            <a:extLst>
              <a:ext uri="{FF2B5EF4-FFF2-40B4-BE49-F238E27FC236}">
                <a16:creationId xmlns:a16="http://schemas.microsoft.com/office/drawing/2014/main" xmlns="" id="{C96E0FAF-1C03-4E7B-953D-406120E4856C}"/>
              </a:ext>
            </a:extLst>
          </p:cNvPr>
          <p:cNvSpPr>
            <a:spLocks noGrp="1"/>
          </p:cNvSpPr>
          <p:nvPr>
            <p:ph idx="1"/>
          </p:nvPr>
        </p:nvSpPr>
        <p:spPr>
          <a:xfrm>
            <a:off x="685800" y="1628800"/>
            <a:ext cx="8206680" cy="4530725"/>
          </a:xfrm>
        </p:spPr>
        <p:txBody>
          <a:bodyPr>
            <a:normAutofit/>
          </a:bodyPr>
          <a:lstStyle/>
          <a:p>
            <a:r>
              <a:rPr lang="en-MY" sz="2400" dirty="0"/>
              <a:t>Adams' Equity Theory calls for a fair balance to be struck between an employee's inputs (hard work, skill level, acceptance, enthusiasm, and so on) and an employee's outputs (salary, benefits, intangibles such as recognition, and so on).</a:t>
            </a:r>
          </a:p>
          <a:p>
            <a:endParaRPr lang="en-MY" sz="2400" dirty="0"/>
          </a:p>
          <a:p>
            <a:r>
              <a:rPr lang="en-MY" sz="2400" dirty="0"/>
              <a:t>According to the theory, finding this fair balance serves to ensure a strong and productive relationship is achieved with the employee, with the overall result being contented, motivated employees</a:t>
            </a:r>
          </a:p>
        </p:txBody>
      </p:sp>
    </p:spTree>
    <p:extLst>
      <p:ext uri="{BB962C8B-B14F-4D97-AF65-F5344CB8AC3E}">
        <p14:creationId xmlns:p14="http://schemas.microsoft.com/office/powerpoint/2010/main" xmlns="" val="314201972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xmlns=""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xmlns="" val="12356722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C44E7F-15F0-49E1-A8C8-F15A07C9EE15}"/>
              </a:ext>
            </a:extLst>
          </p:cNvPr>
          <p:cNvSpPr>
            <a:spLocks noGrp="1"/>
          </p:cNvSpPr>
          <p:nvPr>
            <p:ph type="title"/>
          </p:nvPr>
        </p:nvSpPr>
        <p:spPr>
          <a:xfrm>
            <a:off x="685800" y="304800"/>
            <a:ext cx="8122096" cy="658813"/>
          </a:xfrm>
        </p:spPr>
        <p:txBody>
          <a:bodyPr/>
          <a:lstStyle/>
          <a:p>
            <a:r>
              <a:rPr lang="en-MY" dirty="0"/>
              <a:t>Distributive Justice – Fair Allocation</a:t>
            </a:r>
          </a:p>
        </p:txBody>
      </p:sp>
      <p:sp>
        <p:nvSpPr>
          <p:cNvPr id="3" name="Content Placeholder 2">
            <a:extLst>
              <a:ext uri="{FF2B5EF4-FFF2-40B4-BE49-F238E27FC236}">
                <a16:creationId xmlns:a16="http://schemas.microsoft.com/office/drawing/2014/main" xmlns="" id="{0E91AADA-856D-4C25-9002-33C541932158}"/>
              </a:ext>
            </a:extLst>
          </p:cNvPr>
          <p:cNvSpPr>
            <a:spLocks noGrp="1"/>
          </p:cNvSpPr>
          <p:nvPr>
            <p:ph idx="1"/>
          </p:nvPr>
        </p:nvSpPr>
        <p:spPr>
          <a:xfrm>
            <a:off x="654968" y="1600201"/>
            <a:ext cx="7955632" cy="4419600"/>
          </a:xfrm>
        </p:spPr>
        <p:txBody>
          <a:bodyPr>
            <a:normAutofit/>
          </a:bodyPr>
          <a:lstStyle/>
          <a:p>
            <a:r>
              <a:rPr lang="en-MY" sz="2400" dirty="0"/>
              <a:t>Distributive justice involves people's evaluations of the fairness of the allocation of desirable outcomes across people.</a:t>
            </a:r>
          </a:p>
          <a:p>
            <a:r>
              <a:rPr lang="en-MY" sz="2400" dirty="0"/>
              <a:t>The principle of equity also calls for an unequal distribution of resources but holds that the ratio of any individual's inputs to outcomes should be equivalent to the same ratio of the person or persons with whom the individual is being compared. In other words, each individual should receive resources in proportion to their relative contributions</a:t>
            </a:r>
          </a:p>
        </p:txBody>
      </p:sp>
    </p:spTree>
    <p:extLst>
      <p:ext uri="{BB962C8B-B14F-4D97-AF65-F5344CB8AC3E}">
        <p14:creationId xmlns:p14="http://schemas.microsoft.com/office/powerpoint/2010/main" xmlns="" val="1568128267"/>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22D292-22AF-4D09-BCE3-90CE4CB81025}"/>
              </a:ext>
            </a:extLst>
          </p:cNvPr>
          <p:cNvSpPr>
            <a:spLocks noGrp="1"/>
          </p:cNvSpPr>
          <p:nvPr>
            <p:ph type="title"/>
          </p:nvPr>
        </p:nvSpPr>
        <p:spPr>
          <a:xfrm>
            <a:off x="762000" y="304800"/>
            <a:ext cx="7200900" cy="579439"/>
          </a:xfrm>
        </p:spPr>
        <p:txBody>
          <a:bodyPr/>
          <a:lstStyle/>
          <a:p>
            <a:r>
              <a:rPr lang="en-MY" dirty="0"/>
              <a:t>Procedural Justice – Fair Procedure</a:t>
            </a:r>
          </a:p>
        </p:txBody>
      </p:sp>
      <p:sp>
        <p:nvSpPr>
          <p:cNvPr id="3" name="Content Placeholder 2">
            <a:extLst>
              <a:ext uri="{FF2B5EF4-FFF2-40B4-BE49-F238E27FC236}">
                <a16:creationId xmlns:a16="http://schemas.microsoft.com/office/drawing/2014/main" xmlns="" id="{5D2649E4-8368-43E5-990B-D268D96D4D8E}"/>
              </a:ext>
            </a:extLst>
          </p:cNvPr>
          <p:cNvSpPr>
            <a:spLocks noGrp="1"/>
          </p:cNvSpPr>
          <p:nvPr>
            <p:ph idx="1"/>
          </p:nvPr>
        </p:nvSpPr>
        <p:spPr>
          <a:xfrm>
            <a:off x="685800" y="1628800"/>
            <a:ext cx="8134672" cy="4530725"/>
          </a:xfrm>
        </p:spPr>
        <p:txBody>
          <a:bodyPr>
            <a:normAutofit/>
          </a:bodyPr>
          <a:lstStyle/>
          <a:p>
            <a:r>
              <a:rPr lang="en-MY" sz="2400" dirty="0"/>
              <a:t>Procedural Justice / Fairness means the fairness of the procedures adopted to decide the outcomes. Process of assigning well trained </a:t>
            </a:r>
            <a:r>
              <a:rPr lang="en-MY" sz="2400" dirty="0" err="1"/>
              <a:t>raters</a:t>
            </a:r>
            <a:r>
              <a:rPr lang="en-MY" sz="2400" dirty="0"/>
              <a:t>, mutually establishing performance criteria and having appeals process adds to employee perception of procedural justice.</a:t>
            </a:r>
          </a:p>
          <a:p>
            <a:r>
              <a:rPr lang="en-MY" sz="2400"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xmlns="" val="215427562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C7D6C-19FF-476A-AF86-6A9666B953DF}"/>
              </a:ext>
            </a:extLst>
          </p:cNvPr>
          <p:cNvSpPr>
            <a:spLocks noGrp="1"/>
          </p:cNvSpPr>
          <p:nvPr>
            <p:ph type="title"/>
          </p:nvPr>
        </p:nvSpPr>
        <p:spPr>
          <a:xfrm>
            <a:off x="914400" y="381000"/>
            <a:ext cx="7200900" cy="731839"/>
          </a:xfrm>
        </p:spPr>
        <p:txBody>
          <a:bodyPr/>
          <a:lstStyle/>
          <a:p>
            <a:r>
              <a:rPr lang="en-MY" dirty="0"/>
              <a:t>Interactional Justice / Fairness</a:t>
            </a:r>
          </a:p>
        </p:txBody>
      </p:sp>
      <p:sp>
        <p:nvSpPr>
          <p:cNvPr id="3" name="Content Placeholder 2">
            <a:extLst>
              <a:ext uri="{FF2B5EF4-FFF2-40B4-BE49-F238E27FC236}">
                <a16:creationId xmlns:a16="http://schemas.microsoft.com/office/drawing/2014/main" xmlns="" id="{84ECF5F1-899E-47A5-88B5-B11E5CD1BD66}"/>
              </a:ext>
            </a:extLst>
          </p:cNvPr>
          <p:cNvSpPr>
            <a:spLocks noGrp="1"/>
          </p:cNvSpPr>
          <p:nvPr>
            <p:ph idx="1"/>
          </p:nvPr>
        </p:nvSpPr>
        <p:spPr>
          <a:xfrm>
            <a:off x="755576" y="1600200"/>
            <a:ext cx="7931224" cy="4530725"/>
          </a:xfrm>
        </p:spPr>
        <p:txBody>
          <a:bodyPr>
            <a:normAutofit/>
          </a:bodyPr>
          <a:lstStyle/>
          <a:p>
            <a:r>
              <a:rPr lang="en-MY" sz="2400" dirty="0"/>
              <a:t>Interactional Justice / Fairness refers to the quality of appraisal interview, appraisal system and performance interaction between the </a:t>
            </a:r>
            <a:r>
              <a:rPr lang="en-MY" sz="2400" dirty="0" err="1"/>
              <a:t>rater</a:t>
            </a:r>
            <a:r>
              <a:rPr lang="en-MY" sz="2400" dirty="0"/>
              <a:t> and the ratee. </a:t>
            </a:r>
          </a:p>
          <a:p>
            <a:r>
              <a:rPr lang="en-MY" sz="2400"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xmlns="" val="282120723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44D484-D22C-4808-A031-661617DD6A1C}"/>
              </a:ext>
            </a:extLst>
          </p:cNvPr>
          <p:cNvSpPr>
            <a:spLocks noGrp="1"/>
          </p:cNvSpPr>
          <p:nvPr>
            <p:ph type="title"/>
          </p:nvPr>
        </p:nvSpPr>
        <p:spPr>
          <a:xfrm>
            <a:off x="990600" y="304800"/>
            <a:ext cx="7200900" cy="655639"/>
          </a:xfrm>
        </p:spPr>
        <p:txBody>
          <a:bodyPr/>
          <a:lstStyle/>
          <a:p>
            <a:r>
              <a:rPr lang="en-MY" dirty="0"/>
              <a:t>Informational Justice / Fairness</a:t>
            </a:r>
          </a:p>
        </p:txBody>
      </p:sp>
      <p:sp>
        <p:nvSpPr>
          <p:cNvPr id="3" name="Content Placeholder 2">
            <a:extLst>
              <a:ext uri="{FF2B5EF4-FFF2-40B4-BE49-F238E27FC236}">
                <a16:creationId xmlns:a16="http://schemas.microsoft.com/office/drawing/2014/main" xmlns="" id="{A43A1B89-15F8-46AF-9045-C372787E4D0A}"/>
              </a:ext>
            </a:extLst>
          </p:cNvPr>
          <p:cNvSpPr>
            <a:spLocks noGrp="1"/>
          </p:cNvSpPr>
          <p:nvPr>
            <p:ph idx="1"/>
          </p:nvPr>
        </p:nvSpPr>
        <p:spPr>
          <a:xfrm>
            <a:off x="533400" y="1219200"/>
            <a:ext cx="8001000" cy="4572000"/>
          </a:xfrm>
        </p:spPr>
        <p:txBody>
          <a:bodyPr>
            <a:normAutofit lnSpcReduction="10000"/>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xmlns="" val="68962824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D64F7B-61DF-480C-9153-51A26D010669}"/>
              </a:ext>
            </a:extLst>
          </p:cNvPr>
          <p:cNvSpPr>
            <a:spLocks noGrp="1"/>
          </p:cNvSpPr>
          <p:nvPr>
            <p:ph type="title"/>
          </p:nvPr>
        </p:nvSpPr>
        <p:spPr>
          <a:xfrm>
            <a:off x="990600" y="381000"/>
            <a:ext cx="7200900" cy="655639"/>
          </a:xfrm>
        </p:spPr>
        <p:txBody>
          <a:bodyPr/>
          <a:lstStyle/>
          <a:p>
            <a:r>
              <a:rPr lang="en-MY" dirty="0"/>
              <a:t>Performance Management Process</a:t>
            </a:r>
          </a:p>
        </p:txBody>
      </p:sp>
      <p:graphicFrame>
        <p:nvGraphicFramePr>
          <p:cNvPr id="3" name="Table 3">
            <a:extLst>
              <a:ext uri="{FF2B5EF4-FFF2-40B4-BE49-F238E27FC236}">
                <a16:creationId xmlns:a16="http://schemas.microsoft.com/office/drawing/2014/main" xmlns="" id="{75E3D83D-E2A4-4E91-BF16-4142F2022629}"/>
              </a:ext>
            </a:extLst>
          </p:cNvPr>
          <p:cNvGraphicFramePr>
            <a:graphicFrameLocks noGrp="1"/>
          </p:cNvGraphicFramePr>
          <p:nvPr>
            <p:extLst>
              <p:ext uri="{D42A27DB-BD31-4B8C-83A1-F6EECF244321}">
                <p14:modId xmlns:p14="http://schemas.microsoft.com/office/powerpoint/2010/main" xmlns="" val="1615312639"/>
              </p:ext>
            </p:extLst>
          </p:nvPr>
        </p:nvGraphicFramePr>
        <p:xfrm>
          <a:off x="914400" y="1772816"/>
          <a:ext cx="7618040" cy="3887336"/>
        </p:xfrm>
        <a:graphic>
          <a:graphicData uri="http://schemas.openxmlformats.org/drawingml/2006/table">
            <a:tbl>
              <a:tblPr firstRow="1" bandRow="1">
                <a:tableStyleId>{91EBBBCC-DAD2-459C-BE2E-F6DE35CF9A28}</a:tableStyleId>
              </a:tblPr>
              <a:tblGrid>
                <a:gridCol w="3809020">
                  <a:extLst>
                    <a:ext uri="{9D8B030D-6E8A-4147-A177-3AD203B41FA5}">
                      <a16:colId xmlns:a16="http://schemas.microsoft.com/office/drawing/2014/main" xmlns="" val="672468649"/>
                    </a:ext>
                  </a:extLst>
                </a:gridCol>
                <a:gridCol w="3809020">
                  <a:extLst>
                    <a:ext uri="{9D8B030D-6E8A-4147-A177-3AD203B41FA5}">
                      <a16:colId xmlns:a16="http://schemas.microsoft.com/office/drawing/2014/main" xmlns="" val="3131615005"/>
                    </a:ext>
                  </a:extLst>
                </a:gridCol>
              </a:tblGrid>
              <a:tr h="504056">
                <a:tc>
                  <a:txBody>
                    <a:bodyPr/>
                    <a:lstStyle/>
                    <a:p>
                      <a:r>
                        <a:rPr lang="en-MY" dirty="0"/>
                        <a:t>Performance Management</a:t>
                      </a:r>
                    </a:p>
                  </a:txBody>
                  <a:tcPr/>
                </a:tc>
                <a:tc>
                  <a:txBody>
                    <a:bodyPr/>
                    <a:lstStyle/>
                    <a:p>
                      <a:r>
                        <a:rPr lang="en-MY" dirty="0"/>
                        <a:t>Performance Appraisal</a:t>
                      </a:r>
                    </a:p>
                  </a:txBody>
                  <a:tcPr/>
                </a:tc>
                <a:extLst>
                  <a:ext uri="{0D108BD9-81ED-4DB2-BD59-A6C34878D82A}">
                    <a16:rowId xmlns:a16="http://schemas.microsoft.com/office/drawing/2014/main" xmlns="" val="3711167574"/>
                  </a:ext>
                </a:extLst>
              </a:tr>
              <a:tr h="3338789">
                <a:tc>
                  <a:txBody>
                    <a:bodyPr/>
                    <a:lstStyle/>
                    <a:p>
                      <a:r>
                        <a:rPr lang="en-MY" dirty="0"/>
                        <a:t>Strategic</a:t>
                      </a:r>
                    </a:p>
                    <a:p>
                      <a:endParaRPr lang="en-MY" dirty="0"/>
                    </a:p>
                    <a:p>
                      <a:r>
                        <a:rPr lang="en-MY" dirty="0"/>
                        <a:t>Driven by Manager</a:t>
                      </a:r>
                    </a:p>
                    <a:p>
                      <a:endParaRPr lang="en-MY" dirty="0"/>
                    </a:p>
                    <a:p>
                      <a:r>
                        <a:rPr lang="en-MY" dirty="0"/>
                        <a:t>Dynamic</a:t>
                      </a:r>
                    </a:p>
                    <a:p>
                      <a:endParaRPr lang="en-MY" dirty="0"/>
                    </a:p>
                    <a:p>
                      <a:r>
                        <a:rPr lang="en-MY" dirty="0"/>
                        <a:t>Ongoing Feedback</a:t>
                      </a:r>
                    </a:p>
                    <a:p>
                      <a:endParaRPr lang="en-MY" dirty="0"/>
                    </a:p>
                    <a:p>
                      <a:r>
                        <a:rPr lang="en-MY" dirty="0"/>
                        <a:t>Assessing Organisational strength</a:t>
                      </a:r>
                    </a:p>
                    <a:p>
                      <a:endParaRPr lang="en-MY" dirty="0"/>
                    </a:p>
                    <a:p>
                      <a:r>
                        <a:rPr lang="en-MY" dirty="0"/>
                        <a:t>Used for organisational development</a:t>
                      </a:r>
                    </a:p>
                  </a:txBody>
                  <a:tcPr/>
                </a:tc>
                <a:tc>
                  <a:txBody>
                    <a:bodyPr/>
                    <a:lstStyle/>
                    <a:p>
                      <a:r>
                        <a:rPr lang="en-MY" dirty="0"/>
                        <a:t>Operational</a:t>
                      </a:r>
                    </a:p>
                    <a:p>
                      <a:endParaRPr lang="en-MY" dirty="0"/>
                    </a:p>
                    <a:p>
                      <a:r>
                        <a:rPr lang="en-MY" dirty="0"/>
                        <a:t>Driven by HR</a:t>
                      </a:r>
                    </a:p>
                    <a:p>
                      <a:endParaRPr lang="en-MY" dirty="0"/>
                    </a:p>
                    <a:p>
                      <a:r>
                        <a:rPr lang="en-MY" dirty="0"/>
                        <a:t>Looing back at past</a:t>
                      </a:r>
                    </a:p>
                    <a:p>
                      <a:endParaRPr lang="en-MY" dirty="0"/>
                    </a:p>
                    <a:p>
                      <a:r>
                        <a:rPr lang="en-MY" dirty="0"/>
                        <a:t>Annual feedback</a:t>
                      </a:r>
                    </a:p>
                    <a:p>
                      <a:endParaRPr lang="en-MY" dirty="0"/>
                    </a:p>
                    <a:p>
                      <a:r>
                        <a:rPr lang="en-MY" dirty="0"/>
                        <a:t>Assessing Individual strength</a:t>
                      </a:r>
                    </a:p>
                    <a:p>
                      <a:endParaRPr lang="en-MY" dirty="0"/>
                    </a:p>
                    <a:p>
                      <a:r>
                        <a:rPr lang="en-MY" dirty="0"/>
                        <a:t>Opportunities for individual development</a:t>
                      </a:r>
                    </a:p>
                  </a:txBody>
                  <a:tcPr/>
                </a:tc>
                <a:extLst>
                  <a:ext uri="{0D108BD9-81ED-4DB2-BD59-A6C34878D82A}">
                    <a16:rowId xmlns:a16="http://schemas.microsoft.com/office/drawing/2014/main" xmlns="" val="644490183"/>
                  </a:ext>
                </a:extLst>
              </a:tr>
            </a:tbl>
          </a:graphicData>
        </a:graphic>
      </p:graphicFrame>
    </p:spTree>
    <p:extLst>
      <p:ext uri="{BB962C8B-B14F-4D97-AF65-F5344CB8AC3E}">
        <p14:creationId xmlns:p14="http://schemas.microsoft.com/office/powerpoint/2010/main" xmlns="" val="380932156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xmlns=""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xmlns="" val="44627788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F886F1-CF57-4BF5-B1E1-C9AEF384C023}"/>
              </a:ext>
            </a:extLst>
          </p:cNvPr>
          <p:cNvSpPr>
            <a:spLocks noGrp="1"/>
          </p:cNvSpPr>
          <p:nvPr>
            <p:ph type="title"/>
          </p:nvPr>
        </p:nvSpPr>
        <p:spPr>
          <a:xfrm>
            <a:off x="990600" y="381000"/>
            <a:ext cx="7200900" cy="655639"/>
          </a:xfrm>
        </p:spPr>
        <p:txBody>
          <a:bodyPr/>
          <a:lstStyle/>
          <a:p>
            <a:r>
              <a:rPr lang="en-MY" dirty="0"/>
              <a:t>Forced Choice Ratings</a:t>
            </a:r>
          </a:p>
        </p:txBody>
      </p:sp>
      <p:sp>
        <p:nvSpPr>
          <p:cNvPr id="3" name="Content Placeholder 2">
            <a:extLst>
              <a:ext uri="{FF2B5EF4-FFF2-40B4-BE49-F238E27FC236}">
                <a16:creationId xmlns:a16="http://schemas.microsoft.com/office/drawing/2014/main" xmlns="" id="{C30F37B0-8E4C-4529-8B50-89CF7EA3E108}"/>
              </a:ext>
            </a:extLst>
          </p:cNvPr>
          <p:cNvSpPr>
            <a:spLocks noGrp="1"/>
          </p:cNvSpPr>
          <p:nvPr>
            <p:ph idx="1"/>
          </p:nvPr>
        </p:nvSpPr>
        <p:spPr/>
        <p:txBody>
          <a:bodyPr>
            <a:normAutofit/>
          </a:bodyPr>
          <a:lstStyle/>
          <a:p>
            <a:r>
              <a:rPr lang="en-MY" sz="2400" dirty="0"/>
              <a:t>The primary purpose of the forced choice method is to correct the tendency of a </a:t>
            </a:r>
            <a:r>
              <a:rPr lang="en-MY" sz="2400" dirty="0" err="1"/>
              <a:t>rater</a:t>
            </a:r>
            <a:r>
              <a:rPr lang="en-MY" sz="2400" dirty="0"/>
              <a:t> to give consistently high or low ratings to all the employees.</a:t>
            </a:r>
          </a:p>
          <a:p>
            <a:r>
              <a:rPr lang="en-MY" sz="2400" dirty="0"/>
              <a:t> This method makes use of several sets of pair phrases, One or two of which may be positive and the other one or two negative and the </a:t>
            </a:r>
            <a:r>
              <a:rPr lang="en-MY" sz="2400" dirty="0" err="1"/>
              <a:t>rater</a:t>
            </a:r>
            <a:r>
              <a:rPr lang="en-MY" sz="2400" dirty="0"/>
              <a:t> is asked to indicate which of the four phrases is the most and least descriptive of a particular worker. </a:t>
            </a:r>
          </a:p>
        </p:txBody>
      </p:sp>
    </p:spTree>
    <p:extLst>
      <p:ext uri="{BB962C8B-B14F-4D97-AF65-F5344CB8AC3E}">
        <p14:creationId xmlns:p14="http://schemas.microsoft.com/office/powerpoint/2010/main" xmlns="" val="114231476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14400" y="228600"/>
            <a:ext cx="7200900" cy="655639"/>
          </a:xfrm>
        </p:spPr>
        <p:txBody>
          <a:bodyPr/>
          <a:lstStyle/>
          <a:p>
            <a:r>
              <a:rPr lang="en-MY" dirty="0"/>
              <a:t>Forced Choice Ratings</a:t>
            </a:r>
          </a:p>
        </p:txBody>
      </p:sp>
      <p:pic>
        <p:nvPicPr>
          <p:cNvPr id="5" name="Picture 4">
            <a:extLst>
              <a:ext uri="{FF2B5EF4-FFF2-40B4-BE49-F238E27FC236}">
                <a16:creationId xmlns:a16="http://schemas.microsoft.com/office/drawing/2014/main" xmlns="" id="{5E257E30-614F-4659-B01D-4F1DFA8FD55B}"/>
              </a:ext>
            </a:extLst>
          </p:cNvPr>
          <p:cNvPicPr>
            <a:picLocks noChangeAspect="1"/>
          </p:cNvPicPr>
          <p:nvPr/>
        </p:nvPicPr>
        <p:blipFill>
          <a:blip r:embed="rId2"/>
          <a:stretch>
            <a:fillRect/>
          </a:stretch>
        </p:blipFill>
        <p:spPr>
          <a:xfrm>
            <a:off x="838200" y="1066800"/>
            <a:ext cx="7077075" cy="4619625"/>
          </a:xfrm>
          <a:prstGeom prst="rect">
            <a:avLst/>
          </a:prstGeom>
        </p:spPr>
      </p:pic>
    </p:spTree>
    <p:extLst>
      <p:ext uri="{BB962C8B-B14F-4D97-AF65-F5344CB8AC3E}">
        <p14:creationId xmlns:p14="http://schemas.microsoft.com/office/powerpoint/2010/main" xmlns="" val="112935626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xmlns="" id="{AAFECB1C-5D36-44F5-BF43-57FEAB04AA65}"/>
              </a:ext>
            </a:extLst>
          </p:cNvPr>
          <p:cNvSpPr>
            <a:spLocks noGrp="1"/>
          </p:cNvSpPr>
          <p:nvPr>
            <p:ph idx="1"/>
          </p:nvPr>
        </p:nvSpPr>
        <p:spPr/>
        <p:txBody>
          <a:bodyPr>
            <a:normAutofit/>
          </a:bodyPr>
          <a:lstStyle/>
          <a:p>
            <a:r>
              <a:rPr lang="en-MY" sz="2400" dirty="0"/>
              <a:t>Ranking methods compare one employee to another, resulting in an ordering of employees in relation to one another. </a:t>
            </a:r>
          </a:p>
          <a:p>
            <a:r>
              <a:rPr lang="en-MY" sz="2400"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xmlns="" val="2986666284"/>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90600" y="304800"/>
            <a:ext cx="7200900" cy="731839"/>
          </a:xfrm>
        </p:spPr>
        <p:txBody>
          <a:bodyPr/>
          <a:lstStyle/>
          <a:p>
            <a:r>
              <a:rPr lang="en-MY" dirty="0"/>
              <a:t>Ranking</a:t>
            </a:r>
          </a:p>
        </p:txBody>
      </p:sp>
      <p:pic>
        <p:nvPicPr>
          <p:cNvPr id="5" name="Picture 4">
            <a:extLst>
              <a:ext uri="{FF2B5EF4-FFF2-40B4-BE49-F238E27FC236}">
                <a16:creationId xmlns:a16="http://schemas.microsoft.com/office/drawing/2014/main" xmlns="" id="{88AFFD47-3A81-4031-8BA8-ED659FD5A14D}"/>
              </a:ext>
            </a:extLst>
          </p:cNvPr>
          <p:cNvPicPr>
            <a:picLocks noChangeAspect="1"/>
          </p:cNvPicPr>
          <p:nvPr/>
        </p:nvPicPr>
        <p:blipFill>
          <a:blip r:embed="rId2"/>
          <a:stretch>
            <a:fillRect/>
          </a:stretch>
        </p:blipFill>
        <p:spPr>
          <a:xfrm>
            <a:off x="762000" y="1295400"/>
            <a:ext cx="7372350" cy="4533900"/>
          </a:xfrm>
          <a:prstGeom prst="rect">
            <a:avLst/>
          </a:prstGeom>
        </p:spPr>
      </p:pic>
    </p:spTree>
    <p:extLst>
      <p:ext uri="{BB962C8B-B14F-4D97-AF65-F5344CB8AC3E}">
        <p14:creationId xmlns:p14="http://schemas.microsoft.com/office/powerpoint/2010/main" xmlns="" val="59562096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xmlns=""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xmlns="" val="393448557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1066800" y="381000"/>
            <a:ext cx="7200900" cy="808039"/>
          </a:xfrm>
        </p:spPr>
        <p:txBody>
          <a:bodyPr/>
          <a:lstStyle/>
          <a:p>
            <a:r>
              <a:rPr lang="en-MY" dirty="0"/>
              <a:t>Forced Distribution</a:t>
            </a:r>
          </a:p>
        </p:txBody>
      </p:sp>
      <p:pic>
        <p:nvPicPr>
          <p:cNvPr id="5" name="Picture 4">
            <a:extLst>
              <a:ext uri="{FF2B5EF4-FFF2-40B4-BE49-F238E27FC236}">
                <a16:creationId xmlns:a16="http://schemas.microsoft.com/office/drawing/2014/main" xmlns="" id="{9A9C7392-7D96-4325-93BC-4EDD6BA1CE1D}"/>
              </a:ext>
            </a:extLst>
          </p:cNvPr>
          <p:cNvPicPr>
            <a:picLocks noChangeAspect="1"/>
          </p:cNvPicPr>
          <p:nvPr/>
        </p:nvPicPr>
        <p:blipFill>
          <a:blip r:embed="rId2"/>
          <a:stretch>
            <a:fillRect/>
          </a:stretch>
        </p:blipFill>
        <p:spPr>
          <a:xfrm>
            <a:off x="1524000" y="1295400"/>
            <a:ext cx="4752975" cy="4314825"/>
          </a:xfrm>
          <a:prstGeom prst="rect">
            <a:avLst/>
          </a:prstGeom>
        </p:spPr>
      </p:pic>
    </p:spTree>
    <p:extLst>
      <p:ext uri="{BB962C8B-B14F-4D97-AF65-F5344CB8AC3E}">
        <p14:creationId xmlns:p14="http://schemas.microsoft.com/office/powerpoint/2010/main" xmlns="" val="4132896373"/>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xmlns=""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xmlns="" val="210689805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90600" y="381000"/>
            <a:ext cx="7200900" cy="808039"/>
          </a:xfrm>
        </p:spPr>
        <p:txBody>
          <a:bodyPr/>
          <a:lstStyle/>
          <a:p>
            <a:r>
              <a:rPr lang="en-MY" dirty="0"/>
              <a:t>Graphic Rating</a:t>
            </a:r>
          </a:p>
        </p:txBody>
      </p:sp>
      <p:pic>
        <p:nvPicPr>
          <p:cNvPr id="5" name="Picture 4">
            <a:extLst>
              <a:ext uri="{FF2B5EF4-FFF2-40B4-BE49-F238E27FC236}">
                <a16:creationId xmlns:a16="http://schemas.microsoft.com/office/drawing/2014/main" xmlns="" id="{0178F342-9561-40E8-AC58-F5812B88911A}"/>
              </a:ext>
            </a:extLst>
          </p:cNvPr>
          <p:cNvPicPr>
            <a:picLocks noChangeAspect="1"/>
          </p:cNvPicPr>
          <p:nvPr/>
        </p:nvPicPr>
        <p:blipFill>
          <a:blip r:embed="rId2"/>
          <a:stretch>
            <a:fillRect/>
          </a:stretch>
        </p:blipFill>
        <p:spPr>
          <a:xfrm>
            <a:off x="1143000" y="1295400"/>
            <a:ext cx="7067550" cy="4667250"/>
          </a:xfrm>
          <a:prstGeom prst="rect">
            <a:avLst/>
          </a:prstGeom>
        </p:spPr>
      </p:pic>
    </p:spTree>
    <p:extLst>
      <p:ext uri="{BB962C8B-B14F-4D97-AF65-F5344CB8AC3E}">
        <p14:creationId xmlns:p14="http://schemas.microsoft.com/office/powerpoint/2010/main" xmlns="" val="110050242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9EB80D-8A2E-48B8-8D54-5192E7BC4E65}"/>
              </a:ext>
            </a:extLst>
          </p:cNvPr>
          <p:cNvSpPr>
            <a:spLocks noGrp="1"/>
          </p:cNvSpPr>
          <p:nvPr>
            <p:ph type="title"/>
          </p:nvPr>
        </p:nvSpPr>
        <p:spPr>
          <a:xfrm>
            <a:off x="914400" y="228600"/>
            <a:ext cx="7200900" cy="1142385"/>
          </a:xfrm>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xmlns="" id="{1C37C407-53B6-46E7-9163-62117F1D31B6}"/>
              </a:ext>
            </a:extLst>
          </p:cNvPr>
          <p:cNvSpPr>
            <a:spLocks noGrp="1"/>
          </p:cNvSpPr>
          <p:nvPr>
            <p:ph idx="1"/>
          </p:nvPr>
        </p:nvSpPr>
        <p:spPr>
          <a:xfrm>
            <a:off x="685800" y="1556792"/>
            <a:ext cx="7848600" cy="4530725"/>
          </a:xfrm>
        </p:spPr>
        <p:txBody>
          <a:bodyPr>
            <a:normAutofit/>
          </a:bodyPr>
          <a:lstStyle/>
          <a:p>
            <a:r>
              <a:rPr lang="en-MY" sz="2400" dirty="0"/>
              <a:t>It is also known as the </a:t>
            </a:r>
            <a:r>
              <a:rPr lang="en-MY" sz="2400" dirty="0" err="1"/>
              <a:t>behavioral</a:t>
            </a:r>
            <a:r>
              <a:rPr lang="en-MY" sz="2400" dirty="0"/>
              <a:t> expectations scale, this method represents the latest innovation in performance appraisal. </a:t>
            </a:r>
          </a:p>
          <a:p>
            <a:r>
              <a:rPr lang="en-MY" sz="2400" dirty="0"/>
              <a:t>It is a combination of the rating scale and critical incident techniques of employee performance evaluation.</a:t>
            </a:r>
          </a:p>
          <a:p>
            <a:r>
              <a:rPr lang="en-MY" sz="2400"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xmlns="" val="317132646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90600" y="228600"/>
            <a:ext cx="7200900" cy="1142385"/>
          </a:xfrm>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xmlns="" id="{9FD5CE5D-775D-4A77-9037-1FCC2FD8E2CD}"/>
              </a:ext>
            </a:extLst>
          </p:cNvPr>
          <p:cNvPicPr>
            <a:picLocks noChangeAspect="1"/>
          </p:cNvPicPr>
          <p:nvPr/>
        </p:nvPicPr>
        <p:blipFill>
          <a:blip r:embed="rId2"/>
          <a:stretch>
            <a:fillRect/>
          </a:stretch>
        </p:blipFill>
        <p:spPr>
          <a:xfrm>
            <a:off x="1066800" y="1447800"/>
            <a:ext cx="7115175" cy="4619625"/>
          </a:xfrm>
          <a:prstGeom prst="rect">
            <a:avLst/>
          </a:prstGeom>
        </p:spPr>
      </p:pic>
    </p:spTree>
    <p:extLst>
      <p:ext uri="{BB962C8B-B14F-4D97-AF65-F5344CB8AC3E}">
        <p14:creationId xmlns:p14="http://schemas.microsoft.com/office/powerpoint/2010/main" xmlns="" val="355632668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xmlns="" id="{3A67C9C4-74E2-4527-8E04-D16D70E50E07}"/>
              </a:ext>
            </a:extLst>
          </p:cNvPr>
          <p:cNvSpPr>
            <a:spLocks noGrp="1"/>
          </p:cNvSpPr>
          <p:nvPr>
            <p:ph idx="1"/>
          </p:nvPr>
        </p:nvSpPr>
        <p:spPr/>
        <p:txBody>
          <a:bodyPr>
            <a:normAutofit/>
          </a:bodyPr>
          <a:lstStyle/>
          <a:p>
            <a:pPr marL="0" indent="0">
              <a:buNone/>
            </a:pPr>
            <a:r>
              <a:rPr lang="en-MY" sz="2400" dirty="0"/>
              <a:t>The </a:t>
            </a:r>
            <a:r>
              <a:rPr lang="en-MY" sz="2400" dirty="0" smtClean="0"/>
              <a:t>Behavioural </a:t>
            </a:r>
            <a:r>
              <a:rPr lang="en-MY" sz="2400" dirty="0"/>
              <a:t>Observation Scales (BOS) technique involves a process of identifying the key tasks for a particular job, but the difference is that employees are evaluated according to how frequently they exhibit the required </a:t>
            </a:r>
            <a:r>
              <a:rPr lang="en-MY" sz="2400" dirty="0" smtClean="0"/>
              <a:t>behaviour </a:t>
            </a:r>
            <a:r>
              <a:rPr lang="en-MY" sz="2400" dirty="0"/>
              <a:t>for effective performance. The scores for each of these observed </a:t>
            </a:r>
            <a:r>
              <a:rPr lang="en-MY" sz="2400" dirty="0" smtClean="0"/>
              <a:t>behaviours </a:t>
            </a:r>
            <a:r>
              <a:rPr lang="en-MY" sz="2400" dirty="0"/>
              <a:t>can then be </a:t>
            </a:r>
            <a:r>
              <a:rPr lang="en-MY" sz="2400" dirty="0" smtClean="0"/>
              <a:t>totalled </a:t>
            </a:r>
            <a:r>
              <a:rPr lang="en-MY" sz="2400" dirty="0"/>
              <a:t>to produce an overall performance score</a:t>
            </a:r>
          </a:p>
        </p:txBody>
      </p:sp>
    </p:spTree>
    <p:extLst>
      <p:ext uri="{BB962C8B-B14F-4D97-AF65-F5344CB8AC3E}">
        <p14:creationId xmlns:p14="http://schemas.microsoft.com/office/powerpoint/2010/main" xmlns="" val="338988454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7871B9-E43D-43D5-9188-1ADAC3D62574}"/>
              </a:ext>
            </a:extLst>
          </p:cNvPr>
          <p:cNvSpPr>
            <a:spLocks noGrp="1"/>
          </p:cNvSpPr>
          <p:nvPr>
            <p:ph type="title"/>
          </p:nvPr>
        </p:nvSpPr>
        <p:spPr>
          <a:xfrm>
            <a:off x="990600" y="228600"/>
            <a:ext cx="7200900" cy="1142385"/>
          </a:xfrm>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xmlns="" id="{C2C2EAE3-0313-49CA-B7DF-648A9915292B}"/>
              </a:ext>
            </a:extLst>
          </p:cNvPr>
          <p:cNvPicPr>
            <a:picLocks noChangeAspect="1"/>
          </p:cNvPicPr>
          <p:nvPr/>
        </p:nvPicPr>
        <p:blipFill>
          <a:blip r:embed="rId2"/>
          <a:stretch>
            <a:fillRect/>
          </a:stretch>
        </p:blipFill>
        <p:spPr>
          <a:xfrm>
            <a:off x="1066800" y="1447800"/>
            <a:ext cx="7058025" cy="4438650"/>
          </a:xfrm>
          <a:prstGeom prst="rect">
            <a:avLst/>
          </a:prstGeom>
        </p:spPr>
      </p:pic>
    </p:spTree>
    <p:extLst>
      <p:ext uri="{BB962C8B-B14F-4D97-AF65-F5344CB8AC3E}">
        <p14:creationId xmlns:p14="http://schemas.microsoft.com/office/powerpoint/2010/main" xmlns="" val="362989006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62F6D-CECC-47C9-9C32-36B76A259D83}"/>
              </a:ext>
            </a:extLst>
          </p:cNvPr>
          <p:cNvSpPr>
            <a:spLocks noGrp="1"/>
          </p:cNvSpPr>
          <p:nvPr>
            <p:ph type="title"/>
          </p:nvPr>
        </p:nvSpPr>
        <p:spPr>
          <a:xfrm>
            <a:off x="990600" y="381000"/>
            <a:ext cx="7200900" cy="655639"/>
          </a:xfrm>
        </p:spPr>
        <p:txBody>
          <a:bodyPr/>
          <a:lstStyle/>
          <a:p>
            <a:r>
              <a:rPr lang="en-MY" dirty="0"/>
              <a:t>360 Degree Feedback</a:t>
            </a:r>
          </a:p>
        </p:txBody>
      </p:sp>
      <p:sp>
        <p:nvSpPr>
          <p:cNvPr id="3" name="Content Placeholder 2">
            <a:extLst>
              <a:ext uri="{FF2B5EF4-FFF2-40B4-BE49-F238E27FC236}">
                <a16:creationId xmlns:a16="http://schemas.microsoft.com/office/drawing/2014/main" xmlns="" id="{CEF63C79-8B83-4F80-907E-4DDE4F97A28F}"/>
              </a:ext>
            </a:extLst>
          </p:cNvPr>
          <p:cNvSpPr>
            <a:spLocks noGrp="1"/>
          </p:cNvSpPr>
          <p:nvPr>
            <p:ph idx="1"/>
          </p:nvPr>
        </p:nvSpPr>
        <p:spPr>
          <a:xfrm>
            <a:off x="685800" y="1556792"/>
            <a:ext cx="8134672" cy="4530725"/>
          </a:xfrm>
        </p:spPr>
        <p:txBody>
          <a:bodyPr>
            <a:normAutofit lnSpcReduction="10000"/>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xmlns="" val="3321083341"/>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4F6380-FD19-4EAC-AA67-A86B9C3BED2C}"/>
              </a:ext>
            </a:extLst>
          </p:cNvPr>
          <p:cNvSpPr>
            <a:spLocks noGrp="1"/>
          </p:cNvSpPr>
          <p:nvPr>
            <p:ph type="title"/>
          </p:nvPr>
        </p:nvSpPr>
        <p:spPr>
          <a:xfrm>
            <a:off x="914400" y="381000"/>
            <a:ext cx="7200900" cy="731839"/>
          </a:xfrm>
        </p:spPr>
        <p:txBody>
          <a:bodyPr/>
          <a:lstStyle/>
          <a:p>
            <a:r>
              <a:rPr lang="en-MY" dirty="0"/>
              <a:t>360 Degree Feedback</a:t>
            </a:r>
          </a:p>
        </p:txBody>
      </p:sp>
      <p:pic>
        <p:nvPicPr>
          <p:cNvPr id="5" name="Picture 4">
            <a:extLst>
              <a:ext uri="{FF2B5EF4-FFF2-40B4-BE49-F238E27FC236}">
                <a16:creationId xmlns:a16="http://schemas.microsoft.com/office/drawing/2014/main" xmlns="" id="{5CCED59B-3B59-417F-A96C-C2F16D2B12AB}"/>
              </a:ext>
            </a:extLst>
          </p:cNvPr>
          <p:cNvPicPr>
            <a:picLocks noChangeAspect="1"/>
          </p:cNvPicPr>
          <p:nvPr/>
        </p:nvPicPr>
        <p:blipFill>
          <a:blip r:embed="rId2"/>
          <a:stretch>
            <a:fillRect/>
          </a:stretch>
        </p:blipFill>
        <p:spPr>
          <a:xfrm>
            <a:off x="990600" y="1371600"/>
            <a:ext cx="7429500" cy="4629150"/>
          </a:xfrm>
          <a:prstGeom prst="rect">
            <a:avLst/>
          </a:prstGeom>
        </p:spPr>
      </p:pic>
    </p:spTree>
    <p:extLst>
      <p:ext uri="{BB962C8B-B14F-4D97-AF65-F5344CB8AC3E}">
        <p14:creationId xmlns:p14="http://schemas.microsoft.com/office/powerpoint/2010/main" xmlns="" val="226296437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517CD1-B658-4FD0-AFE8-6466F2840640}"/>
              </a:ext>
            </a:extLst>
          </p:cNvPr>
          <p:cNvSpPr>
            <a:spLocks noGrp="1"/>
          </p:cNvSpPr>
          <p:nvPr>
            <p:ph type="title"/>
          </p:nvPr>
        </p:nvSpPr>
        <p:spPr>
          <a:xfrm>
            <a:off x="914400" y="457200"/>
            <a:ext cx="7200900" cy="808039"/>
          </a:xfrm>
        </p:spPr>
        <p:txBody>
          <a:bodyPr/>
          <a:lstStyle/>
          <a:p>
            <a:r>
              <a:rPr lang="en-MY" dirty="0"/>
              <a:t>Measurement Error</a:t>
            </a:r>
          </a:p>
        </p:txBody>
      </p:sp>
      <p:pic>
        <p:nvPicPr>
          <p:cNvPr id="5" name="Picture 4">
            <a:extLst>
              <a:ext uri="{FF2B5EF4-FFF2-40B4-BE49-F238E27FC236}">
                <a16:creationId xmlns:a16="http://schemas.microsoft.com/office/drawing/2014/main" xmlns="" id="{4C9AF1AC-8A33-4395-B718-8D0AA9E70C73}"/>
              </a:ext>
            </a:extLst>
          </p:cNvPr>
          <p:cNvPicPr>
            <a:picLocks noChangeAspect="1"/>
          </p:cNvPicPr>
          <p:nvPr/>
        </p:nvPicPr>
        <p:blipFill>
          <a:blip r:embed="rId2"/>
          <a:stretch>
            <a:fillRect/>
          </a:stretch>
        </p:blipFill>
        <p:spPr>
          <a:xfrm>
            <a:off x="1219200" y="1371600"/>
            <a:ext cx="6696075" cy="4619625"/>
          </a:xfrm>
          <a:prstGeom prst="rect">
            <a:avLst/>
          </a:prstGeom>
        </p:spPr>
      </p:pic>
    </p:spTree>
    <p:extLst>
      <p:ext uri="{BB962C8B-B14F-4D97-AF65-F5344CB8AC3E}">
        <p14:creationId xmlns:p14="http://schemas.microsoft.com/office/powerpoint/2010/main" xmlns="" val="387158914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F7F4D9-293C-4484-91CF-D0A9AD7233BC}"/>
              </a:ext>
            </a:extLst>
          </p:cNvPr>
          <p:cNvSpPr>
            <a:spLocks noGrp="1"/>
          </p:cNvSpPr>
          <p:nvPr>
            <p:ph type="title"/>
          </p:nvPr>
        </p:nvSpPr>
        <p:spPr>
          <a:xfrm>
            <a:off x="990600" y="381000"/>
            <a:ext cx="7200900" cy="808039"/>
          </a:xfrm>
        </p:spPr>
        <p:txBody>
          <a:bodyPr/>
          <a:lstStyle/>
          <a:p>
            <a:r>
              <a:rPr lang="en-MY" dirty="0"/>
              <a:t>Contamination Error</a:t>
            </a:r>
          </a:p>
        </p:txBody>
      </p:sp>
      <p:sp>
        <p:nvSpPr>
          <p:cNvPr id="3" name="Content Placeholder 2">
            <a:extLst>
              <a:ext uri="{FF2B5EF4-FFF2-40B4-BE49-F238E27FC236}">
                <a16:creationId xmlns:a16="http://schemas.microsoft.com/office/drawing/2014/main" xmlns="" id="{FC8138F5-DDCE-412D-83D4-EC446B6143FB}"/>
              </a:ext>
            </a:extLst>
          </p:cNvPr>
          <p:cNvSpPr>
            <a:spLocks noGrp="1"/>
          </p:cNvSpPr>
          <p:nvPr>
            <p:ph idx="1"/>
          </p:nvPr>
        </p:nvSpPr>
        <p:spPr/>
        <p:txBody>
          <a:bodyPr>
            <a:noAutofit/>
          </a:bodyPr>
          <a:lstStyle/>
          <a:p>
            <a:r>
              <a:rPr lang="en-MY" sz="2400" dirty="0"/>
              <a:t>The omission of pertinent performance criteria is referred to as criterion deficiency.</a:t>
            </a:r>
          </a:p>
          <a:p>
            <a:endParaRPr lang="en-MY" sz="2400" dirty="0"/>
          </a:p>
          <a:p>
            <a:r>
              <a:rPr lang="en-MY" sz="2400"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xmlns="" val="4153620786"/>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xmlns=""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xmlns="" val="236797836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9CFB48BA-7132-4492-A6A5-6511832DA392}"/>
              </a:ext>
            </a:extLst>
          </p:cNvPr>
          <p:cNvSpPr>
            <a:spLocks noGrp="1"/>
          </p:cNvSpPr>
          <p:nvPr>
            <p:ph idx="1"/>
          </p:nvPr>
        </p:nvSpPr>
        <p:spPr/>
        <p:txBody>
          <a:bodyPr>
            <a:normAutofit/>
          </a:bodyPr>
          <a:lstStyle/>
          <a:p>
            <a:r>
              <a:rPr lang="en-MY" sz="2400" b="1" dirty="0"/>
              <a:t>Halo and Horn Effect </a:t>
            </a:r>
            <a:r>
              <a:rPr lang="en-MY" sz="2400" dirty="0"/>
              <a:t>: A halo effect may occur when an employee is extremely competent in one area and is therefore rated high in all categories. Conversely, the horn effect may occur when one weakness results in an overall low rating.</a:t>
            </a:r>
          </a:p>
          <a:p>
            <a:r>
              <a:rPr lang="en-MY" sz="2400" dirty="0"/>
              <a:t>The </a:t>
            </a:r>
            <a:r>
              <a:rPr lang="en-MY" sz="2400" b="1" dirty="0"/>
              <a:t>Recency error </a:t>
            </a:r>
            <a:r>
              <a:rPr lang="en-MY" sz="2400"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xmlns="" val="617116107"/>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xmlns="" val="348183454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8EF7A9-6402-40F0-87CA-B264F7E20023}"/>
              </a:ext>
            </a:extLst>
          </p:cNvPr>
          <p:cNvSpPr>
            <a:spLocks noGrp="1"/>
          </p:cNvSpPr>
          <p:nvPr>
            <p:ph type="title"/>
          </p:nvPr>
        </p:nvSpPr>
        <p:spPr>
          <a:xfrm>
            <a:off x="914400" y="228600"/>
            <a:ext cx="7200900" cy="731839"/>
          </a:xfrm>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745109C2-4242-425F-BFED-84415093598D}"/>
              </a:ext>
            </a:extLst>
          </p:cNvPr>
          <p:cNvSpPr>
            <a:spLocks noGrp="1"/>
          </p:cNvSpPr>
          <p:nvPr>
            <p:ph idx="1"/>
          </p:nvPr>
        </p:nvSpPr>
        <p:spPr>
          <a:xfrm>
            <a:off x="914400" y="1371600"/>
            <a:ext cx="7467600" cy="4343400"/>
          </a:xfrm>
        </p:spPr>
        <p:txBody>
          <a:bodyPr>
            <a:noAutofit/>
          </a:bodyPr>
          <a:lstStyle/>
          <a:p>
            <a:r>
              <a:rPr lang="en-MY" sz="2400" b="1" dirty="0"/>
              <a:t>Central tendency errors </a:t>
            </a:r>
            <a:r>
              <a:rPr lang="en-MY" sz="2400" dirty="0"/>
              <a:t>occur when an appraiser rates all employees within a narrow range, regardless of differences in actual performance, especially when using graphic scale.</a:t>
            </a:r>
          </a:p>
          <a:p>
            <a:endParaRPr lang="en-MY" sz="2400" dirty="0"/>
          </a:p>
          <a:p>
            <a:r>
              <a:rPr lang="en-MY" sz="2400" dirty="0"/>
              <a:t>The </a:t>
            </a:r>
            <a:r>
              <a:rPr lang="en-MY" sz="2400" b="1" dirty="0"/>
              <a:t>contrast error </a:t>
            </a:r>
            <a:r>
              <a:rPr lang="en-MY" sz="2400"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xmlns="" val="3094254262"/>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xmlns=""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xmlns="" val="182590476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8F77D6-2C95-4A5A-9BA9-959516CE9D21}"/>
              </a:ext>
            </a:extLst>
          </p:cNvPr>
          <p:cNvSpPr>
            <a:spLocks noGrp="1"/>
          </p:cNvSpPr>
          <p:nvPr>
            <p:ph type="title"/>
          </p:nvPr>
        </p:nvSpPr>
        <p:spPr>
          <a:xfrm>
            <a:off x="914400" y="277813"/>
            <a:ext cx="7768596" cy="1143000"/>
          </a:xfrm>
        </p:spPr>
        <p:txBody>
          <a:bodyPr>
            <a:normAutofit fontScale="90000"/>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xmlns=""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xmlns="" val="277204881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612739951"/>
              </p:ext>
            </p:extLst>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1681665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a:xfrm>
            <a:off x="990600" y="304800"/>
            <a:ext cx="7200900" cy="731839"/>
          </a:xfrm>
        </p:spPr>
        <p:txBody>
          <a:bodyPr/>
          <a:lstStyle/>
          <a:p>
            <a:r>
              <a:rPr lang="en-MY" dirty="0"/>
              <a:t>Performance Development</a:t>
            </a:r>
          </a:p>
        </p:txBody>
      </p:sp>
      <p:sp>
        <p:nvSpPr>
          <p:cNvPr id="4" name="TextBox 3">
            <a:extLst>
              <a:ext uri="{FF2B5EF4-FFF2-40B4-BE49-F238E27FC236}">
                <a16:creationId xmlns:a16="http://schemas.microsoft.com/office/drawing/2014/main" xmlns=""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xmlns="" val="1911031181"/>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46DC24-8A24-40FB-8067-4D48CD18DA44}"/>
              </a:ext>
            </a:extLst>
          </p:cNvPr>
          <p:cNvSpPr>
            <a:spLocks noGrp="1"/>
          </p:cNvSpPr>
          <p:nvPr>
            <p:ph type="title"/>
          </p:nvPr>
        </p:nvSpPr>
        <p:spPr>
          <a:xfrm>
            <a:off x="990600" y="381000"/>
            <a:ext cx="7200900" cy="808039"/>
          </a:xfrm>
        </p:spPr>
        <p:txBody>
          <a:bodyPr/>
          <a:lstStyle/>
          <a:p>
            <a:r>
              <a:rPr lang="en-MY" dirty="0"/>
              <a:t>Performance Development Process</a:t>
            </a:r>
          </a:p>
        </p:txBody>
      </p:sp>
      <p:pic>
        <p:nvPicPr>
          <p:cNvPr id="4" name="Picture 3">
            <a:extLst>
              <a:ext uri="{FF2B5EF4-FFF2-40B4-BE49-F238E27FC236}">
                <a16:creationId xmlns:a16="http://schemas.microsoft.com/office/drawing/2014/main" xmlns="" id="{57809D8A-71DD-4627-AD65-2BCA5ED20D60}"/>
              </a:ext>
            </a:extLst>
          </p:cNvPr>
          <p:cNvPicPr>
            <a:picLocks noChangeAspect="1"/>
          </p:cNvPicPr>
          <p:nvPr/>
        </p:nvPicPr>
        <p:blipFill>
          <a:blip r:embed="rId2"/>
          <a:stretch>
            <a:fillRect/>
          </a:stretch>
        </p:blipFill>
        <p:spPr>
          <a:xfrm>
            <a:off x="457200" y="1447800"/>
            <a:ext cx="8129138" cy="4201443"/>
          </a:xfrm>
          <a:prstGeom prst="rect">
            <a:avLst/>
          </a:prstGeom>
        </p:spPr>
      </p:pic>
    </p:spTree>
    <p:extLst>
      <p:ext uri="{BB962C8B-B14F-4D97-AF65-F5344CB8AC3E}">
        <p14:creationId xmlns:p14="http://schemas.microsoft.com/office/powerpoint/2010/main" xmlns="" val="697796053"/>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a:xfrm>
            <a:off x="990600" y="30480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xmlns="" id="{ABA1EE6B-853C-426B-91E4-424145D1CF84}"/>
              </a:ext>
            </a:extLst>
          </p:cNvPr>
          <p:cNvSpPr txBox="1"/>
          <p:nvPr/>
        </p:nvSpPr>
        <p:spPr>
          <a:xfrm>
            <a:off x="838200" y="1447800"/>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xmlns="" val="215222926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9184453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xmlns="" val="2006689839"/>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xmlns="" val="3586125015"/>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p14="http://schemas.microsoft.com/office/powerpoint/2010/main" xmlns="" val="1203487409"/>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xmlns="" val="387338207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xmlns="" val="409360123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635083540"/>
              </p:ext>
            </p:extLst>
          </p:nvPr>
        </p:nvGraphicFramePr>
        <p:xfrm>
          <a:off x="642910" y="642918"/>
          <a:ext cx="8029082" cy="523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9656848"/>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r>
              <a:rPr lang="en-MY" sz="2400" dirty="0" smtClean="0"/>
              <a:t>Q </a:t>
            </a:r>
            <a:r>
              <a:rPr lang="en-MY" sz="2400" dirty="0"/>
              <a:t>: Which 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a:xfrm>
            <a:off x="1066800" y="381000"/>
            <a:ext cx="7200900" cy="579439"/>
          </a:xfrm>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447800"/>
            <a:ext cx="7646315" cy="4461470"/>
          </a:xfrm>
          <a:prstGeom prst="rect">
            <a:avLst/>
          </a:prstGeom>
        </p:spPr>
      </p:pic>
    </p:spTree>
    <p:extLst>
      <p:ext uri="{BB962C8B-B14F-4D97-AF65-F5344CB8AC3E}">
        <p14:creationId xmlns="" xmlns:p14="http://schemas.microsoft.com/office/powerpoint/2010/main" val="3989100419"/>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35701951"/>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pPr algn="ctr"/>
            <a:r>
              <a:rPr lang="en-US" dirty="0" smtClean="0"/>
              <a:t>Types of International Organization</a:t>
            </a:r>
            <a:endParaRPr lang="en-US" dirty="0"/>
          </a:p>
        </p:txBody>
      </p:sp>
      <p:graphicFrame>
        <p:nvGraphicFramePr>
          <p:cNvPr id="4" name="Content Placeholder 3"/>
          <p:cNvGraphicFramePr>
            <a:graphicFrameLocks noGrp="1"/>
          </p:cNvGraphicFramePr>
          <p:nvPr>
            <p:ph idx="1"/>
          </p:nvPr>
        </p:nvGraphicFramePr>
        <p:xfrm>
          <a:off x="685800" y="914400"/>
          <a:ext cx="79248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1066800" y="228600"/>
            <a:ext cx="7200900" cy="655639"/>
          </a:xfrm>
        </p:spPr>
        <p:txBody>
          <a:bodyPr/>
          <a:lstStyle/>
          <a:p>
            <a:pPr eaLnBrk="1" hangingPunct="1"/>
            <a:r>
              <a:rPr lang="de-DE" dirty="0" smtClean="0">
                <a:latin typeface="Arial Black" charset="0"/>
                <a:ea typeface="ＭＳ Ｐゴシック" charset="0"/>
                <a:cs typeface="ＭＳ Ｐゴシック" charset="0"/>
              </a:rPr>
              <a:t>Balance in a transnational Approach</a:t>
            </a:r>
            <a:endParaRPr lang="de-DE" dirty="0">
              <a:latin typeface="Arial Black" charset="0"/>
              <a:ea typeface="ＭＳ Ｐゴシック" charset="0"/>
              <a:cs typeface="ＭＳ Ｐゴシック" charset="0"/>
            </a:endParaRPr>
          </a:p>
        </p:txBody>
      </p:sp>
      <p:sp>
        <p:nvSpPr>
          <p:cNvPr id="483334" name="Textfeld 51"/>
          <p:cNvSpPr txBox="1">
            <a:spLocks noChangeArrowheads="1"/>
          </p:cNvSpPr>
          <p:nvPr/>
        </p:nvSpPr>
        <p:spPr bwMode="auto">
          <a:xfrm>
            <a:off x="2820442" y="5897587"/>
            <a:ext cx="3623766"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Local</a:t>
            </a:r>
            <a:r>
              <a:rPr lang="de-DE" sz="1600" dirty="0" smtClean="0">
                <a:solidFill>
                  <a:srgbClr val="4D4D4D"/>
                </a:solidFill>
                <a:cs typeface="Arial" charset="0"/>
              </a:rPr>
              <a:t> Differentiation</a:t>
            </a:r>
            <a:endParaRPr lang="de-DE" sz="1600" dirty="0">
              <a:solidFill>
                <a:srgbClr val="4D4D4D"/>
              </a:solidFill>
              <a:cs typeface="Arial" charset="0"/>
            </a:endParaRPr>
          </a:p>
        </p:txBody>
      </p:sp>
      <p:sp>
        <p:nvSpPr>
          <p:cNvPr id="483335" name="Textfeld 52"/>
          <p:cNvSpPr txBox="1">
            <a:spLocks noChangeArrowheads="1"/>
          </p:cNvSpPr>
          <p:nvPr/>
        </p:nvSpPr>
        <p:spPr bwMode="auto">
          <a:xfrm>
            <a:off x="479425" y="3200400"/>
            <a:ext cx="129540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Global </a:t>
            </a:r>
            <a:r>
              <a:rPr lang="de-DE" sz="1600" dirty="0">
                <a:solidFill>
                  <a:srgbClr val="4D4D4D"/>
                </a:solidFill>
                <a:cs typeface="Arial" charset="0"/>
              </a:rPr>
              <a:t>Integration</a:t>
            </a:r>
          </a:p>
        </p:txBody>
      </p:sp>
      <p:sp>
        <p:nvSpPr>
          <p:cNvPr id="54" name="Rechteck 53"/>
          <p:cNvSpPr/>
          <p:nvPr/>
        </p:nvSpPr>
        <p:spPr>
          <a:xfrm>
            <a:off x="250825" y="1219200"/>
            <a:ext cx="8686800" cy="50180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55" name="Bogen 12"/>
          <p:cNvSpPr>
            <a:spLocks/>
          </p:cNvSpPr>
          <p:nvPr/>
        </p:nvSpPr>
        <p:spPr bwMode="auto">
          <a:xfrm rot="5400000">
            <a:off x="2060575" y="933450"/>
            <a:ext cx="243840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6" name="Bogen 12"/>
          <p:cNvSpPr>
            <a:spLocks/>
          </p:cNvSpPr>
          <p:nvPr/>
        </p:nvSpPr>
        <p:spPr bwMode="auto">
          <a:xfrm rot="5400000" flipH="1" flipV="1">
            <a:off x="4697412" y="3074988"/>
            <a:ext cx="2536825" cy="3048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483339" name="Textfeld 56"/>
          <p:cNvSpPr txBox="1">
            <a:spLocks noChangeArrowheads="1"/>
          </p:cNvSpPr>
          <p:nvPr/>
        </p:nvSpPr>
        <p:spPr bwMode="auto">
          <a:xfrm>
            <a:off x="2422957" y="1558925"/>
            <a:ext cx="184064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Employer Branding</a:t>
            </a:r>
            <a:endParaRPr lang="de-DE" sz="1400" dirty="0">
              <a:solidFill>
                <a:srgbClr val="4D4D4D"/>
              </a:solidFill>
              <a:cs typeface="Arial" charset="0"/>
            </a:endParaRPr>
          </a:p>
        </p:txBody>
      </p:sp>
      <p:sp>
        <p:nvSpPr>
          <p:cNvPr id="58" name="Oval 57"/>
          <p:cNvSpPr/>
          <p:nvPr/>
        </p:nvSpPr>
        <p:spPr>
          <a:xfrm>
            <a:off x="3263900" y="1981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1" name="Textfeld 58"/>
          <p:cNvSpPr txBox="1">
            <a:spLocks noChangeArrowheads="1"/>
          </p:cNvSpPr>
          <p:nvPr/>
        </p:nvSpPr>
        <p:spPr bwMode="auto">
          <a:xfrm>
            <a:off x="4430713" y="2667000"/>
            <a:ext cx="1611312" cy="73866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Employee</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Referral</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Program</a:t>
            </a:r>
            <a:endParaRPr lang="de-DE" sz="1400" dirty="0">
              <a:solidFill>
                <a:srgbClr val="4D4D4D"/>
              </a:solidFill>
              <a:cs typeface="Arial" charset="0"/>
            </a:endParaRPr>
          </a:p>
        </p:txBody>
      </p:sp>
      <p:sp>
        <p:nvSpPr>
          <p:cNvPr id="60" name="Oval 59"/>
          <p:cNvSpPr/>
          <p:nvPr/>
        </p:nvSpPr>
        <p:spPr>
          <a:xfrm>
            <a:off x="5157788" y="3505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3" name="Textfeld 60"/>
          <p:cNvSpPr txBox="1">
            <a:spLocks noChangeArrowheads="1"/>
          </p:cNvSpPr>
          <p:nvPr/>
        </p:nvSpPr>
        <p:spPr bwMode="auto">
          <a:xfrm>
            <a:off x="5926138" y="3581400"/>
            <a:ext cx="10731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Campus </a:t>
            </a:r>
            <a:br>
              <a:rPr lang="de-DE" sz="1400">
                <a:solidFill>
                  <a:srgbClr val="4D4D4D"/>
                </a:solidFill>
                <a:cs typeface="Arial" charset="0"/>
              </a:rPr>
            </a:br>
            <a:r>
              <a:rPr lang="de-DE" sz="1400">
                <a:solidFill>
                  <a:srgbClr val="4D4D4D"/>
                </a:solidFill>
                <a:cs typeface="Arial" charset="0"/>
              </a:rPr>
              <a:t>Recruiting</a:t>
            </a:r>
          </a:p>
        </p:txBody>
      </p:sp>
      <p:sp>
        <p:nvSpPr>
          <p:cNvPr id="62" name="Oval 61"/>
          <p:cNvSpPr/>
          <p:nvPr/>
        </p:nvSpPr>
        <p:spPr>
          <a:xfrm>
            <a:off x="6399213" y="41910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5" name="Textfeld 62"/>
          <p:cNvSpPr txBox="1">
            <a:spLocks noChangeArrowheads="1"/>
          </p:cNvSpPr>
          <p:nvPr/>
        </p:nvSpPr>
        <p:spPr bwMode="auto">
          <a:xfrm>
            <a:off x="4953000" y="4418013"/>
            <a:ext cx="17526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Candidate</a:t>
            </a:r>
            <a:r>
              <a:rPr lang="de-DE" sz="1400" dirty="0">
                <a:solidFill>
                  <a:srgbClr val="4D4D4D"/>
                </a:solidFill>
                <a:cs typeface="Arial" charset="0"/>
              </a:rPr>
              <a:t/>
            </a:r>
            <a:br>
              <a:rPr lang="de-DE" sz="1400" dirty="0">
                <a:solidFill>
                  <a:srgbClr val="4D4D4D"/>
                </a:solidFill>
                <a:cs typeface="Arial" charset="0"/>
              </a:rPr>
            </a:br>
            <a:r>
              <a:rPr lang="de-DE" sz="1400" dirty="0" err="1" smtClean="0">
                <a:solidFill>
                  <a:srgbClr val="4D4D4D"/>
                </a:solidFill>
                <a:cs typeface="Arial" charset="0"/>
              </a:rPr>
              <a:t>Selection</a:t>
            </a:r>
            <a:endParaRPr lang="de-DE" sz="1400" dirty="0">
              <a:solidFill>
                <a:srgbClr val="4D4D4D"/>
              </a:solidFill>
              <a:cs typeface="Arial" charset="0"/>
            </a:endParaRPr>
          </a:p>
        </p:txBody>
      </p:sp>
      <p:sp>
        <p:nvSpPr>
          <p:cNvPr id="64" name="Oval 63"/>
          <p:cNvSpPr/>
          <p:nvPr/>
        </p:nvSpPr>
        <p:spPr>
          <a:xfrm>
            <a:off x="5554663"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7" name="Textfeld 64"/>
          <p:cNvSpPr txBox="1">
            <a:spLocks noChangeArrowheads="1"/>
          </p:cNvSpPr>
          <p:nvPr/>
        </p:nvSpPr>
        <p:spPr bwMode="auto">
          <a:xfrm>
            <a:off x="1806575" y="2297113"/>
            <a:ext cx="1470025"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Executive</a:t>
            </a:r>
            <a:br>
              <a:rPr lang="de-DE" sz="1400">
                <a:solidFill>
                  <a:srgbClr val="4D4D4D"/>
                </a:solidFill>
                <a:cs typeface="Arial" charset="0"/>
              </a:rPr>
            </a:br>
            <a:r>
              <a:rPr lang="de-DE" sz="1400">
                <a:solidFill>
                  <a:srgbClr val="4D4D4D"/>
                </a:solidFill>
                <a:cs typeface="Arial" charset="0"/>
              </a:rPr>
              <a:t>Compensation</a:t>
            </a:r>
          </a:p>
        </p:txBody>
      </p:sp>
      <p:sp>
        <p:nvSpPr>
          <p:cNvPr id="66" name="Oval 65"/>
          <p:cNvSpPr/>
          <p:nvPr/>
        </p:nvSpPr>
        <p:spPr>
          <a:xfrm>
            <a:off x="2474913" y="2971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9" name="Textfeld 66"/>
          <p:cNvSpPr txBox="1">
            <a:spLocks noChangeArrowheads="1"/>
          </p:cNvSpPr>
          <p:nvPr/>
        </p:nvSpPr>
        <p:spPr bwMode="auto">
          <a:xfrm>
            <a:off x="2124075" y="4418013"/>
            <a:ext cx="1185863" cy="5238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Office Training</a:t>
            </a:r>
            <a:endParaRPr lang="de-DE" sz="1400" dirty="0">
              <a:solidFill>
                <a:srgbClr val="4D4D4D"/>
              </a:solidFill>
              <a:cs typeface="Arial" charset="0"/>
            </a:endParaRPr>
          </a:p>
        </p:txBody>
      </p:sp>
      <p:sp>
        <p:nvSpPr>
          <p:cNvPr id="68" name="Oval 67"/>
          <p:cNvSpPr/>
          <p:nvPr/>
        </p:nvSpPr>
        <p:spPr>
          <a:xfrm>
            <a:off x="2654300"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1" name="Textfeld 68"/>
          <p:cNvSpPr txBox="1">
            <a:spLocks noChangeArrowheads="1"/>
          </p:cNvSpPr>
          <p:nvPr/>
        </p:nvSpPr>
        <p:spPr bwMode="auto">
          <a:xfrm>
            <a:off x="5268913" y="1844675"/>
            <a:ext cx="1611312" cy="5238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Career</a:t>
            </a:r>
            <a:r>
              <a:rPr lang="de-DE" sz="1400" dirty="0" smtClean="0">
                <a:solidFill>
                  <a:srgbClr val="4D4D4D"/>
                </a:solidFill>
                <a:cs typeface="Arial" charset="0"/>
              </a:rPr>
              <a:t> </a:t>
            </a:r>
            <a:r>
              <a:rPr lang="de-DE" sz="1400" dirty="0">
                <a:solidFill>
                  <a:srgbClr val="4D4D4D"/>
                </a:solidFill>
                <a:cs typeface="Arial" charset="0"/>
              </a:rPr>
              <a:t/>
            </a:r>
            <a:br>
              <a:rPr lang="de-DE" sz="1400" dirty="0">
                <a:solidFill>
                  <a:srgbClr val="4D4D4D"/>
                </a:solidFill>
                <a:cs typeface="Arial" charset="0"/>
              </a:rPr>
            </a:br>
            <a:r>
              <a:rPr lang="de-DE" sz="1400" dirty="0" err="1">
                <a:solidFill>
                  <a:srgbClr val="4D4D4D"/>
                </a:solidFill>
                <a:cs typeface="Arial" charset="0"/>
              </a:rPr>
              <a:t>website</a:t>
            </a:r>
            <a:endParaRPr lang="de-DE" sz="1400" dirty="0">
              <a:solidFill>
                <a:srgbClr val="4D4D4D"/>
              </a:solidFill>
              <a:cs typeface="Arial" charset="0"/>
            </a:endParaRPr>
          </a:p>
        </p:txBody>
      </p:sp>
      <p:sp>
        <p:nvSpPr>
          <p:cNvPr id="70" name="Oval 69"/>
          <p:cNvSpPr/>
          <p:nvPr/>
        </p:nvSpPr>
        <p:spPr>
          <a:xfrm>
            <a:off x="5995988" y="2497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3" name="Textfeld 70"/>
          <p:cNvSpPr txBox="1">
            <a:spLocks noChangeArrowheads="1"/>
          </p:cNvSpPr>
          <p:nvPr/>
        </p:nvSpPr>
        <p:spPr bwMode="auto">
          <a:xfrm>
            <a:off x="2689225" y="3516313"/>
            <a:ext cx="17526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Talent </a:t>
            </a:r>
            <a:r>
              <a:rPr lang="de-DE" sz="1400" dirty="0" err="1" smtClean="0">
                <a:solidFill>
                  <a:srgbClr val="4D4D4D"/>
                </a:solidFill>
                <a:cs typeface="Arial" charset="0"/>
              </a:rPr>
              <a:t>management</a:t>
            </a:r>
            <a:endParaRPr lang="de-DE" sz="1400" dirty="0">
              <a:solidFill>
                <a:srgbClr val="4D4D4D"/>
              </a:solidFill>
              <a:cs typeface="Arial" charset="0"/>
            </a:endParaRPr>
          </a:p>
        </p:txBody>
      </p:sp>
      <p:sp>
        <p:nvSpPr>
          <p:cNvPr id="72" name="Oval 71"/>
          <p:cNvSpPr/>
          <p:nvPr/>
        </p:nvSpPr>
        <p:spPr>
          <a:xfrm>
            <a:off x="3497263" y="4114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5" name="Textfeld 72"/>
          <p:cNvSpPr txBox="1">
            <a:spLocks noChangeArrowheads="1"/>
          </p:cNvSpPr>
          <p:nvPr/>
        </p:nvSpPr>
        <p:spPr bwMode="auto">
          <a:xfrm>
            <a:off x="6145213" y="4849813"/>
            <a:ext cx="10906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Training</a:t>
            </a:r>
          </a:p>
        </p:txBody>
      </p:sp>
      <p:sp>
        <p:nvSpPr>
          <p:cNvPr id="74" name="Oval 73"/>
          <p:cNvSpPr/>
          <p:nvPr/>
        </p:nvSpPr>
        <p:spPr>
          <a:xfrm>
            <a:off x="6621463" y="52482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7" name="Textfeld 74"/>
          <p:cNvSpPr txBox="1">
            <a:spLocks noChangeArrowheads="1"/>
          </p:cNvSpPr>
          <p:nvPr/>
        </p:nvSpPr>
        <p:spPr bwMode="auto">
          <a:xfrm>
            <a:off x="3070225" y="2209800"/>
            <a:ext cx="16129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HR-IT</a:t>
            </a:r>
          </a:p>
        </p:txBody>
      </p:sp>
      <p:sp>
        <p:nvSpPr>
          <p:cNvPr id="76" name="Oval 75"/>
          <p:cNvSpPr/>
          <p:nvPr/>
        </p:nvSpPr>
        <p:spPr>
          <a:xfrm>
            <a:off x="3797300" y="25939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7" name="Rechteck 76"/>
          <p:cNvSpPr/>
          <p:nvPr/>
        </p:nvSpPr>
        <p:spPr>
          <a:xfrm>
            <a:off x="1774825" y="1219200"/>
            <a:ext cx="5715000" cy="464820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483360" name="Textfeld 77"/>
          <p:cNvSpPr txBox="1">
            <a:spLocks noChangeArrowheads="1"/>
          </p:cNvSpPr>
          <p:nvPr/>
        </p:nvSpPr>
        <p:spPr bwMode="auto">
          <a:xfrm>
            <a:off x="1774825" y="1219200"/>
            <a:ext cx="9906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l" eaLnBrk="1" hangingPunct="1"/>
            <a:r>
              <a:rPr lang="de-DE" sz="1600" dirty="0">
                <a:solidFill>
                  <a:srgbClr val="800000"/>
                </a:solidFill>
                <a:cs typeface="Arial" charset="0"/>
              </a:rPr>
              <a:t>global</a:t>
            </a:r>
          </a:p>
        </p:txBody>
      </p:sp>
      <p:sp>
        <p:nvSpPr>
          <p:cNvPr id="483361" name="Textfeld 78"/>
          <p:cNvSpPr txBox="1">
            <a:spLocks noChangeArrowheads="1"/>
          </p:cNvSpPr>
          <p:nvPr/>
        </p:nvSpPr>
        <p:spPr bwMode="auto">
          <a:xfrm>
            <a:off x="6499225" y="55292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err="1" smtClean="0">
                <a:solidFill>
                  <a:srgbClr val="800000"/>
                </a:solidFill>
                <a:cs typeface="Arial" charset="0"/>
              </a:rPr>
              <a:t>local</a:t>
            </a:r>
            <a:endParaRPr lang="de-DE" sz="1600" dirty="0">
              <a:solidFill>
                <a:srgbClr val="800000"/>
              </a:solidFill>
              <a:cs typeface="Arial" charset="0"/>
            </a:endParaRPr>
          </a:p>
        </p:txBody>
      </p:sp>
      <p:cxnSp>
        <p:nvCxnSpPr>
          <p:cNvPr id="3" name="Gerade Verbindung mit Pfeil 2"/>
          <p:cNvCxnSpPr/>
          <p:nvPr/>
        </p:nvCxnSpPr>
        <p:spPr bwMode="auto">
          <a:xfrm flipV="1">
            <a:off x="1763688" y="1196752"/>
            <a:ext cx="0" cy="468052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cxnSp>
        <p:nvCxnSpPr>
          <p:cNvPr id="38" name="Gerade Verbindung mit Pfeil 37"/>
          <p:cNvCxnSpPr/>
          <p:nvPr/>
        </p:nvCxnSpPr>
        <p:spPr bwMode="auto">
          <a:xfrm>
            <a:off x="1763688" y="5877272"/>
            <a:ext cx="5760640" cy="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spTree>
    <p:extLst>
      <p:ext uri="{BB962C8B-B14F-4D97-AF65-F5344CB8AC3E}">
        <p14:creationId xmlns:p14="http://schemas.microsoft.com/office/powerpoint/2010/main" xmlns="" val="23519514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7" name="Line 16"/>
          <p:cNvSpPr>
            <a:spLocks noChangeShapeType="1"/>
          </p:cNvSpPr>
          <p:nvPr/>
        </p:nvSpPr>
        <p:spPr bwMode="auto">
          <a:xfrm>
            <a:off x="468313" y="4652963"/>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398" name="Line 17"/>
          <p:cNvSpPr>
            <a:spLocks noChangeShapeType="1"/>
          </p:cNvSpPr>
          <p:nvPr/>
        </p:nvSpPr>
        <p:spPr bwMode="auto">
          <a:xfrm>
            <a:off x="468313" y="3932238"/>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399" name="Line 18"/>
          <p:cNvSpPr>
            <a:spLocks noChangeShapeType="1"/>
          </p:cNvSpPr>
          <p:nvPr/>
        </p:nvSpPr>
        <p:spPr bwMode="auto">
          <a:xfrm>
            <a:off x="468313" y="3190875"/>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400" name="Line 19"/>
          <p:cNvSpPr>
            <a:spLocks noChangeShapeType="1"/>
          </p:cNvSpPr>
          <p:nvPr/>
        </p:nvSpPr>
        <p:spPr bwMode="auto">
          <a:xfrm>
            <a:off x="468313" y="2465388"/>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401" name="Line 20"/>
          <p:cNvSpPr>
            <a:spLocks noChangeShapeType="1"/>
          </p:cNvSpPr>
          <p:nvPr/>
        </p:nvSpPr>
        <p:spPr bwMode="auto">
          <a:xfrm>
            <a:off x="468313" y="1700213"/>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485382" name="Rectangle 2"/>
          <p:cNvSpPr>
            <a:spLocks noGrp="1" noChangeArrowheads="1"/>
          </p:cNvSpPr>
          <p:nvPr>
            <p:ph type="title"/>
          </p:nvPr>
        </p:nvSpPr>
        <p:spPr>
          <a:xfrm>
            <a:off x="1371600" y="228600"/>
            <a:ext cx="7200900" cy="655639"/>
          </a:xfrm>
        </p:spPr>
        <p:txBody>
          <a:bodyPr/>
          <a:lstStyle/>
          <a:p>
            <a:pPr eaLnBrk="1" hangingPunct="1"/>
            <a:r>
              <a:rPr lang="de-DE" dirty="0" err="1" smtClean="0">
                <a:latin typeface="Arial Black" charset="0"/>
                <a:ea typeface="ＭＳ Ｐゴシック" charset="0"/>
                <a:cs typeface="ＭＳ Ｐゴシック" charset="0"/>
              </a:rPr>
              <a:t>From</a:t>
            </a:r>
            <a:r>
              <a:rPr lang="de-DE" dirty="0" smtClean="0">
                <a:latin typeface="Arial Black" charset="0"/>
                <a:ea typeface="ＭＳ Ｐゴシック" charset="0"/>
                <a:cs typeface="ＭＳ Ｐゴシック" charset="0"/>
              </a:rPr>
              <a:t> traditional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future</a:t>
            </a:r>
            <a:r>
              <a:rPr lang="de-DE" dirty="0" smtClean="0">
                <a:latin typeface="Arial Black" charset="0"/>
                <a:ea typeface="ＭＳ Ｐゴシック" charset="0"/>
                <a:cs typeface="ＭＳ Ｐゴシック" charset="0"/>
              </a:rPr>
              <a:t> HR</a:t>
            </a:r>
            <a:endParaRPr lang="de-DE" dirty="0">
              <a:latin typeface="Arial Black" charset="0"/>
              <a:ea typeface="ＭＳ Ｐゴシック" charset="0"/>
              <a:cs typeface="ＭＳ Ｐゴシック" charset="0"/>
            </a:endParaRPr>
          </a:p>
        </p:txBody>
      </p:sp>
      <p:grpSp>
        <p:nvGrpSpPr>
          <p:cNvPr id="2" name="Gruppierung 2"/>
          <p:cNvGrpSpPr>
            <a:grpSpLocks/>
          </p:cNvGrpSpPr>
          <p:nvPr/>
        </p:nvGrpSpPr>
        <p:grpSpPr bwMode="auto">
          <a:xfrm>
            <a:off x="2339975" y="1843088"/>
            <a:ext cx="2808288" cy="2809875"/>
            <a:chOff x="2051050" y="2490788"/>
            <a:chExt cx="2089150" cy="2233612"/>
          </a:xfrm>
        </p:grpSpPr>
        <p:sp>
          <p:nvSpPr>
            <p:cNvPr id="485396" name="Pyr1"/>
            <p:cNvSpPr>
              <a:spLocks noEditPoints="1" noChangeArrowheads="1"/>
            </p:cNvSpPr>
            <p:nvPr/>
          </p:nvSpPr>
          <p:spPr bwMode="auto">
            <a:xfrm>
              <a:off x="2863850" y="2490788"/>
              <a:ext cx="468313"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7" name="Pyr2"/>
            <p:cNvSpPr>
              <a:spLocks noEditPoints="1" noChangeArrowheads="1"/>
            </p:cNvSpPr>
            <p:nvPr/>
          </p:nvSpPr>
          <p:spPr bwMode="auto">
            <a:xfrm>
              <a:off x="2592388" y="2986088"/>
              <a:ext cx="1008062"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sp>
          <p:nvSpPr>
            <p:cNvPr id="485398" name="Pyr3"/>
            <p:cNvSpPr>
              <a:spLocks noEditPoints="1" noChangeArrowheads="1"/>
            </p:cNvSpPr>
            <p:nvPr/>
          </p:nvSpPr>
          <p:spPr bwMode="auto">
            <a:xfrm>
              <a:off x="2324100" y="3567113"/>
              <a:ext cx="1544638" cy="579437"/>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287 w 21600"/>
                <a:gd name="T13" fmla="*/ 500 h 21600"/>
                <a:gd name="T14" fmla="*/ 16312 w 21600"/>
                <a:gd name="T15" fmla="*/ 21100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solidFill>
              <a:srgbClr val="DDDDDD"/>
            </a:solidFill>
            <a:ln w="9525">
              <a:solidFill>
                <a:srgbClr val="C0C0C0"/>
              </a:solidFill>
              <a:miter lim="800000"/>
              <a:headEnd/>
              <a:tailEnd/>
            </a:ln>
          </p:spPr>
          <p:txBody>
            <a:bodyPr/>
            <a:lstStyle/>
            <a:p>
              <a:endParaRPr lang="de-DE"/>
            </a:p>
          </p:txBody>
        </p:sp>
        <p:sp>
          <p:nvSpPr>
            <p:cNvPr id="485399" name="Pyr4"/>
            <p:cNvSpPr>
              <a:spLocks noEditPoints="1" noChangeArrowheads="1"/>
            </p:cNvSpPr>
            <p:nvPr/>
          </p:nvSpPr>
          <p:spPr bwMode="auto">
            <a:xfrm>
              <a:off x="2051050" y="4143375"/>
              <a:ext cx="2089150"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3287 w 21600"/>
                <a:gd name="T13" fmla="*/ 500 h 21600"/>
                <a:gd name="T14" fmla="*/ 17312 w 21600"/>
                <a:gd name="T15" fmla="*/ 21100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solidFill>
              <a:schemeClr val="bg1"/>
            </a:solidFill>
            <a:ln w="9525">
              <a:solidFill>
                <a:srgbClr val="C0C0C0"/>
              </a:solidFill>
              <a:miter lim="800000"/>
              <a:headEnd/>
              <a:tailEnd/>
            </a:ln>
          </p:spPr>
          <p:txBody>
            <a:bodyPr/>
            <a:lstStyle/>
            <a:p>
              <a:endParaRPr lang="de-DE"/>
            </a:p>
          </p:txBody>
        </p:sp>
      </p:grpSp>
      <p:grpSp>
        <p:nvGrpSpPr>
          <p:cNvPr id="3" name="Gruppierung 1"/>
          <p:cNvGrpSpPr>
            <a:grpSpLocks/>
          </p:cNvGrpSpPr>
          <p:nvPr/>
        </p:nvGrpSpPr>
        <p:grpSpPr bwMode="auto">
          <a:xfrm>
            <a:off x="5219700" y="1844675"/>
            <a:ext cx="3005138" cy="2719388"/>
            <a:chOff x="5433144" y="2490788"/>
            <a:chExt cx="2235200" cy="2160587"/>
          </a:xfrm>
        </p:grpSpPr>
        <p:grpSp>
          <p:nvGrpSpPr>
            <p:cNvPr id="4" name="Group 11"/>
            <p:cNvGrpSpPr>
              <a:grpSpLocks/>
            </p:cNvGrpSpPr>
            <p:nvPr/>
          </p:nvGrpSpPr>
          <p:grpSpPr bwMode="auto">
            <a:xfrm>
              <a:off x="5436319" y="2490788"/>
              <a:ext cx="2232025" cy="1076325"/>
              <a:chOff x="2563" y="1706"/>
              <a:chExt cx="635" cy="678"/>
            </a:xfrm>
          </p:grpSpPr>
          <p:sp>
            <p:nvSpPr>
              <p:cNvPr id="485394" name="Pyr1"/>
              <p:cNvSpPr>
                <a:spLocks noEditPoints="1" noChangeArrowheads="1"/>
              </p:cNvSpPr>
              <p:nvPr/>
            </p:nvSpPr>
            <p:spPr bwMode="auto">
              <a:xfrm>
                <a:off x="2734" y="1706"/>
                <a:ext cx="295" cy="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18 w 21600"/>
                  <a:gd name="T10" fmla="*/ 11769 h 21600"/>
                  <a:gd name="T11" fmla="*/ 16182 w 21600"/>
                  <a:gd name="T12" fmla="*/ 20631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5" name="Pyr2"/>
              <p:cNvSpPr>
                <a:spLocks noEditPoints="1" noChangeArrowheads="1"/>
              </p:cNvSpPr>
              <p:nvPr/>
            </p:nvSpPr>
            <p:spPr bwMode="auto">
              <a:xfrm>
                <a:off x="2563" y="2018"/>
                <a:ext cx="635" cy="36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3 w 21600"/>
                  <a:gd name="T13" fmla="*/ 472 h 21600"/>
                  <a:gd name="T14" fmla="*/ 15817 w 21600"/>
                  <a:gd name="T15" fmla="*/ 21128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grpSp>
        <p:sp>
          <p:nvSpPr>
            <p:cNvPr id="485392" name="Pyr1"/>
            <p:cNvSpPr>
              <a:spLocks noEditPoints="1" noChangeArrowheads="1"/>
            </p:cNvSpPr>
            <p:nvPr/>
          </p:nvSpPr>
          <p:spPr bwMode="auto">
            <a:xfrm rot="10800000">
              <a:off x="6025282" y="4156075"/>
              <a:ext cx="1036637"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chemeClr val="bg1"/>
            </a:solidFill>
            <a:ln w="9525">
              <a:solidFill>
                <a:srgbClr val="C0C0C0"/>
              </a:solidFill>
              <a:miter lim="800000"/>
              <a:headEnd/>
              <a:tailEnd/>
            </a:ln>
          </p:spPr>
          <p:txBody>
            <a:bodyPr rot="10800000"/>
            <a:lstStyle/>
            <a:p>
              <a:endParaRPr lang="de-DE"/>
            </a:p>
          </p:txBody>
        </p:sp>
        <p:sp>
          <p:nvSpPr>
            <p:cNvPr id="485393" name="Pyr2"/>
            <p:cNvSpPr>
              <a:spLocks noEditPoints="1" noChangeArrowheads="1"/>
            </p:cNvSpPr>
            <p:nvPr/>
          </p:nvSpPr>
          <p:spPr bwMode="auto">
            <a:xfrm rot="10800000">
              <a:off x="5433144" y="3575050"/>
              <a:ext cx="2232025"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DDDDDD"/>
            </a:solidFill>
            <a:ln w="9525">
              <a:solidFill>
                <a:srgbClr val="C0C0C0"/>
              </a:solidFill>
              <a:miter lim="800000"/>
              <a:headEnd/>
              <a:tailEnd/>
            </a:ln>
          </p:spPr>
          <p:txBody>
            <a:bodyPr/>
            <a:lstStyle/>
            <a:p>
              <a:endParaRPr lang="de-DE"/>
            </a:p>
          </p:txBody>
        </p:sp>
      </p:grpSp>
      <p:sp>
        <p:nvSpPr>
          <p:cNvPr id="485385" name="Rectangle 21"/>
          <p:cNvSpPr>
            <a:spLocks noChangeArrowheads="1"/>
          </p:cNvSpPr>
          <p:nvPr/>
        </p:nvSpPr>
        <p:spPr bwMode="auto">
          <a:xfrm>
            <a:off x="468313" y="3932238"/>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a:solidFill>
                  <a:srgbClr val="4D4D4D"/>
                </a:solidFill>
              </a:rPr>
              <a:t>Administration</a:t>
            </a:r>
          </a:p>
        </p:txBody>
      </p:sp>
      <p:sp>
        <p:nvSpPr>
          <p:cNvPr id="485386" name="Rectangle 22"/>
          <p:cNvSpPr>
            <a:spLocks noChangeArrowheads="1"/>
          </p:cNvSpPr>
          <p:nvPr/>
        </p:nvSpPr>
        <p:spPr bwMode="auto">
          <a:xfrm>
            <a:off x="468313" y="3213100"/>
            <a:ext cx="792162"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smtClean="0">
                <a:solidFill>
                  <a:srgbClr val="4D4D4D"/>
                </a:solidFill>
              </a:rPr>
              <a:t>Support</a:t>
            </a:r>
            <a:endParaRPr lang="de-DE" dirty="0">
              <a:solidFill>
                <a:srgbClr val="4D4D4D"/>
              </a:solidFill>
            </a:endParaRPr>
          </a:p>
        </p:txBody>
      </p:sp>
      <p:sp>
        <p:nvSpPr>
          <p:cNvPr id="485387" name="Rectangle 23"/>
          <p:cNvSpPr>
            <a:spLocks noChangeArrowheads="1"/>
          </p:cNvSpPr>
          <p:nvPr/>
        </p:nvSpPr>
        <p:spPr bwMode="auto">
          <a:xfrm>
            <a:off x="468313" y="2490788"/>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smtClean="0">
                <a:solidFill>
                  <a:srgbClr val="4D4D4D"/>
                </a:solidFill>
              </a:rPr>
              <a:t>Consulting</a:t>
            </a:r>
            <a:endParaRPr lang="de-DE" dirty="0">
              <a:solidFill>
                <a:srgbClr val="4D4D4D"/>
              </a:solidFill>
            </a:endParaRPr>
          </a:p>
        </p:txBody>
      </p:sp>
      <p:sp>
        <p:nvSpPr>
          <p:cNvPr id="485388" name="Rectangle 24"/>
          <p:cNvSpPr>
            <a:spLocks noChangeArrowheads="1"/>
          </p:cNvSpPr>
          <p:nvPr/>
        </p:nvSpPr>
        <p:spPr bwMode="auto">
          <a:xfrm>
            <a:off x="468313" y="1700213"/>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err="1" smtClean="0">
                <a:solidFill>
                  <a:srgbClr val="4D4D4D"/>
                </a:solidFill>
              </a:rPr>
              <a:t>Strategy</a:t>
            </a:r>
            <a:endParaRPr lang="de-DE" dirty="0">
              <a:solidFill>
                <a:srgbClr val="4D4D4D"/>
              </a:solidFill>
            </a:endParaRPr>
          </a:p>
        </p:txBody>
      </p:sp>
      <p:sp>
        <p:nvSpPr>
          <p:cNvPr id="485389" name="Rectangle 21"/>
          <p:cNvSpPr>
            <a:spLocks noChangeArrowheads="1"/>
          </p:cNvSpPr>
          <p:nvPr/>
        </p:nvSpPr>
        <p:spPr bwMode="auto">
          <a:xfrm>
            <a:off x="2339975" y="4652963"/>
            <a:ext cx="2808288"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r>
              <a:rPr lang="de-DE" sz="1600" dirty="0" smtClean="0">
                <a:solidFill>
                  <a:srgbClr val="4D4D4D"/>
                </a:solidFill>
              </a:rPr>
              <a:t>Traditional HR</a:t>
            </a:r>
            <a:endParaRPr lang="de-DE" sz="1600" dirty="0">
              <a:solidFill>
                <a:srgbClr val="4D4D4D"/>
              </a:solidFill>
            </a:endParaRPr>
          </a:p>
        </p:txBody>
      </p:sp>
      <p:sp>
        <p:nvSpPr>
          <p:cNvPr id="485390" name="Rectangle 21"/>
          <p:cNvSpPr>
            <a:spLocks noChangeArrowheads="1"/>
          </p:cNvSpPr>
          <p:nvPr/>
        </p:nvSpPr>
        <p:spPr bwMode="auto">
          <a:xfrm>
            <a:off x="5292725" y="4652963"/>
            <a:ext cx="2808288"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r>
              <a:rPr lang="de-DE" sz="1600" dirty="0" smtClean="0">
                <a:solidFill>
                  <a:srgbClr val="4D4D4D"/>
                </a:solidFill>
              </a:rPr>
              <a:t>Future HR</a:t>
            </a:r>
            <a:endParaRPr lang="de-DE" sz="1600" dirty="0">
              <a:solidFill>
                <a:srgbClr val="4D4D4D"/>
              </a:solidFill>
            </a:endParaRPr>
          </a:p>
        </p:txBody>
      </p:sp>
    </p:spTree>
    <p:extLst>
      <p:ext uri="{BB962C8B-B14F-4D97-AF65-F5344CB8AC3E}">
        <p14:creationId xmlns:p14="http://schemas.microsoft.com/office/powerpoint/2010/main" xmlns="" val="19433221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3"/>
          <p:cNvSpPr>
            <a:spLocks noGrp="1" noChangeArrowheads="1"/>
          </p:cNvSpPr>
          <p:nvPr>
            <p:ph type="title"/>
          </p:nvPr>
        </p:nvSpPr>
        <p:spPr>
          <a:xfrm>
            <a:off x="1066800" y="228600"/>
            <a:ext cx="7200900" cy="1142385"/>
          </a:xfrm>
        </p:spPr>
        <p:txBody>
          <a:bodyPr/>
          <a:lstStyle/>
          <a:p>
            <a:pPr eaLnBrk="1" hangingPunct="1"/>
            <a:r>
              <a:rPr lang="de-DE" dirty="0" err="1" smtClean="0">
                <a:latin typeface="Arial Black" charset="0"/>
                <a:ea typeface="ＭＳ Ｐゴシック" charset="0"/>
                <a:cs typeface="ＭＳ Ｐゴシック" charset="0"/>
              </a:rPr>
              <a:t>Selecting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handled</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by</a:t>
            </a:r>
            <a:r>
              <a:rPr lang="de-DE" dirty="0" smtClean="0">
                <a:latin typeface="Arial Black" charset="0"/>
                <a:ea typeface="ＭＳ Ｐゴシック" charset="0"/>
                <a:cs typeface="ＭＳ Ｐゴシック" charset="0"/>
              </a:rPr>
              <a:t> a </a:t>
            </a:r>
            <a:r>
              <a:rPr lang="de-DE" dirty="0" err="1" smtClean="0">
                <a:latin typeface="Arial Black" charset="0"/>
                <a:ea typeface="ＭＳ Ｐゴシック" charset="0"/>
                <a:cs typeface="ＭＳ Ｐゴシック" charset="0"/>
              </a:rPr>
              <a:t>Shared</a:t>
            </a:r>
            <a:r>
              <a:rPr lang="de-DE" dirty="0" smtClean="0">
                <a:latin typeface="Arial Black" charset="0"/>
                <a:ea typeface="ＭＳ Ｐゴシック" charset="0"/>
                <a:cs typeface="ＭＳ Ｐゴシック" charset="0"/>
              </a:rPr>
              <a:t> </a:t>
            </a:r>
            <a:r>
              <a:rPr lang="de-DE" dirty="0">
                <a:latin typeface="Arial Black" charset="0"/>
                <a:ea typeface="ＭＳ Ｐゴシック" charset="0"/>
                <a:cs typeface="ＭＳ Ｐゴシック" charset="0"/>
              </a:rPr>
              <a:t>Service </a:t>
            </a:r>
            <a:r>
              <a:rPr lang="de-DE" dirty="0" smtClean="0">
                <a:latin typeface="Arial Black" charset="0"/>
                <a:ea typeface="ＭＳ Ｐゴシック" charset="0"/>
                <a:cs typeface="ＭＳ Ｐゴシック" charset="0"/>
              </a:rPr>
              <a:t>Center</a:t>
            </a:r>
            <a:endParaRPr lang="de-DE" dirty="0">
              <a:latin typeface="Arial Black" charset="0"/>
              <a:ea typeface="ＭＳ Ｐゴシック" charset="0"/>
              <a:cs typeface="ＭＳ Ｐゴシック" charset="0"/>
            </a:endParaRPr>
          </a:p>
        </p:txBody>
      </p:sp>
      <p:sp>
        <p:nvSpPr>
          <p:cNvPr id="495618" name="Textfeld 45"/>
          <p:cNvSpPr txBox="1">
            <a:spLocks noChangeArrowheads="1"/>
          </p:cNvSpPr>
          <p:nvPr/>
        </p:nvSpPr>
        <p:spPr bwMode="auto">
          <a:xfrm>
            <a:off x="1952625" y="57959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b="0" dirty="0" smtClean="0">
                <a:solidFill>
                  <a:srgbClr val="4D4D4D"/>
                </a:solidFill>
                <a:cs typeface="Arial" charset="0"/>
              </a:rPr>
              <a:t>high</a:t>
            </a:r>
            <a:endParaRPr lang="de-DE" sz="1600" b="0" dirty="0">
              <a:solidFill>
                <a:srgbClr val="4D4D4D"/>
              </a:solidFill>
              <a:cs typeface="Arial" charset="0"/>
            </a:endParaRPr>
          </a:p>
        </p:txBody>
      </p:sp>
      <p:sp>
        <p:nvSpPr>
          <p:cNvPr id="495619" name="Textfeld 46"/>
          <p:cNvSpPr txBox="1">
            <a:spLocks noChangeArrowheads="1"/>
          </p:cNvSpPr>
          <p:nvPr/>
        </p:nvSpPr>
        <p:spPr bwMode="auto">
          <a:xfrm>
            <a:off x="6189663" y="57959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low</a:t>
            </a:r>
            <a:endParaRPr lang="de-DE" sz="1600" b="0" dirty="0">
              <a:solidFill>
                <a:srgbClr val="4D4D4D"/>
              </a:solidFill>
              <a:cs typeface="Arial" charset="0"/>
            </a:endParaRPr>
          </a:p>
        </p:txBody>
      </p:sp>
      <p:sp>
        <p:nvSpPr>
          <p:cNvPr id="495620" name="Textfeld 47"/>
          <p:cNvSpPr txBox="1">
            <a:spLocks noChangeArrowheads="1"/>
          </p:cNvSpPr>
          <p:nvPr/>
        </p:nvSpPr>
        <p:spPr bwMode="auto">
          <a:xfrm>
            <a:off x="962025" y="539591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far</a:t>
            </a:r>
            <a:endParaRPr lang="de-DE" sz="1600" b="0" dirty="0">
              <a:solidFill>
                <a:srgbClr val="4D4D4D"/>
              </a:solidFill>
              <a:cs typeface="Arial" charset="0"/>
            </a:endParaRPr>
          </a:p>
        </p:txBody>
      </p:sp>
      <p:sp>
        <p:nvSpPr>
          <p:cNvPr id="495621" name="Textfeld 48"/>
          <p:cNvSpPr txBox="1">
            <a:spLocks noChangeArrowheads="1"/>
          </p:cNvSpPr>
          <p:nvPr/>
        </p:nvSpPr>
        <p:spPr bwMode="auto">
          <a:xfrm>
            <a:off x="962025" y="1484313"/>
            <a:ext cx="9906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close</a:t>
            </a:r>
            <a:endParaRPr lang="de-DE" sz="1600" b="0" dirty="0">
              <a:solidFill>
                <a:srgbClr val="4D4D4D"/>
              </a:solidFill>
              <a:cs typeface="Arial" charset="0"/>
            </a:endParaRPr>
          </a:p>
        </p:txBody>
      </p:sp>
      <p:sp>
        <p:nvSpPr>
          <p:cNvPr id="495622" name="Textfeld 49"/>
          <p:cNvSpPr txBox="1">
            <a:spLocks noChangeArrowheads="1"/>
          </p:cNvSpPr>
          <p:nvPr/>
        </p:nvSpPr>
        <p:spPr bwMode="auto">
          <a:xfrm>
            <a:off x="2949575" y="5795963"/>
            <a:ext cx="347821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Standardization</a:t>
            </a:r>
            <a:endParaRPr lang="de-DE" sz="1600" dirty="0">
              <a:solidFill>
                <a:srgbClr val="4D4D4D"/>
              </a:solidFill>
              <a:cs typeface="Arial" charset="0"/>
            </a:endParaRPr>
          </a:p>
        </p:txBody>
      </p:sp>
      <p:sp>
        <p:nvSpPr>
          <p:cNvPr id="495623" name="Textfeld 50"/>
          <p:cNvSpPr txBox="1">
            <a:spLocks noChangeArrowheads="1"/>
          </p:cNvSpPr>
          <p:nvPr/>
        </p:nvSpPr>
        <p:spPr bwMode="auto">
          <a:xfrm>
            <a:off x="657225" y="3421063"/>
            <a:ext cx="129540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Close </a:t>
            </a:r>
            <a:r>
              <a:rPr lang="de-DE" sz="1600" dirty="0" err="1" smtClean="0">
                <a:solidFill>
                  <a:srgbClr val="4D4D4D"/>
                </a:solidFill>
                <a:cs typeface="Arial" charset="0"/>
              </a:rPr>
              <a:t>to</a:t>
            </a:r>
            <a:r>
              <a:rPr lang="de-DE" sz="1600" dirty="0" smtClean="0">
                <a:solidFill>
                  <a:srgbClr val="4D4D4D"/>
                </a:solidFill>
                <a:cs typeface="Arial" charset="0"/>
              </a:rPr>
              <a:t> </a:t>
            </a:r>
            <a:r>
              <a:rPr lang="de-DE" sz="1600" dirty="0" err="1" smtClean="0">
                <a:solidFill>
                  <a:srgbClr val="4D4D4D"/>
                </a:solidFill>
                <a:cs typeface="Arial" charset="0"/>
              </a:rPr>
              <a:t>Applicant</a:t>
            </a:r>
            <a:endParaRPr lang="de-DE" sz="1600" dirty="0">
              <a:solidFill>
                <a:srgbClr val="4D4D4D"/>
              </a:solidFill>
              <a:cs typeface="Arial" charset="0"/>
            </a:endParaRPr>
          </a:p>
        </p:txBody>
      </p:sp>
      <p:sp>
        <p:nvSpPr>
          <p:cNvPr id="53" name="Bogen 12"/>
          <p:cNvSpPr>
            <a:spLocks/>
          </p:cNvSpPr>
          <p:nvPr/>
        </p:nvSpPr>
        <p:spPr bwMode="auto">
          <a:xfrm>
            <a:off x="1941513" y="2781300"/>
            <a:ext cx="338455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8" name="Oval 57"/>
          <p:cNvSpPr/>
          <p:nvPr/>
        </p:nvSpPr>
        <p:spPr>
          <a:xfrm>
            <a:off x="5399088" y="3132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0" name="Oval 59"/>
          <p:cNvSpPr/>
          <p:nvPr/>
        </p:nvSpPr>
        <p:spPr>
          <a:xfrm>
            <a:off x="2987675" y="39671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2" name="Oval 61"/>
          <p:cNvSpPr/>
          <p:nvPr/>
        </p:nvSpPr>
        <p:spPr>
          <a:xfrm>
            <a:off x="4379913" y="529272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1" name="Textfeld 66"/>
          <p:cNvSpPr txBox="1">
            <a:spLocks noChangeArrowheads="1"/>
          </p:cNvSpPr>
          <p:nvPr/>
        </p:nvSpPr>
        <p:spPr bwMode="auto">
          <a:xfrm>
            <a:off x="5684838" y="1773238"/>
            <a:ext cx="1612900" cy="3079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Assessment</a:t>
            </a:r>
            <a:endParaRPr lang="de-DE" sz="1400" dirty="0">
              <a:solidFill>
                <a:srgbClr val="4D4D4D"/>
              </a:solidFill>
              <a:cs typeface="Arial" charset="0"/>
            </a:endParaRPr>
          </a:p>
        </p:txBody>
      </p:sp>
      <p:sp>
        <p:nvSpPr>
          <p:cNvPr id="68" name="Oval 67"/>
          <p:cNvSpPr/>
          <p:nvPr/>
        </p:nvSpPr>
        <p:spPr>
          <a:xfrm>
            <a:off x="6411913" y="22288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3" name="Textfeld 68"/>
          <p:cNvSpPr txBox="1">
            <a:spLocks noChangeArrowheads="1"/>
          </p:cNvSpPr>
          <p:nvPr/>
        </p:nvSpPr>
        <p:spPr bwMode="auto">
          <a:xfrm>
            <a:off x="3597275" y="3651250"/>
            <a:ext cx="1752600"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Preselection</a:t>
            </a:r>
            <a:endParaRPr lang="de-DE" sz="1400" dirty="0">
              <a:solidFill>
                <a:srgbClr val="4D4D4D"/>
              </a:solidFill>
              <a:cs typeface="Arial" charset="0"/>
            </a:endParaRPr>
          </a:p>
        </p:txBody>
      </p:sp>
      <p:sp>
        <p:nvSpPr>
          <p:cNvPr id="70" name="Oval 69"/>
          <p:cNvSpPr/>
          <p:nvPr/>
        </p:nvSpPr>
        <p:spPr>
          <a:xfrm>
            <a:off x="4405313" y="40687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2" name="Oval 71"/>
          <p:cNvSpPr/>
          <p:nvPr/>
        </p:nvSpPr>
        <p:spPr>
          <a:xfrm>
            <a:off x="6356350" y="51768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4" name="Oval 73"/>
          <p:cNvSpPr/>
          <p:nvPr/>
        </p:nvSpPr>
        <p:spPr>
          <a:xfrm>
            <a:off x="4008438" y="24447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5" name="Rechteck 74"/>
          <p:cNvSpPr/>
          <p:nvPr/>
        </p:nvSpPr>
        <p:spPr>
          <a:xfrm>
            <a:off x="1952625" y="1484313"/>
            <a:ext cx="5245100" cy="431165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79" name="Oval 78"/>
          <p:cNvSpPr/>
          <p:nvPr/>
        </p:nvSpPr>
        <p:spPr>
          <a:xfrm>
            <a:off x="2767013" y="49069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29" name="Rectangle 12"/>
          <p:cNvSpPr>
            <a:spLocks noChangeArrowheads="1"/>
          </p:cNvSpPr>
          <p:nvPr/>
        </p:nvSpPr>
        <p:spPr bwMode="auto">
          <a:xfrm>
            <a:off x="2211044" y="4357732"/>
            <a:ext cx="130035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err="1">
                <a:solidFill>
                  <a:srgbClr val="4D4D4D"/>
                </a:solidFill>
              </a:rPr>
              <a:t>Application</a:t>
            </a:r>
            <a:r>
              <a:rPr lang="de-DE" sz="1400" dirty="0">
                <a:solidFill>
                  <a:srgbClr val="4D4D4D"/>
                </a:solidFill>
              </a:rPr>
              <a:t/>
            </a:r>
            <a:br>
              <a:rPr lang="de-DE" sz="1400" dirty="0">
                <a:solidFill>
                  <a:srgbClr val="4D4D4D"/>
                </a:solidFill>
              </a:rPr>
            </a:br>
            <a:r>
              <a:rPr lang="de-DE" sz="1400" dirty="0" err="1">
                <a:solidFill>
                  <a:srgbClr val="4D4D4D"/>
                </a:solidFill>
              </a:rPr>
              <a:t>management</a:t>
            </a:r>
            <a:endParaRPr lang="de-DE" sz="1400" dirty="0">
              <a:solidFill>
                <a:srgbClr val="4D4D4D"/>
              </a:solidFill>
            </a:endParaRPr>
          </a:p>
        </p:txBody>
      </p:sp>
      <p:sp>
        <p:nvSpPr>
          <p:cNvPr id="30" name="Rectangle 13"/>
          <p:cNvSpPr>
            <a:spLocks noChangeArrowheads="1"/>
          </p:cNvSpPr>
          <p:nvPr/>
        </p:nvSpPr>
        <p:spPr bwMode="auto">
          <a:xfrm>
            <a:off x="2483768" y="3356992"/>
            <a:ext cx="118237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Preparation</a:t>
            </a:r>
            <a:endParaRPr lang="de-DE" sz="1400" dirty="0">
              <a:solidFill>
                <a:srgbClr val="4D4D4D"/>
              </a:solidFill>
            </a:endParaRPr>
          </a:p>
        </p:txBody>
      </p:sp>
      <p:sp>
        <p:nvSpPr>
          <p:cNvPr id="31" name="Rectangle 17"/>
          <p:cNvSpPr>
            <a:spLocks noChangeArrowheads="1"/>
          </p:cNvSpPr>
          <p:nvPr/>
        </p:nvSpPr>
        <p:spPr bwMode="auto">
          <a:xfrm>
            <a:off x="3946608" y="4702464"/>
            <a:ext cx="103264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HR</a:t>
            </a:r>
            <a:br>
              <a:rPr lang="de-DE" sz="1400" dirty="0">
                <a:solidFill>
                  <a:srgbClr val="4D4D4D"/>
                </a:solidFill>
              </a:rPr>
            </a:br>
            <a:r>
              <a:rPr lang="de-DE" sz="1400" dirty="0">
                <a:solidFill>
                  <a:srgbClr val="4D4D4D"/>
                </a:solidFill>
              </a:rPr>
              <a:t>Marketing</a:t>
            </a:r>
          </a:p>
        </p:txBody>
      </p:sp>
      <p:sp>
        <p:nvSpPr>
          <p:cNvPr id="32" name="Rectangle 19"/>
          <p:cNvSpPr>
            <a:spLocks noChangeArrowheads="1"/>
          </p:cNvSpPr>
          <p:nvPr/>
        </p:nvSpPr>
        <p:spPr bwMode="auto">
          <a:xfrm>
            <a:off x="4886680" y="2564904"/>
            <a:ext cx="117202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Negotiation</a:t>
            </a:r>
            <a:endParaRPr lang="de-DE" sz="1400" dirty="0">
              <a:solidFill>
                <a:srgbClr val="4D4D4D"/>
              </a:solidFill>
            </a:endParaRPr>
          </a:p>
        </p:txBody>
      </p:sp>
      <p:sp>
        <p:nvSpPr>
          <p:cNvPr id="33" name="Rechteck 41"/>
          <p:cNvSpPr>
            <a:spLocks noChangeArrowheads="1"/>
          </p:cNvSpPr>
          <p:nvPr/>
        </p:nvSpPr>
        <p:spPr bwMode="auto">
          <a:xfrm>
            <a:off x="5292080" y="4561309"/>
            <a:ext cx="228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sz="1400" dirty="0">
                <a:solidFill>
                  <a:srgbClr val="4D4D4D"/>
                </a:solidFill>
              </a:rPr>
              <a:t>Definition </a:t>
            </a:r>
            <a:r>
              <a:rPr lang="de-DE" sz="1400" dirty="0" err="1">
                <a:solidFill>
                  <a:srgbClr val="4D4D4D"/>
                </a:solidFill>
              </a:rPr>
              <a:t>of</a:t>
            </a:r>
            <a:r>
              <a:rPr lang="de-DE" sz="1400" dirty="0">
                <a:solidFill>
                  <a:srgbClr val="4D4D4D"/>
                </a:solidFill>
              </a:rPr>
              <a:t> </a:t>
            </a:r>
            <a:r>
              <a:rPr lang="de-DE" sz="1400" dirty="0" smtClean="0">
                <a:solidFill>
                  <a:srgbClr val="4D4D4D"/>
                </a:solidFill>
              </a:rPr>
              <a:t/>
            </a:r>
            <a:br>
              <a:rPr lang="de-DE" sz="1400" dirty="0" smtClean="0">
                <a:solidFill>
                  <a:srgbClr val="4D4D4D"/>
                </a:solidFill>
              </a:rPr>
            </a:br>
            <a:r>
              <a:rPr lang="de-DE" sz="1400" dirty="0" smtClean="0">
                <a:solidFill>
                  <a:srgbClr val="4D4D4D"/>
                </a:solidFill>
              </a:rPr>
              <a:t>Target </a:t>
            </a:r>
            <a:r>
              <a:rPr lang="de-DE" sz="1400" dirty="0">
                <a:solidFill>
                  <a:srgbClr val="4D4D4D"/>
                </a:solidFill>
              </a:rPr>
              <a:t>Profile</a:t>
            </a:r>
          </a:p>
        </p:txBody>
      </p:sp>
      <p:sp>
        <p:nvSpPr>
          <p:cNvPr id="34" name="Rechteck 42"/>
          <p:cNvSpPr>
            <a:spLocks noChangeArrowheads="1"/>
          </p:cNvSpPr>
          <p:nvPr/>
        </p:nvSpPr>
        <p:spPr bwMode="auto">
          <a:xfrm>
            <a:off x="3484116" y="2060848"/>
            <a:ext cx="12319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de-DE" sz="1400" dirty="0" err="1">
                <a:solidFill>
                  <a:srgbClr val="4D4D4D"/>
                </a:solidFill>
              </a:rPr>
              <a:t>Introduction</a:t>
            </a:r>
            <a:r>
              <a:rPr lang="de-DE" sz="1400" dirty="0">
                <a:solidFill>
                  <a:srgbClr val="4D4D4D"/>
                </a:solidFill>
              </a:rPr>
              <a:t> </a:t>
            </a:r>
            <a:endParaRPr lang="de-DE" dirty="0">
              <a:solidFill>
                <a:srgbClr val="4D4D4D"/>
              </a:solidFill>
            </a:endParaRPr>
          </a:p>
        </p:txBody>
      </p:sp>
    </p:spTree>
    <p:extLst>
      <p:ext uri="{BB962C8B-B14F-4D97-AF65-F5344CB8AC3E}">
        <p14:creationId xmlns:p14="http://schemas.microsoft.com/office/powerpoint/2010/main" xmlns="" val="21361647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ung 76"/>
          <p:cNvGrpSpPr>
            <a:grpSpLocks/>
          </p:cNvGrpSpPr>
          <p:nvPr/>
        </p:nvGrpSpPr>
        <p:grpSpPr bwMode="auto">
          <a:xfrm>
            <a:off x="2514600" y="914400"/>
            <a:ext cx="5562600" cy="5486400"/>
            <a:chOff x="2514600" y="914400"/>
            <a:chExt cx="5562600" cy="5486400"/>
          </a:xfrm>
        </p:grpSpPr>
        <p:sp>
          <p:nvSpPr>
            <p:cNvPr id="201751" name="Rechteck 69"/>
            <p:cNvSpPr>
              <a:spLocks noChangeArrowheads="1"/>
            </p:cNvSpPr>
            <p:nvPr/>
          </p:nvSpPr>
          <p:spPr bwMode="auto">
            <a:xfrm>
              <a:off x="2514600" y="914400"/>
              <a:ext cx="5562600" cy="5486400"/>
            </a:xfrm>
            <a:prstGeom prst="rect">
              <a:avLst/>
            </a:prstGeom>
            <a:noFill/>
            <a:ln w="19050">
              <a:solidFill>
                <a:schemeClr val="bg2"/>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de-DE"/>
            </a:p>
          </p:txBody>
        </p:sp>
        <p:sp>
          <p:nvSpPr>
            <p:cNvPr id="201752" name="Rechteck 70"/>
            <p:cNvSpPr>
              <a:spLocks noChangeArrowheads="1"/>
            </p:cNvSpPr>
            <p:nvPr/>
          </p:nvSpPr>
          <p:spPr bwMode="auto">
            <a:xfrm>
              <a:off x="2667000" y="990600"/>
              <a:ext cx="5257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a:solidFill>
                    <a:srgbClr val="595959"/>
                  </a:solidFill>
                </a:rPr>
                <a:t>Central Coordination</a:t>
              </a:r>
              <a:endParaRPr lang="de-DE"/>
            </a:p>
          </p:txBody>
        </p:sp>
        <p:sp>
          <p:nvSpPr>
            <p:cNvPr id="201753" name="Rechteck 71"/>
            <p:cNvSpPr>
              <a:spLocks noChangeArrowheads="1"/>
            </p:cNvSpPr>
            <p:nvPr/>
          </p:nvSpPr>
          <p:spPr bwMode="auto">
            <a:xfrm>
              <a:off x="2667000" y="5943600"/>
              <a:ext cx="5257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a:solidFill>
                    <a:srgbClr val="595959"/>
                  </a:solidFill>
                </a:rPr>
                <a:t>Partner-/Supplier Management</a:t>
              </a:r>
              <a:endParaRPr lang="de-DE"/>
            </a:p>
          </p:txBody>
        </p:sp>
      </p:grpSp>
      <p:sp>
        <p:nvSpPr>
          <p:cNvPr id="201731" name="Titel 1"/>
          <p:cNvSpPr>
            <a:spLocks noGrp="1"/>
          </p:cNvSpPr>
          <p:nvPr>
            <p:ph type="title"/>
          </p:nvPr>
        </p:nvSpPr>
        <p:spPr>
          <a:xfrm>
            <a:off x="1066800" y="0"/>
            <a:ext cx="7200900" cy="884239"/>
          </a:xfrm>
        </p:spPr>
        <p:txBody>
          <a:bodyPr/>
          <a:lstStyle/>
          <a:p>
            <a:r>
              <a:rPr lang="de-DE" dirty="0" err="1" smtClean="0">
                <a:latin typeface="Arial Black" charset="0"/>
                <a:ea typeface="ＭＳ Ｐゴシック" charset="0"/>
                <a:cs typeface="ＭＳ Ｐゴシック" charset="0"/>
              </a:rPr>
              <a:t>Three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Pillar</a:t>
            </a:r>
            <a:r>
              <a:rPr lang="de-DE" dirty="0" smtClean="0">
                <a:latin typeface="Arial Black" charset="0"/>
                <a:ea typeface="ＭＳ Ｐゴシック" charset="0"/>
                <a:cs typeface="ＭＳ Ｐゴシック" charset="0"/>
              </a:rPr>
              <a:t> Model </a:t>
            </a:r>
            <a:r>
              <a:rPr lang="de-DE" dirty="0" err="1" smtClean="0">
                <a:latin typeface="Arial Black" charset="0"/>
                <a:ea typeface="ＭＳ Ｐゴシック" charset="0"/>
                <a:cs typeface="ＭＳ Ｐゴシック" charset="0"/>
              </a:rPr>
              <a:t>of</a:t>
            </a:r>
            <a:r>
              <a:rPr lang="de-DE" dirty="0" smtClean="0">
                <a:latin typeface="Arial Black" charset="0"/>
                <a:ea typeface="ＭＳ Ｐゴシック" charset="0"/>
                <a:cs typeface="ＭＳ Ｐゴシック" charset="0"/>
              </a:rPr>
              <a:t> modern </a:t>
            </a:r>
            <a:r>
              <a:rPr lang="de-DE" dirty="0">
                <a:latin typeface="Arial Black" charset="0"/>
                <a:ea typeface="ＭＳ Ｐゴシック" charset="0"/>
                <a:cs typeface="ＭＳ Ｐゴシック" charset="0"/>
              </a:rPr>
              <a:t>HR-</a:t>
            </a:r>
            <a:r>
              <a:rPr lang="de-DE" dirty="0" err="1">
                <a:latin typeface="Arial Black" charset="0"/>
                <a:ea typeface="ＭＳ Ｐゴシック" charset="0"/>
                <a:cs typeface="ＭＳ Ｐゴシック" charset="0"/>
              </a:rPr>
              <a:t>Organization</a:t>
            </a:r>
            <a:endParaRPr lang="de-DE" dirty="0">
              <a:latin typeface="Arial Black" charset="0"/>
              <a:ea typeface="ＭＳ Ｐゴシック" charset="0"/>
              <a:cs typeface="ＭＳ Ｐゴシック" charset="0"/>
            </a:endParaRPr>
          </a:p>
        </p:txBody>
      </p:sp>
      <p:grpSp>
        <p:nvGrpSpPr>
          <p:cNvPr id="3" name="Gruppierung 72"/>
          <p:cNvGrpSpPr>
            <a:grpSpLocks/>
          </p:cNvGrpSpPr>
          <p:nvPr/>
        </p:nvGrpSpPr>
        <p:grpSpPr bwMode="auto">
          <a:xfrm>
            <a:off x="609600" y="1524000"/>
            <a:ext cx="1752600" cy="4313238"/>
            <a:chOff x="609600" y="1524000"/>
            <a:chExt cx="1752600" cy="4313238"/>
          </a:xfrm>
        </p:grpSpPr>
        <p:sp>
          <p:nvSpPr>
            <p:cNvPr id="69" name="Rechteck 68"/>
            <p:cNvSpPr/>
            <p:nvPr/>
          </p:nvSpPr>
          <p:spPr bwMode="auto">
            <a:xfrm>
              <a:off x="609600" y="3581400"/>
              <a:ext cx="1752600" cy="22558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Employees</a:t>
              </a:r>
            </a:p>
            <a:p>
              <a:endParaRPr lang="de-DE" sz="1600" b="0">
                <a:solidFill>
                  <a:srgbClr val="595959"/>
                </a:solidFill>
              </a:endParaRPr>
            </a:p>
            <a:p>
              <a:r>
                <a:rPr lang="de-DE" sz="1600" b="0">
                  <a:solidFill>
                    <a:srgbClr val="595959"/>
                  </a:solidFill>
                </a:rPr>
                <a:t>Applicants</a:t>
              </a:r>
            </a:p>
          </p:txBody>
        </p:sp>
        <p:sp>
          <p:nvSpPr>
            <p:cNvPr id="55" name="Rechteck 54"/>
            <p:cNvSpPr/>
            <p:nvPr/>
          </p:nvSpPr>
          <p:spPr bwMode="auto">
            <a:xfrm>
              <a:off x="609600" y="1524000"/>
              <a:ext cx="1752600"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Customers</a:t>
              </a:r>
            </a:p>
          </p:txBody>
        </p:sp>
        <p:sp>
          <p:nvSpPr>
            <p:cNvPr id="56" name="Rechteck 55"/>
            <p:cNvSpPr/>
            <p:nvPr/>
          </p:nvSpPr>
          <p:spPr bwMode="auto">
            <a:xfrm>
              <a:off x="609600" y="2209800"/>
              <a:ext cx="1752600" cy="12192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Managers</a:t>
              </a:r>
            </a:p>
          </p:txBody>
        </p:sp>
      </p:grpSp>
      <p:grpSp>
        <p:nvGrpSpPr>
          <p:cNvPr id="4" name="Gruppierung 73"/>
          <p:cNvGrpSpPr>
            <a:grpSpLocks/>
          </p:cNvGrpSpPr>
          <p:nvPr/>
        </p:nvGrpSpPr>
        <p:grpSpPr bwMode="auto">
          <a:xfrm>
            <a:off x="2411413" y="1524000"/>
            <a:ext cx="2541587" cy="1905000"/>
            <a:chOff x="2411049" y="1524000"/>
            <a:chExt cx="2541951" cy="1905000"/>
          </a:xfrm>
        </p:grpSpPr>
        <p:sp>
          <p:nvSpPr>
            <p:cNvPr id="57" name="Rechteck 56"/>
            <p:cNvSpPr/>
            <p:nvPr/>
          </p:nvSpPr>
          <p:spPr bwMode="auto">
            <a:xfrm>
              <a:off x="2666673" y="1524000"/>
              <a:ext cx="228632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HR Business Partner</a:t>
              </a:r>
              <a:br>
                <a:rPr lang="de-DE" sz="1600">
                  <a:solidFill>
                    <a:srgbClr val="595959"/>
                  </a:solidFill>
                </a:rPr>
              </a:br>
              <a:r>
                <a:rPr lang="de-DE" sz="1400" b="0">
                  <a:solidFill>
                    <a:srgbClr val="595959"/>
                  </a:solidFill>
                </a:rPr>
                <a:t>near to business</a:t>
              </a:r>
            </a:p>
          </p:txBody>
        </p:sp>
        <p:sp>
          <p:nvSpPr>
            <p:cNvPr id="58" name="Rechteck 57"/>
            <p:cNvSpPr/>
            <p:nvPr/>
          </p:nvSpPr>
          <p:spPr bwMode="auto">
            <a:xfrm>
              <a:off x="2666673" y="2209800"/>
              <a:ext cx="2286327"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Individual support of managers on HR-related topics</a:t>
              </a:r>
            </a:p>
          </p:txBody>
        </p:sp>
        <p:sp>
          <p:nvSpPr>
            <p:cNvPr id="65" name="Gleichschenkliges Dreieck 64"/>
            <p:cNvSpPr/>
            <p:nvPr/>
          </p:nvSpPr>
          <p:spPr bwMode="auto">
            <a:xfrm rot="16200000">
              <a:off x="2389631" y="2748743"/>
              <a:ext cx="228600" cy="185764"/>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5" name="Gruppierung 75"/>
          <p:cNvGrpSpPr>
            <a:grpSpLocks/>
          </p:cNvGrpSpPr>
          <p:nvPr/>
        </p:nvGrpSpPr>
        <p:grpSpPr bwMode="auto">
          <a:xfrm>
            <a:off x="2411413" y="3581400"/>
            <a:ext cx="5513387" cy="2255838"/>
            <a:chOff x="2411049" y="3581400"/>
            <a:chExt cx="5513751" cy="2255838"/>
          </a:xfrm>
        </p:grpSpPr>
        <p:sp>
          <p:nvSpPr>
            <p:cNvPr id="59" name="Rechteck 58"/>
            <p:cNvSpPr/>
            <p:nvPr/>
          </p:nvSpPr>
          <p:spPr bwMode="auto">
            <a:xfrm>
              <a:off x="3885933" y="3581400"/>
              <a:ext cx="403886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Shared Service Center</a:t>
              </a:r>
              <a:br>
                <a:rPr lang="de-DE" sz="1600">
                  <a:solidFill>
                    <a:srgbClr val="595959"/>
                  </a:solidFill>
                </a:rPr>
              </a:br>
              <a:r>
                <a:rPr lang="de-DE" sz="1400" b="0">
                  <a:solidFill>
                    <a:srgbClr val="595959"/>
                  </a:solidFill>
                </a:rPr>
                <a:t>company wide</a:t>
              </a:r>
            </a:p>
          </p:txBody>
        </p:sp>
        <p:sp>
          <p:nvSpPr>
            <p:cNvPr id="60" name="Rechteck 59"/>
            <p:cNvSpPr/>
            <p:nvPr/>
          </p:nvSpPr>
          <p:spPr bwMode="auto">
            <a:xfrm>
              <a:off x="3885933" y="4267200"/>
              <a:ext cx="4038867" cy="1570038"/>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Delivery of standardized and regularly demanded services to all employees with high volume (e.g. payroll)</a:t>
              </a:r>
            </a:p>
          </p:txBody>
        </p:sp>
        <p:sp>
          <p:nvSpPr>
            <p:cNvPr id="61" name="Rechteck 60"/>
            <p:cNvSpPr/>
            <p:nvPr/>
          </p:nvSpPr>
          <p:spPr bwMode="auto">
            <a:xfrm>
              <a:off x="2666653" y="3581400"/>
              <a:ext cx="1143075"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IT</a:t>
              </a:r>
            </a:p>
          </p:txBody>
        </p:sp>
        <p:sp>
          <p:nvSpPr>
            <p:cNvPr id="62" name="Rechteck 61"/>
            <p:cNvSpPr/>
            <p:nvPr/>
          </p:nvSpPr>
          <p:spPr bwMode="auto">
            <a:xfrm>
              <a:off x="2666653" y="4267200"/>
              <a:ext cx="1143075" cy="15700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Hotline</a:t>
              </a:r>
            </a:p>
            <a:p>
              <a:endParaRPr lang="de-DE" sz="1600" b="0">
                <a:solidFill>
                  <a:srgbClr val="595959"/>
                </a:solidFill>
              </a:endParaRPr>
            </a:p>
            <a:p>
              <a:r>
                <a:rPr lang="de-DE" sz="1600" b="0">
                  <a:solidFill>
                    <a:srgbClr val="595959"/>
                  </a:solidFill>
                </a:rPr>
                <a:t>ESS</a:t>
              </a:r>
            </a:p>
            <a:p>
              <a:endParaRPr lang="de-DE" sz="1600" b="0">
                <a:solidFill>
                  <a:srgbClr val="595959"/>
                </a:solidFill>
              </a:endParaRPr>
            </a:p>
            <a:p>
              <a:r>
                <a:rPr lang="de-DE" sz="1600" b="0">
                  <a:solidFill>
                    <a:srgbClr val="595959"/>
                  </a:solidFill>
                </a:rPr>
                <a:t>MSS</a:t>
              </a:r>
            </a:p>
          </p:txBody>
        </p:sp>
        <p:sp>
          <p:nvSpPr>
            <p:cNvPr id="66" name="Gleichschenkliges Dreieck 65"/>
            <p:cNvSpPr/>
            <p:nvPr/>
          </p:nvSpPr>
          <p:spPr bwMode="auto">
            <a:xfrm rot="16200000">
              <a:off x="2389624" y="4898225"/>
              <a:ext cx="228600" cy="185749"/>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sp>
          <p:nvSpPr>
            <p:cNvPr id="67" name="Gleichschenkliges Dreieck 66"/>
            <p:cNvSpPr/>
            <p:nvPr/>
          </p:nvSpPr>
          <p:spPr bwMode="auto">
            <a:xfrm rot="16200000">
              <a:off x="3635893" y="4898225"/>
              <a:ext cx="228600" cy="185750"/>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6" name="Gruppierung 74"/>
          <p:cNvGrpSpPr>
            <a:grpSpLocks/>
          </p:cNvGrpSpPr>
          <p:nvPr/>
        </p:nvGrpSpPr>
        <p:grpSpPr bwMode="auto">
          <a:xfrm>
            <a:off x="4876800" y="1524000"/>
            <a:ext cx="3048000" cy="1905000"/>
            <a:chOff x="4876800" y="1524000"/>
            <a:chExt cx="3048000" cy="1905000"/>
          </a:xfrm>
        </p:grpSpPr>
        <p:sp>
          <p:nvSpPr>
            <p:cNvPr id="63" name="Rechteck 62"/>
            <p:cNvSpPr/>
            <p:nvPr/>
          </p:nvSpPr>
          <p:spPr bwMode="auto">
            <a:xfrm>
              <a:off x="5105400" y="1524000"/>
              <a:ext cx="2819400"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Center of Expertise</a:t>
              </a:r>
              <a:br>
                <a:rPr lang="de-DE" sz="1600">
                  <a:solidFill>
                    <a:srgbClr val="595959"/>
                  </a:solidFill>
                </a:rPr>
              </a:br>
              <a:r>
                <a:rPr lang="de-DE" sz="1400" b="0">
                  <a:solidFill>
                    <a:srgbClr val="595959"/>
                  </a:solidFill>
                </a:rPr>
                <a:t>company wide</a:t>
              </a:r>
            </a:p>
          </p:txBody>
        </p:sp>
        <p:sp>
          <p:nvSpPr>
            <p:cNvPr id="64" name="Rechteck 63"/>
            <p:cNvSpPr/>
            <p:nvPr/>
          </p:nvSpPr>
          <p:spPr bwMode="auto">
            <a:xfrm>
              <a:off x="5105400" y="2209800"/>
              <a:ext cx="2819400"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Dealing with complex HR-related Issues</a:t>
              </a:r>
            </a:p>
          </p:txBody>
        </p:sp>
        <p:sp>
          <p:nvSpPr>
            <p:cNvPr id="68" name="Gleichschenkliges Dreieck 67"/>
            <p:cNvSpPr/>
            <p:nvPr/>
          </p:nvSpPr>
          <p:spPr bwMode="auto">
            <a:xfrm rot="16200000">
              <a:off x="4855369" y="2748756"/>
              <a:ext cx="228600" cy="185738"/>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spTree>
    <p:extLst>
      <p:ext uri="{BB962C8B-B14F-4D97-AF65-F5344CB8AC3E}">
        <p14:creationId xmlns:p14="http://schemas.microsoft.com/office/powerpoint/2010/main" xmlns="" val="25060057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3"/>
          <p:cNvSpPr>
            <a:spLocks noGrp="1" noChangeArrowheads="1"/>
          </p:cNvSpPr>
          <p:nvPr>
            <p:ph type="title"/>
          </p:nvPr>
        </p:nvSpPr>
        <p:spPr>
          <a:xfrm>
            <a:off x="1143000" y="228600"/>
            <a:ext cx="7200900" cy="579439"/>
          </a:xfrm>
        </p:spPr>
        <p:txBody>
          <a:bodyPr/>
          <a:lstStyle/>
          <a:p>
            <a:pPr eaLnBrk="1" hangingPunct="1"/>
            <a:r>
              <a:rPr lang="de-DE" dirty="0">
                <a:latin typeface="Arial Black" charset="0"/>
                <a:ea typeface="ＭＳ Ｐゴシック" charset="0"/>
                <a:cs typeface="ＭＳ Ｐゴシック" charset="0"/>
              </a:rPr>
              <a:t>Outsourcing, Onshoring, Offshoring</a:t>
            </a:r>
          </a:p>
        </p:txBody>
      </p:sp>
      <p:sp>
        <p:nvSpPr>
          <p:cNvPr id="38" name="Rectangle 7"/>
          <p:cNvSpPr>
            <a:spLocks noChangeArrowheads="1"/>
          </p:cNvSpPr>
          <p:nvPr/>
        </p:nvSpPr>
        <p:spPr bwMode="auto">
          <a:xfrm>
            <a:off x="219551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Onshoring</a:t>
            </a:r>
            <a:endParaRPr lang="de-DE" sz="1400" dirty="0">
              <a:solidFill>
                <a:srgbClr val="4D4D4D"/>
              </a:solidFill>
            </a:endParaRPr>
          </a:p>
        </p:txBody>
      </p:sp>
      <p:sp>
        <p:nvSpPr>
          <p:cNvPr id="40" name="Rectangle 7"/>
          <p:cNvSpPr>
            <a:spLocks noChangeArrowheads="1"/>
          </p:cNvSpPr>
          <p:nvPr/>
        </p:nvSpPr>
        <p:spPr bwMode="auto">
          <a:xfrm>
            <a:off x="3779838"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1" name="Rectangle 7"/>
          <p:cNvSpPr>
            <a:spLocks noChangeArrowheads="1"/>
          </p:cNvSpPr>
          <p:nvPr/>
        </p:nvSpPr>
        <p:spPr bwMode="auto">
          <a:xfrm>
            <a:off x="536416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Offshoring</a:t>
            </a:r>
            <a:endParaRPr lang="de-DE" sz="1400" dirty="0">
              <a:solidFill>
                <a:srgbClr val="4D4D4D"/>
              </a:solidFill>
            </a:endParaRPr>
          </a:p>
        </p:txBody>
      </p:sp>
      <p:sp>
        <p:nvSpPr>
          <p:cNvPr id="42" name="Rectangle 7"/>
          <p:cNvSpPr>
            <a:spLocks noChangeArrowheads="1"/>
          </p:cNvSpPr>
          <p:nvPr/>
        </p:nvSpPr>
        <p:spPr bwMode="auto">
          <a:xfrm>
            <a:off x="219551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3" name="Rectangle 7"/>
          <p:cNvSpPr>
            <a:spLocks noChangeArrowheads="1"/>
          </p:cNvSpPr>
          <p:nvPr/>
        </p:nvSpPr>
        <p:spPr bwMode="auto">
          <a:xfrm>
            <a:off x="3779838"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Onshore</a:t>
            </a:r>
            <a:r>
              <a:rPr lang="de-DE" sz="1400" dirty="0">
                <a:solidFill>
                  <a:srgbClr val="4D4D4D"/>
                </a:solidFill>
              </a:rPr>
              <a:t> Outsourcing</a:t>
            </a:r>
          </a:p>
        </p:txBody>
      </p:sp>
      <p:sp>
        <p:nvSpPr>
          <p:cNvPr id="44" name="Rectangle 7"/>
          <p:cNvSpPr>
            <a:spLocks noChangeArrowheads="1"/>
          </p:cNvSpPr>
          <p:nvPr/>
        </p:nvSpPr>
        <p:spPr bwMode="auto">
          <a:xfrm>
            <a:off x="536416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5" name="Rectangle 7"/>
          <p:cNvSpPr>
            <a:spLocks noChangeArrowheads="1"/>
          </p:cNvSpPr>
          <p:nvPr/>
        </p:nvSpPr>
        <p:spPr bwMode="auto">
          <a:xfrm>
            <a:off x="219551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6" name="Rectangle 7"/>
          <p:cNvSpPr>
            <a:spLocks noChangeArrowheads="1"/>
          </p:cNvSpPr>
          <p:nvPr/>
        </p:nvSpPr>
        <p:spPr bwMode="auto">
          <a:xfrm>
            <a:off x="3779838"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7" name="Rectangle 7"/>
          <p:cNvSpPr>
            <a:spLocks noChangeArrowheads="1"/>
          </p:cNvSpPr>
          <p:nvPr/>
        </p:nvSpPr>
        <p:spPr bwMode="auto">
          <a:xfrm>
            <a:off x="536416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a:solidFill>
                  <a:srgbClr val="4D4D4D"/>
                </a:solidFill>
              </a:rPr>
              <a:t>Offshore Outsourcing</a:t>
            </a: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074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near</a:t>
            </a:r>
            <a:r>
              <a:rPr lang="de-DE" sz="1400" b="0" dirty="0" smtClean="0">
                <a:solidFill>
                  <a:srgbClr val="4D4D4D"/>
                </a:solidFill>
              </a:rPr>
              <a:t>/</a:t>
            </a:r>
            <a:br>
              <a:rPr lang="de-DE" sz="1400" b="0" dirty="0" smtClean="0">
                <a:solidFill>
                  <a:srgbClr val="4D4D4D"/>
                </a:solidFill>
              </a:rPr>
            </a:br>
            <a:r>
              <a:rPr lang="de-DE" sz="1400" b="0" dirty="0" err="1" smtClean="0">
                <a:solidFill>
                  <a:srgbClr val="4D4D4D"/>
                </a:solidFill>
              </a:rPr>
              <a:t>home</a:t>
            </a:r>
            <a:endParaRPr lang="de-DE" sz="1400" b="0" dirty="0">
              <a:solidFill>
                <a:srgbClr val="4D4D4D"/>
              </a:solidFill>
            </a:endParaRPr>
          </a:p>
        </p:txBody>
      </p:sp>
      <p:sp>
        <p:nvSpPr>
          <p:cNvPr id="500749" name="Rectangle 7"/>
          <p:cNvSpPr>
            <a:spLocks noChangeArrowheads="1"/>
          </p:cNvSpPr>
          <p:nvPr/>
        </p:nvSpPr>
        <p:spPr bwMode="auto">
          <a:xfrm>
            <a:off x="3779838"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close</a:t>
            </a:r>
            <a:endParaRPr lang="de-DE" sz="1400" b="0" dirty="0">
              <a:solidFill>
                <a:srgbClr val="4D4D4D"/>
              </a:solidFill>
            </a:endParaRPr>
          </a:p>
        </p:txBody>
      </p:sp>
      <p:sp>
        <p:nvSpPr>
          <p:cNvPr id="500750"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far</a:t>
            </a:r>
            <a:endParaRPr lang="de-DE" sz="1400" b="0" dirty="0">
              <a:solidFill>
                <a:srgbClr val="4D4D4D"/>
              </a:solidFill>
            </a:endParaRPr>
          </a:p>
        </p:txBody>
      </p:sp>
      <p:sp>
        <p:nvSpPr>
          <p:cNvPr id="500751" name="Rectangle 7"/>
          <p:cNvSpPr>
            <a:spLocks noChangeArrowheads="1"/>
          </p:cNvSpPr>
          <p:nvPr/>
        </p:nvSpPr>
        <p:spPr bwMode="auto">
          <a:xfrm rot="-5400000">
            <a:off x="1259681" y="4509294"/>
            <a:ext cx="136842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dirty="0" err="1" smtClean="0">
                <a:solidFill>
                  <a:srgbClr val="4D4D4D"/>
                </a:solidFill>
              </a:rPr>
              <a:t>internal</a:t>
            </a:r>
            <a:endParaRPr lang="de-DE" sz="1400" b="0" dirty="0">
              <a:solidFill>
                <a:srgbClr val="4D4D4D"/>
              </a:solidFill>
            </a:endParaRPr>
          </a:p>
        </p:txBody>
      </p:sp>
      <p:sp>
        <p:nvSpPr>
          <p:cNvPr id="500752" name="Rectangle 7"/>
          <p:cNvSpPr>
            <a:spLocks noChangeArrowheads="1"/>
          </p:cNvSpPr>
          <p:nvPr/>
        </p:nvSpPr>
        <p:spPr bwMode="auto">
          <a:xfrm rot="-5400000">
            <a:off x="1259681" y="3140869"/>
            <a:ext cx="136842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a:solidFill>
                  <a:srgbClr val="4D4D4D"/>
                </a:solidFill>
              </a:rPr>
              <a:t>single-client</a:t>
            </a:r>
          </a:p>
        </p:txBody>
      </p:sp>
      <p:sp>
        <p:nvSpPr>
          <p:cNvPr id="500753" name="Rectangle 7"/>
          <p:cNvSpPr>
            <a:spLocks noChangeArrowheads="1"/>
          </p:cNvSpPr>
          <p:nvPr/>
        </p:nvSpPr>
        <p:spPr bwMode="auto">
          <a:xfrm rot="-5400000">
            <a:off x="1260475" y="1773238"/>
            <a:ext cx="1366837"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a:solidFill>
                  <a:srgbClr val="4D4D4D"/>
                </a:solidFill>
              </a:rPr>
              <a:t>multi-client</a:t>
            </a:r>
          </a:p>
        </p:txBody>
      </p:sp>
      <p:sp>
        <p:nvSpPr>
          <p:cNvPr id="500754" name="Rectangle 7"/>
          <p:cNvSpPr>
            <a:spLocks noChangeArrowheads="1"/>
          </p:cNvSpPr>
          <p:nvPr/>
        </p:nvSpPr>
        <p:spPr bwMode="auto">
          <a:xfrm>
            <a:off x="2195513" y="5949950"/>
            <a:ext cx="475297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600" dirty="0" smtClean="0">
                <a:solidFill>
                  <a:srgbClr val="4D4D4D"/>
                </a:solidFill>
              </a:rPr>
              <a:t>Cultural/regional </a:t>
            </a:r>
            <a:r>
              <a:rPr lang="de-DE" sz="1600" dirty="0" err="1" smtClean="0">
                <a:solidFill>
                  <a:srgbClr val="4D4D4D"/>
                </a:solidFill>
              </a:rPr>
              <a:t>Distance</a:t>
            </a:r>
            <a:endParaRPr lang="de-DE" sz="1600" dirty="0">
              <a:solidFill>
                <a:srgbClr val="4D4D4D"/>
              </a:solidFill>
            </a:endParaRPr>
          </a:p>
        </p:txBody>
      </p:sp>
      <p:sp>
        <p:nvSpPr>
          <p:cNvPr id="500755" name="Rectangle 7"/>
          <p:cNvSpPr>
            <a:spLocks noChangeArrowheads="1"/>
          </p:cNvSpPr>
          <p:nvPr/>
        </p:nvSpPr>
        <p:spPr bwMode="auto">
          <a:xfrm rot="-5400000">
            <a:off x="-611981" y="3140869"/>
            <a:ext cx="4103687"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eaLnBrk="0" hangingPunct="0"/>
            <a:r>
              <a:rPr lang="de-DE" sz="1600" dirty="0" err="1" smtClean="0">
                <a:solidFill>
                  <a:srgbClr val="4D4D4D"/>
                </a:solidFill>
              </a:rPr>
              <a:t>Scope</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Service </a:t>
            </a:r>
            <a:r>
              <a:rPr lang="de-DE" sz="1600" dirty="0" err="1" smtClean="0">
                <a:solidFill>
                  <a:srgbClr val="4D4D4D"/>
                </a:solidFill>
              </a:rPr>
              <a:t>Delivery</a:t>
            </a:r>
            <a:endParaRPr lang="de-DE" sz="1600" dirty="0">
              <a:solidFill>
                <a:srgbClr val="4D4D4D"/>
              </a:solidFill>
            </a:endParaRPr>
          </a:p>
        </p:txBody>
      </p:sp>
      <p:sp>
        <p:nvSpPr>
          <p:cNvPr id="58" name="Oval 57"/>
          <p:cNvSpPr/>
          <p:nvPr/>
        </p:nvSpPr>
        <p:spPr bwMode="auto">
          <a:xfrm>
            <a:off x="3563938" y="4292600"/>
            <a:ext cx="2087562" cy="1008063"/>
          </a:xfrm>
          <a:prstGeom prst="ellipse">
            <a:avLst/>
          </a:prstGeom>
          <a:solidFill>
            <a:schemeClr val="bg1">
              <a:lumMod val="95000"/>
            </a:schemeClr>
          </a:solidFill>
          <a:ln w="12700" cap="flat" cmpd="sng" algn="ctr">
            <a:solidFill>
              <a:schemeClr val="bg1">
                <a:lumMod val="75000"/>
              </a:schemeClr>
            </a:solidFill>
            <a:prstDash val="solid"/>
            <a:round/>
            <a:headEnd type="none" w="med" len="med"/>
            <a:tailEnd type="none" w="med" len="med"/>
          </a:ln>
          <a:effectLst/>
        </p:spPr>
        <p:txBody>
          <a:bodyPr wrap="none" lIns="0" rIns="0" anchor="ctr"/>
          <a:lstStyle/>
          <a:p>
            <a:pPr>
              <a:defRPr/>
            </a:pPr>
            <a:r>
              <a:rPr lang="de-DE" sz="1400" dirty="0" err="1">
                <a:solidFill>
                  <a:srgbClr val="4D4D4D"/>
                </a:solidFill>
                <a:latin typeface="Arial" pitchFamily="-65" charset="0"/>
              </a:rPr>
              <a:t>Shared</a:t>
            </a:r>
            <a:r>
              <a:rPr lang="de-DE" sz="1400" dirty="0">
                <a:solidFill>
                  <a:srgbClr val="4D4D4D"/>
                </a:solidFill>
                <a:latin typeface="Arial" pitchFamily="-65" charset="0"/>
              </a:rPr>
              <a:t> </a:t>
            </a:r>
            <a:br>
              <a:rPr lang="de-DE" sz="1400" dirty="0">
                <a:solidFill>
                  <a:srgbClr val="4D4D4D"/>
                </a:solidFill>
                <a:latin typeface="Arial" pitchFamily="-65" charset="0"/>
              </a:rPr>
            </a:br>
            <a:r>
              <a:rPr lang="de-DE" sz="1400" dirty="0">
                <a:solidFill>
                  <a:srgbClr val="4D4D4D"/>
                </a:solidFill>
                <a:latin typeface="Arial" pitchFamily="-65" charset="0"/>
              </a:rPr>
              <a:t>Service </a:t>
            </a:r>
            <a:br>
              <a:rPr lang="de-DE" sz="1400" dirty="0">
                <a:solidFill>
                  <a:srgbClr val="4D4D4D"/>
                </a:solidFill>
                <a:latin typeface="Arial" pitchFamily="-65" charset="0"/>
              </a:rPr>
            </a:br>
            <a:r>
              <a:rPr lang="de-DE" sz="1400" dirty="0">
                <a:solidFill>
                  <a:srgbClr val="4D4D4D"/>
                </a:solidFill>
                <a:latin typeface="Arial" pitchFamily="-65" charset="0"/>
              </a:rPr>
              <a:t>Center</a:t>
            </a:r>
          </a:p>
        </p:txBody>
      </p:sp>
    </p:spTree>
    <p:extLst>
      <p:ext uri="{BB962C8B-B14F-4D97-AF65-F5344CB8AC3E}">
        <p14:creationId xmlns:p14="http://schemas.microsoft.com/office/powerpoint/2010/main" xmlns="" val="11188972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Bogen 12"/>
          <p:cNvSpPr>
            <a:spLocks/>
          </p:cNvSpPr>
          <p:nvPr/>
        </p:nvSpPr>
        <p:spPr bwMode="auto">
          <a:xfrm>
            <a:off x="2195513" y="2636838"/>
            <a:ext cx="3168650" cy="2794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02786" name="Rectangle 3"/>
          <p:cNvSpPr>
            <a:spLocks noGrp="1" noChangeArrowheads="1"/>
          </p:cNvSpPr>
          <p:nvPr>
            <p:ph type="title"/>
          </p:nvPr>
        </p:nvSpPr>
        <p:spPr>
          <a:xfrm>
            <a:off x="1066800" y="304800"/>
            <a:ext cx="7200900" cy="579439"/>
          </a:xfrm>
        </p:spPr>
        <p:txBody>
          <a:bodyPr/>
          <a:lstStyle/>
          <a:p>
            <a:pPr eaLnBrk="1" hangingPunct="1"/>
            <a:r>
              <a:rPr lang="de-DE" dirty="0" err="1" smtClean="0">
                <a:latin typeface="Arial Black" charset="0"/>
                <a:ea typeface="ＭＳ Ｐゴシック" charset="0"/>
                <a:cs typeface="ＭＳ Ｐゴシック" charset="0"/>
              </a:rPr>
              <a:t>Prioritizing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outsourced</a:t>
            </a:r>
            <a:endParaRPr lang="de-DE" dirty="0">
              <a:latin typeface="Arial Black" charset="0"/>
              <a:ea typeface="ＭＳ Ｐゴシック" charset="0"/>
              <a:cs typeface="ＭＳ Ｐゴシック" charset="0"/>
            </a:endParaRP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278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algn="l" eaLnBrk="0" hangingPunct="0"/>
            <a:r>
              <a:rPr lang="de-DE" sz="1400" b="0" dirty="0" err="1" smtClean="0">
                <a:solidFill>
                  <a:srgbClr val="4D4D4D"/>
                </a:solidFill>
              </a:rPr>
              <a:t>less</a:t>
            </a:r>
            <a:endParaRPr lang="de-DE" sz="1400" b="0" dirty="0">
              <a:solidFill>
                <a:srgbClr val="4D4D4D"/>
              </a:solidFill>
            </a:endParaRPr>
          </a:p>
        </p:txBody>
      </p:sp>
      <p:sp>
        <p:nvSpPr>
          <p:cNvPr id="502789"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algn="r" eaLnBrk="0" hangingPunct="0"/>
            <a:r>
              <a:rPr lang="de-DE" sz="1400" b="0" dirty="0" err="1" smtClean="0">
                <a:solidFill>
                  <a:srgbClr val="4D4D4D"/>
                </a:solidFill>
              </a:rPr>
              <a:t>more</a:t>
            </a:r>
            <a:endParaRPr lang="de-DE" sz="1400" b="0" dirty="0">
              <a:solidFill>
                <a:srgbClr val="4D4D4D"/>
              </a:solidFill>
            </a:endParaRPr>
          </a:p>
        </p:txBody>
      </p:sp>
      <p:sp>
        <p:nvSpPr>
          <p:cNvPr id="502790" name="Rectangle 7"/>
          <p:cNvSpPr>
            <a:spLocks noChangeArrowheads="1"/>
          </p:cNvSpPr>
          <p:nvPr/>
        </p:nvSpPr>
        <p:spPr bwMode="auto">
          <a:xfrm>
            <a:off x="1403350" y="1341438"/>
            <a:ext cx="792163" cy="35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400" b="0" dirty="0" smtClean="0">
                <a:solidFill>
                  <a:srgbClr val="4D4D4D"/>
                </a:solidFill>
              </a:rPr>
              <a:t>high</a:t>
            </a:r>
            <a:endParaRPr lang="de-DE" sz="1400" b="0" dirty="0">
              <a:solidFill>
                <a:srgbClr val="4D4D4D"/>
              </a:solidFill>
            </a:endParaRPr>
          </a:p>
        </p:txBody>
      </p:sp>
      <p:sp>
        <p:nvSpPr>
          <p:cNvPr id="502791" name="Rectangle 7"/>
          <p:cNvSpPr>
            <a:spLocks noChangeArrowheads="1"/>
          </p:cNvSpPr>
          <p:nvPr/>
        </p:nvSpPr>
        <p:spPr bwMode="auto">
          <a:xfrm>
            <a:off x="2195513" y="5445125"/>
            <a:ext cx="475297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600" dirty="0" smtClean="0">
                <a:solidFill>
                  <a:srgbClr val="4D4D4D"/>
                </a:solidFill>
              </a:rPr>
              <a:t>Internal Competence </a:t>
            </a:r>
            <a:r>
              <a:rPr lang="de-DE" sz="1600" dirty="0">
                <a:solidFill>
                  <a:srgbClr val="4D4D4D"/>
                </a:solidFill>
              </a:rPr>
              <a:t/>
            </a:r>
            <a:br>
              <a:rPr lang="de-DE" sz="1600" dirty="0">
                <a:solidFill>
                  <a:srgbClr val="4D4D4D"/>
                </a:solidFill>
              </a:rPr>
            </a:br>
            <a:r>
              <a:rPr lang="de-DE" sz="1200" b="0" dirty="0" err="1" smtClean="0">
                <a:solidFill>
                  <a:srgbClr val="4D4D4D"/>
                </a:solidFill>
              </a:rPr>
              <a:t>compared</a:t>
            </a:r>
            <a:r>
              <a:rPr lang="de-DE" sz="1200" b="0" dirty="0" smtClean="0">
                <a:solidFill>
                  <a:srgbClr val="4D4D4D"/>
                </a:solidFill>
              </a:rPr>
              <a:t> </a:t>
            </a:r>
            <a:r>
              <a:rPr lang="de-DE" sz="1200" b="0" dirty="0" err="1" smtClean="0">
                <a:solidFill>
                  <a:srgbClr val="4D4D4D"/>
                </a:solidFill>
              </a:rPr>
              <a:t>to</a:t>
            </a:r>
            <a:r>
              <a:rPr lang="de-DE" sz="1200" b="0" dirty="0" smtClean="0">
                <a:solidFill>
                  <a:srgbClr val="4D4D4D"/>
                </a:solidFill>
              </a:rPr>
              <a:t> </a:t>
            </a:r>
            <a:r>
              <a:rPr lang="de-DE" sz="1200" b="0" dirty="0" err="1" smtClean="0">
                <a:solidFill>
                  <a:srgbClr val="4D4D4D"/>
                </a:solidFill>
              </a:rPr>
              <a:t>external</a:t>
            </a:r>
            <a:r>
              <a:rPr lang="de-DE" sz="1200" b="0" dirty="0" smtClean="0">
                <a:solidFill>
                  <a:srgbClr val="4D4D4D"/>
                </a:solidFill>
              </a:rPr>
              <a:t> </a:t>
            </a:r>
            <a:r>
              <a:rPr lang="de-DE" sz="1200" b="0" dirty="0" err="1" smtClean="0">
                <a:solidFill>
                  <a:srgbClr val="4D4D4D"/>
                </a:solidFill>
              </a:rPr>
              <a:t>service</a:t>
            </a:r>
            <a:r>
              <a:rPr lang="de-DE" sz="1200" b="0" dirty="0" smtClean="0">
                <a:solidFill>
                  <a:srgbClr val="4D4D4D"/>
                </a:solidFill>
              </a:rPr>
              <a:t> </a:t>
            </a:r>
            <a:r>
              <a:rPr lang="de-DE" sz="1200" b="0" dirty="0" err="1" smtClean="0">
                <a:solidFill>
                  <a:srgbClr val="4D4D4D"/>
                </a:solidFill>
              </a:rPr>
              <a:t>provider</a:t>
            </a:r>
            <a:endParaRPr lang="de-DE" sz="1200" b="0" dirty="0">
              <a:solidFill>
                <a:srgbClr val="4D4D4D"/>
              </a:solidFill>
            </a:endParaRPr>
          </a:p>
        </p:txBody>
      </p:sp>
      <p:sp>
        <p:nvSpPr>
          <p:cNvPr id="502792" name="Rectangle 7"/>
          <p:cNvSpPr>
            <a:spLocks noChangeArrowheads="1"/>
          </p:cNvSpPr>
          <p:nvPr/>
        </p:nvSpPr>
        <p:spPr bwMode="auto">
          <a:xfrm>
            <a:off x="468313" y="3068638"/>
            <a:ext cx="172720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600" dirty="0" err="1" smtClean="0">
                <a:solidFill>
                  <a:srgbClr val="4D4D4D"/>
                </a:solidFill>
              </a:rPr>
              <a:t>Specificity</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a:t>
            </a:r>
            <a:r>
              <a:rPr lang="de-DE" sz="1600" dirty="0" err="1" smtClean="0">
                <a:solidFill>
                  <a:srgbClr val="4D4D4D"/>
                </a:solidFill>
              </a:rPr>
              <a:t>Requirements</a:t>
            </a:r>
            <a:endParaRPr lang="de-DE" sz="1600" dirty="0">
              <a:solidFill>
                <a:srgbClr val="4D4D4D"/>
              </a:solidFill>
            </a:endParaRPr>
          </a:p>
        </p:txBody>
      </p:sp>
      <p:sp>
        <p:nvSpPr>
          <p:cNvPr id="502793" name="Rectangle 7"/>
          <p:cNvSpPr>
            <a:spLocks noChangeArrowheads="1"/>
          </p:cNvSpPr>
          <p:nvPr/>
        </p:nvSpPr>
        <p:spPr bwMode="auto">
          <a:xfrm>
            <a:off x="1403350" y="5084763"/>
            <a:ext cx="792163"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400" b="0" dirty="0" err="1" smtClean="0">
                <a:solidFill>
                  <a:srgbClr val="4D4D4D"/>
                </a:solidFill>
              </a:rPr>
              <a:t>low</a:t>
            </a:r>
            <a:endParaRPr lang="de-DE" sz="1400" b="0" dirty="0">
              <a:solidFill>
                <a:srgbClr val="4D4D4D"/>
              </a:solidFill>
            </a:endParaRPr>
          </a:p>
        </p:txBody>
      </p:sp>
      <p:sp>
        <p:nvSpPr>
          <p:cNvPr id="502794" name="Textfeld 6"/>
          <p:cNvSpPr txBox="1">
            <a:spLocks noChangeArrowheads="1"/>
          </p:cNvSpPr>
          <p:nvPr/>
        </p:nvSpPr>
        <p:spPr bwMode="auto">
          <a:xfrm>
            <a:off x="7054850" y="1341438"/>
            <a:ext cx="15843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smtClean="0">
                <a:solidFill>
                  <a:srgbClr val="5F5F5F"/>
                </a:solidFill>
              </a:rPr>
              <a:t>Strategic</a:t>
            </a:r>
            <a:r>
              <a:rPr lang="de-DE" sz="1600" dirty="0">
                <a:solidFill>
                  <a:srgbClr val="5F5F5F"/>
                </a:solidFill>
              </a:rPr>
              <a:t/>
            </a:r>
            <a:br>
              <a:rPr lang="de-DE" sz="1600" dirty="0">
                <a:solidFill>
                  <a:srgbClr val="5F5F5F"/>
                </a:solidFill>
              </a:rPr>
            </a:br>
            <a:r>
              <a:rPr lang="de-DE" sz="1600" dirty="0" err="1" smtClean="0">
                <a:solidFill>
                  <a:srgbClr val="5F5F5F"/>
                </a:solidFill>
              </a:rPr>
              <a:t>Relevance</a:t>
            </a:r>
            <a:endParaRPr lang="de-DE" sz="1600" b="0" dirty="0">
              <a:solidFill>
                <a:srgbClr val="5F5F5F"/>
              </a:solidFill>
            </a:endParaRPr>
          </a:p>
        </p:txBody>
      </p:sp>
      <p:sp>
        <p:nvSpPr>
          <p:cNvPr id="24" name="Oval 23"/>
          <p:cNvSpPr/>
          <p:nvPr/>
        </p:nvSpPr>
        <p:spPr bwMode="auto">
          <a:xfrm>
            <a:off x="7486650" y="2060575"/>
            <a:ext cx="720725" cy="7207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r>
              <a:rPr lang="de-DE" sz="1200" b="0" dirty="0" smtClean="0">
                <a:solidFill>
                  <a:srgbClr val="5F5F5F"/>
                </a:solidFill>
                <a:latin typeface="Arial" pitchFamily="-65" charset="0"/>
              </a:rPr>
              <a:t>high</a:t>
            </a:r>
            <a:endParaRPr lang="de-DE" sz="1200" b="0" dirty="0">
              <a:solidFill>
                <a:srgbClr val="5F5F5F"/>
              </a:solidFill>
              <a:latin typeface="Arial" pitchFamily="-65" charset="0"/>
            </a:endParaRPr>
          </a:p>
        </p:txBody>
      </p:sp>
      <p:sp>
        <p:nvSpPr>
          <p:cNvPr id="25" name="Oval 24"/>
          <p:cNvSpPr/>
          <p:nvPr/>
        </p:nvSpPr>
        <p:spPr bwMode="auto">
          <a:xfrm>
            <a:off x="7594600" y="2924175"/>
            <a:ext cx="504825" cy="5048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middle</a:t>
            </a:r>
            <a:endParaRPr lang="de-DE" sz="1200" b="0" dirty="0">
              <a:solidFill>
                <a:srgbClr val="5F5F5F"/>
              </a:solidFill>
              <a:latin typeface="Arial" pitchFamily="-65" charset="0"/>
            </a:endParaRPr>
          </a:p>
        </p:txBody>
      </p:sp>
      <p:sp>
        <p:nvSpPr>
          <p:cNvPr id="26" name="Oval 25"/>
          <p:cNvSpPr/>
          <p:nvPr/>
        </p:nvSpPr>
        <p:spPr bwMode="auto">
          <a:xfrm>
            <a:off x="7702550" y="3644900"/>
            <a:ext cx="288925" cy="287338"/>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low</a:t>
            </a:r>
            <a:endParaRPr lang="de-DE" sz="1200" b="0" dirty="0">
              <a:solidFill>
                <a:srgbClr val="5F5F5F"/>
              </a:solidFill>
              <a:latin typeface="Arial" pitchFamily="-65" charset="0"/>
            </a:endParaRPr>
          </a:p>
        </p:txBody>
      </p:sp>
      <p:sp>
        <p:nvSpPr>
          <p:cNvPr id="27" name="Oval 26"/>
          <p:cNvSpPr/>
          <p:nvPr/>
        </p:nvSpPr>
        <p:spPr bwMode="auto">
          <a:xfrm>
            <a:off x="2484438" y="4005263"/>
            <a:ext cx="287337"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799" name="Rechteck 1"/>
          <p:cNvSpPr>
            <a:spLocks noChangeArrowheads="1"/>
          </p:cNvSpPr>
          <p:nvPr/>
        </p:nvSpPr>
        <p:spPr bwMode="auto">
          <a:xfrm>
            <a:off x="2771800" y="4005263"/>
            <a:ext cx="6978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de-DE" sz="1200" dirty="0" err="1" smtClean="0">
                <a:solidFill>
                  <a:srgbClr val="5F5F5F"/>
                </a:solidFill>
              </a:rPr>
              <a:t>Payroll</a:t>
            </a:r>
            <a:endParaRPr lang="de-DE" dirty="0"/>
          </a:p>
        </p:txBody>
      </p:sp>
      <p:sp>
        <p:nvSpPr>
          <p:cNvPr id="29" name="Oval 28"/>
          <p:cNvSpPr/>
          <p:nvPr/>
        </p:nvSpPr>
        <p:spPr bwMode="auto">
          <a:xfrm>
            <a:off x="2700338" y="48402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1" name="Rechteck 29"/>
          <p:cNvSpPr>
            <a:spLocks noChangeArrowheads="1"/>
          </p:cNvSpPr>
          <p:nvPr/>
        </p:nvSpPr>
        <p:spPr bwMode="auto">
          <a:xfrm>
            <a:off x="3036888" y="4797152"/>
            <a:ext cx="78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Pension</a:t>
            </a:r>
            <a:endParaRPr lang="de-DE" dirty="0"/>
          </a:p>
        </p:txBody>
      </p:sp>
      <p:sp>
        <p:nvSpPr>
          <p:cNvPr id="31" name="Oval 30"/>
          <p:cNvSpPr/>
          <p:nvPr/>
        </p:nvSpPr>
        <p:spPr bwMode="auto">
          <a:xfrm>
            <a:off x="3851275" y="34718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3" name="Rechteck 31"/>
          <p:cNvSpPr>
            <a:spLocks noChangeArrowheads="1"/>
          </p:cNvSpPr>
          <p:nvPr/>
        </p:nvSpPr>
        <p:spPr bwMode="auto">
          <a:xfrm>
            <a:off x="4189413" y="3398838"/>
            <a:ext cx="159528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err="1">
                <a:solidFill>
                  <a:srgbClr val="5F5F5F"/>
                </a:solidFill>
              </a:rPr>
              <a:t>Recruiting</a:t>
            </a:r>
            <a:r>
              <a:rPr lang="de-DE" sz="1200" dirty="0">
                <a:solidFill>
                  <a:srgbClr val="5F5F5F"/>
                </a:solidFill>
              </a:rPr>
              <a:t> </a:t>
            </a:r>
            <a:r>
              <a:rPr lang="de-DE" sz="1200" dirty="0" err="1" smtClean="0">
                <a:solidFill>
                  <a:srgbClr val="5F5F5F"/>
                </a:solidFill>
              </a:rPr>
              <a:t>for</a:t>
            </a:r>
            <a:r>
              <a:rPr lang="de-DE" sz="1200" dirty="0">
                <a:solidFill>
                  <a:srgbClr val="5F5F5F"/>
                </a:solidFill>
              </a:rPr>
              <a:t/>
            </a:r>
            <a:br>
              <a:rPr lang="de-DE" sz="1200" dirty="0">
                <a:solidFill>
                  <a:srgbClr val="5F5F5F"/>
                </a:solidFill>
              </a:rPr>
            </a:br>
            <a:r>
              <a:rPr lang="de-DE" sz="1200" dirty="0" smtClean="0">
                <a:solidFill>
                  <a:srgbClr val="5F5F5F"/>
                </a:solidFill>
              </a:rPr>
              <a:t>Non-Key </a:t>
            </a:r>
            <a:r>
              <a:rPr lang="de-DE" sz="1200" dirty="0" err="1" smtClean="0">
                <a:solidFill>
                  <a:srgbClr val="5F5F5F"/>
                </a:solidFill>
              </a:rPr>
              <a:t>Functions</a:t>
            </a:r>
            <a:endParaRPr lang="de-DE" dirty="0"/>
          </a:p>
        </p:txBody>
      </p:sp>
      <p:sp>
        <p:nvSpPr>
          <p:cNvPr id="502804" name="Rechteck 33"/>
          <p:cNvSpPr>
            <a:spLocks noChangeArrowheads="1"/>
          </p:cNvSpPr>
          <p:nvPr/>
        </p:nvSpPr>
        <p:spPr bwMode="auto">
          <a:xfrm>
            <a:off x="3132138" y="2636838"/>
            <a:ext cx="14471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Top-Management</a:t>
            </a:r>
            <a:br>
              <a:rPr lang="de-DE" sz="1200" dirty="0" smtClean="0">
                <a:solidFill>
                  <a:srgbClr val="5F5F5F"/>
                </a:solidFill>
              </a:rPr>
            </a:br>
            <a:r>
              <a:rPr lang="de-DE" sz="1200" dirty="0" smtClean="0">
                <a:solidFill>
                  <a:srgbClr val="5F5F5F"/>
                </a:solidFill>
              </a:rPr>
              <a:t>Placements</a:t>
            </a:r>
            <a:endParaRPr lang="de-DE" dirty="0"/>
          </a:p>
        </p:txBody>
      </p:sp>
      <p:sp>
        <p:nvSpPr>
          <p:cNvPr id="35" name="Oval 34"/>
          <p:cNvSpPr/>
          <p:nvPr/>
        </p:nvSpPr>
        <p:spPr bwMode="auto">
          <a:xfrm>
            <a:off x="2411413" y="2492375"/>
            <a:ext cx="720725" cy="7207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endParaRPr lang="de-DE" sz="1200" b="0" dirty="0">
              <a:solidFill>
                <a:srgbClr val="5F5F5F"/>
              </a:solidFill>
              <a:latin typeface="Arial" pitchFamily="-65" charset="0"/>
            </a:endParaRPr>
          </a:p>
        </p:txBody>
      </p:sp>
      <p:sp>
        <p:nvSpPr>
          <p:cNvPr id="502806" name="Rechteck 36"/>
          <p:cNvSpPr>
            <a:spLocks noChangeArrowheads="1"/>
          </p:cNvSpPr>
          <p:nvPr/>
        </p:nvSpPr>
        <p:spPr bwMode="auto">
          <a:xfrm>
            <a:off x="4814888" y="1712913"/>
            <a:ext cx="112553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Performance </a:t>
            </a:r>
            <a:br>
              <a:rPr lang="de-DE" sz="1200">
                <a:solidFill>
                  <a:srgbClr val="5F5F5F"/>
                </a:solidFill>
              </a:rPr>
            </a:br>
            <a:r>
              <a:rPr lang="de-DE" sz="1200">
                <a:solidFill>
                  <a:srgbClr val="5F5F5F"/>
                </a:solidFill>
              </a:rPr>
              <a:t>Management</a:t>
            </a:r>
            <a:endParaRPr lang="de-DE"/>
          </a:p>
        </p:txBody>
      </p:sp>
      <p:sp>
        <p:nvSpPr>
          <p:cNvPr id="39" name="Oval 38"/>
          <p:cNvSpPr/>
          <p:nvPr/>
        </p:nvSpPr>
        <p:spPr bwMode="auto">
          <a:xfrm>
            <a:off x="6011863" y="1700213"/>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7" name="Oval 56"/>
          <p:cNvSpPr/>
          <p:nvPr/>
        </p:nvSpPr>
        <p:spPr bwMode="auto">
          <a:xfrm>
            <a:off x="2411413" y="3500438"/>
            <a:ext cx="288925" cy="2889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9" name="Rechteck 58"/>
          <p:cNvSpPr>
            <a:spLocks noChangeArrowheads="1"/>
          </p:cNvSpPr>
          <p:nvPr/>
        </p:nvSpPr>
        <p:spPr bwMode="auto">
          <a:xfrm>
            <a:off x="2700338" y="3429000"/>
            <a:ext cx="9366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a:solidFill>
                  <a:srgbClr val="5F5F5F"/>
                </a:solidFill>
              </a:rPr>
              <a:t>Exit-</a:t>
            </a:r>
            <a:br>
              <a:rPr lang="de-DE" sz="1200">
                <a:solidFill>
                  <a:srgbClr val="5F5F5F"/>
                </a:solidFill>
              </a:rPr>
            </a:br>
            <a:r>
              <a:rPr lang="de-DE" sz="1200">
                <a:solidFill>
                  <a:srgbClr val="5F5F5F"/>
                </a:solidFill>
              </a:rPr>
              <a:t>Interviews</a:t>
            </a:r>
            <a:endParaRPr lang="de-DE"/>
          </a:p>
        </p:txBody>
      </p:sp>
      <p:sp>
        <p:nvSpPr>
          <p:cNvPr id="60" name="Oval 59"/>
          <p:cNvSpPr/>
          <p:nvPr/>
        </p:nvSpPr>
        <p:spPr bwMode="auto">
          <a:xfrm>
            <a:off x="3227388" y="31511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1" name="Rechteck 60"/>
          <p:cNvSpPr>
            <a:spLocks noChangeArrowheads="1"/>
          </p:cNvSpPr>
          <p:nvPr/>
        </p:nvSpPr>
        <p:spPr bwMode="auto">
          <a:xfrm>
            <a:off x="3492500" y="3141663"/>
            <a:ext cx="107395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Expatriation</a:t>
            </a:r>
            <a:endParaRPr lang="de-DE" dirty="0"/>
          </a:p>
        </p:txBody>
      </p:sp>
      <p:sp>
        <p:nvSpPr>
          <p:cNvPr id="62" name="Oval 61"/>
          <p:cNvSpPr/>
          <p:nvPr/>
        </p:nvSpPr>
        <p:spPr bwMode="auto">
          <a:xfrm>
            <a:off x="6227763" y="40147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3" name="Rechteck 62"/>
          <p:cNvSpPr>
            <a:spLocks noChangeArrowheads="1"/>
          </p:cNvSpPr>
          <p:nvPr/>
        </p:nvSpPr>
        <p:spPr bwMode="auto">
          <a:xfrm>
            <a:off x="5081588" y="4005263"/>
            <a:ext cx="105727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Onboarding</a:t>
            </a:r>
            <a:endParaRPr lang="de-DE"/>
          </a:p>
        </p:txBody>
      </p:sp>
      <p:sp>
        <p:nvSpPr>
          <p:cNvPr id="64" name="Oval 63"/>
          <p:cNvSpPr/>
          <p:nvPr/>
        </p:nvSpPr>
        <p:spPr bwMode="auto">
          <a:xfrm>
            <a:off x="3203575" y="44370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5" name="Rechteck 64"/>
          <p:cNvSpPr>
            <a:spLocks noChangeArrowheads="1"/>
          </p:cNvSpPr>
          <p:nvPr/>
        </p:nvSpPr>
        <p:spPr bwMode="auto">
          <a:xfrm>
            <a:off x="3468688" y="4427538"/>
            <a:ext cx="162083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a:solidFill>
                  <a:srgbClr val="5F5F5F"/>
                </a:solidFill>
              </a:rPr>
              <a:t>MS Office Trainings</a:t>
            </a:r>
            <a:endParaRPr lang="de-DE"/>
          </a:p>
        </p:txBody>
      </p:sp>
      <p:sp>
        <p:nvSpPr>
          <p:cNvPr id="502816" name="Rechteck 65"/>
          <p:cNvSpPr>
            <a:spLocks noChangeArrowheads="1"/>
          </p:cNvSpPr>
          <p:nvPr/>
        </p:nvSpPr>
        <p:spPr bwMode="auto">
          <a:xfrm>
            <a:off x="2411413" y="1628775"/>
            <a:ext cx="16049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Employer Branding</a:t>
            </a:r>
            <a:br>
              <a:rPr lang="de-DE" sz="1200">
                <a:solidFill>
                  <a:srgbClr val="5F5F5F"/>
                </a:solidFill>
              </a:rPr>
            </a:br>
            <a:r>
              <a:rPr lang="de-DE" sz="1200">
                <a:solidFill>
                  <a:srgbClr val="5F5F5F"/>
                </a:solidFill>
              </a:rPr>
              <a:t>(EVP)</a:t>
            </a:r>
            <a:endParaRPr lang="de-DE"/>
          </a:p>
        </p:txBody>
      </p:sp>
      <p:sp>
        <p:nvSpPr>
          <p:cNvPr id="67" name="Oval 66"/>
          <p:cNvSpPr/>
          <p:nvPr/>
        </p:nvSpPr>
        <p:spPr bwMode="auto">
          <a:xfrm>
            <a:off x="4087813" y="1617663"/>
            <a:ext cx="504825" cy="5032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8" name="Rechteck 67"/>
          <p:cNvSpPr>
            <a:spLocks noChangeArrowheads="1"/>
          </p:cNvSpPr>
          <p:nvPr/>
        </p:nvSpPr>
        <p:spPr bwMode="auto">
          <a:xfrm>
            <a:off x="5253238" y="2349500"/>
            <a:ext cx="90308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dirty="0">
                <a:solidFill>
                  <a:srgbClr val="5F5F5F"/>
                </a:solidFill>
              </a:rPr>
              <a:t>Trainee-</a:t>
            </a:r>
            <a:br>
              <a:rPr lang="de-DE" sz="1200" dirty="0">
                <a:solidFill>
                  <a:srgbClr val="5F5F5F"/>
                </a:solidFill>
              </a:rPr>
            </a:br>
            <a:r>
              <a:rPr lang="de-DE" sz="1200" dirty="0" err="1" smtClean="0">
                <a:solidFill>
                  <a:srgbClr val="5F5F5F"/>
                </a:solidFill>
              </a:rPr>
              <a:t>Programs</a:t>
            </a:r>
            <a:endParaRPr lang="de-DE" dirty="0"/>
          </a:p>
        </p:txBody>
      </p:sp>
      <p:sp>
        <p:nvSpPr>
          <p:cNvPr id="69" name="Oval 68"/>
          <p:cNvSpPr/>
          <p:nvPr/>
        </p:nvSpPr>
        <p:spPr bwMode="auto">
          <a:xfrm>
            <a:off x="6227763" y="2336800"/>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Tree>
    <p:extLst>
      <p:ext uri="{BB962C8B-B14F-4D97-AF65-F5344CB8AC3E}">
        <p14:creationId xmlns:p14="http://schemas.microsoft.com/office/powerpoint/2010/main" xmlns="" val="10718538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xmlns=""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p14="http://schemas.microsoft.com/office/powerpoint/2010/main" xmlns="" val="3710689821"/>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a16="http://schemas.microsoft.com/office/drawing/2014/main" xmlns=""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p14="http://schemas.microsoft.com/office/powerpoint/2010/main" xmlns="" val="266815203"/>
      </p:ext>
    </p:extLst>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a16="http://schemas.microsoft.com/office/drawing/2014/main" xmlns=""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p14="http://schemas.microsoft.com/office/powerpoint/2010/main" xmlns="" val="1901472505"/>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a16="http://schemas.microsoft.com/office/drawing/2014/main" xmlns="" id="{5D86A136-184D-499F-988F-1A02AF6FDE0C}"/>
              </a:ext>
            </a:extLst>
          </p:cNvPr>
          <p:cNvSpPr>
            <a:spLocks noGrp="1"/>
          </p:cNvSpPr>
          <p:nvPr>
            <p:ph idx="1"/>
          </p:nvPr>
        </p:nvSpPr>
        <p:spPr>
          <a:xfrm>
            <a:off x="611560" y="1196752"/>
            <a:ext cx="8208912" cy="4565104"/>
          </a:xfrm>
        </p:spPr>
        <p:txBody>
          <a:bodyPr>
            <a:normAutofit lnSpcReduction="100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p14="http://schemas.microsoft.com/office/powerpoint/2010/main" xmlns="" val="1333330802"/>
      </p:ext>
    </p:extLst>
  </p:cSld>
  <p:clrMapOvr>
    <a:masterClrMapping/>
  </p:clrMapOvr>
  <p:transition spd="med">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xmlns=""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xmlns="" val="3833095343"/>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1893</TotalTime>
  <Words>5187</Words>
  <Application>Microsoft Office PowerPoint</Application>
  <PresentationFormat>On-screen Show (4:3)</PresentationFormat>
  <Paragraphs>603</Paragraphs>
  <Slides>113</Slides>
  <Notes>5</Notes>
  <HiddenSlides>0</HiddenSlides>
  <MMClips>0</MMClips>
  <ScaleCrop>false</ScaleCrop>
  <HeadingPairs>
    <vt:vector size="4" baseType="variant">
      <vt:variant>
        <vt:lpstr>Theme</vt:lpstr>
      </vt:variant>
      <vt:variant>
        <vt:i4>1</vt:i4>
      </vt:variant>
      <vt:variant>
        <vt:lpstr>Slide Titles</vt:lpstr>
      </vt:variant>
      <vt:variant>
        <vt:i4>113</vt:i4>
      </vt:variant>
    </vt:vector>
  </HeadingPairs>
  <TitlesOfParts>
    <vt:vector size="114" baseType="lpstr">
      <vt:lpstr>Diamond Grid 16x9</vt:lpstr>
      <vt:lpstr>TALENT DEVELOPMENT AND MANAGEMENT II</vt:lpstr>
      <vt:lpstr>Slide 2</vt:lpstr>
      <vt:lpstr>Performance Management</vt:lpstr>
      <vt:lpstr>Performance Management</vt:lpstr>
      <vt:lpstr>Purpose of effective Performance Management</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Slide 22</vt:lpstr>
      <vt:lpstr>Performance Planning</vt:lpstr>
      <vt:lpstr>Performance Planning</vt:lpstr>
      <vt:lpstr>Factors for Performance Standard</vt:lpstr>
      <vt:lpstr>Management by objectives (MBO)</vt:lpstr>
      <vt:lpstr>Goal Setting Theory</vt:lpstr>
      <vt:lpstr>Why Goal Setting increases Productivity</vt:lpstr>
      <vt:lpstr>Locke’s Goal Setting Theory</vt:lpstr>
      <vt:lpstr>Goal Setting</vt:lpstr>
      <vt:lpstr>Performance Planning</vt:lpstr>
      <vt:lpstr>Slide 32</vt:lpstr>
      <vt:lpstr>Performance Monitoring</vt:lpstr>
      <vt:lpstr>Performance Monitoring</vt:lpstr>
      <vt:lpstr>Reinforcement</vt:lpstr>
      <vt:lpstr>Positive Reinforcement</vt:lpstr>
      <vt:lpstr>Negative Reinforcement</vt:lpstr>
      <vt:lpstr>Punishment</vt:lpstr>
      <vt:lpstr>Extinction</vt:lpstr>
      <vt:lpstr>Slide 40</vt:lpstr>
      <vt:lpstr>Performance Appraisal</vt:lpstr>
      <vt:lpstr>Performance Appraisals</vt:lpstr>
      <vt:lpstr>Objectives of Performance Appraisal</vt:lpstr>
      <vt:lpstr>Process of Performance Appraisals</vt:lpstr>
      <vt:lpstr>Performance Appraisal</vt:lpstr>
      <vt:lpstr>Equity Theory</vt:lpstr>
      <vt:lpstr>Acceptability of Performance Appraisals</vt:lpstr>
      <vt:lpstr>Distributive Justice – Fair Allocation</vt:lpstr>
      <vt:lpstr>Procedural Justice – Fair Procedure</vt:lpstr>
      <vt:lpstr>Interactional Justice / Fairness</vt:lpstr>
      <vt:lpstr>Informational Justice / Fairness</vt:lpstr>
      <vt:lpstr>Performance Management Process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Slide 76</vt:lpstr>
      <vt:lpstr>Performance Development</vt:lpstr>
      <vt:lpstr>Performance Development Process</vt:lpstr>
      <vt:lpstr>Performance Improvement Plans and Individual Development Plans</vt:lpstr>
      <vt:lpstr>Slide 80</vt:lpstr>
      <vt:lpstr>HR and CSR</vt:lpstr>
      <vt:lpstr>Sustainability</vt:lpstr>
      <vt:lpstr>Ten Principles of the UN Global Compact</vt:lpstr>
      <vt:lpstr>Ten Principles of the UN Global Compact</vt:lpstr>
      <vt:lpstr>Ten Principles of the UN Global Compact</vt:lpstr>
      <vt:lpstr>Slide 86</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101</vt:lpstr>
      <vt:lpstr>Types of International Organization</vt:lpstr>
      <vt:lpstr>Balance in a transnational Approach</vt:lpstr>
      <vt:lpstr>From traditional to future HR</vt:lpstr>
      <vt:lpstr>Selecting Tasks to be handled by a Shared Service Center</vt:lpstr>
      <vt:lpstr>Three Pillar Model of modern HR-Organization</vt:lpstr>
      <vt:lpstr>Outsourcing, Onshoring, Offshoring</vt:lpstr>
      <vt:lpstr>Prioritizing Tasks to be outsourced</vt:lpstr>
      <vt:lpstr>Alignment of Business Organization and HR Organization</vt:lpstr>
      <vt:lpstr>Alternative HR Structure</vt:lpstr>
      <vt:lpstr>HR Operating Model</vt:lpstr>
      <vt:lpstr>Benefits of HR Shared Service</vt:lpstr>
      <vt:lpstr>Slide 113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69</cp:revision>
  <cp:lastPrinted>1601-01-01T00:00:00Z</cp:lastPrinted>
  <dcterms:created xsi:type="dcterms:W3CDTF">2020-07-09T15:12:46Z</dcterms:created>
  <dcterms:modified xsi:type="dcterms:W3CDTF">2023-07-28T06:40:39Z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