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9"/>
  </p:notesMasterIdLst>
  <p:handoutMasterIdLst>
    <p:handoutMasterId r:id="rId70"/>
  </p:handoutMasterIdLst>
  <p:sldIdLst>
    <p:sldId id="256" r:id="rId2"/>
    <p:sldId id="315" r:id="rId3"/>
    <p:sldId id="280" r:id="rId4"/>
    <p:sldId id="281" r:id="rId5"/>
    <p:sldId id="282" r:id="rId6"/>
    <p:sldId id="283" r:id="rId7"/>
    <p:sldId id="284" r:id="rId8"/>
    <p:sldId id="286" r:id="rId9"/>
    <p:sldId id="287" r:id="rId10"/>
    <p:sldId id="288" r:id="rId11"/>
    <p:sldId id="289" r:id="rId12"/>
    <p:sldId id="290" r:id="rId13"/>
    <p:sldId id="292" r:id="rId14"/>
    <p:sldId id="293" r:id="rId15"/>
    <p:sldId id="294" r:id="rId16"/>
    <p:sldId id="295" r:id="rId17"/>
    <p:sldId id="296" r:id="rId18"/>
    <p:sldId id="299" r:id="rId19"/>
    <p:sldId id="300" r:id="rId20"/>
    <p:sldId id="301" r:id="rId21"/>
    <p:sldId id="302" r:id="rId22"/>
    <p:sldId id="303" r:id="rId23"/>
    <p:sldId id="316" r:id="rId24"/>
    <p:sldId id="304" r:id="rId25"/>
    <p:sldId id="297" r:id="rId26"/>
    <p:sldId id="305" r:id="rId27"/>
    <p:sldId id="306" r:id="rId28"/>
    <p:sldId id="307" r:id="rId29"/>
    <p:sldId id="314" r:id="rId30"/>
    <p:sldId id="317" r:id="rId31"/>
    <p:sldId id="308" r:id="rId32"/>
    <p:sldId id="378" r:id="rId33"/>
    <p:sldId id="309" r:id="rId34"/>
    <p:sldId id="375" r:id="rId35"/>
    <p:sldId id="376" r:id="rId36"/>
    <p:sldId id="377" r:id="rId37"/>
    <p:sldId id="379" r:id="rId38"/>
    <p:sldId id="318" r:id="rId39"/>
    <p:sldId id="310" r:id="rId40"/>
    <p:sldId id="311" r:id="rId41"/>
    <p:sldId id="266" r:id="rId42"/>
    <p:sldId id="267" r:id="rId43"/>
    <p:sldId id="268" r:id="rId44"/>
    <p:sldId id="380" r:id="rId45"/>
    <p:sldId id="381" r:id="rId46"/>
    <p:sldId id="382" r:id="rId47"/>
    <p:sldId id="383" r:id="rId48"/>
    <p:sldId id="312" r:id="rId49"/>
    <p:sldId id="313" r:id="rId50"/>
    <p:sldId id="273" r:id="rId51"/>
    <p:sldId id="274" r:id="rId52"/>
    <p:sldId id="319" r:id="rId53"/>
    <p:sldId id="269" r:id="rId54"/>
    <p:sldId id="279" r:id="rId55"/>
    <p:sldId id="270" r:id="rId56"/>
    <p:sldId id="320" r:id="rId57"/>
    <p:sldId id="321" r:id="rId58"/>
    <p:sldId id="322" r:id="rId59"/>
    <p:sldId id="359" r:id="rId60"/>
    <p:sldId id="275" r:id="rId61"/>
    <p:sldId id="369" r:id="rId62"/>
    <p:sldId id="370" r:id="rId63"/>
    <p:sldId id="371" r:id="rId64"/>
    <p:sldId id="372" r:id="rId65"/>
    <p:sldId id="373" r:id="rId66"/>
    <p:sldId id="374" r:id="rId67"/>
    <p:sldId id="272" r:id="rId6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accent4">
            <a:lumMod val="50000"/>
            <a:lumOff val="50000"/>
          </a:schemeClr>
        </a:solidFill>
        <a:ln>
          <a:solidFill>
            <a:srgbClr val="FFFFFF"/>
          </a:solidFill>
        </a:ln>
      </dgm:spPr>
      <dgm:t>
        <a:bodyPr/>
        <a:lstStyle/>
        <a:p>
          <a:r>
            <a:rPr lang="en-MY" dirty="0">
              <a:solidFill>
                <a:schemeClr val="accent3"/>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3357333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72035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Foundation for Performance Management</a:t>
            </a:r>
          </a:p>
        </p:txBody>
      </p:sp>
      <p:pic>
        <p:nvPicPr>
          <p:cNvPr id="5" name="Picture 4">
            <a:extLst>
              <a:ext uri="{FF2B5EF4-FFF2-40B4-BE49-F238E27FC236}">
                <a16:creationId xmlns:a16="http://schemas.microsoft.com/office/drawing/2014/main" id="{C4AF2724-8609-4083-807E-4F1159BB57C4}"/>
              </a:ext>
            </a:extLst>
          </p:cNvPr>
          <p:cNvPicPr>
            <a:picLocks noChangeAspect="1"/>
          </p:cNvPicPr>
          <p:nvPr/>
        </p:nvPicPr>
        <p:blipFill>
          <a:blip r:embed="rId2"/>
          <a:stretch>
            <a:fillRect/>
          </a:stretch>
        </p:blipFill>
        <p:spPr>
          <a:xfrm>
            <a:off x="1245767" y="2060848"/>
            <a:ext cx="6652465" cy="3784823"/>
          </a:xfrm>
          <a:prstGeom prst="rect">
            <a:avLst/>
          </a:prstGeom>
        </p:spPr>
      </p:pic>
    </p:spTree>
    <p:extLst>
      <p:ext uri="{BB962C8B-B14F-4D97-AF65-F5344CB8AC3E}">
        <p14:creationId xmlns:p14="http://schemas.microsoft.com/office/powerpoint/2010/main" val="1547301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5BC6-7A19-419C-AFCF-847FD8F0C7C0}"/>
              </a:ext>
            </a:extLst>
          </p:cNvPr>
          <p:cNvSpPr>
            <a:spLocks noGrp="1"/>
          </p:cNvSpPr>
          <p:nvPr>
            <p:ph type="title"/>
          </p:nvPr>
        </p:nvSpPr>
        <p:spPr>
          <a:xfrm>
            <a:off x="914400" y="277813"/>
            <a:ext cx="8229600" cy="1143000"/>
          </a:xfrm>
        </p:spPr>
        <p:txBody>
          <a:bodyPr/>
          <a:lstStyle/>
          <a:p>
            <a:r>
              <a:rPr lang="en-MY" dirty="0"/>
              <a:t>Organisational Performance Process</a:t>
            </a:r>
          </a:p>
        </p:txBody>
      </p:sp>
      <p:pic>
        <p:nvPicPr>
          <p:cNvPr id="5" name="Picture 4">
            <a:extLst>
              <a:ext uri="{FF2B5EF4-FFF2-40B4-BE49-F238E27FC236}">
                <a16:creationId xmlns:a16="http://schemas.microsoft.com/office/drawing/2014/main" id="{699E96A5-10FD-495F-8A42-14A10A84D303}"/>
              </a:ext>
            </a:extLst>
          </p:cNvPr>
          <p:cNvPicPr>
            <a:picLocks noChangeAspect="1"/>
          </p:cNvPicPr>
          <p:nvPr/>
        </p:nvPicPr>
        <p:blipFill>
          <a:blip r:embed="rId2"/>
          <a:stretch>
            <a:fillRect/>
          </a:stretch>
        </p:blipFill>
        <p:spPr>
          <a:xfrm>
            <a:off x="925753" y="2780928"/>
            <a:ext cx="6828440" cy="2852713"/>
          </a:xfrm>
          <a:prstGeom prst="rect">
            <a:avLst/>
          </a:prstGeom>
        </p:spPr>
      </p:pic>
    </p:spTree>
    <p:extLst>
      <p:ext uri="{BB962C8B-B14F-4D97-AF65-F5344CB8AC3E}">
        <p14:creationId xmlns:p14="http://schemas.microsoft.com/office/powerpoint/2010/main" val="1478040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pic>
        <p:nvPicPr>
          <p:cNvPr id="5" name="Picture 4">
            <a:extLst>
              <a:ext uri="{FF2B5EF4-FFF2-40B4-BE49-F238E27FC236}">
                <a16:creationId xmlns:a16="http://schemas.microsoft.com/office/drawing/2014/main" id="{9A41393F-D6E2-4E85-A8C4-817B94261A2F}"/>
              </a:ext>
            </a:extLst>
          </p:cNvPr>
          <p:cNvPicPr>
            <a:picLocks noChangeAspect="1"/>
          </p:cNvPicPr>
          <p:nvPr/>
        </p:nvPicPr>
        <p:blipFill>
          <a:blip r:embed="rId2"/>
          <a:stretch>
            <a:fillRect/>
          </a:stretch>
        </p:blipFill>
        <p:spPr>
          <a:xfrm>
            <a:off x="1403648" y="2333143"/>
            <a:ext cx="6086475" cy="3857625"/>
          </a:xfrm>
          <a:prstGeom prst="rect">
            <a:avLst/>
          </a:prstGeom>
        </p:spPr>
      </p:pic>
    </p:spTree>
    <p:extLst>
      <p:ext uri="{BB962C8B-B14F-4D97-AF65-F5344CB8AC3E}">
        <p14:creationId xmlns:p14="http://schemas.microsoft.com/office/powerpoint/2010/main" val="3809321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755576" y="16288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1119838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890780" y="1700808"/>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685800" y="1556792"/>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val="2790389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683568" y="16288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val="361541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621904" y="1700808"/>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val="2628836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val="330207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val="3158716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73224" y="156453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val="3253472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val="25158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4848388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630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val="91441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9072740"/>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813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val="345620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6" name="Picture 5">
            <a:extLst>
              <a:ext uri="{FF2B5EF4-FFF2-40B4-BE49-F238E27FC236}">
                <a16:creationId xmlns:a16="http://schemas.microsoft.com/office/drawing/2014/main" id="{1C95C80E-46EA-4C48-BBDF-0A998A3C360C}"/>
              </a:ext>
            </a:extLst>
          </p:cNvPr>
          <p:cNvPicPr>
            <a:picLocks noChangeAspect="1"/>
          </p:cNvPicPr>
          <p:nvPr/>
        </p:nvPicPr>
        <p:blipFill>
          <a:blip r:embed="rId2"/>
          <a:stretch>
            <a:fillRect/>
          </a:stretch>
        </p:blipFill>
        <p:spPr>
          <a:xfrm>
            <a:off x="914400" y="1988840"/>
            <a:ext cx="6705600" cy="4438650"/>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02F4-AE1E-4E7D-988D-BAE60F2E63C5}"/>
              </a:ext>
            </a:extLst>
          </p:cNvPr>
          <p:cNvSpPr>
            <a:spLocks noGrp="1"/>
          </p:cNvSpPr>
          <p:nvPr>
            <p:ph type="title"/>
          </p:nvPr>
        </p:nvSpPr>
        <p:spPr/>
        <p:txBody>
          <a:bodyPr/>
          <a:lstStyle/>
          <a:p>
            <a:r>
              <a:rPr lang="en-MY" dirty="0"/>
              <a:t>Positive Reinforcement</a:t>
            </a:r>
          </a:p>
        </p:txBody>
      </p:sp>
      <p:sp>
        <p:nvSpPr>
          <p:cNvPr id="3" name="Content Placeholder 2">
            <a:extLst>
              <a:ext uri="{FF2B5EF4-FFF2-40B4-BE49-F238E27FC236}">
                <a16:creationId xmlns:a16="http://schemas.microsoft.com/office/drawing/2014/main" id="{33831FD9-5EDD-47D9-9244-A70610C0AAEB}"/>
              </a:ext>
            </a:extLst>
          </p:cNvPr>
          <p:cNvSpPr>
            <a:spLocks noGrp="1"/>
          </p:cNvSpPr>
          <p:nvPr>
            <p:ph idx="1"/>
          </p:nvPr>
        </p:nvSpPr>
        <p:spPr>
          <a:xfrm>
            <a:off x="683568" y="1600200"/>
            <a:ext cx="8003232" cy="4530725"/>
          </a:xfrm>
        </p:spPr>
        <p:txBody>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val="640164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id="{546439DE-8E2B-462F-9CC5-A0A2182DD5EE}"/>
              </a:ext>
            </a:extLst>
          </p:cNvPr>
          <p:cNvSpPr>
            <a:spLocks noGrp="1"/>
          </p:cNvSpPr>
          <p:nvPr>
            <p:ph idx="1"/>
          </p:nvPr>
        </p:nvSpPr>
        <p:spPr/>
        <p:txBody>
          <a:bodyPr/>
          <a:lstStyle/>
          <a:p>
            <a:pPr marL="0" indent="0">
              <a:buNone/>
            </a:pPr>
            <a:r>
              <a:rPr lang="en-MY" dirty="0"/>
              <a:t>This reinforcement strengthens a </a:t>
            </a:r>
            <a:r>
              <a:rPr lang="en-MY" dirty="0" err="1"/>
              <a:t>behavior</a:t>
            </a:r>
            <a:r>
              <a:rPr lang="en-MY" dirty="0"/>
              <a:t> because a negative condition is stopped or avoided as a consequence of the </a:t>
            </a:r>
            <a:r>
              <a:rPr lang="en-MY" dirty="0" err="1"/>
              <a:t>behavior</a:t>
            </a:r>
            <a:r>
              <a:rPr lang="en-MY" dirty="0"/>
              <a:t>. This implies rewarding an employee by removing negative / undesirable consequences. Both positive and negative reinforcement can be used for increasing desirable or required </a:t>
            </a:r>
            <a:r>
              <a:rPr lang="en-MY" dirty="0" err="1"/>
              <a:t>behavior</a:t>
            </a:r>
            <a:r>
              <a:rPr lang="en-MY" dirty="0"/>
              <a:t>.</a:t>
            </a:r>
          </a:p>
        </p:txBody>
      </p:sp>
    </p:spTree>
    <p:extLst>
      <p:ext uri="{BB962C8B-B14F-4D97-AF65-F5344CB8AC3E}">
        <p14:creationId xmlns:p14="http://schemas.microsoft.com/office/powerpoint/2010/main" val="559977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val="295276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val="878266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351304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353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55A86-F438-4571-AD2D-AD51AEA45CFD}"/>
              </a:ext>
            </a:extLst>
          </p:cNvPr>
          <p:cNvSpPr>
            <a:spLocks noGrp="1"/>
          </p:cNvSpPr>
          <p:nvPr>
            <p:ph type="title"/>
          </p:nvPr>
        </p:nvSpPr>
        <p:spPr/>
        <p:txBody>
          <a:bodyPr/>
          <a:lstStyle/>
          <a:p>
            <a:r>
              <a:rPr lang="en-MY" dirty="0"/>
              <a:t>Performance Appraisal</a:t>
            </a:r>
          </a:p>
        </p:txBody>
      </p:sp>
      <p:sp>
        <p:nvSpPr>
          <p:cNvPr id="4" name="TextBox 3">
            <a:extLst>
              <a:ext uri="{FF2B5EF4-FFF2-40B4-BE49-F238E27FC236}">
                <a16:creationId xmlns:a16="http://schemas.microsoft.com/office/drawing/2014/main" id="{7EC4CA58-42B0-4FD5-BF31-33B7D24D80F0}"/>
              </a:ext>
            </a:extLst>
          </p:cNvPr>
          <p:cNvSpPr txBox="1"/>
          <p:nvPr/>
        </p:nvSpPr>
        <p:spPr>
          <a:xfrm>
            <a:off x="827584" y="1772815"/>
            <a:ext cx="7859216" cy="4247317"/>
          </a:xfrm>
          <a:prstGeom prst="rect">
            <a:avLst/>
          </a:prstGeom>
          <a:noFill/>
        </p:spPr>
        <p:txBody>
          <a:bodyPr wrap="square" rtlCol="0">
            <a:spAutoFit/>
          </a:bodyPr>
          <a:lstStyle/>
          <a:p>
            <a:r>
              <a:rPr lang="en-MY"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dirty="0"/>
          </a:p>
          <a:p>
            <a:pPr marL="285750" indent="-285750">
              <a:buFont typeface="Wingdings" panose="05000000000000000000" pitchFamily="2" charset="2"/>
              <a:buChar char="§"/>
            </a:pPr>
            <a:r>
              <a:rPr lang="en-MY" dirty="0"/>
              <a:t>The supervisors measure the pay of employees and compare it with targets and plans.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supervisor analyses the factors behind work performances of employees.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employers are in position to guide the employees for a better performance</a:t>
            </a:r>
          </a:p>
          <a:p>
            <a:endParaRPr lang="en-MY" dirty="0"/>
          </a:p>
          <a:p>
            <a:endParaRPr lang="en-MY" dirty="0"/>
          </a:p>
        </p:txBody>
      </p:sp>
    </p:spTree>
    <p:extLst>
      <p:ext uri="{BB962C8B-B14F-4D97-AF65-F5344CB8AC3E}">
        <p14:creationId xmlns:p14="http://schemas.microsoft.com/office/powerpoint/2010/main" val="21206691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Process of Performance Appraisal</a:t>
            </a:r>
          </a:p>
        </p:txBody>
      </p:sp>
      <p:pic>
        <p:nvPicPr>
          <p:cNvPr id="5" name="Picture 4">
            <a:extLst>
              <a:ext uri="{FF2B5EF4-FFF2-40B4-BE49-F238E27FC236}">
                <a16:creationId xmlns:a16="http://schemas.microsoft.com/office/drawing/2014/main" id="{071E4D66-38A7-413E-B6AD-1F957BA43CEA}"/>
              </a:ext>
            </a:extLst>
          </p:cNvPr>
          <p:cNvPicPr>
            <a:picLocks noChangeAspect="1"/>
          </p:cNvPicPr>
          <p:nvPr/>
        </p:nvPicPr>
        <p:blipFill>
          <a:blip r:embed="rId2"/>
          <a:stretch>
            <a:fillRect/>
          </a:stretch>
        </p:blipFill>
        <p:spPr>
          <a:xfrm>
            <a:off x="3275856" y="1661116"/>
            <a:ext cx="3015779" cy="4919071"/>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Objectives of Performance Appraisal</a:t>
            </a:r>
          </a:p>
        </p:txBody>
      </p:sp>
      <p:sp>
        <p:nvSpPr>
          <p:cNvPr id="5" name="TextBox 4">
            <a:extLst>
              <a:ext uri="{FF2B5EF4-FFF2-40B4-BE49-F238E27FC236}">
                <a16:creationId xmlns:a16="http://schemas.microsoft.com/office/drawing/2014/main" id="{08923E1F-B9FE-4509-B4CD-9B738C6537F6}"/>
              </a:ext>
            </a:extLst>
          </p:cNvPr>
          <p:cNvSpPr txBox="1"/>
          <p:nvPr/>
        </p:nvSpPr>
        <p:spPr>
          <a:xfrm>
            <a:off x="1043608" y="2132856"/>
            <a:ext cx="6048672" cy="2677656"/>
          </a:xfrm>
          <a:prstGeom prst="rect">
            <a:avLst/>
          </a:prstGeom>
          <a:noFill/>
        </p:spPr>
        <p:txBody>
          <a:bodyPr wrap="square" rtlCol="0">
            <a:spAutoFit/>
          </a:bodyPr>
          <a:lstStyle/>
          <a:p>
            <a:pPr marL="285750" indent="-285750">
              <a:buFont typeface="Arial" panose="020B0604020202020204" pitchFamily="34" charset="0"/>
              <a:buChar char="•"/>
            </a:pPr>
            <a:r>
              <a:rPr lang="en-MY" sz="2400" dirty="0">
                <a:latin typeface="+mn-lt"/>
              </a:rPr>
              <a:t>Improvement</a:t>
            </a:r>
          </a:p>
          <a:p>
            <a:pPr marL="285750" indent="-285750">
              <a:buFont typeface="Arial" panose="020B0604020202020204" pitchFamily="34" charset="0"/>
              <a:buChar char="•"/>
            </a:pPr>
            <a:r>
              <a:rPr lang="en-MY" sz="2400" dirty="0">
                <a:latin typeface="+mn-lt"/>
              </a:rPr>
              <a:t>Coaching and Guidance</a:t>
            </a:r>
          </a:p>
          <a:p>
            <a:pPr marL="285750" indent="-285750">
              <a:buFont typeface="Arial" panose="020B0604020202020204" pitchFamily="34" charset="0"/>
              <a:buChar char="•"/>
            </a:pPr>
            <a:r>
              <a:rPr lang="en-MY" sz="2400" dirty="0">
                <a:latin typeface="+mn-lt"/>
              </a:rPr>
              <a:t>Feedback and Communication</a:t>
            </a:r>
          </a:p>
          <a:p>
            <a:pPr marL="285750" indent="-285750">
              <a:buFont typeface="Arial" panose="020B0604020202020204" pitchFamily="34" charset="0"/>
              <a:buChar char="•"/>
            </a:pPr>
            <a:r>
              <a:rPr lang="en-MY" sz="2400" dirty="0">
                <a:latin typeface="+mn-lt"/>
              </a:rPr>
              <a:t>Compensation</a:t>
            </a:r>
          </a:p>
          <a:p>
            <a:pPr marL="285750" indent="-285750">
              <a:buFont typeface="Arial" panose="020B0604020202020204" pitchFamily="34" charset="0"/>
              <a:buChar char="•"/>
            </a:pPr>
            <a:r>
              <a:rPr lang="en-MY" sz="2400" dirty="0">
                <a:latin typeface="+mn-lt"/>
              </a:rPr>
              <a:t>Staffing Decision and Professional Development</a:t>
            </a:r>
          </a:p>
          <a:p>
            <a:pPr marL="285750" indent="-285750">
              <a:buFont typeface="Arial" panose="020B0604020202020204" pitchFamily="34" charset="0"/>
              <a:buChar char="•"/>
            </a:pPr>
            <a:r>
              <a:rPr lang="en-MY" sz="2400" dirty="0">
                <a:latin typeface="+mn-lt"/>
              </a:rPr>
              <a:t>Termination </a:t>
            </a:r>
            <a:r>
              <a:rPr lang="en-MY" sz="2400" dirty="0"/>
              <a:t>and Legal Documentation</a:t>
            </a:r>
            <a:endParaRPr lang="en-MY" dirty="0"/>
          </a:p>
        </p:txBody>
      </p:sp>
    </p:spTree>
    <p:extLst>
      <p:ext uri="{BB962C8B-B14F-4D97-AF65-F5344CB8AC3E}">
        <p14:creationId xmlns:p14="http://schemas.microsoft.com/office/powerpoint/2010/main" val="491834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Process of Performance Appraisals</a:t>
            </a:r>
          </a:p>
        </p:txBody>
      </p:sp>
      <p:sp>
        <p:nvSpPr>
          <p:cNvPr id="3" name="TextBox 2">
            <a:extLst>
              <a:ext uri="{FF2B5EF4-FFF2-40B4-BE49-F238E27FC236}">
                <a16:creationId xmlns:a16="http://schemas.microsoft.com/office/drawing/2014/main" id="{B8491A5C-597D-4376-AAFC-1AB4D1FC6744}"/>
              </a:ext>
            </a:extLst>
          </p:cNvPr>
          <p:cNvSpPr txBox="1"/>
          <p:nvPr/>
        </p:nvSpPr>
        <p:spPr>
          <a:xfrm>
            <a:off x="1187624" y="1916832"/>
            <a:ext cx="7499176" cy="3970318"/>
          </a:xfrm>
          <a:prstGeom prst="rect">
            <a:avLst/>
          </a:prstGeom>
          <a:noFill/>
        </p:spPr>
        <p:txBody>
          <a:bodyPr wrap="square" rtlCol="0">
            <a:spAutoFit/>
          </a:bodyPr>
          <a:lstStyle/>
          <a:p>
            <a:r>
              <a:rPr lang="en-MY" dirty="0"/>
              <a:t>A performance appraisal is a formal interaction between an employee and her manager. This is when the performance of the employee is assessed and discussed in thorough detail, with the manager communicating the weaknesses and strengths observed in the employee and also identifying opportunities for the employee to develop professionally. Here is the process involved in performance appraisal</a:t>
            </a:r>
          </a:p>
          <a:p>
            <a:r>
              <a:rPr lang="en-MY" dirty="0"/>
              <a:t> </a:t>
            </a:r>
          </a:p>
          <a:p>
            <a:pPr marL="342900" indent="-342900">
              <a:buFont typeface="+mj-lt"/>
              <a:buAutoNum type="arabicPeriod"/>
            </a:pPr>
            <a:r>
              <a:rPr lang="en-MY" dirty="0"/>
              <a:t>Conducting Job analysis.</a:t>
            </a:r>
          </a:p>
          <a:p>
            <a:pPr marL="342900" indent="-342900">
              <a:buFont typeface="+mj-lt"/>
              <a:buAutoNum type="arabicPeriod"/>
            </a:pPr>
            <a:r>
              <a:rPr lang="en-MY" dirty="0"/>
              <a:t>Establishing Performance Standards</a:t>
            </a:r>
          </a:p>
          <a:p>
            <a:pPr marL="342900" indent="-342900">
              <a:buFont typeface="+mj-lt"/>
              <a:buAutoNum type="arabicPeriod"/>
            </a:pPr>
            <a:r>
              <a:rPr lang="en-MY" dirty="0"/>
              <a:t>Communicating the standards</a:t>
            </a:r>
          </a:p>
          <a:p>
            <a:pPr marL="342900" indent="-342900">
              <a:buFont typeface="+mj-lt"/>
              <a:buAutoNum type="arabicPeriod"/>
            </a:pPr>
            <a:r>
              <a:rPr lang="en-MY" dirty="0"/>
              <a:t>Measuring the actual Performance</a:t>
            </a:r>
          </a:p>
          <a:p>
            <a:pPr marL="342900" indent="-342900">
              <a:buFont typeface="+mj-lt"/>
              <a:buAutoNum type="arabicPeriod"/>
            </a:pPr>
            <a:r>
              <a:rPr lang="en-MY" dirty="0"/>
              <a:t>Comparing the Actual with the Desired Performance</a:t>
            </a:r>
          </a:p>
          <a:p>
            <a:pPr marL="342900" indent="-342900">
              <a:buFont typeface="+mj-lt"/>
              <a:buAutoNum type="arabicPeriod"/>
            </a:pPr>
            <a:r>
              <a:rPr lang="en-MY" dirty="0"/>
              <a:t>Discussing Results</a:t>
            </a:r>
          </a:p>
          <a:p>
            <a:pPr marL="342900" indent="-342900">
              <a:buFont typeface="+mj-lt"/>
              <a:buAutoNum type="arabicPeriod"/>
            </a:pPr>
            <a:r>
              <a:rPr lang="en-MY" dirty="0"/>
              <a:t>Decision Making</a:t>
            </a:r>
          </a:p>
        </p:txBody>
      </p:sp>
    </p:spTree>
    <p:extLst>
      <p:ext uri="{BB962C8B-B14F-4D97-AF65-F5344CB8AC3E}">
        <p14:creationId xmlns:p14="http://schemas.microsoft.com/office/powerpoint/2010/main" val="4183795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4E7F-15F0-49E1-A8C8-F15A07C9EE15}"/>
              </a:ext>
            </a:extLst>
          </p:cNvPr>
          <p:cNvSpPr>
            <a:spLocks noGrp="1"/>
          </p:cNvSpPr>
          <p:nvPr>
            <p:ph type="title"/>
          </p:nvPr>
        </p:nvSpPr>
        <p:spPr/>
        <p:txBody>
          <a:bodyPr/>
          <a:lstStyle/>
          <a:p>
            <a:r>
              <a:rPr lang="en-MY" dirty="0"/>
              <a:t>Distributive Justice / Fairness</a:t>
            </a:r>
          </a:p>
        </p:txBody>
      </p:sp>
      <p:sp>
        <p:nvSpPr>
          <p:cNvPr id="3" name="Content Placeholder 2">
            <a:extLst>
              <a:ext uri="{FF2B5EF4-FFF2-40B4-BE49-F238E27FC236}">
                <a16:creationId xmlns:a16="http://schemas.microsoft.com/office/drawing/2014/main" id="{0E91AADA-856D-4C25-9002-33C541932158}"/>
              </a:ext>
            </a:extLst>
          </p:cNvPr>
          <p:cNvSpPr>
            <a:spLocks noGrp="1"/>
          </p:cNvSpPr>
          <p:nvPr>
            <p:ph idx="1"/>
          </p:nvPr>
        </p:nvSpPr>
        <p:spPr/>
        <p:txBody>
          <a:bodyPr/>
          <a:lstStyle/>
          <a:p>
            <a:r>
              <a:rPr lang="en-MY" dirty="0"/>
              <a:t>Distributive Justice, concept originated from Adam’s Equity Theory, which claims that individuals formulate fairness perceptions by comparing their perceived work outcomes (rewards) to their perceived work inputs (contribution) in relation to the perceived input to outcome ratio of a </a:t>
            </a:r>
            <a:r>
              <a:rPr lang="en-MY" dirty="0" err="1"/>
              <a:t>coworker</a:t>
            </a:r>
            <a:r>
              <a:rPr lang="en-MY" dirty="0"/>
              <a:t>. </a:t>
            </a:r>
          </a:p>
          <a:p>
            <a:r>
              <a:rPr lang="en-MY" dirty="0"/>
              <a:t>The fairness of outcomes in the appraisal context means fairness of the performance ratings given by the supervisors. </a:t>
            </a:r>
          </a:p>
        </p:txBody>
      </p:sp>
    </p:spTree>
    <p:extLst>
      <p:ext uri="{BB962C8B-B14F-4D97-AF65-F5344CB8AC3E}">
        <p14:creationId xmlns:p14="http://schemas.microsoft.com/office/powerpoint/2010/main" val="15681282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292-22AF-4D09-BCE3-90CE4CB81025}"/>
              </a:ext>
            </a:extLst>
          </p:cNvPr>
          <p:cNvSpPr>
            <a:spLocks noGrp="1"/>
          </p:cNvSpPr>
          <p:nvPr>
            <p:ph type="title"/>
          </p:nvPr>
        </p:nvSpPr>
        <p:spPr/>
        <p:txBody>
          <a:bodyPr/>
          <a:lstStyle/>
          <a:p>
            <a:r>
              <a:rPr lang="en-MY" dirty="0"/>
              <a:t>Procedural Justice / Fairness</a:t>
            </a:r>
          </a:p>
        </p:txBody>
      </p:sp>
      <p:sp>
        <p:nvSpPr>
          <p:cNvPr id="3" name="Content Placeholder 2">
            <a:extLst>
              <a:ext uri="{FF2B5EF4-FFF2-40B4-BE49-F238E27FC236}">
                <a16:creationId xmlns:a16="http://schemas.microsoft.com/office/drawing/2014/main" id="{5D2649E4-8368-43E5-990B-D268D96D4D8E}"/>
              </a:ext>
            </a:extLst>
          </p:cNvPr>
          <p:cNvSpPr>
            <a:spLocks noGrp="1"/>
          </p:cNvSpPr>
          <p:nvPr>
            <p:ph idx="1"/>
          </p:nvPr>
        </p:nvSpPr>
        <p:spPr>
          <a:xfrm>
            <a:off x="685800" y="1628800"/>
            <a:ext cx="8134672" cy="4530725"/>
          </a:xfrm>
        </p:spPr>
        <p:txBody>
          <a:bodyPr/>
          <a:lstStyle/>
          <a:p>
            <a:r>
              <a:rPr lang="en-MY" dirty="0"/>
              <a:t>Procedural Justice / Fairness means the fairness of the procedures adopted to decide the outcomes. Process of assigning well trained </a:t>
            </a:r>
            <a:r>
              <a:rPr lang="en-MY" dirty="0" err="1"/>
              <a:t>raters</a:t>
            </a:r>
            <a:r>
              <a:rPr lang="en-MY" dirty="0"/>
              <a:t>, mutually establishing performance criteria and having appeals process adds to employee perception of procedural justice.</a:t>
            </a:r>
          </a:p>
          <a:p>
            <a:r>
              <a:rPr lang="en-MY"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val="2154275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7D6C-19FF-476A-AF86-6A9666B953DF}"/>
              </a:ext>
            </a:extLst>
          </p:cNvPr>
          <p:cNvSpPr>
            <a:spLocks noGrp="1"/>
          </p:cNvSpPr>
          <p:nvPr>
            <p:ph type="title"/>
          </p:nvPr>
        </p:nvSpPr>
        <p:spPr/>
        <p:txBody>
          <a:bodyPr/>
          <a:lstStyle/>
          <a:p>
            <a:r>
              <a:rPr lang="en-MY" dirty="0"/>
              <a:t>Interactional Justice / Fairness</a:t>
            </a:r>
          </a:p>
        </p:txBody>
      </p:sp>
      <p:sp>
        <p:nvSpPr>
          <p:cNvPr id="3" name="Content Placeholder 2">
            <a:extLst>
              <a:ext uri="{FF2B5EF4-FFF2-40B4-BE49-F238E27FC236}">
                <a16:creationId xmlns:a16="http://schemas.microsoft.com/office/drawing/2014/main" id="{84ECF5F1-899E-47A5-88B5-B11E5CD1BD66}"/>
              </a:ext>
            </a:extLst>
          </p:cNvPr>
          <p:cNvSpPr>
            <a:spLocks noGrp="1"/>
          </p:cNvSpPr>
          <p:nvPr>
            <p:ph idx="1"/>
          </p:nvPr>
        </p:nvSpPr>
        <p:spPr>
          <a:xfrm>
            <a:off x="755576" y="1600200"/>
            <a:ext cx="7931224" cy="4530725"/>
          </a:xfrm>
        </p:spPr>
        <p:txBody>
          <a:bodyPr/>
          <a:lstStyle/>
          <a:p>
            <a:r>
              <a:rPr lang="en-MY" dirty="0"/>
              <a:t>Interactional Justice / Fairness refers to the quality of appraisal interview, appraisal system and performance interaction between the </a:t>
            </a:r>
            <a:r>
              <a:rPr lang="en-MY" dirty="0" err="1"/>
              <a:t>rater</a:t>
            </a:r>
            <a:r>
              <a:rPr lang="en-MY" dirty="0"/>
              <a:t> and the rate. </a:t>
            </a:r>
          </a:p>
          <a:p>
            <a:r>
              <a:rPr lang="en-MY"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val="28212072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014E-6EFE-4D15-BD77-8AB2F7BB2F19}"/>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7DD4AAC2-4524-4897-8348-B01A0DDD266F}"/>
              </a:ext>
            </a:extLst>
          </p:cNvPr>
          <p:cNvSpPr txBox="1"/>
          <p:nvPr/>
        </p:nvSpPr>
        <p:spPr>
          <a:xfrm>
            <a:off x="683568" y="1772816"/>
            <a:ext cx="8136904" cy="3170099"/>
          </a:xfrm>
          <a:prstGeom prst="rect">
            <a:avLst/>
          </a:prstGeom>
          <a:noFill/>
        </p:spPr>
        <p:txBody>
          <a:bodyPr wrap="square" rtlCol="0">
            <a:spAutoFit/>
          </a:bodyPr>
          <a:lstStyle/>
          <a:p>
            <a:r>
              <a:rPr lang="en-MY" sz="2000" dirty="0">
                <a:latin typeface="+mn-lt"/>
              </a:rPr>
              <a:t>Which of the following HR practices involves both the people and the processes equally?</a:t>
            </a:r>
          </a:p>
          <a:p>
            <a:endParaRPr lang="en-MY" sz="2000" dirty="0">
              <a:latin typeface="+mn-lt"/>
            </a:endParaRPr>
          </a:p>
          <a:p>
            <a:r>
              <a:rPr lang="en-MY" sz="2000" dirty="0">
                <a:latin typeface="+mn-lt"/>
              </a:rPr>
              <a:t>A. Organizational behaviour theories</a:t>
            </a:r>
          </a:p>
          <a:p>
            <a:endParaRPr lang="en-MY" sz="2000" dirty="0">
              <a:latin typeface="+mn-lt"/>
            </a:endParaRPr>
          </a:p>
          <a:p>
            <a:r>
              <a:rPr lang="en-MY" sz="2000" dirty="0">
                <a:latin typeface="+mn-lt"/>
              </a:rPr>
              <a:t>B. Theories of motivation</a:t>
            </a:r>
          </a:p>
          <a:p>
            <a:endParaRPr lang="en-MY" sz="2000" dirty="0">
              <a:latin typeface="+mn-lt"/>
            </a:endParaRPr>
          </a:p>
          <a:p>
            <a:r>
              <a:rPr lang="en-MY" sz="2000" dirty="0">
                <a:latin typeface="+mn-lt"/>
              </a:rPr>
              <a:t>C. Human relations theories</a:t>
            </a:r>
          </a:p>
          <a:p>
            <a:endParaRPr lang="en-MY" sz="2000" dirty="0">
              <a:latin typeface="+mn-lt"/>
            </a:endParaRPr>
          </a:p>
          <a:p>
            <a:r>
              <a:rPr lang="en-MY" sz="2000" dirty="0">
                <a:latin typeface="+mn-lt"/>
              </a:rPr>
              <a:t>D. Organizational development theories</a:t>
            </a:r>
          </a:p>
        </p:txBody>
      </p:sp>
    </p:spTree>
    <p:extLst>
      <p:ext uri="{BB962C8B-B14F-4D97-AF65-F5344CB8AC3E}">
        <p14:creationId xmlns:p14="http://schemas.microsoft.com/office/powerpoint/2010/main" val="8480832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435C-050C-4AD9-9306-27B2392B0A6B}"/>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D99CD5D1-1FED-44DB-AED2-F7D908207844}"/>
              </a:ext>
            </a:extLst>
          </p:cNvPr>
          <p:cNvSpPr>
            <a:spLocks noGrp="1"/>
          </p:cNvSpPr>
          <p:nvPr>
            <p:ph idx="1"/>
          </p:nvPr>
        </p:nvSpPr>
        <p:spPr/>
        <p:txBody>
          <a:bodyPr/>
          <a:lstStyle/>
          <a:p>
            <a:pPr marL="0" indent="0">
              <a:buNone/>
            </a:pPr>
            <a:endParaRPr lang="en-MY" sz="2400" dirty="0"/>
          </a:p>
          <a:p>
            <a:pPr marL="0" indent="0">
              <a:buNone/>
            </a:pPr>
            <a:r>
              <a:rPr lang="en-MY" sz="2400" dirty="0"/>
              <a:t>Option - D. </a:t>
            </a:r>
          </a:p>
          <a:p>
            <a:pPr marL="0" indent="0">
              <a:buNone/>
            </a:pPr>
            <a:endParaRPr lang="en-MY" sz="2400" dirty="0"/>
          </a:p>
          <a:p>
            <a:pPr marL="0" indent="0">
              <a:buNone/>
            </a:pPr>
            <a:r>
              <a:rPr lang="en-MY" sz="2400" dirty="0"/>
              <a:t>Theories related to organizational development are equally focused on both people and processes. These theories describe different types of interventions aimed to develop people, processes, or sometimes both.</a:t>
            </a:r>
          </a:p>
        </p:txBody>
      </p:sp>
    </p:spTree>
    <p:extLst>
      <p:ext uri="{BB962C8B-B14F-4D97-AF65-F5344CB8AC3E}">
        <p14:creationId xmlns:p14="http://schemas.microsoft.com/office/powerpoint/2010/main" val="24793386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273995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5" name="Picture 4">
            <a:extLst>
              <a:ext uri="{FF2B5EF4-FFF2-40B4-BE49-F238E27FC236}">
                <a16:creationId xmlns:a16="http://schemas.microsoft.com/office/drawing/2014/main" id="{B5E391B6-B3AD-4B48-8EE3-4333BC9B775E}"/>
              </a:ext>
            </a:extLst>
          </p:cNvPr>
          <p:cNvPicPr>
            <a:picLocks noChangeAspect="1"/>
          </p:cNvPicPr>
          <p:nvPr/>
        </p:nvPicPr>
        <p:blipFill>
          <a:blip r:embed="rId2"/>
          <a:stretch>
            <a:fillRect/>
          </a:stretch>
        </p:blipFill>
        <p:spPr>
          <a:xfrm>
            <a:off x="1187624" y="1844824"/>
            <a:ext cx="6511705" cy="344135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6312676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50940399"/>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val="14193148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1A6-7F55-4CDD-808D-537551143F12}"/>
              </a:ext>
            </a:extLst>
          </p:cNvPr>
          <p:cNvSpPr>
            <a:spLocks noGrp="1"/>
          </p:cNvSpPr>
          <p:nvPr>
            <p:ph type="title"/>
          </p:nvPr>
        </p:nvSpPr>
        <p:spPr/>
        <p:txBody>
          <a:bodyPr/>
          <a:lstStyle/>
          <a:p>
            <a:r>
              <a:rPr lang="en-MY" dirty="0"/>
              <a:t>Employee Disciplinary Procedure</a:t>
            </a:r>
          </a:p>
        </p:txBody>
      </p:sp>
      <p:pic>
        <p:nvPicPr>
          <p:cNvPr id="5" name="Picture 4">
            <a:extLst>
              <a:ext uri="{FF2B5EF4-FFF2-40B4-BE49-F238E27FC236}">
                <a16:creationId xmlns:a16="http://schemas.microsoft.com/office/drawing/2014/main" id="{1E028681-2038-46FA-9055-5A6364D597A1}"/>
              </a:ext>
            </a:extLst>
          </p:cNvPr>
          <p:cNvPicPr>
            <a:picLocks noChangeAspect="1"/>
          </p:cNvPicPr>
          <p:nvPr/>
        </p:nvPicPr>
        <p:blipFill>
          <a:blip r:embed="rId2"/>
          <a:stretch>
            <a:fillRect/>
          </a:stretch>
        </p:blipFill>
        <p:spPr>
          <a:xfrm>
            <a:off x="1619672" y="1988840"/>
            <a:ext cx="5136976" cy="4383181"/>
          </a:xfrm>
          <a:prstGeom prst="rect">
            <a:avLst/>
          </a:prstGeom>
        </p:spPr>
      </p:pic>
    </p:spTree>
    <p:extLst>
      <p:ext uri="{BB962C8B-B14F-4D97-AF65-F5344CB8AC3E}">
        <p14:creationId xmlns:p14="http://schemas.microsoft.com/office/powerpoint/2010/main" val="11846434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2CC8-03BB-4733-A699-4F16CEB328D2}"/>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42667005-F8C4-4603-88F9-B003F787B95D}"/>
              </a:ext>
            </a:extLst>
          </p:cNvPr>
          <p:cNvSpPr>
            <a:spLocks noGrp="1"/>
          </p:cNvSpPr>
          <p:nvPr>
            <p:ph idx="1"/>
          </p:nvPr>
        </p:nvSpPr>
        <p:spPr/>
        <p:txBody>
          <a:bodyPr/>
          <a:lstStyle/>
          <a:p>
            <a:pPr marL="0" indent="0">
              <a:buNone/>
            </a:pPr>
            <a:r>
              <a:rPr lang="en-MY" sz="20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000" dirty="0"/>
          </a:p>
          <a:p>
            <a:r>
              <a:rPr lang="en-MY" sz="2000" dirty="0"/>
              <a:t>This would involve a meeting with the employee at which the employee could bring a colleague or other representative. There is no right to bring a legal representative, unless the employer agrees.</a:t>
            </a:r>
          </a:p>
          <a:p>
            <a:endParaRPr lang="en-MY" sz="2000" dirty="0"/>
          </a:p>
          <a:p>
            <a:r>
              <a:rPr lang="en-MY" sz="2000" dirty="0"/>
              <a:t>At the meeting the employee should be advised of what the problem is and invited to respond and explain his actions. There should be no rush to judgement by the employer as the meeting is investigatory.</a:t>
            </a:r>
          </a:p>
          <a:p>
            <a:pPr marL="0" indent="0">
              <a:buNone/>
            </a:pPr>
            <a:endParaRPr lang="en-MY" sz="2000" dirty="0"/>
          </a:p>
        </p:txBody>
      </p:sp>
    </p:spTree>
    <p:extLst>
      <p:ext uri="{BB962C8B-B14F-4D97-AF65-F5344CB8AC3E}">
        <p14:creationId xmlns:p14="http://schemas.microsoft.com/office/powerpoint/2010/main" val="30666376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952B-9001-4B63-884E-F573396B81F8}"/>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1FDAC155-626D-46EF-910B-C9EFA149A81F}"/>
              </a:ext>
            </a:extLst>
          </p:cNvPr>
          <p:cNvSpPr>
            <a:spLocks noGrp="1"/>
          </p:cNvSpPr>
          <p:nvPr>
            <p:ph idx="1"/>
          </p:nvPr>
        </p:nvSpPr>
        <p:spPr/>
        <p:txBody>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val="3458416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0EFE-6E73-4C2C-B669-37CCC7387940}"/>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BA535251-ED4D-4655-AD06-FF1DA1F5FA9E}"/>
              </a:ext>
            </a:extLst>
          </p:cNvPr>
          <p:cNvSpPr>
            <a:spLocks noGrp="1"/>
          </p:cNvSpPr>
          <p:nvPr>
            <p:ph idx="1"/>
          </p:nvPr>
        </p:nvSpPr>
        <p:spPr/>
        <p:txBody>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empo9yer must be mindful of his duty of care to other employees also.</a:t>
            </a:r>
          </a:p>
        </p:txBody>
      </p:sp>
    </p:spTree>
    <p:extLst>
      <p:ext uri="{BB962C8B-B14F-4D97-AF65-F5344CB8AC3E}">
        <p14:creationId xmlns:p14="http://schemas.microsoft.com/office/powerpoint/2010/main" val="39081629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1D3218C4-BDD5-4F1B-896C-638A758A3907}"/>
              </a:ext>
            </a:extLst>
          </p:cNvPr>
          <p:cNvSpPr>
            <a:spLocks noGrp="1"/>
          </p:cNvSpPr>
          <p:nvPr>
            <p:ph idx="1"/>
          </p:nvPr>
        </p:nvSpPr>
        <p:spPr/>
        <p:txBody>
          <a:bodyPr/>
          <a:lstStyle/>
          <a:p>
            <a:r>
              <a:rPr lang="en-MY"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val="11106054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058F-65CC-4791-BF14-C967D4FA5482}"/>
              </a:ext>
            </a:extLst>
          </p:cNvPr>
          <p:cNvSpPr>
            <a:spLocks noGrp="1"/>
          </p:cNvSpPr>
          <p:nvPr>
            <p:ph type="title"/>
          </p:nvPr>
        </p:nvSpPr>
        <p:spPr/>
        <p:txBody>
          <a:bodyPr/>
          <a:lstStyle/>
          <a:p>
            <a:r>
              <a:rPr lang="en-MY" dirty="0"/>
              <a:t>Stage 3 : Final Warning</a:t>
            </a:r>
          </a:p>
        </p:txBody>
      </p:sp>
      <p:sp>
        <p:nvSpPr>
          <p:cNvPr id="3" name="Content Placeholder 2">
            <a:extLst>
              <a:ext uri="{FF2B5EF4-FFF2-40B4-BE49-F238E27FC236}">
                <a16:creationId xmlns:a16="http://schemas.microsoft.com/office/drawing/2014/main" id="{59A600B5-66F2-4D44-93D4-B48F347BBF10}"/>
              </a:ext>
            </a:extLst>
          </p:cNvPr>
          <p:cNvSpPr>
            <a:spLocks noGrp="1"/>
          </p:cNvSpPr>
          <p:nvPr>
            <p:ph idx="1"/>
          </p:nvPr>
        </p:nvSpPr>
        <p:spPr/>
        <p:txBody>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val="11964888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102E-E833-43B9-878B-F3AD19B18896}"/>
              </a:ext>
            </a:extLst>
          </p:cNvPr>
          <p:cNvSpPr>
            <a:spLocks noGrp="1"/>
          </p:cNvSpPr>
          <p:nvPr>
            <p:ph type="title"/>
          </p:nvPr>
        </p:nvSpPr>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id="{387112AA-9F7F-4222-BAB8-9AB99D25412B}"/>
              </a:ext>
            </a:extLst>
          </p:cNvPr>
          <p:cNvSpPr>
            <a:spLocks noGrp="1"/>
          </p:cNvSpPr>
          <p:nvPr>
            <p:ph idx="1"/>
          </p:nvPr>
        </p:nvSpPr>
        <p:spPr/>
        <p:txBody>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val="35618642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1049</TotalTime>
  <Words>3955</Words>
  <Application>Microsoft Office PowerPoint</Application>
  <PresentationFormat>On-screen Show (4:3)</PresentationFormat>
  <Paragraphs>278</Paragraphs>
  <Slides>67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Times New Roman</vt:lpstr>
      <vt:lpstr>Wingdings</vt:lpstr>
      <vt:lpstr>Office Theme</vt:lpstr>
      <vt:lpstr>TALENT DEVELOPMENT AND MANAGEMENT II</vt:lpstr>
      <vt:lpstr>PowerPoint Presentation</vt:lpstr>
      <vt:lpstr>Performance Management</vt:lpstr>
      <vt:lpstr>Foundation for Performance Management</vt:lpstr>
      <vt:lpstr>Organisational Performance Process</vt:lpstr>
      <vt:lpstr>Performance Management Process</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PowerPoint Presentation</vt:lpstr>
      <vt:lpstr>Performance Planning</vt:lpstr>
      <vt:lpstr>Performance Planning</vt:lpstr>
      <vt:lpstr>Factors for Performance Standard</vt:lpstr>
      <vt:lpstr>Management by objectives (MBO)</vt:lpstr>
      <vt:lpstr>Goal Setting</vt:lpstr>
      <vt:lpstr>Performance Planning</vt:lpstr>
      <vt:lpstr>PowerPoint Presentation</vt:lpstr>
      <vt:lpstr>Performance Monitoring</vt:lpstr>
      <vt:lpstr>Performance Monitoring</vt:lpstr>
      <vt:lpstr>Reinforcement</vt:lpstr>
      <vt:lpstr>Positive Reinforcement</vt:lpstr>
      <vt:lpstr>Negative Reinforcement</vt:lpstr>
      <vt:lpstr>Punishment</vt:lpstr>
      <vt:lpstr>Extinction</vt:lpstr>
      <vt:lpstr>PowerPoint Presentation</vt:lpstr>
      <vt:lpstr>Performance Appraisal</vt:lpstr>
      <vt:lpstr>Process of Performance Appraisal</vt:lpstr>
      <vt:lpstr>Objectives of Performance Appraisal</vt:lpstr>
      <vt:lpstr>Process of Performance Appraisals</vt:lpstr>
      <vt:lpstr>Acceptability of Performance Appraisals</vt:lpstr>
      <vt:lpstr>Distributive Justice / Fairness</vt:lpstr>
      <vt:lpstr>Procedural Justice / Fairness</vt:lpstr>
      <vt:lpstr>Interactional Justice / Fairness</vt:lpstr>
      <vt:lpstr>Informational Justice / Fairness</vt:lpstr>
      <vt:lpstr>Methods of Performance Appraisal</vt:lpstr>
      <vt:lpstr>Difference between Performance Appraisal and Performance Management</vt:lpstr>
      <vt:lpstr>Poll Question # 1</vt:lpstr>
      <vt:lpstr>Answer to Poll Question # 1</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43</cp:revision>
  <cp:lastPrinted>1601-01-01T00:00:00Z</cp:lastPrinted>
  <dcterms:created xsi:type="dcterms:W3CDTF">2020-07-09T15:12:46Z</dcterms:created>
  <dcterms:modified xsi:type="dcterms:W3CDTF">2021-02-27T03:33:41Z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