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3"/>
  </p:notesMasterIdLst>
  <p:handoutMasterIdLst>
    <p:handoutMasterId r:id="rId94"/>
  </p:handoutMasterIdLst>
  <p:sldIdLst>
    <p:sldId id="256" r:id="rId2"/>
    <p:sldId id="315" r:id="rId3"/>
    <p:sldId id="280" r:id="rId4"/>
    <p:sldId id="430" r:id="rId5"/>
    <p:sldId id="431" r:id="rId6"/>
    <p:sldId id="284" r:id="rId7"/>
    <p:sldId id="286" r:id="rId8"/>
    <p:sldId id="287" r:id="rId9"/>
    <p:sldId id="288" r:id="rId10"/>
    <p:sldId id="289" r:id="rId11"/>
    <p:sldId id="290" r:id="rId12"/>
    <p:sldId id="292" r:id="rId13"/>
    <p:sldId id="293" r:id="rId14"/>
    <p:sldId id="294" r:id="rId15"/>
    <p:sldId id="295" r:id="rId16"/>
    <p:sldId id="296" r:id="rId17"/>
    <p:sldId id="299" r:id="rId18"/>
    <p:sldId id="300" r:id="rId19"/>
    <p:sldId id="301" r:id="rId20"/>
    <p:sldId id="302" r:id="rId21"/>
    <p:sldId id="303" r:id="rId22"/>
    <p:sldId id="316" r:id="rId23"/>
    <p:sldId id="304" r:id="rId24"/>
    <p:sldId id="297" r:id="rId25"/>
    <p:sldId id="305" r:id="rId26"/>
    <p:sldId id="306" r:id="rId27"/>
    <p:sldId id="427" r:id="rId28"/>
    <p:sldId id="428" r:id="rId29"/>
    <p:sldId id="429" r:id="rId30"/>
    <p:sldId id="307" r:id="rId31"/>
    <p:sldId id="314" r:id="rId32"/>
    <p:sldId id="317" r:id="rId33"/>
    <p:sldId id="308" r:id="rId34"/>
    <p:sldId id="378" r:id="rId35"/>
    <p:sldId id="309" r:id="rId36"/>
    <p:sldId id="375" r:id="rId37"/>
    <p:sldId id="376" r:id="rId38"/>
    <p:sldId id="377" r:id="rId39"/>
    <p:sldId id="379" r:id="rId40"/>
    <p:sldId id="318" r:id="rId41"/>
    <p:sldId id="403" r:id="rId42"/>
    <p:sldId id="417" r:id="rId43"/>
    <p:sldId id="416" r:id="rId44"/>
    <p:sldId id="418" r:id="rId45"/>
    <p:sldId id="311" r:id="rId46"/>
    <p:sldId id="426" r:id="rId47"/>
    <p:sldId id="268" r:id="rId48"/>
    <p:sldId id="380" r:id="rId49"/>
    <p:sldId id="381" r:id="rId50"/>
    <p:sldId id="382" r:id="rId51"/>
    <p:sldId id="383" r:id="rId52"/>
    <p:sldId id="283" r:id="rId53"/>
    <p:sldId id="312" r:id="rId54"/>
    <p:sldId id="404" r:id="rId55"/>
    <p:sldId id="419" r:id="rId56"/>
    <p:sldId id="405" r:id="rId57"/>
    <p:sldId id="420" r:id="rId58"/>
    <p:sldId id="406" r:id="rId59"/>
    <p:sldId id="421" r:id="rId60"/>
    <p:sldId id="407" r:id="rId61"/>
    <p:sldId id="422" r:id="rId62"/>
    <p:sldId id="408" r:id="rId63"/>
    <p:sldId id="298" r:id="rId64"/>
    <p:sldId id="409" r:id="rId65"/>
    <p:sldId id="271" r:id="rId66"/>
    <p:sldId id="410" r:id="rId67"/>
    <p:sldId id="423" r:id="rId68"/>
    <p:sldId id="424" r:id="rId69"/>
    <p:sldId id="411" r:id="rId70"/>
    <p:sldId id="425" r:id="rId71"/>
    <p:sldId id="412" r:id="rId72"/>
    <p:sldId id="413" r:id="rId73"/>
    <p:sldId id="414" r:id="rId74"/>
    <p:sldId id="415" r:id="rId75"/>
    <p:sldId id="313" r:id="rId76"/>
    <p:sldId id="319" r:id="rId77"/>
    <p:sldId id="269" r:id="rId78"/>
    <p:sldId id="279" r:id="rId79"/>
    <p:sldId id="270" r:id="rId80"/>
    <p:sldId id="320" r:id="rId81"/>
    <p:sldId id="321" r:id="rId82"/>
    <p:sldId id="322" r:id="rId83"/>
    <p:sldId id="359" r:id="rId84"/>
    <p:sldId id="275" r:id="rId85"/>
    <p:sldId id="369" r:id="rId86"/>
    <p:sldId id="370" r:id="rId87"/>
    <p:sldId id="371" r:id="rId88"/>
    <p:sldId id="372" r:id="rId89"/>
    <p:sldId id="373" r:id="rId90"/>
    <p:sldId id="374" r:id="rId91"/>
    <p:sldId id="272" r:id="rId9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tx2">
            <a:lumMod val="50000"/>
            <a:lumOff val="50000"/>
          </a:schemeClr>
        </a:solidFill>
        <a:ln>
          <a:solidFill>
            <a:srgbClr val="FFFFFF"/>
          </a:solidFill>
        </a:ln>
      </dgm:spPr>
      <dgm:t>
        <a:bodyPr/>
        <a:lstStyle/>
        <a:p>
          <a:r>
            <a:rPr lang="en-MY" dirty="0">
              <a:solidFill>
                <a:schemeClr val="bg1"/>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t>
        <a:bodyPr/>
        <a:lstStyle/>
        <a:p>
          <a:endParaRPr lang="en-US"/>
        </a:p>
      </dgm:t>
    </dgm:pt>
  </dgm:ptLst>
  <dgm:cxnLst>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DE2F1E5B-9698-48FE-81EA-23245C59F3A2}" type="presOf" srcId="{DDBDE7A3-0C89-4272-A73E-CD32853866D3}" destId="{95FD1809-53C0-44C6-84A1-4179631B9ABB}"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dirty="0"/>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p>
            <a:endParaRPr lang="en-MY" altLang="en-US" dirty="0"/>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dirty="0"/>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dirty="0"/>
          </a:p>
        </p:txBody>
      </p:sp>
      <p:sp>
        <p:nvSpPr>
          <p:cNvPr id="7" name="Date Placeholder 6"/>
          <p:cNvSpPr>
            <a:spLocks noGrp="1"/>
          </p:cNvSpPr>
          <p:nvPr>
            <p:ph type="dt" sz="half" idx="10"/>
          </p:nvPr>
        </p:nvSpPr>
        <p:spPr/>
        <p:txBody>
          <a:bodyPr/>
          <a:lstStyle/>
          <a:p>
            <a:endParaRPr lang="en-MY" altLang="en-US" dirty="0"/>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dirty="0"/>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dirty="0"/>
          </a:p>
        </p:txBody>
      </p:sp>
      <p:sp>
        <p:nvSpPr>
          <p:cNvPr id="3" name="Date Placeholder 2"/>
          <p:cNvSpPr>
            <a:spLocks noGrp="1"/>
          </p:cNvSpPr>
          <p:nvPr>
            <p:ph type="dt" sz="half" idx="10"/>
          </p:nvPr>
        </p:nvSpPr>
        <p:spPr/>
        <p:txBody>
          <a:bodyPr/>
          <a:lstStyle/>
          <a:p>
            <a:endParaRPr lang="en-MY" altLang="en-US" dirty="0"/>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dirty="0"/>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dirty="0"/>
          </a:p>
        </p:txBody>
      </p:sp>
      <p:sp>
        <p:nvSpPr>
          <p:cNvPr id="212" name="Date Placeholder 211"/>
          <p:cNvSpPr>
            <a:spLocks noGrp="1"/>
          </p:cNvSpPr>
          <p:nvPr>
            <p:ph type="dt" sz="half" idx="10"/>
          </p:nvPr>
        </p:nvSpPr>
        <p:spPr/>
        <p:txBody>
          <a:bodyPr/>
          <a:lstStyle/>
          <a:p>
            <a:endParaRPr lang="en-MY" altLang="en-US" dirty="0"/>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dirty="0"/>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dirty="0"/>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dirty="0"/>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dirty="0"/>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dirty="0"/>
          </a:p>
        </p:txBody>
      </p:sp>
      <p:sp>
        <p:nvSpPr>
          <p:cNvPr id="4" name="Date Placeholder 3"/>
          <p:cNvSpPr>
            <a:spLocks noGrp="1"/>
          </p:cNvSpPr>
          <p:nvPr>
            <p:ph type="dt" sz="half" idx="10"/>
          </p:nvPr>
        </p:nvSpPr>
        <p:spPr/>
        <p:txBody>
          <a:bodyPr/>
          <a:lstStyle/>
          <a:p>
            <a:endParaRPr lang="en-MY" altLang="en-US" dirty="0"/>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dirty="0"/>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dirty="0"/>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dirty="0"/>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dirty="0"/>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762000" y="990600"/>
            <a:ext cx="7259217" cy="3387626"/>
          </a:xfrm>
        </p:spPr>
        <p:txBody>
          <a:bodyPr>
            <a:normAutofit/>
          </a:bodyPr>
          <a:lstStyle/>
          <a:p>
            <a:r>
              <a:rPr lang="en-MY" sz="6600" dirty="0"/>
              <a:t>TALENT DEVELOPMENT AND MANAGEMENT 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233573336"/>
              </p:ext>
            </p:extLst>
          </p:nvPr>
        </p:nvGraphicFramePr>
        <p:xfrm>
          <a:off x="685800" y="6858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 xmlns:a16="http://schemas.microsoft.com/office/drawing/2014/main"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is a process that aims specifically to improve achievement of strategic objectives, daily effectiveness, and the core competencies within the organization.</a:t>
            </a:r>
          </a:p>
        </p:txBody>
      </p:sp>
    </p:spTree>
    <p:extLst>
      <p:ext uri="{BB962C8B-B14F-4D97-AF65-F5344CB8AC3E}">
        <p14:creationId xmlns="" xmlns:p14="http://schemas.microsoft.com/office/powerpoint/2010/main" val="72035673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D10EDC-AB6B-4A69-954D-AEF6DA40F47F}"/>
              </a:ext>
            </a:extLst>
          </p:cNvPr>
          <p:cNvSpPr>
            <a:spLocks noGrp="1"/>
          </p:cNvSpPr>
          <p:nvPr>
            <p:ph type="title"/>
          </p:nvPr>
        </p:nvSpPr>
        <p:spPr>
          <a:xfrm>
            <a:off x="1295400" y="0"/>
            <a:ext cx="7200900" cy="655639"/>
          </a:xfrm>
        </p:spPr>
        <p:txBody>
          <a:bodyPr/>
          <a:lstStyle/>
          <a:p>
            <a:r>
              <a:rPr lang="en-MY" dirty="0"/>
              <a:t>Performance Management</a:t>
            </a:r>
          </a:p>
        </p:txBody>
      </p:sp>
      <p:sp>
        <p:nvSpPr>
          <p:cNvPr id="7" name="TextBox 6">
            <a:extLst>
              <a:ext uri="{FF2B5EF4-FFF2-40B4-BE49-F238E27FC236}">
                <a16:creationId xmlns="" xmlns:a16="http://schemas.microsoft.com/office/drawing/2014/main" id="{94C98200-E96D-4B1D-A927-C8599D6AE76E}"/>
              </a:ext>
            </a:extLst>
          </p:cNvPr>
          <p:cNvSpPr txBox="1"/>
          <p:nvPr/>
        </p:nvSpPr>
        <p:spPr>
          <a:xfrm>
            <a:off x="3364632" y="2863097"/>
            <a:ext cx="2075656" cy="1754326"/>
          </a:xfrm>
          <a:prstGeom prst="rect">
            <a:avLst/>
          </a:prstGeom>
          <a:solidFill>
            <a:schemeClr val="accent3">
              <a:lumMod val="90000"/>
            </a:schemeClr>
          </a:solidFill>
          <a:ln>
            <a:solidFill>
              <a:schemeClr val="tx1"/>
            </a:solidFill>
          </a:ln>
        </p:spPr>
        <p:txBody>
          <a:bodyPr wrap="square" rtlCol="0">
            <a:spAutoFit/>
          </a:bodyPr>
          <a:lstStyle/>
          <a:p>
            <a:r>
              <a:rPr lang="en-MY" dirty="0"/>
              <a:t>What employees do :</a:t>
            </a:r>
          </a:p>
          <a:p>
            <a:pPr marL="285750" indent="-285750">
              <a:buFont typeface="Arial" panose="020B0604020202020204" pitchFamily="34" charset="0"/>
              <a:buChar char="•"/>
            </a:pPr>
            <a:r>
              <a:rPr lang="en-MY" dirty="0"/>
              <a:t>Task </a:t>
            </a:r>
            <a:r>
              <a:rPr lang="en-MY" dirty="0" err="1"/>
              <a:t>Behavior</a:t>
            </a:r>
            <a:endParaRPr lang="en-MY" dirty="0"/>
          </a:p>
          <a:p>
            <a:pPr marL="285750" indent="-285750">
              <a:buFont typeface="Arial" panose="020B0604020202020204" pitchFamily="34" charset="0"/>
              <a:buChar char="•"/>
            </a:pPr>
            <a:r>
              <a:rPr lang="en-MY" dirty="0"/>
              <a:t>Discretionary </a:t>
            </a:r>
            <a:r>
              <a:rPr lang="en-MY" dirty="0" err="1"/>
              <a:t>Behavior</a:t>
            </a:r>
            <a:endParaRPr lang="en-MY" dirty="0"/>
          </a:p>
          <a:p>
            <a:pPr marL="285750" indent="-285750">
              <a:buFont typeface="Arial" panose="020B0604020202020204" pitchFamily="34" charset="0"/>
              <a:buChar char="•"/>
            </a:pPr>
            <a:r>
              <a:rPr lang="en-MY" dirty="0"/>
              <a:t>Attendance</a:t>
            </a:r>
          </a:p>
        </p:txBody>
      </p:sp>
      <p:sp>
        <p:nvSpPr>
          <p:cNvPr id="8" name="TextBox 7">
            <a:extLst>
              <a:ext uri="{FF2B5EF4-FFF2-40B4-BE49-F238E27FC236}">
                <a16:creationId xmlns="" xmlns:a16="http://schemas.microsoft.com/office/drawing/2014/main" id="{5705D7EB-2DDF-45A1-9682-235CFB53817D}"/>
              </a:ext>
            </a:extLst>
          </p:cNvPr>
          <p:cNvSpPr txBox="1"/>
          <p:nvPr/>
        </p:nvSpPr>
        <p:spPr>
          <a:xfrm>
            <a:off x="5584304" y="1457252"/>
            <a:ext cx="1800200" cy="923330"/>
          </a:xfrm>
          <a:prstGeom prst="rect">
            <a:avLst/>
          </a:prstGeom>
          <a:solidFill>
            <a:schemeClr val="accent5">
              <a:lumMod val="90000"/>
            </a:schemeClr>
          </a:solidFill>
          <a:ln>
            <a:solidFill>
              <a:schemeClr val="tx1"/>
            </a:solidFill>
          </a:ln>
        </p:spPr>
        <p:txBody>
          <a:bodyPr wrap="square" rtlCol="0">
            <a:spAutoFit/>
          </a:bodyPr>
          <a:lstStyle/>
          <a:p>
            <a:r>
              <a:rPr lang="en-MY" dirty="0"/>
              <a:t>Customer:</a:t>
            </a:r>
          </a:p>
          <a:p>
            <a:pPr marL="285750" indent="-285750">
              <a:buFont typeface="Arial" panose="020B0604020202020204" pitchFamily="34" charset="0"/>
              <a:buChar char="•"/>
            </a:pPr>
            <a:r>
              <a:rPr lang="en-MY" dirty="0"/>
              <a:t>Satisfaction</a:t>
            </a:r>
          </a:p>
          <a:p>
            <a:pPr marL="285750" indent="-285750">
              <a:buFont typeface="Arial" panose="020B0604020202020204" pitchFamily="34" charset="0"/>
              <a:buChar char="•"/>
            </a:pPr>
            <a:r>
              <a:rPr lang="en-MY" dirty="0"/>
              <a:t>Retention</a:t>
            </a:r>
          </a:p>
        </p:txBody>
      </p:sp>
      <p:sp>
        <p:nvSpPr>
          <p:cNvPr id="9" name="TextBox 8">
            <a:extLst>
              <a:ext uri="{FF2B5EF4-FFF2-40B4-BE49-F238E27FC236}">
                <a16:creationId xmlns="" xmlns:a16="http://schemas.microsoft.com/office/drawing/2014/main" id="{7D41D3E8-633F-4B04-B0E3-D8E4A2A7D84B}"/>
              </a:ext>
            </a:extLst>
          </p:cNvPr>
          <p:cNvSpPr txBox="1"/>
          <p:nvPr/>
        </p:nvSpPr>
        <p:spPr>
          <a:xfrm>
            <a:off x="759768" y="1039670"/>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have :</a:t>
            </a:r>
          </a:p>
          <a:p>
            <a:pPr marL="285750" indent="-285750">
              <a:buFont typeface="Arial" panose="020B0604020202020204" pitchFamily="34" charset="0"/>
              <a:buChar char="•"/>
            </a:pPr>
            <a:r>
              <a:rPr lang="en-MY" dirty="0"/>
              <a:t>Knowledge</a:t>
            </a:r>
          </a:p>
          <a:p>
            <a:pPr marL="285750" indent="-285750">
              <a:buFont typeface="Arial" panose="020B0604020202020204" pitchFamily="34" charset="0"/>
              <a:buChar char="•"/>
            </a:pPr>
            <a:r>
              <a:rPr lang="en-MY" dirty="0"/>
              <a:t>Skills</a:t>
            </a:r>
          </a:p>
          <a:p>
            <a:pPr marL="285750" indent="-285750">
              <a:buFont typeface="Arial" panose="020B0604020202020204" pitchFamily="34" charset="0"/>
              <a:buChar char="•"/>
            </a:pPr>
            <a:r>
              <a:rPr lang="en-MY" dirty="0"/>
              <a:t>Abilities</a:t>
            </a:r>
          </a:p>
        </p:txBody>
      </p:sp>
      <p:sp>
        <p:nvSpPr>
          <p:cNvPr id="10" name="TextBox 9">
            <a:extLst>
              <a:ext uri="{FF2B5EF4-FFF2-40B4-BE49-F238E27FC236}">
                <a16:creationId xmlns="" xmlns:a16="http://schemas.microsoft.com/office/drawing/2014/main" id="{055D42B0-E78E-413A-AD89-32FE1C207E33}"/>
              </a:ext>
            </a:extLst>
          </p:cNvPr>
          <p:cNvSpPr txBox="1"/>
          <p:nvPr/>
        </p:nvSpPr>
        <p:spPr>
          <a:xfrm>
            <a:off x="775389" y="4616815"/>
            <a:ext cx="2304256" cy="1477328"/>
          </a:xfrm>
          <a:prstGeom prst="rect">
            <a:avLst/>
          </a:prstGeom>
          <a:solidFill>
            <a:schemeClr val="accent1">
              <a:lumMod val="60000"/>
              <a:lumOff val="40000"/>
            </a:schemeClr>
          </a:solidFill>
          <a:ln>
            <a:solidFill>
              <a:schemeClr val="tx1"/>
            </a:solidFill>
          </a:ln>
        </p:spPr>
        <p:txBody>
          <a:bodyPr wrap="square" rtlCol="0">
            <a:spAutoFit/>
          </a:bodyPr>
          <a:lstStyle/>
          <a:p>
            <a:r>
              <a:rPr lang="en-MY" dirty="0"/>
              <a:t>What employees feel :</a:t>
            </a:r>
          </a:p>
          <a:p>
            <a:pPr marL="285750" indent="-285750">
              <a:buFont typeface="Arial" panose="020B0604020202020204" pitchFamily="34" charset="0"/>
              <a:buChar char="•"/>
            </a:pPr>
            <a:r>
              <a:rPr lang="en-MY" dirty="0"/>
              <a:t>Motivation</a:t>
            </a:r>
          </a:p>
          <a:p>
            <a:pPr marL="285750" indent="-285750">
              <a:buFont typeface="Arial" panose="020B0604020202020204" pitchFamily="34" charset="0"/>
              <a:buChar char="•"/>
            </a:pPr>
            <a:r>
              <a:rPr lang="en-MY" dirty="0"/>
              <a:t>Commitment</a:t>
            </a:r>
          </a:p>
          <a:p>
            <a:pPr marL="285750" indent="-285750">
              <a:buFont typeface="Arial" panose="020B0604020202020204" pitchFamily="34" charset="0"/>
              <a:buChar char="•"/>
            </a:pPr>
            <a:r>
              <a:rPr lang="en-MY" dirty="0"/>
              <a:t>Engagement</a:t>
            </a:r>
          </a:p>
        </p:txBody>
      </p:sp>
      <p:sp>
        <p:nvSpPr>
          <p:cNvPr id="11" name="TextBox 10">
            <a:extLst>
              <a:ext uri="{FF2B5EF4-FFF2-40B4-BE49-F238E27FC236}">
                <a16:creationId xmlns="" xmlns:a16="http://schemas.microsoft.com/office/drawing/2014/main" id="{9FC94AEC-AB84-4333-A2E7-2757CE655EE7}"/>
              </a:ext>
            </a:extLst>
          </p:cNvPr>
          <p:cNvSpPr txBox="1"/>
          <p:nvPr/>
        </p:nvSpPr>
        <p:spPr>
          <a:xfrm>
            <a:off x="5596484" y="4725389"/>
            <a:ext cx="1788020" cy="923330"/>
          </a:xfrm>
          <a:prstGeom prst="rect">
            <a:avLst/>
          </a:prstGeom>
          <a:solidFill>
            <a:schemeClr val="accent5">
              <a:lumMod val="90000"/>
            </a:schemeClr>
          </a:solidFill>
          <a:ln>
            <a:solidFill>
              <a:schemeClr val="tx1"/>
            </a:solidFill>
          </a:ln>
        </p:spPr>
        <p:txBody>
          <a:bodyPr wrap="square" rtlCol="0">
            <a:spAutoFit/>
          </a:bodyPr>
          <a:lstStyle/>
          <a:p>
            <a:r>
              <a:rPr lang="en-MY" dirty="0"/>
              <a:t>Operational:</a:t>
            </a:r>
          </a:p>
          <a:p>
            <a:pPr marL="285750" indent="-285750">
              <a:buFont typeface="Arial" panose="020B0604020202020204" pitchFamily="34" charset="0"/>
              <a:buChar char="•"/>
            </a:pPr>
            <a:r>
              <a:rPr lang="en-MY" dirty="0"/>
              <a:t>Productivity</a:t>
            </a:r>
          </a:p>
          <a:p>
            <a:pPr marL="285750" indent="-285750">
              <a:buFont typeface="Arial" panose="020B0604020202020204" pitchFamily="34" charset="0"/>
              <a:buChar char="•"/>
            </a:pPr>
            <a:r>
              <a:rPr lang="en-MY" dirty="0"/>
              <a:t>Quality</a:t>
            </a:r>
          </a:p>
        </p:txBody>
      </p:sp>
      <p:sp>
        <p:nvSpPr>
          <p:cNvPr id="12" name="TextBox 11">
            <a:extLst>
              <a:ext uri="{FF2B5EF4-FFF2-40B4-BE49-F238E27FC236}">
                <a16:creationId xmlns="" xmlns:a16="http://schemas.microsoft.com/office/drawing/2014/main" id="{30E23A68-23A6-4463-8B64-728A3ECC5B1E}"/>
              </a:ext>
            </a:extLst>
          </p:cNvPr>
          <p:cNvSpPr txBox="1"/>
          <p:nvPr/>
        </p:nvSpPr>
        <p:spPr>
          <a:xfrm>
            <a:off x="7384504" y="2815970"/>
            <a:ext cx="1512168" cy="1200329"/>
          </a:xfrm>
          <a:prstGeom prst="rect">
            <a:avLst/>
          </a:prstGeom>
          <a:solidFill>
            <a:schemeClr val="accent3">
              <a:lumMod val="75000"/>
            </a:schemeClr>
          </a:solidFill>
          <a:ln>
            <a:solidFill>
              <a:schemeClr val="tx1"/>
            </a:solidFill>
          </a:ln>
        </p:spPr>
        <p:txBody>
          <a:bodyPr wrap="square" rtlCol="0">
            <a:spAutoFit/>
          </a:bodyPr>
          <a:lstStyle/>
          <a:p>
            <a:r>
              <a:rPr lang="en-MY" dirty="0"/>
              <a:t>Financial :</a:t>
            </a:r>
          </a:p>
          <a:p>
            <a:pPr marL="285750" indent="-285750">
              <a:buFont typeface="Arial" panose="020B0604020202020204" pitchFamily="34" charset="0"/>
              <a:buChar char="•"/>
            </a:pPr>
            <a:r>
              <a:rPr lang="en-MY" dirty="0"/>
              <a:t>Expenses</a:t>
            </a:r>
          </a:p>
          <a:p>
            <a:pPr marL="285750" indent="-285750">
              <a:buFont typeface="Arial" panose="020B0604020202020204" pitchFamily="34" charset="0"/>
              <a:buChar char="•"/>
            </a:pPr>
            <a:r>
              <a:rPr lang="en-MY" dirty="0"/>
              <a:t>Revenue</a:t>
            </a:r>
          </a:p>
          <a:p>
            <a:pPr marL="285750" indent="-285750">
              <a:buFont typeface="Arial" panose="020B0604020202020204" pitchFamily="34" charset="0"/>
              <a:buChar char="•"/>
            </a:pPr>
            <a:r>
              <a:rPr lang="en-MY" dirty="0"/>
              <a:t>Profits</a:t>
            </a:r>
          </a:p>
        </p:txBody>
      </p:sp>
      <p:cxnSp>
        <p:nvCxnSpPr>
          <p:cNvPr id="14" name="Straight Arrow Connector 13">
            <a:extLst>
              <a:ext uri="{FF2B5EF4-FFF2-40B4-BE49-F238E27FC236}">
                <a16:creationId xmlns="" xmlns:a16="http://schemas.microsoft.com/office/drawing/2014/main" id="{56CFB404-9D30-443F-A5B1-05FC845A73F8}"/>
              </a:ext>
            </a:extLst>
          </p:cNvPr>
          <p:cNvCxnSpPr>
            <a:cxnSpLocks/>
          </p:cNvCxnSpPr>
          <p:nvPr/>
        </p:nvCxnSpPr>
        <p:spPr>
          <a:xfrm>
            <a:off x="3079645" y="2478219"/>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 xmlns:a16="http://schemas.microsoft.com/office/drawing/2014/main" id="{D85BCD98-4C49-477D-96BB-0FB00A6FC0F5}"/>
              </a:ext>
            </a:extLst>
          </p:cNvPr>
          <p:cNvCxnSpPr>
            <a:cxnSpLocks/>
          </p:cNvCxnSpPr>
          <p:nvPr/>
        </p:nvCxnSpPr>
        <p:spPr>
          <a:xfrm flipV="1">
            <a:off x="3079645" y="4725389"/>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 xmlns:a16="http://schemas.microsoft.com/office/drawing/2014/main" id="{4AB09A27-3CA2-48B3-8901-7E3EC6EB3F25}"/>
              </a:ext>
            </a:extLst>
          </p:cNvPr>
          <p:cNvCxnSpPr>
            <a:cxnSpLocks/>
          </p:cNvCxnSpPr>
          <p:nvPr/>
        </p:nvCxnSpPr>
        <p:spPr>
          <a:xfrm flipV="1">
            <a:off x="5478372" y="2459916"/>
            <a:ext cx="487716" cy="394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 xmlns:a16="http://schemas.microsoft.com/office/drawing/2014/main" id="{E10EC2CC-3D87-4512-B97B-C56F07C3C977}"/>
              </a:ext>
            </a:extLst>
          </p:cNvPr>
          <p:cNvCxnSpPr>
            <a:cxnSpLocks/>
          </p:cNvCxnSpPr>
          <p:nvPr/>
        </p:nvCxnSpPr>
        <p:spPr>
          <a:xfrm>
            <a:off x="5478372" y="4078660"/>
            <a:ext cx="413662" cy="5381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 xmlns:a16="http://schemas.microsoft.com/office/drawing/2014/main" id="{730AA335-9142-41E9-ACE4-9DAF97AA2BE9}"/>
              </a:ext>
            </a:extLst>
          </p:cNvPr>
          <p:cNvCxnSpPr>
            <a:cxnSpLocks/>
          </p:cNvCxnSpPr>
          <p:nvPr/>
        </p:nvCxnSpPr>
        <p:spPr>
          <a:xfrm>
            <a:off x="7385215" y="2416495"/>
            <a:ext cx="284987" cy="2974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 xmlns:a16="http://schemas.microsoft.com/office/drawing/2014/main" id="{A71C768D-FE5E-4560-9218-C90F66159FF0}"/>
              </a:ext>
            </a:extLst>
          </p:cNvPr>
          <p:cNvCxnSpPr>
            <a:cxnSpLocks/>
          </p:cNvCxnSpPr>
          <p:nvPr/>
        </p:nvCxnSpPr>
        <p:spPr>
          <a:xfrm flipV="1">
            <a:off x="7384504" y="4272834"/>
            <a:ext cx="449962" cy="3982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6308216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78B75-C99D-4C73-BC38-786D06CA32E5}"/>
              </a:ext>
            </a:extLst>
          </p:cNvPr>
          <p:cNvSpPr>
            <a:spLocks noGrp="1"/>
          </p:cNvSpPr>
          <p:nvPr>
            <p:ph type="title"/>
          </p:nvPr>
        </p:nvSpPr>
        <p:spPr/>
        <p:txBody>
          <a:bodyPr/>
          <a:lstStyle/>
          <a:p>
            <a:r>
              <a:rPr lang="en-MY" dirty="0"/>
              <a:t>Purpose of effective Performance Management</a:t>
            </a:r>
          </a:p>
        </p:txBody>
      </p:sp>
      <p:sp>
        <p:nvSpPr>
          <p:cNvPr id="3" name="Content Placeholder 2">
            <a:extLst>
              <a:ext uri="{FF2B5EF4-FFF2-40B4-BE49-F238E27FC236}">
                <a16:creationId xmlns="" xmlns:a16="http://schemas.microsoft.com/office/drawing/2014/main" id="{17A1E82B-978A-455B-8A0A-F6A47B05FAD8}"/>
              </a:ext>
            </a:extLst>
          </p:cNvPr>
          <p:cNvSpPr>
            <a:spLocks noGrp="1"/>
          </p:cNvSpPr>
          <p:nvPr>
            <p:ph idx="1"/>
          </p:nvPr>
        </p:nvSpPr>
        <p:spPr/>
        <p:txBody>
          <a:bodyPr/>
          <a:lstStyle/>
          <a:p>
            <a:r>
              <a:rPr lang="en-MY" dirty="0"/>
              <a:t>Alignment</a:t>
            </a:r>
          </a:p>
          <a:p>
            <a:r>
              <a:rPr lang="en-MY" dirty="0"/>
              <a:t>Develop and grow employees</a:t>
            </a:r>
          </a:p>
          <a:p>
            <a:r>
              <a:rPr lang="en-MY" dirty="0"/>
              <a:t>Provide Data</a:t>
            </a:r>
          </a:p>
          <a:p>
            <a:r>
              <a:rPr lang="en-MY" dirty="0"/>
              <a:t>Differentiate Performance</a:t>
            </a:r>
          </a:p>
          <a:p>
            <a:r>
              <a:rPr lang="en-MY" dirty="0"/>
              <a:t>Legal documentation</a:t>
            </a:r>
          </a:p>
          <a:p>
            <a:r>
              <a:rPr lang="en-MY" dirty="0"/>
              <a:t>Administrative purposes</a:t>
            </a:r>
          </a:p>
          <a:p>
            <a:r>
              <a:rPr lang="en-MY" dirty="0"/>
              <a:t>Rewards</a:t>
            </a:r>
          </a:p>
        </p:txBody>
      </p:sp>
    </p:spTree>
    <p:extLst>
      <p:ext uri="{BB962C8B-B14F-4D97-AF65-F5344CB8AC3E}">
        <p14:creationId xmlns="" xmlns:p14="http://schemas.microsoft.com/office/powerpoint/2010/main" val="103375810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 xmlns:p14="http://schemas.microsoft.com/office/powerpoint/2010/main" val="76489389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 xmlns:p14="http://schemas.microsoft.com/office/powerpoint/2010/main" val="269383618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D3CC79-83CA-442D-BDE8-20C50223EA7F}"/>
              </a:ext>
            </a:extLst>
          </p:cNvPr>
          <p:cNvSpPr>
            <a:spLocks noGrp="1"/>
          </p:cNvSpPr>
          <p:nvPr>
            <p:ph type="title"/>
          </p:nvPr>
        </p:nvSpPr>
        <p:spPr>
          <a:xfrm>
            <a:off x="914400" y="304800"/>
            <a:ext cx="7200900" cy="655639"/>
          </a:xfrm>
        </p:spPr>
        <p:txBody>
          <a:bodyPr/>
          <a:lstStyle/>
          <a:p>
            <a:r>
              <a:rPr lang="en-MY" dirty="0"/>
              <a:t>Strategic Planning</a:t>
            </a:r>
          </a:p>
        </p:txBody>
      </p:sp>
      <p:sp>
        <p:nvSpPr>
          <p:cNvPr id="4" name="TextBox 3">
            <a:extLst>
              <a:ext uri="{FF2B5EF4-FFF2-40B4-BE49-F238E27FC236}">
                <a16:creationId xmlns="" xmlns:a16="http://schemas.microsoft.com/office/drawing/2014/main" id="{DD5CDC76-F08A-43D7-8045-13D3024E92FA}"/>
              </a:ext>
            </a:extLst>
          </p:cNvPr>
          <p:cNvSpPr txBox="1"/>
          <p:nvPr/>
        </p:nvSpPr>
        <p:spPr>
          <a:xfrm>
            <a:off x="533400" y="12192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 xmlns:p14="http://schemas.microsoft.com/office/powerpoint/2010/main" val="111983830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670926-2C22-4FB0-A583-CE6D2B48B166}"/>
              </a:ext>
            </a:extLst>
          </p:cNvPr>
          <p:cNvSpPr>
            <a:spLocks noGrp="1"/>
          </p:cNvSpPr>
          <p:nvPr>
            <p:ph type="title"/>
          </p:nvPr>
        </p:nvSpPr>
        <p:spPr>
          <a:xfrm>
            <a:off x="990600" y="381000"/>
            <a:ext cx="7200900" cy="579439"/>
          </a:xfrm>
        </p:spPr>
        <p:txBody>
          <a:bodyPr/>
          <a:lstStyle/>
          <a:p>
            <a:r>
              <a:rPr lang="en-MY" dirty="0"/>
              <a:t>Communicate and Linking</a:t>
            </a:r>
          </a:p>
        </p:txBody>
      </p:sp>
      <p:sp>
        <p:nvSpPr>
          <p:cNvPr id="4" name="TextBox 3">
            <a:extLst>
              <a:ext uri="{FF2B5EF4-FFF2-40B4-BE49-F238E27FC236}">
                <a16:creationId xmlns="" xmlns:a16="http://schemas.microsoft.com/office/drawing/2014/main" id="{E907EF2E-97ED-4788-A744-30CC82237738}"/>
              </a:ext>
            </a:extLst>
          </p:cNvPr>
          <p:cNvSpPr txBox="1"/>
          <p:nvPr/>
        </p:nvSpPr>
        <p:spPr>
          <a:xfrm>
            <a:off x="685800" y="1447800"/>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 xmlns:p14="http://schemas.microsoft.com/office/powerpoint/2010/main" val="156616634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D23BCB-AF82-4C30-802D-D433E8DE218B}"/>
              </a:ext>
            </a:extLst>
          </p:cNvPr>
          <p:cNvSpPr>
            <a:spLocks noGrp="1"/>
          </p:cNvSpPr>
          <p:nvPr>
            <p:ph type="title"/>
          </p:nvPr>
        </p:nvSpPr>
        <p:spPr>
          <a:xfrm>
            <a:off x="990600" y="381000"/>
            <a:ext cx="7200900" cy="579439"/>
          </a:xfrm>
        </p:spPr>
        <p:txBody>
          <a:bodyPr/>
          <a:lstStyle/>
          <a:p>
            <a:r>
              <a:rPr lang="en-MY" dirty="0"/>
              <a:t>Budgeting</a:t>
            </a:r>
          </a:p>
        </p:txBody>
      </p:sp>
      <p:sp>
        <p:nvSpPr>
          <p:cNvPr id="4" name="TextBox 3">
            <a:extLst>
              <a:ext uri="{FF2B5EF4-FFF2-40B4-BE49-F238E27FC236}">
                <a16:creationId xmlns="" xmlns:a16="http://schemas.microsoft.com/office/drawing/2014/main" id="{1350026B-FF7E-4F9A-8FA5-0F6388DB15FD}"/>
              </a:ext>
            </a:extLst>
          </p:cNvPr>
          <p:cNvSpPr txBox="1"/>
          <p:nvPr/>
        </p:nvSpPr>
        <p:spPr>
          <a:xfrm>
            <a:off x="533400" y="1295400"/>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 xmlns:p14="http://schemas.microsoft.com/office/powerpoint/2010/main" val="27903896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9773AB-6D4B-4253-B807-646CDF9CEDAD}"/>
              </a:ext>
            </a:extLst>
          </p:cNvPr>
          <p:cNvSpPr>
            <a:spLocks noGrp="1"/>
          </p:cNvSpPr>
          <p:nvPr>
            <p:ph type="title"/>
          </p:nvPr>
        </p:nvSpPr>
        <p:spPr>
          <a:xfrm>
            <a:off x="990600" y="228600"/>
            <a:ext cx="7200900" cy="655639"/>
          </a:xfrm>
        </p:spPr>
        <p:txBody>
          <a:bodyPr/>
          <a:lstStyle/>
          <a:p>
            <a:r>
              <a:rPr lang="en-MY" dirty="0"/>
              <a:t>Performance Measurement</a:t>
            </a:r>
          </a:p>
        </p:txBody>
      </p:sp>
      <p:sp>
        <p:nvSpPr>
          <p:cNvPr id="4" name="TextBox 3">
            <a:extLst>
              <a:ext uri="{FF2B5EF4-FFF2-40B4-BE49-F238E27FC236}">
                <a16:creationId xmlns="" xmlns:a16="http://schemas.microsoft.com/office/drawing/2014/main" id="{1F0C4BB5-8444-4DF9-B41A-EE914574E84E}"/>
              </a:ext>
            </a:extLst>
          </p:cNvPr>
          <p:cNvSpPr txBox="1"/>
          <p:nvPr/>
        </p:nvSpPr>
        <p:spPr>
          <a:xfrm>
            <a:off x="609600" y="12192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 xmlns:p14="http://schemas.microsoft.com/office/powerpoint/2010/main" val="361541413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1066800" y="228600"/>
            <a:ext cx="7200900" cy="579439"/>
          </a:xfrm>
        </p:spPr>
        <p:txBody>
          <a:bodyPr>
            <a:normAutofit/>
          </a:bodyPr>
          <a:lstStyle/>
          <a:p>
            <a:r>
              <a:rPr lang="en-MY" dirty="0"/>
              <a:t>Managing Job Performance</a:t>
            </a:r>
          </a:p>
        </p:txBody>
      </p:sp>
      <p:sp>
        <p:nvSpPr>
          <p:cNvPr id="4" name="TextBox 3">
            <a:extLst>
              <a:ext uri="{FF2B5EF4-FFF2-40B4-BE49-F238E27FC236}">
                <a16:creationId xmlns="" xmlns:a16="http://schemas.microsoft.com/office/drawing/2014/main" id="{479C6484-3A84-425D-AAC1-B6D4D43BD3CA}"/>
              </a:ext>
            </a:extLst>
          </p:cNvPr>
          <p:cNvSpPr txBox="1"/>
          <p:nvPr/>
        </p:nvSpPr>
        <p:spPr>
          <a:xfrm>
            <a:off x="533400" y="1219200"/>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 xmlns:p14="http://schemas.microsoft.com/office/powerpoint/2010/main" val="76003159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A7C47-5A92-4E57-B5EA-3CDF0A4C919A}"/>
              </a:ext>
            </a:extLst>
          </p:cNvPr>
          <p:cNvSpPr>
            <a:spLocks noGrp="1"/>
          </p:cNvSpPr>
          <p:nvPr>
            <p:ph type="title"/>
          </p:nvPr>
        </p:nvSpPr>
        <p:spPr>
          <a:xfrm>
            <a:off x="914400" y="304800"/>
            <a:ext cx="7200900" cy="655639"/>
          </a:xfrm>
        </p:spPr>
        <p:txBody>
          <a:bodyPr/>
          <a:lstStyle/>
          <a:p>
            <a:r>
              <a:rPr lang="en-MY" dirty="0"/>
              <a:t>Task Performance</a:t>
            </a:r>
          </a:p>
        </p:txBody>
      </p:sp>
      <p:sp>
        <p:nvSpPr>
          <p:cNvPr id="4" name="TextBox 3">
            <a:extLst>
              <a:ext uri="{FF2B5EF4-FFF2-40B4-BE49-F238E27FC236}">
                <a16:creationId xmlns="" xmlns:a16="http://schemas.microsoft.com/office/drawing/2014/main" id="{DBC391FF-AA03-42A9-93DB-A27A8B716668}"/>
              </a:ext>
            </a:extLst>
          </p:cNvPr>
          <p:cNvSpPr txBox="1"/>
          <p:nvPr/>
        </p:nvSpPr>
        <p:spPr>
          <a:xfrm>
            <a:off x="838200" y="1219200"/>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 xmlns:p14="http://schemas.microsoft.com/office/powerpoint/2010/main" val="262883631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914400" y="228600"/>
            <a:ext cx="7200900" cy="731839"/>
          </a:xfrm>
        </p:spPr>
        <p:txBody>
          <a:bodyPr/>
          <a:lstStyle/>
          <a:p>
            <a:r>
              <a:rPr lang="en-MY" dirty="0"/>
              <a:t>Contextual Performance</a:t>
            </a:r>
          </a:p>
        </p:txBody>
      </p:sp>
      <p:sp>
        <p:nvSpPr>
          <p:cNvPr id="4" name="TextBox 3">
            <a:extLst>
              <a:ext uri="{FF2B5EF4-FFF2-40B4-BE49-F238E27FC236}">
                <a16:creationId xmlns="" xmlns:a16="http://schemas.microsoft.com/office/drawing/2014/main" id="{A875052F-4156-4A04-97A2-0291E9FC0130}"/>
              </a:ext>
            </a:extLst>
          </p:cNvPr>
          <p:cNvSpPr txBox="1"/>
          <p:nvPr/>
        </p:nvSpPr>
        <p:spPr>
          <a:xfrm>
            <a:off x="685800" y="1371600"/>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 xmlns:p14="http://schemas.microsoft.com/office/powerpoint/2010/main" val="33020721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CEAC65-5DBA-416F-A6F0-9F1D3B535BF5}"/>
              </a:ext>
            </a:extLst>
          </p:cNvPr>
          <p:cNvSpPr>
            <a:spLocks noGrp="1"/>
          </p:cNvSpPr>
          <p:nvPr>
            <p:ph type="title"/>
          </p:nvPr>
        </p:nvSpPr>
        <p:spPr>
          <a:xfrm>
            <a:off x="762000" y="228600"/>
            <a:ext cx="7200900" cy="1142385"/>
          </a:xfrm>
        </p:spPr>
        <p:txBody>
          <a:bodyPr/>
          <a:lstStyle/>
          <a:p>
            <a:r>
              <a:rPr lang="en-MY" dirty="0"/>
              <a:t>Job Performance Management Process</a:t>
            </a:r>
          </a:p>
        </p:txBody>
      </p:sp>
      <p:sp>
        <p:nvSpPr>
          <p:cNvPr id="5" name="TextBox 4">
            <a:extLst>
              <a:ext uri="{FF2B5EF4-FFF2-40B4-BE49-F238E27FC236}">
                <a16:creationId xmlns=""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 xmlns:p14="http://schemas.microsoft.com/office/powerpoint/2010/main" val="381806296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9E9680-864A-4CCD-98B5-9DCBFCBAD583}"/>
              </a:ext>
            </a:extLst>
          </p:cNvPr>
          <p:cNvSpPr>
            <a:spLocks noGrp="1"/>
          </p:cNvSpPr>
          <p:nvPr>
            <p:ph type="title"/>
          </p:nvPr>
        </p:nvSpPr>
        <p:spPr>
          <a:xfrm>
            <a:off x="914400" y="228600"/>
            <a:ext cx="7200900" cy="1142385"/>
          </a:xfrm>
        </p:spPr>
        <p:txBody>
          <a:bodyPr/>
          <a:lstStyle/>
          <a:p>
            <a:r>
              <a:rPr lang="en-MY" dirty="0"/>
              <a:t>Effective Performance Management process</a:t>
            </a:r>
          </a:p>
        </p:txBody>
      </p:sp>
      <p:sp>
        <p:nvSpPr>
          <p:cNvPr id="4" name="TextBox 3">
            <a:extLst>
              <a:ext uri="{FF2B5EF4-FFF2-40B4-BE49-F238E27FC236}">
                <a16:creationId xmlns="" xmlns:a16="http://schemas.microsoft.com/office/drawing/2014/main" id="{53156ECF-A2DC-4519-A97C-0BF52CF87D5F}"/>
              </a:ext>
            </a:extLst>
          </p:cNvPr>
          <p:cNvSpPr txBox="1"/>
          <p:nvPr/>
        </p:nvSpPr>
        <p:spPr>
          <a:xfrm>
            <a:off x="609600" y="1371600"/>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 xmlns:p14="http://schemas.microsoft.com/office/powerpoint/2010/main" val="315871633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862601-6F45-4E03-AA5B-297C4BFE5917}"/>
              </a:ext>
            </a:extLst>
          </p:cNvPr>
          <p:cNvSpPr>
            <a:spLocks noGrp="1"/>
          </p:cNvSpPr>
          <p:nvPr>
            <p:ph type="title"/>
          </p:nvPr>
        </p:nvSpPr>
        <p:spPr>
          <a:xfrm>
            <a:off x="990600" y="228600"/>
            <a:ext cx="7200900" cy="1142385"/>
          </a:xfrm>
        </p:spPr>
        <p:txBody>
          <a:bodyPr/>
          <a:lstStyle/>
          <a:p>
            <a:r>
              <a:rPr lang="en-MY" dirty="0"/>
              <a:t>Integrating the Management of Business and Job Performance</a:t>
            </a:r>
          </a:p>
        </p:txBody>
      </p:sp>
      <p:sp>
        <p:nvSpPr>
          <p:cNvPr id="4" name="TextBox 3">
            <a:extLst>
              <a:ext uri="{FF2B5EF4-FFF2-40B4-BE49-F238E27FC236}">
                <a16:creationId xmlns="" xmlns:a16="http://schemas.microsoft.com/office/drawing/2014/main" id="{E184338D-8EBE-400F-8EEE-6F9940E3DFD8}"/>
              </a:ext>
            </a:extLst>
          </p:cNvPr>
          <p:cNvSpPr txBox="1"/>
          <p:nvPr/>
        </p:nvSpPr>
        <p:spPr>
          <a:xfrm>
            <a:off x="609600" y="1600200"/>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 xmlns:p14="http://schemas.microsoft.com/office/powerpoint/2010/main" val="425846335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 xmlns:p14="http://schemas.microsoft.com/office/powerpoint/2010/main" val="74405910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A7C47-5A92-4E57-B5EA-3CDF0A4C919A}"/>
              </a:ext>
            </a:extLst>
          </p:cNvPr>
          <p:cNvSpPr>
            <a:spLocks noGrp="1"/>
          </p:cNvSpPr>
          <p:nvPr>
            <p:ph type="title"/>
          </p:nvPr>
        </p:nvSpPr>
        <p:spPr>
          <a:xfrm>
            <a:off x="914400" y="304800"/>
            <a:ext cx="7200900" cy="579439"/>
          </a:xfrm>
        </p:spPr>
        <p:txBody>
          <a:bodyPr/>
          <a:lstStyle/>
          <a:p>
            <a:r>
              <a:rPr lang="en-MY" dirty="0"/>
              <a:t>Strategic Level</a:t>
            </a:r>
          </a:p>
        </p:txBody>
      </p:sp>
      <p:sp>
        <p:nvSpPr>
          <p:cNvPr id="4" name="TextBox 3">
            <a:extLst>
              <a:ext uri="{FF2B5EF4-FFF2-40B4-BE49-F238E27FC236}">
                <a16:creationId xmlns="" xmlns:a16="http://schemas.microsoft.com/office/drawing/2014/main" id="{C8CE7A8E-34A6-4EB5-97D2-22EE9929BDA4}"/>
              </a:ext>
            </a:extLst>
          </p:cNvPr>
          <p:cNvSpPr txBox="1"/>
          <p:nvPr/>
        </p:nvSpPr>
        <p:spPr>
          <a:xfrm>
            <a:off x="685800" y="1066800"/>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 xmlns:p14="http://schemas.microsoft.com/office/powerpoint/2010/main" val="248292730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DA792B-3772-4848-9C7F-33686BEFE0FD}"/>
              </a:ext>
            </a:extLst>
          </p:cNvPr>
          <p:cNvSpPr>
            <a:spLocks noGrp="1"/>
          </p:cNvSpPr>
          <p:nvPr>
            <p:ph type="title"/>
          </p:nvPr>
        </p:nvSpPr>
        <p:spPr>
          <a:xfrm>
            <a:off x="990600" y="304800"/>
            <a:ext cx="7200900" cy="655639"/>
          </a:xfrm>
        </p:spPr>
        <p:txBody>
          <a:bodyPr/>
          <a:lstStyle/>
          <a:p>
            <a:r>
              <a:rPr lang="en-MY" dirty="0"/>
              <a:t>Operational Level</a:t>
            </a:r>
          </a:p>
        </p:txBody>
      </p:sp>
      <p:sp>
        <p:nvSpPr>
          <p:cNvPr id="4" name="TextBox 3">
            <a:extLst>
              <a:ext uri="{FF2B5EF4-FFF2-40B4-BE49-F238E27FC236}">
                <a16:creationId xmlns="" xmlns:a16="http://schemas.microsoft.com/office/drawing/2014/main" id="{4C36D20C-49F9-41A7-BAEA-3DA68BFA0F32}"/>
              </a:ext>
            </a:extLst>
          </p:cNvPr>
          <p:cNvSpPr txBox="1"/>
          <p:nvPr/>
        </p:nvSpPr>
        <p:spPr>
          <a:xfrm>
            <a:off x="609600" y="106680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 xmlns:p14="http://schemas.microsoft.com/office/powerpoint/2010/main" val="325347297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D9EC49-27FB-4B9C-8F2D-2A16018BF94F}"/>
              </a:ext>
            </a:extLst>
          </p:cNvPr>
          <p:cNvSpPr>
            <a:spLocks noGrp="1"/>
          </p:cNvSpPr>
          <p:nvPr>
            <p:ph type="title"/>
          </p:nvPr>
        </p:nvSpPr>
        <p:spPr>
          <a:xfrm>
            <a:off x="838200" y="304800"/>
            <a:ext cx="7200900" cy="655639"/>
          </a:xfrm>
        </p:spPr>
        <p:txBody>
          <a:bodyPr/>
          <a:lstStyle/>
          <a:p>
            <a:r>
              <a:rPr lang="en-MY" dirty="0"/>
              <a:t>Individual Level</a:t>
            </a:r>
          </a:p>
        </p:txBody>
      </p:sp>
      <p:sp>
        <p:nvSpPr>
          <p:cNvPr id="4" name="TextBox 3">
            <a:extLst>
              <a:ext uri="{FF2B5EF4-FFF2-40B4-BE49-F238E27FC236}">
                <a16:creationId xmlns="" xmlns:a16="http://schemas.microsoft.com/office/drawing/2014/main" id="{06F1EBCF-D415-4802-AC40-3DDD2BCE7E2A}"/>
              </a:ext>
            </a:extLst>
          </p:cNvPr>
          <p:cNvSpPr txBox="1"/>
          <p:nvPr/>
        </p:nvSpPr>
        <p:spPr>
          <a:xfrm>
            <a:off x="762000" y="11430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 xmlns:p14="http://schemas.microsoft.com/office/powerpoint/2010/main" val="251585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048483887"/>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8863059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DF281D-5C75-4BF8-AA65-55E242E740EC}"/>
              </a:ext>
            </a:extLst>
          </p:cNvPr>
          <p:cNvSpPr>
            <a:spLocks noGrp="1"/>
          </p:cNvSpPr>
          <p:nvPr>
            <p:ph type="title"/>
          </p:nvPr>
        </p:nvSpPr>
        <p:spPr>
          <a:xfrm>
            <a:off x="990600" y="304800"/>
            <a:ext cx="7200900" cy="655639"/>
          </a:xfrm>
        </p:spPr>
        <p:txBody>
          <a:bodyPr/>
          <a:lstStyle/>
          <a:p>
            <a:r>
              <a:rPr lang="en-MY" dirty="0"/>
              <a:t>Performance Planning</a:t>
            </a:r>
          </a:p>
        </p:txBody>
      </p:sp>
      <p:sp>
        <p:nvSpPr>
          <p:cNvPr id="4" name="TextBox 3">
            <a:extLst>
              <a:ext uri="{FF2B5EF4-FFF2-40B4-BE49-F238E27FC236}">
                <a16:creationId xmlns="" xmlns:a16="http://schemas.microsoft.com/office/drawing/2014/main" id="{0451BE3B-2F1A-4364-95DC-49D0B7A10CAC}"/>
              </a:ext>
            </a:extLst>
          </p:cNvPr>
          <p:cNvSpPr txBox="1"/>
          <p:nvPr/>
        </p:nvSpPr>
        <p:spPr>
          <a:xfrm>
            <a:off x="762000" y="12192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 xmlns:p14="http://schemas.microsoft.com/office/powerpoint/2010/main" val="156376638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2DA35E-C1CD-4CA8-8E5D-08E3068FFA02}"/>
              </a:ext>
            </a:extLst>
          </p:cNvPr>
          <p:cNvSpPr>
            <a:spLocks noGrp="1"/>
          </p:cNvSpPr>
          <p:nvPr>
            <p:ph type="title"/>
          </p:nvPr>
        </p:nvSpPr>
        <p:spPr>
          <a:xfrm>
            <a:off x="990600" y="228600"/>
            <a:ext cx="7200900" cy="731839"/>
          </a:xfrm>
        </p:spPr>
        <p:txBody>
          <a:bodyPr/>
          <a:lstStyle/>
          <a:p>
            <a:r>
              <a:rPr lang="en-MY" dirty="0"/>
              <a:t>Performance Planning</a:t>
            </a:r>
          </a:p>
        </p:txBody>
      </p:sp>
      <p:pic>
        <p:nvPicPr>
          <p:cNvPr id="5" name="Picture 4">
            <a:extLst>
              <a:ext uri="{FF2B5EF4-FFF2-40B4-BE49-F238E27FC236}">
                <a16:creationId xmlns="" xmlns:a16="http://schemas.microsoft.com/office/drawing/2014/main" id="{0663C1C0-0149-4E28-8421-5104708C8948}"/>
              </a:ext>
            </a:extLst>
          </p:cNvPr>
          <p:cNvPicPr>
            <a:picLocks noChangeAspect="1"/>
          </p:cNvPicPr>
          <p:nvPr/>
        </p:nvPicPr>
        <p:blipFill>
          <a:blip r:embed="rId2"/>
          <a:stretch>
            <a:fillRect/>
          </a:stretch>
        </p:blipFill>
        <p:spPr>
          <a:xfrm>
            <a:off x="1143000" y="1295400"/>
            <a:ext cx="6962775" cy="4191000"/>
          </a:xfrm>
          <a:prstGeom prst="rect">
            <a:avLst/>
          </a:prstGeom>
        </p:spPr>
      </p:pic>
    </p:spTree>
    <p:extLst>
      <p:ext uri="{BB962C8B-B14F-4D97-AF65-F5344CB8AC3E}">
        <p14:creationId xmlns="" xmlns:p14="http://schemas.microsoft.com/office/powerpoint/2010/main" val="139375932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76E901-9BDE-4405-84CE-AB7C44BAFC4E}"/>
              </a:ext>
            </a:extLst>
          </p:cNvPr>
          <p:cNvSpPr>
            <a:spLocks noGrp="1"/>
          </p:cNvSpPr>
          <p:nvPr>
            <p:ph type="title"/>
          </p:nvPr>
        </p:nvSpPr>
        <p:spPr>
          <a:xfrm>
            <a:off x="990600" y="304800"/>
            <a:ext cx="7200900" cy="655639"/>
          </a:xfrm>
        </p:spPr>
        <p:txBody>
          <a:bodyPr/>
          <a:lstStyle/>
          <a:p>
            <a:r>
              <a:rPr lang="en-MY" dirty="0"/>
              <a:t>Factors for Performance Standard</a:t>
            </a:r>
          </a:p>
        </p:txBody>
      </p:sp>
      <p:sp>
        <p:nvSpPr>
          <p:cNvPr id="4" name="TextBox 3">
            <a:extLst>
              <a:ext uri="{FF2B5EF4-FFF2-40B4-BE49-F238E27FC236}">
                <a16:creationId xmlns="" xmlns:a16="http://schemas.microsoft.com/office/drawing/2014/main" id="{8A651FE0-99F5-4A20-9047-449FEE9F6548}"/>
              </a:ext>
            </a:extLst>
          </p:cNvPr>
          <p:cNvSpPr txBox="1"/>
          <p:nvPr/>
        </p:nvSpPr>
        <p:spPr>
          <a:xfrm>
            <a:off x="609600" y="9906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 xmlns:p14="http://schemas.microsoft.com/office/powerpoint/2010/main" val="360104053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2444E7-32C6-4BC2-AB9C-E75787847E84}"/>
              </a:ext>
            </a:extLst>
          </p:cNvPr>
          <p:cNvSpPr>
            <a:spLocks noGrp="1"/>
          </p:cNvSpPr>
          <p:nvPr>
            <p:ph type="title"/>
          </p:nvPr>
        </p:nvSpPr>
        <p:spPr>
          <a:xfrm>
            <a:off x="990600" y="381000"/>
            <a:ext cx="7200900" cy="655639"/>
          </a:xfrm>
        </p:spPr>
        <p:txBody>
          <a:bodyPr/>
          <a:lstStyle/>
          <a:p>
            <a:r>
              <a:rPr lang="en-MY" dirty="0"/>
              <a:t>Management by objectives (MBO)</a:t>
            </a:r>
          </a:p>
        </p:txBody>
      </p:sp>
      <p:sp>
        <p:nvSpPr>
          <p:cNvPr id="4" name="TextBox 3">
            <a:extLst>
              <a:ext uri="{FF2B5EF4-FFF2-40B4-BE49-F238E27FC236}">
                <a16:creationId xmlns="" xmlns:a16="http://schemas.microsoft.com/office/drawing/2014/main" id="{8C418ADC-587E-439F-8217-4EE526E45030}"/>
              </a:ext>
            </a:extLst>
          </p:cNvPr>
          <p:cNvSpPr txBox="1"/>
          <p:nvPr/>
        </p:nvSpPr>
        <p:spPr>
          <a:xfrm>
            <a:off x="685800" y="1143000"/>
            <a:ext cx="800100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 xmlns:a16="http://schemas.microsoft.com/office/drawing/2014/main" id="{308D0AE6-3347-46A7-8A7A-C6965D9A44B7}"/>
              </a:ext>
            </a:extLst>
          </p:cNvPr>
          <p:cNvPicPr>
            <a:picLocks noChangeAspect="1"/>
          </p:cNvPicPr>
          <p:nvPr/>
        </p:nvPicPr>
        <p:blipFill>
          <a:blip r:embed="rId2"/>
          <a:stretch>
            <a:fillRect/>
          </a:stretch>
        </p:blipFill>
        <p:spPr>
          <a:xfrm>
            <a:off x="1295400" y="2743200"/>
            <a:ext cx="6753225" cy="2809875"/>
          </a:xfrm>
          <a:prstGeom prst="rect">
            <a:avLst/>
          </a:prstGeom>
        </p:spPr>
      </p:pic>
    </p:spTree>
    <p:extLst>
      <p:ext uri="{BB962C8B-B14F-4D97-AF65-F5344CB8AC3E}">
        <p14:creationId xmlns="" xmlns:p14="http://schemas.microsoft.com/office/powerpoint/2010/main" val="191831930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3B21EC-B6E4-4186-840C-88EC8D6B33F6}"/>
              </a:ext>
            </a:extLst>
          </p:cNvPr>
          <p:cNvSpPr>
            <a:spLocks noGrp="1"/>
          </p:cNvSpPr>
          <p:nvPr>
            <p:ph type="title"/>
          </p:nvPr>
        </p:nvSpPr>
        <p:spPr/>
        <p:txBody>
          <a:bodyPr/>
          <a:lstStyle/>
          <a:p>
            <a:r>
              <a:rPr lang="en-MY" dirty="0"/>
              <a:t>Goal Setting Theory</a:t>
            </a:r>
          </a:p>
        </p:txBody>
      </p:sp>
      <p:sp>
        <p:nvSpPr>
          <p:cNvPr id="3" name="Content Placeholder 2">
            <a:extLst>
              <a:ext uri="{FF2B5EF4-FFF2-40B4-BE49-F238E27FC236}">
                <a16:creationId xmlns="" xmlns:a16="http://schemas.microsoft.com/office/drawing/2014/main" id="{AC4045C2-36FB-4657-9FDF-746E507A8333}"/>
              </a:ext>
            </a:extLst>
          </p:cNvPr>
          <p:cNvSpPr>
            <a:spLocks noGrp="1"/>
          </p:cNvSpPr>
          <p:nvPr>
            <p:ph idx="1"/>
          </p:nvPr>
        </p:nvSpPr>
        <p:spPr/>
        <p:txBody>
          <a:bodyPr/>
          <a:lstStyle/>
          <a:p>
            <a:r>
              <a:rPr lang="en-MY" dirty="0"/>
              <a:t>Used for setting goals for individual and the team</a:t>
            </a:r>
          </a:p>
          <a:p>
            <a:r>
              <a:rPr lang="en-MY" dirty="0"/>
              <a:t>Research shows that the right goals can increase motivation and productivity</a:t>
            </a:r>
          </a:p>
          <a:p>
            <a:r>
              <a:rPr lang="en-MY" dirty="0"/>
              <a:t>Challenging goals, regular feedback increase productivity and motivation</a:t>
            </a:r>
          </a:p>
          <a:p>
            <a:r>
              <a:rPr lang="en-MY" dirty="0"/>
              <a:t>Applies in both high and low complexity jobs</a:t>
            </a:r>
          </a:p>
          <a:p>
            <a:r>
              <a:rPr lang="en-MY" dirty="0"/>
              <a:t>The research also show how not to set goals</a:t>
            </a:r>
          </a:p>
          <a:p>
            <a:pPr marL="800100" lvl="2" indent="0">
              <a:buNone/>
            </a:pPr>
            <a:r>
              <a:rPr lang="en-MY" dirty="0"/>
              <a:t> - Vague goals failed to increase motivation</a:t>
            </a:r>
          </a:p>
        </p:txBody>
      </p:sp>
    </p:spTree>
    <p:extLst>
      <p:ext uri="{BB962C8B-B14F-4D97-AF65-F5344CB8AC3E}">
        <p14:creationId xmlns="" xmlns:p14="http://schemas.microsoft.com/office/powerpoint/2010/main" val="82165871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EA7995-328B-4DCE-A5A4-65C3A622794E}"/>
              </a:ext>
            </a:extLst>
          </p:cNvPr>
          <p:cNvSpPr>
            <a:spLocks noGrp="1"/>
          </p:cNvSpPr>
          <p:nvPr>
            <p:ph type="title"/>
          </p:nvPr>
        </p:nvSpPr>
        <p:spPr/>
        <p:txBody>
          <a:bodyPr/>
          <a:lstStyle/>
          <a:p>
            <a:r>
              <a:rPr lang="en-MY" dirty="0"/>
              <a:t>Why Goal Setting increases Productivity</a:t>
            </a:r>
          </a:p>
        </p:txBody>
      </p:sp>
      <p:sp>
        <p:nvSpPr>
          <p:cNvPr id="3" name="Content Placeholder 2">
            <a:extLst>
              <a:ext uri="{FF2B5EF4-FFF2-40B4-BE49-F238E27FC236}">
                <a16:creationId xmlns="" xmlns:a16="http://schemas.microsoft.com/office/drawing/2014/main" id="{22EF82A9-89FE-45B7-9E64-534D6956B572}"/>
              </a:ext>
            </a:extLst>
          </p:cNvPr>
          <p:cNvSpPr>
            <a:spLocks noGrp="1"/>
          </p:cNvSpPr>
          <p:nvPr>
            <p:ph idx="1"/>
          </p:nvPr>
        </p:nvSpPr>
        <p:spPr>
          <a:xfrm>
            <a:off x="914400" y="1844824"/>
            <a:ext cx="7185992" cy="3629000"/>
          </a:xfrm>
        </p:spPr>
        <p:txBody>
          <a:bodyPr/>
          <a:lstStyle/>
          <a:p>
            <a:r>
              <a:rPr lang="en-MY" dirty="0"/>
              <a:t>Goals keep you focussed on what's important</a:t>
            </a:r>
          </a:p>
          <a:p>
            <a:endParaRPr lang="en-MY" dirty="0"/>
          </a:p>
          <a:p>
            <a:r>
              <a:rPr lang="en-MY" dirty="0"/>
              <a:t>Goals make you more </a:t>
            </a:r>
            <a:r>
              <a:rPr lang="en-MY" dirty="0" err="1"/>
              <a:t>persistant</a:t>
            </a:r>
            <a:endParaRPr lang="en-MY" dirty="0"/>
          </a:p>
          <a:p>
            <a:endParaRPr lang="en-MY" dirty="0"/>
          </a:p>
          <a:p>
            <a:r>
              <a:rPr lang="en-MY" dirty="0"/>
              <a:t>Goals help you to rise to the challenge</a:t>
            </a:r>
          </a:p>
        </p:txBody>
      </p:sp>
    </p:spTree>
    <p:extLst>
      <p:ext uri="{BB962C8B-B14F-4D97-AF65-F5344CB8AC3E}">
        <p14:creationId xmlns="" xmlns:p14="http://schemas.microsoft.com/office/powerpoint/2010/main" val="420702393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AF718A-855A-4CAA-AC82-8E1DA729A121}"/>
              </a:ext>
            </a:extLst>
          </p:cNvPr>
          <p:cNvSpPr>
            <a:spLocks noGrp="1"/>
          </p:cNvSpPr>
          <p:nvPr>
            <p:ph type="title"/>
          </p:nvPr>
        </p:nvSpPr>
        <p:spPr/>
        <p:txBody>
          <a:bodyPr/>
          <a:lstStyle/>
          <a:p>
            <a:r>
              <a:rPr lang="en-MY" dirty="0"/>
              <a:t>Locke’s Goal Setting Theory</a:t>
            </a:r>
          </a:p>
        </p:txBody>
      </p:sp>
      <p:sp>
        <p:nvSpPr>
          <p:cNvPr id="3" name="Content Placeholder 2">
            <a:extLst>
              <a:ext uri="{FF2B5EF4-FFF2-40B4-BE49-F238E27FC236}">
                <a16:creationId xmlns="" xmlns:a16="http://schemas.microsoft.com/office/drawing/2014/main" id="{FFAEF507-987F-47FC-9929-2F869FE4B4C1}"/>
              </a:ext>
            </a:extLst>
          </p:cNvPr>
          <p:cNvSpPr>
            <a:spLocks noGrp="1"/>
          </p:cNvSpPr>
          <p:nvPr>
            <p:ph idx="1"/>
          </p:nvPr>
        </p:nvSpPr>
        <p:spPr/>
        <p:txBody>
          <a:bodyPr/>
          <a:lstStyle/>
          <a:p>
            <a:pPr marL="0" indent="0">
              <a:buNone/>
            </a:pPr>
            <a:r>
              <a:rPr lang="en-MY" dirty="0"/>
              <a:t>Motivating goals have five characteristics :</a:t>
            </a:r>
          </a:p>
          <a:p>
            <a:endParaRPr lang="en-MY" dirty="0"/>
          </a:p>
          <a:p>
            <a:r>
              <a:rPr lang="en-MY" dirty="0"/>
              <a:t>Clarity</a:t>
            </a:r>
          </a:p>
          <a:p>
            <a:r>
              <a:rPr lang="en-MY" dirty="0"/>
              <a:t>Challenge</a:t>
            </a:r>
          </a:p>
          <a:p>
            <a:r>
              <a:rPr lang="en-MY" dirty="0"/>
              <a:t>Commitment</a:t>
            </a:r>
          </a:p>
          <a:p>
            <a:r>
              <a:rPr lang="en-MY" dirty="0"/>
              <a:t>Feedback</a:t>
            </a:r>
          </a:p>
          <a:p>
            <a:r>
              <a:rPr lang="en-MY" dirty="0"/>
              <a:t>Task Complexity</a:t>
            </a:r>
          </a:p>
        </p:txBody>
      </p:sp>
    </p:spTree>
    <p:extLst>
      <p:ext uri="{BB962C8B-B14F-4D97-AF65-F5344CB8AC3E}">
        <p14:creationId xmlns="" xmlns:p14="http://schemas.microsoft.com/office/powerpoint/2010/main" val="129201805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12399F-9D13-40EB-88E1-587333BF50BA}"/>
              </a:ext>
            </a:extLst>
          </p:cNvPr>
          <p:cNvSpPr>
            <a:spLocks noGrp="1"/>
          </p:cNvSpPr>
          <p:nvPr>
            <p:ph type="title"/>
          </p:nvPr>
        </p:nvSpPr>
        <p:spPr>
          <a:xfrm>
            <a:off x="990600" y="304800"/>
            <a:ext cx="7200900" cy="655639"/>
          </a:xfrm>
        </p:spPr>
        <p:txBody>
          <a:bodyPr/>
          <a:lstStyle/>
          <a:p>
            <a:r>
              <a:rPr lang="en-MY" dirty="0"/>
              <a:t>Goal Setting</a:t>
            </a:r>
          </a:p>
        </p:txBody>
      </p:sp>
      <p:sp>
        <p:nvSpPr>
          <p:cNvPr id="4" name="TextBox 3">
            <a:extLst>
              <a:ext uri="{FF2B5EF4-FFF2-40B4-BE49-F238E27FC236}">
                <a16:creationId xmlns="" xmlns:a16="http://schemas.microsoft.com/office/drawing/2014/main" id="{BE71DC4F-6235-4FDD-938A-3F3838F46326}"/>
              </a:ext>
            </a:extLst>
          </p:cNvPr>
          <p:cNvSpPr txBox="1"/>
          <p:nvPr/>
        </p:nvSpPr>
        <p:spPr>
          <a:xfrm>
            <a:off x="838200" y="1219200"/>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 xmlns:a16="http://schemas.microsoft.com/office/drawing/2014/main" id="{0DCBE8BF-C105-4142-8290-296DAFAB487E}"/>
              </a:ext>
            </a:extLst>
          </p:cNvPr>
          <p:cNvPicPr>
            <a:picLocks noChangeAspect="1"/>
          </p:cNvPicPr>
          <p:nvPr/>
        </p:nvPicPr>
        <p:blipFill>
          <a:blip r:embed="rId2"/>
          <a:stretch>
            <a:fillRect/>
          </a:stretch>
        </p:blipFill>
        <p:spPr>
          <a:xfrm>
            <a:off x="1295400" y="3276600"/>
            <a:ext cx="5832648" cy="2371725"/>
          </a:xfrm>
          <a:prstGeom prst="rect">
            <a:avLst/>
          </a:prstGeom>
        </p:spPr>
      </p:pic>
    </p:spTree>
    <p:extLst>
      <p:ext uri="{BB962C8B-B14F-4D97-AF65-F5344CB8AC3E}">
        <p14:creationId xmlns="" xmlns:p14="http://schemas.microsoft.com/office/powerpoint/2010/main" val="38167147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 xmlns:p14="http://schemas.microsoft.com/office/powerpoint/2010/main" val="9144165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79072740"/>
              </p:ext>
            </p:extLst>
          </p:nvPr>
        </p:nvGraphicFramePr>
        <p:xfrm>
          <a:off x="7620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0881354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07B9A0-0A26-482E-8E2C-07D4099B7593}"/>
              </a:ext>
            </a:extLst>
          </p:cNvPr>
          <p:cNvSpPr>
            <a:spLocks noGrp="1"/>
          </p:cNvSpPr>
          <p:nvPr>
            <p:ph type="title"/>
          </p:nvPr>
        </p:nvSpPr>
        <p:spPr>
          <a:xfrm>
            <a:off x="838200" y="381000"/>
            <a:ext cx="7200900" cy="655639"/>
          </a:xfrm>
        </p:spPr>
        <p:txBody>
          <a:bodyPr/>
          <a:lstStyle/>
          <a:p>
            <a:r>
              <a:rPr lang="en-MY" dirty="0"/>
              <a:t>Performance Monitoring</a:t>
            </a:r>
          </a:p>
        </p:txBody>
      </p:sp>
      <p:sp>
        <p:nvSpPr>
          <p:cNvPr id="4" name="TextBox 3">
            <a:extLst>
              <a:ext uri="{FF2B5EF4-FFF2-40B4-BE49-F238E27FC236}">
                <a16:creationId xmlns="" xmlns:a16="http://schemas.microsoft.com/office/drawing/2014/main" id="{AB3A0AEF-EC4B-4B37-AB83-64FF1B3292A3}"/>
              </a:ext>
            </a:extLst>
          </p:cNvPr>
          <p:cNvSpPr txBox="1"/>
          <p:nvPr/>
        </p:nvSpPr>
        <p:spPr>
          <a:xfrm>
            <a:off x="685800" y="1844824"/>
            <a:ext cx="7846640" cy="3793976"/>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 xmlns:p14="http://schemas.microsoft.com/office/powerpoint/2010/main" val="170210208"/>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 xmlns:p14="http://schemas.microsoft.com/office/powerpoint/2010/main" val="34562023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4" name="Picture 3">
            <a:extLst>
              <a:ext uri="{FF2B5EF4-FFF2-40B4-BE49-F238E27FC236}">
                <a16:creationId xmlns="" xmlns:a16="http://schemas.microsoft.com/office/drawing/2014/main" id="{2FF9BFA4-351A-4981-8232-DA2070D7000D}"/>
              </a:ext>
            </a:extLst>
          </p:cNvPr>
          <p:cNvPicPr>
            <a:picLocks noChangeAspect="1"/>
          </p:cNvPicPr>
          <p:nvPr/>
        </p:nvPicPr>
        <p:blipFill>
          <a:blip r:embed="rId2"/>
          <a:stretch>
            <a:fillRect/>
          </a:stretch>
        </p:blipFill>
        <p:spPr>
          <a:xfrm>
            <a:off x="722380" y="1916832"/>
            <a:ext cx="7964420" cy="3994577"/>
          </a:xfrm>
          <a:prstGeom prst="rect">
            <a:avLst/>
          </a:prstGeom>
        </p:spPr>
      </p:pic>
    </p:spTree>
    <p:extLst>
      <p:ext uri="{BB962C8B-B14F-4D97-AF65-F5344CB8AC3E}">
        <p14:creationId xmlns="" xmlns:p14="http://schemas.microsoft.com/office/powerpoint/2010/main" val="314026446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A202F4-AE1E-4E7D-988D-BAE60F2E63C5}"/>
              </a:ext>
            </a:extLst>
          </p:cNvPr>
          <p:cNvSpPr>
            <a:spLocks noGrp="1"/>
          </p:cNvSpPr>
          <p:nvPr>
            <p:ph type="title"/>
          </p:nvPr>
        </p:nvSpPr>
        <p:spPr>
          <a:xfrm>
            <a:off x="990600" y="381000"/>
            <a:ext cx="7200900" cy="655639"/>
          </a:xfrm>
        </p:spPr>
        <p:txBody>
          <a:bodyPr/>
          <a:lstStyle/>
          <a:p>
            <a:r>
              <a:rPr lang="en-MY" dirty="0"/>
              <a:t>Positive Reinforcement</a:t>
            </a:r>
          </a:p>
        </p:txBody>
      </p:sp>
      <p:sp>
        <p:nvSpPr>
          <p:cNvPr id="3" name="Content Placeholder 2">
            <a:extLst>
              <a:ext uri="{FF2B5EF4-FFF2-40B4-BE49-F238E27FC236}">
                <a16:creationId xmlns="" xmlns:a16="http://schemas.microsoft.com/office/drawing/2014/main" id="{33831FD9-5EDD-47D9-9244-A70610C0AAEB}"/>
              </a:ext>
            </a:extLst>
          </p:cNvPr>
          <p:cNvSpPr>
            <a:spLocks noGrp="1"/>
          </p:cNvSpPr>
          <p:nvPr>
            <p:ph idx="1"/>
          </p:nvPr>
        </p:nvSpPr>
        <p:spPr>
          <a:xfrm>
            <a:off x="683568" y="1600200"/>
            <a:ext cx="8003232" cy="4530725"/>
          </a:xfrm>
        </p:spPr>
        <p:txBody>
          <a:bodyPr>
            <a:normAutofit lnSpcReduction="10000"/>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 xmlns:p14="http://schemas.microsoft.com/office/powerpoint/2010/main" val="64016416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 xmlns:a16="http://schemas.microsoft.com/office/drawing/2014/main" id="{546439DE-8E2B-462F-9CC5-A0A2182DD5EE}"/>
              </a:ext>
            </a:extLst>
          </p:cNvPr>
          <p:cNvSpPr>
            <a:spLocks noGrp="1"/>
          </p:cNvSpPr>
          <p:nvPr>
            <p:ph idx="1"/>
          </p:nvPr>
        </p:nvSpPr>
        <p:spPr/>
        <p:txBody>
          <a:bodyPr>
            <a:normAutofit/>
          </a:bodyPr>
          <a:lstStyle/>
          <a:p>
            <a:pPr marL="0" indent="0">
              <a:buNone/>
            </a:pPr>
            <a:r>
              <a:rPr lang="en-MY" sz="2400" dirty="0"/>
              <a:t>This reinforcement strengthens a </a:t>
            </a:r>
            <a:r>
              <a:rPr lang="en-MY" sz="2400" dirty="0" err="1"/>
              <a:t>behavior</a:t>
            </a:r>
            <a:r>
              <a:rPr lang="en-MY" sz="2400" dirty="0"/>
              <a:t> because a negative condition is stopped or avoided as a consequence of the </a:t>
            </a:r>
            <a:r>
              <a:rPr lang="en-MY" sz="2400" dirty="0" err="1"/>
              <a:t>behavior</a:t>
            </a:r>
            <a:r>
              <a:rPr lang="en-MY" sz="2400" dirty="0"/>
              <a:t>. This implies rewarding an employee by removing negative / undesirable consequences. Both positive and negative reinforcement can be used for increasing desirable or required </a:t>
            </a:r>
            <a:r>
              <a:rPr lang="en-MY" sz="2400" dirty="0" err="1"/>
              <a:t>behavior</a:t>
            </a:r>
            <a:r>
              <a:rPr lang="en-MY" sz="2400" dirty="0"/>
              <a:t>.</a:t>
            </a:r>
          </a:p>
        </p:txBody>
      </p:sp>
    </p:spTree>
    <p:extLst>
      <p:ext uri="{BB962C8B-B14F-4D97-AF65-F5344CB8AC3E}">
        <p14:creationId xmlns="" xmlns:p14="http://schemas.microsoft.com/office/powerpoint/2010/main" val="55997736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F54AF7-1D22-4FAA-82B3-9F283198BE13}"/>
              </a:ext>
            </a:extLst>
          </p:cNvPr>
          <p:cNvSpPr>
            <a:spLocks noGrp="1"/>
          </p:cNvSpPr>
          <p:nvPr>
            <p:ph type="title"/>
          </p:nvPr>
        </p:nvSpPr>
        <p:spPr>
          <a:xfrm>
            <a:off x="1143000" y="381000"/>
            <a:ext cx="7200900" cy="655639"/>
          </a:xfrm>
        </p:spPr>
        <p:txBody>
          <a:bodyPr/>
          <a:lstStyle/>
          <a:p>
            <a:r>
              <a:rPr lang="en-MY" dirty="0"/>
              <a:t>Punishment</a:t>
            </a:r>
          </a:p>
        </p:txBody>
      </p:sp>
      <p:sp>
        <p:nvSpPr>
          <p:cNvPr id="3" name="Content Placeholder 2">
            <a:extLst>
              <a:ext uri="{FF2B5EF4-FFF2-40B4-BE49-F238E27FC236}">
                <a16:creationId xmlns=""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 xmlns:p14="http://schemas.microsoft.com/office/powerpoint/2010/main" val="29527673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5259F8-A615-4CB0-9901-9F744F293674}"/>
              </a:ext>
            </a:extLst>
          </p:cNvPr>
          <p:cNvSpPr>
            <a:spLocks noGrp="1"/>
          </p:cNvSpPr>
          <p:nvPr>
            <p:ph type="title"/>
          </p:nvPr>
        </p:nvSpPr>
        <p:spPr>
          <a:xfrm>
            <a:off x="914400" y="457200"/>
            <a:ext cx="7200900" cy="579439"/>
          </a:xfrm>
        </p:spPr>
        <p:txBody>
          <a:bodyPr/>
          <a:lstStyle/>
          <a:p>
            <a:r>
              <a:rPr lang="en-MY" dirty="0"/>
              <a:t>Extinction</a:t>
            </a:r>
          </a:p>
        </p:txBody>
      </p:sp>
      <p:sp>
        <p:nvSpPr>
          <p:cNvPr id="3" name="Content Placeholder 2">
            <a:extLst>
              <a:ext uri="{FF2B5EF4-FFF2-40B4-BE49-F238E27FC236}">
                <a16:creationId xmlns="" xmlns:a16="http://schemas.microsoft.com/office/drawing/2014/main" id="{E17F7AA2-23F1-49B7-BEFB-48BEF5C33218}"/>
              </a:ext>
            </a:extLst>
          </p:cNvPr>
          <p:cNvSpPr>
            <a:spLocks noGrp="1"/>
          </p:cNvSpPr>
          <p:nvPr>
            <p:ph idx="1"/>
          </p:nvPr>
        </p:nvSpPr>
        <p:spPr>
          <a:xfrm>
            <a:off x="914400" y="1600200"/>
            <a:ext cx="7978080" cy="4530725"/>
          </a:xfrm>
        </p:spPr>
        <p:txBody>
          <a:bodyPr>
            <a:normAutofit/>
          </a:bodyPr>
          <a:lstStyle/>
          <a:p>
            <a:r>
              <a:rPr lang="en-MY" sz="2400" dirty="0"/>
              <a:t>Extinction removes something in order to decrease a behaviour. It implies absence of reinforcements. </a:t>
            </a:r>
          </a:p>
          <a:p>
            <a:r>
              <a:rPr lang="en-MY" sz="2400" dirty="0"/>
              <a:t>In other words, extinction implies lowering the probability of undesired behaviour by removing reward for that kind of behaviour. </a:t>
            </a:r>
          </a:p>
          <a:p>
            <a:r>
              <a:rPr lang="en-MY" sz="2400"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 xmlns:p14="http://schemas.microsoft.com/office/powerpoint/2010/main" val="87826692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993513041"/>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3335389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E8785-0E17-493D-B607-8B898FB59CBA}"/>
              </a:ext>
            </a:extLst>
          </p:cNvPr>
          <p:cNvSpPr>
            <a:spLocks noGrp="1"/>
          </p:cNvSpPr>
          <p:nvPr>
            <p:ph type="title"/>
          </p:nvPr>
        </p:nvSpPr>
        <p:spPr>
          <a:xfrm>
            <a:off x="1066800" y="304800"/>
            <a:ext cx="7200900" cy="655639"/>
          </a:xfrm>
        </p:spPr>
        <p:txBody>
          <a:bodyPr/>
          <a:lstStyle/>
          <a:p>
            <a:r>
              <a:rPr lang="en-MY" dirty="0"/>
              <a:t>Performance Appraisal</a:t>
            </a:r>
          </a:p>
        </p:txBody>
      </p:sp>
      <p:sp>
        <p:nvSpPr>
          <p:cNvPr id="3" name="Content Placeholder 2">
            <a:extLst>
              <a:ext uri="{FF2B5EF4-FFF2-40B4-BE49-F238E27FC236}">
                <a16:creationId xmlns="" xmlns:a16="http://schemas.microsoft.com/office/drawing/2014/main" id="{50BB6E52-3C98-4C15-ADA0-01B4A5416290}"/>
              </a:ext>
            </a:extLst>
          </p:cNvPr>
          <p:cNvSpPr>
            <a:spLocks noGrp="1"/>
          </p:cNvSpPr>
          <p:nvPr>
            <p:ph idx="1"/>
          </p:nvPr>
        </p:nvSpPr>
        <p:spPr>
          <a:xfrm>
            <a:off x="838200" y="1219201"/>
            <a:ext cx="7334250" cy="4572000"/>
          </a:xfrm>
        </p:spPr>
        <p:txBody>
          <a:bodyPr>
            <a:normAutofit lnSpcReduction="10000"/>
          </a:bodyPr>
          <a:lstStyle/>
          <a:p>
            <a:r>
              <a:rPr lang="en-MY" sz="2400" dirty="0"/>
              <a:t>Performance Appraisal is the systematic evaluation of the performance of employees and to understand the abilities of a person for further growth and development. Performance appraisal is generally done in systematic ways which are as follows:</a:t>
            </a:r>
          </a:p>
          <a:p>
            <a:pPr marL="285750" indent="-285750">
              <a:buFont typeface="Wingdings" panose="05000000000000000000" pitchFamily="2" charset="2"/>
              <a:buChar char="§"/>
            </a:pPr>
            <a:r>
              <a:rPr lang="en-MY" sz="2400" dirty="0" smtClean="0"/>
              <a:t>The </a:t>
            </a:r>
            <a:r>
              <a:rPr lang="en-MY" sz="2400" dirty="0"/>
              <a:t>supervisors measure the pay of employees and compare it with targets and plans.</a:t>
            </a:r>
          </a:p>
          <a:p>
            <a:pPr marL="285750" indent="-285750">
              <a:buFont typeface="Wingdings" panose="05000000000000000000" pitchFamily="2" charset="2"/>
              <a:buChar char="§"/>
            </a:pPr>
            <a:r>
              <a:rPr lang="en-MY" sz="2400" dirty="0" smtClean="0"/>
              <a:t>The </a:t>
            </a:r>
            <a:r>
              <a:rPr lang="en-MY" sz="2400" dirty="0"/>
              <a:t>supervisor analyses the factors behind work performances of employees.</a:t>
            </a:r>
          </a:p>
          <a:p>
            <a:pPr marL="285750" indent="-285750">
              <a:buFont typeface="Wingdings" panose="05000000000000000000" pitchFamily="2" charset="2"/>
              <a:buChar char="§"/>
            </a:pPr>
            <a:r>
              <a:rPr lang="en-MY" sz="2400" dirty="0" smtClean="0"/>
              <a:t>The </a:t>
            </a:r>
            <a:r>
              <a:rPr lang="en-MY" sz="2400" dirty="0"/>
              <a:t>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 xmlns:p14="http://schemas.microsoft.com/office/powerpoint/2010/main" val="185452765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E929E5-0CBB-4C40-9343-7D22C661D0E6}"/>
              </a:ext>
            </a:extLst>
          </p:cNvPr>
          <p:cNvSpPr>
            <a:spLocks noGrp="1"/>
          </p:cNvSpPr>
          <p:nvPr>
            <p:ph type="title"/>
          </p:nvPr>
        </p:nvSpPr>
        <p:spPr>
          <a:xfrm>
            <a:off x="914400" y="228600"/>
            <a:ext cx="7200900" cy="579439"/>
          </a:xfrm>
        </p:spPr>
        <p:txBody>
          <a:bodyPr/>
          <a:lstStyle/>
          <a:p>
            <a:r>
              <a:rPr lang="en-MY" dirty="0"/>
              <a:t>Performance Appraisals</a:t>
            </a:r>
          </a:p>
        </p:txBody>
      </p:sp>
      <p:sp>
        <p:nvSpPr>
          <p:cNvPr id="3" name="Content Placeholder 2">
            <a:extLst>
              <a:ext uri="{FF2B5EF4-FFF2-40B4-BE49-F238E27FC236}">
                <a16:creationId xmlns="" xmlns:a16="http://schemas.microsoft.com/office/drawing/2014/main" id="{3290C91E-570A-4EDB-B62D-6CE140377C7E}"/>
              </a:ext>
            </a:extLst>
          </p:cNvPr>
          <p:cNvSpPr>
            <a:spLocks noGrp="1"/>
          </p:cNvSpPr>
          <p:nvPr>
            <p:ph idx="1"/>
          </p:nvPr>
        </p:nvSpPr>
        <p:spPr>
          <a:xfrm>
            <a:off x="685800" y="1143001"/>
            <a:ext cx="7486650" cy="4648200"/>
          </a:xfrm>
        </p:spPr>
        <p:txBody>
          <a:bodyPr>
            <a:normAutofit/>
          </a:bodyPr>
          <a:lstStyle/>
          <a:p>
            <a:pPr marL="0" indent="0">
              <a:buNone/>
            </a:pPr>
            <a:r>
              <a:rPr lang="en-MY" sz="2400" dirty="0"/>
              <a:t>A performance appraisal is a formal interaction between an employee and his/her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 xmlns:p14="http://schemas.microsoft.com/office/powerpoint/2010/main" val="327575299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 xmlns:p14="http://schemas.microsoft.com/office/powerpoint/2010/main" val="566850136"/>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 xmlns:p14="http://schemas.microsoft.com/office/powerpoint/2010/main" val="225419702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34FAF2-EA03-483B-930B-5726E16A48BD}"/>
              </a:ext>
            </a:extLst>
          </p:cNvPr>
          <p:cNvSpPr>
            <a:spLocks noGrp="1"/>
          </p:cNvSpPr>
          <p:nvPr>
            <p:ph type="title"/>
          </p:nvPr>
        </p:nvSpPr>
        <p:spPr/>
        <p:txBody>
          <a:bodyPr/>
          <a:lstStyle/>
          <a:p>
            <a:r>
              <a:rPr lang="en-MY" dirty="0"/>
              <a:t>Performance Appraisal</a:t>
            </a:r>
          </a:p>
        </p:txBody>
      </p:sp>
      <p:pic>
        <p:nvPicPr>
          <p:cNvPr id="4" name="Picture 3">
            <a:extLst>
              <a:ext uri="{FF2B5EF4-FFF2-40B4-BE49-F238E27FC236}">
                <a16:creationId xmlns="" xmlns:a16="http://schemas.microsoft.com/office/drawing/2014/main" id="{59DAA2F8-ABE5-4FF2-BDE3-F286341F179A}"/>
              </a:ext>
            </a:extLst>
          </p:cNvPr>
          <p:cNvPicPr>
            <a:picLocks noChangeAspect="1"/>
          </p:cNvPicPr>
          <p:nvPr/>
        </p:nvPicPr>
        <p:blipFill>
          <a:blip r:embed="rId2"/>
          <a:stretch>
            <a:fillRect/>
          </a:stretch>
        </p:blipFill>
        <p:spPr>
          <a:xfrm>
            <a:off x="1152524" y="2132856"/>
            <a:ext cx="7565329" cy="3960440"/>
          </a:xfrm>
          <a:prstGeom prst="rect">
            <a:avLst/>
          </a:prstGeom>
        </p:spPr>
      </p:pic>
    </p:spTree>
    <p:extLst>
      <p:ext uri="{BB962C8B-B14F-4D97-AF65-F5344CB8AC3E}">
        <p14:creationId xmlns="" xmlns:p14="http://schemas.microsoft.com/office/powerpoint/2010/main" val="192469885"/>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DCF133-665D-40F9-AEF6-48F6EC452B5D}"/>
              </a:ext>
            </a:extLst>
          </p:cNvPr>
          <p:cNvSpPr>
            <a:spLocks noGrp="1"/>
          </p:cNvSpPr>
          <p:nvPr>
            <p:ph type="title"/>
          </p:nvPr>
        </p:nvSpPr>
        <p:spPr>
          <a:xfrm>
            <a:off x="990600" y="381000"/>
            <a:ext cx="7200900" cy="579439"/>
          </a:xfrm>
        </p:spPr>
        <p:txBody>
          <a:bodyPr/>
          <a:lstStyle/>
          <a:p>
            <a:r>
              <a:rPr lang="en-MY" dirty="0"/>
              <a:t>Equity Theory</a:t>
            </a:r>
          </a:p>
        </p:txBody>
      </p:sp>
      <p:sp>
        <p:nvSpPr>
          <p:cNvPr id="3" name="Content Placeholder 2">
            <a:extLst>
              <a:ext uri="{FF2B5EF4-FFF2-40B4-BE49-F238E27FC236}">
                <a16:creationId xmlns="" xmlns:a16="http://schemas.microsoft.com/office/drawing/2014/main" id="{C96E0FAF-1C03-4E7B-953D-406120E4856C}"/>
              </a:ext>
            </a:extLst>
          </p:cNvPr>
          <p:cNvSpPr>
            <a:spLocks noGrp="1"/>
          </p:cNvSpPr>
          <p:nvPr>
            <p:ph idx="1"/>
          </p:nvPr>
        </p:nvSpPr>
        <p:spPr>
          <a:xfrm>
            <a:off x="685800" y="1628800"/>
            <a:ext cx="8206680" cy="4530725"/>
          </a:xfrm>
        </p:spPr>
        <p:txBody>
          <a:bodyPr>
            <a:normAutofit/>
          </a:bodyPr>
          <a:lstStyle/>
          <a:p>
            <a:r>
              <a:rPr lang="en-MY" sz="2400" dirty="0"/>
              <a:t>Adams' Equity Theory calls for a fair balance to be struck between an employee's inputs (hard work, skill level, acceptance, enthusiasm, and so on) and an employee's outputs (salary, benefits, intangibles such as recognition, and so on).</a:t>
            </a:r>
          </a:p>
          <a:p>
            <a:endParaRPr lang="en-MY" sz="2400" dirty="0"/>
          </a:p>
          <a:p>
            <a:r>
              <a:rPr lang="en-MY" sz="2400" dirty="0"/>
              <a:t>According to the theory, finding this fair balance serves to ensure a strong and productive relationship is achieved with the employee, with the overall result being contented, motivated employees</a:t>
            </a:r>
          </a:p>
        </p:txBody>
      </p:sp>
    </p:spTree>
    <p:extLst>
      <p:ext uri="{BB962C8B-B14F-4D97-AF65-F5344CB8AC3E}">
        <p14:creationId xmlns="" xmlns:p14="http://schemas.microsoft.com/office/powerpoint/2010/main" val="314201972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 xmlns:p14="http://schemas.microsoft.com/office/powerpoint/2010/main" val="1235672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C44E7F-15F0-49E1-A8C8-F15A07C9EE15}"/>
              </a:ext>
            </a:extLst>
          </p:cNvPr>
          <p:cNvSpPr>
            <a:spLocks noGrp="1"/>
          </p:cNvSpPr>
          <p:nvPr>
            <p:ph type="title"/>
          </p:nvPr>
        </p:nvSpPr>
        <p:spPr>
          <a:xfrm>
            <a:off x="685800" y="304800"/>
            <a:ext cx="8122096" cy="658813"/>
          </a:xfrm>
        </p:spPr>
        <p:txBody>
          <a:bodyPr/>
          <a:lstStyle/>
          <a:p>
            <a:r>
              <a:rPr lang="en-MY" dirty="0"/>
              <a:t>Distributive Justice – Fair Allocation</a:t>
            </a:r>
          </a:p>
        </p:txBody>
      </p:sp>
      <p:sp>
        <p:nvSpPr>
          <p:cNvPr id="3" name="Content Placeholder 2">
            <a:extLst>
              <a:ext uri="{FF2B5EF4-FFF2-40B4-BE49-F238E27FC236}">
                <a16:creationId xmlns="" xmlns:a16="http://schemas.microsoft.com/office/drawing/2014/main" id="{0E91AADA-856D-4C25-9002-33C541932158}"/>
              </a:ext>
            </a:extLst>
          </p:cNvPr>
          <p:cNvSpPr>
            <a:spLocks noGrp="1"/>
          </p:cNvSpPr>
          <p:nvPr>
            <p:ph idx="1"/>
          </p:nvPr>
        </p:nvSpPr>
        <p:spPr>
          <a:xfrm>
            <a:off x="654968" y="1600201"/>
            <a:ext cx="7955632" cy="4419600"/>
          </a:xfrm>
        </p:spPr>
        <p:txBody>
          <a:bodyPr>
            <a:normAutofit/>
          </a:bodyPr>
          <a:lstStyle/>
          <a:p>
            <a:r>
              <a:rPr lang="en-MY" sz="2400" dirty="0"/>
              <a:t>Distributive justice involves people's evaluations of the fairness of the allocation of desirable outcomes across people.</a:t>
            </a:r>
          </a:p>
          <a:p>
            <a:r>
              <a:rPr lang="en-MY" sz="2400" dirty="0"/>
              <a:t>The principle of equity also calls for an unequal distribution of resources but holds that the ratio of any individual's inputs to outcomes should be equivalent to the same ratio of the person or persons with whom the individual is being compared. In other words, each individual should receive resources in proportion to their relative contributions</a:t>
            </a:r>
          </a:p>
        </p:txBody>
      </p:sp>
    </p:spTree>
    <p:extLst>
      <p:ext uri="{BB962C8B-B14F-4D97-AF65-F5344CB8AC3E}">
        <p14:creationId xmlns="" xmlns:p14="http://schemas.microsoft.com/office/powerpoint/2010/main" val="156812826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22D292-22AF-4D09-BCE3-90CE4CB81025}"/>
              </a:ext>
            </a:extLst>
          </p:cNvPr>
          <p:cNvSpPr>
            <a:spLocks noGrp="1"/>
          </p:cNvSpPr>
          <p:nvPr>
            <p:ph type="title"/>
          </p:nvPr>
        </p:nvSpPr>
        <p:spPr>
          <a:xfrm>
            <a:off x="762000" y="304800"/>
            <a:ext cx="7200900" cy="579439"/>
          </a:xfrm>
        </p:spPr>
        <p:txBody>
          <a:bodyPr/>
          <a:lstStyle/>
          <a:p>
            <a:r>
              <a:rPr lang="en-MY" dirty="0"/>
              <a:t>Procedural Justice – Fair Procedure</a:t>
            </a:r>
          </a:p>
        </p:txBody>
      </p:sp>
      <p:sp>
        <p:nvSpPr>
          <p:cNvPr id="3" name="Content Placeholder 2">
            <a:extLst>
              <a:ext uri="{FF2B5EF4-FFF2-40B4-BE49-F238E27FC236}">
                <a16:creationId xmlns="" xmlns:a16="http://schemas.microsoft.com/office/drawing/2014/main" id="{5D2649E4-8368-43E5-990B-D268D96D4D8E}"/>
              </a:ext>
            </a:extLst>
          </p:cNvPr>
          <p:cNvSpPr>
            <a:spLocks noGrp="1"/>
          </p:cNvSpPr>
          <p:nvPr>
            <p:ph idx="1"/>
          </p:nvPr>
        </p:nvSpPr>
        <p:spPr>
          <a:xfrm>
            <a:off x="685800" y="1628800"/>
            <a:ext cx="8134672" cy="4530725"/>
          </a:xfrm>
        </p:spPr>
        <p:txBody>
          <a:bodyPr>
            <a:normAutofit/>
          </a:bodyPr>
          <a:lstStyle/>
          <a:p>
            <a:r>
              <a:rPr lang="en-MY" sz="2400" dirty="0"/>
              <a:t>Procedural Justice / Fairness means the fairness of the procedures adopted to decide the outcomes. Process of assigning well trained </a:t>
            </a:r>
            <a:r>
              <a:rPr lang="en-MY" sz="2400" dirty="0" err="1"/>
              <a:t>raters</a:t>
            </a:r>
            <a:r>
              <a:rPr lang="en-MY" sz="2400" dirty="0"/>
              <a:t>, mutually establishing performance criteria and having appeals process adds to employee perception of procedural justice.</a:t>
            </a:r>
          </a:p>
          <a:p>
            <a:r>
              <a:rPr lang="en-MY" sz="2400"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 xmlns:p14="http://schemas.microsoft.com/office/powerpoint/2010/main" val="215427562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C7D6C-19FF-476A-AF86-6A9666B953DF}"/>
              </a:ext>
            </a:extLst>
          </p:cNvPr>
          <p:cNvSpPr>
            <a:spLocks noGrp="1"/>
          </p:cNvSpPr>
          <p:nvPr>
            <p:ph type="title"/>
          </p:nvPr>
        </p:nvSpPr>
        <p:spPr>
          <a:xfrm>
            <a:off x="914400" y="381000"/>
            <a:ext cx="7200900" cy="731839"/>
          </a:xfrm>
        </p:spPr>
        <p:txBody>
          <a:bodyPr/>
          <a:lstStyle/>
          <a:p>
            <a:r>
              <a:rPr lang="en-MY" dirty="0"/>
              <a:t>Interactional Justice / Fairness</a:t>
            </a:r>
          </a:p>
        </p:txBody>
      </p:sp>
      <p:sp>
        <p:nvSpPr>
          <p:cNvPr id="3" name="Content Placeholder 2">
            <a:extLst>
              <a:ext uri="{FF2B5EF4-FFF2-40B4-BE49-F238E27FC236}">
                <a16:creationId xmlns="" xmlns:a16="http://schemas.microsoft.com/office/drawing/2014/main" id="{84ECF5F1-899E-47A5-88B5-B11E5CD1BD66}"/>
              </a:ext>
            </a:extLst>
          </p:cNvPr>
          <p:cNvSpPr>
            <a:spLocks noGrp="1"/>
          </p:cNvSpPr>
          <p:nvPr>
            <p:ph idx="1"/>
          </p:nvPr>
        </p:nvSpPr>
        <p:spPr>
          <a:xfrm>
            <a:off x="755576" y="1600200"/>
            <a:ext cx="7931224" cy="4530725"/>
          </a:xfrm>
        </p:spPr>
        <p:txBody>
          <a:bodyPr>
            <a:normAutofit/>
          </a:bodyPr>
          <a:lstStyle/>
          <a:p>
            <a:r>
              <a:rPr lang="en-MY" sz="2400" dirty="0"/>
              <a:t>Interactional Justice / Fairness refers to the quality of appraisal interview, appraisal system and performance interaction between the </a:t>
            </a:r>
            <a:r>
              <a:rPr lang="en-MY" sz="2400" dirty="0" err="1"/>
              <a:t>rater</a:t>
            </a:r>
            <a:r>
              <a:rPr lang="en-MY" sz="2400" dirty="0"/>
              <a:t> and the ratee. </a:t>
            </a:r>
          </a:p>
          <a:p>
            <a:r>
              <a:rPr lang="en-MY" sz="2400" dirty="0"/>
              <a:t>Individuals are highly influenced by the emotional intelligence of their supervisors and other representatives within the organization.</a:t>
            </a:r>
          </a:p>
        </p:txBody>
      </p:sp>
    </p:spTree>
    <p:extLst>
      <p:ext uri="{BB962C8B-B14F-4D97-AF65-F5344CB8AC3E}">
        <p14:creationId xmlns="" xmlns:p14="http://schemas.microsoft.com/office/powerpoint/2010/main" val="282120723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44D484-D22C-4808-A031-661617DD6A1C}"/>
              </a:ext>
            </a:extLst>
          </p:cNvPr>
          <p:cNvSpPr>
            <a:spLocks noGrp="1"/>
          </p:cNvSpPr>
          <p:nvPr>
            <p:ph type="title"/>
          </p:nvPr>
        </p:nvSpPr>
        <p:spPr>
          <a:xfrm>
            <a:off x="990600" y="304800"/>
            <a:ext cx="7200900" cy="655639"/>
          </a:xfrm>
        </p:spPr>
        <p:txBody>
          <a:bodyPr/>
          <a:lstStyle/>
          <a:p>
            <a:r>
              <a:rPr lang="en-MY" dirty="0"/>
              <a:t>Informational Justice / Fairness</a:t>
            </a:r>
          </a:p>
        </p:txBody>
      </p:sp>
      <p:sp>
        <p:nvSpPr>
          <p:cNvPr id="3" name="Content Placeholder 2">
            <a:extLst>
              <a:ext uri="{FF2B5EF4-FFF2-40B4-BE49-F238E27FC236}">
                <a16:creationId xmlns="" xmlns:a16="http://schemas.microsoft.com/office/drawing/2014/main" id="{A43A1B89-15F8-46AF-9045-C372787E4D0A}"/>
              </a:ext>
            </a:extLst>
          </p:cNvPr>
          <p:cNvSpPr>
            <a:spLocks noGrp="1"/>
          </p:cNvSpPr>
          <p:nvPr>
            <p:ph idx="1"/>
          </p:nvPr>
        </p:nvSpPr>
        <p:spPr>
          <a:xfrm>
            <a:off x="533400" y="1219200"/>
            <a:ext cx="8001000" cy="4572000"/>
          </a:xfrm>
        </p:spPr>
        <p:txBody>
          <a:bodyPr>
            <a:normAutofit lnSpcReduction="10000"/>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 xmlns:p14="http://schemas.microsoft.com/office/powerpoint/2010/main" val="689628246"/>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64F7B-61DF-480C-9153-51A26D010669}"/>
              </a:ext>
            </a:extLst>
          </p:cNvPr>
          <p:cNvSpPr>
            <a:spLocks noGrp="1"/>
          </p:cNvSpPr>
          <p:nvPr>
            <p:ph type="title"/>
          </p:nvPr>
        </p:nvSpPr>
        <p:spPr>
          <a:xfrm>
            <a:off x="990600" y="381000"/>
            <a:ext cx="7200900" cy="655639"/>
          </a:xfrm>
        </p:spPr>
        <p:txBody>
          <a:bodyPr/>
          <a:lstStyle/>
          <a:p>
            <a:r>
              <a:rPr lang="en-MY" dirty="0"/>
              <a:t>Performance Management Process</a:t>
            </a:r>
          </a:p>
        </p:txBody>
      </p:sp>
      <p:graphicFrame>
        <p:nvGraphicFramePr>
          <p:cNvPr id="3" name="Table 3">
            <a:extLst>
              <a:ext uri="{FF2B5EF4-FFF2-40B4-BE49-F238E27FC236}">
                <a16:creationId xmlns="" xmlns:a16="http://schemas.microsoft.com/office/drawing/2014/main" id="{75E3D83D-E2A4-4E91-BF16-4142F2022629}"/>
              </a:ext>
            </a:extLst>
          </p:cNvPr>
          <p:cNvGraphicFramePr>
            <a:graphicFrameLocks noGrp="1"/>
          </p:cNvGraphicFramePr>
          <p:nvPr>
            <p:extLst>
              <p:ext uri="{D42A27DB-BD31-4B8C-83A1-F6EECF244321}">
                <p14:modId xmlns="" xmlns:p14="http://schemas.microsoft.com/office/powerpoint/2010/main" val="1615312639"/>
              </p:ext>
            </p:extLst>
          </p:nvPr>
        </p:nvGraphicFramePr>
        <p:xfrm>
          <a:off x="914400" y="1772816"/>
          <a:ext cx="7618040" cy="3887336"/>
        </p:xfrm>
        <a:graphic>
          <a:graphicData uri="http://schemas.openxmlformats.org/drawingml/2006/table">
            <a:tbl>
              <a:tblPr firstRow="1" bandRow="1">
                <a:tableStyleId>{91EBBBCC-DAD2-459C-BE2E-F6DE35CF9A28}</a:tableStyleId>
              </a:tblPr>
              <a:tblGrid>
                <a:gridCol w="3809020">
                  <a:extLst>
                    <a:ext uri="{9D8B030D-6E8A-4147-A177-3AD203B41FA5}">
                      <a16:colId xmlns="" xmlns:a16="http://schemas.microsoft.com/office/drawing/2014/main" val="672468649"/>
                    </a:ext>
                  </a:extLst>
                </a:gridCol>
                <a:gridCol w="3809020">
                  <a:extLst>
                    <a:ext uri="{9D8B030D-6E8A-4147-A177-3AD203B41FA5}">
                      <a16:colId xmlns="" xmlns:a16="http://schemas.microsoft.com/office/drawing/2014/main" val="3131615005"/>
                    </a:ext>
                  </a:extLst>
                </a:gridCol>
              </a:tblGrid>
              <a:tr h="504056">
                <a:tc>
                  <a:txBody>
                    <a:bodyPr/>
                    <a:lstStyle/>
                    <a:p>
                      <a:r>
                        <a:rPr lang="en-MY" dirty="0"/>
                        <a:t>Performance Management</a:t>
                      </a:r>
                    </a:p>
                  </a:txBody>
                  <a:tcPr/>
                </a:tc>
                <a:tc>
                  <a:txBody>
                    <a:bodyPr/>
                    <a:lstStyle/>
                    <a:p>
                      <a:r>
                        <a:rPr lang="en-MY" dirty="0"/>
                        <a:t>Performance Appraisal</a:t>
                      </a:r>
                    </a:p>
                  </a:txBody>
                  <a:tcPr/>
                </a:tc>
                <a:extLst>
                  <a:ext uri="{0D108BD9-81ED-4DB2-BD59-A6C34878D82A}">
                    <a16:rowId xmlns="" xmlns:a16="http://schemas.microsoft.com/office/drawing/2014/main" val="3711167574"/>
                  </a:ext>
                </a:extLst>
              </a:tr>
              <a:tr h="3338789">
                <a:tc>
                  <a:txBody>
                    <a:bodyPr/>
                    <a:lstStyle/>
                    <a:p>
                      <a:r>
                        <a:rPr lang="en-MY" dirty="0"/>
                        <a:t>Strategic</a:t>
                      </a:r>
                    </a:p>
                    <a:p>
                      <a:endParaRPr lang="en-MY" dirty="0"/>
                    </a:p>
                    <a:p>
                      <a:r>
                        <a:rPr lang="en-MY" dirty="0"/>
                        <a:t>Driven by Manager</a:t>
                      </a:r>
                    </a:p>
                    <a:p>
                      <a:endParaRPr lang="en-MY" dirty="0"/>
                    </a:p>
                    <a:p>
                      <a:r>
                        <a:rPr lang="en-MY" dirty="0"/>
                        <a:t>Dynamic</a:t>
                      </a:r>
                    </a:p>
                    <a:p>
                      <a:endParaRPr lang="en-MY" dirty="0"/>
                    </a:p>
                    <a:p>
                      <a:r>
                        <a:rPr lang="en-MY" dirty="0"/>
                        <a:t>Ongoing Feedback</a:t>
                      </a:r>
                    </a:p>
                    <a:p>
                      <a:endParaRPr lang="en-MY" dirty="0"/>
                    </a:p>
                    <a:p>
                      <a:r>
                        <a:rPr lang="en-MY" dirty="0"/>
                        <a:t>Assessing Organisational strength</a:t>
                      </a:r>
                    </a:p>
                    <a:p>
                      <a:endParaRPr lang="en-MY" dirty="0"/>
                    </a:p>
                    <a:p>
                      <a:r>
                        <a:rPr lang="en-MY" dirty="0"/>
                        <a:t>Used for organisational development</a:t>
                      </a:r>
                    </a:p>
                  </a:txBody>
                  <a:tcPr/>
                </a:tc>
                <a:tc>
                  <a:txBody>
                    <a:bodyPr/>
                    <a:lstStyle/>
                    <a:p>
                      <a:r>
                        <a:rPr lang="en-MY" dirty="0"/>
                        <a:t>Operational</a:t>
                      </a:r>
                    </a:p>
                    <a:p>
                      <a:endParaRPr lang="en-MY" dirty="0"/>
                    </a:p>
                    <a:p>
                      <a:r>
                        <a:rPr lang="en-MY" dirty="0"/>
                        <a:t>Driven by HR</a:t>
                      </a:r>
                    </a:p>
                    <a:p>
                      <a:endParaRPr lang="en-MY" dirty="0"/>
                    </a:p>
                    <a:p>
                      <a:r>
                        <a:rPr lang="en-MY" dirty="0"/>
                        <a:t>Looing back at past</a:t>
                      </a:r>
                    </a:p>
                    <a:p>
                      <a:endParaRPr lang="en-MY" dirty="0"/>
                    </a:p>
                    <a:p>
                      <a:r>
                        <a:rPr lang="en-MY" dirty="0"/>
                        <a:t>Annual feedback</a:t>
                      </a:r>
                    </a:p>
                    <a:p>
                      <a:endParaRPr lang="en-MY" dirty="0"/>
                    </a:p>
                    <a:p>
                      <a:r>
                        <a:rPr lang="en-MY" dirty="0"/>
                        <a:t>Assessing Individual strength</a:t>
                      </a:r>
                    </a:p>
                    <a:p>
                      <a:endParaRPr lang="en-MY" dirty="0"/>
                    </a:p>
                    <a:p>
                      <a:r>
                        <a:rPr lang="en-MY" dirty="0"/>
                        <a:t>Opportunities for individual development</a:t>
                      </a:r>
                    </a:p>
                  </a:txBody>
                  <a:tcPr/>
                </a:tc>
                <a:extLst>
                  <a:ext uri="{0D108BD9-81ED-4DB2-BD59-A6C34878D82A}">
                    <a16:rowId xmlns="" xmlns:a16="http://schemas.microsoft.com/office/drawing/2014/main" val="644490183"/>
                  </a:ext>
                </a:extLst>
              </a:tr>
            </a:tbl>
          </a:graphicData>
        </a:graphic>
      </p:graphicFrame>
    </p:spTree>
    <p:extLst>
      <p:ext uri="{BB962C8B-B14F-4D97-AF65-F5344CB8AC3E}">
        <p14:creationId xmlns="" xmlns:p14="http://schemas.microsoft.com/office/powerpoint/2010/main" val="380932156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 xmlns:p14="http://schemas.microsoft.com/office/powerpoint/2010/main" val="446277883"/>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886F1-CF57-4BF5-B1E1-C9AEF384C023}"/>
              </a:ext>
            </a:extLst>
          </p:cNvPr>
          <p:cNvSpPr>
            <a:spLocks noGrp="1"/>
          </p:cNvSpPr>
          <p:nvPr>
            <p:ph type="title"/>
          </p:nvPr>
        </p:nvSpPr>
        <p:spPr>
          <a:xfrm>
            <a:off x="990600" y="381000"/>
            <a:ext cx="7200900" cy="655639"/>
          </a:xfrm>
        </p:spPr>
        <p:txBody>
          <a:bodyPr/>
          <a:lstStyle/>
          <a:p>
            <a:r>
              <a:rPr lang="en-MY" dirty="0"/>
              <a:t>Forced Choice Ratings</a:t>
            </a:r>
          </a:p>
        </p:txBody>
      </p:sp>
      <p:sp>
        <p:nvSpPr>
          <p:cNvPr id="3" name="Content Placeholder 2">
            <a:extLst>
              <a:ext uri="{FF2B5EF4-FFF2-40B4-BE49-F238E27FC236}">
                <a16:creationId xmlns="" xmlns:a16="http://schemas.microsoft.com/office/drawing/2014/main" id="{C30F37B0-8E4C-4529-8B50-89CF7EA3E108}"/>
              </a:ext>
            </a:extLst>
          </p:cNvPr>
          <p:cNvSpPr>
            <a:spLocks noGrp="1"/>
          </p:cNvSpPr>
          <p:nvPr>
            <p:ph idx="1"/>
          </p:nvPr>
        </p:nvSpPr>
        <p:spPr/>
        <p:txBody>
          <a:bodyPr>
            <a:normAutofit/>
          </a:bodyPr>
          <a:lstStyle/>
          <a:p>
            <a:r>
              <a:rPr lang="en-MY" sz="2400" dirty="0"/>
              <a:t>The primary purpose of the forced choice method is to correct the tendency of a </a:t>
            </a:r>
            <a:r>
              <a:rPr lang="en-MY" sz="2400" dirty="0" err="1"/>
              <a:t>rater</a:t>
            </a:r>
            <a:r>
              <a:rPr lang="en-MY" sz="2400" dirty="0"/>
              <a:t> to give consistently high or low ratings to all the employees.</a:t>
            </a:r>
          </a:p>
          <a:p>
            <a:r>
              <a:rPr lang="en-MY" sz="2400" dirty="0"/>
              <a:t> This method makes use of several sets of pair phrases, One or two of which may be positive and the other one or two negative and the </a:t>
            </a:r>
            <a:r>
              <a:rPr lang="en-MY" sz="2400" dirty="0" err="1"/>
              <a:t>rater</a:t>
            </a:r>
            <a:r>
              <a:rPr lang="en-MY" sz="2400" dirty="0"/>
              <a:t> is asked to indicate which of the four phrases is the most and least descriptive of a particular worker. </a:t>
            </a:r>
          </a:p>
        </p:txBody>
      </p:sp>
    </p:spTree>
    <p:extLst>
      <p:ext uri="{BB962C8B-B14F-4D97-AF65-F5344CB8AC3E}">
        <p14:creationId xmlns="" xmlns:p14="http://schemas.microsoft.com/office/powerpoint/2010/main" val="114231476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14400" y="228600"/>
            <a:ext cx="7200900" cy="655639"/>
          </a:xfrm>
        </p:spPr>
        <p:txBody>
          <a:bodyPr/>
          <a:lstStyle/>
          <a:p>
            <a:r>
              <a:rPr lang="en-MY" dirty="0"/>
              <a:t>Forced Choice Ratings</a:t>
            </a:r>
          </a:p>
        </p:txBody>
      </p:sp>
      <p:pic>
        <p:nvPicPr>
          <p:cNvPr id="5" name="Picture 4">
            <a:extLst>
              <a:ext uri="{FF2B5EF4-FFF2-40B4-BE49-F238E27FC236}">
                <a16:creationId xmlns="" xmlns:a16="http://schemas.microsoft.com/office/drawing/2014/main" id="{5E257E30-614F-4659-B01D-4F1DFA8FD55B}"/>
              </a:ext>
            </a:extLst>
          </p:cNvPr>
          <p:cNvPicPr>
            <a:picLocks noChangeAspect="1"/>
          </p:cNvPicPr>
          <p:nvPr/>
        </p:nvPicPr>
        <p:blipFill>
          <a:blip r:embed="rId2"/>
          <a:stretch>
            <a:fillRect/>
          </a:stretch>
        </p:blipFill>
        <p:spPr>
          <a:xfrm>
            <a:off x="838200" y="1066800"/>
            <a:ext cx="7077075" cy="4619625"/>
          </a:xfrm>
          <a:prstGeom prst="rect">
            <a:avLst/>
          </a:prstGeom>
        </p:spPr>
      </p:pic>
    </p:spTree>
    <p:extLst>
      <p:ext uri="{BB962C8B-B14F-4D97-AF65-F5344CB8AC3E}">
        <p14:creationId xmlns="" xmlns:p14="http://schemas.microsoft.com/office/powerpoint/2010/main" val="112935626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 xmlns:a16="http://schemas.microsoft.com/office/drawing/2014/main" id="{AAFECB1C-5D36-44F5-BF43-57FEAB04AA65}"/>
              </a:ext>
            </a:extLst>
          </p:cNvPr>
          <p:cNvSpPr>
            <a:spLocks noGrp="1"/>
          </p:cNvSpPr>
          <p:nvPr>
            <p:ph idx="1"/>
          </p:nvPr>
        </p:nvSpPr>
        <p:spPr/>
        <p:txBody>
          <a:bodyPr>
            <a:normAutofit/>
          </a:bodyPr>
          <a:lstStyle/>
          <a:p>
            <a:r>
              <a:rPr lang="en-MY" sz="2400" dirty="0"/>
              <a:t>Ranking methods compare one employee to another, resulting in an ordering of employees in relation to one another. </a:t>
            </a:r>
          </a:p>
          <a:p>
            <a:r>
              <a:rPr lang="en-MY" sz="2400" dirty="0"/>
              <a:t>Rankings often result in overall assessments of employees, rather than in specific judgments about a number of job components.</a:t>
            </a:r>
          </a:p>
        </p:txBody>
      </p:sp>
    </p:spTree>
    <p:extLst>
      <p:ext uri="{BB962C8B-B14F-4D97-AF65-F5344CB8AC3E}">
        <p14:creationId xmlns="" xmlns:p14="http://schemas.microsoft.com/office/powerpoint/2010/main" val="2986666284"/>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04800"/>
            <a:ext cx="7200900" cy="731839"/>
          </a:xfrm>
        </p:spPr>
        <p:txBody>
          <a:bodyPr/>
          <a:lstStyle/>
          <a:p>
            <a:r>
              <a:rPr lang="en-MY" dirty="0"/>
              <a:t>Ranking</a:t>
            </a:r>
          </a:p>
        </p:txBody>
      </p:sp>
      <p:pic>
        <p:nvPicPr>
          <p:cNvPr id="5" name="Picture 4">
            <a:extLst>
              <a:ext uri="{FF2B5EF4-FFF2-40B4-BE49-F238E27FC236}">
                <a16:creationId xmlns="" xmlns:a16="http://schemas.microsoft.com/office/drawing/2014/main" id="{88AFFD47-3A81-4031-8BA8-ED659FD5A14D}"/>
              </a:ext>
            </a:extLst>
          </p:cNvPr>
          <p:cNvPicPr>
            <a:picLocks noChangeAspect="1"/>
          </p:cNvPicPr>
          <p:nvPr/>
        </p:nvPicPr>
        <p:blipFill>
          <a:blip r:embed="rId2"/>
          <a:stretch>
            <a:fillRect/>
          </a:stretch>
        </p:blipFill>
        <p:spPr>
          <a:xfrm>
            <a:off x="762000" y="1295400"/>
            <a:ext cx="7372350" cy="4533900"/>
          </a:xfrm>
          <a:prstGeom prst="rect">
            <a:avLst/>
          </a:prstGeom>
        </p:spPr>
      </p:pic>
    </p:spTree>
    <p:extLst>
      <p:ext uri="{BB962C8B-B14F-4D97-AF65-F5344CB8AC3E}">
        <p14:creationId xmlns="" xmlns:p14="http://schemas.microsoft.com/office/powerpoint/2010/main" val="59562096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 xmlns:p14="http://schemas.microsoft.com/office/powerpoint/2010/main" val="393448557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1066800" y="381000"/>
            <a:ext cx="7200900" cy="808039"/>
          </a:xfrm>
        </p:spPr>
        <p:txBody>
          <a:bodyPr/>
          <a:lstStyle/>
          <a:p>
            <a:r>
              <a:rPr lang="en-MY" dirty="0"/>
              <a:t>Forced Distribution</a:t>
            </a:r>
          </a:p>
        </p:txBody>
      </p:sp>
      <p:pic>
        <p:nvPicPr>
          <p:cNvPr id="5" name="Picture 4">
            <a:extLst>
              <a:ext uri="{FF2B5EF4-FFF2-40B4-BE49-F238E27FC236}">
                <a16:creationId xmlns="" xmlns:a16="http://schemas.microsoft.com/office/drawing/2014/main" id="{9A9C7392-7D96-4325-93BC-4EDD6BA1CE1D}"/>
              </a:ext>
            </a:extLst>
          </p:cNvPr>
          <p:cNvPicPr>
            <a:picLocks noChangeAspect="1"/>
          </p:cNvPicPr>
          <p:nvPr/>
        </p:nvPicPr>
        <p:blipFill>
          <a:blip r:embed="rId2"/>
          <a:stretch>
            <a:fillRect/>
          </a:stretch>
        </p:blipFill>
        <p:spPr>
          <a:xfrm>
            <a:off x="1524000" y="1295400"/>
            <a:ext cx="4752975" cy="4314825"/>
          </a:xfrm>
          <a:prstGeom prst="rect">
            <a:avLst/>
          </a:prstGeom>
        </p:spPr>
      </p:pic>
    </p:spTree>
    <p:extLst>
      <p:ext uri="{BB962C8B-B14F-4D97-AF65-F5344CB8AC3E}">
        <p14:creationId xmlns="" xmlns:p14="http://schemas.microsoft.com/office/powerpoint/2010/main" val="4132896373"/>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 xmlns:p14="http://schemas.microsoft.com/office/powerpoint/2010/main" val="210689805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381000"/>
            <a:ext cx="7200900" cy="808039"/>
          </a:xfrm>
        </p:spPr>
        <p:txBody>
          <a:bodyPr/>
          <a:lstStyle/>
          <a:p>
            <a:r>
              <a:rPr lang="en-MY" dirty="0"/>
              <a:t>Graphic Rating</a:t>
            </a:r>
          </a:p>
        </p:txBody>
      </p:sp>
      <p:pic>
        <p:nvPicPr>
          <p:cNvPr id="5" name="Picture 4">
            <a:extLst>
              <a:ext uri="{FF2B5EF4-FFF2-40B4-BE49-F238E27FC236}">
                <a16:creationId xmlns="" xmlns:a16="http://schemas.microsoft.com/office/drawing/2014/main" id="{0178F342-9561-40E8-AC58-F5812B88911A}"/>
              </a:ext>
            </a:extLst>
          </p:cNvPr>
          <p:cNvPicPr>
            <a:picLocks noChangeAspect="1"/>
          </p:cNvPicPr>
          <p:nvPr/>
        </p:nvPicPr>
        <p:blipFill>
          <a:blip r:embed="rId2"/>
          <a:stretch>
            <a:fillRect/>
          </a:stretch>
        </p:blipFill>
        <p:spPr>
          <a:xfrm>
            <a:off x="1143000" y="1295400"/>
            <a:ext cx="7067550" cy="4667250"/>
          </a:xfrm>
          <a:prstGeom prst="rect">
            <a:avLst/>
          </a:prstGeom>
        </p:spPr>
      </p:pic>
    </p:spTree>
    <p:extLst>
      <p:ext uri="{BB962C8B-B14F-4D97-AF65-F5344CB8AC3E}">
        <p14:creationId xmlns="" xmlns:p14="http://schemas.microsoft.com/office/powerpoint/2010/main" val="110050242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EB80D-8A2E-48B8-8D54-5192E7BC4E65}"/>
              </a:ext>
            </a:extLst>
          </p:cNvPr>
          <p:cNvSpPr>
            <a:spLocks noGrp="1"/>
          </p:cNvSpPr>
          <p:nvPr>
            <p:ph type="title"/>
          </p:nvPr>
        </p:nvSpPr>
        <p:spPr>
          <a:xfrm>
            <a:off x="914400" y="228600"/>
            <a:ext cx="7200900" cy="1142385"/>
          </a:xfrm>
        </p:spPr>
        <p:txBody>
          <a:bodyPr/>
          <a:lstStyle/>
          <a:p>
            <a:r>
              <a:rPr lang="en-MY" dirty="0" err="1"/>
              <a:t>Behaviorally</a:t>
            </a:r>
            <a:r>
              <a:rPr lang="en-MY" dirty="0"/>
              <a:t> Anchored Rating Scale, BARS</a:t>
            </a:r>
          </a:p>
        </p:txBody>
      </p:sp>
      <p:sp>
        <p:nvSpPr>
          <p:cNvPr id="3" name="Content Placeholder 2">
            <a:extLst>
              <a:ext uri="{FF2B5EF4-FFF2-40B4-BE49-F238E27FC236}">
                <a16:creationId xmlns="" xmlns:a16="http://schemas.microsoft.com/office/drawing/2014/main" id="{1C37C407-53B6-46E7-9163-62117F1D31B6}"/>
              </a:ext>
            </a:extLst>
          </p:cNvPr>
          <p:cNvSpPr>
            <a:spLocks noGrp="1"/>
          </p:cNvSpPr>
          <p:nvPr>
            <p:ph idx="1"/>
          </p:nvPr>
        </p:nvSpPr>
        <p:spPr>
          <a:xfrm>
            <a:off x="685800" y="1556792"/>
            <a:ext cx="7848600" cy="4530725"/>
          </a:xfrm>
        </p:spPr>
        <p:txBody>
          <a:bodyPr>
            <a:normAutofit/>
          </a:bodyPr>
          <a:lstStyle/>
          <a:p>
            <a:r>
              <a:rPr lang="en-MY" sz="2400" dirty="0"/>
              <a:t>It is also known as the </a:t>
            </a:r>
            <a:r>
              <a:rPr lang="en-MY" sz="2400" dirty="0" err="1"/>
              <a:t>behavioral</a:t>
            </a:r>
            <a:r>
              <a:rPr lang="en-MY" sz="2400" dirty="0"/>
              <a:t> expectations scale, this method represents the latest innovation in performance appraisal. </a:t>
            </a:r>
          </a:p>
          <a:p>
            <a:r>
              <a:rPr lang="en-MY" sz="2400" dirty="0"/>
              <a:t>It is a combination of the rating scale and critical incident techniques of employee performance evaluation.</a:t>
            </a:r>
          </a:p>
          <a:p>
            <a:r>
              <a:rPr lang="en-MY" sz="2400" dirty="0"/>
              <a:t> The critical incidents serve as anchor statements on a scale and the rating form usually contains six to eight specifically defined performance dimensions</a:t>
            </a:r>
          </a:p>
        </p:txBody>
      </p:sp>
    </p:spTree>
    <p:extLst>
      <p:ext uri="{BB962C8B-B14F-4D97-AF65-F5344CB8AC3E}">
        <p14:creationId xmlns="" xmlns:p14="http://schemas.microsoft.com/office/powerpoint/2010/main" val="317132646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990600" y="228600"/>
            <a:ext cx="7200900" cy="1142385"/>
          </a:xfrm>
        </p:spPr>
        <p:txBody>
          <a:bodyPr/>
          <a:lstStyle/>
          <a:p>
            <a:r>
              <a:rPr lang="en-MY" dirty="0" err="1"/>
              <a:t>Behaviorally</a:t>
            </a:r>
            <a:r>
              <a:rPr lang="en-MY" dirty="0"/>
              <a:t> Anchored Rating Scale, BARS</a:t>
            </a:r>
          </a:p>
        </p:txBody>
      </p:sp>
      <p:pic>
        <p:nvPicPr>
          <p:cNvPr id="5" name="Picture 4">
            <a:extLst>
              <a:ext uri="{FF2B5EF4-FFF2-40B4-BE49-F238E27FC236}">
                <a16:creationId xmlns="" xmlns:a16="http://schemas.microsoft.com/office/drawing/2014/main" id="{9FD5CE5D-775D-4A77-9037-1FCC2FD8E2CD}"/>
              </a:ext>
            </a:extLst>
          </p:cNvPr>
          <p:cNvPicPr>
            <a:picLocks noChangeAspect="1"/>
          </p:cNvPicPr>
          <p:nvPr/>
        </p:nvPicPr>
        <p:blipFill>
          <a:blip r:embed="rId2"/>
          <a:stretch>
            <a:fillRect/>
          </a:stretch>
        </p:blipFill>
        <p:spPr>
          <a:xfrm>
            <a:off x="1066800" y="1447800"/>
            <a:ext cx="7115175" cy="4619625"/>
          </a:xfrm>
          <a:prstGeom prst="rect">
            <a:avLst/>
          </a:prstGeom>
        </p:spPr>
      </p:pic>
    </p:spTree>
    <p:extLst>
      <p:ext uri="{BB962C8B-B14F-4D97-AF65-F5344CB8AC3E}">
        <p14:creationId xmlns="" xmlns:p14="http://schemas.microsoft.com/office/powerpoint/2010/main" val="355632668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 xmlns:a16="http://schemas.microsoft.com/office/drawing/2014/main" id="{3A67C9C4-74E2-4527-8E04-D16D70E50E07}"/>
              </a:ext>
            </a:extLst>
          </p:cNvPr>
          <p:cNvSpPr>
            <a:spLocks noGrp="1"/>
          </p:cNvSpPr>
          <p:nvPr>
            <p:ph idx="1"/>
          </p:nvPr>
        </p:nvSpPr>
        <p:spPr/>
        <p:txBody>
          <a:bodyPr>
            <a:normAutofit/>
          </a:bodyPr>
          <a:lstStyle/>
          <a:p>
            <a:pPr marL="0" indent="0">
              <a:buNone/>
            </a:pPr>
            <a:r>
              <a:rPr lang="en-MY" sz="2400" dirty="0"/>
              <a:t>The </a:t>
            </a:r>
            <a:r>
              <a:rPr lang="en-MY" sz="2400" dirty="0" smtClean="0"/>
              <a:t>Behavioural </a:t>
            </a:r>
            <a:r>
              <a:rPr lang="en-MY" sz="2400" dirty="0"/>
              <a:t>Observation Scales (BOS) technique involves a process of identifying the key tasks for a particular job, but the difference is that employees are evaluated according to how frequently they exhibit the required </a:t>
            </a:r>
            <a:r>
              <a:rPr lang="en-MY" sz="2400" dirty="0" smtClean="0"/>
              <a:t>behaviour </a:t>
            </a:r>
            <a:r>
              <a:rPr lang="en-MY" sz="2400" dirty="0"/>
              <a:t>for effective performance. The scores for each of these observed </a:t>
            </a:r>
            <a:r>
              <a:rPr lang="en-MY" sz="2400" dirty="0" smtClean="0"/>
              <a:t>behaviours </a:t>
            </a:r>
            <a:r>
              <a:rPr lang="en-MY" sz="2400" dirty="0"/>
              <a:t>can then be </a:t>
            </a:r>
            <a:r>
              <a:rPr lang="en-MY" sz="2400" dirty="0" smtClean="0"/>
              <a:t>totalled </a:t>
            </a:r>
            <a:r>
              <a:rPr lang="en-MY" sz="2400" dirty="0"/>
              <a:t>to produce an overall performance score</a:t>
            </a:r>
          </a:p>
        </p:txBody>
      </p:sp>
    </p:spTree>
    <p:extLst>
      <p:ext uri="{BB962C8B-B14F-4D97-AF65-F5344CB8AC3E}">
        <p14:creationId xmlns="" xmlns:p14="http://schemas.microsoft.com/office/powerpoint/2010/main" val="338988454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7871B9-E43D-43D5-9188-1ADAC3D62574}"/>
              </a:ext>
            </a:extLst>
          </p:cNvPr>
          <p:cNvSpPr>
            <a:spLocks noGrp="1"/>
          </p:cNvSpPr>
          <p:nvPr>
            <p:ph type="title"/>
          </p:nvPr>
        </p:nvSpPr>
        <p:spPr>
          <a:xfrm>
            <a:off x="990600" y="228600"/>
            <a:ext cx="7200900" cy="1142385"/>
          </a:xfrm>
        </p:spPr>
        <p:txBody>
          <a:bodyPr/>
          <a:lstStyle/>
          <a:p>
            <a:r>
              <a:rPr lang="en-MY" dirty="0" err="1"/>
              <a:t>Behavioral</a:t>
            </a:r>
            <a:r>
              <a:rPr lang="en-MY" dirty="0"/>
              <a:t> Observation Scales, BOS</a:t>
            </a:r>
          </a:p>
        </p:txBody>
      </p:sp>
      <p:pic>
        <p:nvPicPr>
          <p:cNvPr id="5" name="Picture 4">
            <a:extLst>
              <a:ext uri="{FF2B5EF4-FFF2-40B4-BE49-F238E27FC236}">
                <a16:creationId xmlns="" xmlns:a16="http://schemas.microsoft.com/office/drawing/2014/main" id="{C2C2EAE3-0313-49CA-B7DF-648A9915292B}"/>
              </a:ext>
            </a:extLst>
          </p:cNvPr>
          <p:cNvPicPr>
            <a:picLocks noChangeAspect="1"/>
          </p:cNvPicPr>
          <p:nvPr/>
        </p:nvPicPr>
        <p:blipFill>
          <a:blip r:embed="rId2"/>
          <a:stretch>
            <a:fillRect/>
          </a:stretch>
        </p:blipFill>
        <p:spPr>
          <a:xfrm>
            <a:off x="1066800" y="1447800"/>
            <a:ext cx="7058025" cy="4438650"/>
          </a:xfrm>
          <a:prstGeom prst="rect">
            <a:avLst/>
          </a:prstGeom>
        </p:spPr>
      </p:pic>
    </p:spTree>
    <p:extLst>
      <p:ext uri="{BB962C8B-B14F-4D97-AF65-F5344CB8AC3E}">
        <p14:creationId xmlns="" xmlns:p14="http://schemas.microsoft.com/office/powerpoint/2010/main" val="3629890060"/>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62F6D-CECC-47C9-9C32-36B76A259D83}"/>
              </a:ext>
            </a:extLst>
          </p:cNvPr>
          <p:cNvSpPr>
            <a:spLocks noGrp="1"/>
          </p:cNvSpPr>
          <p:nvPr>
            <p:ph type="title"/>
          </p:nvPr>
        </p:nvSpPr>
        <p:spPr>
          <a:xfrm>
            <a:off x="990600" y="381000"/>
            <a:ext cx="7200900" cy="655639"/>
          </a:xfrm>
        </p:spPr>
        <p:txBody>
          <a:bodyPr/>
          <a:lstStyle/>
          <a:p>
            <a:r>
              <a:rPr lang="en-MY" dirty="0"/>
              <a:t>360 Degree Feedback</a:t>
            </a:r>
          </a:p>
        </p:txBody>
      </p:sp>
      <p:sp>
        <p:nvSpPr>
          <p:cNvPr id="3" name="Content Placeholder 2">
            <a:extLst>
              <a:ext uri="{FF2B5EF4-FFF2-40B4-BE49-F238E27FC236}">
                <a16:creationId xmlns="" xmlns:a16="http://schemas.microsoft.com/office/drawing/2014/main" id="{CEF63C79-8B83-4F80-907E-4DDE4F97A28F}"/>
              </a:ext>
            </a:extLst>
          </p:cNvPr>
          <p:cNvSpPr>
            <a:spLocks noGrp="1"/>
          </p:cNvSpPr>
          <p:nvPr>
            <p:ph idx="1"/>
          </p:nvPr>
        </p:nvSpPr>
        <p:spPr>
          <a:xfrm>
            <a:off x="685800" y="1556792"/>
            <a:ext cx="8134672" cy="4530725"/>
          </a:xfrm>
        </p:spPr>
        <p:txBody>
          <a:bodyPr>
            <a:normAutofit lnSpcReduction="10000"/>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 xmlns:p14="http://schemas.microsoft.com/office/powerpoint/2010/main" val="3321083341"/>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4F6380-FD19-4EAC-AA67-A86B9C3BED2C}"/>
              </a:ext>
            </a:extLst>
          </p:cNvPr>
          <p:cNvSpPr>
            <a:spLocks noGrp="1"/>
          </p:cNvSpPr>
          <p:nvPr>
            <p:ph type="title"/>
          </p:nvPr>
        </p:nvSpPr>
        <p:spPr>
          <a:xfrm>
            <a:off x="914400" y="381000"/>
            <a:ext cx="7200900" cy="731839"/>
          </a:xfrm>
        </p:spPr>
        <p:txBody>
          <a:bodyPr/>
          <a:lstStyle/>
          <a:p>
            <a:r>
              <a:rPr lang="en-MY" dirty="0"/>
              <a:t>360 Degree Feedback</a:t>
            </a:r>
          </a:p>
        </p:txBody>
      </p:sp>
      <p:pic>
        <p:nvPicPr>
          <p:cNvPr id="5" name="Picture 4">
            <a:extLst>
              <a:ext uri="{FF2B5EF4-FFF2-40B4-BE49-F238E27FC236}">
                <a16:creationId xmlns="" xmlns:a16="http://schemas.microsoft.com/office/drawing/2014/main" id="{5CCED59B-3B59-417F-A96C-C2F16D2B12AB}"/>
              </a:ext>
            </a:extLst>
          </p:cNvPr>
          <p:cNvPicPr>
            <a:picLocks noChangeAspect="1"/>
          </p:cNvPicPr>
          <p:nvPr/>
        </p:nvPicPr>
        <p:blipFill>
          <a:blip r:embed="rId2"/>
          <a:stretch>
            <a:fillRect/>
          </a:stretch>
        </p:blipFill>
        <p:spPr>
          <a:xfrm>
            <a:off x="990600" y="1371600"/>
            <a:ext cx="7429500" cy="4629150"/>
          </a:xfrm>
          <a:prstGeom prst="rect">
            <a:avLst/>
          </a:prstGeom>
        </p:spPr>
      </p:pic>
    </p:spTree>
    <p:extLst>
      <p:ext uri="{BB962C8B-B14F-4D97-AF65-F5344CB8AC3E}">
        <p14:creationId xmlns="" xmlns:p14="http://schemas.microsoft.com/office/powerpoint/2010/main" val="226296437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517CD1-B658-4FD0-AFE8-6466F2840640}"/>
              </a:ext>
            </a:extLst>
          </p:cNvPr>
          <p:cNvSpPr>
            <a:spLocks noGrp="1"/>
          </p:cNvSpPr>
          <p:nvPr>
            <p:ph type="title"/>
          </p:nvPr>
        </p:nvSpPr>
        <p:spPr>
          <a:xfrm>
            <a:off x="914400" y="457200"/>
            <a:ext cx="7200900" cy="808039"/>
          </a:xfrm>
        </p:spPr>
        <p:txBody>
          <a:bodyPr/>
          <a:lstStyle/>
          <a:p>
            <a:r>
              <a:rPr lang="en-MY" dirty="0"/>
              <a:t>Measurement Error</a:t>
            </a:r>
          </a:p>
        </p:txBody>
      </p:sp>
      <p:pic>
        <p:nvPicPr>
          <p:cNvPr id="5" name="Picture 4">
            <a:extLst>
              <a:ext uri="{FF2B5EF4-FFF2-40B4-BE49-F238E27FC236}">
                <a16:creationId xmlns="" xmlns:a16="http://schemas.microsoft.com/office/drawing/2014/main" id="{4C9AF1AC-8A33-4395-B718-8D0AA9E70C73}"/>
              </a:ext>
            </a:extLst>
          </p:cNvPr>
          <p:cNvPicPr>
            <a:picLocks noChangeAspect="1"/>
          </p:cNvPicPr>
          <p:nvPr/>
        </p:nvPicPr>
        <p:blipFill>
          <a:blip r:embed="rId2"/>
          <a:stretch>
            <a:fillRect/>
          </a:stretch>
        </p:blipFill>
        <p:spPr>
          <a:xfrm>
            <a:off x="1219200" y="1371600"/>
            <a:ext cx="6696075" cy="4619625"/>
          </a:xfrm>
          <a:prstGeom prst="rect">
            <a:avLst/>
          </a:prstGeom>
        </p:spPr>
      </p:pic>
    </p:spTree>
    <p:extLst>
      <p:ext uri="{BB962C8B-B14F-4D97-AF65-F5344CB8AC3E}">
        <p14:creationId xmlns="" xmlns:p14="http://schemas.microsoft.com/office/powerpoint/2010/main" val="387158914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F7F4D9-293C-4484-91CF-D0A9AD7233BC}"/>
              </a:ext>
            </a:extLst>
          </p:cNvPr>
          <p:cNvSpPr>
            <a:spLocks noGrp="1"/>
          </p:cNvSpPr>
          <p:nvPr>
            <p:ph type="title"/>
          </p:nvPr>
        </p:nvSpPr>
        <p:spPr>
          <a:xfrm>
            <a:off x="990600" y="381000"/>
            <a:ext cx="7200900" cy="808039"/>
          </a:xfrm>
        </p:spPr>
        <p:txBody>
          <a:bodyPr/>
          <a:lstStyle/>
          <a:p>
            <a:r>
              <a:rPr lang="en-MY" dirty="0"/>
              <a:t>Contamination Error</a:t>
            </a:r>
          </a:p>
        </p:txBody>
      </p:sp>
      <p:sp>
        <p:nvSpPr>
          <p:cNvPr id="3" name="Content Placeholder 2">
            <a:extLst>
              <a:ext uri="{FF2B5EF4-FFF2-40B4-BE49-F238E27FC236}">
                <a16:creationId xmlns="" xmlns:a16="http://schemas.microsoft.com/office/drawing/2014/main" id="{FC8138F5-DDCE-412D-83D4-EC446B6143FB}"/>
              </a:ext>
            </a:extLst>
          </p:cNvPr>
          <p:cNvSpPr>
            <a:spLocks noGrp="1"/>
          </p:cNvSpPr>
          <p:nvPr>
            <p:ph idx="1"/>
          </p:nvPr>
        </p:nvSpPr>
        <p:spPr/>
        <p:txBody>
          <a:bodyPr>
            <a:noAutofit/>
          </a:bodyPr>
          <a:lstStyle/>
          <a:p>
            <a:r>
              <a:rPr lang="en-MY" sz="2400" dirty="0"/>
              <a:t>The omission of pertinent performance criteria is referred to as criterion deficiency.</a:t>
            </a:r>
          </a:p>
          <a:p>
            <a:endParaRPr lang="en-MY" sz="2400" dirty="0"/>
          </a:p>
          <a:p>
            <a:r>
              <a:rPr lang="en-MY" sz="2400"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 xmlns:p14="http://schemas.microsoft.com/office/powerpoint/2010/main" val="4153620786"/>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 xmlns:p14="http://schemas.microsoft.com/office/powerpoint/2010/main" val="2367978360"/>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9CFB48BA-7132-4492-A6A5-6511832DA392}"/>
              </a:ext>
            </a:extLst>
          </p:cNvPr>
          <p:cNvSpPr>
            <a:spLocks noGrp="1"/>
          </p:cNvSpPr>
          <p:nvPr>
            <p:ph idx="1"/>
          </p:nvPr>
        </p:nvSpPr>
        <p:spPr/>
        <p:txBody>
          <a:bodyPr>
            <a:normAutofit/>
          </a:bodyPr>
          <a:lstStyle/>
          <a:p>
            <a:r>
              <a:rPr lang="en-MY" sz="2400" b="1" dirty="0"/>
              <a:t>Halo and Horn Effect </a:t>
            </a:r>
            <a:r>
              <a:rPr lang="en-MY" sz="2400" dirty="0"/>
              <a:t>: A halo effect may occur when an employee is extremely competent in one area and is therefore rated high in all categories. Conversely, the horn effect may occur when one weakness results in an overall low rating.</a:t>
            </a:r>
          </a:p>
          <a:p>
            <a:r>
              <a:rPr lang="en-MY" sz="2400" dirty="0"/>
              <a:t>The </a:t>
            </a:r>
            <a:r>
              <a:rPr lang="en-MY" sz="2400" b="1" dirty="0"/>
              <a:t>Recency error </a:t>
            </a:r>
            <a:r>
              <a:rPr lang="en-MY" sz="2400" dirty="0"/>
              <a:t>occurs when an appraiser gives more weight to recent occurrences and discounts the employee's earlier performance during the appraisal period.</a:t>
            </a:r>
          </a:p>
        </p:txBody>
      </p:sp>
    </p:spTree>
    <p:extLst>
      <p:ext uri="{BB962C8B-B14F-4D97-AF65-F5344CB8AC3E}">
        <p14:creationId xmlns="" xmlns:p14="http://schemas.microsoft.com/office/powerpoint/2010/main" val="617116107"/>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 xmlns:p14="http://schemas.microsoft.com/office/powerpoint/2010/main" val="3481834542"/>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8EF7A9-6402-40F0-87CA-B264F7E20023}"/>
              </a:ext>
            </a:extLst>
          </p:cNvPr>
          <p:cNvSpPr>
            <a:spLocks noGrp="1"/>
          </p:cNvSpPr>
          <p:nvPr>
            <p:ph type="title"/>
          </p:nvPr>
        </p:nvSpPr>
        <p:spPr>
          <a:xfrm>
            <a:off x="914400" y="228600"/>
            <a:ext cx="7200900" cy="731839"/>
          </a:xfrm>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45109C2-4242-425F-BFED-84415093598D}"/>
              </a:ext>
            </a:extLst>
          </p:cNvPr>
          <p:cNvSpPr>
            <a:spLocks noGrp="1"/>
          </p:cNvSpPr>
          <p:nvPr>
            <p:ph idx="1"/>
          </p:nvPr>
        </p:nvSpPr>
        <p:spPr>
          <a:xfrm>
            <a:off x="914400" y="1371600"/>
            <a:ext cx="7467600" cy="4343400"/>
          </a:xfrm>
        </p:spPr>
        <p:txBody>
          <a:bodyPr>
            <a:noAutofit/>
          </a:bodyPr>
          <a:lstStyle/>
          <a:p>
            <a:r>
              <a:rPr lang="en-MY" sz="2400" b="1" dirty="0"/>
              <a:t>Central tendency errors </a:t>
            </a:r>
            <a:r>
              <a:rPr lang="en-MY" sz="2400" dirty="0"/>
              <a:t>occur when an appraiser rates all employees within a narrow range, regardless of differences in actual performance, especially when using graphic scale.</a:t>
            </a:r>
          </a:p>
          <a:p>
            <a:endParaRPr lang="en-MY" sz="2400" dirty="0"/>
          </a:p>
          <a:p>
            <a:r>
              <a:rPr lang="en-MY" sz="2400" dirty="0"/>
              <a:t>The </a:t>
            </a:r>
            <a:r>
              <a:rPr lang="en-MY" sz="2400" b="1" dirty="0"/>
              <a:t>contrast error </a:t>
            </a:r>
            <a:r>
              <a:rPr lang="en-MY" sz="2400" dirty="0"/>
              <a:t>occurs when an employee's rating is based on how his or her performance compares to that of another employee instead of on objective performance standards.</a:t>
            </a:r>
          </a:p>
        </p:txBody>
      </p:sp>
    </p:spTree>
    <p:extLst>
      <p:ext uri="{BB962C8B-B14F-4D97-AF65-F5344CB8AC3E}">
        <p14:creationId xmlns="" xmlns:p14="http://schemas.microsoft.com/office/powerpoint/2010/main" val="3094254262"/>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 xmlns:p14="http://schemas.microsoft.com/office/powerpoint/2010/main" val="182590476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8F77D6-2C95-4A5A-9BA9-959516CE9D21}"/>
              </a:ext>
            </a:extLst>
          </p:cNvPr>
          <p:cNvSpPr>
            <a:spLocks noGrp="1"/>
          </p:cNvSpPr>
          <p:nvPr>
            <p:ph type="title"/>
          </p:nvPr>
        </p:nvSpPr>
        <p:spPr>
          <a:xfrm>
            <a:off x="914400" y="277813"/>
            <a:ext cx="7768596" cy="1143000"/>
          </a:xfrm>
        </p:spPr>
        <p:txBody>
          <a:bodyPr>
            <a:normAutofit fontScale="90000"/>
          </a:bodyPr>
          <a:lstStyle/>
          <a:p>
            <a:r>
              <a:rPr lang="en-MY" sz="3600" dirty="0"/>
              <a:t>Difference between Performance Appraisal and Performance Management</a:t>
            </a:r>
          </a:p>
        </p:txBody>
      </p:sp>
      <p:pic>
        <p:nvPicPr>
          <p:cNvPr id="5" name="Picture 4">
            <a:extLst>
              <a:ext uri="{FF2B5EF4-FFF2-40B4-BE49-F238E27FC236}">
                <a16:creationId xmlns=""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 xmlns:p14="http://schemas.microsoft.com/office/powerpoint/2010/main" val="277204881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12739951"/>
              </p:ext>
            </p:extLst>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316816651"/>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a:xfrm>
            <a:off x="990600" y="304800"/>
            <a:ext cx="7200900" cy="731839"/>
          </a:xfrm>
        </p:spPr>
        <p:txBody>
          <a:bodyPr/>
          <a:lstStyle/>
          <a:p>
            <a:r>
              <a:rPr lang="en-MY" dirty="0"/>
              <a:t>Performance Development</a:t>
            </a:r>
          </a:p>
        </p:txBody>
      </p:sp>
      <p:sp>
        <p:nvSpPr>
          <p:cNvPr id="4" name="TextBox 3">
            <a:extLst>
              <a:ext uri="{FF2B5EF4-FFF2-40B4-BE49-F238E27FC236}">
                <a16:creationId xmlns=""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 xmlns:p14="http://schemas.microsoft.com/office/powerpoint/2010/main" val="1911031181"/>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46DC24-8A24-40FB-8067-4D48CD18DA44}"/>
              </a:ext>
            </a:extLst>
          </p:cNvPr>
          <p:cNvSpPr>
            <a:spLocks noGrp="1"/>
          </p:cNvSpPr>
          <p:nvPr>
            <p:ph type="title"/>
          </p:nvPr>
        </p:nvSpPr>
        <p:spPr>
          <a:xfrm>
            <a:off x="990600" y="381000"/>
            <a:ext cx="7200900" cy="808039"/>
          </a:xfrm>
        </p:spPr>
        <p:txBody>
          <a:bodyPr/>
          <a:lstStyle/>
          <a:p>
            <a:r>
              <a:rPr lang="en-MY" dirty="0"/>
              <a:t>Performance Development Process</a:t>
            </a:r>
          </a:p>
        </p:txBody>
      </p:sp>
      <p:pic>
        <p:nvPicPr>
          <p:cNvPr id="4" name="Picture 3">
            <a:extLst>
              <a:ext uri="{FF2B5EF4-FFF2-40B4-BE49-F238E27FC236}">
                <a16:creationId xmlns="" xmlns:a16="http://schemas.microsoft.com/office/drawing/2014/main" id="{57809D8A-71DD-4627-AD65-2BCA5ED20D60}"/>
              </a:ext>
            </a:extLst>
          </p:cNvPr>
          <p:cNvPicPr>
            <a:picLocks noChangeAspect="1"/>
          </p:cNvPicPr>
          <p:nvPr/>
        </p:nvPicPr>
        <p:blipFill>
          <a:blip r:embed="rId2"/>
          <a:stretch>
            <a:fillRect/>
          </a:stretch>
        </p:blipFill>
        <p:spPr>
          <a:xfrm>
            <a:off x="457200" y="1447800"/>
            <a:ext cx="8129138" cy="4201443"/>
          </a:xfrm>
          <a:prstGeom prst="rect">
            <a:avLst/>
          </a:prstGeom>
        </p:spPr>
      </p:pic>
    </p:spTree>
    <p:extLst>
      <p:ext uri="{BB962C8B-B14F-4D97-AF65-F5344CB8AC3E}">
        <p14:creationId xmlns="" xmlns:p14="http://schemas.microsoft.com/office/powerpoint/2010/main" val="697796053"/>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D2F8F3-A832-4631-A779-61E1FD15AD99}"/>
              </a:ext>
            </a:extLst>
          </p:cNvPr>
          <p:cNvSpPr>
            <a:spLocks noGrp="1"/>
          </p:cNvSpPr>
          <p:nvPr>
            <p:ph type="title"/>
          </p:nvPr>
        </p:nvSpPr>
        <p:spPr>
          <a:xfrm>
            <a:off x="990600" y="304800"/>
            <a:ext cx="7200900" cy="1142385"/>
          </a:xfrm>
        </p:spPr>
        <p:txBody>
          <a:bodyPr/>
          <a:lstStyle/>
          <a:p>
            <a:r>
              <a:rPr lang="en-MY" dirty="0"/>
              <a:t>Performance Improvement Plans and Individual Development Plans</a:t>
            </a:r>
          </a:p>
        </p:txBody>
      </p:sp>
      <p:sp>
        <p:nvSpPr>
          <p:cNvPr id="4" name="TextBox 3">
            <a:extLst>
              <a:ext uri="{FF2B5EF4-FFF2-40B4-BE49-F238E27FC236}">
                <a16:creationId xmlns="" xmlns:a16="http://schemas.microsoft.com/office/drawing/2014/main" id="{ABA1EE6B-853C-426B-91E4-424145D1CF84}"/>
              </a:ext>
            </a:extLst>
          </p:cNvPr>
          <p:cNvSpPr txBox="1"/>
          <p:nvPr/>
        </p:nvSpPr>
        <p:spPr>
          <a:xfrm>
            <a:off x="838200" y="1447800"/>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 xmlns:p14="http://schemas.microsoft.com/office/powerpoint/2010/main" val="2152229266"/>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1263126766"/>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5300172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 xmlns:a16="http://schemas.microsoft.com/office/drawing/2014/main" id="{BF8932E9-640C-418B-8A9F-8CADDF1F343D}"/>
              </a:ext>
            </a:extLst>
          </p:cNvPr>
          <p:cNvSpPr>
            <a:spLocks noGrp="1"/>
          </p:cNvSpPr>
          <p:nvPr>
            <p:ph idx="1"/>
          </p:nvPr>
        </p:nvSpPr>
        <p:spPr/>
        <p:txBody>
          <a:bodyPr>
            <a:normAutofit/>
          </a:bodyPr>
          <a:lstStyle/>
          <a:p>
            <a:r>
              <a:rPr lang="en-MY" sz="2400"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 xmlns:p14="http://schemas.microsoft.com/office/powerpoint/2010/main" val="2230167513"/>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450940399"/>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0603344"/>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 xmlns:p14="http://schemas.microsoft.com/office/powerpoint/2010/main" val="1419314892"/>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AFF1A6-7F55-4CDD-808D-537551143F12}"/>
              </a:ext>
            </a:extLst>
          </p:cNvPr>
          <p:cNvSpPr>
            <a:spLocks noGrp="1"/>
          </p:cNvSpPr>
          <p:nvPr>
            <p:ph type="title"/>
          </p:nvPr>
        </p:nvSpPr>
        <p:spPr>
          <a:xfrm>
            <a:off x="1066800" y="304800"/>
            <a:ext cx="7200900" cy="655639"/>
          </a:xfrm>
        </p:spPr>
        <p:txBody>
          <a:bodyPr/>
          <a:lstStyle/>
          <a:p>
            <a:r>
              <a:rPr lang="en-MY" dirty="0"/>
              <a:t>Employee Disciplinary Procedure</a:t>
            </a:r>
          </a:p>
        </p:txBody>
      </p:sp>
      <p:pic>
        <p:nvPicPr>
          <p:cNvPr id="5" name="Picture 4">
            <a:extLst>
              <a:ext uri="{FF2B5EF4-FFF2-40B4-BE49-F238E27FC236}">
                <a16:creationId xmlns="" xmlns:a16="http://schemas.microsoft.com/office/drawing/2014/main" id="{1E028681-2038-46FA-9055-5A6364D597A1}"/>
              </a:ext>
            </a:extLst>
          </p:cNvPr>
          <p:cNvPicPr>
            <a:picLocks noChangeAspect="1"/>
          </p:cNvPicPr>
          <p:nvPr/>
        </p:nvPicPr>
        <p:blipFill>
          <a:blip r:embed="rId2"/>
          <a:stretch>
            <a:fillRect/>
          </a:stretch>
        </p:blipFill>
        <p:spPr>
          <a:xfrm>
            <a:off x="1752600" y="1143000"/>
            <a:ext cx="5136976" cy="4383181"/>
          </a:xfrm>
          <a:prstGeom prst="rect">
            <a:avLst/>
          </a:prstGeom>
        </p:spPr>
      </p:pic>
    </p:spTree>
    <p:extLst>
      <p:ext uri="{BB962C8B-B14F-4D97-AF65-F5344CB8AC3E}">
        <p14:creationId xmlns="" xmlns:p14="http://schemas.microsoft.com/office/powerpoint/2010/main" val="1184643442"/>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7B2CC8-03BB-4733-A699-4F16CEB328D2}"/>
              </a:ext>
            </a:extLst>
          </p:cNvPr>
          <p:cNvSpPr>
            <a:spLocks noGrp="1"/>
          </p:cNvSpPr>
          <p:nvPr>
            <p:ph type="title"/>
          </p:nvPr>
        </p:nvSpPr>
        <p:spPr>
          <a:xfrm>
            <a:off x="990600" y="381000"/>
            <a:ext cx="7200900" cy="731839"/>
          </a:xfrm>
        </p:spPr>
        <p:txBody>
          <a:bodyPr/>
          <a:lstStyle/>
          <a:p>
            <a:r>
              <a:rPr lang="en-MY" dirty="0"/>
              <a:t>Stage 1 : Verbal Warning</a:t>
            </a:r>
          </a:p>
        </p:txBody>
      </p:sp>
      <p:sp>
        <p:nvSpPr>
          <p:cNvPr id="3" name="Content Placeholder 2">
            <a:extLst>
              <a:ext uri="{FF2B5EF4-FFF2-40B4-BE49-F238E27FC236}">
                <a16:creationId xmlns="" xmlns:a16="http://schemas.microsoft.com/office/drawing/2014/main" id="{42667005-F8C4-4603-88F9-B003F787B95D}"/>
              </a:ext>
            </a:extLst>
          </p:cNvPr>
          <p:cNvSpPr>
            <a:spLocks noGrp="1"/>
          </p:cNvSpPr>
          <p:nvPr>
            <p:ph idx="1"/>
          </p:nvPr>
        </p:nvSpPr>
        <p:spPr>
          <a:xfrm>
            <a:off x="685800" y="1371600"/>
            <a:ext cx="7696200" cy="4648199"/>
          </a:xfrm>
        </p:spPr>
        <p:txBody>
          <a:bodyPr>
            <a:normAutofit fontScale="85000" lnSpcReduction="20000"/>
          </a:bodyPr>
          <a:lstStyle/>
          <a:p>
            <a:pPr marL="0" indent="0">
              <a:buNone/>
            </a:pPr>
            <a:r>
              <a:rPr lang="en-MY" sz="26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600" dirty="0"/>
          </a:p>
          <a:p>
            <a:r>
              <a:rPr lang="en-MY" sz="2600" dirty="0"/>
              <a:t>This would involve a meeting with the employee at which the employee could bring a colleague or other representative. There is no right to bring a legal representative, unless the employer agrees.</a:t>
            </a:r>
          </a:p>
          <a:p>
            <a:endParaRPr lang="en-MY" sz="2600" dirty="0"/>
          </a:p>
          <a:p>
            <a:r>
              <a:rPr lang="en-MY" sz="2600" dirty="0"/>
              <a:t>At the meeting the employee should be advised of what the problem is and invited to respond and explain his actions. There should be no rush to judgement by the employer as the meeting is investigatory</a:t>
            </a:r>
            <a:r>
              <a:rPr lang="en-MY" sz="2000" dirty="0"/>
              <a:t>.</a:t>
            </a:r>
          </a:p>
          <a:p>
            <a:pPr marL="0" indent="0">
              <a:buNone/>
            </a:pPr>
            <a:endParaRPr lang="en-MY" sz="2000" dirty="0"/>
          </a:p>
        </p:txBody>
      </p:sp>
    </p:spTree>
    <p:extLst>
      <p:ext uri="{BB962C8B-B14F-4D97-AF65-F5344CB8AC3E}">
        <p14:creationId xmlns="" xmlns:p14="http://schemas.microsoft.com/office/powerpoint/2010/main" val="3066637631"/>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08952B-9001-4B63-884E-F573396B81F8}"/>
              </a:ext>
            </a:extLst>
          </p:cNvPr>
          <p:cNvSpPr>
            <a:spLocks noGrp="1"/>
          </p:cNvSpPr>
          <p:nvPr>
            <p:ph type="title"/>
          </p:nvPr>
        </p:nvSpPr>
        <p:spPr>
          <a:xfrm>
            <a:off x="1066800" y="381000"/>
            <a:ext cx="7200900" cy="731839"/>
          </a:xfrm>
        </p:spPr>
        <p:txBody>
          <a:bodyPr/>
          <a:lstStyle/>
          <a:p>
            <a:r>
              <a:rPr lang="en-MY" dirty="0"/>
              <a:t>Stage 1 : Verbal Warning</a:t>
            </a:r>
          </a:p>
        </p:txBody>
      </p:sp>
      <p:sp>
        <p:nvSpPr>
          <p:cNvPr id="3" name="Content Placeholder 2">
            <a:extLst>
              <a:ext uri="{FF2B5EF4-FFF2-40B4-BE49-F238E27FC236}">
                <a16:creationId xmlns="" xmlns:a16="http://schemas.microsoft.com/office/drawing/2014/main" id="{1FDAC155-626D-46EF-910B-C9EFA149A81F}"/>
              </a:ext>
            </a:extLst>
          </p:cNvPr>
          <p:cNvSpPr>
            <a:spLocks noGrp="1"/>
          </p:cNvSpPr>
          <p:nvPr>
            <p:ph idx="1"/>
          </p:nvPr>
        </p:nvSpPr>
        <p:spPr>
          <a:xfrm>
            <a:off x="762000" y="1371601"/>
            <a:ext cx="7410450" cy="4419600"/>
          </a:xfrm>
        </p:spPr>
        <p:txBody>
          <a:bodyPr>
            <a:normAutofit/>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 xmlns:p14="http://schemas.microsoft.com/office/powerpoint/2010/main" val="345841669"/>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C80EFE-6E73-4C2C-B669-37CCC7387940}"/>
              </a:ext>
            </a:extLst>
          </p:cNvPr>
          <p:cNvSpPr>
            <a:spLocks noGrp="1"/>
          </p:cNvSpPr>
          <p:nvPr>
            <p:ph type="title"/>
          </p:nvPr>
        </p:nvSpPr>
        <p:spPr>
          <a:xfrm>
            <a:off x="1066800" y="228600"/>
            <a:ext cx="7200900" cy="808039"/>
          </a:xfrm>
        </p:spPr>
        <p:txBody>
          <a:bodyPr/>
          <a:lstStyle/>
          <a:p>
            <a:r>
              <a:rPr lang="en-MY" dirty="0"/>
              <a:t>Stage 2 : Written Warning</a:t>
            </a:r>
          </a:p>
        </p:txBody>
      </p:sp>
      <p:sp>
        <p:nvSpPr>
          <p:cNvPr id="3" name="Content Placeholder 2">
            <a:extLst>
              <a:ext uri="{FF2B5EF4-FFF2-40B4-BE49-F238E27FC236}">
                <a16:creationId xmlns="" xmlns:a16="http://schemas.microsoft.com/office/drawing/2014/main" id="{BA535251-ED4D-4655-AD06-FF1DA1F5FA9E}"/>
              </a:ext>
            </a:extLst>
          </p:cNvPr>
          <p:cNvSpPr>
            <a:spLocks noGrp="1"/>
          </p:cNvSpPr>
          <p:nvPr>
            <p:ph idx="1"/>
          </p:nvPr>
        </p:nvSpPr>
        <p:spPr>
          <a:xfrm>
            <a:off x="838200" y="1447801"/>
            <a:ext cx="7334250" cy="4343400"/>
          </a:xfrm>
        </p:spPr>
        <p:txBody>
          <a:bodyPr>
            <a:normAutofit lnSpcReduction="10000"/>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employer must be mindful of his duty of care to other employees also.</a:t>
            </a:r>
          </a:p>
        </p:txBody>
      </p:sp>
    </p:spTree>
    <p:extLst>
      <p:ext uri="{BB962C8B-B14F-4D97-AF65-F5344CB8AC3E}">
        <p14:creationId xmlns="" xmlns:p14="http://schemas.microsoft.com/office/powerpoint/2010/main" val="3908162972"/>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 xmlns:a16="http://schemas.microsoft.com/office/drawing/2014/main" id="{1D3218C4-BDD5-4F1B-896C-638A758A3907}"/>
              </a:ext>
            </a:extLst>
          </p:cNvPr>
          <p:cNvSpPr>
            <a:spLocks noGrp="1"/>
          </p:cNvSpPr>
          <p:nvPr>
            <p:ph idx="1"/>
          </p:nvPr>
        </p:nvSpPr>
        <p:spPr/>
        <p:txBody>
          <a:bodyPr/>
          <a:lstStyle/>
          <a:p>
            <a:r>
              <a:rPr lang="en-MY" sz="2400"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sz="2400"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 xmlns:p14="http://schemas.microsoft.com/office/powerpoint/2010/main" val="1110605423"/>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D5058F-65CC-4791-BF14-C967D4FA5482}"/>
              </a:ext>
            </a:extLst>
          </p:cNvPr>
          <p:cNvSpPr>
            <a:spLocks noGrp="1"/>
          </p:cNvSpPr>
          <p:nvPr>
            <p:ph type="title"/>
          </p:nvPr>
        </p:nvSpPr>
        <p:spPr>
          <a:xfrm>
            <a:off x="838200" y="228600"/>
            <a:ext cx="7200900" cy="731839"/>
          </a:xfrm>
        </p:spPr>
        <p:txBody>
          <a:bodyPr/>
          <a:lstStyle/>
          <a:p>
            <a:r>
              <a:rPr lang="en-MY" dirty="0"/>
              <a:t>Stage 3 : Final Warning</a:t>
            </a:r>
          </a:p>
        </p:txBody>
      </p:sp>
      <p:sp>
        <p:nvSpPr>
          <p:cNvPr id="3" name="Content Placeholder 2">
            <a:extLst>
              <a:ext uri="{FF2B5EF4-FFF2-40B4-BE49-F238E27FC236}">
                <a16:creationId xmlns="" xmlns:a16="http://schemas.microsoft.com/office/drawing/2014/main" id="{59A600B5-66F2-4D44-93D4-B48F347BBF10}"/>
              </a:ext>
            </a:extLst>
          </p:cNvPr>
          <p:cNvSpPr>
            <a:spLocks noGrp="1"/>
          </p:cNvSpPr>
          <p:nvPr>
            <p:ph idx="1"/>
          </p:nvPr>
        </p:nvSpPr>
        <p:spPr>
          <a:xfrm>
            <a:off x="609600" y="1295401"/>
            <a:ext cx="7562850" cy="4495800"/>
          </a:xfrm>
        </p:spPr>
        <p:txBody>
          <a:bodyPr>
            <a:normAutofit lnSpcReduction="10000"/>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 xmlns:p14="http://schemas.microsoft.com/office/powerpoint/2010/main" val="1196488888"/>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C4102E-E833-43B9-878B-F3AD19B18896}"/>
              </a:ext>
            </a:extLst>
          </p:cNvPr>
          <p:cNvSpPr>
            <a:spLocks noGrp="1"/>
          </p:cNvSpPr>
          <p:nvPr>
            <p:ph type="title"/>
          </p:nvPr>
        </p:nvSpPr>
        <p:spPr>
          <a:xfrm>
            <a:off x="914400" y="304800"/>
            <a:ext cx="7200900" cy="1142385"/>
          </a:xfrm>
        </p:spPr>
        <p:txBody>
          <a:bodyPr/>
          <a:lstStyle/>
          <a:p>
            <a:r>
              <a:rPr lang="en-MY" dirty="0"/>
              <a:t>Stage 4 : Dismissal or action short of dismissal</a:t>
            </a:r>
          </a:p>
        </p:txBody>
      </p:sp>
      <p:sp>
        <p:nvSpPr>
          <p:cNvPr id="3" name="Content Placeholder 2">
            <a:extLst>
              <a:ext uri="{FF2B5EF4-FFF2-40B4-BE49-F238E27FC236}">
                <a16:creationId xmlns="" xmlns:a16="http://schemas.microsoft.com/office/drawing/2014/main" id="{387112AA-9F7F-4222-BAB8-9AB99D25412B}"/>
              </a:ext>
            </a:extLst>
          </p:cNvPr>
          <p:cNvSpPr>
            <a:spLocks noGrp="1"/>
          </p:cNvSpPr>
          <p:nvPr>
            <p:ph idx="1"/>
          </p:nvPr>
        </p:nvSpPr>
        <p:spPr>
          <a:xfrm>
            <a:off x="762000" y="1600200"/>
            <a:ext cx="7620000" cy="4419599"/>
          </a:xfrm>
        </p:spPr>
        <p:txBody>
          <a:bodyPr>
            <a:normAutofit fontScale="92500"/>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 xmlns:p14="http://schemas.microsoft.com/office/powerpoint/2010/main" val="3561864248"/>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 xmlns:p14="http://schemas.microsoft.com/office/powerpoint/2010/main" val="3833095343"/>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1742</TotalTime>
  <Words>4924</Words>
  <Application>Microsoft Office PowerPoint</Application>
  <PresentationFormat>On-screen Show (4:3)</PresentationFormat>
  <Paragraphs>394</Paragraphs>
  <Slides>91</Slides>
  <Notes>0</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Diamond Grid 16x9</vt:lpstr>
      <vt:lpstr>TALENT DEVELOPMENT AND MANAGEMENT II</vt:lpstr>
      <vt:lpstr>Slide 2</vt:lpstr>
      <vt:lpstr>Performance Management</vt:lpstr>
      <vt:lpstr>Performance Management</vt:lpstr>
      <vt:lpstr>Purpose of effective Performance Management</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Slide 22</vt:lpstr>
      <vt:lpstr>Performance Planning</vt:lpstr>
      <vt:lpstr>Performance Planning</vt:lpstr>
      <vt:lpstr>Factors for Performance Standard</vt:lpstr>
      <vt:lpstr>Management by objectives (MBO)</vt:lpstr>
      <vt:lpstr>Goal Setting Theory</vt:lpstr>
      <vt:lpstr>Why Goal Setting increases Productivity</vt:lpstr>
      <vt:lpstr>Locke’s Goal Setting Theory</vt:lpstr>
      <vt:lpstr>Goal Setting</vt:lpstr>
      <vt:lpstr>Performance Planning</vt:lpstr>
      <vt:lpstr>Slide 32</vt:lpstr>
      <vt:lpstr>Performance Monitoring</vt:lpstr>
      <vt:lpstr>Performance Monitoring</vt:lpstr>
      <vt:lpstr>Reinforcement</vt:lpstr>
      <vt:lpstr>Positive Reinforcement</vt:lpstr>
      <vt:lpstr>Negative Reinforcement</vt:lpstr>
      <vt:lpstr>Punishment</vt:lpstr>
      <vt:lpstr>Extinction</vt:lpstr>
      <vt:lpstr>Slide 40</vt:lpstr>
      <vt:lpstr>Performance Appraisal</vt:lpstr>
      <vt:lpstr>Performance Appraisals</vt:lpstr>
      <vt:lpstr>Objectives of Performance Appraisal</vt:lpstr>
      <vt:lpstr>Process of Performance Appraisals</vt:lpstr>
      <vt:lpstr>Performance Appraisal</vt:lpstr>
      <vt:lpstr>Equity Theory</vt:lpstr>
      <vt:lpstr>Acceptability of Performance Appraisals</vt:lpstr>
      <vt:lpstr>Distributive Justice – Fair Allocation</vt:lpstr>
      <vt:lpstr>Procedural Justice – Fair Procedure</vt:lpstr>
      <vt:lpstr>Interactional Justice / Fairness</vt:lpstr>
      <vt:lpstr>Informational Justice / Fairness</vt:lpstr>
      <vt:lpstr>Performance Management Process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Slide 76</vt:lpstr>
      <vt:lpstr>Performance Development</vt:lpstr>
      <vt:lpstr>Performance Development Process</vt:lpstr>
      <vt:lpstr>Performance Improvement Plans and Individual Development Plans</vt:lpstr>
      <vt:lpstr>Slide 80</vt:lpstr>
      <vt:lpstr>Managing Performance in Cross Culture Context</vt:lpstr>
      <vt:lpstr>Slide 82</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Slide 91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63</cp:revision>
  <cp:lastPrinted>1601-01-01T00:00:00Z</cp:lastPrinted>
  <dcterms:created xsi:type="dcterms:W3CDTF">2020-07-09T15:12:46Z</dcterms:created>
  <dcterms:modified xsi:type="dcterms:W3CDTF">2022-09-23T16:16:12Z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