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257" r:id="rId3"/>
    <p:sldId id="265" r:id="rId4"/>
    <p:sldId id="275" r:id="rId5"/>
    <p:sldId id="261" r:id="rId6"/>
    <p:sldId id="258" r:id="rId7"/>
    <p:sldId id="283" r:id="rId8"/>
    <p:sldId id="260" r:id="rId9"/>
    <p:sldId id="276" r:id="rId10"/>
    <p:sldId id="277" r:id="rId11"/>
    <p:sldId id="278" r:id="rId12"/>
    <p:sldId id="279" r:id="rId13"/>
    <p:sldId id="259" r:id="rId14"/>
    <p:sldId id="266" r:id="rId15"/>
    <p:sldId id="267" r:id="rId16"/>
    <p:sldId id="268" r:id="rId17"/>
    <p:sldId id="262" r:id="rId18"/>
    <p:sldId id="263" r:id="rId19"/>
    <p:sldId id="273" r:id="rId20"/>
    <p:sldId id="274" r:id="rId21"/>
    <p:sldId id="280" r:id="rId22"/>
    <p:sldId id="270" r:id="rId23"/>
    <p:sldId id="271" r:id="rId24"/>
    <p:sldId id="272" r:id="rId25"/>
    <p:sldId id="281" r:id="rId26"/>
    <p:sldId id="282" r:id="rId27"/>
    <p:sldId id="284" r:id="rId28"/>
    <p:sldId id="285" r:id="rId29"/>
    <p:sldId id="286" r:id="rId30"/>
    <p:sldId id="287" r:id="rId31"/>
    <p:sldId id="288" r:id="rId32"/>
    <p:sldId id="289" r:id="rId33"/>
    <p:sldId id="264" r:id="rId34"/>
    <p:sldId id="290" r:id="rId35"/>
    <p:sldId id="292" r:id="rId36"/>
    <p:sldId id="291"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755576" y="2060848"/>
            <a:ext cx="7330008" cy="1754326"/>
          </a:xfrm>
          <a:prstGeom prst="rect">
            <a:avLst/>
          </a:prstGeom>
          <a:noFill/>
        </p:spPr>
        <p:txBody>
          <a:bodyPr wrap="square" rtlCol="0">
            <a:spAutoFit/>
          </a:bodyPr>
          <a:lstStyle/>
          <a:p>
            <a:r>
              <a:rPr lang="en-MY" dirty="0"/>
              <a:t>Performance management is a system for managing organizational business performance, managing employee job performance, and integrating the management of business and job performance. Performance management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Foundation for Performance Management</a:t>
            </a:r>
          </a:p>
        </p:txBody>
      </p:sp>
      <p:pic>
        <p:nvPicPr>
          <p:cNvPr id="5" name="Picture 4">
            <a:extLst>
              <a:ext uri="{FF2B5EF4-FFF2-40B4-BE49-F238E27FC236}">
                <a16:creationId xmlns:a16="http://schemas.microsoft.com/office/drawing/2014/main" id="{C4AF2724-8609-4083-807E-4F1159BB57C4}"/>
              </a:ext>
            </a:extLst>
          </p:cNvPr>
          <p:cNvPicPr>
            <a:picLocks noChangeAspect="1"/>
          </p:cNvPicPr>
          <p:nvPr/>
        </p:nvPicPr>
        <p:blipFill>
          <a:blip r:embed="rId2"/>
          <a:stretch>
            <a:fillRect/>
          </a:stretch>
        </p:blipFill>
        <p:spPr>
          <a:xfrm>
            <a:off x="1245767" y="2060848"/>
            <a:ext cx="6652465" cy="3784823"/>
          </a:xfrm>
          <a:prstGeom prst="rect">
            <a:avLst/>
          </a:prstGeom>
        </p:spPr>
      </p:pic>
    </p:spTree>
    <p:extLst>
      <p:ext uri="{BB962C8B-B14F-4D97-AF65-F5344CB8AC3E}">
        <p14:creationId xmlns:p14="http://schemas.microsoft.com/office/powerpoint/2010/main" val="154730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BC6-7A19-419C-AFCF-847FD8F0C7C0}"/>
              </a:ext>
            </a:extLst>
          </p:cNvPr>
          <p:cNvSpPr>
            <a:spLocks noGrp="1"/>
          </p:cNvSpPr>
          <p:nvPr>
            <p:ph type="title"/>
          </p:nvPr>
        </p:nvSpPr>
        <p:spPr>
          <a:xfrm>
            <a:off x="914400" y="277813"/>
            <a:ext cx="8229600" cy="1143000"/>
          </a:xfrm>
        </p:spPr>
        <p:txBody>
          <a:bodyPr/>
          <a:lstStyle/>
          <a:p>
            <a:r>
              <a:rPr lang="en-MY" dirty="0"/>
              <a:t>Organisational Performance Process</a:t>
            </a:r>
          </a:p>
        </p:txBody>
      </p:sp>
      <p:pic>
        <p:nvPicPr>
          <p:cNvPr id="5" name="Picture 4">
            <a:extLst>
              <a:ext uri="{FF2B5EF4-FFF2-40B4-BE49-F238E27FC236}">
                <a16:creationId xmlns:a16="http://schemas.microsoft.com/office/drawing/2014/main" id="{699E96A5-10FD-495F-8A42-14A10A84D303}"/>
              </a:ext>
            </a:extLst>
          </p:cNvPr>
          <p:cNvPicPr>
            <a:picLocks noChangeAspect="1"/>
          </p:cNvPicPr>
          <p:nvPr/>
        </p:nvPicPr>
        <p:blipFill>
          <a:blip r:embed="rId2"/>
          <a:stretch>
            <a:fillRect/>
          </a:stretch>
        </p:blipFill>
        <p:spPr>
          <a:xfrm>
            <a:off x="925753" y="2780928"/>
            <a:ext cx="6828440" cy="2852713"/>
          </a:xfrm>
          <a:prstGeom prst="rect">
            <a:avLst/>
          </a:prstGeom>
        </p:spPr>
      </p:pic>
    </p:spTree>
    <p:extLst>
      <p:ext uri="{BB962C8B-B14F-4D97-AF65-F5344CB8AC3E}">
        <p14:creationId xmlns:p14="http://schemas.microsoft.com/office/powerpoint/2010/main" val="1478040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pic>
        <p:nvPicPr>
          <p:cNvPr id="5" name="Picture 4">
            <a:extLst>
              <a:ext uri="{FF2B5EF4-FFF2-40B4-BE49-F238E27FC236}">
                <a16:creationId xmlns:a16="http://schemas.microsoft.com/office/drawing/2014/main" id="{9A41393F-D6E2-4E85-A8C4-817B94261A2F}"/>
              </a:ext>
            </a:extLst>
          </p:cNvPr>
          <p:cNvPicPr>
            <a:picLocks noChangeAspect="1"/>
          </p:cNvPicPr>
          <p:nvPr/>
        </p:nvPicPr>
        <p:blipFill>
          <a:blip r:embed="rId2"/>
          <a:stretch>
            <a:fillRect/>
          </a:stretch>
        </p:blipFill>
        <p:spPr>
          <a:xfrm>
            <a:off x="1403648" y="2333143"/>
            <a:ext cx="6086475" cy="3857625"/>
          </a:xfrm>
          <a:prstGeom prst="rect">
            <a:avLst/>
          </a:prstGeom>
        </p:spPr>
      </p:pic>
    </p:spTree>
    <p:extLst>
      <p:ext uri="{BB962C8B-B14F-4D97-AF65-F5344CB8AC3E}">
        <p14:creationId xmlns:p14="http://schemas.microsoft.com/office/powerpoint/2010/main" val="3809321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AD00A-55D2-4C88-824A-5924EAB8AB07}"/>
              </a:ext>
            </a:extLst>
          </p:cNvPr>
          <p:cNvSpPr>
            <a:spLocks noGrp="1"/>
          </p:cNvSpPr>
          <p:nvPr>
            <p:ph type="title"/>
          </p:nvPr>
        </p:nvSpPr>
        <p:spPr/>
        <p:txBody>
          <a:bodyPr/>
          <a:lstStyle/>
          <a:p>
            <a:r>
              <a:rPr lang="en-MY" dirty="0"/>
              <a:t>Overall Strategy</a:t>
            </a:r>
          </a:p>
        </p:txBody>
      </p:sp>
      <p:pic>
        <p:nvPicPr>
          <p:cNvPr id="5" name="Picture 4">
            <a:extLst>
              <a:ext uri="{FF2B5EF4-FFF2-40B4-BE49-F238E27FC236}">
                <a16:creationId xmlns:a16="http://schemas.microsoft.com/office/drawing/2014/main" id="{C2963CBD-884B-433C-9E2C-403D3F565F48}"/>
              </a:ext>
            </a:extLst>
          </p:cNvPr>
          <p:cNvPicPr>
            <a:picLocks noChangeAspect="1"/>
          </p:cNvPicPr>
          <p:nvPr/>
        </p:nvPicPr>
        <p:blipFill>
          <a:blip r:embed="rId2"/>
          <a:stretch>
            <a:fillRect/>
          </a:stretch>
        </p:blipFill>
        <p:spPr>
          <a:xfrm>
            <a:off x="1763688" y="1988840"/>
            <a:ext cx="4896544" cy="4641626"/>
          </a:xfrm>
          <a:prstGeom prst="rect">
            <a:avLst/>
          </a:prstGeom>
        </p:spPr>
      </p:pic>
    </p:spTree>
    <p:extLst>
      <p:ext uri="{BB962C8B-B14F-4D97-AF65-F5344CB8AC3E}">
        <p14:creationId xmlns:p14="http://schemas.microsoft.com/office/powerpoint/2010/main" val="78245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914400" y="1628800"/>
            <a:ext cx="7772400" cy="2862322"/>
          </a:xfrm>
          <a:prstGeom prst="rect">
            <a:avLst/>
          </a:prstGeom>
          <a:noFill/>
        </p:spPr>
        <p:txBody>
          <a:bodyPr wrap="square" rtlCol="0">
            <a:spAutoFit/>
          </a:bodyPr>
          <a:lstStyle/>
          <a:p>
            <a:r>
              <a:rPr lang="en-MY" dirty="0"/>
              <a:t>Performance Management begins with strategic planning. Translating the vision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 For people to act on the words in vision and strategy statements, those statements must be</a:t>
            </a:r>
          </a:p>
          <a:p>
            <a:r>
              <a:rPr lang="en-MY" dirty="0"/>
              <a:t> expressed as an integrated set of objectives and measures, agreed upon by all senior executives, that describe the long-term drivers of success</a:t>
            </a:r>
          </a:p>
          <a:p>
            <a:endParaRPr lang="en-MY" dirty="0"/>
          </a:p>
        </p:txBody>
      </p:sp>
    </p:spTree>
    <p:extLst>
      <p:ext uri="{BB962C8B-B14F-4D97-AF65-F5344CB8AC3E}">
        <p14:creationId xmlns:p14="http://schemas.microsoft.com/office/powerpoint/2010/main" val="111983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1187624" y="1988840"/>
            <a:ext cx="7128792" cy="2308324"/>
          </a:xfrm>
          <a:prstGeom prst="rect">
            <a:avLst/>
          </a:prstGeom>
          <a:noFill/>
        </p:spPr>
        <p:txBody>
          <a:bodyPr wrap="square" rtlCol="0">
            <a:spAutoFit/>
          </a:bodyPr>
          <a:lstStyle/>
          <a:p>
            <a:r>
              <a:rPr lang="en-MY" dirty="0"/>
              <a:t>Communicating and linking lets managers communicate their strategy up and down the organization and link it to departmental and individual objectives. Traditionally, departments are evaluated by their financial performance, and individual incentives are tied to short-term financial goals. 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1115616" y="1799050"/>
            <a:ext cx="7772400" cy="4524315"/>
          </a:xfrm>
          <a:prstGeom prst="rect">
            <a:avLst/>
          </a:prstGeom>
          <a:noFill/>
        </p:spPr>
        <p:txBody>
          <a:bodyPr wrap="square" rtlCol="0">
            <a:spAutoFit/>
          </a:bodyPr>
          <a:lstStyle/>
          <a:p>
            <a:r>
              <a:rPr lang="en-MY" dirty="0"/>
              <a:t>Budgeting is the process by which a company or individuals evaluate their earnings and expenses and project their cash flow for the future. Budgeting enables companies to integrate their business and financial plans. Goal setting is a key element to making a budget. Almost all organizations today are implementing a variety of change programs, each with its own champions, gurus, and consultants, and each competing for senior executives’ time, energy, and resources. Managers find it difficult to integrate those diverse initiatives to achieve their strategic goals—a situation that leads to frequent disappointments with the programs’ results. But when managers use the ambitious goals set for performance measures as the basis for allocating resources and setting priorities, they can undertake and coordinate only those initiatives that move them toward their long-term strategic objectives. After that, cascading the strategic objectives and translate the corporate-wide objectives down to first business units, support units or departments and then teams or individuals</a:t>
            </a:r>
          </a:p>
          <a:p>
            <a:endParaRPr lang="en-MY" dirty="0"/>
          </a:p>
        </p:txBody>
      </p:sp>
    </p:spTree>
    <p:extLst>
      <p:ext uri="{BB962C8B-B14F-4D97-AF65-F5344CB8AC3E}">
        <p14:creationId xmlns:p14="http://schemas.microsoft.com/office/powerpoint/2010/main" val="279038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1043608" y="1916832"/>
            <a:ext cx="7416824" cy="3970318"/>
          </a:xfrm>
          <a:prstGeom prst="rect">
            <a:avLst/>
          </a:prstGeom>
          <a:noFill/>
        </p:spPr>
        <p:txBody>
          <a:bodyPr wrap="square" rtlCol="0">
            <a:spAutoFit/>
          </a:bodyPr>
          <a:lstStyle/>
          <a:p>
            <a:r>
              <a:rPr lang="en-MY" dirty="0"/>
              <a:t>Performance measurement, also called performance metric, refers to numerical information that quantifies input, output, and performance dimensions of processes, products, services, and the overall organization outcomes. Performance measurement can provide feedback and learning that gives companies the capacity for what we call strategic learning. Existing feedback and review processes focus on whether the company, its departments, or its individual employees have met their budgeted financial goals. If the balanced scorecard (BSC) is implemented at the </a:t>
            </a:r>
            <a:r>
              <a:rPr lang="en-MY" dirty="0" err="1"/>
              <a:t>center</a:t>
            </a:r>
            <a:r>
              <a:rPr lang="en-MY" dirty="0"/>
              <a:t> of its management systems, a company can monitor short-term results from the three additional perspectives—customers, internal business processes, and learning and growth—and evaluate strategy in the light of recent performance. The scorecard thus enables companies to modify strategies to reflect real-time learning</a:t>
            </a:r>
          </a:p>
        </p:txBody>
      </p:sp>
    </p:spTree>
    <p:extLst>
      <p:ext uri="{BB962C8B-B14F-4D97-AF65-F5344CB8AC3E}">
        <p14:creationId xmlns:p14="http://schemas.microsoft.com/office/powerpoint/2010/main" val="361541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9DC1-0427-4740-A335-268216752D98}"/>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A1E6C189-AC81-4FD6-B89E-6213A90BE02E}"/>
              </a:ext>
            </a:extLst>
          </p:cNvPr>
          <p:cNvPicPr>
            <a:picLocks noChangeAspect="1"/>
          </p:cNvPicPr>
          <p:nvPr/>
        </p:nvPicPr>
        <p:blipFill>
          <a:blip r:embed="rId2"/>
          <a:stretch>
            <a:fillRect/>
          </a:stretch>
        </p:blipFill>
        <p:spPr>
          <a:xfrm>
            <a:off x="1907704" y="1988840"/>
            <a:ext cx="4608512" cy="4394334"/>
          </a:xfrm>
          <a:prstGeom prst="rect">
            <a:avLst/>
          </a:prstGeom>
        </p:spPr>
      </p:pic>
    </p:spTree>
    <p:extLst>
      <p:ext uri="{BB962C8B-B14F-4D97-AF65-F5344CB8AC3E}">
        <p14:creationId xmlns:p14="http://schemas.microsoft.com/office/powerpoint/2010/main" val="2751553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899592" y="1844824"/>
            <a:ext cx="7344816" cy="2031325"/>
          </a:xfrm>
          <a:prstGeom prst="rect">
            <a:avLst/>
          </a:prstGeom>
          <a:noFill/>
        </p:spPr>
        <p:txBody>
          <a:bodyPr wrap="square" rtlCol="0">
            <a:spAutoFit/>
          </a:bodyPr>
          <a:lstStyle/>
          <a:p>
            <a:r>
              <a:rPr lang="en-MY" dirty="0"/>
              <a:t>Job performance is defined as the set of </a:t>
            </a:r>
            <a:r>
              <a:rPr lang="en-MY" dirty="0" err="1"/>
              <a:t>behaviors</a:t>
            </a:r>
            <a:r>
              <a:rPr lang="en-MY" dirty="0"/>
              <a:t> that are relevant to the goals of the organization or the organizational unit in which a person work. Job performance is what the organization hires one to do, and do well.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3693319"/>
          </a:xfrm>
          <a:prstGeom prst="rect">
            <a:avLst/>
          </a:prstGeom>
          <a:noFill/>
        </p:spPr>
        <p:txBody>
          <a:bodyPr wrap="square" rtlCol="0">
            <a:spAutoFit/>
          </a:bodyPr>
          <a:lstStyle/>
          <a:p>
            <a:r>
              <a:rPr lang="en-MY" dirty="0"/>
              <a:t>Task performance refers the proficiency with which job incumbents perform activities that are formally recognized as part of their job or activities that contribute to the organization’s technical core. It often belongs to “can do </a:t>
            </a:r>
            <a:r>
              <a:rPr lang="en-MY" dirty="0" err="1"/>
              <a:t>behavior</a:t>
            </a:r>
            <a:r>
              <a:rPr lang="en-MY" dirty="0"/>
              <a:t>”. The components of task performance are:</a:t>
            </a:r>
          </a:p>
          <a:p>
            <a:endParaRPr lang="en-MY" dirty="0"/>
          </a:p>
          <a:p>
            <a:pPr marL="285750" indent="-285750">
              <a:buFont typeface="Wingdings" panose="05000000000000000000" pitchFamily="2" charset="2"/>
              <a:buChar char="§"/>
            </a:pPr>
            <a:r>
              <a:rPr lang="en-MY" dirty="0"/>
              <a:t>Declarative Knowledge: fact, principles, goals, self-knowledge.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Motivation: choice to perform, level of effort, persistence of effort.</a:t>
            </a:r>
          </a:p>
          <a:p>
            <a:endParaRPr lang="en-MY" dirty="0"/>
          </a:p>
        </p:txBody>
      </p:sp>
    </p:spTree>
    <p:extLst>
      <p:ext uri="{BB962C8B-B14F-4D97-AF65-F5344CB8AC3E}">
        <p14:creationId xmlns:p14="http://schemas.microsoft.com/office/powerpoint/2010/main" val="2628836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3139321"/>
          </a:xfrm>
          <a:prstGeom prst="rect">
            <a:avLst/>
          </a:prstGeom>
          <a:noFill/>
        </p:spPr>
        <p:txBody>
          <a:bodyPr wrap="square" rtlCol="0">
            <a:spAutoFit/>
          </a:bodyPr>
          <a:lstStyle/>
          <a:p>
            <a:r>
              <a:rPr lang="en-MY" dirty="0"/>
              <a:t>Organisational Citizenship -  a perspective that employee have whereby they extend their </a:t>
            </a:r>
            <a:r>
              <a:rPr lang="en-MY" dirty="0" err="1"/>
              <a:t>behaviors</a:t>
            </a:r>
            <a:r>
              <a:rPr lang="en-MY" dirty="0"/>
              <a:t> beyond the normal duties of their position</a:t>
            </a:r>
          </a:p>
          <a:p>
            <a:endParaRPr lang="en-MY" dirty="0"/>
          </a:p>
          <a:p>
            <a:r>
              <a:rPr lang="en-MY" dirty="0"/>
              <a:t>The components of task performance are:</a:t>
            </a:r>
          </a:p>
          <a:p>
            <a:endParaRPr lang="en-MY" dirty="0"/>
          </a:p>
          <a:p>
            <a:pPr marL="285750" indent="-285750">
              <a:buFont typeface="Wingdings" panose="05000000000000000000" pitchFamily="2" charset="2"/>
              <a:buChar char="§"/>
            </a:pPr>
            <a:r>
              <a:rPr lang="en-MY" dirty="0"/>
              <a:t>Interpersonal citizenship </a:t>
            </a:r>
            <a:r>
              <a:rPr lang="en-MY" dirty="0" err="1"/>
              <a:t>behaviors</a:t>
            </a:r>
            <a:r>
              <a:rPr lang="en-MY" dirty="0"/>
              <a:t>: helping &amp; cooperating with others.</a:t>
            </a:r>
          </a:p>
          <a:p>
            <a:pPr marL="285750" indent="-285750">
              <a:buFont typeface="Wingdings" panose="05000000000000000000" pitchFamily="2" charset="2"/>
              <a:buChar char="§"/>
            </a:pPr>
            <a:r>
              <a:rPr lang="en-MY" dirty="0"/>
              <a:t>Organizational citizenship </a:t>
            </a:r>
            <a:r>
              <a:rPr lang="en-MY" dirty="0" err="1"/>
              <a:t>behaviors</a:t>
            </a:r>
            <a:r>
              <a:rPr lang="en-MY" dirty="0"/>
              <a:t>: endorsing, supporting &amp; defending organizational objectives; following organizational rules &amp; procedures.</a:t>
            </a:r>
          </a:p>
          <a:p>
            <a:pPr marL="285750" indent="-285750">
              <a:buFont typeface="Wingdings" panose="05000000000000000000" pitchFamily="2" charset="2"/>
              <a:buChar char="§"/>
            </a:pPr>
            <a:r>
              <a:rPr lang="en-MY" dirty="0"/>
              <a:t>Job/Task citizenship </a:t>
            </a:r>
            <a:r>
              <a:rPr lang="en-MY" dirty="0" err="1"/>
              <a:t>behaviors</a:t>
            </a:r>
            <a:r>
              <a:rPr lang="en-MY" dirty="0"/>
              <a:t>: Persisting with enthusiasm &amp; extra effort as to complete own task activities successfully</a:t>
            </a:r>
          </a:p>
          <a:p>
            <a:endParaRPr lang="en-MY" dirty="0"/>
          </a:p>
        </p:txBody>
      </p:sp>
    </p:spTree>
    <p:extLst>
      <p:ext uri="{BB962C8B-B14F-4D97-AF65-F5344CB8AC3E}">
        <p14:creationId xmlns:p14="http://schemas.microsoft.com/office/powerpoint/2010/main" val="33020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452431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Performance monitoring is a day-to-day management </a:t>
            </a:r>
            <a:r>
              <a:rPr lang="en-MY" dirty="0" err="1"/>
              <a:t>behavior</a:t>
            </a:r>
            <a:r>
              <a:rPr lang="en-MY" dirty="0"/>
              <a:t> to assure the objectives could be accomplished.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Performance appraisal is the process that measures the degree to which employee accomplishes work requirements.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Performance development is an ongoing cyclical process aims to develop, maintain and improve your skills, knowledge and job performance through performance planning, monitoring, and appraisal.</a:t>
            </a:r>
          </a:p>
          <a:p>
            <a:endParaRPr lang="en-MY" dirty="0"/>
          </a:p>
          <a:p>
            <a:endParaRPr lang="en-MY" dirty="0"/>
          </a:p>
        </p:txBody>
      </p:sp>
    </p:spTree>
    <p:extLst>
      <p:ext uri="{BB962C8B-B14F-4D97-AF65-F5344CB8AC3E}">
        <p14:creationId xmlns:p14="http://schemas.microsoft.com/office/powerpoint/2010/main" val="3158716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08D7-207D-4033-A3ED-BADE208DFE90}"/>
              </a:ext>
            </a:extLst>
          </p:cNvPr>
          <p:cNvSpPr>
            <a:spLocks noGrp="1"/>
          </p:cNvSpPr>
          <p:nvPr>
            <p:ph type="title"/>
          </p:nvPr>
        </p:nvSpPr>
        <p:spPr/>
        <p:txBody>
          <a:bodyPr/>
          <a:lstStyle/>
          <a:p>
            <a:r>
              <a:rPr lang="en-MY" dirty="0"/>
              <a:t>Performance Appraisal Process</a:t>
            </a:r>
          </a:p>
        </p:txBody>
      </p:sp>
      <p:pic>
        <p:nvPicPr>
          <p:cNvPr id="5" name="Picture 4">
            <a:extLst>
              <a:ext uri="{FF2B5EF4-FFF2-40B4-BE49-F238E27FC236}">
                <a16:creationId xmlns:a16="http://schemas.microsoft.com/office/drawing/2014/main" id="{CFBDEFB2-2A7D-4311-8B86-7CBE0C4D61FC}"/>
              </a:ext>
            </a:extLst>
          </p:cNvPr>
          <p:cNvPicPr>
            <a:picLocks noChangeAspect="1"/>
          </p:cNvPicPr>
          <p:nvPr/>
        </p:nvPicPr>
        <p:blipFill>
          <a:blip r:embed="rId2"/>
          <a:stretch>
            <a:fillRect/>
          </a:stretch>
        </p:blipFill>
        <p:spPr>
          <a:xfrm>
            <a:off x="2961431" y="1988840"/>
            <a:ext cx="3221137" cy="3908652"/>
          </a:xfrm>
          <a:prstGeom prst="rect">
            <a:avLst/>
          </a:prstGeom>
        </p:spPr>
      </p:pic>
    </p:spTree>
    <p:extLst>
      <p:ext uri="{BB962C8B-B14F-4D97-AF65-F5344CB8AC3E}">
        <p14:creationId xmlns:p14="http://schemas.microsoft.com/office/powerpoint/2010/main" val="431774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914400" y="1916832"/>
            <a:ext cx="7185992" cy="3970318"/>
          </a:xfrm>
          <a:prstGeom prst="rect">
            <a:avLst/>
          </a:prstGeom>
          <a:noFill/>
        </p:spPr>
        <p:txBody>
          <a:bodyPr wrap="square" rtlCol="0">
            <a:spAutoFit/>
          </a:bodyPr>
          <a:lstStyle/>
          <a:p>
            <a:r>
              <a:rPr lang="en-MY"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dirty="0"/>
          </a:p>
          <a:p>
            <a:r>
              <a:rPr lang="en-MY"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474024" cy="2308324"/>
          </a:xfrm>
          <a:prstGeom prst="rect">
            <a:avLst/>
          </a:prstGeom>
          <a:noFill/>
        </p:spPr>
        <p:txBody>
          <a:bodyPr wrap="square" rtlCol="0">
            <a:spAutoFit/>
          </a:bodyPr>
          <a:lstStyle/>
          <a:p>
            <a:r>
              <a:rPr lang="en-MY" dirty="0"/>
              <a:t>At strategic level, performance management deals with the achievement of the overall organizational objectives. Practitioners refer to it as corporate, business, organizational or enterprise performance management, this being the highest and most complete level of usage of performance management principles in organizations.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83568" y="1772816"/>
            <a:ext cx="8003232" cy="4247317"/>
          </a:xfrm>
          <a:prstGeom prst="rect">
            <a:avLst/>
          </a:prstGeom>
          <a:noFill/>
        </p:spPr>
        <p:txBody>
          <a:bodyPr wrap="square" rtlCol="0">
            <a:spAutoFit/>
          </a:bodyPr>
          <a:lstStyle/>
          <a:p>
            <a:r>
              <a:rPr lang="en-MY" dirty="0"/>
              <a:t>Performance management at operational level is linked to operational management, as its focus is on the achievement of operational objectives. Although aligned with corporate strategy, the focus here is more functional / tactical.</a:t>
            </a:r>
          </a:p>
          <a:p>
            <a:endParaRPr lang="en-MY" dirty="0"/>
          </a:p>
          <a:p>
            <a:r>
              <a:rPr lang="en-MY"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r>
              <a:rPr lang="en-MY"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dirty="0"/>
          </a:p>
        </p:txBody>
      </p:sp>
    </p:spTree>
    <p:extLst>
      <p:ext uri="{BB962C8B-B14F-4D97-AF65-F5344CB8AC3E}">
        <p14:creationId xmlns:p14="http://schemas.microsoft.com/office/powerpoint/2010/main" val="3253472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2585323"/>
          </a:xfrm>
          <a:prstGeom prst="rect">
            <a:avLst/>
          </a:prstGeom>
          <a:noFill/>
        </p:spPr>
        <p:txBody>
          <a:bodyPr wrap="square" rtlCol="0">
            <a:spAutoFit/>
          </a:bodyPr>
          <a:lstStyle/>
          <a:p>
            <a:r>
              <a:rPr lang="en-MY" dirty="0"/>
              <a:t>The traditional level at which performance management is used in organizations is the individual level, looking at the performance of individuals in an organizational context. At individual level, performance management is represented by an integrated and planned system for continuously improving the performance of all employees. It involves defining work goals and standards, reviewing performance against these standards, actively managing all levels of performance, and maximizing learning and development</a:t>
            </a:r>
          </a:p>
          <a:p>
            <a:endParaRPr lang="en-MY" dirty="0"/>
          </a:p>
        </p:txBody>
      </p:sp>
    </p:spTree>
    <p:extLst>
      <p:ext uri="{BB962C8B-B14F-4D97-AF65-F5344CB8AC3E}">
        <p14:creationId xmlns:p14="http://schemas.microsoft.com/office/powerpoint/2010/main" val="25158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1. 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1043608" y="1844824"/>
            <a:ext cx="7272808" cy="3416320"/>
          </a:xfrm>
          <a:prstGeom prst="rect">
            <a:avLst/>
          </a:prstGeom>
          <a:noFill/>
        </p:spPr>
        <p:txBody>
          <a:bodyPr wrap="square" rtlCol="0">
            <a:spAutoFit/>
          </a:bodyPr>
          <a:lstStyle/>
          <a:p>
            <a:r>
              <a:rPr lang="en-MY"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dirty="0"/>
          </a:p>
          <a:p>
            <a:r>
              <a:rPr lang="en-MY" dirty="0"/>
              <a:t>Performance plans are decided collaboratively between the supervisor and employee working </a:t>
            </a:r>
            <a:r>
              <a:rPr lang="en-MY" dirty="0" err="1"/>
              <a:t>together.They</a:t>
            </a:r>
            <a:r>
              <a:rPr lang="en-MY" dirty="0"/>
              <a:t>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2. 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6" name="Picture 5">
            <a:extLst>
              <a:ext uri="{FF2B5EF4-FFF2-40B4-BE49-F238E27FC236}">
                <a16:creationId xmlns:a16="http://schemas.microsoft.com/office/drawing/2014/main" id="{1C95C80E-46EA-4C48-BBDF-0A998A3C360C}"/>
              </a:ext>
            </a:extLst>
          </p:cNvPr>
          <p:cNvPicPr>
            <a:picLocks noChangeAspect="1"/>
          </p:cNvPicPr>
          <p:nvPr/>
        </p:nvPicPr>
        <p:blipFill>
          <a:blip r:embed="rId2"/>
          <a:stretch>
            <a:fillRect/>
          </a:stretch>
        </p:blipFill>
        <p:spPr>
          <a:xfrm>
            <a:off x="914400" y="1988840"/>
            <a:ext cx="6705600" cy="4438650"/>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55A86-F438-4571-AD2D-AD51AEA45CFD}"/>
              </a:ext>
            </a:extLst>
          </p:cNvPr>
          <p:cNvSpPr>
            <a:spLocks noGrp="1"/>
          </p:cNvSpPr>
          <p:nvPr>
            <p:ph type="title"/>
          </p:nvPr>
        </p:nvSpPr>
        <p:spPr/>
        <p:txBody>
          <a:bodyPr/>
          <a:lstStyle/>
          <a:p>
            <a:r>
              <a:rPr lang="en-MY" dirty="0"/>
              <a:t>Performance Appraisal</a:t>
            </a:r>
          </a:p>
        </p:txBody>
      </p:sp>
      <p:sp>
        <p:nvSpPr>
          <p:cNvPr id="4" name="TextBox 3">
            <a:extLst>
              <a:ext uri="{FF2B5EF4-FFF2-40B4-BE49-F238E27FC236}">
                <a16:creationId xmlns:a16="http://schemas.microsoft.com/office/drawing/2014/main" id="{7EC4CA58-42B0-4FD5-BF31-33B7D24D80F0}"/>
              </a:ext>
            </a:extLst>
          </p:cNvPr>
          <p:cNvSpPr txBox="1"/>
          <p:nvPr/>
        </p:nvSpPr>
        <p:spPr>
          <a:xfrm>
            <a:off x="827584" y="1772815"/>
            <a:ext cx="7859216" cy="4247317"/>
          </a:xfrm>
          <a:prstGeom prst="rect">
            <a:avLst/>
          </a:prstGeom>
          <a:noFill/>
        </p:spPr>
        <p:txBody>
          <a:bodyPr wrap="square" rtlCol="0">
            <a:spAutoFit/>
          </a:bodyPr>
          <a:lstStyle/>
          <a:p>
            <a:r>
              <a:rPr lang="en-MY"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dirty="0"/>
          </a:p>
          <a:p>
            <a:pPr marL="285750" indent="-285750">
              <a:buFont typeface="Wingdings" panose="05000000000000000000" pitchFamily="2" charset="2"/>
              <a:buChar char="§"/>
            </a:pPr>
            <a:r>
              <a:rPr lang="en-MY" dirty="0"/>
              <a:t>The supervisors measure the pay of employees and compare it with targets and plans.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supervisor analyses the factors behind work performances of employees.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employers are in position to guide the employees for a better performance</a:t>
            </a:r>
          </a:p>
          <a:p>
            <a:endParaRPr lang="en-MY" dirty="0"/>
          </a:p>
          <a:p>
            <a:endParaRPr lang="en-MY" dirty="0"/>
          </a:p>
        </p:txBody>
      </p:sp>
    </p:spTree>
    <p:extLst>
      <p:ext uri="{BB962C8B-B14F-4D97-AF65-F5344CB8AC3E}">
        <p14:creationId xmlns:p14="http://schemas.microsoft.com/office/powerpoint/2010/main" val="2120669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B9C0-273C-4F63-8CCC-FD454409B11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D37B296C-105F-4277-82D9-298AA585728A}"/>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165977659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1328</TotalTime>
  <Words>2113</Words>
  <Application>Microsoft Office PowerPoint</Application>
  <PresentationFormat>On-screen Show (4:3)</PresentationFormat>
  <Paragraphs>111</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TALENT DEVELOPMENT AND MANAGEMENT - II</vt:lpstr>
      <vt:lpstr>Performance Management</vt:lpstr>
      <vt:lpstr>Foundation for Performance Management</vt:lpstr>
      <vt:lpstr>Organisational Performance Process</vt:lpstr>
      <vt:lpstr>Performance Management Process</vt:lpstr>
      <vt:lpstr>Strategic Business Performance Management </vt:lpstr>
      <vt:lpstr>Overall Strategy</vt:lpstr>
      <vt:lpstr>Business Performance Management</vt:lpstr>
      <vt:lpstr>Strategic Planning</vt:lpstr>
      <vt:lpstr>Communicate and Linking</vt:lpstr>
      <vt:lpstr>Budgeting</vt:lpstr>
      <vt:lpstr>Performance Measurement</vt:lpstr>
      <vt:lpstr>Strategic Business Performance Management </vt:lpstr>
      <vt:lpstr>Managing Job Performance</vt:lpstr>
      <vt:lpstr>Task Performance</vt:lpstr>
      <vt:lpstr>Contextual Performance</vt:lpstr>
      <vt:lpstr>Job Performance Management Process</vt:lpstr>
      <vt:lpstr>Effective Performance Management process</vt:lpstr>
      <vt:lpstr>Performance Planning</vt:lpstr>
      <vt:lpstr>Performance Appraisal Process</vt:lpstr>
      <vt:lpstr>Integrating the Management of Business and Job Performance</vt:lpstr>
      <vt:lpstr>Integrated Performance Management</vt:lpstr>
      <vt:lpstr>Strategic Level</vt:lpstr>
      <vt:lpstr>Operational Level</vt:lpstr>
      <vt:lpstr>Individual Level</vt:lpstr>
      <vt:lpstr>1. Performance Planning</vt:lpstr>
      <vt:lpstr>Factors for Performance Standard</vt:lpstr>
      <vt:lpstr>Management by objectives (MBO)</vt:lpstr>
      <vt:lpstr>Goal Setting</vt:lpstr>
      <vt:lpstr>2. Performance Monitoring</vt:lpstr>
      <vt:lpstr>Reinforcement</vt:lpstr>
      <vt:lpstr>Performance Appraisal</vt:lpstr>
      <vt:lpstr>Process of Performance Appraisal</vt:lpstr>
      <vt:lpstr>Methods of Performance Appraisal</vt:lpstr>
      <vt:lpstr>Difference between Performance Appraisal and Performance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2020-08-23T12:17:30Z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