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tx2">
            <a:lumMod val="50000"/>
            <a:lumOff val="50000"/>
          </a:schemeClr>
        </a:solidFill>
        <a:ln>
          <a:solidFill>
            <a:srgbClr val="FFFFFF"/>
          </a:solidFill>
        </a:ln>
      </dgm:spPr>
      <dgm:t>
        <a:bodyPr/>
        <a:lstStyle/>
        <a:p>
          <a:r>
            <a:rPr lang="en-MY" dirty="0">
              <a:solidFill>
                <a:schemeClr val="bg1"/>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dirty="0"/>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p>
            <a:endParaRPr lang="en-MY" altLang="en-US" dirty="0"/>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dirty="0"/>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dirty="0"/>
          </a:p>
        </p:txBody>
      </p:sp>
      <p:sp>
        <p:nvSpPr>
          <p:cNvPr id="7" name="Date Placeholder 6"/>
          <p:cNvSpPr>
            <a:spLocks noGrp="1"/>
          </p:cNvSpPr>
          <p:nvPr>
            <p:ph type="dt" sz="half" idx="10"/>
          </p:nvPr>
        </p:nvSpPr>
        <p:spPr/>
        <p:txBody>
          <a:bodyPr/>
          <a:lstStyle/>
          <a:p>
            <a:endParaRPr lang="en-MY" altLang="en-US" dirty="0"/>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dirty="0"/>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dirty="0"/>
          </a:p>
        </p:txBody>
      </p:sp>
      <p:sp>
        <p:nvSpPr>
          <p:cNvPr id="3" name="Date Placeholder 2"/>
          <p:cNvSpPr>
            <a:spLocks noGrp="1"/>
          </p:cNvSpPr>
          <p:nvPr>
            <p:ph type="dt" sz="half" idx="10"/>
          </p:nvPr>
        </p:nvSpPr>
        <p:spPr/>
        <p:txBody>
          <a:bodyPr/>
          <a:lstStyle/>
          <a:p>
            <a:endParaRPr lang="en-MY" altLang="en-US" dirty="0"/>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dirty="0"/>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dirty="0"/>
          </a:p>
        </p:txBody>
      </p:sp>
      <p:sp>
        <p:nvSpPr>
          <p:cNvPr id="212" name="Date Placeholder 211"/>
          <p:cNvSpPr>
            <a:spLocks noGrp="1"/>
          </p:cNvSpPr>
          <p:nvPr>
            <p:ph type="dt" sz="half" idx="10"/>
          </p:nvPr>
        </p:nvSpPr>
        <p:spPr/>
        <p:txBody>
          <a:bodyPr/>
          <a:lstStyle/>
          <a:p>
            <a:endParaRPr lang="en-MY" altLang="en-US" dirty="0"/>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dirty="0"/>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dirty="0"/>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dirty="0"/>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dirty="0"/>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dirty="0"/>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dirty="0"/>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dirty="0"/>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762000" y="990600"/>
            <a:ext cx="7259217" cy="3387626"/>
          </a:xfrm>
        </p:spPr>
        <p:txBody>
          <a:bodyPr>
            <a:normAutofit/>
          </a:bodyPr>
          <a:lstStyle/>
          <a:p>
            <a:r>
              <a:rPr lang="en-MY" sz="6600" dirty="0"/>
              <a:t>TALENT DEVELOPMENT AND MANAGEMENT 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233573336"/>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xmlns=""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xmlns="" val="72035673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xmlns=""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xmlns=""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xmlns=""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xmlns=""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xmlns=""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xmlns=""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xmlns=""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xmlns=""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xmlns=""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xmlns=""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xmlns=""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xmlns=""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xmlns="" val="269383618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xmlns=""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xmlns="" val="111983830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xmlns=""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xmlns="" val="1566166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xmlns=""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xmlns="" val="27903896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xmlns=""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xmlns="" val="36154141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xmlns=""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xmlns="" val="7600315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xmlns=""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xmlns="" val="262883631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xmlns=""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xmlns="" val="33020721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xmlns=""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xmlns="" val="381806296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xmlns=""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xmlns="" val="31587163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xmlns=""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xmlns="" val="425846335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xmlns=""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xmlns="" val="74405910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xmlns=""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xmlns="" val="24829273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xmlns=""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xmlns="" val="32534729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xmlns=""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xmlns="" val="2515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048483887"/>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886305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xmlns=""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xmlns="" val="156376638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xmlns=""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xmlns="" val="13937593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6E901-9BDE-4405-84CE-AB7C44BAFC4E}"/>
              </a:ext>
            </a:extLst>
          </p:cNvPr>
          <p:cNvSpPr>
            <a:spLocks noGrp="1"/>
          </p:cNvSpPr>
          <p:nvPr>
            <p:ph type="title"/>
          </p:nvPr>
        </p:nvSpPr>
        <p:spPr>
          <a:xfrm>
            <a:off x="990600" y="304800"/>
            <a:ext cx="7200900" cy="655639"/>
          </a:xfrm>
        </p:spPr>
        <p:txBody>
          <a:bodyPr/>
          <a:lstStyle/>
          <a:p>
            <a:r>
              <a:rPr lang="en-MY" dirty="0"/>
              <a:t>Factors for Performance Standard</a:t>
            </a:r>
          </a:p>
        </p:txBody>
      </p:sp>
      <p:sp>
        <p:nvSpPr>
          <p:cNvPr id="4" name="TextBox 3">
            <a:extLst>
              <a:ext uri="{FF2B5EF4-FFF2-40B4-BE49-F238E27FC236}">
                <a16:creationId xmlns:a16="http://schemas.microsoft.com/office/drawing/2014/main" xmlns="" id="{8A651FE0-99F5-4A20-9047-449FEE9F6548}"/>
              </a:ext>
            </a:extLst>
          </p:cNvPr>
          <p:cNvSpPr txBox="1"/>
          <p:nvPr/>
        </p:nvSpPr>
        <p:spPr>
          <a:xfrm>
            <a:off x="609600" y="9906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xmlns="" val="360104053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444E7-32C6-4BC2-AB9C-E75787847E84}"/>
              </a:ext>
            </a:extLst>
          </p:cNvPr>
          <p:cNvSpPr>
            <a:spLocks noGrp="1"/>
          </p:cNvSpPr>
          <p:nvPr>
            <p:ph type="title"/>
          </p:nvPr>
        </p:nvSpPr>
        <p:spPr>
          <a:xfrm>
            <a:off x="990600" y="381000"/>
            <a:ext cx="7200900" cy="655639"/>
          </a:xfrm>
        </p:spPr>
        <p:txBody>
          <a:bodyPr/>
          <a:lstStyle/>
          <a:p>
            <a:r>
              <a:rPr lang="en-MY" dirty="0"/>
              <a:t>Management by objectives (MBO)</a:t>
            </a:r>
          </a:p>
        </p:txBody>
      </p:sp>
      <p:sp>
        <p:nvSpPr>
          <p:cNvPr id="4" name="TextBox 3">
            <a:extLst>
              <a:ext uri="{FF2B5EF4-FFF2-40B4-BE49-F238E27FC236}">
                <a16:creationId xmlns:a16="http://schemas.microsoft.com/office/drawing/2014/main" xmlns="" id="{8C418ADC-587E-439F-8217-4EE526E45030}"/>
              </a:ext>
            </a:extLst>
          </p:cNvPr>
          <p:cNvSpPr txBox="1"/>
          <p:nvPr/>
        </p:nvSpPr>
        <p:spPr>
          <a:xfrm>
            <a:off x="685800" y="1143000"/>
            <a:ext cx="800100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xmlns="" id="{308D0AE6-3347-46A7-8A7A-C6965D9A44B7}"/>
              </a:ext>
            </a:extLst>
          </p:cNvPr>
          <p:cNvPicPr>
            <a:picLocks noChangeAspect="1"/>
          </p:cNvPicPr>
          <p:nvPr/>
        </p:nvPicPr>
        <p:blipFill>
          <a:blip r:embed="rId2"/>
          <a:stretch>
            <a:fillRect/>
          </a:stretch>
        </p:blipFill>
        <p:spPr>
          <a:xfrm>
            <a:off x="1295400" y="2743200"/>
            <a:ext cx="6753225" cy="2809875"/>
          </a:xfrm>
          <a:prstGeom prst="rect">
            <a:avLst/>
          </a:prstGeom>
        </p:spPr>
      </p:pic>
    </p:spTree>
    <p:extLst>
      <p:ext uri="{BB962C8B-B14F-4D97-AF65-F5344CB8AC3E}">
        <p14:creationId xmlns:p14="http://schemas.microsoft.com/office/powerpoint/2010/main" xmlns="" val="1918319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xmlns=""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xmlns="" val="8216587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xmlns=""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xmlns="" val="42070239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xmlns=""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xmlns="" val="129201805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12399F-9D13-40EB-88E1-587333BF50BA}"/>
              </a:ext>
            </a:extLst>
          </p:cNvPr>
          <p:cNvSpPr>
            <a:spLocks noGrp="1"/>
          </p:cNvSpPr>
          <p:nvPr>
            <p:ph type="title"/>
          </p:nvPr>
        </p:nvSpPr>
        <p:spPr>
          <a:xfrm>
            <a:off x="990600" y="304800"/>
            <a:ext cx="7200900" cy="655639"/>
          </a:xfrm>
        </p:spPr>
        <p:txBody>
          <a:bodyPr/>
          <a:lstStyle/>
          <a:p>
            <a:r>
              <a:rPr lang="en-MY" dirty="0"/>
              <a:t>Goal Setting</a:t>
            </a:r>
          </a:p>
        </p:txBody>
      </p:sp>
      <p:sp>
        <p:nvSpPr>
          <p:cNvPr id="4" name="TextBox 3">
            <a:extLst>
              <a:ext uri="{FF2B5EF4-FFF2-40B4-BE49-F238E27FC236}">
                <a16:creationId xmlns:a16="http://schemas.microsoft.com/office/drawing/2014/main" xmlns="" id="{BE71DC4F-6235-4FDD-938A-3F3838F46326}"/>
              </a:ext>
            </a:extLst>
          </p:cNvPr>
          <p:cNvSpPr txBox="1"/>
          <p:nvPr/>
        </p:nvSpPr>
        <p:spPr>
          <a:xfrm>
            <a:off x="838200" y="1219200"/>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xmlns="" id="{0DCBE8BF-C105-4142-8290-296DAFAB487E}"/>
              </a:ext>
            </a:extLst>
          </p:cNvPr>
          <p:cNvPicPr>
            <a:picLocks noChangeAspect="1"/>
          </p:cNvPicPr>
          <p:nvPr/>
        </p:nvPicPr>
        <p:blipFill>
          <a:blip r:embed="rId2"/>
          <a:stretch>
            <a:fillRect/>
          </a:stretch>
        </p:blipFill>
        <p:spPr>
          <a:xfrm>
            <a:off x="1295400" y="3276600"/>
            <a:ext cx="5832648" cy="2371725"/>
          </a:xfrm>
          <a:prstGeom prst="rect">
            <a:avLst/>
          </a:prstGeom>
        </p:spPr>
      </p:pic>
    </p:spTree>
    <p:extLst>
      <p:ext uri="{BB962C8B-B14F-4D97-AF65-F5344CB8AC3E}">
        <p14:creationId xmlns:p14="http://schemas.microsoft.com/office/powerpoint/2010/main" xmlns="" val="3816714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xmlns=""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xmlns="" val="914416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79072740"/>
              </p:ext>
            </p:extLst>
          </p:nvPr>
        </p:nvGraphicFramePr>
        <p:xfrm>
          <a:off x="7620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0881354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7B9A0-0A26-482E-8E2C-07D4099B7593}"/>
              </a:ext>
            </a:extLst>
          </p:cNvPr>
          <p:cNvSpPr>
            <a:spLocks noGrp="1"/>
          </p:cNvSpPr>
          <p:nvPr>
            <p:ph type="title"/>
          </p:nvPr>
        </p:nvSpPr>
        <p:spPr>
          <a:xfrm>
            <a:off x="838200" y="381000"/>
            <a:ext cx="7200900" cy="655639"/>
          </a:xfrm>
        </p:spPr>
        <p:txBody>
          <a:bodyPr/>
          <a:lstStyle/>
          <a:p>
            <a:r>
              <a:rPr lang="en-MY" dirty="0"/>
              <a:t>Performance Monitoring</a:t>
            </a:r>
          </a:p>
        </p:txBody>
      </p:sp>
      <p:sp>
        <p:nvSpPr>
          <p:cNvPr id="4" name="TextBox 3">
            <a:extLst>
              <a:ext uri="{FF2B5EF4-FFF2-40B4-BE49-F238E27FC236}">
                <a16:creationId xmlns:a16="http://schemas.microsoft.com/office/drawing/2014/main" xmlns="" id="{AB3A0AEF-EC4B-4B37-AB83-64FF1B3292A3}"/>
              </a:ext>
            </a:extLst>
          </p:cNvPr>
          <p:cNvSpPr txBox="1"/>
          <p:nvPr/>
        </p:nvSpPr>
        <p:spPr>
          <a:xfrm>
            <a:off x="685800" y="1844824"/>
            <a:ext cx="7846640" cy="3793976"/>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xmlns="" val="1702102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xmlns=""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xmlns="" val="3456202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xmlns=""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xmlns="" val="314026446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A202F4-AE1E-4E7D-988D-BAE60F2E63C5}"/>
              </a:ext>
            </a:extLst>
          </p:cNvPr>
          <p:cNvSpPr>
            <a:spLocks noGrp="1"/>
          </p:cNvSpPr>
          <p:nvPr>
            <p:ph type="title"/>
          </p:nvPr>
        </p:nvSpPr>
        <p:spPr>
          <a:xfrm>
            <a:off x="990600" y="381000"/>
            <a:ext cx="7200900" cy="655639"/>
          </a:xfrm>
        </p:spPr>
        <p:txBody>
          <a:bodyPr/>
          <a:lstStyle/>
          <a:p>
            <a:r>
              <a:rPr lang="en-MY" dirty="0"/>
              <a:t>Positive Reinforcement</a:t>
            </a:r>
          </a:p>
        </p:txBody>
      </p:sp>
      <p:sp>
        <p:nvSpPr>
          <p:cNvPr id="3" name="Content Placeholder 2">
            <a:extLst>
              <a:ext uri="{FF2B5EF4-FFF2-40B4-BE49-F238E27FC236}">
                <a16:creationId xmlns:a16="http://schemas.microsoft.com/office/drawing/2014/main" xmlns="" id="{33831FD9-5EDD-47D9-9244-A70610C0AAEB}"/>
              </a:ext>
            </a:extLst>
          </p:cNvPr>
          <p:cNvSpPr>
            <a:spLocks noGrp="1"/>
          </p:cNvSpPr>
          <p:nvPr>
            <p:ph idx="1"/>
          </p:nvPr>
        </p:nvSpPr>
        <p:spPr>
          <a:xfrm>
            <a:off x="683568" y="1600200"/>
            <a:ext cx="8003232" cy="4530725"/>
          </a:xfrm>
        </p:spPr>
        <p:txBody>
          <a:bodyPr>
            <a:normAutofit lnSpcReduction="10000"/>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xmlns="" val="64016416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xmlns="" id="{546439DE-8E2B-462F-9CC5-A0A2182DD5EE}"/>
              </a:ext>
            </a:extLst>
          </p:cNvPr>
          <p:cNvSpPr>
            <a:spLocks noGrp="1"/>
          </p:cNvSpPr>
          <p:nvPr>
            <p:ph idx="1"/>
          </p:nvPr>
        </p:nvSpPr>
        <p:spPr/>
        <p:txBody>
          <a:bodyPr>
            <a:normAutofit/>
          </a:bodyPr>
          <a:lstStyle/>
          <a:p>
            <a:pPr marL="0" indent="0">
              <a:buNone/>
            </a:pPr>
            <a:r>
              <a:rPr lang="en-MY" sz="2400" dirty="0"/>
              <a:t>This reinforcement strengthens a </a:t>
            </a:r>
            <a:r>
              <a:rPr lang="en-MY" sz="2400" dirty="0" err="1"/>
              <a:t>behavior</a:t>
            </a:r>
            <a:r>
              <a:rPr lang="en-MY" sz="2400" dirty="0"/>
              <a:t> because a negative condition is stopped or avoided as a consequence of the </a:t>
            </a:r>
            <a:r>
              <a:rPr lang="en-MY" sz="2400" dirty="0" err="1"/>
              <a:t>behavior</a:t>
            </a:r>
            <a:r>
              <a:rPr lang="en-MY" sz="2400" dirty="0"/>
              <a:t>. This implies rewarding an employee by removing negative / undesirable consequences. Both positive and negative reinforcement can be used for increasing desirable or required </a:t>
            </a:r>
            <a:r>
              <a:rPr lang="en-MY" sz="2400" dirty="0" err="1"/>
              <a:t>behavior</a:t>
            </a:r>
            <a:r>
              <a:rPr lang="en-MY" sz="2400" dirty="0"/>
              <a:t>.</a:t>
            </a:r>
          </a:p>
        </p:txBody>
      </p:sp>
    </p:spTree>
    <p:extLst>
      <p:ext uri="{BB962C8B-B14F-4D97-AF65-F5344CB8AC3E}">
        <p14:creationId xmlns:p14="http://schemas.microsoft.com/office/powerpoint/2010/main" xmlns="" val="5599773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xmlns=""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xmlns="" val="29527673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xmlns=""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xmlns="" val="87826692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93513041"/>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3335389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E8785-0E17-493D-B607-8B898FB59CBA}"/>
              </a:ext>
            </a:extLst>
          </p:cNvPr>
          <p:cNvSpPr>
            <a:spLocks noGrp="1"/>
          </p:cNvSpPr>
          <p:nvPr>
            <p:ph type="title"/>
          </p:nvPr>
        </p:nvSpPr>
        <p:spPr>
          <a:xfrm>
            <a:off x="1066800" y="304800"/>
            <a:ext cx="7200900" cy="655639"/>
          </a:xfrm>
        </p:spPr>
        <p:txBody>
          <a:bodyPr/>
          <a:lstStyle/>
          <a:p>
            <a:r>
              <a:rPr lang="en-MY" dirty="0"/>
              <a:t>Performance Appraisal</a:t>
            </a:r>
          </a:p>
        </p:txBody>
      </p:sp>
      <p:sp>
        <p:nvSpPr>
          <p:cNvPr id="3" name="Content Placeholder 2">
            <a:extLst>
              <a:ext uri="{FF2B5EF4-FFF2-40B4-BE49-F238E27FC236}">
                <a16:creationId xmlns:a16="http://schemas.microsoft.com/office/drawing/2014/main" xmlns="" id="{50BB6E52-3C98-4C15-ADA0-01B4A5416290}"/>
              </a:ext>
            </a:extLst>
          </p:cNvPr>
          <p:cNvSpPr>
            <a:spLocks noGrp="1"/>
          </p:cNvSpPr>
          <p:nvPr>
            <p:ph idx="1"/>
          </p:nvPr>
        </p:nvSpPr>
        <p:spPr>
          <a:xfrm>
            <a:off x="838200" y="1219201"/>
            <a:ext cx="7334250" cy="4572000"/>
          </a:xfrm>
        </p:spPr>
        <p:txBody>
          <a:bodyPr>
            <a:normAutofit lnSpcReduction="10000"/>
          </a:bodyPr>
          <a:lstStyle/>
          <a:p>
            <a:r>
              <a:rPr lang="en-MY" sz="2400" dirty="0"/>
              <a:t>Performance Appraisal is the systematic evaluation of the performance of employees and to understand the abilities of a person for further growth and development. Performance appraisal is generally done in systematic ways which are as follows:</a:t>
            </a:r>
          </a:p>
          <a:p>
            <a:pPr marL="285750" indent="-285750">
              <a:buFont typeface="Wingdings" panose="05000000000000000000" pitchFamily="2" charset="2"/>
              <a:buChar char="§"/>
            </a:pPr>
            <a:r>
              <a:rPr lang="en-MY" sz="2400" dirty="0" smtClean="0"/>
              <a:t>The </a:t>
            </a:r>
            <a:r>
              <a:rPr lang="en-MY" sz="2400" dirty="0"/>
              <a:t>supervisors measure the pay of employees and compare it with targets and plans.</a:t>
            </a:r>
          </a:p>
          <a:p>
            <a:pPr marL="285750" indent="-285750">
              <a:buFont typeface="Wingdings" panose="05000000000000000000" pitchFamily="2" charset="2"/>
              <a:buChar char="§"/>
            </a:pPr>
            <a:r>
              <a:rPr lang="en-MY" sz="2400" dirty="0" smtClean="0"/>
              <a:t>The </a:t>
            </a:r>
            <a:r>
              <a:rPr lang="en-MY" sz="2400" dirty="0"/>
              <a:t>supervisor analyses the factors behind work performances of employees.</a:t>
            </a:r>
          </a:p>
          <a:p>
            <a:pPr marL="285750" indent="-285750">
              <a:buFont typeface="Wingdings" panose="05000000000000000000" pitchFamily="2" charset="2"/>
              <a:buChar char="§"/>
            </a:pPr>
            <a:r>
              <a:rPr lang="en-MY" sz="2400" dirty="0" smtClean="0"/>
              <a:t>The </a:t>
            </a:r>
            <a:r>
              <a:rPr lang="en-MY" sz="2400" dirty="0"/>
              <a:t>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xmlns="" val="185452765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E929E5-0CBB-4C40-9343-7D22C661D0E6}"/>
              </a:ext>
            </a:extLst>
          </p:cNvPr>
          <p:cNvSpPr>
            <a:spLocks noGrp="1"/>
          </p:cNvSpPr>
          <p:nvPr>
            <p:ph type="title"/>
          </p:nvPr>
        </p:nvSpPr>
        <p:spPr>
          <a:xfrm>
            <a:off x="914400" y="228600"/>
            <a:ext cx="7200900" cy="579439"/>
          </a:xfrm>
        </p:spPr>
        <p:txBody>
          <a:bodyPr/>
          <a:lstStyle/>
          <a:p>
            <a:r>
              <a:rPr lang="en-MY" dirty="0"/>
              <a:t>Performance Appraisals</a:t>
            </a:r>
          </a:p>
        </p:txBody>
      </p:sp>
      <p:sp>
        <p:nvSpPr>
          <p:cNvPr id="3" name="Content Placeholder 2">
            <a:extLst>
              <a:ext uri="{FF2B5EF4-FFF2-40B4-BE49-F238E27FC236}">
                <a16:creationId xmlns:a16="http://schemas.microsoft.com/office/drawing/2014/main" xmlns="" id="{3290C91E-570A-4EDB-B62D-6CE140377C7E}"/>
              </a:ext>
            </a:extLst>
          </p:cNvPr>
          <p:cNvSpPr>
            <a:spLocks noGrp="1"/>
          </p:cNvSpPr>
          <p:nvPr>
            <p:ph idx="1"/>
          </p:nvPr>
        </p:nvSpPr>
        <p:spPr>
          <a:xfrm>
            <a:off x="685800" y="1143001"/>
            <a:ext cx="7486650" cy="4648200"/>
          </a:xfrm>
        </p:spPr>
        <p:txBody>
          <a:bodyPr>
            <a:normAutofit/>
          </a:bodyPr>
          <a:lstStyle/>
          <a:p>
            <a:pPr marL="0" indent="0">
              <a:buNone/>
            </a:pPr>
            <a:r>
              <a:rPr lang="en-MY" sz="2400"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xmlns="" val="327575299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xmlns=""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xmlns="" val="56685013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xmlns=""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xmlns="" val="22541970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a16="http://schemas.microsoft.com/office/drawing/2014/main" xmlns=""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p14="http://schemas.microsoft.com/office/powerpoint/2010/main" xmlns="" val="19246988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DCF133-665D-40F9-AEF6-48F6EC452B5D}"/>
              </a:ext>
            </a:extLst>
          </p:cNvPr>
          <p:cNvSpPr>
            <a:spLocks noGrp="1"/>
          </p:cNvSpPr>
          <p:nvPr>
            <p:ph type="title"/>
          </p:nvPr>
        </p:nvSpPr>
        <p:spPr/>
        <p:txBody>
          <a:bodyPr/>
          <a:lstStyle/>
          <a:p>
            <a:r>
              <a:rPr lang="en-MY" dirty="0"/>
              <a:t>Equity Theory</a:t>
            </a:r>
          </a:p>
        </p:txBody>
      </p:sp>
      <p:sp>
        <p:nvSpPr>
          <p:cNvPr id="3" name="Content Placeholder 2">
            <a:extLst>
              <a:ext uri="{FF2B5EF4-FFF2-40B4-BE49-F238E27FC236}">
                <a16:creationId xmlns:a16="http://schemas.microsoft.com/office/drawing/2014/main" xmlns="" id="{C96E0FAF-1C03-4E7B-953D-406120E4856C}"/>
              </a:ext>
            </a:extLst>
          </p:cNvPr>
          <p:cNvSpPr>
            <a:spLocks noGrp="1"/>
          </p:cNvSpPr>
          <p:nvPr>
            <p:ph idx="1"/>
          </p:nvPr>
        </p:nvSpPr>
        <p:spPr>
          <a:xfrm>
            <a:off x="685800" y="1628800"/>
            <a:ext cx="8206680" cy="4530725"/>
          </a:xfrm>
        </p:spPr>
        <p:txBody>
          <a:bodyPr/>
          <a:lstStyle/>
          <a:p>
            <a:r>
              <a:rPr lang="en-MY" dirty="0"/>
              <a:t>Adams' Equity Theory calls for a fair balance to be struck between an employee's inputs (hard work, skill level, acceptance, enthusiasm, and so on) and an employee's outputs (salary, benefits, intangibles such as recognition, and so on).</a:t>
            </a:r>
          </a:p>
          <a:p>
            <a:endParaRPr lang="en-MY" dirty="0"/>
          </a:p>
          <a:p>
            <a:r>
              <a:rPr lang="en-MY"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xmlns="" val="3142019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xmlns=""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xmlns="" val="1235672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C44E7F-15F0-49E1-A8C8-F15A07C9EE15}"/>
              </a:ext>
            </a:extLst>
          </p:cNvPr>
          <p:cNvSpPr>
            <a:spLocks noGrp="1"/>
          </p:cNvSpPr>
          <p:nvPr>
            <p:ph type="title"/>
          </p:nvPr>
        </p:nvSpPr>
        <p:spPr>
          <a:xfrm>
            <a:off x="685800" y="304800"/>
            <a:ext cx="8122096" cy="658813"/>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xmlns="" id="{0E91AADA-856D-4C25-9002-33C541932158}"/>
              </a:ext>
            </a:extLst>
          </p:cNvPr>
          <p:cNvSpPr>
            <a:spLocks noGrp="1"/>
          </p:cNvSpPr>
          <p:nvPr>
            <p:ph idx="1"/>
          </p:nvPr>
        </p:nvSpPr>
        <p:spPr>
          <a:xfrm>
            <a:off x="654968" y="1600201"/>
            <a:ext cx="7955632" cy="4419600"/>
          </a:xfrm>
        </p:spPr>
        <p:txBody>
          <a:bodyPr>
            <a:normAutofit/>
          </a:bodyPr>
          <a:lstStyle/>
          <a:p>
            <a:r>
              <a:rPr lang="en-MY" sz="2400" dirty="0"/>
              <a:t>Distributive justice involves people's evaluations of the fairness of the allocation of desirable outcomes across people.</a:t>
            </a:r>
          </a:p>
          <a:p>
            <a:r>
              <a:rPr lang="en-MY" sz="2400"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xmlns="" val="156812826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22D292-22AF-4D09-BCE3-90CE4CB81025}"/>
              </a:ext>
            </a:extLst>
          </p:cNvPr>
          <p:cNvSpPr>
            <a:spLocks noGrp="1"/>
          </p:cNvSpPr>
          <p:nvPr>
            <p:ph type="title"/>
          </p:nvPr>
        </p:nvSpPr>
        <p:spPr>
          <a:xfrm>
            <a:off x="762000" y="304800"/>
            <a:ext cx="7200900" cy="579439"/>
          </a:xfrm>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xmlns="" id="{5D2649E4-8368-43E5-990B-D268D96D4D8E}"/>
              </a:ext>
            </a:extLst>
          </p:cNvPr>
          <p:cNvSpPr>
            <a:spLocks noGrp="1"/>
          </p:cNvSpPr>
          <p:nvPr>
            <p:ph idx="1"/>
          </p:nvPr>
        </p:nvSpPr>
        <p:spPr>
          <a:xfrm>
            <a:off x="685800" y="1628800"/>
            <a:ext cx="8134672" cy="4530725"/>
          </a:xfrm>
        </p:spPr>
        <p:txBody>
          <a:bodyPr>
            <a:normAutofit/>
          </a:bodyPr>
          <a:lstStyle/>
          <a:p>
            <a:r>
              <a:rPr lang="en-MY" sz="2400" dirty="0"/>
              <a:t>Procedural Justice / Fairness means the fairness of the procedures adopted to decide the outcomes. Process of assigning well trained </a:t>
            </a:r>
            <a:r>
              <a:rPr lang="en-MY" sz="2400" dirty="0" err="1"/>
              <a:t>raters</a:t>
            </a:r>
            <a:r>
              <a:rPr lang="en-MY" sz="2400" dirty="0"/>
              <a:t>, mutually establishing performance criteria and having appeals process adds to employee perception of procedural justice.</a:t>
            </a:r>
          </a:p>
          <a:p>
            <a:r>
              <a:rPr lang="en-MY" sz="2400"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xmlns="" val="21542756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C7D6C-19FF-476A-AF86-6A9666B953DF}"/>
              </a:ext>
            </a:extLst>
          </p:cNvPr>
          <p:cNvSpPr>
            <a:spLocks noGrp="1"/>
          </p:cNvSpPr>
          <p:nvPr>
            <p:ph type="title"/>
          </p:nvPr>
        </p:nvSpPr>
        <p:spPr>
          <a:xfrm>
            <a:off x="914400" y="381000"/>
            <a:ext cx="7200900" cy="731839"/>
          </a:xfrm>
        </p:spPr>
        <p:txBody>
          <a:bodyPr/>
          <a:lstStyle/>
          <a:p>
            <a:r>
              <a:rPr lang="en-MY" dirty="0"/>
              <a:t>Interactional Justice / Fairness</a:t>
            </a:r>
          </a:p>
        </p:txBody>
      </p:sp>
      <p:sp>
        <p:nvSpPr>
          <p:cNvPr id="3" name="Content Placeholder 2">
            <a:extLst>
              <a:ext uri="{FF2B5EF4-FFF2-40B4-BE49-F238E27FC236}">
                <a16:creationId xmlns:a16="http://schemas.microsoft.com/office/drawing/2014/main" xmlns="" id="{84ECF5F1-899E-47A5-88B5-B11E5CD1BD66}"/>
              </a:ext>
            </a:extLst>
          </p:cNvPr>
          <p:cNvSpPr>
            <a:spLocks noGrp="1"/>
          </p:cNvSpPr>
          <p:nvPr>
            <p:ph idx="1"/>
          </p:nvPr>
        </p:nvSpPr>
        <p:spPr>
          <a:xfrm>
            <a:off x="755576" y="1600200"/>
            <a:ext cx="7931224" cy="4530725"/>
          </a:xfrm>
        </p:spPr>
        <p:txBody>
          <a:bodyPr>
            <a:normAutofit/>
          </a:bodyPr>
          <a:lstStyle/>
          <a:p>
            <a:r>
              <a:rPr lang="en-MY" sz="2400" dirty="0"/>
              <a:t>Interactional Justice / Fairness refers to the quality of appraisal interview, appraisal system and performance interaction between the </a:t>
            </a:r>
            <a:r>
              <a:rPr lang="en-MY" sz="2400" dirty="0" err="1"/>
              <a:t>rater</a:t>
            </a:r>
            <a:r>
              <a:rPr lang="en-MY" sz="2400" dirty="0"/>
              <a:t> and the ratee. </a:t>
            </a:r>
          </a:p>
          <a:p>
            <a:r>
              <a:rPr lang="en-MY" sz="2400"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xmlns="" val="28212072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44D484-D22C-4808-A031-661617DD6A1C}"/>
              </a:ext>
            </a:extLst>
          </p:cNvPr>
          <p:cNvSpPr>
            <a:spLocks noGrp="1"/>
          </p:cNvSpPr>
          <p:nvPr>
            <p:ph type="title"/>
          </p:nvPr>
        </p:nvSpPr>
        <p:spPr>
          <a:xfrm>
            <a:off x="990600" y="304800"/>
            <a:ext cx="7200900" cy="655639"/>
          </a:xfrm>
        </p:spPr>
        <p:txBody>
          <a:bodyPr/>
          <a:lstStyle/>
          <a:p>
            <a:r>
              <a:rPr lang="en-MY" dirty="0"/>
              <a:t>Informational Justice / Fairness</a:t>
            </a:r>
          </a:p>
        </p:txBody>
      </p:sp>
      <p:sp>
        <p:nvSpPr>
          <p:cNvPr id="3" name="Content Placeholder 2">
            <a:extLst>
              <a:ext uri="{FF2B5EF4-FFF2-40B4-BE49-F238E27FC236}">
                <a16:creationId xmlns:a16="http://schemas.microsoft.com/office/drawing/2014/main" xmlns="" id="{A43A1B89-15F8-46AF-9045-C372787E4D0A}"/>
              </a:ext>
            </a:extLst>
          </p:cNvPr>
          <p:cNvSpPr>
            <a:spLocks noGrp="1"/>
          </p:cNvSpPr>
          <p:nvPr>
            <p:ph idx="1"/>
          </p:nvPr>
        </p:nvSpPr>
        <p:spPr>
          <a:xfrm>
            <a:off x="533400" y="1219200"/>
            <a:ext cx="8001000" cy="4572000"/>
          </a:xfrm>
        </p:spPr>
        <p:txBody>
          <a:bodyPr>
            <a:normAutofit lnSpcReduction="10000"/>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xmlns="" val="6896282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D64F7B-61DF-480C-9153-51A26D010669}"/>
              </a:ext>
            </a:extLst>
          </p:cNvPr>
          <p:cNvSpPr>
            <a:spLocks noGrp="1"/>
          </p:cNvSpPr>
          <p:nvPr>
            <p:ph type="title"/>
          </p:nvPr>
        </p:nvSpPr>
        <p:spPr>
          <a:xfrm>
            <a:off x="990600" y="381000"/>
            <a:ext cx="7200900" cy="655639"/>
          </a:xfrm>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xmlns="" id="{75E3D83D-E2A4-4E91-BF16-4142F2022629}"/>
              </a:ext>
            </a:extLst>
          </p:cNvPr>
          <p:cNvGraphicFramePr>
            <a:graphicFrameLocks noGrp="1"/>
          </p:cNvGraphicFramePr>
          <p:nvPr>
            <p:extLst>
              <p:ext uri="{D42A27DB-BD31-4B8C-83A1-F6EECF244321}">
                <p14:modId xmlns:p14="http://schemas.microsoft.com/office/powerpoint/2010/main" xmlns=""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xmlns="" val="672468649"/>
                    </a:ext>
                  </a:extLst>
                </a:gridCol>
                <a:gridCol w="3809020">
                  <a:extLst>
                    <a:ext uri="{9D8B030D-6E8A-4147-A177-3AD203B41FA5}">
                      <a16:colId xmlns:a16="http://schemas.microsoft.com/office/drawing/2014/main" xmlns=""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xmlns=""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xmlns="" val="644490183"/>
                  </a:ext>
                </a:extLst>
              </a:tr>
            </a:tbl>
          </a:graphicData>
        </a:graphic>
      </p:graphicFrame>
    </p:spTree>
    <p:extLst>
      <p:ext uri="{BB962C8B-B14F-4D97-AF65-F5344CB8AC3E}">
        <p14:creationId xmlns:p14="http://schemas.microsoft.com/office/powerpoint/2010/main" xmlns="" val="380932156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xmlns=""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xmlns="" val="44627788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xmlns=""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xmlns="" val="11423147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a16="http://schemas.microsoft.com/office/drawing/2014/main" xmlns=""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p14="http://schemas.microsoft.com/office/powerpoint/2010/main" xmlns="" val="11293562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xmlns=""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xmlns="" val="298666628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a16="http://schemas.microsoft.com/office/drawing/2014/main" xmlns=""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p14="http://schemas.microsoft.com/office/powerpoint/2010/main" xmlns="" val="59562096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xmlns=""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xmlns="" val="39344855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a16="http://schemas.microsoft.com/office/drawing/2014/main" xmlns=""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p14="http://schemas.microsoft.com/office/powerpoint/2010/main" xmlns="" val="413289637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xmlns=""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xmlns="" val="210689805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a16="http://schemas.microsoft.com/office/drawing/2014/main" xmlns=""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p14="http://schemas.microsoft.com/office/powerpoint/2010/main" xmlns="" val="11005024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xmlns=""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xmlns="" val="31713264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xmlns=""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p14="http://schemas.microsoft.com/office/powerpoint/2010/main" xmlns="" val="3556326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xmlns=""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p14="http://schemas.microsoft.com/office/powerpoint/2010/main" xmlns="" val="338988454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xmlns=""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p14="http://schemas.microsoft.com/office/powerpoint/2010/main" xmlns="" val="36298900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a16="http://schemas.microsoft.com/office/drawing/2014/main" xmlns=""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xmlns="" val="33210833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a16="http://schemas.microsoft.com/office/drawing/2014/main" xmlns=""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p14="http://schemas.microsoft.com/office/powerpoint/2010/main" xmlns="" val="226296437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a16="http://schemas.microsoft.com/office/drawing/2014/main" xmlns=""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p14="http://schemas.microsoft.com/office/powerpoint/2010/main" xmlns="" val="387158914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a16="http://schemas.microsoft.com/office/drawing/2014/main" xmlns=""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xmlns="" val="415362078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xmlns=""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xmlns="" val="236797836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xmlns="" val="6171161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xmlns="" val="348183454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xmlns="" val="30942542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xmlns="" val="182590476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F77D6-2C95-4A5A-9BA9-959516CE9D21}"/>
              </a:ext>
            </a:extLst>
          </p:cNvPr>
          <p:cNvSpPr>
            <a:spLocks noGrp="1"/>
          </p:cNvSpPr>
          <p:nvPr>
            <p:ph type="title"/>
          </p:nvPr>
        </p:nvSpPr>
        <p:spPr>
          <a:xfrm>
            <a:off x="914400" y="277813"/>
            <a:ext cx="7768596" cy="1143000"/>
          </a:xfrm>
        </p:spPr>
        <p:txBody>
          <a:bodyPr>
            <a:normAutofit fontScale="90000"/>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xmlns=""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xmlns="" val="277204881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1681665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a16="http://schemas.microsoft.com/office/drawing/2014/main" xmlns=""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xmlns="" val="191103118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a16="http://schemas.microsoft.com/office/drawing/2014/main" xmlns=""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p14="http://schemas.microsoft.com/office/powerpoint/2010/main" xmlns="" val="69779605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xmlns=""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xmlns="" val="215222926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5300172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xmlns=""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xmlns="" val="223016751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060334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xmlns=""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xmlns="" val="141931489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a16="http://schemas.microsoft.com/office/drawing/2014/main" xmlns=""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p14="http://schemas.microsoft.com/office/powerpoint/2010/main" xmlns="" val="118464344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p14="http://schemas.microsoft.com/office/powerpoint/2010/main" xmlns="" val="306663763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xmlns="" val="345841669"/>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C80EFE-6E73-4C2C-B669-37CCC7387940}"/>
              </a:ext>
            </a:extLst>
          </p:cNvPr>
          <p:cNvSpPr>
            <a:spLocks noGrp="1"/>
          </p:cNvSpPr>
          <p:nvPr>
            <p:ph type="title"/>
          </p:nvPr>
        </p:nvSpPr>
        <p:spPr>
          <a:xfrm>
            <a:off x="990600" y="457200"/>
            <a:ext cx="7200900" cy="808039"/>
          </a:xfrm>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p14="http://schemas.microsoft.com/office/powerpoint/2010/main" xmlns="" val="390816297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xmlns="" val="111060542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a16="http://schemas.microsoft.com/office/drawing/2014/main" xmlns=""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xmlns="" val="119648888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xmlns=""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xmlns="" val="3561864248"/>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xmlns=""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xmlns="" val="383309534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1717</TotalTime>
  <Words>4924</Words>
  <Application>Microsoft Office PowerPoint</Application>
  <PresentationFormat>On-screen Show (4:3)</PresentationFormat>
  <Paragraphs>394</Paragraphs>
  <Slides>91</Slides>
  <Notes>0</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Diamond Grid 16x9</vt:lpstr>
      <vt:lpstr>TALENT DEVELOPMENT AND MANAGEMENT II</vt:lpstr>
      <vt:lpstr>Slide 2</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Slide 22</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Slide 32</vt:lpstr>
      <vt:lpstr>Performance Monitoring</vt:lpstr>
      <vt:lpstr>Performance Monitoring</vt:lpstr>
      <vt:lpstr>Reinforcement</vt:lpstr>
      <vt:lpstr>Positive Reinforcement</vt:lpstr>
      <vt:lpstr>Negative Reinforcement</vt:lpstr>
      <vt:lpstr>Punishment</vt:lpstr>
      <vt:lpstr>Extinction</vt:lpstr>
      <vt:lpstr>Slide 40</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Slide 76</vt:lpstr>
      <vt:lpstr>Performance Development</vt:lpstr>
      <vt:lpstr>Performance Development Process</vt:lpstr>
      <vt:lpstr>Performance Improvement Plans and Individual Development Plans</vt:lpstr>
      <vt:lpstr>Slide 80</vt:lpstr>
      <vt:lpstr>Managing Performance in Cross Culture Context</vt:lpstr>
      <vt:lpstr>Slide 82</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60</cp:revision>
  <cp:lastPrinted>1601-01-01T00:00:00Z</cp:lastPrinted>
  <dcterms:created xsi:type="dcterms:W3CDTF">2020-07-09T15:12:46Z</dcterms:created>
  <dcterms:modified xsi:type="dcterms:W3CDTF">2022-06-18T16:57:25Z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