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1"/>
  </p:notesMasterIdLst>
  <p:handoutMasterIdLst>
    <p:handoutMasterId r:id="rId62"/>
  </p:handoutMasterIdLst>
  <p:sldIdLst>
    <p:sldId id="256" r:id="rId2"/>
    <p:sldId id="280" r:id="rId3"/>
    <p:sldId id="281"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14" r:id="rId31"/>
    <p:sldId id="308" r:id="rId32"/>
    <p:sldId id="309" r:id="rId33"/>
    <p:sldId id="310" r:id="rId34"/>
    <p:sldId id="311" r:id="rId35"/>
    <p:sldId id="312" r:id="rId36"/>
    <p:sldId id="313" r:id="rId37"/>
    <p:sldId id="278" r:id="rId38"/>
    <p:sldId id="277" r:id="rId39"/>
    <p:sldId id="257" r:id="rId40"/>
    <p:sldId id="258" r:id="rId41"/>
    <p:sldId id="259" r:id="rId42"/>
    <p:sldId id="276" r:id="rId43"/>
    <p:sldId id="262" r:id="rId44"/>
    <p:sldId id="275" r:id="rId45"/>
    <p:sldId id="260" r:id="rId46"/>
    <p:sldId id="261" r:id="rId47"/>
    <p:sldId id="263" r:id="rId48"/>
    <p:sldId id="273" r:id="rId49"/>
    <p:sldId id="274" r:id="rId50"/>
    <p:sldId id="264" r:id="rId51"/>
    <p:sldId id="265" r:id="rId52"/>
    <p:sldId id="266" r:id="rId53"/>
    <p:sldId id="267" r:id="rId54"/>
    <p:sldId id="268" r:id="rId55"/>
    <p:sldId id="269" r:id="rId56"/>
    <p:sldId id="279" r:id="rId57"/>
    <p:sldId id="270" r:id="rId58"/>
    <p:sldId id="271" r:id="rId59"/>
    <p:sldId id="272" r:id="rId6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dirty="0"/>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dirty="0"/>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dirty="0"/>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dirty="0"/>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dirty="0"/>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dirty="0"/>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dirty="0"/>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dirty="0"/>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dirty="0"/>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dirty="0"/>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dirty="0"/>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dirty="0"/>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dirty="0"/>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dirty="0"/>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dirty="0"/>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MY" dirty="0"/>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dirty="0"/>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dirty="0"/>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dirty="0"/>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dirty="0"/>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dirty="0"/>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dirty="0"/>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Performance Management</a:t>
            </a:r>
          </a:p>
        </p:txBody>
      </p:sp>
      <p:sp>
        <p:nvSpPr>
          <p:cNvPr id="4" name="TextBox 3">
            <a:extLst>
              <a:ext uri="{FF2B5EF4-FFF2-40B4-BE49-F238E27FC236}">
                <a16:creationId xmlns:a16="http://schemas.microsoft.com/office/drawing/2014/main" id="{586954AA-1B52-4D9F-9288-559C631BFAEC}"/>
              </a:ext>
            </a:extLst>
          </p:cNvPr>
          <p:cNvSpPr txBox="1"/>
          <p:nvPr/>
        </p:nvSpPr>
        <p:spPr>
          <a:xfrm>
            <a:off x="906996" y="1772816"/>
            <a:ext cx="7330008" cy="4401205"/>
          </a:xfrm>
          <a:prstGeom prst="rect">
            <a:avLst/>
          </a:prstGeom>
          <a:noFill/>
        </p:spPr>
        <p:txBody>
          <a:bodyPr wrap="square" rtlCol="0">
            <a:spAutoFit/>
          </a:bodyPr>
          <a:lstStyle/>
          <a:p>
            <a:r>
              <a:rPr lang="en-MY" sz="2800" dirty="0"/>
              <a:t>Performance management is a system for managing organizational business performance, managing employee job performance, and integrating the management of business and job performance. Performance management aims specifically to improve achievement of strategic objectives, daily effectiveness, and the core competencies within the organization.</a:t>
            </a:r>
          </a:p>
        </p:txBody>
      </p:sp>
    </p:spTree>
    <p:extLst>
      <p:ext uri="{BB962C8B-B14F-4D97-AF65-F5344CB8AC3E}">
        <p14:creationId xmlns:p14="http://schemas.microsoft.com/office/powerpoint/2010/main" val="720356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Foundation for Performance Management</a:t>
            </a:r>
          </a:p>
        </p:txBody>
      </p:sp>
      <p:pic>
        <p:nvPicPr>
          <p:cNvPr id="5" name="Picture 4">
            <a:extLst>
              <a:ext uri="{FF2B5EF4-FFF2-40B4-BE49-F238E27FC236}">
                <a16:creationId xmlns:a16="http://schemas.microsoft.com/office/drawing/2014/main" id="{C4AF2724-8609-4083-807E-4F1159BB57C4}"/>
              </a:ext>
            </a:extLst>
          </p:cNvPr>
          <p:cNvPicPr>
            <a:picLocks noChangeAspect="1"/>
          </p:cNvPicPr>
          <p:nvPr/>
        </p:nvPicPr>
        <p:blipFill>
          <a:blip r:embed="rId2"/>
          <a:stretch>
            <a:fillRect/>
          </a:stretch>
        </p:blipFill>
        <p:spPr>
          <a:xfrm>
            <a:off x="1245767" y="2060848"/>
            <a:ext cx="6652465" cy="3784823"/>
          </a:xfrm>
          <a:prstGeom prst="rect">
            <a:avLst/>
          </a:prstGeom>
        </p:spPr>
      </p:pic>
    </p:spTree>
    <p:extLst>
      <p:ext uri="{BB962C8B-B14F-4D97-AF65-F5344CB8AC3E}">
        <p14:creationId xmlns:p14="http://schemas.microsoft.com/office/powerpoint/2010/main" val="1547301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5BC6-7A19-419C-AFCF-847FD8F0C7C0}"/>
              </a:ext>
            </a:extLst>
          </p:cNvPr>
          <p:cNvSpPr>
            <a:spLocks noGrp="1"/>
          </p:cNvSpPr>
          <p:nvPr>
            <p:ph type="title"/>
          </p:nvPr>
        </p:nvSpPr>
        <p:spPr>
          <a:xfrm>
            <a:off x="914400" y="277813"/>
            <a:ext cx="8229600" cy="1143000"/>
          </a:xfrm>
        </p:spPr>
        <p:txBody>
          <a:bodyPr/>
          <a:lstStyle/>
          <a:p>
            <a:r>
              <a:rPr lang="en-MY" dirty="0"/>
              <a:t>Organisational Performance Process</a:t>
            </a:r>
          </a:p>
        </p:txBody>
      </p:sp>
      <p:pic>
        <p:nvPicPr>
          <p:cNvPr id="5" name="Picture 4">
            <a:extLst>
              <a:ext uri="{FF2B5EF4-FFF2-40B4-BE49-F238E27FC236}">
                <a16:creationId xmlns:a16="http://schemas.microsoft.com/office/drawing/2014/main" id="{699E96A5-10FD-495F-8A42-14A10A84D303}"/>
              </a:ext>
            </a:extLst>
          </p:cNvPr>
          <p:cNvPicPr>
            <a:picLocks noChangeAspect="1"/>
          </p:cNvPicPr>
          <p:nvPr/>
        </p:nvPicPr>
        <p:blipFill>
          <a:blip r:embed="rId2"/>
          <a:stretch>
            <a:fillRect/>
          </a:stretch>
        </p:blipFill>
        <p:spPr>
          <a:xfrm>
            <a:off x="925753" y="2780928"/>
            <a:ext cx="6828440" cy="2852713"/>
          </a:xfrm>
          <a:prstGeom prst="rect">
            <a:avLst/>
          </a:prstGeom>
        </p:spPr>
      </p:pic>
    </p:spTree>
    <p:extLst>
      <p:ext uri="{BB962C8B-B14F-4D97-AF65-F5344CB8AC3E}">
        <p14:creationId xmlns:p14="http://schemas.microsoft.com/office/powerpoint/2010/main" val="1478040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64F7B-61DF-480C-9153-51A26D010669}"/>
              </a:ext>
            </a:extLst>
          </p:cNvPr>
          <p:cNvSpPr>
            <a:spLocks noGrp="1"/>
          </p:cNvSpPr>
          <p:nvPr>
            <p:ph type="title"/>
          </p:nvPr>
        </p:nvSpPr>
        <p:spPr/>
        <p:txBody>
          <a:bodyPr/>
          <a:lstStyle/>
          <a:p>
            <a:r>
              <a:rPr lang="en-MY" dirty="0"/>
              <a:t>Performance Management Process</a:t>
            </a:r>
          </a:p>
        </p:txBody>
      </p:sp>
      <p:pic>
        <p:nvPicPr>
          <p:cNvPr id="5" name="Picture 4">
            <a:extLst>
              <a:ext uri="{FF2B5EF4-FFF2-40B4-BE49-F238E27FC236}">
                <a16:creationId xmlns:a16="http://schemas.microsoft.com/office/drawing/2014/main" id="{9A41393F-D6E2-4E85-A8C4-817B94261A2F}"/>
              </a:ext>
            </a:extLst>
          </p:cNvPr>
          <p:cNvPicPr>
            <a:picLocks noChangeAspect="1"/>
          </p:cNvPicPr>
          <p:nvPr/>
        </p:nvPicPr>
        <p:blipFill>
          <a:blip r:embed="rId2"/>
          <a:stretch>
            <a:fillRect/>
          </a:stretch>
        </p:blipFill>
        <p:spPr>
          <a:xfrm>
            <a:off x="1403648" y="2333143"/>
            <a:ext cx="6086475" cy="3857625"/>
          </a:xfrm>
          <a:prstGeom prst="rect">
            <a:avLst/>
          </a:prstGeom>
        </p:spPr>
      </p:pic>
    </p:spTree>
    <p:extLst>
      <p:ext uri="{BB962C8B-B14F-4D97-AF65-F5344CB8AC3E}">
        <p14:creationId xmlns:p14="http://schemas.microsoft.com/office/powerpoint/2010/main" val="3809321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val="764893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AD00A-55D2-4C88-824A-5924EAB8AB07}"/>
              </a:ext>
            </a:extLst>
          </p:cNvPr>
          <p:cNvSpPr>
            <a:spLocks noGrp="1"/>
          </p:cNvSpPr>
          <p:nvPr>
            <p:ph type="title"/>
          </p:nvPr>
        </p:nvSpPr>
        <p:spPr/>
        <p:txBody>
          <a:bodyPr/>
          <a:lstStyle/>
          <a:p>
            <a:r>
              <a:rPr lang="en-MY" dirty="0"/>
              <a:t>Overall Strategy</a:t>
            </a:r>
          </a:p>
        </p:txBody>
      </p:sp>
      <p:pic>
        <p:nvPicPr>
          <p:cNvPr id="5" name="Picture 4">
            <a:extLst>
              <a:ext uri="{FF2B5EF4-FFF2-40B4-BE49-F238E27FC236}">
                <a16:creationId xmlns:a16="http://schemas.microsoft.com/office/drawing/2014/main" id="{C2963CBD-884B-433C-9E2C-403D3F565F48}"/>
              </a:ext>
            </a:extLst>
          </p:cNvPr>
          <p:cNvPicPr>
            <a:picLocks noChangeAspect="1"/>
          </p:cNvPicPr>
          <p:nvPr/>
        </p:nvPicPr>
        <p:blipFill>
          <a:blip r:embed="rId2"/>
          <a:stretch>
            <a:fillRect/>
          </a:stretch>
        </p:blipFill>
        <p:spPr>
          <a:xfrm>
            <a:off x="1763688" y="1988840"/>
            <a:ext cx="4896544" cy="4641626"/>
          </a:xfrm>
          <a:prstGeom prst="rect">
            <a:avLst/>
          </a:prstGeom>
        </p:spPr>
      </p:pic>
    </p:spTree>
    <p:extLst>
      <p:ext uri="{BB962C8B-B14F-4D97-AF65-F5344CB8AC3E}">
        <p14:creationId xmlns:p14="http://schemas.microsoft.com/office/powerpoint/2010/main" val="782451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7CF23-6A90-404F-BE7C-DFA42144FB9A}"/>
              </a:ext>
            </a:extLst>
          </p:cNvPr>
          <p:cNvSpPr>
            <a:spLocks noGrp="1"/>
          </p:cNvSpPr>
          <p:nvPr>
            <p:ph type="title"/>
          </p:nvPr>
        </p:nvSpPr>
        <p:spPr>
          <a:xfrm>
            <a:off x="914400" y="277813"/>
            <a:ext cx="8050088" cy="1143000"/>
          </a:xfrm>
        </p:spPr>
        <p:txBody>
          <a:bodyPr/>
          <a:lstStyle/>
          <a:p>
            <a:r>
              <a:rPr lang="en-MY" dirty="0"/>
              <a:t>Business Performance Management</a:t>
            </a:r>
          </a:p>
        </p:txBody>
      </p:sp>
      <p:sp>
        <p:nvSpPr>
          <p:cNvPr id="3" name="Content Placeholder 2">
            <a:extLst>
              <a:ext uri="{FF2B5EF4-FFF2-40B4-BE49-F238E27FC236}">
                <a16:creationId xmlns:a16="http://schemas.microsoft.com/office/drawing/2014/main" id="{3AADDD5A-8DAF-4404-AE72-AD8138758040}"/>
              </a:ext>
            </a:extLst>
          </p:cNvPr>
          <p:cNvSpPr>
            <a:spLocks noGrp="1"/>
          </p:cNvSpPr>
          <p:nvPr>
            <p:ph idx="1"/>
          </p:nvPr>
        </p:nvSpPr>
        <p:spPr>
          <a:xfrm>
            <a:off x="914400" y="1973103"/>
            <a:ext cx="7772400" cy="4530725"/>
          </a:xfrm>
        </p:spPr>
        <p:txBody>
          <a:bodyPr/>
          <a:lstStyle/>
          <a:p>
            <a:r>
              <a:rPr lang="en-MY" dirty="0"/>
              <a:t>Strategic Planning</a:t>
            </a:r>
          </a:p>
          <a:p>
            <a:endParaRPr lang="en-MY" dirty="0"/>
          </a:p>
          <a:p>
            <a:r>
              <a:rPr lang="en-MY" dirty="0"/>
              <a:t>Communicating and linking</a:t>
            </a:r>
          </a:p>
          <a:p>
            <a:endParaRPr lang="en-MY" dirty="0"/>
          </a:p>
          <a:p>
            <a:r>
              <a:rPr lang="en-MY" dirty="0"/>
              <a:t>Budgeting</a:t>
            </a:r>
          </a:p>
          <a:p>
            <a:endParaRPr lang="en-MY" dirty="0"/>
          </a:p>
          <a:p>
            <a:r>
              <a:rPr lang="en-MY" dirty="0"/>
              <a:t>Performance Measurement</a:t>
            </a:r>
          </a:p>
        </p:txBody>
      </p:sp>
    </p:spTree>
    <p:extLst>
      <p:ext uri="{BB962C8B-B14F-4D97-AF65-F5344CB8AC3E}">
        <p14:creationId xmlns:p14="http://schemas.microsoft.com/office/powerpoint/2010/main" val="2693836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CC79-83CA-442D-BDE8-20C50223EA7F}"/>
              </a:ext>
            </a:extLst>
          </p:cNvPr>
          <p:cNvSpPr>
            <a:spLocks noGrp="1"/>
          </p:cNvSpPr>
          <p:nvPr>
            <p:ph type="title"/>
          </p:nvPr>
        </p:nvSpPr>
        <p:spPr/>
        <p:txBody>
          <a:bodyPr/>
          <a:lstStyle/>
          <a:p>
            <a:r>
              <a:rPr lang="en-MY" dirty="0"/>
              <a:t>Strategic Planning</a:t>
            </a:r>
          </a:p>
        </p:txBody>
      </p:sp>
      <p:sp>
        <p:nvSpPr>
          <p:cNvPr id="4" name="TextBox 3">
            <a:extLst>
              <a:ext uri="{FF2B5EF4-FFF2-40B4-BE49-F238E27FC236}">
                <a16:creationId xmlns:a16="http://schemas.microsoft.com/office/drawing/2014/main" id="{DD5CDC76-F08A-43D7-8045-13D3024E92FA}"/>
              </a:ext>
            </a:extLst>
          </p:cNvPr>
          <p:cNvSpPr txBox="1"/>
          <p:nvPr/>
        </p:nvSpPr>
        <p:spPr>
          <a:xfrm>
            <a:off x="914400" y="1628800"/>
            <a:ext cx="7772400" cy="5262979"/>
          </a:xfrm>
          <a:prstGeom prst="rect">
            <a:avLst/>
          </a:prstGeom>
          <a:noFill/>
        </p:spPr>
        <p:txBody>
          <a:bodyPr wrap="square" rtlCol="0">
            <a:spAutoFit/>
          </a:bodyPr>
          <a:lstStyle/>
          <a:p>
            <a:r>
              <a:rPr lang="en-MY" sz="2400" dirty="0"/>
              <a:t>Performance Management begins with strategic planning. Translating the vision helps managers build a consensus around the organization’s vision and strategy. Despite the best intentions of those at the top, lofty statements about becoming “best in class,” “the number one supplier,” or an “empowered organization” don’t translate easily into operational terms that provide useful guides to action at the local level. For people to act on the words in vision and strategy statements, those statements must be</a:t>
            </a:r>
          </a:p>
          <a:p>
            <a:r>
              <a:rPr lang="en-MY" sz="2400" dirty="0"/>
              <a:t> expressed as an integrated set of objectives and measures, agreed upon by all senior executives, that describe the long-term drivers of success</a:t>
            </a:r>
          </a:p>
          <a:p>
            <a:endParaRPr lang="en-MY" sz="2400" dirty="0"/>
          </a:p>
        </p:txBody>
      </p:sp>
    </p:spTree>
    <p:extLst>
      <p:ext uri="{BB962C8B-B14F-4D97-AF65-F5344CB8AC3E}">
        <p14:creationId xmlns:p14="http://schemas.microsoft.com/office/powerpoint/2010/main" val="1119838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70926-2C22-4FB0-A583-CE6D2B48B166}"/>
              </a:ext>
            </a:extLst>
          </p:cNvPr>
          <p:cNvSpPr>
            <a:spLocks noGrp="1"/>
          </p:cNvSpPr>
          <p:nvPr>
            <p:ph type="title"/>
          </p:nvPr>
        </p:nvSpPr>
        <p:spPr/>
        <p:txBody>
          <a:bodyPr/>
          <a:lstStyle/>
          <a:p>
            <a:r>
              <a:rPr lang="en-MY" dirty="0"/>
              <a:t>Communicate and Linking</a:t>
            </a:r>
          </a:p>
        </p:txBody>
      </p:sp>
      <p:sp>
        <p:nvSpPr>
          <p:cNvPr id="4" name="TextBox 3">
            <a:extLst>
              <a:ext uri="{FF2B5EF4-FFF2-40B4-BE49-F238E27FC236}">
                <a16:creationId xmlns:a16="http://schemas.microsoft.com/office/drawing/2014/main" id="{E907EF2E-97ED-4788-A744-30CC82237738}"/>
              </a:ext>
            </a:extLst>
          </p:cNvPr>
          <p:cNvSpPr txBox="1"/>
          <p:nvPr/>
        </p:nvSpPr>
        <p:spPr>
          <a:xfrm>
            <a:off x="1187624" y="1988840"/>
            <a:ext cx="7128792" cy="4154984"/>
          </a:xfrm>
          <a:prstGeom prst="rect">
            <a:avLst/>
          </a:prstGeom>
          <a:noFill/>
        </p:spPr>
        <p:txBody>
          <a:bodyPr wrap="square" rtlCol="0">
            <a:spAutoFit/>
          </a:bodyPr>
          <a:lstStyle/>
          <a:p>
            <a:r>
              <a:rPr lang="en-MY" sz="2400" dirty="0"/>
              <a:t>Communicating and linking lets managers communicate their strategy up and down the organization and link it to departmental and individual objectives. Traditionally, departments are evaluated by their financial performance, and individual incentives are tied to short-term financial goals. 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val="1566166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3BCB-AF82-4C30-802D-D433E8DE218B}"/>
              </a:ext>
            </a:extLst>
          </p:cNvPr>
          <p:cNvSpPr>
            <a:spLocks noGrp="1"/>
          </p:cNvSpPr>
          <p:nvPr>
            <p:ph type="title"/>
          </p:nvPr>
        </p:nvSpPr>
        <p:spPr/>
        <p:txBody>
          <a:bodyPr/>
          <a:lstStyle/>
          <a:p>
            <a:r>
              <a:rPr lang="en-MY" dirty="0"/>
              <a:t>Budgeting</a:t>
            </a:r>
          </a:p>
        </p:txBody>
      </p:sp>
      <p:sp>
        <p:nvSpPr>
          <p:cNvPr id="4" name="TextBox 3">
            <a:extLst>
              <a:ext uri="{FF2B5EF4-FFF2-40B4-BE49-F238E27FC236}">
                <a16:creationId xmlns:a16="http://schemas.microsoft.com/office/drawing/2014/main" id="{1350026B-FF7E-4F9A-8FA5-0F6388DB15FD}"/>
              </a:ext>
            </a:extLst>
          </p:cNvPr>
          <p:cNvSpPr txBox="1"/>
          <p:nvPr/>
        </p:nvSpPr>
        <p:spPr>
          <a:xfrm>
            <a:off x="685800" y="1556792"/>
            <a:ext cx="7772400" cy="5601533"/>
          </a:xfrm>
          <a:prstGeom prst="rect">
            <a:avLst/>
          </a:prstGeom>
          <a:noFill/>
        </p:spPr>
        <p:txBody>
          <a:bodyPr wrap="square" rtlCol="0">
            <a:spAutoFit/>
          </a:bodyPr>
          <a:lstStyle/>
          <a:p>
            <a:r>
              <a:rPr lang="en-MY" sz="2000" dirty="0"/>
              <a:t>Budgeting is the process by which a company or individuals evaluate their earnings and expenses and project their cash flow for the future. Budgeting enables companies to integrate their business and financial plans. Goal setting is a key element to making a budget. Almost all organizations today are implementing a variety of change programs, each with its own champions, gurus, and consultants, and each competing for senior executives’ time, energy, and resources. Managers find it difficult to integrate those diverse initiatives to achieve their strategic goals—a situation that leads to frequent disappointments with the programs’ results. But when managers use the ambitious goals set for performance measures as the basis for allocating resources and setting priorities, they can undertake and coordinate only those initiatives that move them toward their long-term strategic objectives. After that, cascading the strategic objectives and translate the corporate-wide objectives down to first business units, support units or departments and then teams or individuals</a:t>
            </a:r>
          </a:p>
          <a:p>
            <a:endParaRPr lang="en-MY" sz="2000" dirty="0"/>
          </a:p>
        </p:txBody>
      </p:sp>
    </p:spTree>
    <p:extLst>
      <p:ext uri="{BB962C8B-B14F-4D97-AF65-F5344CB8AC3E}">
        <p14:creationId xmlns:p14="http://schemas.microsoft.com/office/powerpoint/2010/main" val="2790389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773AB-6D4B-4253-B807-646CDF9CEDAD}"/>
              </a:ext>
            </a:extLst>
          </p:cNvPr>
          <p:cNvSpPr>
            <a:spLocks noGrp="1"/>
          </p:cNvSpPr>
          <p:nvPr>
            <p:ph type="title"/>
          </p:nvPr>
        </p:nvSpPr>
        <p:spPr/>
        <p:txBody>
          <a:bodyPr/>
          <a:lstStyle/>
          <a:p>
            <a:r>
              <a:rPr lang="en-MY" dirty="0"/>
              <a:t>Performance Measurement</a:t>
            </a:r>
          </a:p>
        </p:txBody>
      </p:sp>
      <p:sp>
        <p:nvSpPr>
          <p:cNvPr id="4" name="TextBox 3">
            <a:extLst>
              <a:ext uri="{FF2B5EF4-FFF2-40B4-BE49-F238E27FC236}">
                <a16:creationId xmlns:a16="http://schemas.microsoft.com/office/drawing/2014/main" id="{1F0C4BB5-8444-4DF9-B41A-EE914574E84E}"/>
              </a:ext>
            </a:extLst>
          </p:cNvPr>
          <p:cNvSpPr txBox="1"/>
          <p:nvPr/>
        </p:nvSpPr>
        <p:spPr>
          <a:xfrm>
            <a:off x="683568" y="1628800"/>
            <a:ext cx="8003232" cy="4401205"/>
          </a:xfrm>
          <a:prstGeom prst="rect">
            <a:avLst/>
          </a:prstGeom>
          <a:noFill/>
        </p:spPr>
        <p:txBody>
          <a:bodyPr wrap="square" rtlCol="0">
            <a:spAutoFit/>
          </a:bodyPr>
          <a:lstStyle/>
          <a:p>
            <a:r>
              <a:rPr lang="en-MY" sz="2000" dirty="0"/>
              <a:t>Performance measurement, also called performance metric, refers to numerical information that quantifies input, output, and performance dimensions of processes, products, services, and the overall organization outcomes. Performance measurement can provide feedback and learning that gives companies the capacity for what we call strategic learning. Existing feedback and review processes focus on whether the company, its departments, or its individual employees have met their budgeted financial goals. If the balanced scorecard (BSC) is implemented at the </a:t>
            </a:r>
            <a:r>
              <a:rPr lang="en-MY" sz="2000" dirty="0" err="1"/>
              <a:t>center</a:t>
            </a:r>
            <a:r>
              <a:rPr lang="en-MY" sz="2000" dirty="0"/>
              <a:t> of its management systems, a company can monitor short-term results from the three additional perspectives—customers, internal business processes, and learning and growth—and evaluate strategy in the light of recent performance. The scorecard thus enables companies to modify strategies to reflect real-time learning</a:t>
            </a:r>
          </a:p>
        </p:txBody>
      </p:sp>
    </p:spTree>
    <p:extLst>
      <p:ext uri="{BB962C8B-B14F-4D97-AF65-F5344CB8AC3E}">
        <p14:creationId xmlns:p14="http://schemas.microsoft.com/office/powerpoint/2010/main" val="3615414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C9DC1-0427-4740-A335-268216752D98}"/>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A1E6C189-AC81-4FD6-B89E-6213A90BE02E}"/>
              </a:ext>
            </a:extLst>
          </p:cNvPr>
          <p:cNvPicPr>
            <a:picLocks noChangeAspect="1"/>
          </p:cNvPicPr>
          <p:nvPr/>
        </p:nvPicPr>
        <p:blipFill>
          <a:blip r:embed="rId2"/>
          <a:stretch>
            <a:fillRect/>
          </a:stretch>
        </p:blipFill>
        <p:spPr>
          <a:xfrm>
            <a:off x="1907704" y="1988840"/>
            <a:ext cx="4608512" cy="4394334"/>
          </a:xfrm>
          <a:prstGeom prst="rect">
            <a:avLst/>
          </a:prstGeom>
        </p:spPr>
      </p:pic>
    </p:spTree>
    <p:extLst>
      <p:ext uri="{BB962C8B-B14F-4D97-AF65-F5344CB8AC3E}">
        <p14:creationId xmlns:p14="http://schemas.microsoft.com/office/powerpoint/2010/main" val="2751553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Managing Job Performance</a:t>
            </a:r>
          </a:p>
        </p:txBody>
      </p:sp>
      <p:sp>
        <p:nvSpPr>
          <p:cNvPr id="4" name="TextBox 3">
            <a:extLst>
              <a:ext uri="{FF2B5EF4-FFF2-40B4-BE49-F238E27FC236}">
                <a16:creationId xmlns:a16="http://schemas.microsoft.com/office/drawing/2014/main" id="{479C6484-3A84-425D-AAC1-B6D4D43BD3CA}"/>
              </a:ext>
            </a:extLst>
          </p:cNvPr>
          <p:cNvSpPr txBox="1"/>
          <p:nvPr/>
        </p:nvSpPr>
        <p:spPr>
          <a:xfrm>
            <a:off x="899592" y="1844824"/>
            <a:ext cx="7344816" cy="3416320"/>
          </a:xfrm>
          <a:prstGeom prst="rect">
            <a:avLst/>
          </a:prstGeom>
          <a:noFill/>
        </p:spPr>
        <p:txBody>
          <a:bodyPr wrap="square" rtlCol="0">
            <a:spAutoFit/>
          </a:bodyPr>
          <a:lstStyle/>
          <a:p>
            <a:r>
              <a:rPr lang="en-MY" sz="2400" dirty="0"/>
              <a:t>Job performance is defined as the set of </a:t>
            </a:r>
            <a:r>
              <a:rPr lang="en-MY" sz="2400" dirty="0" err="1"/>
              <a:t>behaviors</a:t>
            </a:r>
            <a:r>
              <a:rPr lang="en-MY" sz="2400" dirty="0"/>
              <a:t> that are relevant to the goals of the organization or the organizational unit in which a person work. Job performance is what the organization hires one to do, and do well. Job performance is not the consequence or result of action, it is the action itself. However, if the action does not produce a result that is useful to shareholder, the action does not count. The criterion domain of job performance:</a:t>
            </a:r>
          </a:p>
        </p:txBody>
      </p:sp>
    </p:spTree>
    <p:extLst>
      <p:ext uri="{BB962C8B-B14F-4D97-AF65-F5344CB8AC3E}">
        <p14:creationId xmlns:p14="http://schemas.microsoft.com/office/powerpoint/2010/main" val="760031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Task Performance</a:t>
            </a:r>
          </a:p>
        </p:txBody>
      </p:sp>
      <p:sp>
        <p:nvSpPr>
          <p:cNvPr id="4" name="TextBox 3">
            <a:extLst>
              <a:ext uri="{FF2B5EF4-FFF2-40B4-BE49-F238E27FC236}">
                <a16:creationId xmlns:a16="http://schemas.microsoft.com/office/drawing/2014/main" id="{DBC391FF-AA03-42A9-93DB-A27A8B716668}"/>
              </a:ext>
            </a:extLst>
          </p:cNvPr>
          <p:cNvSpPr txBox="1"/>
          <p:nvPr/>
        </p:nvSpPr>
        <p:spPr>
          <a:xfrm>
            <a:off x="1187624" y="1844824"/>
            <a:ext cx="7344816" cy="4678204"/>
          </a:xfrm>
          <a:prstGeom prst="rect">
            <a:avLst/>
          </a:prstGeom>
          <a:noFill/>
        </p:spPr>
        <p:txBody>
          <a:bodyPr wrap="square" rtlCol="0">
            <a:spAutoFit/>
          </a:bodyPr>
          <a:lstStyle/>
          <a:p>
            <a:r>
              <a:rPr lang="en-MY" sz="2000" dirty="0"/>
              <a:t>Task performance refers the proficiency with which job incumbents perform activities that are formally recognized as part of their job or activities that contribute to the organization’s technical core. It often belongs to “can do </a:t>
            </a:r>
            <a:r>
              <a:rPr lang="en-MY" sz="2000" dirty="0" err="1"/>
              <a:t>behavior</a:t>
            </a:r>
            <a:r>
              <a:rPr lang="en-MY" sz="2000" dirty="0"/>
              <a:t>”. The components of task performance are:</a:t>
            </a:r>
          </a:p>
          <a:p>
            <a:endParaRPr lang="en-MY" sz="2000" dirty="0"/>
          </a:p>
          <a:p>
            <a:pPr marL="285750" indent="-285750">
              <a:buFont typeface="Wingdings" panose="05000000000000000000" pitchFamily="2" charset="2"/>
              <a:buChar char="§"/>
            </a:pPr>
            <a:r>
              <a:rPr lang="en-MY" sz="2000" dirty="0"/>
              <a:t>Declarative Knowledge: fact, principles, goals, self-knowledge.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Procedural Knowledge and Skill: cognitive skill, psychomotor skill, physical skill, Self-management skill, interpersonal skill.</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Motivation: choice to perform, level of effort, persistence of effort.</a:t>
            </a:r>
          </a:p>
          <a:p>
            <a:endParaRPr lang="en-MY" sz="2000" dirty="0"/>
          </a:p>
        </p:txBody>
      </p:sp>
    </p:spTree>
    <p:extLst>
      <p:ext uri="{BB962C8B-B14F-4D97-AF65-F5344CB8AC3E}">
        <p14:creationId xmlns:p14="http://schemas.microsoft.com/office/powerpoint/2010/main" val="2628836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Contextual Performance</a:t>
            </a:r>
          </a:p>
        </p:txBody>
      </p:sp>
      <p:sp>
        <p:nvSpPr>
          <p:cNvPr id="4" name="TextBox 3">
            <a:extLst>
              <a:ext uri="{FF2B5EF4-FFF2-40B4-BE49-F238E27FC236}">
                <a16:creationId xmlns:a16="http://schemas.microsoft.com/office/drawing/2014/main" id="{A875052F-4156-4A04-97A2-0291E9FC0130}"/>
              </a:ext>
            </a:extLst>
          </p:cNvPr>
          <p:cNvSpPr txBox="1"/>
          <p:nvPr/>
        </p:nvSpPr>
        <p:spPr>
          <a:xfrm>
            <a:off x="1043608" y="2060848"/>
            <a:ext cx="7920880" cy="4370427"/>
          </a:xfrm>
          <a:prstGeom prst="rect">
            <a:avLst/>
          </a:prstGeom>
          <a:noFill/>
        </p:spPr>
        <p:txBody>
          <a:bodyPr wrap="square" rtlCol="0">
            <a:spAutoFit/>
          </a:bodyPr>
          <a:lstStyle/>
          <a:p>
            <a:r>
              <a:rPr lang="en-MY" sz="2000" dirty="0"/>
              <a:t>Organisational Citizenship -  a perspective that employee have whereby they extend their </a:t>
            </a:r>
            <a:r>
              <a:rPr lang="en-MY" sz="2000" dirty="0" err="1"/>
              <a:t>behaviors</a:t>
            </a:r>
            <a:r>
              <a:rPr lang="en-MY" sz="2000" dirty="0"/>
              <a:t> beyond the normal duties of their position</a:t>
            </a:r>
          </a:p>
          <a:p>
            <a:endParaRPr lang="en-MY" sz="2000" dirty="0"/>
          </a:p>
          <a:p>
            <a:r>
              <a:rPr lang="en-MY" sz="2000" dirty="0"/>
              <a:t>The components of task performance are:</a:t>
            </a:r>
          </a:p>
          <a:p>
            <a:endParaRPr lang="en-MY" sz="2000" dirty="0"/>
          </a:p>
          <a:p>
            <a:pPr marL="285750" indent="-285750">
              <a:buFont typeface="Wingdings" panose="05000000000000000000" pitchFamily="2" charset="2"/>
              <a:buChar char="§"/>
            </a:pPr>
            <a:r>
              <a:rPr lang="en-MY" sz="2000" dirty="0"/>
              <a:t>Interpersonal citizenship </a:t>
            </a:r>
            <a:r>
              <a:rPr lang="en-MY" sz="2000" dirty="0" err="1"/>
              <a:t>behaviors</a:t>
            </a:r>
            <a:r>
              <a:rPr lang="en-MY" sz="2000" dirty="0"/>
              <a:t>: helping &amp; cooperating with others.</a:t>
            </a:r>
          </a:p>
          <a:p>
            <a:pPr marL="285750" indent="-285750">
              <a:buFont typeface="Wingdings" panose="05000000000000000000" pitchFamily="2" charset="2"/>
              <a:buChar char="§"/>
            </a:pPr>
            <a:r>
              <a:rPr lang="en-MY" sz="2000" dirty="0"/>
              <a:t>Organizational citizenship </a:t>
            </a:r>
            <a:r>
              <a:rPr lang="en-MY" sz="2000" dirty="0" err="1"/>
              <a:t>behaviors</a:t>
            </a:r>
            <a:r>
              <a:rPr lang="en-MY" sz="2000" dirty="0"/>
              <a:t>: endorsing, supporting &amp; defending organizational objectives; following organizational rules &amp; procedures.</a:t>
            </a:r>
          </a:p>
          <a:p>
            <a:pPr marL="285750" indent="-285750">
              <a:buFont typeface="Wingdings" panose="05000000000000000000" pitchFamily="2" charset="2"/>
              <a:buChar char="§"/>
            </a:pPr>
            <a:r>
              <a:rPr lang="en-MY" sz="2000" dirty="0"/>
              <a:t>Job/Task citizenship </a:t>
            </a:r>
            <a:r>
              <a:rPr lang="en-MY" sz="2000" dirty="0" err="1"/>
              <a:t>behaviors</a:t>
            </a:r>
            <a:r>
              <a:rPr lang="en-MY" sz="2000" dirty="0"/>
              <a:t>: Persisting with enthusiasm &amp; extra effort as to complete own task activities successfully</a:t>
            </a:r>
          </a:p>
          <a:p>
            <a:endParaRPr lang="en-MY" sz="2000" dirty="0"/>
          </a:p>
        </p:txBody>
      </p:sp>
    </p:spTree>
    <p:extLst>
      <p:ext uri="{BB962C8B-B14F-4D97-AF65-F5344CB8AC3E}">
        <p14:creationId xmlns:p14="http://schemas.microsoft.com/office/powerpoint/2010/main" val="330207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EAC65-5DBA-416F-A6F0-9F1D3B535BF5}"/>
              </a:ext>
            </a:extLst>
          </p:cNvPr>
          <p:cNvSpPr>
            <a:spLocks noGrp="1"/>
          </p:cNvSpPr>
          <p:nvPr>
            <p:ph type="title"/>
          </p:nvPr>
        </p:nvSpPr>
        <p:spPr/>
        <p:txBody>
          <a:bodyPr/>
          <a:lstStyle/>
          <a:p>
            <a:r>
              <a:rPr lang="en-MY" dirty="0"/>
              <a:t>Job Performance Management Process</a:t>
            </a:r>
          </a:p>
        </p:txBody>
      </p:sp>
      <p:sp>
        <p:nvSpPr>
          <p:cNvPr id="5" name="TextBox 4">
            <a:extLst>
              <a:ext uri="{FF2B5EF4-FFF2-40B4-BE49-F238E27FC236}">
                <a16:creationId xmlns:a16="http://schemas.microsoft.com/office/drawing/2014/main" id="{B58E6B3A-26E8-4474-9B11-DB97C2D437E0}"/>
              </a:ext>
            </a:extLst>
          </p:cNvPr>
          <p:cNvSpPr txBox="1"/>
          <p:nvPr/>
        </p:nvSpPr>
        <p:spPr>
          <a:xfrm>
            <a:off x="696144" y="1700808"/>
            <a:ext cx="8208912" cy="4093428"/>
          </a:xfrm>
          <a:prstGeom prst="rect">
            <a:avLst/>
          </a:prstGeom>
          <a:noFill/>
        </p:spPr>
        <p:txBody>
          <a:bodyPr wrap="square">
            <a:spAutoFit/>
          </a:bodyPr>
          <a:lstStyle/>
          <a:p>
            <a:r>
              <a:rPr lang="en-MY" sz="2000" dirty="0"/>
              <a:t>Job Performance management, often called “Performance Management” in an individual level, is the process of identifying, executing, evaluating, and developing the performance of the human resources in an organization.</a:t>
            </a:r>
          </a:p>
          <a:p>
            <a:r>
              <a:rPr lang="en-MY" sz="2000" dirty="0"/>
              <a:t>The performance management process from two perspectives: </a:t>
            </a:r>
          </a:p>
          <a:p>
            <a:endParaRPr lang="en-MY" sz="2000" dirty="0"/>
          </a:p>
          <a:p>
            <a:r>
              <a:rPr lang="en-MY" sz="2000" dirty="0"/>
              <a:t>a). the upstream component encompasses planning, objective setting, and measurement, which lends itself to standardization of performance management practices</a:t>
            </a:r>
          </a:p>
          <a:p>
            <a:endParaRPr lang="en-MY" sz="2000" dirty="0"/>
          </a:p>
          <a:p>
            <a:r>
              <a:rPr lang="en-MY" sz="2000" dirty="0"/>
              <a:t>b).The downstream component includes the performance appraisal itself. This component often reflects localization of performance management practices.</a:t>
            </a:r>
          </a:p>
        </p:txBody>
      </p:sp>
    </p:spTree>
    <p:extLst>
      <p:ext uri="{BB962C8B-B14F-4D97-AF65-F5344CB8AC3E}">
        <p14:creationId xmlns:p14="http://schemas.microsoft.com/office/powerpoint/2010/main" val="3818062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E9680-864A-4CCD-98B5-9DCBFCBAD583}"/>
              </a:ext>
            </a:extLst>
          </p:cNvPr>
          <p:cNvSpPr>
            <a:spLocks noGrp="1"/>
          </p:cNvSpPr>
          <p:nvPr>
            <p:ph type="title"/>
          </p:nvPr>
        </p:nvSpPr>
        <p:spPr/>
        <p:txBody>
          <a:bodyPr/>
          <a:lstStyle/>
          <a:p>
            <a:r>
              <a:rPr lang="en-MY" dirty="0"/>
              <a:t>Effective Performance Management process</a:t>
            </a:r>
          </a:p>
        </p:txBody>
      </p:sp>
      <p:sp>
        <p:nvSpPr>
          <p:cNvPr id="4" name="TextBox 3">
            <a:extLst>
              <a:ext uri="{FF2B5EF4-FFF2-40B4-BE49-F238E27FC236}">
                <a16:creationId xmlns:a16="http://schemas.microsoft.com/office/drawing/2014/main" id="{53156ECF-A2DC-4519-A97C-0BF52CF87D5F}"/>
              </a:ext>
            </a:extLst>
          </p:cNvPr>
          <p:cNvSpPr txBox="1"/>
          <p:nvPr/>
        </p:nvSpPr>
        <p:spPr>
          <a:xfrm>
            <a:off x="1043608" y="1772816"/>
            <a:ext cx="7848872" cy="5324535"/>
          </a:xfrm>
          <a:prstGeom prst="rect">
            <a:avLst/>
          </a:prstGeom>
          <a:noFill/>
        </p:spPr>
        <p:txBody>
          <a:bodyPr wrap="square" rtlCol="0">
            <a:spAutoFit/>
          </a:bodyPr>
          <a:lstStyle/>
          <a:p>
            <a:endParaRPr lang="en-MY" sz="2000" dirty="0"/>
          </a:p>
          <a:p>
            <a:pPr marL="285750" indent="-285750">
              <a:buFont typeface="Wingdings" panose="05000000000000000000" pitchFamily="2" charset="2"/>
              <a:buChar char="§"/>
            </a:pPr>
            <a:r>
              <a:rPr lang="en-MY" sz="2000" dirty="0"/>
              <a:t>Performance planning is a discussion for developing a common understands of the objectives or performance standard that need to be achieved.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monitoring is a day-to-day management </a:t>
            </a:r>
            <a:r>
              <a:rPr lang="en-MY" sz="2000" dirty="0" err="1"/>
              <a:t>behavior</a:t>
            </a:r>
            <a:r>
              <a:rPr lang="en-MY" sz="2000" dirty="0"/>
              <a:t> to assure the objectives could be accomplished.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appraisal is the process that measures the degree to which employee accomplishes work requirements.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development is an ongoing cyclical process aims to develop, maintain and improve your skills, knowledge and job performance through performance planning, monitoring, and appraisal.</a:t>
            </a:r>
          </a:p>
          <a:p>
            <a:endParaRPr lang="en-MY" sz="2000" dirty="0"/>
          </a:p>
          <a:p>
            <a:endParaRPr lang="en-MY" sz="2000" dirty="0"/>
          </a:p>
        </p:txBody>
      </p:sp>
    </p:spTree>
    <p:extLst>
      <p:ext uri="{BB962C8B-B14F-4D97-AF65-F5344CB8AC3E}">
        <p14:creationId xmlns:p14="http://schemas.microsoft.com/office/powerpoint/2010/main" val="3158716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A35E-C1CD-4CA8-8E5D-08E3068FFA02}"/>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0663C1C0-0149-4E28-8421-5104708C8948}"/>
              </a:ext>
            </a:extLst>
          </p:cNvPr>
          <p:cNvPicPr>
            <a:picLocks noChangeAspect="1"/>
          </p:cNvPicPr>
          <p:nvPr/>
        </p:nvPicPr>
        <p:blipFill>
          <a:blip r:embed="rId2"/>
          <a:stretch>
            <a:fillRect/>
          </a:stretch>
        </p:blipFill>
        <p:spPr>
          <a:xfrm>
            <a:off x="1090612" y="2060848"/>
            <a:ext cx="6962775" cy="4191000"/>
          </a:xfrm>
          <a:prstGeom prst="rect">
            <a:avLst/>
          </a:prstGeom>
        </p:spPr>
      </p:pic>
    </p:spTree>
    <p:extLst>
      <p:ext uri="{BB962C8B-B14F-4D97-AF65-F5344CB8AC3E}">
        <p14:creationId xmlns:p14="http://schemas.microsoft.com/office/powerpoint/2010/main" val="1393759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408D7-207D-4033-A3ED-BADE208DFE90}"/>
              </a:ext>
            </a:extLst>
          </p:cNvPr>
          <p:cNvSpPr>
            <a:spLocks noGrp="1"/>
          </p:cNvSpPr>
          <p:nvPr>
            <p:ph type="title"/>
          </p:nvPr>
        </p:nvSpPr>
        <p:spPr/>
        <p:txBody>
          <a:bodyPr/>
          <a:lstStyle/>
          <a:p>
            <a:r>
              <a:rPr lang="en-MY" dirty="0"/>
              <a:t>Performance Appraisal Process</a:t>
            </a:r>
          </a:p>
        </p:txBody>
      </p:sp>
      <p:pic>
        <p:nvPicPr>
          <p:cNvPr id="5" name="Picture 4">
            <a:extLst>
              <a:ext uri="{FF2B5EF4-FFF2-40B4-BE49-F238E27FC236}">
                <a16:creationId xmlns:a16="http://schemas.microsoft.com/office/drawing/2014/main" id="{CFBDEFB2-2A7D-4311-8B86-7CBE0C4D61FC}"/>
              </a:ext>
            </a:extLst>
          </p:cNvPr>
          <p:cNvPicPr>
            <a:picLocks noChangeAspect="1"/>
          </p:cNvPicPr>
          <p:nvPr/>
        </p:nvPicPr>
        <p:blipFill>
          <a:blip r:embed="rId2"/>
          <a:stretch>
            <a:fillRect/>
          </a:stretch>
        </p:blipFill>
        <p:spPr>
          <a:xfrm>
            <a:off x="2961431" y="1988840"/>
            <a:ext cx="3221137" cy="3908652"/>
          </a:xfrm>
          <a:prstGeom prst="rect">
            <a:avLst/>
          </a:prstGeom>
        </p:spPr>
      </p:pic>
    </p:spTree>
    <p:extLst>
      <p:ext uri="{BB962C8B-B14F-4D97-AF65-F5344CB8AC3E}">
        <p14:creationId xmlns:p14="http://schemas.microsoft.com/office/powerpoint/2010/main" val="431774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62601-6F45-4E03-AA5B-297C4BFE5917}"/>
              </a:ext>
            </a:extLst>
          </p:cNvPr>
          <p:cNvSpPr>
            <a:spLocks noGrp="1"/>
          </p:cNvSpPr>
          <p:nvPr>
            <p:ph type="title"/>
          </p:nvPr>
        </p:nvSpPr>
        <p:spPr/>
        <p:txBody>
          <a:bodyPr/>
          <a:lstStyle/>
          <a:p>
            <a:r>
              <a:rPr lang="en-MY" dirty="0"/>
              <a:t>Integrating the Management of Business and Job Performance</a:t>
            </a:r>
          </a:p>
        </p:txBody>
      </p:sp>
      <p:sp>
        <p:nvSpPr>
          <p:cNvPr id="4" name="TextBox 3">
            <a:extLst>
              <a:ext uri="{FF2B5EF4-FFF2-40B4-BE49-F238E27FC236}">
                <a16:creationId xmlns:a16="http://schemas.microsoft.com/office/drawing/2014/main" id="{E184338D-8EBE-400F-8EEE-6F9940E3DFD8}"/>
              </a:ext>
            </a:extLst>
          </p:cNvPr>
          <p:cNvSpPr txBox="1"/>
          <p:nvPr/>
        </p:nvSpPr>
        <p:spPr>
          <a:xfrm>
            <a:off x="843263" y="1772816"/>
            <a:ext cx="8280920" cy="4401205"/>
          </a:xfrm>
          <a:prstGeom prst="rect">
            <a:avLst/>
          </a:prstGeom>
          <a:noFill/>
        </p:spPr>
        <p:txBody>
          <a:bodyPr wrap="square" rtlCol="0">
            <a:spAutoFit/>
          </a:bodyPr>
          <a:lstStyle/>
          <a:p>
            <a:r>
              <a:rPr lang="en-MY" sz="2000" dirty="0"/>
              <a:t>The communication and integration between the three levels of organisational performance can be limited. Most of the times, strategic performance management efforts are lead by the executive team, operational performance management by group managers and individual performance management by the HR department.</a:t>
            </a:r>
          </a:p>
          <a:p>
            <a:endParaRPr lang="en-MY" sz="2000" dirty="0"/>
          </a:p>
          <a:p>
            <a:r>
              <a:rPr lang="en-MY" sz="2000" dirty="0"/>
              <a:t>This can be attributed to various constraints, both general to the performance management itself and specific to organisations. Management does not see performance management as an integrated discipline used at various organisational levels, but as a subcomponent of strategic, operational and HR management. An integrated approach, linking all levels of performance management becomes a necessity for both research and practice to facilitate the understanding and usage of performance management systems</a:t>
            </a:r>
          </a:p>
        </p:txBody>
      </p:sp>
    </p:spTree>
    <p:extLst>
      <p:ext uri="{BB962C8B-B14F-4D97-AF65-F5344CB8AC3E}">
        <p14:creationId xmlns:p14="http://schemas.microsoft.com/office/powerpoint/2010/main" val="4258463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Integrated Performance Management</a:t>
            </a:r>
          </a:p>
        </p:txBody>
      </p:sp>
      <p:pic>
        <p:nvPicPr>
          <p:cNvPr id="5" name="Picture 4">
            <a:extLst>
              <a:ext uri="{FF2B5EF4-FFF2-40B4-BE49-F238E27FC236}">
                <a16:creationId xmlns:a16="http://schemas.microsoft.com/office/drawing/2014/main" id="{AC060C0E-D68F-4C40-AF6D-3D1E42ACEB4C}"/>
              </a:ext>
            </a:extLst>
          </p:cNvPr>
          <p:cNvPicPr>
            <a:picLocks noChangeAspect="1"/>
          </p:cNvPicPr>
          <p:nvPr/>
        </p:nvPicPr>
        <p:blipFill>
          <a:blip r:embed="rId2"/>
          <a:stretch>
            <a:fillRect/>
          </a:stretch>
        </p:blipFill>
        <p:spPr>
          <a:xfrm>
            <a:off x="827584" y="1916832"/>
            <a:ext cx="8188870" cy="3981425"/>
          </a:xfrm>
          <a:prstGeom prst="rect">
            <a:avLst/>
          </a:prstGeom>
        </p:spPr>
      </p:pic>
    </p:spTree>
    <p:extLst>
      <p:ext uri="{BB962C8B-B14F-4D97-AF65-F5344CB8AC3E}">
        <p14:creationId xmlns:p14="http://schemas.microsoft.com/office/powerpoint/2010/main" val="744059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Strategic Level</a:t>
            </a:r>
          </a:p>
        </p:txBody>
      </p:sp>
      <p:sp>
        <p:nvSpPr>
          <p:cNvPr id="4" name="TextBox 3">
            <a:extLst>
              <a:ext uri="{FF2B5EF4-FFF2-40B4-BE49-F238E27FC236}">
                <a16:creationId xmlns:a16="http://schemas.microsoft.com/office/drawing/2014/main" id="{C8CE7A8E-34A6-4EB5-97D2-22EE9929BDA4}"/>
              </a:ext>
            </a:extLst>
          </p:cNvPr>
          <p:cNvSpPr txBox="1"/>
          <p:nvPr/>
        </p:nvSpPr>
        <p:spPr>
          <a:xfrm>
            <a:off x="914400" y="1844824"/>
            <a:ext cx="7772400" cy="3785652"/>
          </a:xfrm>
          <a:prstGeom prst="rect">
            <a:avLst/>
          </a:prstGeom>
          <a:noFill/>
        </p:spPr>
        <p:txBody>
          <a:bodyPr wrap="square" rtlCol="0">
            <a:spAutoFit/>
          </a:bodyPr>
          <a:lstStyle/>
          <a:p>
            <a:r>
              <a:rPr lang="en-MY" sz="2400" dirty="0"/>
              <a:t>At strategic level, performance management deals with the achievement of the overall organizational objectives. Practitioners refer to it as corporate, business, organizational or enterprise performance management, this being the highest and most complete level of usage of performance management principles in organizations. Strategic management is a key driver of performance management at this level, as the key processes related to performance management systems are strategy formulation and implementation.</a:t>
            </a:r>
          </a:p>
        </p:txBody>
      </p:sp>
    </p:spTree>
    <p:extLst>
      <p:ext uri="{BB962C8B-B14F-4D97-AF65-F5344CB8AC3E}">
        <p14:creationId xmlns:p14="http://schemas.microsoft.com/office/powerpoint/2010/main" val="2482927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Operational Level</a:t>
            </a:r>
          </a:p>
        </p:txBody>
      </p:sp>
      <p:sp>
        <p:nvSpPr>
          <p:cNvPr id="4" name="TextBox 3">
            <a:extLst>
              <a:ext uri="{FF2B5EF4-FFF2-40B4-BE49-F238E27FC236}">
                <a16:creationId xmlns:a16="http://schemas.microsoft.com/office/drawing/2014/main" id="{4C36D20C-49F9-41A7-BAEA-3DA68BFA0F32}"/>
              </a:ext>
            </a:extLst>
          </p:cNvPr>
          <p:cNvSpPr txBox="1"/>
          <p:nvPr/>
        </p:nvSpPr>
        <p:spPr>
          <a:xfrm>
            <a:off x="673224" y="1564530"/>
            <a:ext cx="8219256" cy="4708981"/>
          </a:xfrm>
          <a:prstGeom prst="rect">
            <a:avLst/>
          </a:prstGeom>
          <a:noFill/>
        </p:spPr>
        <p:txBody>
          <a:bodyPr wrap="square" rtlCol="0">
            <a:spAutoFit/>
          </a:bodyPr>
          <a:lstStyle/>
          <a:p>
            <a:r>
              <a:rPr lang="en-MY" sz="2000" dirty="0"/>
              <a:t>Performance management at operational level is linked to operational management, as its focus is on the achievement of operational objectives. Although aligned with corporate strategy, the focus here is more functional / tactical.</a:t>
            </a:r>
          </a:p>
          <a:p>
            <a:endParaRPr lang="en-MY" sz="2000" dirty="0"/>
          </a:p>
          <a:p>
            <a:r>
              <a:rPr lang="en-MY" sz="2000" dirty="0"/>
              <a:t>The evolution of operational performance management is linked to the evolution of accounting and management in history. This is due to the fact that operational performance was evaluated in terms of efficiency and effectiveness. And the easiest way to do this is by using financial indicators, provided by the accounting function in organizations.</a:t>
            </a:r>
          </a:p>
          <a:p>
            <a:r>
              <a:rPr lang="en-MY" sz="2000" dirty="0"/>
              <a:t>Over time, as internal and external operating environments became more complex, organizations started to look at nonfinancial indicators of performance. This made the connection with operations management and other aspects of the general management discipline</a:t>
            </a:r>
          </a:p>
          <a:p>
            <a:endParaRPr lang="en-MY" sz="2000" dirty="0"/>
          </a:p>
        </p:txBody>
      </p:sp>
    </p:spTree>
    <p:extLst>
      <p:ext uri="{BB962C8B-B14F-4D97-AF65-F5344CB8AC3E}">
        <p14:creationId xmlns:p14="http://schemas.microsoft.com/office/powerpoint/2010/main" val="3253472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EC49-27FB-4B9C-8F2D-2A16018BF94F}"/>
              </a:ext>
            </a:extLst>
          </p:cNvPr>
          <p:cNvSpPr>
            <a:spLocks noGrp="1"/>
          </p:cNvSpPr>
          <p:nvPr>
            <p:ph type="title"/>
          </p:nvPr>
        </p:nvSpPr>
        <p:spPr/>
        <p:txBody>
          <a:bodyPr/>
          <a:lstStyle/>
          <a:p>
            <a:r>
              <a:rPr lang="en-MY" dirty="0"/>
              <a:t>Individual Level</a:t>
            </a:r>
          </a:p>
        </p:txBody>
      </p:sp>
      <p:sp>
        <p:nvSpPr>
          <p:cNvPr id="4" name="TextBox 3">
            <a:extLst>
              <a:ext uri="{FF2B5EF4-FFF2-40B4-BE49-F238E27FC236}">
                <a16:creationId xmlns:a16="http://schemas.microsoft.com/office/drawing/2014/main" id="{06F1EBCF-D415-4802-AC40-3DDD2BCE7E2A}"/>
              </a:ext>
            </a:extLst>
          </p:cNvPr>
          <p:cNvSpPr txBox="1"/>
          <p:nvPr/>
        </p:nvSpPr>
        <p:spPr>
          <a:xfrm>
            <a:off x="786408" y="1628800"/>
            <a:ext cx="7571184" cy="4524315"/>
          </a:xfrm>
          <a:prstGeom prst="rect">
            <a:avLst/>
          </a:prstGeom>
          <a:noFill/>
        </p:spPr>
        <p:txBody>
          <a:bodyPr wrap="square" rtlCol="0">
            <a:spAutoFit/>
          </a:bodyPr>
          <a:lstStyle/>
          <a:p>
            <a:r>
              <a:rPr lang="en-MY" sz="2400" dirty="0"/>
              <a:t>The traditional level at which performance management is used in organizations is the individual level, looking at the performance of individuals in an organizational context. At individual level, performance management is represented by an integrated and planned system for continuously improving the performance of all employees. It involves defining work goals and standards, reviewing performance against these standards, actively managing all levels of performance, and maximizing learning and development</a:t>
            </a:r>
          </a:p>
          <a:p>
            <a:endParaRPr lang="en-MY" sz="2400" dirty="0"/>
          </a:p>
        </p:txBody>
      </p:sp>
    </p:spTree>
    <p:extLst>
      <p:ext uri="{BB962C8B-B14F-4D97-AF65-F5344CB8AC3E}">
        <p14:creationId xmlns:p14="http://schemas.microsoft.com/office/powerpoint/2010/main" val="25158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281D-5C75-4BF8-AA65-55E242E740EC}"/>
              </a:ext>
            </a:extLst>
          </p:cNvPr>
          <p:cNvSpPr>
            <a:spLocks noGrp="1"/>
          </p:cNvSpPr>
          <p:nvPr>
            <p:ph type="title"/>
          </p:nvPr>
        </p:nvSpPr>
        <p:spPr/>
        <p:txBody>
          <a:bodyPr/>
          <a:lstStyle/>
          <a:p>
            <a:r>
              <a:rPr lang="en-MY" dirty="0"/>
              <a:t>1. Performance Planning</a:t>
            </a:r>
          </a:p>
        </p:txBody>
      </p:sp>
      <p:sp>
        <p:nvSpPr>
          <p:cNvPr id="4" name="TextBox 3">
            <a:extLst>
              <a:ext uri="{FF2B5EF4-FFF2-40B4-BE49-F238E27FC236}">
                <a16:creationId xmlns:a16="http://schemas.microsoft.com/office/drawing/2014/main" id="{0451BE3B-2F1A-4364-95DC-49D0B7A10CAC}"/>
              </a:ext>
            </a:extLst>
          </p:cNvPr>
          <p:cNvSpPr txBox="1"/>
          <p:nvPr/>
        </p:nvSpPr>
        <p:spPr>
          <a:xfrm>
            <a:off x="914400" y="1628800"/>
            <a:ext cx="7272808" cy="4093428"/>
          </a:xfrm>
          <a:prstGeom prst="rect">
            <a:avLst/>
          </a:prstGeom>
          <a:noFill/>
        </p:spPr>
        <p:txBody>
          <a:bodyPr wrap="square" rtlCol="0">
            <a:spAutoFit/>
          </a:bodyPr>
          <a:lstStyle/>
          <a:p>
            <a:r>
              <a:rPr lang="en-MY" sz="2000" dirty="0"/>
              <a:t>Performance planning is a formal structured process for identifying and communicating the organizational and individual goals expected of the employee. The performance plan consists of performance expected of an employee and an Individual Development Plan.</a:t>
            </a:r>
          </a:p>
          <a:p>
            <a:endParaRPr lang="en-MY" sz="2000" dirty="0"/>
          </a:p>
          <a:p>
            <a:r>
              <a:rPr lang="en-MY" sz="2000" dirty="0"/>
              <a:t>Performance plans are decided collaboratively between the supervisor and employee working together. They together determine the performance expectations and development objectives to be accomplished during the review period. They discuss goals, objectives and expectations for the review period. The process helps to improve the communication and discuss the career development plan of the employee</a:t>
            </a:r>
          </a:p>
        </p:txBody>
      </p:sp>
    </p:spTree>
    <p:extLst>
      <p:ext uri="{BB962C8B-B14F-4D97-AF65-F5344CB8AC3E}">
        <p14:creationId xmlns:p14="http://schemas.microsoft.com/office/powerpoint/2010/main" val="1563766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E901-9BDE-4405-84CE-AB7C44BAFC4E}"/>
              </a:ext>
            </a:extLst>
          </p:cNvPr>
          <p:cNvSpPr>
            <a:spLocks noGrp="1"/>
          </p:cNvSpPr>
          <p:nvPr>
            <p:ph type="title"/>
          </p:nvPr>
        </p:nvSpPr>
        <p:spPr/>
        <p:txBody>
          <a:bodyPr/>
          <a:lstStyle/>
          <a:p>
            <a:r>
              <a:rPr lang="en-MY" dirty="0"/>
              <a:t>Factors for Performance Standard</a:t>
            </a:r>
          </a:p>
        </p:txBody>
      </p:sp>
      <p:sp>
        <p:nvSpPr>
          <p:cNvPr id="4" name="TextBox 3">
            <a:extLst>
              <a:ext uri="{FF2B5EF4-FFF2-40B4-BE49-F238E27FC236}">
                <a16:creationId xmlns:a16="http://schemas.microsoft.com/office/drawing/2014/main" id="{8A651FE0-99F5-4A20-9047-449FEE9F6548}"/>
              </a:ext>
            </a:extLst>
          </p:cNvPr>
          <p:cNvSpPr txBox="1"/>
          <p:nvPr/>
        </p:nvSpPr>
        <p:spPr>
          <a:xfrm>
            <a:off x="729562" y="1628800"/>
            <a:ext cx="8142076" cy="5078313"/>
          </a:xfrm>
          <a:prstGeom prst="rect">
            <a:avLst/>
          </a:prstGeom>
          <a:noFill/>
        </p:spPr>
        <p:txBody>
          <a:bodyPr wrap="square" rtlCol="0">
            <a:spAutoFit/>
          </a:bodyPr>
          <a:lstStyle/>
          <a:p>
            <a:pPr marL="285750" indent="-285750">
              <a:buFont typeface="Wingdings" panose="05000000000000000000" pitchFamily="2" charset="2"/>
              <a:buChar char="§"/>
            </a:pPr>
            <a:r>
              <a:rPr lang="en-MY" dirty="0"/>
              <a:t>Some cultures value performance of the group over the individual as follow.</a:t>
            </a:r>
          </a:p>
          <a:p>
            <a:pPr marL="285750" indent="-285750">
              <a:buFont typeface="Wingdings" panose="05000000000000000000" pitchFamily="2" charset="2"/>
              <a:buChar char="§"/>
            </a:pPr>
            <a:r>
              <a:rPr lang="en-MY" dirty="0"/>
              <a:t>In some cases, an open and honest exchange of issues can occur. In other cultural contexts, a more formal, reserved relationship is the norm.</a:t>
            </a:r>
          </a:p>
          <a:p>
            <a:pPr marL="285750" indent="-285750">
              <a:buFont typeface="Wingdings" panose="05000000000000000000" pitchFamily="2" charset="2"/>
              <a:buChar char="§"/>
            </a:pPr>
            <a:r>
              <a:rPr lang="en-MY" dirty="0"/>
              <a:t>The appropriateness of forms and the meaning of rating scales vary significantly from culture to culture and location to location.</a:t>
            </a:r>
          </a:p>
          <a:p>
            <a:pPr marL="285750" indent="-285750">
              <a:buFont typeface="Wingdings" panose="05000000000000000000" pitchFamily="2" charset="2"/>
              <a:buChar char="§"/>
            </a:pPr>
            <a:r>
              <a:rPr lang="en-MY" dirty="0"/>
              <a:t>In some cultures, only positive feedback is provided so employees can save face.</a:t>
            </a:r>
          </a:p>
          <a:p>
            <a:pPr marL="285750" indent="-285750">
              <a:buFont typeface="Wingdings" panose="05000000000000000000" pitchFamily="2" charset="2"/>
              <a:buChar char="§"/>
            </a:pPr>
            <a:r>
              <a:rPr lang="en-MY" dirty="0"/>
              <a:t>The act of ranking employees within a group can be difficult in collective cultures.</a:t>
            </a:r>
          </a:p>
          <a:p>
            <a:pPr marL="285750" indent="-285750">
              <a:buFont typeface="Wingdings" panose="05000000000000000000" pitchFamily="2" charset="2"/>
              <a:buChar char="§"/>
            </a:pPr>
            <a:r>
              <a:rPr lang="en-MY" dirty="0"/>
              <a:t>Compensation practices vary widely across borders, cultures, and legal systems. The perceived value of the rewards can also vary from culture to culture.</a:t>
            </a:r>
          </a:p>
          <a:p>
            <a:pPr marL="285750" indent="-285750">
              <a:buFont typeface="Wingdings" panose="05000000000000000000" pitchFamily="2" charset="2"/>
              <a:buChar char="§"/>
            </a:pPr>
            <a:r>
              <a:rPr lang="en-MY" dirty="0"/>
              <a:t>This practice may not be accepted in collective cultures and those with high ascribed value dimensions.</a:t>
            </a:r>
          </a:p>
          <a:p>
            <a:pPr marL="285750" indent="-285750">
              <a:buFont typeface="Wingdings" panose="05000000000000000000" pitchFamily="2" charset="2"/>
              <a:buChar char="§"/>
            </a:pPr>
            <a:r>
              <a:rPr lang="en-MY" dirty="0"/>
              <a:t>Appraisals can be highly culturally specific. Even the meaning of the term "performance" can vary among individual and collective cultures. Also, the process of gaining input from colleagues can be easy and expected in some cultures but very guarded in others.</a:t>
            </a:r>
          </a:p>
        </p:txBody>
      </p:sp>
    </p:spTree>
    <p:extLst>
      <p:ext uri="{BB962C8B-B14F-4D97-AF65-F5344CB8AC3E}">
        <p14:creationId xmlns:p14="http://schemas.microsoft.com/office/powerpoint/2010/main" val="3601040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44E7-32C6-4BC2-AB9C-E75787847E84}"/>
              </a:ext>
            </a:extLst>
          </p:cNvPr>
          <p:cNvSpPr>
            <a:spLocks noGrp="1"/>
          </p:cNvSpPr>
          <p:nvPr>
            <p:ph type="title"/>
          </p:nvPr>
        </p:nvSpPr>
        <p:spPr/>
        <p:txBody>
          <a:bodyPr/>
          <a:lstStyle/>
          <a:p>
            <a:r>
              <a:rPr lang="en-MY" dirty="0"/>
              <a:t>Management by objectives (MBO)</a:t>
            </a:r>
          </a:p>
        </p:txBody>
      </p:sp>
      <p:sp>
        <p:nvSpPr>
          <p:cNvPr id="4" name="TextBox 3">
            <a:extLst>
              <a:ext uri="{FF2B5EF4-FFF2-40B4-BE49-F238E27FC236}">
                <a16:creationId xmlns:a16="http://schemas.microsoft.com/office/drawing/2014/main" id="{8C418ADC-587E-439F-8217-4EE526E45030}"/>
              </a:ext>
            </a:extLst>
          </p:cNvPr>
          <p:cNvSpPr txBox="1"/>
          <p:nvPr/>
        </p:nvSpPr>
        <p:spPr>
          <a:xfrm>
            <a:off x="708720" y="1700808"/>
            <a:ext cx="7978080" cy="1477328"/>
          </a:xfrm>
          <a:prstGeom prst="rect">
            <a:avLst/>
          </a:prstGeom>
          <a:noFill/>
        </p:spPr>
        <p:txBody>
          <a:bodyPr wrap="square" rtlCol="0">
            <a:spAutoFit/>
          </a:bodyPr>
          <a:lstStyle/>
          <a:p>
            <a:r>
              <a:rPr lang="en-MY" dirty="0"/>
              <a:t>MBO can be defined as a process whereby the employees and the superiors come together to identify common goals, the employees set their goals to be achieved, the standards to be taken as the criteria for measurement of their performance and contribution and deciding the course of action to be followed.</a:t>
            </a:r>
          </a:p>
        </p:txBody>
      </p:sp>
      <p:pic>
        <p:nvPicPr>
          <p:cNvPr id="6" name="Picture 5">
            <a:extLst>
              <a:ext uri="{FF2B5EF4-FFF2-40B4-BE49-F238E27FC236}">
                <a16:creationId xmlns:a16="http://schemas.microsoft.com/office/drawing/2014/main" id="{308D0AE6-3347-46A7-8A7A-C6965D9A44B7}"/>
              </a:ext>
            </a:extLst>
          </p:cNvPr>
          <p:cNvPicPr>
            <a:picLocks noChangeAspect="1"/>
          </p:cNvPicPr>
          <p:nvPr/>
        </p:nvPicPr>
        <p:blipFill>
          <a:blip r:embed="rId2"/>
          <a:stretch>
            <a:fillRect/>
          </a:stretch>
        </p:blipFill>
        <p:spPr>
          <a:xfrm>
            <a:off x="1321147" y="3424098"/>
            <a:ext cx="6753225" cy="2809875"/>
          </a:xfrm>
          <a:prstGeom prst="rect">
            <a:avLst/>
          </a:prstGeom>
        </p:spPr>
      </p:pic>
    </p:spTree>
    <p:extLst>
      <p:ext uri="{BB962C8B-B14F-4D97-AF65-F5344CB8AC3E}">
        <p14:creationId xmlns:p14="http://schemas.microsoft.com/office/powerpoint/2010/main" val="1918319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399F-9D13-40EB-88E1-587333BF50BA}"/>
              </a:ext>
            </a:extLst>
          </p:cNvPr>
          <p:cNvSpPr>
            <a:spLocks noGrp="1"/>
          </p:cNvSpPr>
          <p:nvPr>
            <p:ph type="title"/>
          </p:nvPr>
        </p:nvSpPr>
        <p:spPr/>
        <p:txBody>
          <a:bodyPr/>
          <a:lstStyle/>
          <a:p>
            <a:r>
              <a:rPr lang="en-MY" dirty="0"/>
              <a:t>Goal Setting</a:t>
            </a:r>
          </a:p>
        </p:txBody>
      </p:sp>
      <p:sp>
        <p:nvSpPr>
          <p:cNvPr id="4" name="TextBox 3">
            <a:extLst>
              <a:ext uri="{FF2B5EF4-FFF2-40B4-BE49-F238E27FC236}">
                <a16:creationId xmlns:a16="http://schemas.microsoft.com/office/drawing/2014/main" id="{BE71DC4F-6235-4FDD-938A-3F3838F46326}"/>
              </a:ext>
            </a:extLst>
          </p:cNvPr>
          <p:cNvSpPr txBox="1"/>
          <p:nvPr/>
        </p:nvSpPr>
        <p:spPr>
          <a:xfrm>
            <a:off x="827584" y="1844824"/>
            <a:ext cx="7772400" cy="1754326"/>
          </a:xfrm>
          <a:prstGeom prst="rect">
            <a:avLst/>
          </a:prstGeom>
          <a:noFill/>
        </p:spPr>
        <p:txBody>
          <a:bodyPr wrap="square" rtlCol="0">
            <a:spAutoFit/>
          </a:bodyPr>
          <a:lstStyle/>
          <a:p>
            <a:r>
              <a:rPr lang="en-MY" dirty="0"/>
              <a:t>Employee goals can be clarified through performance and development planning, with attention to the level of performance needed and the specific desired results. Goal setting is most effective when it is combined with feedback, so progress can be monitored. Direct feedback and coaching is an often underutilized approach that enhances communication and bottom-line results. SMART goals include five elements in each objective</a:t>
            </a:r>
          </a:p>
        </p:txBody>
      </p:sp>
      <p:pic>
        <p:nvPicPr>
          <p:cNvPr id="6" name="Picture 5">
            <a:extLst>
              <a:ext uri="{FF2B5EF4-FFF2-40B4-BE49-F238E27FC236}">
                <a16:creationId xmlns:a16="http://schemas.microsoft.com/office/drawing/2014/main" id="{0DCBE8BF-C105-4142-8290-296DAFAB487E}"/>
              </a:ext>
            </a:extLst>
          </p:cNvPr>
          <p:cNvPicPr>
            <a:picLocks noChangeAspect="1"/>
          </p:cNvPicPr>
          <p:nvPr/>
        </p:nvPicPr>
        <p:blipFill>
          <a:blip r:embed="rId2"/>
          <a:stretch>
            <a:fillRect/>
          </a:stretch>
        </p:blipFill>
        <p:spPr>
          <a:xfrm>
            <a:off x="1331640" y="4023161"/>
            <a:ext cx="5832648" cy="2371725"/>
          </a:xfrm>
          <a:prstGeom prst="rect">
            <a:avLst/>
          </a:prstGeom>
        </p:spPr>
      </p:pic>
    </p:spTree>
    <p:extLst>
      <p:ext uri="{BB962C8B-B14F-4D97-AF65-F5344CB8AC3E}">
        <p14:creationId xmlns:p14="http://schemas.microsoft.com/office/powerpoint/2010/main" val="381671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B3292-53E7-4D06-823C-1B8A5E83B91D}"/>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A09B9E86-1099-4D54-AFA5-6BA4BBC85CED}"/>
              </a:ext>
            </a:extLst>
          </p:cNvPr>
          <p:cNvPicPr>
            <a:picLocks noChangeAspect="1"/>
          </p:cNvPicPr>
          <p:nvPr/>
        </p:nvPicPr>
        <p:blipFill>
          <a:blip r:embed="rId2"/>
          <a:stretch>
            <a:fillRect/>
          </a:stretch>
        </p:blipFill>
        <p:spPr>
          <a:xfrm>
            <a:off x="917392" y="1916832"/>
            <a:ext cx="7947309" cy="3816424"/>
          </a:xfrm>
          <a:prstGeom prst="rect">
            <a:avLst/>
          </a:prstGeom>
        </p:spPr>
      </p:pic>
    </p:spTree>
    <p:extLst>
      <p:ext uri="{BB962C8B-B14F-4D97-AF65-F5344CB8AC3E}">
        <p14:creationId xmlns:p14="http://schemas.microsoft.com/office/powerpoint/2010/main" val="91441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7B9A0-0A26-482E-8E2C-07D4099B7593}"/>
              </a:ext>
            </a:extLst>
          </p:cNvPr>
          <p:cNvSpPr>
            <a:spLocks noGrp="1"/>
          </p:cNvSpPr>
          <p:nvPr>
            <p:ph type="title"/>
          </p:nvPr>
        </p:nvSpPr>
        <p:spPr/>
        <p:txBody>
          <a:bodyPr/>
          <a:lstStyle/>
          <a:p>
            <a:r>
              <a:rPr lang="en-MY" dirty="0"/>
              <a:t>2. Performance Monitoring</a:t>
            </a:r>
          </a:p>
        </p:txBody>
      </p:sp>
      <p:sp>
        <p:nvSpPr>
          <p:cNvPr id="4" name="TextBox 3">
            <a:extLst>
              <a:ext uri="{FF2B5EF4-FFF2-40B4-BE49-F238E27FC236}">
                <a16:creationId xmlns:a16="http://schemas.microsoft.com/office/drawing/2014/main" id="{AB3A0AEF-EC4B-4B37-AB83-64FF1B3292A3}"/>
              </a:ext>
            </a:extLst>
          </p:cNvPr>
          <p:cNvSpPr txBox="1"/>
          <p:nvPr/>
        </p:nvSpPr>
        <p:spPr>
          <a:xfrm>
            <a:off x="1043608" y="1844824"/>
            <a:ext cx="7488832" cy="3693319"/>
          </a:xfrm>
          <a:prstGeom prst="rect">
            <a:avLst/>
          </a:prstGeom>
          <a:noFill/>
        </p:spPr>
        <p:txBody>
          <a:bodyPr wrap="square" rtlCol="0">
            <a:spAutoFit/>
          </a:bodyPr>
          <a:lstStyle/>
          <a:p>
            <a:r>
              <a:rPr lang="en-MY" dirty="0"/>
              <a:t>The Periodic tracking (for example, daily, weekly, monthly, quarterly, annually) of any activity’s progress by systematically gathering and </a:t>
            </a:r>
            <a:r>
              <a:rPr lang="en-MY" dirty="0" err="1"/>
              <a:t>analyzing</a:t>
            </a:r>
            <a:r>
              <a:rPr lang="en-MY" dirty="0"/>
              <a:t> data and information is called Monitoring. The target audience/beneficiaries must be defined along with what you are doing, and whether your activities are being implemented as planned or not.</a:t>
            </a:r>
          </a:p>
          <a:p>
            <a:endParaRPr lang="en-MY" dirty="0"/>
          </a:p>
          <a:p>
            <a:r>
              <a:rPr lang="en-MY" dirty="0"/>
              <a:t>Monitoring of a program or intervention involves the collection of routine data that measures progress toward achieving program objectives. It is used to track changes in program outputs and performance over time. It provides regular feedback and early indications of progress (or lack of progress). Its purpose is to permit the management and stakeholders to make informed decisions regarding the effectiveness of programs and the efficient use of resources</a:t>
            </a:r>
          </a:p>
        </p:txBody>
      </p:sp>
    </p:spTree>
    <p:extLst>
      <p:ext uri="{BB962C8B-B14F-4D97-AF65-F5344CB8AC3E}">
        <p14:creationId xmlns:p14="http://schemas.microsoft.com/office/powerpoint/2010/main" val="170210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D14B-93A9-4193-902D-8CD5055DC2D5}"/>
              </a:ext>
            </a:extLst>
          </p:cNvPr>
          <p:cNvSpPr>
            <a:spLocks noGrp="1"/>
          </p:cNvSpPr>
          <p:nvPr>
            <p:ph type="title"/>
          </p:nvPr>
        </p:nvSpPr>
        <p:spPr/>
        <p:txBody>
          <a:bodyPr/>
          <a:lstStyle/>
          <a:p>
            <a:r>
              <a:rPr lang="en-MY" dirty="0"/>
              <a:t>Reinforcement</a:t>
            </a:r>
          </a:p>
        </p:txBody>
      </p:sp>
      <p:pic>
        <p:nvPicPr>
          <p:cNvPr id="6" name="Picture 5">
            <a:extLst>
              <a:ext uri="{FF2B5EF4-FFF2-40B4-BE49-F238E27FC236}">
                <a16:creationId xmlns:a16="http://schemas.microsoft.com/office/drawing/2014/main" id="{1C95C80E-46EA-4C48-BBDF-0A998A3C360C}"/>
              </a:ext>
            </a:extLst>
          </p:cNvPr>
          <p:cNvPicPr>
            <a:picLocks noChangeAspect="1"/>
          </p:cNvPicPr>
          <p:nvPr/>
        </p:nvPicPr>
        <p:blipFill>
          <a:blip r:embed="rId2"/>
          <a:stretch>
            <a:fillRect/>
          </a:stretch>
        </p:blipFill>
        <p:spPr>
          <a:xfrm>
            <a:off x="914400" y="1988840"/>
            <a:ext cx="6705600" cy="4438650"/>
          </a:xfrm>
          <a:prstGeom prst="rect">
            <a:avLst/>
          </a:prstGeom>
        </p:spPr>
      </p:pic>
    </p:spTree>
    <p:extLst>
      <p:ext uri="{BB962C8B-B14F-4D97-AF65-F5344CB8AC3E}">
        <p14:creationId xmlns:p14="http://schemas.microsoft.com/office/powerpoint/2010/main" val="3140264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55A86-F438-4571-AD2D-AD51AEA45CFD}"/>
              </a:ext>
            </a:extLst>
          </p:cNvPr>
          <p:cNvSpPr>
            <a:spLocks noGrp="1"/>
          </p:cNvSpPr>
          <p:nvPr>
            <p:ph type="title"/>
          </p:nvPr>
        </p:nvSpPr>
        <p:spPr/>
        <p:txBody>
          <a:bodyPr/>
          <a:lstStyle/>
          <a:p>
            <a:r>
              <a:rPr lang="en-MY" dirty="0"/>
              <a:t>Performance Appraisal</a:t>
            </a:r>
          </a:p>
        </p:txBody>
      </p:sp>
      <p:sp>
        <p:nvSpPr>
          <p:cNvPr id="4" name="TextBox 3">
            <a:extLst>
              <a:ext uri="{FF2B5EF4-FFF2-40B4-BE49-F238E27FC236}">
                <a16:creationId xmlns:a16="http://schemas.microsoft.com/office/drawing/2014/main" id="{7EC4CA58-42B0-4FD5-BF31-33B7D24D80F0}"/>
              </a:ext>
            </a:extLst>
          </p:cNvPr>
          <p:cNvSpPr txBox="1"/>
          <p:nvPr/>
        </p:nvSpPr>
        <p:spPr>
          <a:xfrm>
            <a:off x="827584" y="1772815"/>
            <a:ext cx="7859216" cy="4247317"/>
          </a:xfrm>
          <a:prstGeom prst="rect">
            <a:avLst/>
          </a:prstGeom>
          <a:noFill/>
        </p:spPr>
        <p:txBody>
          <a:bodyPr wrap="square" rtlCol="0">
            <a:spAutoFit/>
          </a:bodyPr>
          <a:lstStyle/>
          <a:p>
            <a:r>
              <a:rPr lang="en-MY" dirty="0"/>
              <a:t>Performance Appraisal is the systematic evaluation of the performance of employees and to understand the abilities of a person for further growth and development. Performance appraisal is generally done in systematic ways which are as follows:</a:t>
            </a:r>
          </a:p>
          <a:p>
            <a:endParaRPr lang="en-MY" dirty="0"/>
          </a:p>
          <a:p>
            <a:pPr marL="285750" indent="-285750">
              <a:buFont typeface="Wingdings" panose="05000000000000000000" pitchFamily="2" charset="2"/>
              <a:buChar char="§"/>
            </a:pPr>
            <a:r>
              <a:rPr lang="en-MY" dirty="0"/>
              <a:t>The supervisors measure the pay of employees and compare it with targets and plans.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supervisor analyses the factors behind work performances of employees.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employers are in position to guide the employees for a better performance</a:t>
            </a:r>
          </a:p>
          <a:p>
            <a:endParaRPr lang="en-MY" dirty="0"/>
          </a:p>
          <a:p>
            <a:endParaRPr lang="en-MY" dirty="0"/>
          </a:p>
        </p:txBody>
      </p:sp>
    </p:spTree>
    <p:extLst>
      <p:ext uri="{BB962C8B-B14F-4D97-AF65-F5344CB8AC3E}">
        <p14:creationId xmlns:p14="http://schemas.microsoft.com/office/powerpoint/2010/main" val="21206691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FAF2-EA03-483B-930B-5726E16A48BD}"/>
              </a:ext>
            </a:extLst>
          </p:cNvPr>
          <p:cNvSpPr>
            <a:spLocks noGrp="1"/>
          </p:cNvSpPr>
          <p:nvPr>
            <p:ph type="title"/>
          </p:nvPr>
        </p:nvSpPr>
        <p:spPr/>
        <p:txBody>
          <a:bodyPr/>
          <a:lstStyle/>
          <a:p>
            <a:r>
              <a:rPr lang="en-MY" dirty="0"/>
              <a:t>Process of Performance Appraisal</a:t>
            </a:r>
          </a:p>
        </p:txBody>
      </p:sp>
      <p:pic>
        <p:nvPicPr>
          <p:cNvPr id="5" name="Picture 4">
            <a:extLst>
              <a:ext uri="{FF2B5EF4-FFF2-40B4-BE49-F238E27FC236}">
                <a16:creationId xmlns:a16="http://schemas.microsoft.com/office/drawing/2014/main" id="{071E4D66-38A7-413E-B6AD-1F957BA43CEA}"/>
              </a:ext>
            </a:extLst>
          </p:cNvPr>
          <p:cNvPicPr>
            <a:picLocks noChangeAspect="1"/>
          </p:cNvPicPr>
          <p:nvPr/>
        </p:nvPicPr>
        <p:blipFill>
          <a:blip r:embed="rId2"/>
          <a:stretch>
            <a:fillRect/>
          </a:stretch>
        </p:blipFill>
        <p:spPr>
          <a:xfrm>
            <a:off x="3275856" y="1661116"/>
            <a:ext cx="3015779" cy="4919071"/>
          </a:xfrm>
          <a:prstGeom prst="rect">
            <a:avLst/>
          </a:prstGeom>
        </p:spPr>
      </p:pic>
    </p:spTree>
    <p:extLst>
      <p:ext uri="{BB962C8B-B14F-4D97-AF65-F5344CB8AC3E}">
        <p14:creationId xmlns:p14="http://schemas.microsoft.com/office/powerpoint/2010/main" val="192469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p14="http://schemas.microsoft.com/office/powerpoint/2010/main" val="4462778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77D6-2C95-4A5A-9BA9-959516CE9D21}"/>
              </a:ext>
            </a:extLst>
          </p:cNvPr>
          <p:cNvSpPr>
            <a:spLocks noGrp="1"/>
          </p:cNvSpPr>
          <p:nvPr>
            <p:ph type="title"/>
          </p:nvPr>
        </p:nvSpPr>
        <p:spPr>
          <a:xfrm>
            <a:off x="914400" y="277813"/>
            <a:ext cx="7768596" cy="1143000"/>
          </a:xfrm>
        </p:spPr>
        <p:txBody>
          <a:bodyPr/>
          <a:lstStyle/>
          <a:p>
            <a:r>
              <a:rPr lang="en-MY" sz="3600" dirty="0"/>
              <a:t>Difference between Performance Appraisal and Performance Management</a:t>
            </a:r>
          </a:p>
        </p:txBody>
      </p:sp>
      <p:pic>
        <p:nvPicPr>
          <p:cNvPr id="5" name="Picture 4">
            <a:extLst>
              <a:ext uri="{FF2B5EF4-FFF2-40B4-BE49-F238E27FC236}">
                <a16:creationId xmlns:a16="http://schemas.microsoft.com/office/drawing/2014/main"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p14="http://schemas.microsoft.com/office/powerpoint/2010/main" val="27720488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DAD38-5B98-4803-B4B9-75F01FDE50F6}"/>
              </a:ext>
            </a:extLst>
          </p:cNvPr>
          <p:cNvSpPr>
            <a:spLocks noGrp="1"/>
          </p:cNvSpPr>
          <p:nvPr>
            <p:ph type="title"/>
          </p:nvPr>
        </p:nvSpPr>
        <p:spPr/>
        <p:txBody>
          <a:bodyPr/>
          <a:lstStyle/>
          <a:p>
            <a:r>
              <a:rPr lang="en-MY" dirty="0"/>
              <a:t>Usage of Theories</a:t>
            </a:r>
          </a:p>
        </p:txBody>
      </p:sp>
      <p:pic>
        <p:nvPicPr>
          <p:cNvPr id="5" name="Picture 4">
            <a:extLst>
              <a:ext uri="{FF2B5EF4-FFF2-40B4-BE49-F238E27FC236}">
                <a16:creationId xmlns:a16="http://schemas.microsoft.com/office/drawing/2014/main" id="{5F7B5D17-B14A-48B9-8720-F92949E9BE44}"/>
              </a:ext>
            </a:extLst>
          </p:cNvPr>
          <p:cNvPicPr>
            <a:picLocks noChangeAspect="1"/>
          </p:cNvPicPr>
          <p:nvPr/>
        </p:nvPicPr>
        <p:blipFill>
          <a:blip r:embed="rId2"/>
          <a:stretch>
            <a:fillRect/>
          </a:stretch>
        </p:blipFill>
        <p:spPr>
          <a:xfrm>
            <a:off x="914400" y="1713835"/>
            <a:ext cx="7441455" cy="4866557"/>
          </a:xfrm>
          <a:prstGeom prst="rect">
            <a:avLst/>
          </a:prstGeom>
        </p:spPr>
      </p:pic>
    </p:spTree>
    <p:extLst>
      <p:ext uri="{BB962C8B-B14F-4D97-AF65-F5344CB8AC3E}">
        <p14:creationId xmlns:p14="http://schemas.microsoft.com/office/powerpoint/2010/main" val="25169335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728AF-0C9A-44FD-81BF-E15270CF7745}"/>
              </a:ext>
            </a:extLst>
          </p:cNvPr>
          <p:cNvSpPr>
            <a:spLocks noGrp="1"/>
          </p:cNvSpPr>
          <p:nvPr>
            <p:ph type="title"/>
          </p:nvPr>
        </p:nvSpPr>
        <p:spPr/>
        <p:txBody>
          <a:bodyPr/>
          <a:lstStyle/>
          <a:p>
            <a:r>
              <a:rPr lang="en-MY" dirty="0"/>
              <a:t>Major Theories of Motivation</a:t>
            </a:r>
          </a:p>
        </p:txBody>
      </p:sp>
      <p:sp>
        <p:nvSpPr>
          <p:cNvPr id="3" name="Content Placeholder 2">
            <a:extLst>
              <a:ext uri="{FF2B5EF4-FFF2-40B4-BE49-F238E27FC236}">
                <a16:creationId xmlns:a16="http://schemas.microsoft.com/office/drawing/2014/main" id="{074764A6-883C-47DA-8997-99F0D3EA6FA1}"/>
              </a:ext>
            </a:extLst>
          </p:cNvPr>
          <p:cNvSpPr>
            <a:spLocks noGrp="1"/>
          </p:cNvSpPr>
          <p:nvPr>
            <p:ph idx="1"/>
          </p:nvPr>
        </p:nvSpPr>
        <p:spPr/>
        <p:txBody>
          <a:bodyPr/>
          <a:lstStyle/>
          <a:p>
            <a:pPr marL="0" indent="0">
              <a:buNone/>
            </a:pPr>
            <a:r>
              <a:rPr lang="en-MY" dirty="0"/>
              <a:t>I. </a:t>
            </a:r>
            <a:r>
              <a:rPr lang="en-MY" u="sng" dirty="0"/>
              <a:t>Need Approaches </a:t>
            </a:r>
            <a:r>
              <a:rPr lang="en-MY" dirty="0"/>
              <a:t>:</a:t>
            </a:r>
          </a:p>
          <a:p>
            <a:pPr marL="400050" lvl="1" indent="0">
              <a:buNone/>
            </a:pPr>
            <a:r>
              <a:rPr lang="en-MY" dirty="0"/>
              <a:t>- Maslow’s Hierarchy of Needs</a:t>
            </a:r>
          </a:p>
          <a:p>
            <a:pPr marL="400050" lvl="1" indent="0">
              <a:buNone/>
            </a:pPr>
            <a:r>
              <a:rPr lang="en-MY" dirty="0"/>
              <a:t>- Alderfer’s ERG Theory</a:t>
            </a:r>
          </a:p>
          <a:p>
            <a:pPr marL="400050" lvl="1" indent="0">
              <a:buNone/>
            </a:pPr>
            <a:r>
              <a:rPr lang="en-MY" dirty="0"/>
              <a:t>- Herzberg’s Two Factor Theory</a:t>
            </a:r>
          </a:p>
          <a:p>
            <a:pPr marL="400050" lvl="1" indent="0">
              <a:buNone/>
            </a:pPr>
            <a:r>
              <a:rPr lang="en-MY" dirty="0"/>
              <a:t>- McClelland Learned Needs Theory</a:t>
            </a:r>
          </a:p>
          <a:p>
            <a:pPr marL="971550" lvl="1" indent="-571500">
              <a:buFont typeface="Wingdings" panose="05000000000000000000" pitchFamily="2" charset="2"/>
              <a:buChar char="§"/>
            </a:pPr>
            <a:endParaRPr lang="en-MY" dirty="0"/>
          </a:p>
          <a:p>
            <a:pPr marL="0" indent="0">
              <a:buNone/>
            </a:pPr>
            <a:r>
              <a:rPr lang="en-MY" dirty="0"/>
              <a:t>II. </a:t>
            </a:r>
            <a:r>
              <a:rPr lang="en-MY" u="sng" dirty="0"/>
              <a:t>Cognitive Approaches </a:t>
            </a:r>
            <a:r>
              <a:rPr lang="en-MY" dirty="0"/>
              <a:t>:</a:t>
            </a:r>
          </a:p>
          <a:p>
            <a:pPr marL="400050" lvl="1" indent="0">
              <a:buNone/>
            </a:pPr>
            <a:r>
              <a:rPr lang="en-MY" dirty="0"/>
              <a:t>- Expectancy Theory</a:t>
            </a:r>
          </a:p>
          <a:p>
            <a:pPr marL="400050" lvl="1" indent="0">
              <a:buNone/>
            </a:pPr>
            <a:r>
              <a:rPr lang="en-MY" dirty="0"/>
              <a:t>- Equity Theory</a:t>
            </a:r>
          </a:p>
          <a:p>
            <a:pPr marL="400050" lvl="1" indent="0">
              <a:buNone/>
            </a:pPr>
            <a:r>
              <a:rPr lang="en-MY" dirty="0"/>
              <a:t>- Goal Setting Theory</a:t>
            </a:r>
          </a:p>
          <a:p>
            <a:pPr marL="1257300" lvl="2" indent="-457200">
              <a:buFont typeface="Wingdings" panose="05000000000000000000" pitchFamily="2" charset="2"/>
              <a:buChar char="§"/>
            </a:pPr>
            <a:endParaRPr lang="en-MY" dirty="0"/>
          </a:p>
        </p:txBody>
      </p:sp>
    </p:spTree>
    <p:extLst>
      <p:ext uri="{BB962C8B-B14F-4D97-AF65-F5344CB8AC3E}">
        <p14:creationId xmlns:p14="http://schemas.microsoft.com/office/powerpoint/2010/main" val="24981119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Maslow’s Hierarchy of Needs</a:t>
            </a:r>
          </a:p>
        </p:txBody>
      </p:sp>
      <p:pic>
        <p:nvPicPr>
          <p:cNvPr id="5" name="Picture 4">
            <a:extLst>
              <a:ext uri="{FF2B5EF4-FFF2-40B4-BE49-F238E27FC236}">
                <a16:creationId xmlns:a16="http://schemas.microsoft.com/office/drawing/2014/main" id="{A89DC28C-B563-49C7-828D-23B664103AE7}"/>
              </a:ext>
            </a:extLst>
          </p:cNvPr>
          <p:cNvPicPr>
            <a:picLocks noChangeAspect="1"/>
          </p:cNvPicPr>
          <p:nvPr/>
        </p:nvPicPr>
        <p:blipFill>
          <a:blip r:embed="rId2"/>
          <a:stretch>
            <a:fillRect/>
          </a:stretch>
        </p:blipFill>
        <p:spPr>
          <a:xfrm>
            <a:off x="1979712" y="1844824"/>
            <a:ext cx="5609034" cy="4541828"/>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01818-2527-4D0E-B3A6-00AF4ACB18B0}"/>
              </a:ext>
            </a:extLst>
          </p:cNvPr>
          <p:cNvSpPr>
            <a:spLocks noGrp="1"/>
          </p:cNvSpPr>
          <p:nvPr>
            <p:ph type="title"/>
          </p:nvPr>
        </p:nvSpPr>
        <p:spPr/>
        <p:txBody>
          <a:bodyPr/>
          <a:lstStyle/>
          <a:p>
            <a:r>
              <a:rPr lang="en-MY" dirty="0"/>
              <a:t>Alderfer’s ERG Theory</a:t>
            </a:r>
          </a:p>
        </p:txBody>
      </p:sp>
      <p:pic>
        <p:nvPicPr>
          <p:cNvPr id="9" name="Picture 8">
            <a:extLst>
              <a:ext uri="{FF2B5EF4-FFF2-40B4-BE49-F238E27FC236}">
                <a16:creationId xmlns:a16="http://schemas.microsoft.com/office/drawing/2014/main" id="{91576AF8-6ED7-48B3-A60F-8049439951B1}"/>
              </a:ext>
            </a:extLst>
          </p:cNvPr>
          <p:cNvPicPr>
            <a:picLocks noChangeAspect="1"/>
          </p:cNvPicPr>
          <p:nvPr/>
        </p:nvPicPr>
        <p:blipFill>
          <a:blip r:embed="rId2"/>
          <a:stretch>
            <a:fillRect/>
          </a:stretch>
        </p:blipFill>
        <p:spPr>
          <a:xfrm>
            <a:off x="1028700" y="1916832"/>
            <a:ext cx="7086600" cy="3705225"/>
          </a:xfrm>
          <a:prstGeom prst="rect">
            <a:avLst/>
          </a:prstGeom>
        </p:spPr>
      </p:pic>
    </p:spTree>
    <p:extLst>
      <p:ext uri="{BB962C8B-B14F-4D97-AF65-F5344CB8AC3E}">
        <p14:creationId xmlns:p14="http://schemas.microsoft.com/office/powerpoint/2010/main" val="34353245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58D1E-BE95-4F32-9C65-37B9BF0DBDCC}"/>
              </a:ext>
            </a:extLst>
          </p:cNvPr>
          <p:cNvSpPr>
            <a:spLocks noGrp="1"/>
          </p:cNvSpPr>
          <p:nvPr>
            <p:ph type="title"/>
          </p:nvPr>
        </p:nvSpPr>
        <p:spPr/>
        <p:txBody>
          <a:bodyPr/>
          <a:lstStyle/>
          <a:p>
            <a:r>
              <a:rPr lang="en-MY" dirty="0"/>
              <a:t>Herzberg’s Two Factor Theory</a:t>
            </a:r>
          </a:p>
        </p:txBody>
      </p:sp>
      <p:pic>
        <p:nvPicPr>
          <p:cNvPr id="9" name="Picture 8">
            <a:extLst>
              <a:ext uri="{FF2B5EF4-FFF2-40B4-BE49-F238E27FC236}">
                <a16:creationId xmlns:a16="http://schemas.microsoft.com/office/drawing/2014/main" id="{08AF13DC-3B47-4548-B09D-62AD9EC0B897}"/>
              </a:ext>
            </a:extLst>
          </p:cNvPr>
          <p:cNvPicPr>
            <a:picLocks noChangeAspect="1"/>
          </p:cNvPicPr>
          <p:nvPr/>
        </p:nvPicPr>
        <p:blipFill>
          <a:blip r:embed="rId2"/>
          <a:stretch>
            <a:fillRect/>
          </a:stretch>
        </p:blipFill>
        <p:spPr>
          <a:xfrm>
            <a:off x="1475656" y="1882354"/>
            <a:ext cx="6682344" cy="3712413"/>
          </a:xfrm>
          <a:prstGeom prst="rect">
            <a:avLst/>
          </a:prstGeom>
        </p:spPr>
      </p:pic>
    </p:spTree>
    <p:extLst>
      <p:ext uri="{BB962C8B-B14F-4D97-AF65-F5344CB8AC3E}">
        <p14:creationId xmlns:p14="http://schemas.microsoft.com/office/powerpoint/2010/main" val="1107015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CA585-9D15-48A5-AD72-0242EAB0A983}"/>
              </a:ext>
            </a:extLst>
          </p:cNvPr>
          <p:cNvSpPr>
            <a:spLocks noGrp="1"/>
          </p:cNvSpPr>
          <p:nvPr>
            <p:ph type="title"/>
          </p:nvPr>
        </p:nvSpPr>
        <p:spPr/>
        <p:txBody>
          <a:bodyPr/>
          <a:lstStyle/>
          <a:p>
            <a:r>
              <a:rPr lang="en-MY" dirty="0"/>
              <a:t>Motivational Theories</a:t>
            </a:r>
          </a:p>
        </p:txBody>
      </p:sp>
      <p:pic>
        <p:nvPicPr>
          <p:cNvPr id="5" name="Picture 4">
            <a:extLst>
              <a:ext uri="{FF2B5EF4-FFF2-40B4-BE49-F238E27FC236}">
                <a16:creationId xmlns:a16="http://schemas.microsoft.com/office/drawing/2014/main" id="{71E124F8-18C7-457F-89AF-6DFA66372DC0}"/>
              </a:ext>
            </a:extLst>
          </p:cNvPr>
          <p:cNvPicPr>
            <a:picLocks noChangeAspect="1"/>
          </p:cNvPicPr>
          <p:nvPr/>
        </p:nvPicPr>
        <p:blipFill>
          <a:blip r:embed="rId2"/>
          <a:stretch>
            <a:fillRect/>
          </a:stretch>
        </p:blipFill>
        <p:spPr>
          <a:xfrm>
            <a:off x="914400" y="2060848"/>
            <a:ext cx="6951785" cy="3744416"/>
          </a:xfrm>
          <a:prstGeom prst="rect">
            <a:avLst/>
          </a:prstGeom>
        </p:spPr>
      </p:pic>
    </p:spTree>
    <p:extLst>
      <p:ext uri="{BB962C8B-B14F-4D97-AF65-F5344CB8AC3E}">
        <p14:creationId xmlns:p14="http://schemas.microsoft.com/office/powerpoint/2010/main" val="16788753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McClelland's Need Theory</a:t>
            </a:r>
          </a:p>
        </p:txBody>
      </p:sp>
      <p:pic>
        <p:nvPicPr>
          <p:cNvPr id="5" name="Picture 4">
            <a:extLst>
              <a:ext uri="{FF2B5EF4-FFF2-40B4-BE49-F238E27FC236}">
                <a16:creationId xmlns:a16="http://schemas.microsoft.com/office/drawing/2014/main" id="{73589920-4570-4FB1-AA5C-C5F244B12E6F}"/>
              </a:ext>
            </a:extLst>
          </p:cNvPr>
          <p:cNvPicPr>
            <a:picLocks noChangeAspect="1"/>
          </p:cNvPicPr>
          <p:nvPr/>
        </p:nvPicPr>
        <p:blipFill>
          <a:blip r:embed="rId2"/>
          <a:stretch>
            <a:fillRect/>
          </a:stretch>
        </p:blipFill>
        <p:spPr>
          <a:xfrm>
            <a:off x="1403648" y="1988840"/>
            <a:ext cx="5699522" cy="3690773"/>
          </a:xfrm>
          <a:prstGeom prst="rect">
            <a:avLst/>
          </a:prstGeom>
          <a:ln w="19050">
            <a:solidFill>
              <a:schemeClr val="tx1"/>
            </a:solidFill>
          </a:ln>
        </p:spPr>
      </p:pic>
    </p:spTree>
    <p:extLst>
      <p:ext uri="{BB962C8B-B14F-4D97-AF65-F5344CB8AC3E}">
        <p14:creationId xmlns:p14="http://schemas.microsoft.com/office/powerpoint/2010/main" val="6102101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95ACF-BBF7-40B2-BEAC-109FFE9492C8}"/>
              </a:ext>
            </a:extLst>
          </p:cNvPr>
          <p:cNvSpPr>
            <a:spLocks noGrp="1"/>
          </p:cNvSpPr>
          <p:nvPr>
            <p:ph type="title"/>
          </p:nvPr>
        </p:nvSpPr>
        <p:spPr/>
        <p:txBody>
          <a:bodyPr/>
          <a:lstStyle/>
          <a:p>
            <a:r>
              <a:rPr lang="en-MY" dirty="0"/>
              <a:t>Comparison of Motivation Models</a:t>
            </a:r>
          </a:p>
        </p:txBody>
      </p:sp>
      <p:pic>
        <p:nvPicPr>
          <p:cNvPr id="5" name="Picture 4">
            <a:extLst>
              <a:ext uri="{FF2B5EF4-FFF2-40B4-BE49-F238E27FC236}">
                <a16:creationId xmlns:a16="http://schemas.microsoft.com/office/drawing/2014/main" id="{3B9055EA-5EC2-465F-B2A5-60AB77F89589}"/>
              </a:ext>
            </a:extLst>
          </p:cNvPr>
          <p:cNvPicPr>
            <a:picLocks noChangeAspect="1"/>
          </p:cNvPicPr>
          <p:nvPr/>
        </p:nvPicPr>
        <p:blipFill>
          <a:blip r:embed="rId2"/>
          <a:stretch>
            <a:fillRect/>
          </a:stretch>
        </p:blipFill>
        <p:spPr>
          <a:xfrm>
            <a:off x="733425" y="2204864"/>
            <a:ext cx="7677150" cy="3962400"/>
          </a:xfrm>
          <a:prstGeom prst="rect">
            <a:avLst/>
          </a:prstGeom>
        </p:spPr>
      </p:pic>
    </p:spTree>
    <p:extLst>
      <p:ext uri="{BB962C8B-B14F-4D97-AF65-F5344CB8AC3E}">
        <p14:creationId xmlns:p14="http://schemas.microsoft.com/office/powerpoint/2010/main" val="34114745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0BC3D-55DF-4E46-A4AA-0FAE9ABB377E}"/>
              </a:ext>
            </a:extLst>
          </p:cNvPr>
          <p:cNvSpPr>
            <a:spLocks noGrp="1"/>
          </p:cNvSpPr>
          <p:nvPr>
            <p:ph type="title"/>
          </p:nvPr>
        </p:nvSpPr>
        <p:spPr/>
        <p:txBody>
          <a:bodyPr/>
          <a:lstStyle/>
          <a:p>
            <a:r>
              <a:rPr lang="en-MY" dirty="0"/>
              <a:t>Adams’ Equity Theory</a:t>
            </a:r>
          </a:p>
        </p:txBody>
      </p:sp>
      <p:pic>
        <p:nvPicPr>
          <p:cNvPr id="7" name="Picture 6">
            <a:extLst>
              <a:ext uri="{FF2B5EF4-FFF2-40B4-BE49-F238E27FC236}">
                <a16:creationId xmlns:a16="http://schemas.microsoft.com/office/drawing/2014/main" id="{C23F9679-BCB3-48BB-A6E1-4C4B4E278A97}"/>
              </a:ext>
            </a:extLst>
          </p:cNvPr>
          <p:cNvPicPr>
            <a:picLocks noChangeAspect="1"/>
          </p:cNvPicPr>
          <p:nvPr/>
        </p:nvPicPr>
        <p:blipFill>
          <a:blip r:embed="rId2"/>
          <a:stretch>
            <a:fillRect/>
          </a:stretch>
        </p:blipFill>
        <p:spPr>
          <a:xfrm>
            <a:off x="1009152" y="1700808"/>
            <a:ext cx="7582896" cy="4540920"/>
          </a:xfrm>
          <a:prstGeom prst="rect">
            <a:avLst/>
          </a:prstGeom>
        </p:spPr>
      </p:pic>
    </p:spTree>
    <p:extLst>
      <p:ext uri="{BB962C8B-B14F-4D97-AF65-F5344CB8AC3E}">
        <p14:creationId xmlns:p14="http://schemas.microsoft.com/office/powerpoint/2010/main" val="39765347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05A45-4AC3-439E-BB01-889562F8E2F8}"/>
              </a:ext>
            </a:extLst>
          </p:cNvPr>
          <p:cNvSpPr>
            <a:spLocks noGrp="1"/>
          </p:cNvSpPr>
          <p:nvPr>
            <p:ph type="title"/>
          </p:nvPr>
        </p:nvSpPr>
        <p:spPr/>
        <p:txBody>
          <a:bodyPr/>
          <a:lstStyle/>
          <a:p>
            <a:r>
              <a:rPr lang="en-MY" dirty="0"/>
              <a:t>Vroom's Expectancy Theory</a:t>
            </a:r>
          </a:p>
        </p:txBody>
      </p:sp>
      <p:pic>
        <p:nvPicPr>
          <p:cNvPr id="5" name="Picture 4">
            <a:extLst>
              <a:ext uri="{FF2B5EF4-FFF2-40B4-BE49-F238E27FC236}">
                <a16:creationId xmlns:a16="http://schemas.microsoft.com/office/drawing/2014/main" id="{FA7BC9EA-7581-4461-9B5C-F24F10367E56}"/>
              </a:ext>
            </a:extLst>
          </p:cNvPr>
          <p:cNvPicPr>
            <a:picLocks noChangeAspect="1"/>
          </p:cNvPicPr>
          <p:nvPr/>
        </p:nvPicPr>
        <p:blipFill>
          <a:blip r:embed="rId2"/>
          <a:stretch>
            <a:fillRect/>
          </a:stretch>
        </p:blipFill>
        <p:spPr>
          <a:xfrm>
            <a:off x="914400" y="1772816"/>
            <a:ext cx="8064946" cy="4331175"/>
          </a:xfrm>
          <a:prstGeom prst="rect">
            <a:avLst/>
          </a:prstGeom>
        </p:spPr>
      </p:pic>
    </p:spTree>
    <p:extLst>
      <p:ext uri="{BB962C8B-B14F-4D97-AF65-F5344CB8AC3E}">
        <p14:creationId xmlns:p14="http://schemas.microsoft.com/office/powerpoint/2010/main" val="14978834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McGregor's X and Y Theory</a:t>
            </a:r>
          </a:p>
        </p:txBody>
      </p:sp>
      <p:pic>
        <p:nvPicPr>
          <p:cNvPr id="5" name="Picture 4">
            <a:extLst>
              <a:ext uri="{FF2B5EF4-FFF2-40B4-BE49-F238E27FC236}">
                <a16:creationId xmlns:a16="http://schemas.microsoft.com/office/drawing/2014/main" id="{14781FFE-ED2A-47C9-A4CB-8BE106AADA9D}"/>
              </a:ext>
            </a:extLst>
          </p:cNvPr>
          <p:cNvPicPr>
            <a:picLocks noChangeAspect="1"/>
          </p:cNvPicPr>
          <p:nvPr/>
        </p:nvPicPr>
        <p:blipFill>
          <a:blip r:embed="rId2"/>
          <a:stretch>
            <a:fillRect/>
          </a:stretch>
        </p:blipFill>
        <p:spPr>
          <a:xfrm>
            <a:off x="872229" y="1844824"/>
            <a:ext cx="7399542" cy="4302060"/>
          </a:xfrm>
          <a:prstGeom prst="rect">
            <a:avLst/>
          </a:prstGeom>
        </p:spPr>
      </p:pic>
    </p:spTree>
    <p:extLst>
      <p:ext uri="{BB962C8B-B14F-4D97-AF65-F5344CB8AC3E}">
        <p14:creationId xmlns:p14="http://schemas.microsoft.com/office/powerpoint/2010/main" val="12908921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3014E-6EFE-4D15-BD77-8AB2F7BB2F19}"/>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7DD4AAC2-4524-4897-8348-B01A0DDD266F}"/>
              </a:ext>
            </a:extLst>
          </p:cNvPr>
          <p:cNvSpPr txBox="1"/>
          <p:nvPr/>
        </p:nvSpPr>
        <p:spPr>
          <a:xfrm>
            <a:off x="683568" y="1772816"/>
            <a:ext cx="8136904" cy="3170099"/>
          </a:xfrm>
          <a:prstGeom prst="rect">
            <a:avLst/>
          </a:prstGeom>
          <a:noFill/>
        </p:spPr>
        <p:txBody>
          <a:bodyPr wrap="square" rtlCol="0">
            <a:spAutoFit/>
          </a:bodyPr>
          <a:lstStyle/>
          <a:p>
            <a:r>
              <a:rPr lang="en-MY" sz="2000" dirty="0">
                <a:latin typeface="+mn-lt"/>
              </a:rPr>
              <a:t>Which of the following HR practices involves both the people and the processes equally?</a:t>
            </a:r>
          </a:p>
          <a:p>
            <a:endParaRPr lang="en-MY" sz="2000" dirty="0">
              <a:latin typeface="+mn-lt"/>
            </a:endParaRPr>
          </a:p>
          <a:p>
            <a:r>
              <a:rPr lang="en-MY" sz="2000" dirty="0">
                <a:latin typeface="+mn-lt"/>
              </a:rPr>
              <a:t>A. Organizational behaviour theories</a:t>
            </a:r>
          </a:p>
          <a:p>
            <a:endParaRPr lang="en-MY" sz="2000" dirty="0">
              <a:latin typeface="+mn-lt"/>
            </a:endParaRPr>
          </a:p>
          <a:p>
            <a:r>
              <a:rPr lang="en-MY" sz="2000" dirty="0">
                <a:latin typeface="+mn-lt"/>
              </a:rPr>
              <a:t>B. Theories of motivation</a:t>
            </a:r>
          </a:p>
          <a:p>
            <a:endParaRPr lang="en-MY" sz="2000" dirty="0">
              <a:latin typeface="+mn-lt"/>
            </a:endParaRPr>
          </a:p>
          <a:p>
            <a:r>
              <a:rPr lang="en-MY" sz="2000" dirty="0">
                <a:latin typeface="+mn-lt"/>
              </a:rPr>
              <a:t>C. Human relations theories</a:t>
            </a:r>
          </a:p>
          <a:p>
            <a:endParaRPr lang="en-MY" sz="2000" dirty="0">
              <a:latin typeface="+mn-lt"/>
            </a:endParaRPr>
          </a:p>
          <a:p>
            <a:r>
              <a:rPr lang="en-MY" sz="2000" dirty="0">
                <a:latin typeface="+mn-lt"/>
              </a:rPr>
              <a:t>D. Organizational development theories</a:t>
            </a:r>
          </a:p>
        </p:txBody>
      </p:sp>
    </p:spTree>
    <p:extLst>
      <p:ext uri="{BB962C8B-B14F-4D97-AF65-F5344CB8AC3E}">
        <p14:creationId xmlns:p14="http://schemas.microsoft.com/office/powerpoint/2010/main" val="8480832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D435C-050C-4AD9-9306-27B2392B0A6B}"/>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D99CD5D1-1FED-44DB-AED2-F7D908207844}"/>
              </a:ext>
            </a:extLst>
          </p:cNvPr>
          <p:cNvSpPr>
            <a:spLocks noGrp="1"/>
          </p:cNvSpPr>
          <p:nvPr>
            <p:ph idx="1"/>
          </p:nvPr>
        </p:nvSpPr>
        <p:spPr/>
        <p:txBody>
          <a:bodyPr/>
          <a:lstStyle/>
          <a:p>
            <a:pPr marL="0" indent="0">
              <a:buNone/>
            </a:pPr>
            <a:endParaRPr lang="en-MY" sz="2400" dirty="0"/>
          </a:p>
          <a:p>
            <a:pPr marL="0" indent="0">
              <a:buNone/>
            </a:pPr>
            <a:r>
              <a:rPr lang="en-MY" sz="2400" dirty="0"/>
              <a:t>Option - D. </a:t>
            </a:r>
          </a:p>
          <a:p>
            <a:pPr marL="0" indent="0">
              <a:buNone/>
            </a:pPr>
            <a:endParaRPr lang="en-MY" sz="2400" dirty="0"/>
          </a:p>
          <a:p>
            <a:pPr marL="0" indent="0">
              <a:buNone/>
            </a:pPr>
            <a:r>
              <a:rPr lang="en-MY" sz="2400" dirty="0"/>
              <a:t>Theories related to organizational development are equally focused on both people and processes. These theories describe different types of interventions aimed to develop people, processes, or sometimes both.</a:t>
            </a:r>
          </a:p>
        </p:txBody>
      </p:sp>
    </p:spTree>
    <p:extLst>
      <p:ext uri="{BB962C8B-B14F-4D97-AF65-F5344CB8AC3E}">
        <p14:creationId xmlns:p14="http://schemas.microsoft.com/office/powerpoint/2010/main" val="24793386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Feedback, Counselling, and Coaching</a:t>
            </a:r>
          </a:p>
        </p:txBody>
      </p:sp>
      <p:sp>
        <p:nvSpPr>
          <p:cNvPr id="4" name="TextBox 3">
            <a:extLst>
              <a:ext uri="{FF2B5EF4-FFF2-40B4-BE49-F238E27FC236}">
                <a16:creationId xmlns:a16="http://schemas.microsoft.com/office/drawing/2014/main" id="{DD100169-6B2E-4985-98E2-FE1F25713C00}"/>
              </a:ext>
            </a:extLst>
          </p:cNvPr>
          <p:cNvSpPr txBox="1"/>
          <p:nvPr/>
        </p:nvSpPr>
        <p:spPr>
          <a:xfrm>
            <a:off x="685800" y="1700808"/>
            <a:ext cx="8229600" cy="5509200"/>
          </a:xfrm>
          <a:prstGeom prst="rect">
            <a:avLst/>
          </a:prstGeom>
          <a:noFill/>
        </p:spPr>
        <p:txBody>
          <a:bodyPr wrap="square" rtlCol="0">
            <a:spAutoFit/>
          </a:bodyPr>
          <a:lstStyle/>
          <a:p>
            <a:pPr marL="285750" indent="-285750">
              <a:buFont typeface="Arial" panose="020B0604020202020204" pitchFamily="34" charset="0"/>
              <a:buChar char="•"/>
            </a:pPr>
            <a:r>
              <a:rPr lang="en-MY" sz="1600" dirty="0"/>
              <a:t>Feedback provides information to people on their performance, which helps them to understand how well they have been doing and how effective their behaviour has been. Cultural differences can affect the degree of need for feedback, inhibit employees from seeking necessary feedback, and determine the most effective form of feedback.</a:t>
            </a:r>
          </a:p>
          <a:p>
            <a:pPr marL="285750" indent="-285750">
              <a:buFont typeface="Arial" panose="020B0604020202020204" pitchFamily="34" charset="0"/>
              <a:buChar char="•"/>
            </a:pPr>
            <a:endParaRPr lang="en-MY" sz="1600" dirty="0"/>
          </a:p>
          <a:p>
            <a:pPr marL="285750" indent="-285750">
              <a:buFont typeface="Arial" panose="020B0604020202020204" pitchFamily="34" charset="0"/>
              <a:buChar char="•"/>
            </a:pPr>
            <a:r>
              <a:rPr lang="en-MY" sz="1600" dirty="0"/>
              <a:t>Counselling uses a set of skills and techniques to help people to take responsibility for and to manage their own decision-making whether it work related or personal. A counselling session is a meeting between the supervisor and the employee which may focus on a specific incident, a particular aspect of an employee's performance which the supervisor has identified as needing improvement, or the employee's overall performance or conduct. The counselling process is initiated and executed at the department level by the supervisor and is not discipline. It is a face-to-face communication between the supervisor and the employee, conducted in private, and is intended to have a constructive goal of providing feedback to the employee to correct the problem.</a:t>
            </a:r>
          </a:p>
          <a:p>
            <a:pPr marL="285750" indent="-285750">
              <a:buFont typeface="Arial" panose="020B0604020202020204" pitchFamily="34" charset="0"/>
              <a:buChar char="•"/>
            </a:pPr>
            <a:endParaRPr lang="en-MY" sz="1600" dirty="0"/>
          </a:p>
          <a:p>
            <a:pPr marL="285750" indent="-285750">
              <a:buFont typeface="Arial" panose="020B0604020202020204" pitchFamily="34" charset="0"/>
              <a:buChar char="•"/>
            </a:pPr>
            <a:r>
              <a:rPr lang="en-MY" sz="1600" dirty="0"/>
              <a:t>Coaching can be used to help people develop their competencies during normal day-to-day activities. Coaching often provides positive feedback about employee contributions. At the same time, regular coaching brings performance issues to an</a:t>
            </a:r>
          </a:p>
          <a:p>
            <a:r>
              <a:rPr lang="en-MY" sz="1600" dirty="0"/>
              <a:t>employee's attention when they are minor, and assists the employee to correct them</a:t>
            </a:r>
          </a:p>
          <a:p>
            <a:endParaRPr lang="en-MY" sz="1600" dirty="0"/>
          </a:p>
        </p:txBody>
      </p:sp>
    </p:spTree>
    <p:extLst>
      <p:ext uri="{BB962C8B-B14F-4D97-AF65-F5344CB8AC3E}">
        <p14:creationId xmlns:p14="http://schemas.microsoft.com/office/powerpoint/2010/main" val="37546383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Appraisal</a:t>
            </a:r>
          </a:p>
        </p:txBody>
      </p:sp>
      <p:sp>
        <p:nvSpPr>
          <p:cNvPr id="4" name="TextBox 3">
            <a:extLst>
              <a:ext uri="{FF2B5EF4-FFF2-40B4-BE49-F238E27FC236}">
                <a16:creationId xmlns:a16="http://schemas.microsoft.com/office/drawing/2014/main" id="{EAB0E19A-46C0-49D2-9F8B-17B5CA951608}"/>
              </a:ext>
            </a:extLst>
          </p:cNvPr>
          <p:cNvSpPr txBox="1"/>
          <p:nvPr/>
        </p:nvSpPr>
        <p:spPr>
          <a:xfrm>
            <a:off x="914400" y="1700808"/>
            <a:ext cx="7772400" cy="3970318"/>
          </a:xfrm>
          <a:prstGeom prst="rect">
            <a:avLst/>
          </a:prstGeom>
          <a:noFill/>
        </p:spPr>
        <p:txBody>
          <a:bodyPr wrap="square" rtlCol="0">
            <a:spAutoFit/>
          </a:bodyPr>
          <a:lstStyle/>
          <a:p>
            <a:r>
              <a:rPr lang="en-MY" dirty="0"/>
              <a:t>Performance Appraisal is the systematic evaluation of the performance of employees and to understand the abilities of a person for further growth and development. Performance appraisal is generally done in systematic ways which are as follows:</a:t>
            </a:r>
          </a:p>
          <a:p>
            <a:endParaRPr lang="en-MY" dirty="0"/>
          </a:p>
          <a:p>
            <a:pPr marL="285750" indent="-285750">
              <a:buFont typeface="Wingdings" panose="05000000000000000000" pitchFamily="2" charset="2"/>
              <a:buChar char="§"/>
            </a:pPr>
            <a:r>
              <a:rPr lang="en-MY" dirty="0"/>
              <a:t>The supervisors measure the pay of employees and compare it with targets and plans.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supervisor analyses the factors behind work performances of employees.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employers are in position to guide the employees for a better performance</a:t>
            </a:r>
          </a:p>
          <a:p>
            <a:endParaRPr lang="en-MY" dirty="0"/>
          </a:p>
        </p:txBody>
      </p:sp>
    </p:spTree>
    <p:extLst>
      <p:ext uri="{BB962C8B-B14F-4D97-AF65-F5344CB8AC3E}">
        <p14:creationId xmlns:p14="http://schemas.microsoft.com/office/powerpoint/2010/main" val="22326076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Objectives of Performance Appraisal</a:t>
            </a:r>
          </a:p>
        </p:txBody>
      </p:sp>
      <p:sp>
        <p:nvSpPr>
          <p:cNvPr id="5" name="TextBox 4">
            <a:extLst>
              <a:ext uri="{FF2B5EF4-FFF2-40B4-BE49-F238E27FC236}">
                <a16:creationId xmlns:a16="http://schemas.microsoft.com/office/drawing/2014/main" id="{08923E1F-B9FE-4509-B4CD-9B738C6537F6}"/>
              </a:ext>
            </a:extLst>
          </p:cNvPr>
          <p:cNvSpPr txBox="1"/>
          <p:nvPr/>
        </p:nvSpPr>
        <p:spPr>
          <a:xfrm>
            <a:off x="1043608" y="2132856"/>
            <a:ext cx="6048672" cy="2677656"/>
          </a:xfrm>
          <a:prstGeom prst="rect">
            <a:avLst/>
          </a:prstGeom>
          <a:noFill/>
        </p:spPr>
        <p:txBody>
          <a:bodyPr wrap="square" rtlCol="0">
            <a:spAutoFit/>
          </a:bodyPr>
          <a:lstStyle/>
          <a:p>
            <a:pPr marL="285750" indent="-285750">
              <a:buFont typeface="Arial" panose="020B0604020202020204" pitchFamily="34" charset="0"/>
              <a:buChar char="•"/>
            </a:pPr>
            <a:r>
              <a:rPr lang="en-MY" sz="2400" dirty="0">
                <a:latin typeface="+mn-lt"/>
              </a:rPr>
              <a:t>Improvement</a:t>
            </a:r>
          </a:p>
          <a:p>
            <a:pPr marL="285750" indent="-285750">
              <a:buFont typeface="Arial" panose="020B0604020202020204" pitchFamily="34" charset="0"/>
              <a:buChar char="•"/>
            </a:pPr>
            <a:r>
              <a:rPr lang="en-MY" sz="2400" dirty="0">
                <a:latin typeface="+mn-lt"/>
              </a:rPr>
              <a:t>Coaching and Guidance</a:t>
            </a:r>
          </a:p>
          <a:p>
            <a:pPr marL="285750" indent="-285750">
              <a:buFont typeface="Arial" panose="020B0604020202020204" pitchFamily="34" charset="0"/>
              <a:buChar char="•"/>
            </a:pPr>
            <a:r>
              <a:rPr lang="en-MY" sz="2400" dirty="0">
                <a:latin typeface="+mn-lt"/>
              </a:rPr>
              <a:t>Feedback and Communication</a:t>
            </a:r>
          </a:p>
          <a:p>
            <a:pPr marL="285750" indent="-285750">
              <a:buFont typeface="Arial" panose="020B0604020202020204" pitchFamily="34" charset="0"/>
              <a:buChar char="•"/>
            </a:pPr>
            <a:r>
              <a:rPr lang="en-MY" sz="2400" dirty="0">
                <a:latin typeface="+mn-lt"/>
              </a:rPr>
              <a:t>Compensation</a:t>
            </a:r>
          </a:p>
          <a:p>
            <a:pPr marL="285750" indent="-285750">
              <a:buFont typeface="Arial" panose="020B0604020202020204" pitchFamily="34" charset="0"/>
              <a:buChar char="•"/>
            </a:pPr>
            <a:r>
              <a:rPr lang="en-MY" sz="2400" dirty="0">
                <a:latin typeface="+mn-lt"/>
              </a:rPr>
              <a:t>Staffing Decision and Professional Development</a:t>
            </a:r>
          </a:p>
          <a:p>
            <a:pPr marL="285750" indent="-285750">
              <a:buFont typeface="Arial" panose="020B0604020202020204" pitchFamily="34" charset="0"/>
              <a:buChar char="•"/>
            </a:pPr>
            <a:r>
              <a:rPr lang="en-MY" sz="2400" dirty="0">
                <a:latin typeface="+mn-lt"/>
              </a:rPr>
              <a:t>Termination </a:t>
            </a:r>
            <a:r>
              <a:rPr lang="en-MY" sz="2400" dirty="0"/>
              <a:t>and Legal Documentation</a:t>
            </a:r>
            <a:endParaRPr lang="en-MY" dirty="0"/>
          </a:p>
        </p:txBody>
      </p:sp>
    </p:spTree>
    <p:extLst>
      <p:ext uri="{BB962C8B-B14F-4D97-AF65-F5344CB8AC3E}">
        <p14:creationId xmlns:p14="http://schemas.microsoft.com/office/powerpoint/2010/main" val="4918348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Process of Performance Appraisals</a:t>
            </a:r>
          </a:p>
        </p:txBody>
      </p:sp>
      <p:sp>
        <p:nvSpPr>
          <p:cNvPr id="3" name="TextBox 2">
            <a:extLst>
              <a:ext uri="{FF2B5EF4-FFF2-40B4-BE49-F238E27FC236}">
                <a16:creationId xmlns:a16="http://schemas.microsoft.com/office/drawing/2014/main" id="{B8491A5C-597D-4376-AAFC-1AB4D1FC6744}"/>
              </a:ext>
            </a:extLst>
          </p:cNvPr>
          <p:cNvSpPr txBox="1"/>
          <p:nvPr/>
        </p:nvSpPr>
        <p:spPr>
          <a:xfrm>
            <a:off x="1187624" y="1916832"/>
            <a:ext cx="7499176" cy="3970318"/>
          </a:xfrm>
          <a:prstGeom prst="rect">
            <a:avLst/>
          </a:prstGeom>
          <a:noFill/>
        </p:spPr>
        <p:txBody>
          <a:bodyPr wrap="square" rtlCol="0">
            <a:spAutoFit/>
          </a:bodyPr>
          <a:lstStyle/>
          <a:p>
            <a:r>
              <a:rPr lang="en-MY" dirty="0"/>
              <a:t>A performance appraisal is a formal interaction between an employee and her manager. This is when the performance of the employee is assessed and discussed in thorough detail, with the manager communicating the weaknesses and strengths observed in the employee and also identifying opportunities for the employee to develop professionally. Here is the process involved in performance appraisal</a:t>
            </a:r>
          </a:p>
          <a:p>
            <a:r>
              <a:rPr lang="en-MY" dirty="0"/>
              <a:t> </a:t>
            </a:r>
          </a:p>
          <a:p>
            <a:pPr marL="342900" indent="-342900">
              <a:buFont typeface="+mj-lt"/>
              <a:buAutoNum type="arabicPeriod"/>
            </a:pPr>
            <a:r>
              <a:rPr lang="en-MY" dirty="0"/>
              <a:t>Conducting Job analysis.</a:t>
            </a:r>
          </a:p>
          <a:p>
            <a:pPr marL="342900" indent="-342900">
              <a:buFont typeface="+mj-lt"/>
              <a:buAutoNum type="arabicPeriod"/>
            </a:pPr>
            <a:r>
              <a:rPr lang="en-MY" dirty="0"/>
              <a:t>Establishing Performance Standards</a:t>
            </a:r>
          </a:p>
          <a:p>
            <a:pPr marL="342900" indent="-342900">
              <a:buFont typeface="+mj-lt"/>
              <a:buAutoNum type="arabicPeriod"/>
            </a:pPr>
            <a:r>
              <a:rPr lang="en-MY" dirty="0"/>
              <a:t>Communicating the standards</a:t>
            </a:r>
          </a:p>
          <a:p>
            <a:pPr marL="342900" indent="-342900">
              <a:buFont typeface="+mj-lt"/>
              <a:buAutoNum type="arabicPeriod"/>
            </a:pPr>
            <a:r>
              <a:rPr lang="en-MY" dirty="0"/>
              <a:t>Measuring the actual Performance</a:t>
            </a:r>
          </a:p>
          <a:p>
            <a:pPr marL="342900" indent="-342900">
              <a:buFont typeface="+mj-lt"/>
              <a:buAutoNum type="arabicPeriod"/>
            </a:pPr>
            <a:r>
              <a:rPr lang="en-MY" dirty="0"/>
              <a:t>Comparing the Actual with the Desired Performance</a:t>
            </a:r>
          </a:p>
          <a:p>
            <a:pPr marL="342900" indent="-342900">
              <a:buFont typeface="+mj-lt"/>
              <a:buAutoNum type="arabicPeriod"/>
            </a:pPr>
            <a:r>
              <a:rPr lang="en-MY" dirty="0"/>
              <a:t>Discussing Results</a:t>
            </a:r>
          </a:p>
          <a:p>
            <a:pPr marL="342900" indent="-342900">
              <a:buFont typeface="+mj-lt"/>
              <a:buAutoNum type="arabicPeriod"/>
            </a:pPr>
            <a:r>
              <a:rPr lang="en-MY" dirty="0"/>
              <a:t>Decision Making</a:t>
            </a:r>
          </a:p>
        </p:txBody>
      </p:sp>
    </p:spTree>
    <p:extLst>
      <p:ext uri="{BB962C8B-B14F-4D97-AF65-F5344CB8AC3E}">
        <p14:creationId xmlns:p14="http://schemas.microsoft.com/office/powerpoint/2010/main" val="41837959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a16="http://schemas.microsoft.com/office/drawing/2014/main"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p14="http://schemas.microsoft.com/office/powerpoint/2010/main" val="1235672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Development</a:t>
            </a:r>
          </a:p>
        </p:txBody>
      </p:sp>
      <p:sp>
        <p:nvSpPr>
          <p:cNvPr id="4" name="TextBox 3">
            <a:extLst>
              <a:ext uri="{FF2B5EF4-FFF2-40B4-BE49-F238E27FC236}">
                <a16:creationId xmlns:a16="http://schemas.microsoft.com/office/drawing/2014/main" id="{D21FBAC5-FA26-4A0E-A834-4F9548B7EF87}"/>
              </a:ext>
            </a:extLst>
          </p:cNvPr>
          <p:cNvSpPr txBox="1"/>
          <p:nvPr/>
        </p:nvSpPr>
        <p:spPr>
          <a:xfrm>
            <a:off x="914400" y="1844824"/>
            <a:ext cx="7772400" cy="3416320"/>
          </a:xfrm>
          <a:prstGeom prst="rect">
            <a:avLst/>
          </a:prstGeom>
          <a:noFill/>
        </p:spPr>
        <p:txBody>
          <a:bodyPr wrap="square" rtlCol="0">
            <a:spAutoFit/>
          </a:bodyPr>
          <a:lstStyle/>
          <a:p>
            <a:r>
              <a:rPr lang="en-MY" dirty="0"/>
              <a:t>Performance development is a broad term that includes performance management and employee development. It describes both managing/assessing the work that needs to be done and providing opportunities for professional growth and development. </a:t>
            </a:r>
          </a:p>
          <a:p>
            <a:endParaRPr lang="en-MY" dirty="0"/>
          </a:p>
          <a:p>
            <a:r>
              <a:rPr lang="en-MY" dirty="0"/>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p14="http://schemas.microsoft.com/office/powerpoint/2010/main" val="19110311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6DC24-8A24-40FB-8067-4D48CD18DA44}"/>
              </a:ext>
            </a:extLst>
          </p:cNvPr>
          <p:cNvSpPr>
            <a:spLocks noGrp="1"/>
          </p:cNvSpPr>
          <p:nvPr>
            <p:ph type="title"/>
          </p:nvPr>
        </p:nvSpPr>
        <p:spPr/>
        <p:txBody>
          <a:bodyPr/>
          <a:lstStyle/>
          <a:p>
            <a:r>
              <a:rPr lang="en-MY" dirty="0"/>
              <a:t>Performance Development Process</a:t>
            </a:r>
          </a:p>
        </p:txBody>
      </p:sp>
      <p:pic>
        <p:nvPicPr>
          <p:cNvPr id="5" name="Picture 4">
            <a:extLst>
              <a:ext uri="{FF2B5EF4-FFF2-40B4-BE49-F238E27FC236}">
                <a16:creationId xmlns:a16="http://schemas.microsoft.com/office/drawing/2014/main" id="{B5E391B6-B3AD-4B48-8EE3-4333BC9B775E}"/>
              </a:ext>
            </a:extLst>
          </p:cNvPr>
          <p:cNvPicPr>
            <a:picLocks noChangeAspect="1"/>
          </p:cNvPicPr>
          <p:nvPr/>
        </p:nvPicPr>
        <p:blipFill>
          <a:blip r:embed="rId2"/>
          <a:stretch>
            <a:fillRect/>
          </a:stretch>
        </p:blipFill>
        <p:spPr>
          <a:xfrm>
            <a:off x="1187624" y="1844824"/>
            <a:ext cx="6511705" cy="3441353"/>
          </a:xfrm>
          <a:prstGeom prst="rect">
            <a:avLst/>
          </a:prstGeom>
        </p:spPr>
      </p:pic>
    </p:spTree>
    <p:extLst>
      <p:ext uri="{BB962C8B-B14F-4D97-AF65-F5344CB8AC3E}">
        <p14:creationId xmlns:p14="http://schemas.microsoft.com/office/powerpoint/2010/main" val="6977960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F63C0-8FA6-49D9-9BFE-05AED497817D}"/>
              </a:ext>
            </a:extLst>
          </p:cNvPr>
          <p:cNvSpPr>
            <a:spLocks noGrp="1"/>
          </p:cNvSpPr>
          <p:nvPr>
            <p:ph type="title"/>
          </p:nvPr>
        </p:nvSpPr>
        <p:spPr/>
        <p:txBody>
          <a:bodyPr/>
          <a:lstStyle/>
          <a:p>
            <a:r>
              <a:rPr lang="en-MY" dirty="0"/>
              <a:t>Managing Performance in Cross Culture Context</a:t>
            </a:r>
          </a:p>
        </p:txBody>
      </p:sp>
      <p:sp>
        <p:nvSpPr>
          <p:cNvPr id="4" name="TextBox 3">
            <a:extLst>
              <a:ext uri="{FF2B5EF4-FFF2-40B4-BE49-F238E27FC236}">
                <a16:creationId xmlns:a16="http://schemas.microsoft.com/office/drawing/2014/main" id="{73C47C7C-ADBC-4830-BE69-0D6A6370B74D}"/>
              </a:ext>
            </a:extLst>
          </p:cNvPr>
          <p:cNvSpPr txBox="1"/>
          <p:nvPr/>
        </p:nvSpPr>
        <p:spPr>
          <a:xfrm>
            <a:off x="914400" y="1700808"/>
            <a:ext cx="7618040" cy="4247317"/>
          </a:xfrm>
          <a:prstGeom prst="rect">
            <a:avLst/>
          </a:prstGeom>
          <a:noFill/>
        </p:spPr>
        <p:txBody>
          <a:bodyPr wrap="square" rtlCol="0">
            <a:spAutoFit/>
          </a:bodyPr>
          <a:lstStyle/>
          <a:p>
            <a:r>
              <a:rPr lang="en-MY" dirty="0"/>
              <a:t>The general terms "high context" and "low context" (popularized by Edward Hall) are used to describe broad-brush cultural differences between societies.</a:t>
            </a:r>
          </a:p>
          <a:p>
            <a:endParaRPr lang="en-MY" dirty="0"/>
          </a:p>
          <a:p>
            <a:r>
              <a:rPr lang="en-MY" dirty="0"/>
              <a:t>High context refers to societies or groups where people have close connections over a long period of time. Many aspects of cultural behaviour are not made explicit because most members know what to do and what to think from years of interaction with each other. Your family is probably an example of a high context environment.</a:t>
            </a:r>
          </a:p>
          <a:p>
            <a:endParaRPr lang="en-MY" dirty="0"/>
          </a:p>
          <a:p>
            <a:r>
              <a:rPr lang="en-MY" dirty="0"/>
              <a:t>Low context refers to societies where people tend to have many connections but of shorter duration or for some specific reason. In these societies, cultural behaviour and beliefs may need to be spelled out explicitly so that those coming into the cultural environment know how to behave</a:t>
            </a:r>
          </a:p>
        </p:txBody>
      </p:sp>
    </p:spTree>
    <p:extLst>
      <p:ext uri="{BB962C8B-B14F-4D97-AF65-F5344CB8AC3E}">
        <p14:creationId xmlns:p14="http://schemas.microsoft.com/office/powerpoint/2010/main" val="36365757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826B-633E-4C70-9772-2A8ECC2714B5}"/>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a16="http://schemas.microsoft.com/office/drawing/2014/main"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83309534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910</TotalTime>
  <Words>3116</Words>
  <Application>Microsoft Office PowerPoint</Application>
  <PresentationFormat>On-screen Show (4:3)</PresentationFormat>
  <Paragraphs>199</Paragraphs>
  <Slides>59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Arial</vt:lpstr>
      <vt:lpstr>Times New Roman</vt:lpstr>
      <vt:lpstr>Wingdings</vt:lpstr>
      <vt:lpstr>Office Theme</vt:lpstr>
      <vt:lpstr>TALENT DEVELOPMENT AND MANAGEMENT II</vt:lpstr>
      <vt:lpstr>Performance Management</vt:lpstr>
      <vt:lpstr>Foundation for Performance Management</vt:lpstr>
      <vt:lpstr>Organisational Performance Process</vt:lpstr>
      <vt:lpstr>Performance Management Process</vt:lpstr>
      <vt:lpstr>Strategic Business Performance Management </vt:lpstr>
      <vt:lpstr>Overall Strategy</vt:lpstr>
      <vt:lpstr>Business Performance Management</vt:lpstr>
      <vt:lpstr>Strategic Planning</vt:lpstr>
      <vt:lpstr>Communicate and Linking</vt:lpstr>
      <vt:lpstr>Budgeting</vt:lpstr>
      <vt:lpstr>Performance Measurement</vt:lpstr>
      <vt:lpstr>Strategic Business Performance Management </vt:lpstr>
      <vt:lpstr>Managing Job Performance</vt:lpstr>
      <vt:lpstr>Task Performance</vt:lpstr>
      <vt:lpstr>Contextual Performance</vt:lpstr>
      <vt:lpstr>Job Performance Management Process</vt:lpstr>
      <vt:lpstr>Effective Performance Management process</vt:lpstr>
      <vt:lpstr>Performance Planning</vt:lpstr>
      <vt:lpstr>Performance Appraisal Process</vt:lpstr>
      <vt:lpstr>Integrating the Management of Business and Job Performance</vt:lpstr>
      <vt:lpstr>Integrated Performance Management</vt:lpstr>
      <vt:lpstr>Strategic Level</vt:lpstr>
      <vt:lpstr>Operational Level</vt:lpstr>
      <vt:lpstr>Individual Level</vt:lpstr>
      <vt:lpstr>1. Performance Planning</vt:lpstr>
      <vt:lpstr>Factors for Performance Standard</vt:lpstr>
      <vt:lpstr>Management by objectives (MBO)</vt:lpstr>
      <vt:lpstr>Goal Setting</vt:lpstr>
      <vt:lpstr>Performance Planning</vt:lpstr>
      <vt:lpstr>2. Performance Monitoring</vt:lpstr>
      <vt:lpstr>Reinforcement</vt:lpstr>
      <vt:lpstr>Performance Appraisal</vt:lpstr>
      <vt:lpstr>Process of Performance Appraisal</vt:lpstr>
      <vt:lpstr>Methods of Performance Appraisal</vt:lpstr>
      <vt:lpstr>Difference between Performance Appraisal and Performance Management</vt:lpstr>
      <vt:lpstr>Usage of Theories</vt:lpstr>
      <vt:lpstr>Major Theories of Motivation</vt:lpstr>
      <vt:lpstr>Maslow’s Hierarchy of Needs</vt:lpstr>
      <vt:lpstr>Alderfer’s ERG Theory</vt:lpstr>
      <vt:lpstr>Herzberg’s Two Factor Theory</vt:lpstr>
      <vt:lpstr>Motivational Theories</vt:lpstr>
      <vt:lpstr>McClelland's Need Theory</vt:lpstr>
      <vt:lpstr>Comparison of Motivation Models</vt:lpstr>
      <vt:lpstr>Adams’ Equity Theory</vt:lpstr>
      <vt:lpstr>Vroom's Expectancy Theory</vt:lpstr>
      <vt:lpstr>McGregor's X and Y Theory</vt:lpstr>
      <vt:lpstr>Poll Question # 1</vt:lpstr>
      <vt:lpstr>Answer to Poll Question # 1</vt:lpstr>
      <vt:lpstr>Feedback, Counselling, and Coaching</vt:lpstr>
      <vt:lpstr>Performance Appraisal</vt:lpstr>
      <vt:lpstr>Objectives of Performance Appraisal</vt:lpstr>
      <vt:lpstr>Process of Performance Appraisals</vt:lpstr>
      <vt:lpstr>Acceptability of Performance Appraisals</vt:lpstr>
      <vt:lpstr>Performance Development</vt:lpstr>
      <vt:lpstr>Performance Development Process</vt:lpstr>
      <vt:lpstr>Performance Improvement Plans and Individual Development Plans</vt:lpstr>
      <vt:lpstr>Managing Performance in Cross Culture Context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29</cp:revision>
  <cp:lastPrinted>1601-01-01T00:00:00Z</cp:lastPrinted>
  <dcterms:created xsi:type="dcterms:W3CDTF">2020-07-09T15:12:46Z</dcterms:created>
  <dcterms:modified xsi:type="dcterms:W3CDTF">2020-12-13T12:25:50Z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