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2"/>
  </p:notesMasterIdLst>
  <p:handoutMasterIdLst>
    <p:handoutMasterId r:id="rId63"/>
  </p:handoutMasterIdLst>
  <p:sldIdLst>
    <p:sldId id="256" r:id="rId2"/>
    <p:sldId id="400" r:id="rId3"/>
    <p:sldId id="378" r:id="rId4"/>
    <p:sldId id="401" r:id="rId5"/>
    <p:sldId id="402" r:id="rId6"/>
    <p:sldId id="309" r:id="rId7"/>
    <p:sldId id="375" r:id="rId8"/>
    <p:sldId id="376" r:id="rId9"/>
    <p:sldId id="377" r:id="rId10"/>
    <p:sldId id="379" r:id="rId11"/>
    <p:sldId id="318" r:id="rId12"/>
    <p:sldId id="403" r:id="rId13"/>
    <p:sldId id="417" r:id="rId14"/>
    <p:sldId id="416" r:id="rId15"/>
    <p:sldId id="418" r:id="rId16"/>
    <p:sldId id="311" r:id="rId17"/>
    <p:sldId id="268" r:id="rId18"/>
    <p:sldId id="380" r:id="rId19"/>
    <p:sldId id="381" r:id="rId20"/>
    <p:sldId id="382" r:id="rId21"/>
    <p:sldId id="383" r:id="rId22"/>
    <p:sldId id="312" r:id="rId23"/>
    <p:sldId id="404" r:id="rId24"/>
    <p:sldId id="294" r:id="rId25"/>
    <p:sldId id="405" r:id="rId26"/>
    <p:sldId id="295" r:id="rId27"/>
    <p:sldId id="406" r:id="rId28"/>
    <p:sldId id="296" r:id="rId29"/>
    <p:sldId id="407" r:id="rId30"/>
    <p:sldId id="297" r:id="rId31"/>
    <p:sldId id="408" r:id="rId32"/>
    <p:sldId id="298" r:id="rId33"/>
    <p:sldId id="409" r:id="rId34"/>
    <p:sldId id="271" r:id="rId35"/>
    <p:sldId id="410" r:id="rId36"/>
    <p:sldId id="299" r:id="rId37"/>
    <p:sldId id="300" r:id="rId38"/>
    <p:sldId id="411" r:id="rId39"/>
    <p:sldId id="301" r:id="rId40"/>
    <p:sldId id="412" r:id="rId41"/>
    <p:sldId id="413" r:id="rId42"/>
    <p:sldId id="414" r:id="rId43"/>
    <p:sldId id="415" r:id="rId44"/>
    <p:sldId id="313" r:id="rId45"/>
    <p:sldId id="273" r:id="rId46"/>
    <p:sldId id="274" r:id="rId47"/>
    <p:sldId id="319" r:id="rId48"/>
    <p:sldId id="269" r:id="rId49"/>
    <p:sldId id="279" r:id="rId50"/>
    <p:sldId id="270" r:id="rId51"/>
    <p:sldId id="320" r:id="rId52"/>
    <p:sldId id="321" r:id="rId53"/>
    <p:sldId id="322" r:id="rId54"/>
    <p:sldId id="395" r:id="rId55"/>
    <p:sldId id="396" r:id="rId56"/>
    <p:sldId id="397" r:id="rId57"/>
    <p:sldId id="398" r:id="rId58"/>
    <p:sldId id="399" r:id="rId59"/>
    <p:sldId id="291" r:id="rId60"/>
    <p:sldId id="272" r:id="rId6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635329"/>
          <a:ext cx="7799962" cy="714065"/>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dgm:presLayoutVars>
          <dgm:chMax val="0"/>
          <dgm:bulletEnabled val="1"/>
        </dgm:presLayoutVars>
      </dgm:prSet>
      <dgm:spPr>
        <a:xfrm>
          <a:off x="0" y="2434334"/>
          <a:ext cx="7799962" cy="714065"/>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dgm:presLayoutVars>
          <dgm:chMax val="0"/>
          <dgm:bulletEnabled val="1"/>
        </dgm:presLayoutVars>
      </dgm:prSet>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dgm:presLayoutVars>
          <dgm:chMax val="0"/>
          <dgm:bulletEnabled val="1"/>
        </dgm:presLayoutVars>
      </dgm:prSet>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X="968" custLinFactNeighborY="-38374">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36477"/>
          <a:ext cx="7799962"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4858" y="71335"/>
        <a:ext cx="7730246" cy="644349"/>
      </dsp:txXfrm>
    </dsp:sp>
    <dsp:sp modelId="{DF1768A1-F5E4-4152-9DE2-8FFC4D413F5A}">
      <dsp:nvSpPr>
        <dsp:cNvPr id="0" name=""/>
        <dsp:cNvSpPr/>
      </dsp:nvSpPr>
      <dsp:spPr>
        <a:xfrm>
          <a:off x="0" y="851902"/>
          <a:ext cx="7771726"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4858" y="886760"/>
        <a:ext cx="7702010" cy="644349"/>
      </dsp:txXfrm>
    </dsp:sp>
    <dsp:sp modelId="{F674B1EB-7C16-427C-9D7D-944E5157F0F6}">
      <dsp:nvSpPr>
        <dsp:cNvPr id="0" name=""/>
        <dsp:cNvSpPr/>
      </dsp:nvSpPr>
      <dsp:spPr>
        <a:xfrm>
          <a:off x="0" y="1635329"/>
          <a:ext cx="7799962" cy="714065"/>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4858" y="1670187"/>
        <a:ext cx="7730246" cy="644349"/>
      </dsp:txXfrm>
    </dsp:sp>
    <dsp:sp modelId="{239A56AA-8CA4-45D2-AAA7-F32B26D151DB}">
      <dsp:nvSpPr>
        <dsp:cNvPr id="0" name=""/>
        <dsp:cNvSpPr/>
      </dsp:nvSpPr>
      <dsp:spPr>
        <a:xfrm>
          <a:off x="0" y="2434334"/>
          <a:ext cx="7799962"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4858" y="2469192"/>
        <a:ext cx="7730246" cy="644349"/>
      </dsp:txXfrm>
    </dsp:sp>
    <dsp:sp modelId="{063BDBA2-A3DC-419F-9114-58CDD7E9676E}">
      <dsp:nvSpPr>
        <dsp:cNvPr id="0" name=""/>
        <dsp:cNvSpPr/>
      </dsp:nvSpPr>
      <dsp:spPr>
        <a:xfrm>
          <a:off x="0" y="3237680"/>
          <a:ext cx="7799962" cy="7140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Performance Development</a:t>
          </a:r>
          <a:endParaRPr lang="en-MY" sz="3100" kern="1200" dirty="0">
            <a:solidFill>
              <a:schemeClr val="tx1"/>
            </a:solidFill>
          </a:endParaRPr>
        </a:p>
      </dsp:txBody>
      <dsp:txXfrm>
        <a:off x="34858" y="3272538"/>
        <a:ext cx="7730246" cy="644349"/>
      </dsp:txXfrm>
    </dsp:sp>
    <dsp:sp modelId="{95FD1809-53C0-44C6-84A1-4179631B9ABB}">
      <dsp:nvSpPr>
        <dsp:cNvPr id="0" name=""/>
        <dsp:cNvSpPr/>
      </dsp:nvSpPr>
      <dsp:spPr>
        <a:xfrm>
          <a:off x="0" y="4041026"/>
          <a:ext cx="7799962" cy="7140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OKR</a:t>
          </a:r>
        </a:p>
      </dsp:txBody>
      <dsp:txXfrm>
        <a:off x="34858" y="4075884"/>
        <a:ext cx="7730246" cy="6443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36477"/>
          <a:ext cx="7799962"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4858" y="71335"/>
        <a:ext cx="7730246" cy="644349"/>
      </dsp:txXfrm>
    </dsp:sp>
    <dsp:sp modelId="{DF1768A1-F5E4-4152-9DE2-8FFC4D413F5A}">
      <dsp:nvSpPr>
        <dsp:cNvPr id="0" name=""/>
        <dsp:cNvSpPr/>
      </dsp:nvSpPr>
      <dsp:spPr>
        <a:xfrm>
          <a:off x="0" y="851902"/>
          <a:ext cx="7771726"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4858" y="886760"/>
        <a:ext cx="7702010" cy="644349"/>
      </dsp:txXfrm>
    </dsp:sp>
    <dsp:sp modelId="{F674B1EB-7C16-427C-9D7D-944E5157F0F6}">
      <dsp:nvSpPr>
        <dsp:cNvPr id="0" name=""/>
        <dsp:cNvSpPr/>
      </dsp:nvSpPr>
      <dsp:spPr>
        <a:xfrm>
          <a:off x="0" y="1635329"/>
          <a:ext cx="7799962"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4858" y="1670187"/>
        <a:ext cx="7730246" cy="644349"/>
      </dsp:txXfrm>
    </dsp:sp>
    <dsp:sp modelId="{239A56AA-8CA4-45D2-AAA7-F32B26D151DB}">
      <dsp:nvSpPr>
        <dsp:cNvPr id="0" name=""/>
        <dsp:cNvSpPr/>
      </dsp:nvSpPr>
      <dsp:spPr>
        <a:xfrm>
          <a:off x="0" y="2434334"/>
          <a:ext cx="7799962" cy="714065"/>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4858" y="2469192"/>
        <a:ext cx="7730246" cy="644349"/>
      </dsp:txXfrm>
    </dsp:sp>
    <dsp:sp modelId="{063BDBA2-A3DC-419F-9114-58CDD7E9676E}">
      <dsp:nvSpPr>
        <dsp:cNvPr id="0" name=""/>
        <dsp:cNvSpPr/>
      </dsp:nvSpPr>
      <dsp:spPr>
        <a:xfrm>
          <a:off x="0" y="3237680"/>
          <a:ext cx="7799962" cy="7140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Performance Development</a:t>
          </a:r>
          <a:endParaRPr lang="en-MY" sz="3100" kern="1200" dirty="0">
            <a:solidFill>
              <a:schemeClr val="tx1"/>
            </a:solidFill>
          </a:endParaRPr>
        </a:p>
      </dsp:txBody>
      <dsp:txXfrm>
        <a:off x="34858" y="3272538"/>
        <a:ext cx="7730246" cy="644349"/>
      </dsp:txXfrm>
    </dsp:sp>
    <dsp:sp modelId="{95FD1809-53C0-44C6-84A1-4179631B9ABB}">
      <dsp:nvSpPr>
        <dsp:cNvPr id="0" name=""/>
        <dsp:cNvSpPr/>
      </dsp:nvSpPr>
      <dsp:spPr>
        <a:xfrm>
          <a:off x="0" y="4041026"/>
          <a:ext cx="7799962" cy="7140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OKR</a:t>
          </a:r>
        </a:p>
      </dsp:txBody>
      <dsp:txXfrm>
        <a:off x="34858" y="4075884"/>
        <a:ext cx="7730246" cy="6443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49292"/>
          <a:ext cx="8122096"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6896" y="86188"/>
        <a:ext cx="8048304" cy="682028"/>
      </dsp:txXfrm>
    </dsp:sp>
    <dsp:sp modelId="{DF1768A1-F5E4-4152-9DE2-8FFC4D413F5A}">
      <dsp:nvSpPr>
        <dsp:cNvPr id="0" name=""/>
        <dsp:cNvSpPr/>
      </dsp:nvSpPr>
      <dsp:spPr>
        <a:xfrm>
          <a:off x="0" y="909740"/>
          <a:ext cx="8092694"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6896" y="946636"/>
        <a:ext cx="8018902" cy="682028"/>
      </dsp:txXfrm>
    </dsp:sp>
    <dsp:sp modelId="{F674B1EB-7C16-427C-9D7D-944E5157F0F6}">
      <dsp:nvSpPr>
        <dsp:cNvPr id="0" name=""/>
        <dsp:cNvSpPr/>
      </dsp:nvSpPr>
      <dsp:spPr>
        <a:xfrm>
          <a:off x="0" y="1737159"/>
          <a:ext cx="8122096"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6896" y="1774055"/>
        <a:ext cx="8048304" cy="682028"/>
      </dsp:txXfrm>
    </dsp:sp>
    <dsp:sp modelId="{239A56AA-8CA4-45D2-AAA7-F32B26D151DB}">
      <dsp:nvSpPr>
        <dsp:cNvPr id="0" name=""/>
        <dsp:cNvSpPr/>
      </dsp:nvSpPr>
      <dsp:spPr>
        <a:xfrm>
          <a:off x="0" y="2545294"/>
          <a:ext cx="8122096"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6896" y="2582190"/>
        <a:ext cx="8048304" cy="682028"/>
      </dsp:txXfrm>
    </dsp:sp>
    <dsp:sp modelId="{063BDBA2-A3DC-419F-9114-58CDD7E9676E}">
      <dsp:nvSpPr>
        <dsp:cNvPr id="0" name=""/>
        <dsp:cNvSpPr/>
      </dsp:nvSpPr>
      <dsp:spPr>
        <a:xfrm>
          <a:off x="0" y="3428640"/>
          <a:ext cx="8122096" cy="75582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6896" y="3465536"/>
        <a:ext cx="8048304" cy="682028"/>
      </dsp:txXfrm>
    </dsp:sp>
    <dsp:sp modelId="{95FD1809-53C0-44C6-84A1-4179631B9ABB}">
      <dsp:nvSpPr>
        <dsp:cNvPr id="0" name=""/>
        <dsp:cNvSpPr/>
      </dsp:nvSpPr>
      <dsp:spPr>
        <a:xfrm>
          <a:off x="0" y="4276620"/>
          <a:ext cx="8122096" cy="75582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OKR</a:t>
          </a:r>
        </a:p>
      </dsp:txBody>
      <dsp:txXfrm>
        <a:off x="36896" y="4313516"/>
        <a:ext cx="8048304" cy="6820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OKR</a:t>
          </a: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5895"/>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6553" y="52448"/>
        <a:ext cx="8048990" cy="675694"/>
      </dsp:txXfrm>
    </dsp:sp>
    <dsp:sp modelId="{DF1768A1-F5E4-4152-9DE2-8FFC4D413F5A}">
      <dsp:nvSpPr>
        <dsp:cNvPr id="0" name=""/>
        <dsp:cNvSpPr/>
      </dsp:nvSpPr>
      <dsp:spPr>
        <a:xfrm>
          <a:off x="0" y="895480"/>
          <a:ext cx="8092694"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6553" y="932033"/>
        <a:ext cx="8019588" cy="675694"/>
      </dsp:txXfrm>
    </dsp:sp>
    <dsp:sp modelId="{F674B1EB-7C16-427C-9D7D-944E5157F0F6}">
      <dsp:nvSpPr>
        <dsp:cNvPr id="0" name=""/>
        <dsp:cNvSpPr/>
      </dsp:nvSpPr>
      <dsp:spPr>
        <a:xfrm>
          <a:off x="0" y="1733779"/>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6553" y="1770332"/>
        <a:ext cx="8048990" cy="675694"/>
      </dsp:txXfrm>
    </dsp:sp>
    <dsp:sp modelId="{239A56AA-8CA4-45D2-AAA7-F32B26D151DB}">
      <dsp:nvSpPr>
        <dsp:cNvPr id="0" name=""/>
        <dsp:cNvSpPr/>
      </dsp:nvSpPr>
      <dsp:spPr>
        <a:xfrm>
          <a:off x="0" y="2592180"/>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6553" y="2628733"/>
        <a:ext cx="8048990" cy="675694"/>
      </dsp:txXfrm>
    </dsp:sp>
    <dsp:sp modelId="{063BDBA2-A3DC-419F-9114-58CDD7E9676E}">
      <dsp:nvSpPr>
        <dsp:cNvPr id="0" name=""/>
        <dsp:cNvSpPr/>
      </dsp:nvSpPr>
      <dsp:spPr>
        <a:xfrm>
          <a:off x="0" y="3491696"/>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6553" y="3528249"/>
        <a:ext cx="8048990" cy="675694"/>
      </dsp:txXfrm>
    </dsp:sp>
    <dsp:sp modelId="{95FD1809-53C0-44C6-84A1-4179631B9ABB}">
      <dsp:nvSpPr>
        <dsp:cNvPr id="0" name=""/>
        <dsp:cNvSpPr/>
      </dsp:nvSpPr>
      <dsp:spPr>
        <a:xfrm>
          <a:off x="0" y="4320180"/>
          <a:ext cx="8122096" cy="748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OKR</a:t>
          </a:r>
        </a:p>
      </dsp:txBody>
      <dsp:txXfrm>
        <a:off x="36553" y="4356733"/>
        <a:ext cx="8048990"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
        <p:nvSpPr>
          <p:cNvPr id="7" name="Oval 6">
            <a:extLst>
              <a:ext uri="{FF2B5EF4-FFF2-40B4-BE49-F238E27FC236}">
                <a16:creationId xmlns:a16="http://schemas.microsoft.com/office/drawing/2014/main" id="{5DE057D5-BC2A-45BE-B9BE-72589612C9FE}"/>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91227285"/>
              </p:ext>
            </p:extLst>
          </p:nvPr>
        </p:nvGraphicFramePr>
        <p:xfrm>
          <a:off x="827584" y="1628800"/>
          <a:ext cx="7799962" cy="4779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0821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1607E-DB0E-470C-803B-F38192EA681B}"/>
              </a:ext>
            </a:extLst>
          </p:cNvPr>
          <p:cNvSpPr>
            <a:spLocks noGrp="1"/>
          </p:cNvSpPr>
          <p:nvPr>
            <p:ph type="title"/>
          </p:nvPr>
        </p:nvSpPr>
        <p:spPr/>
        <p:txBody>
          <a:bodyPr/>
          <a:lstStyle/>
          <a:p>
            <a:r>
              <a:rPr lang="en-MY" dirty="0"/>
              <a:t>1. Eliminating Obstacle or Updating Objectives</a:t>
            </a:r>
          </a:p>
        </p:txBody>
      </p:sp>
      <p:sp>
        <p:nvSpPr>
          <p:cNvPr id="3" name="Content Placeholder 2">
            <a:extLst>
              <a:ext uri="{FF2B5EF4-FFF2-40B4-BE49-F238E27FC236}">
                <a16:creationId xmlns:a16="http://schemas.microsoft.com/office/drawing/2014/main" id="{8AE17A31-805B-46C6-B8D5-37868CAB718E}"/>
              </a:ext>
            </a:extLst>
          </p:cNvPr>
          <p:cNvSpPr>
            <a:spLocks noGrp="1"/>
          </p:cNvSpPr>
          <p:nvPr>
            <p:ph idx="1"/>
          </p:nvPr>
        </p:nvSpPr>
        <p:spPr/>
        <p:txBody>
          <a:bodyPr/>
          <a:lstStyle/>
          <a:p>
            <a:r>
              <a:rPr lang="en-MY" dirty="0"/>
              <a:t>Circumstances beyond a performer’s control can have the effect of either facilitating or constraining the level of performance. </a:t>
            </a:r>
          </a:p>
          <a:p>
            <a:endParaRPr lang="en-MY" dirty="0"/>
          </a:p>
          <a:p>
            <a:r>
              <a:rPr lang="en-MY" dirty="0"/>
              <a:t>Managers should help the subordinates eliminate any obstacle to achieve performance objective, while the manager should collaborate with subordinates to update the objectives if necessary.</a:t>
            </a:r>
          </a:p>
        </p:txBody>
      </p:sp>
    </p:spTree>
    <p:extLst>
      <p:ext uri="{BB962C8B-B14F-4D97-AF65-F5344CB8AC3E}">
        <p14:creationId xmlns:p14="http://schemas.microsoft.com/office/powerpoint/2010/main" val="3631524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DBD49-9EC0-4300-BA0A-6CEDE9E7421E}"/>
              </a:ext>
            </a:extLst>
          </p:cNvPr>
          <p:cNvSpPr>
            <a:spLocks noGrp="1"/>
          </p:cNvSpPr>
          <p:nvPr>
            <p:ph type="title"/>
          </p:nvPr>
        </p:nvSpPr>
        <p:spPr/>
        <p:txBody>
          <a:bodyPr/>
          <a:lstStyle/>
          <a:p>
            <a:r>
              <a:rPr lang="en-MY" dirty="0"/>
              <a:t>2. Reinforcing Effective </a:t>
            </a:r>
            <a:r>
              <a:rPr lang="en-MY" dirty="0" err="1"/>
              <a:t>Behaviors</a:t>
            </a:r>
            <a:endParaRPr lang="en-MY" dirty="0"/>
          </a:p>
        </p:txBody>
      </p:sp>
      <p:sp>
        <p:nvSpPr>
          <p:cNvPr id="3" name="Content Placeholder 2">
            <a:extLst>
              <a:ext uri="{FF2B5EF4-FFF2-40B4-BE49-F238E27FC236}">
                <a16:creationId xmlns:a16="http://schemas.microsoft.com/office/drawing/2014/main" id="{B376B23F-E0FB-4365-81D4-051F6740E034}"/>
              </a:ext>
            </a:extLst>
          </p:cNvPr>
          <p:cNvSpPr>
            <a:spLocks noGrp="1"/>
          </p:cNvSpPr>
          <p:nvPr>
            <p:ph idx="1"/>
          </p:nvPr>
        </p:nvSpPr>
        <p:spPr/>
        <p:txBody>
          <a:bodyPr/>
          <a:lstStyle/>
          <a:p>
            <a:r>
              <a:rPr lang="en-MY" dirty="0"/>
              <a:t>Positive Reinforcement</a:t>
            </a:r>
          </a:p>
          <a:p>
            <a:r>
              <a:rPr lang="en-MY" dirty="0"/>
              <a:t>Negative Reinforcement</a:t>
            </a:r>
          </a:p>
          <a:p>
            <a:r>
              <a:rPr lang="en-MY" dirty="0"/>
              <a:t>Punishment</a:t>
            </a:r>
          </a:p>
          <a:p>
            <a:r>
              <a:rPr lang="en-MY" dirty="0"/>
              <a:t>Extinction</a:t>
            </a:r>
          </a:p>
          <a:p>
            <a:endParaRPr lang="en-MY" dirty="0"/>
          </a:p>
        </p:txBody>
      </p:sp>
    </p:spTree>
    <p:extLst>
      <p:ext uri="{BB962C8B-B14F-4D97-AF65-F5344CB8AC3E}">
        <p14:creationId xmlns:p14="http://schemas.microsoft.com/office/powerpoint/2010/main" val="3344921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5" name="Picture 4">
            <a:extLst>
              <a:ext uri="{FF2B5EF4-FFF2-40B4-BE49-F238E27FC236}">
                <a16:creationId xmlns:a16="http://schemas.microsoft.com/office/drawing/2014/main" id="{76B10934-4082-4651-A382-6354FAC9F6B4}"/>
              </a:ext>
            </a:extLst>
          </p:cNvPr>
          <p:cNvPicPr>
            <a:picLocks noChangeAspect="1"/>
          </p:cNvPicPr>
          <p:nvPr/>
        </p:nvPicPr>
        <p:blipFill>
          <a:blip r:embed="rId2"/>
          <a:stretch>
            <a:fillRect/>
          </a:stretch>
        </p:blipFill>
        <p:spPr>
          <a:xfrm>
            <a:off x="985594" y="2132856"/>
            <a:ext cx="6256830" cy="3168352"/>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06349212"/>
              </p:ext>
            </p:extLst>
          </p:nvPr>
        </p:nvGraphicFramePr>
        <p:xfrm>
          <a:off x="827584" y="1628800"/>
          <a:ext cx="7799962" cy="4779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Process of Performance Appraisal</a:t>
            </a:r>
          </a:p>
        </p:txBody>
      </p:sp>
      <p:pic>
        <p:nvPicPr>
          <p:cNvPr id="5" name="Picture 4">
            <a:extLst>
              <a:ext uri="{FF2B5EF4-FFF2-40B4-BE49-F238E27FC236}">
                <a16:creationId xmlns:a16="http://schemas.microsoft.com/office/drawing/2014/main" id="{071E4D66-38A7-413E-B6AD-1F957BA43CEA}"/>
              </a:ext>
            </a:extLst>
          </p:cNvPr>
          <p:cNvPicPr>
            <a:picLocks noChangeAspect="1"/>
          </p:cNvPicPr>
          <p:nvPr/>
        </p:nvPicPr>
        <p:blipFill>
          <a:blip r:embed="rId2"/>
          <a:stretch>
            <a:fillRect/>
          </a:stretch>
        </p:blipFill>
        <p:spPr>
          <a:xfrm>
            <a:off x="3275856" y="1661116"/>
            <a:ext cx="3015779" cy="4919071"/>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p:txBody>
          <a:bodyPr/>
          <a:lstStyle/>
          <a:p>
            <a:r>
              <a:rPr lang="en-MY" dirty="0"/>
              <a:t>Distributive Justice / Fairness</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p:txBody>
          <a:bodyPr/>
          <a:lstStyle/>
          <a:p>
            <a:r>
              <a:rPr lang="en-MY" dirty="0"/>
              <a:t>Distributive Justice, concept originated from Adam’s Equity Theory, which claims that individuals formulate fairness perceptions by comparing their perceived work outcomes (rewards) to their perceived work inputs (contribution) in relation to the perceived input to outcome ratio of a </a:t>
            </a:r>
            <a:r>
              <a:rPr lang="en-MY" dirty="0" err="1"/>
              <a:t>coworker</a:t>
            </a:r>
            <a:r>
              <a:rPr lang="en-MY" dirty="0"/>
              <a:t>. </a:t>
            </a:r>
          </a:p>
          <a:p>
            <a:r>
              <a:rPr lang="en-MY" dirty="0"/>
              <a:t>The fairness of outcomes in the appraisal context means fairness of the performance ratings given by the supervisors. </a:t>
            </a:r>
          </a:p>
        </p:txBody>
      </p:sp>
    </p:spTree>
    <p:extLst>
      <p:ext uri="{BB962C8B-B14F-4D97-AF65-F5344CB8AC3E}">
        <p14:creationId xmlns:p14="http://schemas.microsoft.com/office/powerpoint/2010/main" val="156812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Fairness</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8193534"/>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261222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44671535"/>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performance gals 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1410</TotalTime>
  <Words>2593</Words>
  <Application>Microsoft Office PowerPoint</Application>
  <PresentationFormat>On-screen Show (4:3)</PresentationFormat>
  <Paragraphs>212</Paragraphs>
  <Slides>60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Times New Roman</vt:lpstr>
      <vt:lpstr>Wingdings</vt:lpstr>
      <vt:lpstr>Office Theme</vt:lpstr>
      <vt:lpstr>TALENT DEVELOPMENT AND MANAGEMENT II</vt:lpstr>
      <vt:lpstr>PowerPoint Presentation</vt:lpstr>
      <vt:lpstr>Performance Monitoring</vt:lpstr>
      <vt:lpstr>1. Eliminating Obstacle or Updating Objectives</vt:lpstr>
      <vt:lpstr>2. Reinforcing Effective Behaviors</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Process of Performance Appraisal</vt:lpstr>
      <vt:lpstr>Acceptability of Performance Appraisals</vt:lpstr>
      <vt:lpstr>Distributive Justice / Fairness</vt:lpstr>
      <vt:lpstr>Procedural Justice / Fairness</vt:lpstr>
      <vt:lpstr>Interactional Justice / Fairness</vt:lpstr>
      <vt:lpstr>Informational Justice / Fairness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Poll Question # 1</vt:lpstr>
      <vt:lpstr>Answer to Poll Question # 1</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1. Performance Planning</vt:lpstr>
      <vt:lpstr>1.1 Setting Goals</vt:lpstr>
      <vt:lpstr>1.2 SMART Goals</vt:lpstr>
      <vt:lpstr>1.3 KPI’s</vt:lpstr>
      <vt:lpstr>1.3 OKRs</vt:lpstr>
      <vt:lpstr>1.3 OKRs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64</cp:revision>
  <cp:lastPrinted>1601-01-01T00:00:00Z</cp:lastPrinted>
  <dcterms:created xsi:type="dcterms:W3CDTF">2020-07-09T15:12:46Z</dcterms:created>
  <dcterms:modified xsi:type="dcterms:W3CDTF">2021-05-01T12:29:27Z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