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294" r:id="rId3"/>
    <p:sldId id="295" r:id="rId4"/>
    <p:sldId id="296" r:id="rId5"/>
    <p:sldId id="266" r:id="rId6"/>
    <p:sldId id="302" r:id="rId7"/>
    <p:sldId id="303" r:id="rId8"/>
    <p:sldId id="263" r:id="rId9"/>
    <p:sldId id="267" r:id="rId10"/>
    <p:sldId id="273" r:id="rId11"/>
    <p:sldId id="301" r:id="rId12"/>
    <p:sldId id="271" r:id="rId13"/>
    <p:sldId id="289" r:id="rId14"/>
    <p:sldId id="297" r:id="rId15"/>
    <p:sldId id="298" r:id="rId16"/>
    <p:sldId id="299" r:id="rId17"/>
    <p:sldId id="300" r:id="rId18"/>
    <p:sldId id="258" r:id="rId19"/>
    <p:sldId id="486" r:id="rId20"/>
    <p:sldId id="487" r:id="rId21"/>
    <p:sldId id="268" r:id="rId22"/>
    <p:sldId id="290" r:id="rId23"/>
    <p:sldId id="288" r:id="rId24"/>
    <p:sldId id="259" r:id="rId25"/>
    <p:sldId id="262" r:id="rId26"/>
    <p:sldId id="304" r:id="rId27"/>
    <p:sldId id="287" r:id="rId28"/>
    <p:sldId id="261" r:id="rId29"/>
    <p:sldId id="490" r:id="rId30"/>
    <p:sldId id="491" r:id="rId31"/>
    <p:sldId id="269" r:id="rId32"/>
    <p:sldId id="277" r:id="rId33"/>
    <p:sldId id="279" r:id="rId34"/>
    <p:sldId id="278" r:id="rId35"/>
    <p:sldId id="280" r:id="rId36"/>
    <p:sldId id="275" r:id="rId37"/>
    <p:sldId id="276" r:id="rId38"/>
    <p:sldId id="485" r:id="rId39"/>
    <p:sldId id="281" r:id="rId40"/>
    <p:sldId id="488" r:id="rId41"/>
    <p:sldId id="489" r:id="rId42"/>
    <p:sldId id="270" r:id="rId43"/>
    <p:sldId id="283" r:id="rId44"/>
    <p:sldId id="284" r:id="rId45"/>
    <p:sldId id="293" r:id="rId46"/>
    <p:sldId id="264" r:id="rId47"/>
    <p:sldId id="286" r:id="rId48"/>
    <p:sldId id="285" r:id="rId49"/>
    <p:sldId id="492" r:id="rId50"/>
    <p:sldId id="493" r:id="rId51"/>
    <p:sldId id="321"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dgm:spPr>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t>Human 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solidFill>
            <a:srgbClr val="FFFFFF"/>
          </a:solidFill>
        </a:ln>
      </dgm:spPr>
      <dgm:t>
        <a:bodyPr/>
        <a:lstStyle/>
        <a:p>
          <a:r>
            <a:rPr lang="en-MY" dirty="0">
              <a:solidFill>
                <a:schemeClr val="bg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a:noFill/>
        </a:ln>
      </dgm:spPr>
      <dgm:t>
        <a:bodyPr/>
        <a:lstStyle/>
        <a:p>
          <a:r>
            <a:rPr lang="en-MY" dirty="0">
              <a:solidFill>
                <a:schemeClr val="accent3"/>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rgbClr val="FFFFFF"/>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41629ECB-7362-4EF6-BE7B-1CD27DA561DB}">
      <dgm:prSet phldrT="[Text]" custT="1"/>
      <dgm:spPr>
        <a:solidFill>
          <a:srgbClr val="FFFFFF"/>
        </a:solidFill>
      </dgm:spPr>
      <dgm:t>
        <a:bodyPr/>
        <a:lstStyle/>
        <a:p>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gm:t>
    </dgm:pt>
    <dgm:pt modelId="{B05FDED8-8369-4F60-8B1E-2C35A7401188}" type="parTrans" cxnId="{13F4B61B-524C-4AEC-96B8-694ECF95ABB0}">
      <dgm:prSet/>
      <dgm:spPr/>
      <dgm:t>
        <a:bodyPr/>
        <a:lstStyle/>
        <a:p>
          <a:endParaRPr lang="en-MY"/>
        </a:p>
      </dgm:t>
    </dgm:pt>
    <dgm:pt modelId="{D832E476-D9D6-44FB-B107-655B1C697F3E}" type="sibTrans" cxnId="{13F4B61B-524C-4AEC-96B8-694ECF95ABB0}">
      <dgm:prSet/>
      <dgm:spPr/>
      <dgm:t>
        <a:bodyPr/>
        <a:lstStyle/>
        <a:p>
          <a:endParaRPr lang="en-MY"/>
        </a:p>
      </dgm:t>
    </dgm:pt>
    <dgm:pt modelId="{D1B85754-A5AE-419A-ACAA-008EC2F76A0B}">
      <dgm:prSet phldrT="[Text]"/>
      <dgm:spPr>
        <a:solidFill>
          <a:srgbClr val="FFFFFF"/>
        </a:solidFill>
        <a:ln>
          <a:solidFill>
            <a:srgbClr val="FFFFFF"/>
          </a:solidFill>
        </a:ln>
      </dgm:spPr>
      <dgm:t>
        <a:bodyPr/>
        <a:lstStyle/>
        <a:p>
          <a:r>
            <a:rPr lang="en-MY" dirty="0">
              <a:solidFill>
                <a:schemeClr val="tx1"/>
              </a:solidFill>
            </a:rPr>
            <a:t>Organisational Development</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dgm:spPr>
        <a:solidFill>
          <a:schemeClr val="accent3"/>
        </a:solidFill>
        <a:ln>
          <a:noFill/>
        </a:ln>
      </dgm:spPr>
      <dgm:t>
        <a:bodyPr/>
        <a:lstStyle/>
        <a:p>
          <a:r>
            <a:rPr lang="en-MY" dirty="0">
              <a:solidFill>
                <a:schemeClr val="tx1"/>
              </a:solidFill>
            </a:rPr>
            <a:t>Organisational Change</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chemeClr val="accent3"/>
        </a:solidFill>
      </dgm:spPr>
      <dgm:t>
        <a:bodyPr/>
        <a:lstStyle/>
        <a:p>
          <a:r>
            <a:rPr lang="en-MY" dirty="0">
              <a:solidFill>
                <a:schemeClr val="tx1"/>
              </a:solidFill>
            </a:rPr>
            <a:t>Learning Organisation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dgm:spPr>
      <dgm:t>
        <a:bodyPr/>
        <a:lstStyle/>
        <a:p>
          <a:r>
            <a:rPr lang="en-MY" dirty="0">
              <a:solidFill>
                <a:schemeClr val="accent3"/>
              </a:solidFill>
            </a:rPr>
            <a:t>Knowledge Management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5A2E20D-D823-4656-A7E9-55ABD6A71195}" type="pres">
      <dgm:prSet presAssocID="{41629ECB-7362-4EF6-BE7B-1CD27DA561DB}" presName="parentText" presStyleLbl="node1" presStyleIdx="0" presStyleCnt="5" custLinFactNeighborX="-191" custLinFactNeighborY="12240">
        <dgm:presLayoutVars>
          <dgm:chMax val="0"/>
          <dgm:bulletEnabled val="1"/>
        </dgm:presLayoutVars>
      </dgm:prSet>
      <dgm:spPr/>
    </dgm:pt>
    <dgm:pt modelId="{C4B1BC72-3044-45E2-AB60-A99A1AD42E42}" type="pres">
      <dgm:prSet presAssocID="{D832E476-D9D6-44FB-B107-655B1C697F3E}" presName="spacer" presStyleCnt="0"/>
      <dgm:spPr/>
    </dgm:pt>
    <dgm:pt modelId="{A4CC9735-B172-48E4-BD42-49857572E9A5}" type="pres">
      <dgm:prSet presAssocID="{D1B85754-A5AE-419A-ACAA-008EC2F76A0B}" presName="parentText" presStyleLbl="node1" presStyleIdx="1" presStyleCnt="5">
        <dgm:presLayoutVars>
          <dgm:chMax val="0"/>
          <dgm:bulletEnabled val="1"/>
        </dgm:presLayoutVars>
      </dgm:prSet>
      <dgm:spPr/>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2" presStyleCnt="5">
        <dgm:presLayoutVars>
          <dgm:chMax val="0"/>
          <dgm:bulletEnabled val="1"/>
        </dgm:presLayoutVars>
      </dgm:prSet>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3" presStyleCnt="5">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4" presStyleCnt="5">
        <dgm:presLayoutVars>
          <dgm:chMax val="0"/>
          <dgm:bulletEnabled val="1"/>
        </dgm:presLayoutVars>
      </dgm:prSet>
      <dgm:spPr/>
    </dgm:pt>
  </dgm:ptLst>
  <dgm:cxnLst>
    <dgm:cxn modelId="{4C9E130C-5A7E-45D0-A61C-E7487A436ABD}" srcId="{703D4D02-5513-427D-B6E9-B2E187EE0C3A}" destId="{D1B85754-A5AE-419A-ACAA-008EC2F76A0B}" srcOrd="1" destOrd="0" parTransId="{F7E836D6-AE40-4221-B424-9DC55BE51CDF}" sibTransId="{4BD66402-677F-4591-9B72-7A620C72613B}"/>
    <dgm:cxn modelId="{13F4B61B-524C-4AEC-96B8-694ECF95ABB0}" srcId="{703D4D02-5513-427D-B6E9-B2E187EE0C3A}" destId="{41629ECB-7362-4EF6-BE7B-1CD27DA561DB}" srcOrd="0" destOrd="0" parTransId="{B05FDED8-8369-4F60-8B1E-2C35A7401188}" sibTransId="{D832E476-D9D6-44FB-B107-655B1C697F3E}"/>
    <dgm:cxn modelId="{E0335A4A-FDED-40D5-8221-51DA03ADB97D}" type="presOf" srcId="{0E8A125C-57D8-4962-B2BC-515A47D78819}" destId="{F674B1EB-7C16-427C-9D7D-944E5157F0F6}" srcOrd="0" destOrd="0" presId="urn:microsoft.com/office/officeart/2005/8/layout/vList2"/>
    <dgm:cxn modelId="{A58DD296-B00C-47E5-A916-21219EC6ECA5}" srcId="{703D4D02-5513-427D-B6E9-B2E187EE0C3A}" destId="{0E8A125C-57D8-4962-B2BC-515A47D78819}" srcOrd="3"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4"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2"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F0A7BDDC-2782-47AD-B5F2-C577B23577F2}" type="presOf" srcId="{41629ECB-7362-4EF6-BE7B-1CD27DA561DB}" destId="{45A2E20D-D823-4656-A7E9-55ABD6A71195}" srcOrd="0" destOrd="0" presId="urn:microsoft.com/office/officeart/2005/8/layout/vList2"/>
    <dgm:cxn modelId="{62C4BCE8-59B7-401B-B7AE-9F1821E22A6C}" type="presOf" srcId="{D1B85754-A5AE-419A-ACAA-008EC2F76A0B}" destId="{A4CC9735-B172-48E4-BD42-49857572E9A5}" srcOrd="0" destOrd="0" presId="urn:microsoft.com/office/officeart/2005/8/layout/vList2"/>
    <dgm:cxn modelId="{2F9E3F14-C646-48BB-BC83-6D50A0A57930}" type="presParOf" srcId="{CC8763B3-4621-4666-B669-3C5BA2A30DBE}" destId="{45A2E20D-D823-4656-A7E9-55ABD6A71195}" srcOrd="0" destOrd="0" presId="urn:microsoft.com/office/officeart/2005/8/layout/vList2"/>
    <dgm:cxn modelId="{BB90B1CA-D0EB-46B9-807E-4B7721A71727}" type="presParOf" srcId="{CC8763B3-4621-4666-B669-3C5BA2A30DBE}" destId="{C4B1BC72-3044-45E2-AB60-A99A1AD42E42}" srcOrd="1" destOrd="0" presId="urn:microsoft.com/office/officeart/2005/8/layout/vList2"/>
    <dgm:cxn modelId="{817D1BA9-B834-41F6-AC36-12031F244D05}" type="presParOf" srcId="{CC8763B3-4621-4666-B669-3C5BA2A30DBE}" destId="{A4CC9735-B172-48E4-BD42-49857572E9A5}" srcOrd="2" destOrd="0" presId="urn:microsoft.com/office/officeart/2005/8/layout/vList2"/>
    <dgm:cxn modelId="{A46DBB36-6B64-4129-98E4-3BC7E985978B}" type="presParOf" srcId="{CC8763B3-4621-4666-B669-3C5BA2A30DBE}" destId="{7A92695F-1C43-489F-94F2-40B087E12AAE}" srcOrd="3" destOrd="0" presId="urn:microsoft.com/office/officeart/2005/8/layout/vList2"/>
    <dgm:cxn modelId="{6DCBBC5F-447C-4209-9D81-012F211C5711}" type="presParOf" srcId="{CC8763B3-4621-4666-B669-3C5BA2A30DBE}" destId="{DF1768A1-F5E4-4152-9DE2-8FFC4D413F5A}" srcOrd="4" destOrd="0" presId="urn:microsoft.com/office/officeart/2005/8/layout/vList2"/>
    <dgm:cxn modelId="{6B9DB196-C45C-4001-9F83-44EDA583C3CB}" type="presParOf" srcId="{CC8763B3-4621-4666-B669-3C5BA2A30DBE}" destId="{4E6B4AFF-7F28-479F-BB0E-2E6F3FE26F05}" srcOrd="5" destOrd="0" presId="urn:microsoft.com/office/officeart/2005/8/layout/vList2"/>
    <dgm:cxn modelId="{DEEE08AF-286C-464B-9E6F-73D1BDB9F98C}" type="presParOf" srcId="{CC8763B3-4621-4666-B669-3C5BA2A30DBE}" destId="{F674B1EB-7C16-427C-9D7D-944E5157F0F6}" srcOrd="6" destOrd="0" presId="urn:microsoft.com/office/officeart/2005/8/layout/vList2"/>
    <dgm:cxn modelId="{6DEE7097-E5A3-4783-BBAF-55BF641F649D}" type="presParOf" srcId="{CC8763B3-4621-4666-B669-3C5BA2A30DBE}" destId="{F856B672-D9AD-4A1F-BE39-8BA8B85231D0}" srcOrd="7" destOrd="0" presId="urn:microsoft.com/office/officeart/2005/8/layout/vList2"/>
    <dgm:cxn modelId="{D069A7BC-3F76-428D-A736-5F79F5F88255}" type="presParOf" srcId="{CC8763B3-4621-4666-B669-3C5BA2A30DBE}" destId="{239A56AA-8CA4-45D2-AAA7-F32B26D151D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16262"/>
          <a:ext cx="7772400" cy="818999"/>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t>Human Resource Development</a:t>
          </a:r>
        </a:p>
      </dsp:txBody>
      <dsp:txXfrm>
        <a:off x="39980" y="56242"/>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Knowledge Management</a:t>
          </a:r>
        </a:p>
      </dsp:txBody>
      <dsp:txXfrm>
        <a:off x="39980" y="3735442"/>
        <a:ext cx="7692440" cy="739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2E20D-D823-4656-A7E9-55ABD6A71195}">
      <dsp:nvSpPr>
        <dsp:cNvPr id="0" name=""/>
        <dsp:cNvSpPr/>
      </dsp:nvSpPr>
      <dsp:spPr>
        <a:xfrm>
          <a:off x="0" y="28600"/>
          <a:ext cx="7772400" cy="8189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Human</a:t>
          </a:r>
          <a:r>
            <a:rPr lang="en-MY" sz="3500" kern="1200" dirty="0"/>
            <a:t> </a:t>
          </a:r>
          <a:r>
            <a:rPr lang="en-MY" sz="3500" kern="1200" dirty="0">
              <a:solidFill>
                <a:srgbClr val="000000"/>
              </a:solidFill>
              <a:latin typeface="Arial"/>
              <a:ea typeface="+mn-ea"/>
              <a:cs typeface="+mn-cs"/>
            </a:rPr>
            <a:t>Resource Development</a:t>
          </a:r>
        </a:p>
      </dsp:txBody>
      <dsp:txXfrm>
        <a:off x="39980" y="68580"/>
        <a:ext cx="7692440" cy="739039"/>
      </dsp:txXfrm>
    </dsp:sp>
    <dsp:sp modelId="{A4CC9735-B172-48E4-BD42-49857572E9A5}">
      <dsp:nvSpPr>
        <dsp:cNvPr id="0" name=""/>
        <dsp:cNvSpPr/>
      </dsp:nvSpPr>
      <dsp:spPr>
        <a:xfrm>
          <a:off x="0" y="936062"/>
          <a:ext cx="7772400" cy="818999"/>
        </a:xfrm>
        <a:prstGeom prst="roundRect">
          <a:avLst/>
        </a:prstGeom>
        <a:solidFill>
          <a:srgbClr val="FFFFFF"/>
        </a:solidFill>
        <a:ln w="1270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Development</a:t>
          </a:r>
        </a:p>
      </dsp:txBody>
      <dsp:txXfrm>
        <a:off x="39980" y="976042"/>
        <a:ext cx="7692440" cy="739039"/>
      </dsp:txXfrm>
    </dsp:sp>
    <dsp:sp modelId="{DF1768A1-F5E4-4152-9DE2-8FFC4D413F5A}">
      <dsp:nvSpPr>
        <dsp:cNvPr id="0" name=""/>
        <dsp:cNvSpPr/>
      </dsp:nvSpPr>
      <dsp:spPr>
        <a:xfrm>
          <a:off x="0" y="1855862"/>
          <a:ext cx="7772400" cy="818999"/>
        </a:xfrm>
        <a:prstGeom prst="roundRect">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Organisational Change</a:t>
          </a:r>
        </a:p>
      </dsp:txBody>
      <dsp:txXfrm>
        <a:off x="39980" y="1895842"/>
        <a:ext cx="7692440" cy="739039"/>
      </dsp:txXfrm>
    </dsp:sp>
    <dsp:sp modelId="{F674B1EB-7C16-427C-9D7D-944E5157F0F6}">
      <dsp:nvSpPr>
        <dsp:cNvPr id="0" name=""/>
        <dsp:cNvSpPr/>
      </dsp:nvSpPr>
      <dsp:spPr>
        <a:xfrm>
          <a:off x="0" y="2775662"/>
          <a:ext cx="7772400" cy="818999"/>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Learning Organisation</a:t>
          </a:r>
        </a:p>
      </dsp:txBody>
      <dsp:txXfrm>
        <a:off x="39980" y="2815642"/>
        <a:ext cx="7692440" cy="739039"/>
      </dsp:txXfrm>
    </dsp:sp>
    <dsp:sp modelId="{239A56AA-8CA4-45D2-AAA7-F32B26D151DB}">
      <dsp:nvSpPr>
        <dsp:cNvPr id="0" name=""/>
        <dsp:cNvSpPr/>
      </dsp:nvSpPr>
      <dsp:spPr>
        <a:xfrm>
          <a:off x="0" y="3695462"/>
          <a:ext cx="7772400" cy="818999"/>
        </a:xfrm>
        <a:prstGeom prst="roundRect">
          <a:avLst/>
        </a:prstGeom>
        <a:gradFill flip="none" rotWithShape="0">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accent3"/>
              </a:solidFill>
            </a:rPr>
            <a:t>Knowledge Management</a:t>
          </a:r>
        </a:p>
      </dsp:txBody>
      <dsp:txXfrm>
        <a:off x="39980" y="3735442"/>
        <a:ext cx="7692440"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502-1778-4010-939A-0F3BA4753ADD}"/>
              </a:ext>
            </a:extLst>
          </p:cNvPr>
          <p:cNvSpPr>
            <a:spLocks noGrp="1"/>
          </p:cNvSpPr>
          <p:nvPr>
            <p:ph type="title"/>
          </p:nvPr>
        </p:nvSpPr>
        <p:spPr/>
        <p:txBody>
          <a:bodyPr/>
          <a:lstStyle/>
          <a:p>
            <a:r>
              <a:rPr lang="en-MY" dirty="0" err="1"/>
              <a:t>SPHRi</a:t>
            </a:r>
            <a:r>
              <a:rPr lang="en-MY" dirty="0"/>
              <a:t> Exam Content </a:t>
            </a:r>
          </a:p>
        </p:txBody>
      </p:sp>
      <p:pic>
        <p:nvPicPr>
          <p:cNvPr id="5" name="Picture 4">
            <a:extLst>
              <a:ext uri="{FF2B5EF4-FFF2-40B4-BE49-F238E27FC236}">
                <a16:creationId xmlns:a16="http://schemas.microsoft.com/office/drawing/2014/main" id="{56634ADF-6BA8-4069-A010-036E1C38AEE4}"/>
              </a:ext>
            </a:extLst>
          </p:cNvPr>
          <p:cNvPicPr>
            <a:picLocks noChangeAspect="1"/>
          </p:cNvPicPr>
          <p:nvPr/>
        </p:nvPicPr>
        <p:blipFill>
          <a:blip r:embed="rId2"/>
          <a:stretch>
            <a:fillRect/>
          </a:stretch>
        </p:blipFill>
        <p:spPr>
          <a:xfrm>
            <a:off x="1653703" y="2204864"/>
            <a:ext cx="6345298" cy="3528392"/>
          </a:xfrm>
          <a:prstGeom prst="rect">
            <a:avLst/>
          </a:prstGeom>
        </p:spPr>
      </p:pic>
    </p:spTree>
    <p:extLst>
      <p:ext uri="{BB962C8B-B14F-4D97-AF65-F5344CB8AC3E}">
        <p14:creationId xmlns:p14="http://schemas.microsoft.com/office/powerpoint/2010/main" val="3067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01F-D12A-42F2-B32C-9F12AD8C86F6}"/>
              </a:ext>
            </a:extLst>
          </p:cNvPr>
          <p:cNvSpPr>
            <a:spLocks noGrp="1"/>
          </p:cNvSpPr>
          <p:nvPr>
            <p:ph type="title"/>
          </p:nvPr>
        </p:nvSpPr>
        <p:spPr>
          <a:xfrm>
            <a:off x="685800" y="277813"/>
            <a:ext cx="8350696" cy="1143000"/>
          </a:xfrm>
        </p:spPr>
        <p:txBody>
          <a:bodyPr/>
          <a:lstStyle/>
          <a:p>
            <a:r>
              <a:rPr lang="en-MY" sz="4000" dirty="0"/>
              <a:t> Talent Development and Management</a:t>
            </a:r>
          </a:p>
        </p:txBody>
      </p:sp>
      <p:sp>
        <p:nvSpPr>
          <p:cNvPr id="3" name="Content Placeholder 2">
            <a:extLst>
              <a:ext uri="{FF2B5EF4-FFF2-40B4-BE49-F238E27FC236}">
                <a16:creationId xmlns:a16="http://schemas.microsoft.com/office/drawing/2014/main" id="{D966FB57-6270-4D6C-AD94-D6B31F005902}"/>
              </a:ext>
            </a:extLst>
          </p:cNvPr>
          <p:cNvSpPr>
            <a:spLocks noGrp="1"/>
          </p:cNvSpPr>
          <p:nvPr>
            <p:ph idx="1"/>
          </p:nvPr>
        </p:nvSpPr>
        <p:spPr>
          <a:xfrm>
            <a:off x="685800" y="1628800"/>
            <a:ext cx="8206680" cy="4530725"/>
          </a:xfrm>
        </p:spPr>
        <p:txBody>
          <a:bodyPr/>
          <a:lstStyle/>
          <a:p>
            <a:r>
              <a:rPr lang="en-MY" sz="2200" dirty="0"/>
              <a:t>Identifying and developing relevant individual and organizational competencies</a:t>
            </a:r>
          </a:p>
          <a:p>
            <a:r>
              <a:rPr lang="en-MY" sz="2200" dirty="0"/>
              <a:t>Developing and using a talent management strategy to sustain long- term, effective alignment with organizational strategies to achieve human capital objectives; </a:t>
            </a:r>
          </a:p>
          <a:p>
            <a:r>
              <a:rPr lang="en-MY" sz="2200" dirty="0"/>
              <a:t>Establishing a learning environment in which continuous professional development includes staying current in HR practices. </a:t>
            </a:r>
          </a:p>
          <a:p>
            <a:r>
              <a:rPr lang="en-MY" sz="2200" dirty="0"/>
              <a:t>Using a set of systematic and planned activities designed by the organization to help people develop the necessary skills to meet current and future organizational needs and objectives.</a:t>
            </a:r>
          </a:p>
          <a:p>
            <a:r>
              <a:rPr lang="en-MY" sz="2200" dirty="0"/>
              <a:t>Creating an organizational environment that encourages and retains the employees.</a:t>
            </a:r>
          </a:p>
        </p:txBody>
      </p:sp>
    </p:spTree>
    <p:extLst>
      <p:ext uri="{BB962C8B-B14F-4D97-AF65-F5344CB8AC3E}">
        <p14:creationId xmlns:p14="http://schemas.microsoft.com/office/powerpoint/2010/main" val="271662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A16E-89AE-4198-BFED-B9261A5CBB9C}"/>
              </a:ext>
            </a:extLst>
          </p:cNvPr>
          <p:cNvSpPr>
            <a:spLocks noGrp="1"/>
          </p:cNvSpPr>
          <p:nvPr>
            <p:ph type="title"/>
          </p:nvPr>
        </p:nvSpPr>
        <p:spPr/>
        <p:txBody>
          <a:bodyPr/>
          <a:lstStyle/>
          <a:p>
            <a:r>
              <a:rPr lang="en-MY" dirty="0"/>
              <a:t> Talent Development and Management (27%)</a:t>
            </a:r>
          </a:p>
        </p:txBody>
      </p:sp>
      <p:sp>
        <p:nvSpPr>
          <p:cNvPr id="3" name="Content Placeholder 2">
            <a:extLst>
              <a:ext uri="{FF2B5EF4-FFF2-40B4-BE49-F238E27FC236}">
                <a16:creationId xmlns:a16="http://schemas.microsoft.com/office/drawing/2014/main" id="{44EC655D-3105-4BE5-9D0A-2DA7810C2FC4}"/>
              </a:ext>
            </a:extLst>
          </p:cNvPr>
          <p:cNvSpPr>
            <a:spLocks noGrp="1"/>
          </p:cNvSpPr>
          <p:nvPr>
            <p:ph idx="1"/>
          </p:nvPr>
        </p:nvSpPr>
        <p:spPr/>
        <p:txBody>
          <a:bodyPr/>
          <a:lstStyle/>
          <a:p>
            <a:r>
              <a:rPr lang="en-MY" dirty="0"/>
              <a:t>Organizational Development</a:t>
            </a:r>
          </a:p>
          <a:p>
            <a:r>
              <a:rPr lang="en-MY" dirty="0"/>
              <a:t>Performance Management</a:t>
            </a:r>
          </a:p>
          <a:p>
            <a:r>
              <a:rPr lang="en-MY" dirty="0"/>
              <a:t>Talent Development</a:t>
            </a:r>
          </a:p>
          <a:p>
            <a:r>
              <a:rPr lang="en-MY" dirty="0"/>
              <a:t>Employee Relations</a:t>
            </a:r>
          </a:p>
        </p:txBody>
      </p:sp>
    </p:spTree>
    <p:extLst>
      <p:ext uri="{BB962C8B-B14F-4D97-AF65-F5344CB8AC3E}">
        <p14:creationId xmlns:p14="http://schemas.microsoft.com/office/powerpoint/2010/main" val="277890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DFD-362E-44B4-8679-474C2742255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96E83FDF-DD3A-4017-96F5-3B5B6A00E3F3}"/>
              </a:ext>
            </a:extLst>
          </p:cNvPr>
          <p:cNvSpPr>
            <a:spLocks noGrp="1"/>
          </p:cNvSpPr>
          <p:nvPr>
            <p:ph idx="1"/>
          </p:nvPr>
        </p:nvSpPr>
        <p:spPr/>
        <p:txBody>
          <a:bodyPr/>
          <a:lstStyle/>
          <a:p>
            <a:r>
              <a:rPr lang="en-MY" dirty="0"/>
              <a:t>HRD is about adult human beings functioning in productive systems. </a:t>
            </a:r>
          </a:p>
          <a:p>
            <a:r>
              <a:rPr lang="en-MY" dirty="0"/>
              <a:t>The purpose of HRD is to focus on the resource that humans bring to the success equation—both personal success and organizational success.</a:t>
            </a:r>
          </a:p>
          <a:p>
            <a:r>
              <a:rPr lang="en-MY" dirty="0"/>
              <a:t> The two core threads of HRD are</a:t>
            </a:r>
          </a:p>
          <a:p>
            <a:pPr marL="914400" lvl="1" indent="-514350">
              <a:buFont typeface="+mj-lt"/>
              <a:buAutoNum type="arabicPeriod"/>
            </a:pPr>
            <a:r>
              <a:rPr lang="en-MY" dirty="0"/>
              <a:t>Individual and organizational learning</a:t>
            </a:r>
          </a:p>
          <a:p>
            <a:pPr marL="914400" lvl="1" indent="-514350">
              <a:buFont typeface="+mj-lt"/>
              <a:buAutoNum type="arabicPeriod"/>
            </a:pPr>
            <a:r>
              <a:rPr lang="en-MY" dirty="0"/>
              <a:t>Individual and organizational performance. </a:t>
            </a:r>
          </a:p>
        </p:txBody>
      </p:sp>
    </p:spTree>
    <p:extLst>
      <p:ext uri="{BB962C8B-B14F-4D97-AF65-F5344CB8AC3E}">
        <p14:creationId xmlns:p14="http://schemas.microsoft.com/office/powerpoint/2010/main" val="210384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9C92-7E5C-4390-85A7-80535143D698}"/>
              </a:ext>
            </a:extLst>
          </p:cNvPr>
          <p:cNvSpPr>
            <a:spLocks noGrp="1"/>
          </p:cNvSpPr>
          <p:nvPr>
            <p:ph type="title"/>
          </p:nvPr>
        </p:nvSpPr>
        <p:spPr/>
        <p:txBody>
          <a:bodyPr/>
          <a:lstStyle/>
          <a:p>
            <a:r>
              <a:rPr lang="en-US" sz="3200" dirty="0">
                <a:latin typeface="+mn-lt"/>
              </a:rPr>
              <a:t>Human Resource Development (HRD)</a:t>
            </a:r>
            <a:endParaRPr lang="en-MY" sz="3200" dirty="0"/>
          </a:p>
        </p:txBody>
      </p:sp>
      <p:sp>
        <p:nvSpPr>
          <p:cNvPr id="3" name="Content Placeholder 2">
            <a:extLst>
              <a:ext uri="{FF2B5EF4-FFF2-40B4-BE49-F238E27FC236}">
                <a16:creationId xmlns:a16="http://schemas.microsoft.com/office/drawing/2014/main" id="{A39A66CF-E406-4F36-80F7-96DDABB9C681}"/>
              </a:ext>
            </a:extLst>
          </p:cNvPr>
          <p:cNvSpPr>
            <a:spLocks noGrp="1"/>
          </p:cNvSpPr>
          <p:nvPr>
            <p:ph idx="1"/>
          </p:nvPr>
        </p:nvSpPr>
        <p:spPr/>
        <p:txBody>
          <a:bodyPr/>
          <a:lstStyle/>
          <a:p>
            <a:r>
              <a:rPr lang="en-US" sz="2400" dirty="0">
                <a:latin typeface="+mn-lt"/>
              </a:rPr>
              <a:t>Human Resource Development (HRD) is a process of developing and unleashing expertise for the purpose of improving individual, team, work process, and organizational system performance through organizational development (OD) and personnel training and development  for the purpose of improving performance. </a:t>
            </a:r>
          </a:p>
          <a:p>
            <a:endParaRPr lang="en-US" sz="2400" dirty="0">
              <a:latin typeface="+mn-lt"/>
            </a:endParaRPr>
          </a:p>
          <a:p>
            <a:r>
              <a:rPr lang="en-US" sz="2400" dirty="0">
                <a:latin typeface="+mn-lt"/>
              </a:rPr>
              <a:t>OD primarily focuses at the organizational level and connects with individuals, while Training &amp; Development primarily focuses on individuals and connects with the organization.</a:t>
            </a:r>
            <a:endParaRPr lang="en-MY" sz="2400" dirty="0">
              <a:latin typeface="+mn-lt"/>
            </a:endParaRPr>
          </a:p>
          <a:p>
            <a:endParaRPr lang="en-MY" sz="2000" dirty="0">
              <a:latin typeface="+mn-lt"/>
            </a:endParaRPr>
          </a:p>
          <a:p>
            <a:endParaRPr lang="en-MY" sz="2400" dirty="0"/>
          </a:p>
        </p:txBody>
      </p:sp>
    </p:spTree>
    <p:extLst>
      <p:ext uri="{BB962C8B-B14F-4D97-AF65-F5344CB8AC3E}">
        <p14:creationId xmlns:p14="http://schemas.microsoft.com/office/powerpoint/2010/main" val="181559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0201-3FC8-4D72-B20D-9E85BC1DDC75}"/>
              </a:ext>
            </a:extLst>
          </p:cNvPr>
          <p:cNvSpPr>
            <a:spLocks noGrp="1"/>
          </p:cNvSpPr>
          <p:nvPr>
            <p:ph type="title"/>
          </p:nvPr>
        </p:nvSpPr>
        <p:spPr/>
        <p:txBody>
          <a:bodyPr/>
          <a:lstStyle/>
          <a:p>
            <a:r>
              <a:rPr lang="en-US" sz="3200" dirty="0">
                <a:latin typeface="+mn-lt"/>
              </a:rPr>
              <a:t>Human Resource Development (HRD)</a:t>
            </a:r>
            <a:endParaRPr lang="en-MY" sz="3200" dirty="0"/>
          </a:p>
        </p:txBody>
      </p:sp>
      <p:pic>
        <p:nvPicPr>
          <p:cNvPr id="4" name="Picture 3">
            <a:extLst>
              <a:ext uri="{FF2B5EF4-FFF2-40B4-BE49-F238E27FC236}">
                <a16:creationId xmlns:a16="http://schemas.microsoft.com/office/drawing/2014/main" id="{FE3B84DA-FB08-4D2A-A2CE-212BE030DFB0}"/>
              </a:ext>
            </a:extLst>
          </p:cNvPr>
          <p:cNvPicPr>
            <a:picLocks noChangeAspect="1"/>
          </p:cNvPicPr>
          <p:nvPr/>
        </p:nvPicPr>
        <p:blipFill>
          <a:blip r:embed="rId2"/>
          <a:stretch>
            <a:fillRect/>
          </a:stretch>
        </p:blipFill>
        <p:spPr>
          <a:xfrm>
            <a:off x="611560" y="1692776"/>
            <a:ext cx="7154427" cy="4879379"/>
          </a:xfrm>
          <a:prstGeom prst="rect">
            <a:avLst/>
          </a:prstGeom>
        </p:spPr>
      </p:pic>
    </p:spTree>
    <p:extLst>
      <p:ext uri="{BB962C8B-B14F-4D97-AF65-F5344CB8AC3E}">
        <p14:creationId xmlns:p14="http://schemas.microsoft.com/office/powerpoint/2010/main" val="1314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4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3CD2-BB88-403A-84DE-B815F806FDE9}"/>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F765F982-6819-453B-A673-D382AF725F5A}"/>
              </a:ext>
            </a:extLst>
          </p:cNvPr>
          <p:cNvSpPr>
            <a:spLocks noGrp="1"/>
          </p:cNvSpPr>
          <p:nvPr>
            <p:ph idx="1"/>
          </p:nvPr>
        </p:nvSpPr>
        <p:spPr/>
        <p:txBody>
          <a:bodyPr/>
          <a:lstStyle/>
          <a:p>
            <a:pPr marL="0" indent="0">
              <a:buNone/>
            </a:pPr>
            <a:endParaRPr lang="en-MY" dirty="0"/>
          </a:p>
          <a:p>
            <a:pPr marL="0" indent="0">
              <a:buNone/>
            </a:pPr>
            <a:r>
              <a:rPr lang="en-MY" dirty="0"/>
              <a:t>Organisation wide initiative that engages all the people in the organisation towards a common objective</a:t>
            </a:r>
          </a:p>
          <a:p>
            <a:pPr marL="0" indent="0">
              <a:buNone/>
            </a:pPr>
            <a:endParaRPr lang="en-MY" dirty="0"/>
          </a:p>
          <a:p>
            <a:pPr marL="0" indent="0">
              <a:buNone/>
            </a:pPr>
            <a:r>
              <a:rPr lang="en-MY" dirty="0"/>
              <a:t>OD is system wide application </a:t>
            </a:r>
            <a:r>
              <a:rPr lang="en-MY" dirty="0" err="1"/>
              <a:t>behavioral</a:t>
            </a:r>
            <a:r>
              <a:rPr lang="en-MY" dirty="0"/>
              <a:t> science knowledge to the planned development, improvement, and reinforcement of the strategies, structures, and processes that lead to organization effectiveness.</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26308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489-B2CC-4DED-9D51-C4E03AC1162E}"/>
              </a:ext>
            </a:extLst>
          </p:cNvPr>
          <p:cNvSpPr>
            <a:spLocks noGrp="1"/>
          </p:cNvSpPr>
          <p:nvPr>
            <p:ph type="title"/>
          </p:nvPr>
        </p:nvSpPr>
        <p:spPr/>
        <p:txBody>
          <a:bodyPr/>
          <a:lstStyle/>
          <a:p>
            <a:r>
              <a:rPr lang="en-MY" dirty="0"/>
              <a:t>Organisational Development (OD)</a:t>
            </a:r>
          </a:p>
        </p:txBody>
      </p:sp>
      <p:sp>
        <p:nvSpPr>
          <p:cNvPr id="3" name="Content Placeholder 2">
            <a:extLst>
              <a:ext uri="{FF2B5EF4-FFF2-40B4-BE49-F238E27FC236}">
                <a16:creationId xmlns:a16="http://schemas.microsoft.com/office/drawing/2014/main" id="{9F235364-7ECB-46FF-9D06-7AA4E4A736BC}"/>
              </a:ext>
            </a:extLst>
          </p:cNvPr>
          <p:cNvSpPr>
            <a:spLocks noGrp="1"/>
          </p:cNvSpPr>
          <p:nvPr>
            <p:ph idx="1"/>
          </p:nvPr>
        </p:nvSpPr>
        <p:spPr/>
        <p:txBody>
          <a:bodyPr/>
          <a:lstStyle/>
          <a:p>
            <a:pPr marL="0" indent="0">
              <a:buNone/>
            </a:pPr>
            <a:r>
              <a:rPr lang="en-MY" dirty="0"/>
              <a:t>OD includes studies from :</a:t>
            </a:r>
          </a:p>
          <a:p>
            <a:r>
              <a:rPr lang="en-MY" dirty="0"/>
              <a:t>Organisation Psychology</a:t>
            </a:r>
          </a:p>
          <a:p>
            <a:r>
              <a:rPr lang="en-MY" dirty="0"/>
              <a:t>Group Dynamics</a:t>
            </a:r>
          </a:p>
          <a:p>
            <a:r>
              <a:rPr lang="en-MY" dirty="0"/>
              <a:t>Organisational </a:t>
            </a:r>
            <a:r>
              <a:rPr lang="en-MY" dirty="0" err="1"/>
              <a:t>Behavior</a:t>
            </a:r>
            <a:endParaRPr lang="en-MY" dirty="0"/>
          </a:p>
          <a:p>
            <a:r>
              <a:rPr lang="en-MY" dirty="0"/>
              <a:t>Leadership Studies</a:t>
            </a:r>
          </a:p>
          <a:p>
            <a:r>
              <a:rPr lang="en-MY" dirty="0"/>
              <a:t>Team Work Studies</a:t>
            </a:r>
          </a:p>
          <a:p>
            <a:r>
              <a:rPr lang="en-MY" dirty="0"/>
              <a:t>Social psychology</a:t>
            </a:r>
          </a:p>
          <a:p>
            <a:r>
              <a:rPr lang="en-MY" dirty="0"/>
              <a:t>Industrial-organizational psychology</a:t>
            </a:r>
          </a:p>
          <a:p>
            <a:r>
              <a:rPr lang="en-MY" dirty="0"/>
              <a:t>Applied psychology</a:t>
            </a:r>
          </a:p>
          <a:p>
            <a:endParaRPr lang="en-MY" dirty="0"/>
          </a:p>
          <a:p>
            <a:endParaRPr lang="en-MY" dirty="0"/>
          </a:p>
        </p:txBody>
      </p:sp>
    </p:spTree>
    <p:extLst>
      <p:ext uri="{BB962C8B-B14F-4D97-AF65-F5344CB8AC3E}">
        <p14:creationId xmlns:p14="http://schemas.microsoft.com/office/powerpoint/2010/main" val="3269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5B7D-6F9D-4F60-B313-47C029A0141A}"/>
              </a:ext>
            </a:extLst>
          </p:cNvPr>
          <p:cNvSpPr>
            <a:spLocks noGrp="1"/>
          </p:cNvSpPr>
          <p:nvPr>
            <p:ph type="title"/>
          </p:nvPr>
        </p:nvSpPr>
        <p:spPr/>
        <p:txBody>
          <a:bodyPr/>
          <a:lstStyle/>
          <a:p>
            <a:r>
              <a:rPr lang="en-MY" dirty="0"/>
              <a:t>Features of Organisational Development</a:t>
            </a:r>
          </a:p>
        </p:txBody>
      </p:sp>
      <p:sp>
        <p:nvSpPr>
          <p:cNvPr id="3" name="Content Placeholder 2">
            <a:extLst>
              <a:ext uri="{FF2B5EF4-FFF2-40B4-BE49-F238E27FC236}">
                <a16:creationId xmlns:a16="http://schemas.microsoft.com/office/drawing/2014/main" id="{53CC26DE-0A0C-427B-AF53-6BBED7F0DA0D}"/>
              </a:ext>
            </a:extLst>
          </p:cNvPr>
          <p:cNvSpPr>
            <a:spLocks noGrp="1"/>
          </p:cNvSpPr>
          <p:nvPr>
            <p:ph idx="1"/>
          </p:nvPr>
        </p:nvSpPr>
        <p:spPr>
          <a:xfrm>
            <a:off x="914400" y="1600199"/>
            <a:ext cx="8050088" cy="4979987"/>
          </a:xfrm>
        </p:spPr>
        <p:txBody>
          <a:bodyPr/>
          <a:lstStyle/>
          <a:p>
            <a:pPr marL="0" indent="0">
              <a:buNone/>
            </a:pPr>
            <a:endParaRPr lang="en-MY" dirty="0"/>
          </a:p>
          <a:p>
            <a:pPr marL="0" indent="0">
              <a:buNone/>
            </a:pPr>
            <a:r>
              <a:rPr lang="en-MY" dirty="0"/>
              <a:t>Organisation Development is an effort  that is :</a:t>
            </a:r>
          </a:p>
          <a:p>
            <a:r>
              <a:rPr lang="en-MY" dirty="0"/>
              <a:t>Planned</a:t>
            </a:r>
          </a:p>
          <a:p>
            <a:r>
              <a:rPr lang="en-MY" dirty="0"/>
              <a:t>Organisation-wide</a:t>
            </a:r>
          </a:p>
          <a:p>
            <a:r>
              <a:rPr lang="en-MY" dirty="0"/>
              <a:t>Managed from the top</a:t>
            </a:r>
          </a:p>
          <a:p>
            <a:r>
              <a:rPr lang="en-MY" dirty="0"/>
              <a:t>Increase organisation effectiveness and health</a:t>
            </a:r>
          </a:p>
          <a:p>
            <a:r>
              <a:rPr lang="en-MY" dirty="0"/>
              <a:t>Through planned interventions in the organisation’s “processes” using behavioural science knowledge</a:t>
            </a:r>
          </a:p>
        </p:txBody>
      </p:sp>
    </p:spTree>
    <p:extLst>
      <p:ext uri="{BB962C8B-B14F-4D97-AF65-F5344CB8AC3E}">
        <p14:creationId xmlns:p14="http://schemas.microsoft.com/office/powerpoint/2010/main" val="3188998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F156-D3BD-4A36-8AAB-B3907B38DF6C}"/>
              </a:ext>
            </a:extLst>
          </p:cNvPr>
          <p:cNvSpPr>
            <a:spLocks noGrp="1"/>
          </p:cNvSpPr>
          <p:nvPr>
            <p:ph type="title"/>
          </p:nvPr>
        </p:nvSpPr>
        <p:spPr/>
        <p:txBody>
          <a:bodyPr/>
          <a:lstStyle/>
          <a:p>
            <a:r>
              <a:rPr lang="en-MY" dirty="0"/>
              <a:t>Process of OD</a:t>
            </a:r>
          </a:p>
        </p:txBody>
      </p:sp>
      <p:pic>
        <p:nvPicPr>
          <p:cNvPr id="5" name="Picture 4">
            <a:extLst>
              <a:ext uri="{FF2B5EF4-FFF2-40B4-BE49-F238E27FC236}">
                <a16:creationId xmlns:a16="http://schemas.microsoft.com/office/drawing/2014/main" id="{29FA6656-8856-4D78-BEAA-752CB5890351}"/>
              </a:ext>
            </a:extLst>
          </p:cNvPr>
          <p:cNvPicPr>
            <a:picLocks noChangeAspect="1"/>
          </p:cNvPicPr>
          <p:nvPr/>
        </p:nvPicPr>
        <p:blipFill>
          <a:blip r:embed="rId2"/>
          <a:stretch>
            <a:fillRect/>
          </a:stretch>
        </p:blipFill>
        <p:spPr>
          <a:xfrm>
            <a:off x="1907704" y="3541712"/>
            <a:ext cx="4819650" cy="3038475"/>
          </a:xfrm>
          <a:prstGeom prst="rect">
            <a:avLst/>
          </a:prstGeom>
        </p:spPr>
      </p:pic>
      <p:sp>
        <p:nvSpPr>
          <p:cNvPr id="6" name="TextBox 5">
            <a:extLst>
              <a:ext uri="{FF2B5EF4-FFF2-40B4-BE49-F238E27FC236}">
                <a16:creationId xmlns:a16="http://schemas.microsoft.com/office/drawing/2014/main" id="{EDD027AA-B1E3-41A6-9601-5B2F3400F086}"/>
              </a:ext>
            </a:extLst>
          </p:cNvPr>
          <p:cNvSpPr txBox="1"/>
          <p:nvPr/>
        </p:nvSpPr>
        <p:spPr>
          <a:xfrm>
            <a:off x="914400" y="1674674"/>
            <a:ext cx="7906072" cy="1908215"/>
          </a:xfrm>
          <a:prstGeom prst="rect">
            <a:avLst/>
          </a:prstGeom>
          <a:noFill/>
        </p:spPr>
        <p:txBody>
          <a:bodyPr wrap="square" rtlCol="0">
            <a:spAutoFit/>
          </a:bodyPr>
          <a:lstStyle/>
          <a:p>
            <a:pPr marL="342900" indent="-342900">
              <a:buFont typeface="+mj-lt"/>
              <a:buAutoNum type="arabicPeriod"/>
            </a:pPr>
            <a:r>
              <a:rPr lang="en-MY" sz="2000" dirty="0"/>
              <a:t>Entering and Contracting</a:t>
            </a:r>
          </a:p>
          <a:p>
            <a:pPr marL="342900" indent="-342900">
              <a:buFont typeface="+mj-lt"/>
              <a:buAutoNum type="arabicPeriod"/>
            </a:pPr>
            <a:r>
              <a:rPr lang="en-MY" sz="2000" dirty="0"/>
              <a:t>Diagnosing Organizations, Groups, and Jobs</a:t>
            </a:r>
          </a:p>
          <a:p>
            <a:pPr marL="342900" indent="-342900">
              <a:buFont typeface="+mj-lt"/>
              <a:buAutoNum type="arabicPeriod"/>
            </a:pPr>
            <a:r>
              <a:rPr lang="en-MY" sz="2000" dirty="0"/>
              <a:t>Collecting, Analysing, and Feeding Back Diagnostic Information</a:t>
            </a:r>
          </a:p>
          <a:p>
            <a:pPr marL="342900" indent="-342900">
              <a:buFont typeface="+mj-lt"/>
              <a:buAutoNum type="arabicPeriod"/>
            </a:pPr>
            <a:r>
              <a:rPr lang="en-MY" sz="2000" dirty="0"/>
              <a:t>Designing Interventions</a:t>
            </a:r>
          </a:p>
          <a:p>
            <a:pPr marL="342900" indent="-342900">
              <a:buFont typeface="+mj-lt"/>
              <a:buAutoNum type="arabicPeriod"/>
            </a:pPr>
            <a:r>
              <a:rPr lang="en-MY" sz="2000" dirty="0"/>
              <a:t>Leading and Managing Change</a:t>
            </a:r>
          </a:p>
          <a:p>
            <a:endParaRPr lang="en-MY" dirty="0"/>
          </a:p>
        </p:txBody>
      </p:sp>
    </p:spTree>
    <p:extLst>
      <p:ext uri="{BB962C8B-B14F-4D97-AF65-F5344CB8AC3E}">
        <p14:creationId xmlns:p14="http://schemas.microsoft.com/office/powerpoint/2010/main" val="115093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EFF2-1933-4229-8C90-1C08171B88A2}"/>
              </a:ext>
            </a:extLst>
          </p:cNvPr>
          <p:cNvSpPr>
            <a:spLocks noGrp="1"/>
          </p:cNvSpPr>
          <p:nvPr>
            <p:ph type="title"/>
          </p:nvPr>
        </p:nvSpPr>
        <p:spPr/>
        <p:txBody>
          <a:bodyPr/>
          <a:lstStyle/>
          <a:p>
            <a:r>
              <a:rPr lang="en-MY" dirty="0"/>
              <a:t>1. </a:t>
            </a:r>
            <a:r>
              <a:rPr lang="en-MY" sz="4400" dirty="0"/>
              <a:t>Entering and Contracting</a:t>
            </a:r>
            <a:endParaRPr lang="en-MY" dirty="0"/>
          </a:p>
        </p:txBody>
      </p:sp>
      <p:sp>
        <p:nvSpPr>
          <p:cNvPr id="3" name="Content Placeholder 2">
            <a:extLst>
              <a:ext uri="{FF2B5EF4-FFF2-40B4-BE49-F238E27FC236}">
                <a16:creationId xmlns:a16="http://schemas.microsoft.com/office/drawing/2014/main" id="{75C14536-8124-4142-BE5C-0CB6CE5CC566}"/>
              </a:ext>
            </a:extLst>
          </p:cNvPr>
          <p:cNvSpPr>
            <a:spLocks noGrp="1"/>
          </p:cNvSpPr>
          <p:nvPr>
            <p:ph idx="1"/>
          </p:nvPr>
        </p:nvSpPr>
        <p:spPr/>
        <p:txBody>
          <a:bodyPr/>
          <a:lstStyle/>
          <a:p>
            <a:pPr marL="0" indent="0">
              <a:buNone/>
            </a:pPr>
            <a:r>
              <a:rPr lang="en-MY" sz="2400" dirty="0"/>
              <a:t>The entering and contracting processes constitute the initial activities of the OD process. They set the parameters for the phases of planned change that follow: diagnosing, planning and implementing change, and evaluating and institutionalizing it.</a:t>
            </a:r>
          </a:p>
          <a:p>
            <a:pPr marL="0" indent="0">
              <a:buNone/>
            </a:pPr>
            <a:endParaRPr lang="en-MY" sz="2400" dirty="0"/>
          </a:p>
          <a:p>
            <a:pPr marL="0" indent="0">
              <a:buNone/>
            </a:pPr>
            <a:r>
              <a:rPr lang="en-MY" sz="2400" dirty="0"/>
              <a:t>Organizational entry involves clarifying the organizational issue or presenting problem, determining the relevant client, and selecting and OD practitioner. Developing an OD contract focuses on making a good decision about whether to proceed and allows both the client and the OD practitioner to clarify expectations about how the change process will unfold.</a:t>
            </a:r>
          </a:p>
          <a:p>
            <a:pPr marL="0" indent="0">
              <a:buNone/>
            </a:pPr>
            <a:endParaRPr lang="en-MY" sz="2400" dirty="0"/>
          </a:p>
        </p:txBody>
      </p:sp>
    </p:spTree>
    <p:extLst>
      <p:ext uri="{BB962C8B-B14F-4D97-AF65-F5344CB8AC3E}">
        <p14:creationId xmlns:p14="http://schemas.microsoft.com/office/powerpoint/2010/main" val="12355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B791-971F-418D-9C8E-E6AA59D5C7E1}"/>
              </a:ext>
            </a:extLst>
          </p:cNvPr>
          <p:cNvSpPr>
            <a:spLocks noGrp="1"/>
          </p:cNvSpPr>
          <p:nvPr>
            <p:ph type="title"/>
          </p:nvPr>
        </p:nvSpPr>
        <p:spPr>
          <a:xfrm>
            <a:off x="914400" y="277813"/>
            <a:ext cx="7618040" cy="1143000"/>
          </a:xfrm>
        </p:spPr>
        <p:txBody>
          <a:bodyPr/>
          <a:lstStyle/>
          <a:p>
            <a:r>
              <a:rPr lang="en-MY" sz="2800" dirty="0"/>
              <a:t>2. Diagnosing Organizations, Groups, and Jobs</a:t>
            </a:r>
            <a:br>
              <a:rPr lang="en-MY" sz="2800" dirty="0"/>
            </a:br>
            <a:endParaRPr lang="en-MY" sz="2800" dirty="0"/>
          </a:p>
        </p:txBody>
      </p:sp>
      <p:sp>
        <p:nvSpPr>
          <p:cNvPr id="3" name="Content Placeholder 2">
            <a:extLst>
              <a:ext uri="{FF2B5EF4-FFF2-40B4-BE49-F238E27FC236}">
                <a16:creationId xmlns:a16="http://schemas.microsoft.com/office/drawing/2014/main" id="{6DACE48E-BDE1-4A6A-A4A2-9AC7D31C62C6}"/>
              </a:ext>
            </a:extLst>
          </p:cNvPr>
          <p:cNvSpPr>
            <a:spLocks noGrp="1"/>
          </p:cNvSpPr>
          <p:nvPr>
            <p:ph idx="1"/>
          </p:nvPr>
        </p:nvSpPr>
        <p:spPr>
          <a:xfrm>
            <a:off x="914400" y="1600200"/>
            <a:ext cx="7772400" cy="4530725"/>
          </a:xfrm>
        </p:spPr>
        <p:txBody>
          <a:bodyPr/>
          <a:lstStyle/>
          <a:p>
            <a:r>
              <a:rPr lang="en-MY" sz="1800" b="1" dirty="0"/>
              <a:t>Organization-level diagnostic model </a:t>
            </a:r>
            <a:r>
              <a:rPr lang="en-MY" sz="1800" dirty="0"/>
              <a:t>consists of environmental inputs; a set of design components called a strategic orientation; and a variety of outputs, such as performance, productivity, and stakeholder satisfaction. Diagnosis involves understanding each of the parts in the model and then assessing howl the elements of the strategic orientation align with each other and with the input. Organization effectiveness is likely to be high when there is good alignment.</a:t>
            </a:r>
          </a:p>
          <a:p>
            <a:r>
              <a:rPr lang="en-MY" sz="1800" b="1" dirty="0"/>
              <a:t>Group diagnostic models </a:t>
            </a:r>
            <a:r>
              <a:rPr lang="en-MY" sz="1800" dirty="0"/>
              <a:t>take the organization’s design as the primary input; examine goal clarity, task structure, group composition, performance norm, and group functioning as the key design components; and list group performance and member quality of work life as the outputs. As with any open-systems model, the alignment of the parts is the key to understanding effectiveness.</a:t>
            </a:r>
          </a:p>
          <a:p>
            <a:r>
              <a:rPr lang="en-MY" sz="1800" dirty="0"/>
              <a:t>At the </a:t>
            </a:r>
            <a:r>
              <a:rPr lang="en-MY" sz="1800" b="1" dirty="0"/>
              <a:t>individual job level organization design</a:t>
            </a:r>
            <a:r>
              <a:rPr lang="en-MY" sz="1800" dirty="0"/>
              <a:t>, group design, and personal characteristics of individuals occupying jobs are the salient input. Individual jobs have five key dimensions: skill variety, task significance, task identity, autonomy, and feedback that work together to produce outputs of work satisfaction and work quality</a:t>
            </a:r>
          </a:p>
          <a:p>
            <a:pPr marL="0" indent="0">
              <a:buNone/>
            </a:pPr>
            <a:endParaRPr lang="en-MY" sz="1800" dirty="0"/>
          </a:p>
        </p:txBody>
      </p:sp>
    </p:spTree>
    <p:extLst>
      <p:ext uri="{BB962C8B-B14F-4D97-AF65-F5344CB8AC3E}">
        <p14:creationId xmlns:p14="http://schemas.microsoft.com/office/powerpoint/2010/main" val="2100052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3B49-EEA6-4BE6-89AC-F6C977AEBB4F}"/>
              </a:ext>
            </a:extLst>
          </p:cNvPr>
          <p:cNvSpPr>
            <a:spLocks noGrp="1"/>
          </p:cNvSpPr>
          <p:nvPr>
            <p:ph type="title"/>
          </p:nvPr>
        </p:nvSpPr>
        <p:spPr/>
        <p:txBody>
          <a:bodyPr/>
          <a:lstStyle/>
          <a:p>
            <a:r>
              <a:rPr lang="en-MY" sz="3200" dirty="0"/>
              <a:t>3. Collecting, </a:t>
            </a:r>
            <a:r>
              <a:rPr lang="en-MY" sz="3200" dirty="0" err="1"/>
              <a:t>Analyzing</a:t>
            </a:r>
            <a:r>
              <a:rPr lang="en-MY" sz="3200" dirty="0"/>
              <a:t>, and Feeding Back Diagnostic Information</a:t>
            </a:r>
          </a:p>
        </p:txBody>
      </p:sp>
      <p:sp>
        <p:nvSpPr>
          <p:cNvPr id="3" name="Content Placeholder 2">
            <a:extLst>
              <a:ext uri="{FF2B5EF4-FFF2-40B4-BE49-F238E27FC236}">
                <a16:creationId xmlns:a16="http://schemas.microsoft.com/office/drawing/2014/main" id="{7108F72B-77FB-46F6-A467-E1DAA7649AFA}"/>
              </a:ext>
            </a:extLst>
          </p:cNvPr>
          <p:cNvSpPr>
            <a:spLocks noGrp="1"/>
          </p:cNvSpPr>
          <p:nvPr>
            <p:ph idx="1"/>
          </p:nvPr>
        </p:nvSpPr>
        <p:spPr/>
        <p:txBody>
          <a:bodyPr/>
          <a:lstStyle/>
          <a:p>
            <a:r>
              <a:rPr lang="en-MY" sz="1800" dirty="0"/>
              <a:t>The four major techniques for gathering diagnostic data are questionnaires, interviews, observations, and unobtrusive measure (from secondary sources, such as company records and archives). Benchmarking is a useful data collecting method to examine the best practices of other organizations and make changes in operations based on what is learned.</a:t>
            </a:r>
          </a:p>
          <a:p>
            <a:r>
              <a:rPr lang="en-MY" sz="1800" dirty="0"/>
              <a:t>Data analysis techniques fall into two broad classes: qualitative and quantitative. Qualitative techniques generally are easier to use because they do not rely on numerical data. That fact also makes them easier to understand and interpret.</a:t>
            </a:r>
          </a:p>
          <a:p>
            <a:r>
              <a:rPr lang="en-MY" sz="1800" dirty="0"/>
              <a:t>Quantitative techniques, on the other hand, can provide more accurate reading of the organizational problem.</a:t>
            </a:r>
          </a:p>
          <a:p>
            <a:r>
              <a:rPr lang="en-MY" sz="1800" dirty="0"/>
              <a:t>Data feedback is concerned with identifying the content of the data to be feedback and designing a feedback process that ensures ownership of the data. Feeding back data is a central activity in almost any OD program. If members own the data, they will be motivated to solve organizational problems.</a:t>
            </a:r>
          </a:p>
          <a:p>
            <a:pPr marL="0" indent="0">
              <a:buNone/>
            </a:pPr>
            <a:endParaRPr lang="en-MY" sz="1800" dirty="0"/>
          </a:p>
        </p:txBody>
      </p:sp>
    </p:spTree>
    <p:extLst>
      <p:ext uri="{BB962C8B-B14F-4D97-AF65-F5344CB8AC3E}">
        <p14:creationId xmlns:p14="http://schemas.microsoft.com/office/powerpoint/2010/main" val="2260888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7F6-0999-44E1-945A-F62D712CEAE3}"/>
              </a:ext>
            </a:extLst>
          </p:cNvPr>
          <p:cNvSpPr>
            <a:spLocks noGrp="1"/>
          </p:cNvSpPr>
          <p:nvPr>
            <p:ph type="title"/>
          </p:nvPr>
        </p:nvSpPr>
        <p:spPr/>
        <p:txBody>
          <a:bodyPr/>
          <a:lstStyle/>
          <a:p>
            <a:r>
              <a:rPr lang="en-MY" dirty="0"/>
              <a:t>4. Designing Interventions</a:t>
            </a:r>
          </a:p>
        </p:txBody>
      </p:sp>
      <p:sp>
        <p:nvSpPr>
          <p:cNvPr id="3" name="Content Placeholder 2">
            <a:extLst>
              <a:ext uri="{FF2B5EF4-FFF2-40B4-BE49-F238E27FC236}">
                <a16:creationId xmlns:a16="http://schemas.microsoft.com/office/drawing/2014/main" id="{939C2799-4CCC-4958-8218-3E8B313BEAC8}"/>
              </a:ext>
            </a:extLst>
          </p:cNvPr>
          <p:cNvSpPr>
            <a:spLocks noGrp="1"/>
          </p:cNvSpPr>
          <p:nvPr>
            <p:ph idx="1"/>
          </p:nvPr>
        </p:nvSpPr>
        <p:spPr/>
        <p:txBody>
          <a:bodyPr/>
          <a:lstStyle/>
          <a:p>
            <a:r>
              <a:rPr lang="en-MY" sz="2000" dirty="0"/>
              <a:t>An intervention is a set of planned activities intended to help an organization improve its performance and effectiveness. Effective interventions are designed to fit the needs of the organization, are based on causal knowledge of intended outcomes, and transfer competence to manage change to organization members.</a:t>
            </a:r>
          </a:p>
          <a:p>
            <a:r>
              <a:rPr lang="en-MY" sz="2000" dirty="0"/>
              <a:t>Intervention design involves understanding situational contingencies such as individual differences among organization members and dimensions of the change process itself.</a:t>
            </a:r>
          </a:p>
          <a:p>
            <a:r>
              <a:rPr lang="en-MY" sz="2000" dirty="0"/>
              <a:t>Four key organizational factor-readiness for change, capability to change, culture context, and the capabilities of the change agent-affect the design and implementation of almost any intervention.</a:t>
            </a:r>
          </a:p>
          <a:p>
            <a:pPr marL="0" indent="0">
              <a:buNone/>
            </a:pPr>
            <a:endParaRPr lang="en-MY" sz="2000" dirty="0"/>
          </a:p>
        </p:txBody>
      </p:sp>
    </p:spTree>
    <p:extLst>
      <p:ext uri="{BB962C8B-B14F-4D97-AF65-F5344CB8AC3E}">
        <p14:creationId xmlns:p14="http://schemas.microsoft.com/office/powerpoint/2010/main" val="77134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23C9-23B7-4433-A1BA-E406EE1536C9}"/>
              </a:ext>
            </a:extLst>
          </p:cNvPr>
          <p:cNvSpPr>
            <a:spLocks noGrp="1"/>
          </p:cNvSpPr>
          <p:nvPr>
            <p:ph type="title"/>
          </p:nvPr>
        </p:nvSpPr>
        <p:spPr>
          <a:xfrm>
            <a:off x="611560" y="332656"/>
            <a:ext cx="8229600" cy="1143000"/>
          </a:xfrm>
        </p:spPr>
        <p:txBody>
          <a:bodyPr/>
          <a:lstStyle/>
          <a:p>
            <a:r>
              <a:rPr lang="en-MY" dirty="0"/>
              <a:t>Organisational Development Process</a:t>
            </a:r>
          </a:p>
        </p:txBody>
      </p:sp>
      <p:pic>
        <p:nvPicPr>
          <p:cNvPr id="5" name="Picture 4">
            <a:extLst>
              <a:ext uri="{FF2B5EF4-FFF2-40B4-BE49-F238E27FC236}">
                <a16:creationId xmlns:a16="http://schemas.microsoft.com/office/drawing/2014/main" id="{4BA17666-596C-42F8-9D27-6D104DCD2DDC}"/>
              </a:ext>
            </a:extLst>
          </p:cNvPr>
          <p:cNvPicPr>
            <a:picLocks noChangeAspect="1"/>
          </p:cNvPicPr>
          <p:nvPr/>
        </p:nvPicPr>
        <p:blipFill>
          <a:blip r:embed="rId2"/>
          <a:stretch>
            <a:fillRect/>
          </a:stretch>
        </p:blipFill>
        <p:spPr>
          <a:xfrm>
            <a:off x="1475656" y="1916832"/>
            <a:ext cx="5330899" cy="4408888"/>
          </a:xfrm>
          <a:prstGeom prst="rect">
            <a:avLst/>
          </a:prstGeom>
        </p:spPr>
      </p:pic>
    </p:spTree>
    <p:extLst>
      <p:ext uri="{BB962C8B-B14F-4D97-AF65-F5344CB8AC3E}">
        <p14:creationId xmlns:p14="http://schemas.microsoft.com/office/powerpoint/2010/main" val="1840075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A6C42-74C3-49BC-93F1-A6025FDCEFC5}"/>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0B9EC53-381C-4A06-9EC6-889EE05301D0}"/>
              </a:ext>
            </a:extLst>
          </p:cNvPr>
          <p:cNvSpPr>
            <a:spLocks noGrp="1"/>
          </p:cNvSpPr>
          <p:nvPr>
            <p:ph idx="1"/>
          </p:nvPr>
        </p:nvSpPr>
        <p:spPr/>
        <p:txBody>
          <a:bodyPr/>
          <a:lstStyle/>
          <a:p>
            <a:pPr marL="0" indent="0">
              <a:buNone/>
            </a:pPr>
            <a:r>
              <a:rPr lang="en-MY" dirty="0"/>
              <a:t>Which of the following HR practices involves both the people and the processes equally?</a:t>
            </a:r>
          </a:p>
          <a:p>
            <a:pPr marL="0" indent="0">
              <a:buNone/>
            </a:pPr>
            <a:r>
              <a:rPr lang="en-MY" dirty="0"/>
              <a:t>A. Organizational </a:t>
            </a:r>
            <a:r>
              <a:rPr lang="en-MY" dirty="0" err="1"/>
              <a:t>behavior</a:t>
            </a:r>
            <a:r>
              <a:rPr lang="en-MY" dirty="0"/>
              <a:t> theories</a:t>
            </a:r>
          </a:p>
          <a:p>
            <a:pPr marL="0" indent="0">
              <a:buNone/>
            </a:pPr>
            <a:r>
              <a:rPr lang="en-MY" dirty="0"/>
              <a:t>B. Theories of motivation</a:t>
            </a:r>
          </a:p>
          <a:p>
            <a:pPr marL="0" indent="0">
              <a:buNone/>
            </a:pPr>
            <a:r>
              <a:rPr lang="en-MY" dirty="0"/>
              <a:t>C. Human relations theories</a:t>
            </a:r>
          </a:p>
          <a:p>
            <a:pPr marL="0" indent="0">
              <a:buNone/>
            </a:pPr>
            <a:r>
              <a:rPr lang="en-MY" dirty="0"/>
              <a:t>D. Organizational development theories</a:t>
            </a:r>
          </a:p>
        </p:txBody>
      </p:sp>
    </p:spTree>
    <p:extLst>
      <p:ext uri="{BB962C8B-B14F-4D97-AF65-F5344CB8AC3E}">
        <p14:creationId xmlns:p14="http://schemas.microsoft.com/office/powerpoint/2010/main" val="2896760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02A6-BED6-4C42-9E57-69F3DBD5288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7E1260A5-CD52-4AF2-AF37-5C83873DB322}"/>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6088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41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D35-5F5E-40D0-9029-29A2643247F8}"/>
              </a:ext>
            </a:extLst>
          </p:cNvPr>
          <p:cNvSpPr>
            <a:spLocks noGrp="1"/>
          </p:cNvSpPr>
          <p:nvPr>
            <p:ph type="title"/>
          </p:nvPr>
        </p:nvSpPr>
        <p:spPr/>
        <p:txBody>
          <a:bodyPr/>
          <a:lstStyle/>
          <a:p>
            <a:r>
              <a:rPr lang="en-MY" dirty="0"/>
              <a:t>Effective Change Management</a:t>
            </a:r>
          </a:p>
        </p:txBody>
      </p:sp>
      <p:pic>
        <p:nvPicPr>
          <p:cNvPr id="5" name="Picture 4">
            <a:extLst>
              <a:ext uri="{FF2B5EF4-FFF2-40B4-BE49-F238E27FC236}">
                <a16:creationId xmlns:a16="http://schemas.microsoft.com/office/drawing/2014/main" id="{0C5F54D6-8876-4236-9A51-CBFDFF981158}"/>
              </a:ext>
            </a:extLst>
          </p:cNvPr>
          <p:cNvPicPr>
            <a:picLocks noChangeAspect="1"/>
          </p:cNvPicPr>
          <p:nvPr/>
        </p:nvPicPr>
        <p:blipFill>
          <a:blip r:embed="rId2"/>
          <a:stretch>
            <a:fillRect/>
          </a:stretch>
        </p:blipFill>
        <p:spPr>
          <a:xfrm>
            <a:off x="755576" y="1670496"/>
            <a:ext cx="7085242" cy="4909691"/>
          </a:xfrm>
          <a:prstGeom prst="rect">
            <a:avLst/>
          </a:prstGeom>
        </p:spPr>
      </p:pic>
    </p:spTree>
    <p:extLst>
      <p:ext uri="{BB962C8B-B14F-4D97-AF65-F5344CB8AC3E}">
        <p14:creationId xmlns:p14="http://schemas.microsoft.com/office/powerpoint/2010/main" val="2370742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982E-6EA1-4910-BF7B-6411A2D3AF32}"/>
              </a:ext>
            </a:extLst>
          </p:cNvPr>
          <p:cNvSpPr>
            <a:spLocks noGrp="1"/>
          </p:cNvSpPr>
          <p:nvPr>
            <p:ph type="title"/>
          </p:nvPr>
        </p:nvSpPr>
        <p:spPr>
          <a:xfrm>
            <a:off x="914400" y="277813"/>
            <a:ext cx="7978080" cy="1143000"/>
          </a:xfrm>
        </p:spPr>
        <p:txBody>
          <a:bodyPr/>
          <a:lstStyle/>
          <a:p>
            <a:r>
              <a:rPr lang="en-MY" dirty="0"/>
              <a:t>Kurt Lewin Change Process Theory</a:t>
            </a:r>
          </a:p>
        </p:txBody>
      </p:sp>
      <p:sp>
        <p:nvSpPr>
          <p:cNvPr id="4" name="TextBox 3">
            <a:extLst>
              <a:ext uri="{FF2B5EF4-FFF2-40B4-BE49-F238E27FC236}">
                <a16:creationId xmlns:a16="http://schemas.microsoft.com/office/drawing/2014/main" id="{EF9ADE34-5D22-48E0-A17C-A7CF837AB7DB}"/>
              </a:ext>
            </a:extLst>
          </p:cNvPr>
          <p:cNvSpPr txBox="1"/>
          <p:nvPr/>
        </p:nvSpPr>
        <p:spPr>
          <a:xfrm>
            <a:off x="683568" y="1844824"/>
            <a:ext cx="7560840" cy="2523768"/>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t>Unfreezing stage</a:t>
            </a:r>
            <a:r>
              <a:rPr lang="en-MY" sz="2000" dirty="0"/>
              <a:t>: Getting people to accept that the change will occur. Ending things that resist change is vital at this stage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Moving stage</a:t>
            </a:r>
            <a:r>
              <a:rPr lang="en-MY" sz="2000" dirty="0"/>
              <a:t>: Getting people to accept the new, desired state</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b="1" dirty="0"/>
              <a:t>Refreezing stage</a:t>
            </a:r>
            <a:r>
              <a:rPr lang="en-MY" sz="2000" dirty="0"/>
              <a:t>: When the new ideal becomes a regular part of the organization</a:t>
            </a:r>
          </a:p>
          <a:p>
            <a:endParaRPr lang="en-MY" dirty="0"/>
          </a:p>
        </p:txBody>
      </p:sp>
      <p:pic>
        <p:nvPicPr>
          <p:cNvPr id="6" name="Picture 5">
            <a:extLst>
              <a:ext uri="{FF2B5EF4-FFF2-40B4-BE49-F238E27FC236}">
                <a16:creationId xmlns:a16="http://schemas.microsoft.com/office/drawing/2014/main" id="{B5AA8CD1-C895-45E9-BF96-D3722CB60A5F}"/>
              </a:ext>
            </a:extLst>
          </p:cNvPr>
          <p:cNvPicPr>
            <a:picLocks noChangeAspect="1"/>
          </p:cNvPicPr>
          <p:nvPr/>
        </p:nvPicPr>
        <p:blipFill>
          <a:blip r:embed="rId2"/>
          <a:stretch>
            <a:fillRect/>
          </a:stretch>
        </p:blipFill>
        <p:spPr>
          <a:xfrm>
            <a:off x="1238250" y="4392875"/>
            <a:ext cx="5782022" cy="2221948"/>
          </a:xfrm>
          <a:prstGeom prst="rect">
            <a:avLst/>
          </a:prstGeom>
        </p:spPr>
      </p:pic>
    </p:spTree>
    <p:extLst>
      <p:ext uri="{BB962C8B-B14F-4D97-AF65-F5344CB8AC3E}">
        <p14:creationId xmlns:p14="http://schemas.microsoft.com/office/powerpoint/2010/main" val="1781346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CD3B-56F8-4367-B0E8-0BC5651EF57F}"/>
              </a:ext>
            </a:extLst>
          </p:cNvPr>
          <p:cNvSpPr>
            <a:spLocks noGrp="1"/>
          </p:cNvSpPr>
          <p:nvPr>
            <p:ph type="title"/>
          </p:nvPr>
        </p:nvSpPr>
        <p:spPr/>
        <p:txBody>
          <a:bodyPr/>
          <a:lstStyle/>
          <a:p>
            <a:r>
              <a:rPr lang="en-MY" dirty="0"/>
              <a:t>Organisational Development Process</a:t>
            </a:r>
          </a:p>
        </p:txBody>
      </p:sp>
      <p:pic>
        <p:nvPicPr>
          <p:cNvPr id="5" name="Picture 4">
            <a:extLst>
              <a:ext uri="{FF2B5EF4-FFF2-40B4-BE49-F238E27FC236}">
                <a16:creationId xmlns:a16="http://schemas.microsoft.com/office/drawing/2014/main" id="{75FEBA05-FD41-4685-BEA6-AED1EDB26431}"/>
              </a:ext>
            </a:extLst>
          </p:cNvPr>
          <p:cNvPicPr>
            <a:picLocks noChangeAspect="1"/>
          </p:cNvPicPr>
          <p:nvPr/>
        </p:nvPicPr>
        <p:blipFill>
          <a:blip r:embed="rId2"/>
          <a:stretch>
            <a:fillRect/>
          </a:stretch>
        </p:blipFill>
        <p:spPr>
          <a:xfrm>
            <a:off x="914399" y="2132856"/>
            <a:ext cx="6715125" cy="3394459"/>
          </a:xfrm>
          <a:prstGeom prst="rect">
            <a:avLst/>
          </a:prstGeom>
        </p:spPr>
      </p:pic>
    </p:spTree>
    <p:extLst>
      <p:ext uri="{BB962C8B-B14F-4D97-AF65-F5344CB8AC3E}">
        <p14:creationId xmlns:p14="http://schemas.microsoft.com/office/powerpoint/2010/main" val="2482742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E2F1-3E0C-49D8-86CF-EEBDFD5A60EE}"/>
              </a:ext>
            </a:extLst>
          </p:cNvPr>
          <p:cNvSpPr>
            <a:spLocks noGrp="1"/>
          </p:cNvSpPr>
          <p:nvPr>
            <p:ph type="title"/>
          </p:nvPr>
        </p:nvSpPr>
        <p:spPr/>
        <p:txBody>
          <a:bodyPr/>
          <a:lstStyle/>
          <a:p>
            <a:r>
              <a:rPr lang="en-MY" dirty="0"/>
              <a:t>Kurt Lewin Change Process</a:t>
            </a:r>
          </a:p>
        </p:txBody>
      </p:sp>
      <p:pic>
        <p:nvPicPr>
          <p:cNvPr id="5" name="Picture 4">
            <a:extLst>
              <a:ext uri="{FF2B5EF4-FFF2-40B4-BE49-F238E27FC236}">
                <a16:creationId xmlns:a16="http://schemas.microsoft.com/office/drawing/2014/main" id="{5796D15F-1AF2-4253-BB47-A5016323B517}"/>
              </a:ext>
            </a:extLst>
          </p:cNvPr>
          <p:cNvPicPr>
            <a:picLocks noChangeAspect="1"/>
          </p:cNvPicPr>
          <p:nvPr/>
        </p:nvPicPr>
        <p:blipFill>
          <a:blip r:embed="rId2"/>
          <a:stretch>
            <a:fillRect/>
          </a:stretch>
        </p:blipFill>
        <p:spPr>
          <a:xfrm>
            <a:off x="914400" y="1844824"/>
            <a:ext cx="7496175" cy="3981450"/>
          </a:xfrm>
          <a:prstGeom prst="rect">
            <a:avLst/>
          </a:prstGeom>
        </p:spPr>
      </p:pic>
    </p:spTree>
    <p:extLst>
      <p:ext uri="{BB962C8B-B14F-4D97-AF65-F5344CB8AC3E}">
        <p14:creationId xmlns:p14="http://schemas.microsoft.com/office/powerpoint/2010/main" val="3886746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C33B-7EAF-414C-AF90-625531DFC419}"/>
              </a:ext>
            </a:extLst>
          </p:cNvPr>
          <p:cNvSpPr>
            <a:spLocks noGrp="1"/>
          </p:cNvSpPr>
          <p:nvPr>
            <p:ph type="title"/>
          </p:nvPr>
        </p:nvSpPr>
        <p:spPr/>
        <p:txBody>
          <a:bodyPr/>
          <a:lstStyle/>
          <a:p>
            <a:r>
              <a:rPr lang="en-MY" dirty="0"/>
              <a:t>John Kotter’s, Eight Step Leading Change Model</a:t>
            </a:r>
          </a:p>
        </p:txBody>
      </p:sp>
      <p:pic>
        <p:nvPicPr>
          <p:cNvPr id="5" name="Picture 4">
            <a:extLst>
              <a:ext uri="{FF2B5EF4-FFF2-40B4-BE49-F238E27FC236}">
                <a16:creationId xmlns:a16="http://schemas.microsoft.com/office/drawing/2014/main" id="{CCC4DD7F-6FA7-4D9F-A4DD-5B49AF3CE08D}"/>
              </a:ext>
            </a:extLst>
          </p:cNvPr>
          <p:cNvPicPr>
            <a:picLocks noChangeAspect="1"/>
          </p:cNvPicPr>
          <p:nvPr/>
        </p:nvPicPr>
        <p:blipFill>
          <a:blip r:embed="rId2"/>
          <a:stretch>
            <a:fillRect/>
          </a:stretch>
        </p:blipFill>
        <p:spPr>
          <a:xfrm>
            <a:off x="914400" y="1916832"/>
            <a:ext cx="7402016" cy="4821956"/>
          </a:xfrm>
          <a:prstGeom prst="rect">
            <a:avLst/>
          </a:prstGeom>
        </p:spPr>
      </p:pic>
    </p:spTree>
    <p:extLst>
      <p:ext uri="{BB962C8B-B14F-4D97-AF65-F5344CB8AC3E}">
        <p14:creationId xmlns:p14="http://schemas.microsoft.com/office/powerpoint/2010/main" val="622913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ED11-50EB-4625-B96F-4AF8AB06A77F}"/>
              </a:ext>
            </a:extLst>
          </p:cNvPr>
          <p:cNvSpPr>
            <a:spLocks noGrp="1"/>
          </p:cNvSpPr>
          <p:nvPr>
            <p:ph type="title"/>
          </p:nvPr>
        </p:nvSpPr>
        <p:spPr/>
        <p:txBody>
          <a:bodyPr/>
          <a:lstStyle/>
          <a:p>
            <a:r>
              <a:rPr lang="en-MY" dirty="0"/>
              <a:t>John Kotter’s, Eight Step Leading Change Model</a:t>
            </a:r>
          </a:p>
        </p:txBody>
      </p:sp>
      <p:pic>
        <p:nvPicPr>
          <p:cNvPr id="7" name="Picture 6">
            <a:extLst>
              <a:ext uri="{FF2B5EF4-FFF2-40B4-BE49-F238E27FC236}">
                <a16:creationId xmlns:a16="http://schemas.microsoft.com/office/drawing/2014/main" id="{757B6434-F919-4D56-A0DE-F1FAB0CAB255}"/>
              </a:ext>
            </a:extLst>
          </p:cNvPr>
          <p:cNvPicPr>
            <a:picLocks noChangeAspect="1"/>
          </p:cNvPicPr>
          <p:nvPr/>
        </p:nvPicPr>
        <p:blipFill>
          <a:blip r:embed="rId2"/>
          <a:stretch>
            <a:fillRect/>
          </a:stretch>
        </p:blipFill>
        <p:spPr>
          <a:xfrm>
            <a:off x="781050" y="1700808"/>
            <a:ext cx="8039100" cy="4572000"/>
          </a:xfrm>
          <a:prstGeom prst="rect">
            <a:avLst/>
          </a:prstGeom>
        </p:spPr>
      </p:pic>
    </p:spTree>
    <p:extLst>
      <p:ext uri="{BB962C8B-B14F-4D97-AF65-F5344CB8AC3E}">
        <p14:creationId xmlns:p14="http://schemas.microsoft.com/office/powerpoint/2010/main" val="1547381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7293-E1B3-47EC-A40A-891C681BBBB7}"/>
              </a:ext>
            </a:extLst>
          </p:cNvPr>
          <p:cNvSpPr>
            <a:spLocks noGrp="1"/>
          </p:cNvSpPr>
          <p:nvPr>
            <p:ph type="title"/>
          </p:nvPr>
        </p:nvSpPr>
        <p:spPr/>
        <p:txBody>
          <a:bodyPr/>
          <a:lstStyle/>
          <a:p>
            <a:r>
              <a:rPr lang="en-MY" dirty="0"/>
              <a:t>Comparison of Change models</a:t>
            </a:r>
          </a:p>
        </p:txBody>
      </p:sp>
      <p:pic>
        <p:nvPicPr>
          <p:cNvPr id="7" name="Picture 6">
            <a:extLst>
              <a:ext uri="{FF2B5EF4-FFF2-40B4-BE49-F238E27FC236}">
                <a16:creationId xmlns:a16="http://schemas.microsoft.com/office/drawing/2014/main" id="{9629101A-687B-4910-97F3-2EE7D4D675C8}"/>
              </a:ext>
            </a:extLst>
          </p:cNvPr>
          <p:cNvPicPr>
            <a:picLocks noChangeAspect="1"/>
          </p:cNvPicPr>
          <p:nvPr/>
        </p:nvPicPr>
        <p:blipFill>
          <a:blip r:embed="rId2"/>
          <a:stretch>
            <a:fillRect/>
          </a:stretch>
        </p:blipFill>
        <p:spPr>
          <a:xfrm>
            <a:off x="692790" y="2060848"/>
            <a:ext cx="7758419" cy="3629943"/>
          </a:xfrm>
          <a:prstGeom prst="rect">
            <a:avLst/>
          </a:prstGeom>
        </p:spPr>
      </p:pic>
    </p:spTree>
    <p:extLst>
      <p:ext uri="{BB962C8B-B14F-4D97-AF65-F5344CB8AC3E}">
        <p14:creationId xmlns:p14="http://schemas.microsoft.com/office/powerpoint/2010/main" val="2129105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9B27-363A-4171-B282-D439DFDB539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6D7AFDAB-2301-4409-AAA8-8BC603CF8828}"/>
              </a:ext>
            </a:extLst>
          </p:cNvPr>
          <p:cNvSpPr>
            <a:spLocks noGrp="1"/>
          </p:cNvSpPr>
          <p:nvPr>
            <p:ph idx="1"/>
          </p:nvPr>
        </p:nvSpPr>
        <p:spPr/>
        <p:txBody>
          <a:bodyPr/>
          <a:lstStyle/>
          <a:p>
            <a:pPr marL="0" indent="0">
              <a:buNone/>
            </a:pPr>
            <a:r>
              <a:rPr lang="en-MY" sz="2000" dirty="0"/>
              <a:t>Many employees are struggling to perform under the new management structure that has recently been put into place. Their primary concern is that they don’t know how long the new structure will hold, simply because the company has tried it before and it didn’t work. As a result, they are hesitant to invest too much effort into the new requirements. This is an example of which of the following conditions of change?</a:t>
            </a:r>
          </a:p>
          <a:p>
            <a:pPr marL="0" indent="0">
              <a:buNone/>
            </a:pPr>
            <a:endParaRPr lang="en-MY" sz="2000" dirty="0"/>
          </a:p>
          <a:p>
            <a:pPr marL="457200" indent="-457200">
              <a:buFont typeface="+mj-lt"/>
              <a:buAutoNum type="alphaUcPeriod"/>
            </a:pPr>
            <a:r>
              <a:rPr lang="en-MY" sz="2000" dirty="0"/>
              <a:t>Freezing	</a:t>
            </a:r>
          </a:p>
          <a:p>
            <a:pPr marL="457200" indent="-457200">
              <a:buFont typeface="+mj-lt"/>
              <a:buAutoNum type="alphaUcPeriod"/>
            </a:pPr>
            <a:r>
              <a:rPr lang="en-MY" sz="2000" dirty="0"/>
              <a:t>Norming	</a:t>
            </a:r>
          </a:p>
          <a:p>
            <a:pPr marL="457200" indent="-457200">
              <a:buFont typeface="+mj-lt"/>
              <a:buAutoNum type="alphaUcPeriod"/>
            </a:pPr>
            <a:r>
              <a:rPr lang="en-MY" sz="2000" dirty="0"/>
              <a:t>Change uncertainty	 </a:t>
            </a:r>
          </a:p>
          <a:p>
            <a:pPr marL="457200" indent="-457200">
              <a:buFont typeface="+mj-lt"/>
              <a:buAutoNum type="alphaUcPeriod"/>
            </a:pPr>
            <a:r>
              <a:rPr lang="en-MY" sz="2000" dirty="0"/>
              <a:t>Change avoidance</a:t>
            </a:r>
          </a:p>
          <a:p>
            <a:pPr marL="0" indent="0">
              <a:buNone/>
            </a:pPr>
            <a:endParaRPr lang="en-MY" sz="2000" dirty="0"/>
          </a:p>
        </p:txBody>
      </p:sp>
    </p:spTree>
    <p:extLst>
      <p:ext uri="{BB962C8B-B14F-4D97-AF65-F5344CB8AC3E}">
        <p14:creationId xmlns:p14="http://schemas.microsoft.com/office/powerpoint/2010/main" val="3872749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8CAC-2945-4F1C-BF02-661E84A30528}"/>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CC4C3270-EAB2-458C-A7E7-EFE3B91B220A}"/>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26843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2509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592C-76D8-4F6F-9398-AFFF5848D8A8}"/>
              </a:ext>
            </a:extLst>
          </p:cNvPr>
          <p:cNvSpPr>
            <a:spLocks noGrp="1"/>
          </p:cNvSpPr>
          <p:nvPr>
            <p:ph type="title"/>
          </p:nvPr>
        </p:nvSpPr>
        <p:spPr/>
        <p:txBody>
          <a:bodyPr/>
          <a:lstStyle/>
          <a:p>
            <a:r>
              <a:rPr lang="en-MY" dirty="0"/>
              <a:t>Learning Organisation</a:t>
            </a:r>
          </a:p>
        </p:txBody>
      </p:sp>
      <p:sp>
        <p:nvSpPr>
          <p:cNvPr id="8" name="TextBox 7">
            <a:extLst>
              <a:ext uri="{FF2B5EF4-FFF2-40B4-BE49-F238E27FC236}">
                <a16:creationId xmlns:a16="http://schemas.microsoft.com/office/drawing/2014/main" id="{BF37F734-9476-478D-A711-7216E5664ABA}"/>
              </a:ext>
            </a:extLst>
          </p:cNvPr>
          <p:cNvSpPr txBox="1"/>
          <p:nvPr/>
        </p:nvSpPr>
        <p:spPr>
          <a:xfrm>
            <a:off x="1115616" y="1844824"/>
            <a:ext cx="6264696" cy="3477875"/>
          </a:xfrm>
          <a:prstGeom prst="rect">
            <a:avLst/>
          </a:prstGeom>
          <a:noFill/>
        </p:spPr>
        <p:txBody>
          <a:bodyPr wrap="square" rtlCol="0">
            <a:spAutoFit/>
          </a:bodyPr>
          <a:lstStyle/>
          <a:p>
            <a:r>
              <a:rPr lang="en-MY" sz="2000" dirty="0"/>
              <a:t>A learning organization is a place where employees excel at creating, acquiring, and transferring knowledge. There are three building blocks :</a:t>
            </a:r>
          </a:p>
          <a:p>
            <a:endParaRPr lang="en-MY" sz="2000" dirty="0"/>
          </a:p>
          <a:p>
            <a:pPr marL="457200" indent="-457200">
              <a:buFont typeface="+mj-lt"/>
              <a:buAutoNum type="arabicPeriod"/>
            </a:pPr>
            <a:r>
              <a:rPr lang="en-MY" sz="2000" dirty="0"/>
              <a:t> Supportive learning environment</a:t>
            </a:r>
          </a:p>
          <a:p>
            <a:pPr marL="457200" indent="-457200">
              <a:buFont typeface="+mj-lt"/>
              <a:buAutoNum type="arabicPeriod"/>
            </a:pPr>
            <a:r>
              <a:rPr lang="en-MY" sz="2000" dirty="0"/>
              <a:t> Concrete learning processes and practices</a:t>
            </a:r>
          </a:p>
          <a:p>
            <a:pPr marL="457200" indent="-457200">
              <a:buFont typeface="+mj-lt"/>
              <a:buAutoNum type="arabicPeriod"/>
            </a:pPr>
            <a:r>
              <a:rPr lang="en-MY" sz="2000" dirty="0"/>
              <a:t> Leadership </a:t>
            </a:r>
            <a:r>
              <a:rPr lang="en-MY" sz="2000" dirty="0" err="1"/>
              <a:t>behavior</a:t>
            </a:r>
            <a:r>
              <a:rPr lang="en-MY" sz="2000" dirty="0"/>
              <a:t> that reinforces learning.</a:t>
            </a:r>
          </a:p>
          <a:p>
            <a:endParaRPr lang="en-MY" sz="2000" dirty="0"/>
          </a:p>
          <a:p>
            <a:r>
              <a:rPr lang="en-MY" sz="2000" dirty="0"/>
              <a:t> Such learning organizations would be able to adapt to the unpredictable more quickly than their competitors could</a:t>
            </a:r>
          </a:p>
        </p:txBody>
      </p:sp>
    </p:spTree>
    <p:extLst>
      <p:ext uri="{BB962C8B-B14F-4D97-AF65-F5344CB8AC3E}">
        <p14:creationId xmlns:p14="http://schemas.microsoft.com/office/powerpoint/2010/main" val="3863069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69C-15DF-4BA9-A764-E3D96E657F59}"/>
              </a:ext>
            </a:extLst>
          </p:cNvPr>
          <p:cNvSpPr>
            <a:spLocks noGrp="1"/>
          </p:cNvSpPr>
          <p:nvPr>
            <p:ph type="title"/>
          </p:nvPr>
        </p:nvSpPr>
        <p:spPr/>
        <p:txBody>
          <a:bodyPr/>
          <a:lstStyle/>
          <a:p>
            <a:r>
              <a:rPr lang="en-MY" dirty="0"/>
              <a:t>Key features in Learning Organization</a:t>
            </a:r>
          </a:p>
        </p:txBody>
      </p:sp>
      <p:sp>
        <p:nvSpPr>
          <p:cNvPr id="4" name="TextBox 3">
            <a:extLst>
              <a:ext uri="{FF2B5EF4-FFF2-40B4-BE49-F238E27FC236}">
                <a16:creationId xmlns:a16="http://schemas.microsoft.com/office/drawing/2014/main" id="{D04BEBB8-C153-4142-AACF-66F2448D5EF2}"/>
              </a:ext>
            </a:extLst>
          </p:cNvPr>
          <p:cNvSpPr txBox="1"/>
          <p:nvPr/>
        </p:nvSpPr>
        <p:spPr>
          <a:xfrm>
            <a:off x="914400" y="1871206"/>
            <a:ext cx="7618040" cy="4093428"/>
          </a:xfrm>
          <a:prstGeom prst="rect">
            <a:avLst/>
          </a:prstGeom>
          <a:noFill/>
        </p:spPr>
        <p:txBody>
          <a:bodyPr wrap="square" rtlCol="0">
            <a:spAutoFit/>
          </a:bodyPr>
          <a:lstStyle/>
          <a:p>
            <a:pPr marL="342900" indent="-342900">
              <a:buFont typeface="+mj-lt"/>
              <a:buAutoNum type="arabicPeriod"/>
            </a:pPr>
            <a:r>
              <a:rPr lang="en-MY" sz="2000" dirty="0">
                <a:latin typeface="+mn-lt"/>
              </a:rPr>
              <a:t>Employees share learning with each other and use a job as a basis for applying and creating knowledge.</a:t>
            </a:r>
          </a:p>
          <a:p>
            <a:pPr marL="342900" indent="-342900">
              <a:buFont typeface="+mj-lt"/>
              <a:buAutoNum type="arabicPeriod"/>
            </a:pPr>
            <a:r>
              <a:rPr lang="en-MY" sz="2000" dirty="0">
                <a:latin typeface="+mn-lt"/>
              </a:rPr>
              <a:t>Systems are developed for creating, capturing, and sharing knowledge</a:t>
            </a:r>
          </a:p>
          <a:p>
            <a:pPr marL="342900" indent="-342900">
              <a:buFont typeface="+mj-lt"/>
              <a:buAutoNum type="arabicPeriod"/>
            </a:pPr>
            <a:r>
              <a:rPr lang="en-MY" sz="2000" dirty="0">
                <a:latin typeface="+mn-lt"/>
              </a:rPr>
              <a:t>Employees are encouraged to think in new ways, see relationships and feedback loops, and test assumptions.</a:t>
            </a:r>
          </a:p>
          <a:p>
            <a:pPr marL="342900" indent="-342900">
              <a:buFont typeface="+mj-lt"/>
              <a:buAutoNum type="arabicPeriod"/>
            </a:pPr>
            <a:r>
              <a:rPr lang="en-MY" sz="2000" dirty="0">
                <a:latin typeface="+mn-lt"/>
              </a:rPr>
              <a:t>Learning is rewarded, promoted, and supported by managers and company objectives.</a:t>
            </a:r>
          </a:p>
          <a:p>
            <a:pPr marL="342900" indent="-342900">
              <a:buFont typeface="+mj-lt"/>
              <a:buAutoNum type="arabicPeriod"/>
            </a:pPr>
            <a:r>
              <a:rPr lang="en-MY" sz="2000" dirty="0">
                <a:latin typeface="+mn-lt"/>
              </a:rPr>
              <a:t>Employees are free to take risks, innovate, explore new ideas, try new processes, and develop new products and services.</a:t>
            </a:r>
          </a:p>
          <a:p>
            <a:pPr marL="342900" indent="-342900">
              <a:buFont typeface="+mj-lt"/>
              <a:buAutoNum type="arabicPeriod"/>
            </a:pPr>
            <a:r>
              <a:rPr lang="en-MY" sz="2000" dirty="0">
                <a:latin typeface="+mn-lt"/>
              </a:rPr>
              <a:t>System and environment focus on ensuring the development and well-being of every employee.</a:t>
            </a:r>
          </a:p>
          <a:p>
            <a:endParaRPr lang="en-MY" sz="2000" dirty="0">
              <a:latin typeface="+mn-lt"/>
            </a:endParaRPr>
          </a:p>
        </p:txBody>
      </p:sp>
    </p:spTree>
    <p:extLst>
      <p:ext uri="{BB962C8B-B14F-4D97-AF65-F5344CB8AC3E}">
        <p14:creationId xmlns:p14="http://schemas.microsoft.com/office/powerpoint/2010/main" val="505881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CF21-809B-49C5-9FC8-E7CADF7E3E46}"/>
              </a:ext>
            </a:extLst>
          </p:cNvPr>
          <p:cNvSpPr>
            <a:spLocks noGrp="1"/>
          </p:cNvSpPr>
          <p:nvPr>
            <p:ph type="title"/>
          </p:nvPr>
        </p:nvSpPr>
        <p:spPr/>
        <p:txBody>
          <a:bodyPr/>
          <a:lstStyle/>
          <a:p>
            <a:r>
              <a:rPr lang="en-MY" dirty="0"/>
              <a:t>The Five Disciplines</a:t>
            </a:r>
          </a:p>
        </p:txBody>
      </p:sp>
      <p:pic>
        <p:nvPicPr>
          <p:cNvPr id="5" name="Picture 4">
            <a:extLst>
              <a:ext uri="{FF2B5EF4-FFF2-40B4-BE49-F238E27FC236}">
                <a16:creationId xmlns:a16="http://schemas.microsoft.com/office/drawing/2014/main" id="{26CB35FC-9355-475E-AF10-5F507362D14E}"/>
              </a:ext>
            </a:extLst>
          </p:cNvPr>
          <p:cNvPicPr>
            <a:picLocks noChangeAspect="1"/>
          </p:cNvPicPr>
          <p:nvPr/>
        </p:nvPicPr>
        <p:blipFill>
          <a:blip r:embed="rId2"/>
          <a:stretch>
            <a:fillRect/>
          </a:stretch>
        </p:blipFill>
        <p:spPr>
          <a:xfrm>
            <a:off x="1547664" y="1988840"/>
            <a:ext cx="5832127" cy="3888085"/>
          </a:xfrm>
          <a:prstGeom prst="rect">
            <a:avLst/>
          </a:prstGeom>
        </p:spPr>
      </p:pic>
    </p:spTree>
    <p:extLst>
      <p:ext uri="{BB962C8B-B14F-4D97-AF65-F5344CB8AC3E}">
        <p14:creationId xmlns:p14="http://schemas.microsoft.com/office/powerpoint/2010/main" val="1583420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6EB2-CF09-4D32-870A-1B986F4EE7C8}"/>
              </a:ext>
            </a:extLst>
          </p:cNvPr>
          <p:cNvSpPr>
            <a:spLocks noGrp="1"/>
          </p:cNvSpPr>
          <p:nvPr>
            <p:ph type="title"/>
          </p:nvPr>
        </p:nvSpPr>
        <p:spPr/>
        <p:txBody>
          <a:bodyPr/>
          <a:lstStyle/>
          <a:p>
            <a:r>
              <a:rPr lang="en-MY" dirty="0"/>
              <a:t>Five Disciplines </a:t>
            </a:r>
          </a:p>
        </p:txBody>
      </p:sp>
      <p:sp>
        <p:nvSpPr>
          <p:cNvPr id="4" name="TextBox 3">
            <a:extLst>
              <a:ext uri="{FF2B5EF4-FFF2-40B4-BE49-F238E27FC236}">
                <a16:creationId xmlns:a16="http://schemas.microsoft.com/office/drawing/2014/main" id="{1B926B38-F3F7-4190-AF6E-4BE4DEF2178A}"/>
              </a:ext>
            </a:extLst>
          </p:cNvPr>
          <p:cNvSpPr txBox="1"/>
          <p:nvPr/>
        </p:nvSpPr>
        <p:spPr>
          <a:xfrm>
            <a:off x="914400" y="1844824"/>
            <a:ext cx="7690048" cy="3477875"/>
          </a:xfrm>
          <a:prstGeom prst="rect">
            <a:avLst/>
          </a:prstGeom>
          <a:noFill/>
        </p:spPr>
        <p:txBody>
          <a:bodyPr wrap="square" rtlCol="0">
            <a:spAutoFit/>
          </a:bodyPr>
          <a:lstStyle/>
          <a:p>
            <a:pPr marL="285750" indent="-285750">
              <a:buFont typeface="Wingdings" panose="05000000000000000000" pitchFamily="2" charset="2"/>
              <a:buChar char="§"/>
            </a:pPr>
            <a:r>
              <a:rPr lang="en-MY" sz="2000" b="1" dirty="0">
                <a:latin typeface="+mn-lt"/>
              </a:rPr>
              <a:t>System thinking </a:t>
            </a:r>
            <a:r>
              <a:rPr lang="en-MY" sz="2000" dirty="0">
                <a:latin typeface="+mn-lt"/>
              </a:rPr>
              <a:t>is a conceptual framework that makes patterns clearer and helps one see how things interrelate and how to change them.</a:t>
            </a:r>
          </a:p>
          <a:p>
            <a:pPr marL="285750" indent="-285750">
              <a:buFont typeface="Wingdings" panose="05000000000000000000" pitchFamily="2" charset="2"/>
              <a:buChar char="§"/>
            </a:pPr>
            <a:r>
              <a:rPr lang="en-MY" sz="2000" b="1" dirty="0">
                <a:latin typeface="+mn-lt"/>
              </a:rPr>
              <a:t>Mental models </a:t>
            </a:r>
            <a:r>
              <a:rPr lang="en-MY" sz="2000" dirty="0">
                <a:latin typeface="+mn-lt"/>
              </a:rPr>
              <a:t>are our deeply ingrained assumptions that influence how we understand the world and how we take action.</a:t>
            </a:r>
          </a:p>
          <a:p>
            <a:pPr marL="285750" indent="-285750">
              <a:buFont typeface="Wingdings" panose="05000000000000000000" pitchFamily="2" charset="2"/>
              <a:buChar char="§"/>
            </a:pPr>
            <a:r>
              <a:rPr lang="en-MY" sz="2000" b="1" dirty="0">
                <a:latin typeface="+mn-lt"/>
              </a:rPr>
              <a:t>Personal mastery </a:t>
            </a:r>
            <a:r>
              <a:rPr lang="en-MY" sz="2000" dirty="0">
                <a:latin typeface="+mn-lt"/>
              </a:rPr>
              <a:t>is the high level of proficiency in a subject or skill area.</a:t>
            </a:r>
          </a:p>
          <a:p>
            <a:pPr marL="285750" indent="-285750">
              <a:buFont typeface="Wingdings" panose="05000000000000000000" pitchFamily="2" charset="2"/>
              <a:buChar char="§"/>
            </a:pPr>
            <a:r>
              <a:rPr lang="en-MY" sz="2000" b="1" dirty="0">
                <a:latin typeface="+mn-lt"/>
              </a:rPr>
              <a:t>Team learning </a:t>
            </a:r>
            <a:r>
              <a:rPr lang="en-MY" sz="2000" dirty="0">
                <a:latin typeface="+mn-lt"/>
              </a:rPr>
              <a:t>is aligning and developing the capacity of a team to create the results its member’s desire.</a:t>
            </a:r>
          </a:p>
          <a:p>
            <a:pPr marL="285750" indent="-285750">
              <a:buFont typeface="Wingdings" panose="05000000000000000000" pitchFamily="2" charset="2"/>
              <a:buChar char="§"/>
            </a:pPr>
            <a:r>
              <a:rPr lang="en-MY" sz="2000" b="1" dirty="0">
                <a:latin typeface="+mn-lt"/>
              </a:rPr>
              <a:t>Shared vision </a:t>
            </a:r>
            <a:r>
              <a:rPr lang="en-MY" sz="2000" dirty="0">
                <a:latin typeface="+mn-lt"/>
              </a:rPr>
              <a:t>is a look into the future that fosters genuine commitment and is shared by all who need to possess it.</a:t>
            </a:r>
          </a:p>
        </p:txBody>
      </p:sp>
    </p:spTree>
    <p:extLst>
      <p:ext uri="{BB962C8B-B14F-4D97-AF65-F5344CB8AC3E}">
        <p14:creationId xmlns:p14="http://schemas.microsoft.com/office/powerpoint/2010/main" val="3291465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1049-4EC9-48DC-AC3F-6E73B72A22C8}"/>
              </a:ext>
            </a:extLst>
          </p:cNvPr>
          <p:cNvSpPr>
            <a:spLocks noGrp="1"/>
          </p:cNvSpPr>
          <p:nvPr>
            <p:ph type="title"/>
          </p:nvPr>
        </p:nvSpPr>
        <p:spPr/>
        <p:txBody>
          <a:bodyPr/>
          <a:lstStyle/>
          <a:p>
            <a:r>
              <a:rPr lang="en-MY" dirty="0"/>
              <a:t>Event vs Systems Thinking</a:t>
            </a:r>
          </a:p>
        </p:txBody>
      </p:sp>
      <p:pic>
        <p:nvPicPr>
          <p:cNvPr id="5" name="Picture 4">
            <a:extLst>
              <a:ext uri="{FF2B5EF4-FFF2-40B4-BE49-F238E27FC236}">
                <a16:creationId xmlns:a16="http://schemas.microsoft.com/office/drawing/2014/main" id="{B5EA3E8C-98AC-4FE6-A62C-B96BE0A60F31}"/>
              </a:ext>
            </a:extLst>
          </p:cNvPr>
          <p:cNvPicPr>
            <a:picLocks noChangeAspect="1"/>
          </p:cNvPicPr>
          <p:nvPr/>
        </p:nvPicPr>
        <p:blipFill>
          <a:blip r:embed="rId2"/>
          <a:stretch>
            <a:fillRect/>
          </a:stretch>
        </p:blipFill>
        <p:spPr>
          <a:xfrm>
            <a:off x="1222533" y="1988840"/>
            <a:ext cx="6714200" cy="3672408"/>
          </a:xfrm>
          <a:prstGeom prst="rect">
            <a:avLst/>
          </a:prstGeom>
        </p:spPr>
      </p:pic>
    </p:spTree>
    <p:extLst>
      <p:ext uri="{BB962C8B-B14F-4D97-AF65-F5344CB8AC3E}">
        <p14:creationId xmlns:p14="http://schemas.microsoft.com/office/powerpoint/2010/main" val="3350846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C3DA-2820-4A6D-B0B5-3D88E7AA79D7}"/>
              </a:ext>
            </a:extLst>
          </p:cNvPr>
          <p:cNvSpPr>
            <a:spLocks noGrp="1"/>
          </p:cNvSpPr>
          <p:nvPr>
            <p:ph type="title"/>
          </p:nvPr>
        </p:nvSpPr>
        <p:spPr/>
        <p:txBody>
          <a:bodyPr/>
          <a:lstStyle/>
          <a:p>
            <a:r>
              <a:rPr lang="en-MY" dirty="0"/>
              <a:t>Mental Models</a:t>
            </a:r>
          </a:p>
        </p:txBody>
      </p:sp>
      <p:pic>
        <p:nvPicPr>
          <p:cNvPr id="5" name="Picture 4">
            <a:extLst>
              <a:ext uri="{FF2B5EF4-FFF2-40B4-BE49-F238E27FC236}">
                <a16:creationId xmlns:a16="http://schemas.microsoft.com/office/drawing/2014/main" id="{D6E561CE-1D71-4E95-BF56-D683A9CE19D4}"/>
              </a:ext>
            </a:extLst>
          </p:cNvPr>
          <p:cNvPicPr>
            <a:picLocks noChangeAspect="1"/>
          </p:cNvPicPr>
          <p:nvPr/>
        </p:nvPicPr>
        <p:blipFill>
          <a:blip r:embed="rId2"/>
          <a:stretch>
            <a:fillRect/>
          </a:stretch>
        </p:blipFill>
        <p:spPr>
          <a:xfrm>
            <a:off x="1770433" y="1916832"/>
            <a:ext cx="5603133" cy="4533304"/>
          </a:xfrm>
          <a:prstGeom prst="rect">
            <a:avLst/>
          </a:prstGeom>
        </p:spPr>
      </p:pic>
    </p:spTree>
    <p:extLst>
      <p:ext uri="{BB962C8B-B14F-4D97-AF65-F5344CB8AC3E}">
        <p14:creationId xmlns:p14="http://schemas.microsoft.com/office/powerpoint/2010/main" val="3208598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D88D-E62B-4E4D-9B74-DDECF5AC71BE}"/>
              </a:ext>
            </a:extLst>
          </p:cNvPr>
          <p:cNvSpPr>
            <a:spLocks noGrp="1"/>
          </p:cNvSpPr>
          <p:nvPr>
            <p:ph type="title"/>
          </p:nvPr>
        </p:nvSpPr>
        <p:spPr/>
        <p:txBody>
          <a:bodyPr/>
          <a:lstStyle/>
          <a:p>
            <a:r>
              <a:rPr lang="en-MY" dirty="0"/>
              <a:t>Fifth Discipline – Learning Organisation</a:t>
            </a:r>
          </a:p>
        </p:txBody>
      </p:sp>
      <p:pic>
        <p:nvPicPr>
          <p:cNvPr id="5" name="Picture 4">
            <a:extLst>
              <a:ext uri="{FF2B5EF4-FFF2-40B4-BE49-F238E27FC236}">
                <a16:creationId xmlns:a16="http://schemas.microsoft.com/office/drawing/2014/main" id="{51F27D3E-D59F-467D-B63F-AC334F7F263A}"/>
              </a:ext>
            </a:extLst>
          </p:cNvPr>
          <p:cNvPicPr>
            <a:picLocks noChangeAspect="1"/>
          </p:cNvPicPr>
          <p:nvPr/>
        </p:nvPicPr>
        <p:blipFill>
          <a:blip r:embed="rId2"/>
          <a:stretch>
            <a:fillRect/>
          </a:stretch>
        </p:blipFill>
        <p:spPr>
          <a:xfrm>
            <a:off x="2339752" y="2204864"/>
            <a:ext cx="3486150" cy="3457575"/>
          </a:xfrm>
          <a:prstGeom prst="rect">
            <a:avLst/>
          </a:prstGeom>
        </p:spPr>
      </p:pic>
    </p:spTree>
    <p:extLst>
      <p:ext uri="{BB962C8B-B14F-4D97-AF65-F5344CB8AC3E}">
        <p14:creationId xmlns:p14="http://schemas.microsoft.com/office/powerpoint/2010/main" val="1147519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2A96-EB5C-4D98-B794-32ACC957560B}"/>
              </a:ext>
            </a:extLst>
          </p:cNvPr>
          <p:cNvSpPr>
            <a:spLocks noGrp="1"/>
          </p:cNvSpPr>
          <p:nvPr>
            <p:ph type="title"/>
          </p:nvPr>
        </p:nvSpPr>
        <p:spPr/>
        <p:txBody>
          <a:bodyPr/>
          <a:lstStyle/>
          <a:p>
            <a:r>
              <a:rPr lang="en-MY" dirty="0"/>
              <a:t>Organizational Learning vs. Learning Organization</a:t>
            </a:r>
          </a:p>
        </p:txBody>
      </p:sp>
      <p:pic>
        <p:nvPicPr>
          <p:cNvPr id="5" name="Picture 4">
            <a:extLst>
              <a:ext uri="{FF2B5EF4-FFF2-40B4-BE49-F238E27FC236}">
                <a16:creationId xmlns:a16="http://schemas.microsoft.com/office/drawing/2014/main" id="{4011679A-83A1-4A05-B388-7DC082BC703A}"/>
              </a:ext>
            </a:extLst>
          </p:cNvPr>
          <p:cNvPicPr>
            <a:picLocks noChangeAspect="1"/>
          </p:cNvPicPr>
          <p:nvPr/>
        </p:nvPicPr>
        <p:blipFill>
          <a:blip r:embed="rId2"/>
          <a:stretch>
            <a:fillRect/>
          </a:stretch>
        </p:blipFill>
        <p:spPr>
          <a:xfrm>
            <a:off x="755576" y="1966913"/>
            <a:ext cx="7969324" cy="2805714"/>
          </a:xfrm>
          <a:prstGeom prst="rect">
            <a:avLst/>
          </a:prstGeom>
        </p:spPr>
      </p:pic>
    </p:spTree>
    <p:extLst>
      <p:ext uri="{BB962C8B-B14F-4D97-AF65-F5344CB8AC3E}">
        <p14:creationId xmlns:p14="http://schemas.microsoft.com/office/powerpoint/2010/main" val="2327897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2CBC-CF31-4F57-8F39-5D7D05F32C62}"/>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80F64225-8B49-4167-8148-BECFF913026A}"/>
              </a:ext>
            </a:extLst>
          </p:cNvPr>
          <p:cNvSpPr>
            <a:spLocks noGrp="1"/>
          </p:cNvSpPr>
          <p:nvPr>
            <p:ph idx="1"/>
          </p:nvPr>
        </p:nvSpPr>
        <p:spPr>
          <a:xfrm>
            <a:off x="914400" y="1600201"/>
            <a:ext cx="7772400" cy="3773016"/>
          </a:xfrm>
        </p:spPr>
        <p:txBody>
          <a:bodyPr/>
          <a:lstStyle/>
          <a:p>
            <a:pPr marL="0" indent="0">
              <a:buNone/>
            </a:pPr>
            <a:r>
              <a:rPr lang="en-MY" dirty="0"/>
              <a:t>A learning organization has a strong ability to encourage innovation and creativity because :</a:t>
            </a:r>
          </a:p>
          <a:p>
            <a:pPr marL="0" indent="0">
              <a:buNone/>
            </a:pPr>
            <a:endParaRPr lang="en-MY" dirty="0"/>
          </a:p>
          <a:p>
            <a:pPr marL="514350" indent="-514350">
              <a:buFont typeface="+mj-lt"/>
              <a:buAutoNum type="alphaUcPeriod"/>
            </a:pPr>
            <a:r>
              <a:rPr lang="en-MY" dirty="0"/>
              <a:t>It uses automation and technology throughout the organization</a:t>
            </a:r>
          </a:p>
          <a:p>
            <a:pPr marL="514350" indent="-514350">
              <a:buFont typeface="+mj-lt"/>
              <a:buAutoNum type="alphaUcPeriod"/>
            </a:pPr>
            <a:r>
              <a:rPr lang="en-MY" dirty="0"/>
              <a:t>Its knowledge base depends on external sources for new trends</a:t>
            </a:r>
          </a:p>
          <a:p>
            <a:pPr marL="514350" indent="-514350">
              <a:buFont typeface="+mj-lt"/>
              <a:buAutoNum type="alphaUcPeriod"/>
            </a:pPr>
            <a:r>
              <a:rPr lang="en-MY" dirty="0"/>
              <a:t>Its people are comfortable with change and adapt easily to new situations	</a:t>
            </a:r>
          </a:p>
          <a:p>
            <a:pPr marL="514350" indent="-514350">
              <a:buFont typeface="+mj-lt"/>
              <a:buAutoNum type="alphaUcPeriod"/>
            </a:pPr>
            <a:r>
              <a:rPr lang="en-MY" dirty="0"/>
              <a:t>It has a large budget for employee training and development</a:t>
            </a:r>
          </a:p>
        </p:txBody>
      </p:sp>
    </p:spTree>
    <p:extLst>
      <p:ext uri="{BB962C8B-B14F-4D97-AF65-F5344CB8AC3E}">
        <p14:creationId xmlns:p14="http://schemas.microsoft.com/office/powerpoint/2010/main" val="2447306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6C3B1-0D54-4AD6-BB4B-AFC2E02090A9}"/>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DBA63BA6-807E-41D8-8BE2-295D0B606C89}"/>
              </a:ext>
            </a:extLst>
          </p:cNvPr>
          <p:cNvSpPr>
            <a:spLocks noGrp="1"/>
          </p:cNvSpPr>
          <p:nvPr>
            <p:ph idx="1"/>
          </p:nvPr>
        </p:nvSpPr>
        <p:spPr/>
        <p:txBody>
          <a:bodyPr/>
          <a:lstStyle/>
          <a:p>
            <a:r>
              <a:rPr lang="en-MY" dirty="0"/>
              <a:t>Option C</a:t>
            </a:r>
          </a:p>
          <a:p>
            <a:endParaRPr lang="en-MY" dirty="0"/>
          </a:p>
          <a:p>
            <a:pPr marL="0" indent="0">
              <a:buNone/>
            </a:pPr>
            <a:r>
              <a:rPr lang="en-MY" dirty="0"/>
              <a:t>Learning cultures are created when people are comfortable with change and are supported, which helps adapt to new situations. Automation and technology would not do this because you would need a real employee behind the innovation and not a machine. Innovation does not depend on external sources it starts from within and companies can still be innovative if they have a small budget.</a:t>
            </a:r>
          </a:p>
        </p:txBody>
      </p:sp>
    </p:spTree>
    <p:extLst>
      <p:ext uri="{BB962C8B-B14F-4D97-AF65-F5344CB8AC3E}">
        <p14:creationId xmlns:p14="http://schemas.microsoft.com/office/powerpoint/2010/main" val="1300662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77724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8391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787-16AF-4145-AF37-5C6962C8662F}"/>
              </a:ext>
            </a:extLst>
          </p:cNvPr>
          <p:cNvSpPr>
            <a:spLocks noGrp="1"/>
          </p:cNvSpPr>
          <p:nvPr>
            <p:ph type="title"/>
          </p:nvPr>
        </p:nvSpPr>
        <p:spPr/>
        <p:txBody>
          <a:bodyPr/>
          <a:lstStyle/>
          <a:p>
            <a:r>
              <a:rPr lang="en-MY" dirty="0"/>
              <a:t>Knowledge Management</a:t>
            </a:r>
          </a:p>
        </p:txBody>
      </p:sp>
      <p:sp>
        <p:nvSpPr>
          <p:cNvPr id="4" name="TextBox 3">
            <a:extLst>
              <a:ext uri="{FF2B5EF4-FFF2-40B4-BE49-F238E27FC236}">
                <a16:creationId xmlns:a16="http://schemas.microsoft.com/office/drawing/2014/main" id="{7BE66A01-DFF5-4BA3-8BD5-013BCB8A4462}"/>
              </a:ext>
            </a:extLst>
          </p:cNvPr>
          <p:cNvSpPr txBox="1"/>
          <p:nvPr/>
        </p:nvSpPr>
        <p:spPr>
          <a:xfrm>
            <a:off x="929179" y="1844824"/>
            <a:ext cx="7488832" cy="2677656"/>
          </a:xfrm>
          <a:prstGeom prst="rect">
            <a:avLst/>
          </a:prstGeom>
          <a:noFill/>
        </p:spPr>
        <p:txBody>
          <a:bodyPr wrap="square" rtlCol="0">
            <a:spAutoFit/>
          </a:bodyPr>
          <a:lstStyle/>
          <a:p>
            <a:r>
              <a:rPr lang="en-MY" sz="2400" dirty="0">
                <a:latin typeface="+mn-lt"/>
              </a:rPr>
              <a:t>Knowledge Management (KM) is a discipline that promotes an integrated approach to identifying, capturing, evaluating, retrieving, and sharing all of an enterprise's information assets. These assets may include databases, documents, policies, procedures, and previously un-captured expertise and experience of individual works</a:t>
            </a:r>
          </a:p>
        </p:txBody>
      </p:sp>
    </p:spTree>
    <p:extLst>
      <p:ext uri="{BB962C8B-B14F-4D97-AF65-F5344CB8AC3E}">
        <p14:creationId xmlns:p14="http://schemas.microsoft.com/office/powerpoint/2010/main" val="969248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6CB-ECAD-4310-A71F-A4C5364D5B33}"/>
              </a:ext>
            </a:extLst>
          </p:cNvPr>
          <p:cNvSpPr>
            <a:spLocks noGrp="1"/>
          </p:cNvSpPr>
          <p:nvPr>
            <p:ph type="title"/>
          </p:nvPr>
        </p:nvSpPr>
        <p:spPr/>
        <p:txBody>
          <a:bodyPr/>
          <a:lstStyle/>
          <a:p>
            <a:r>
              <a:rPr lang="en-MY" dirty="0"/>
              <a:t>Knowledge Management Cycle</a:t>
            </a:r>
          </a:p>
        </p:txBody>
      </p:sp>
      <p:pic>
        <p:nvPicPr>
          <p:cNvPr id="9" name="Picture 8">
            <a:extLst>
              <a:ext uri="{FF2B5EF4-FFF2-40B4-BE49-F238E27FC236}">
                <a16:creationId xmlns:a16="http://schemas.microsoft.com/office/drawing/2014/main" id="{027B6B67-7958-4296-B17A-874298EDC75F}"/>
              </a:ext>
            </a:extLst>
          </p:cNvPr>
          <p:cNvPicPr>
            <a:picLocks noChangeAspect="1"/>
          </p:cNvPicPr>
          <p:nvPr/>
        </p:nvPicPr>
        <p:blipFill>
          <a:blip r:embed="rId2"/>
          <a:stretch>
            <a:fillRect/>
          </a:stretch>
        </p:blipFill>
        <p:spPr>
          <a:xfrm>
            <a:off x="1116217" y="1815606"/>
            <a:ext cx="7200199" cy="4903512"/>
          </a:xfrm>
          <a:prstGeom prst="rect">
            <a:avLst/>
          </a:prstGeom>
        </p:spPr>
      </p:pic>
    </p:spTree>
    <p:extLst>
      <p:ext uri="{BB962C8B-B14F-4D97-AF65-F5344CB8AC3E}">
        <p14:creationId xmlns:p14="http://schemas.microsoft.com/office/powerpoint/2010/main" val="2855788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A60-7F2B-4780-9D96-7EC8417A00E1}"/>
              </a:ext>
            </a:extLst>
          </p:cNvPr>
          <p:cNvSpPr>
            <a:spLocks noGrp="1"/>
          </p:cNvSpPr>
          <p:nvPr>
            <p:ph type="title"/>
          </p:nvPr>
        </p:nvSpPr>
        <p:spPr/>
        <p:txBody>
          <a:bodyPr/>
          <a:lstStyle/>
          <a:p>
            <a:r>
              <a:rPr lang="en-MY" dirty="0"/>
              <a:t>SECI Concepts</a:t>
            </a:r>
          </a:p>
        </p:txBody>
      </p:sp>
      <p:sp>
        <p:nvSpPr>
          <p:cNvPr id="4" name="TextBox 3">
            <a:extLst>
              <a:ext uri="{FF2B5EF4-FFF2-40B4-BE49-F238E27FC236}">
                <a16:creationId xmlns:a16="http://schemas.microsoft.com/office/drawing/2014/main" id="{95705629-15FF-4CB9-9807-E0306A45C257}"/>
              </a:ext>
            </a:extLst>
          </p:cNvPr>
          <p:cNvSpPr txBox="1"/>
          <p:nvPr/>
        </p:nvSpPr>
        <p:spPr>
          <a:xfrm>
            <a:off x="914400" y="1700808"/>
            <a:ext cx="7772400" cy="4801314"/>
          </a:xfrm>
          <a:prstGeom prst="rect">
            <a:avLst/>
          </a:prstGeom>
          <a:noFill/>
        </p:spPr>
        <p:txBody>
          <a:bodyPr wrap="square" rtlCol="0">
            <a:spAutoFit/>
          </a:bodyPr>
          <a:lstStyle/>
          <a:p>
            <a:r>
              <a:rPr lang="en-MY" b="1" dirty="0"/>
              <a:t>Socialization</a:t>
            </a:r>
            <a:r>
              <a:rPr lang="en-MY" dirty="0"/>
              <a:t> is the process where tacit knowledge it transmitted between people..</a:t>
            </a:r>
          </a:p>
          <a:p>
            <a:endParaRPr lang="en-MY" dirty="0"/>
          </a:p>
          <a:p>
            <a:r>
              <a:rPr lang="en-MY" b="1" dirty="0"/>
              <a:t>Externalization</a:t>
            </a:r>
            <a:r>
              <a:rPr lang="en-MY" dirty="0"/>
              <a:t> process allows tacit knowledge to be morphed into explicit knowledge. Through interaction between an individual and other groups in the organization, the individual’s tacit knowledge is expressed through whatever terms are possible, such as metaphors and stories. </a:t>
            </a:r>
          </a:p>
          <a:p>
            <a:endParaRPr lang="en-MY" dirty="0"/>
          </a:p>
          <a:p>
            <a:r>
              <a:rPr lang="en-MY" b="1" dirty="0"/>
              <a:t>Combination</a:t>
            </a:r>
            <a:r>
              <a:rPr lang="en-MY" dirty="0"/>
              <a:t> -Knowledge throughout the organization is collected and compiled into a more effective form of explicit knowledge, allowing the more refined forms to be distributed throughout the organization. An example would be a team in a tech firm whose job is to publish reports of successful products made throughout the company.</a:t>
            </a:r>
          </a:p>
          <a:p>
            <a:endParaRPr lang="en-MY" dirty="0"/>
          </a:p>
          <a:p>
            <a:r>
              <a:rPr lang="en-MY" b="1" dirty="0"/>
              <a:t>Internalization</a:t>
            </a:r>
            <a:r>
              <a:rPr lang="en-MY" dirty="0"/>
              <a:t> is the collective tacit knowledge of the organization is morphed from its explicit knowledge through internalization</a:t>
            </a:r>
          </a:p>
          <a:p>
            <a:endParaRPr lang="en-MY" dirty="0"/>
          </a:p>
        </p:txBody>
      </p:sp>
    </p:spTree>
    <p:extLst>
      <p:ext uri="{BB962C8B-B14F-4D97-AF65-F5344CB8AC3E}">
        <p14:creationId xmlns:p14="http://schemas.microsoft.com/office/powerpoint/2010/main" val="370265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3F2529-1267-4AEF-B5E2-183F14BBC7B4}"/>
              </a:ext>
            </a:extLst>
          </p:cNvPr>
          <p:cNvPicPr>
            <a:picLocks noChangeAspect="1"/>
          </p:cNvPicPr>
          <p:nvPr/>
        </p:nvPicPr>
        <p:blipFill>
          <a:blip r:embed="rId2"/>
          <a:stretch>
            <a:fillRect/>
          </a:stretch>
        </p:blipFill>
        <p:spPr>
          <a:xfrm>
            <a:off x="1259632" y="2132856"/>
            <a:ext cx="6276975" cy="4114800"/>
          </a:xfrm>
          <a:prstGeom prst="rect">
            <a:avLst/>
          </a:prstGeom>
        </p:spPr>
      </p:pic>
      <p:sp>
        <p:nvSpPr>
          <p:cNvPr id="3" name="Title 2">
            <a:extLst>
              <a:ext uri="{FF2B5EF4-FFF2-40B4-BE49-F238E27FC236}">
                <a16:creationId xmlns:a16="http://schemas.microsoft.com/office/drawing/2014/main" id="{20DCFAAC-092C-4F53-949E-2E6F900BE0A6}"/>
              </a:ext>
            </a:extLst>
          </p:cNvPr>
          <p:cNvSpPr>
            <a:spLocks noGrp="1"/>
          </p:cNvSpPr>
          <p:nvPr>
            <p:ph type="title"/>
          </p:nvPr>
        </p:nvSpPr>
        <p:spPr/>
        <p:txBody>
          <a:bodyPr/>
          <a:lstStyle/>
          <a:p>
            <a:r>
              <a:rPr lang="en-MY" dirty="0"/>
              <a:t>SECI Model of Knowledge Management</a:t>
            </a:r>
          </a:p>
        </p:txBody>
      </p:sp>
    </p:spTree>
    <p:extLst>
      <p:ext uri="{BB962C8B-B14F-4D97-AF65-F5344CB8AC3E}">
        <p14:creationId xmlns:p14="http://schemas.microsoft.com/office/powerpoint/2010/main" val="1482546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59DA-301C-4225-9E98-4937375090D0}"/>
              </a:ext>
            </a:extLst>
          </p:cNvPr>
          <p:cNvSpPr>
            <a:spLocks noGrp="1"/>
          </p:cNvSpPr>
          <p:nvPr>
            <p:ph type="title"/>
          </p:nvPr>
        </p:nvSpPr>
        <p:spPr/>
        <p:txBody>
          <a:bodyPr/>
          <a:lstStyle/>
          <a:p>
            <a:r>
              <a:rPr lang="en-MY" dirty="0"/>
              <a:t>Knowledge Management Model</a:t>
            </a:r>
          </a:p>
        </p:txBody>
      </p:sp>
      <p:pic>
        <p:nvPicPr>
          <p:cNvPr id="5" name="Picture 4">
            <a:extLst>
              <a:ext uri="{FF2B5EF4-FFF2-40B4-BE49-F238E27FC236}">
                <a16:creationId xmlns:a16="http://schemas.microsoft.com/office/drawing/2014/main" id="{EEF682E5-A714-4F36-883A-6C52250F152F}"/>
              </a:ext>
            </a:extLst>
          </p:cNvPr>
          <p:cNvPicPr>
            <a:picLocks noChangeAspect="1"/>
          </p:cNvPicPr>
          <p:nvPr/>
        </p:nvPicPr>
        <p:blipFill>
          <a:blip r:embed="rId2"/>
          <a:stretch>
            <a:fillRect/>
          </a:stretch>
        </p:blipFill>
        <p:spPr>
          <a:xfrm>
            <a:off x="1895475" y="1700808"/>
            <a:ext cx="5353050" cy="4705350"/>
          </a:xfrm>
          <a:prstGeom prst="rect">
            <a:avLst/>
          </a:prstGeom>
        </p:spPr>
      </p:pic>
    </p:spTree>
    <p:extLst>
      <p:ext uri="{BB962C8B-B14F-4D97-AF65-F5344CB8AC3E}">
        <p14:creationId xmlns:p14="http://schemas.microsoft.com/office/powerpoint/2010/main" val="929876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2417-34D2-4B7F-B517-1FC788667932}"/>
              </a:ext>
            </a:extLst>
          </p:cNvPr>
          <p:cNvSpPr>
            <a:spLocks noGrp="1"/>
          </p:cNvSpPr>
          <p:nvPr>
            <p:ph type="title"/>
          </p:nvPr>
        </p:nvSpPr>
        <p:spPr/>
        <p:txBody>
          <a:bodyPr/>
          <a:lstStyle/>
          <a:p>
            <a:r>
              <a:rPr lang="en-MY" dirty="0"/>
              <a:t>Knowledge Assets</a:t>
            </a:r>
          </a:p>
        </p:txBody>
      </p:sp>
      <p:pic>
        <p:nvPicPr>
          <p:cNvPr id="5" name="Picture 4">
            <a:extLst>
              <a:ext uri="{FF2B5EF4-FFF2-40B4-BE49-F238E27FC236}">
                <a16:creationId xmlns:a16="http://schemas.microsoft.com/office/drawing/2014/main" id="{2FE71059-BDBD-4D87-92EE-2101804551D4}"/>
              </a:ext>
            </a:extLst>
          </p:cNvPr>
          <p:cNvPicPr>
            <a:picLocks noChangeAspect="1"/>
          </p:cNvPicPr>
          <p:nvPr/>
        </p:nvPicPr>
        <p:blipFill>
          <a:blip r:embed="rId2"/>
          <a:stretch>
            <a:fillRect/>
          </a:stretch>
        </p:blipFill>
        <p:spPr>
          <a:xfrm>
            <a:off x="1331640" y="2276872"/>
            <a:ext cx="7118139" cy="3593182"/>
          </a:xfrm>
          <a:prstGeom prst="rect">
            <a:avLst/>
          </a:prstGeom>
        </p:spPr>
      </p:pic>
    </p:spTree>
    <p:extLst>
      <p:ext uri="{BB962C8B-B14F-4D97-AF65-F5344CB8AC3E}">
        <p14:creationId xmlns:p14="http://schemas.microsoft.com/office/powerpoint/2010/main" val="1936536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B5A8-4B2F-4032-8D73-95AA92458485}"/>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D36AD21B-ABC6-4637-B555-633B0523EA01}"/>
              </a:ext>
            </a:extLst>
          </p:cNvPr>
          <p:cNvSpPr>
            <a:spLocks noGrp="1"/>
          </p:cNvSpPr>
          <p:nvPr>
            <p:ph idx="1"/>
          </p:nvPr>
        </p:nvSpPr>
        <p:spPr/>
        <p:txBody>
          <a:bodyPr/>
          <a:lstStyle/>
          <a:p>
            <a:pPr marL="0" indent="0">
              <a:buNone/>
            </a:pPr>
            <a:r>
              <a:rPr lang="en-MY" dirty="0"/>
              <a:t>Knowledge, experience, and future competencies of employees all represent which of the following?</a:t>
            </a:r>
          </a:p>
          <a:p>
            <a:pPr marL="514350" indent="-514350">
              <a:buFont typeface="+mj-lt"/>
              <a:buAutoNum type="alphaUcPeriod"/>
            </a:pPr>
            <a:endParaRPr lang="en-MY" dirty="0"/>
          </a:p>
          <a:p>
            <a:pPr marL="514350" indent="-514350">
              <a:buFont typeface="+mj-lt"/>
              <a:buAutoNum type="alphaUcPeriod"/>
            </a:pPr>
            <a:r>
              <a:rPr lang="en-MY" dirty="0"/>
              <a:t>Human capital	</a:t>
            </a:r>
          </a:p>
          <a:p>
            <a:pPr marL="514350" indent="-514350">
              <a:buFont typeface="+mj-lt"/>
              <a:buAutoNum type="alphaUcPeriod"/>
            </a:pPr>
            <a:r>
              <a:rPr lang="en-MY" dirty="0"/>
              <a:t>Human resources	</a:t>
            </a:r>
          </a:p>
          <a:p>
            <a:pPr marL="514350" indent="-514350">
              <a:buFont typeface="+mj-lt"/>
              <a:buAutoNum type="alphaUcPeriod"/>
            </a:pPr>
            <a:r>
              <a:rPr lang="en-MY" dirty="0"/>
              <a:t>Interpersonal skills	</a:t>
            </a:r>
          </a:p>
          <a:p>
            <a:pPr marL="514350" indent="-514350">
              <a:buFont typeface="+mj-lt"/>
              <a:buAutoNum type="alphaUcPeriod"/>
            </a:pPr>
            <a:r>
              <a:rPr lang="en-MY" dirty="0"/>
              <a:t>Psychological capital</a:t>
            </a:r>
          </a:p>
          <a:p>
            <a:pPr marL="0" indent="0">
              <a:buNone/>
            </a:pPr>
            <a:endParaRPr lang="en-MY" dirty="0"/>
          </a:p>
        </p:txBody>
      </p:sp>
    </p:spTree>
    <p:extLst>
      <p:ext uri="{BB962C8B-B14F-4D97-AF65-F5344CB8AC3E}">
        <p14:creationId xmlns:p14="http://schemas.microsoft.com/office/powerpoint/2010/main" val="3059123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1B1D-E16F-41C5-A24C-103BC8815E1A}"/>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58F0AD1A-DE93-439B-8EAA-9DC04A9E2028}"/>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037216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C05D-F7A4-449C-94A5-34ECDC58E7C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9E0D46F2-DE49-4B95-99CE-89BE4B29ACB3}"/>
              </a:ext>
            </a:extLst>
          </p:cNvPr>
          <p:cNvSpPr>
            <a:spLocks noGrp="1"/>
          </p:cNvSpPr>
          <p:nvPr>
            <p:ph idx="1"/>
          </p:nvPr>
        </p:nvSpPr>
        <p:spPr/>
        <p:txBody>
          <a:bodyPr/>
          <a:lstStyle/>
          <a:p>
            <a:pPr marL="0" indent="0">
              <a:buNone/>
            </a:pPr>
            <a:r>
              <a:rPr lang="en-MY" sz="4800" dirty="0"/>
              <a:t>Questions</a:t>
            </a:r>
          </a:p>
        </p:txBody>
      </p:sp>
    </p:spTree>
    <p:extLst>
      <p:ext uri="{BB962C8B-B14F-4D97-AF65-F5344CB8AC3E}">
        <p14:creationId xmlns:p14="http://schemas.microsoft.com/office/powerpoint/2010/main" val="336457852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2089</TotalTime>
  <Words>1920</Words>
  <Application>Microsoft Office PowerPoint</Application>
  <PresentationFormat>On-screen Show (4:3)</PresentationFormat>
  <Paragraphs>187</Paragraphs>
  <Slides>51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Times New Roman</vt:lpstr>
      <vt:lpstr>Wingdings</vt:lpstr>
      <vt:lpstr>Office Theme</vt:lpstr>
      <vt:lpstr>TALENT DEVELOPMENT &amp; MANAGEMENT - I</vt:lpstr>
      <vt:lpstr>SPHRi Exam Content </vt:lpstr>
      <vt:lpstr> Talent Development and Management</vt:lpstr>
      <vt:lpstr> Talent Development and Management (27%)</vt:lpstr>
      <vt:lpstr>PowerPoint Presentation</vt:lpstr>
      <vt:lpstr>Human Resource Development (HRD)</vt:lpstr>
      <vt:lpstr>Human Resource Development (HRD)</vt:lpstr>
      <vt:lpstr>Human Resource Development (HRD)</vt:lpstr>
      <vt:lpstr>PowerPoint Presentation</vt:lpstr>
      <vt:lpstr>Organisational Development (OD)</vt:lpstr>
      <vt:lpstr>Organisational Development (OD)</vt:lpstr>
      <vt:lpstr>Features of Organisational Development</vt:lpstr>
      <vt:lpstr>Process of OD</vt:lpstr>
      <vt:lpstr>1. Entering and Contracting</vt:lpstr>
      <vt:lpstr>2. Diagnosing Organizations, Groups, and Jobs </vt:lpstr>
      <vt:lpstr>3. Collecting, Analyzing, and Feeding Back Diagnostic Information</vt:lpstr>
      <vt:lpstr>4. Designing Interventions</vt:lpstr>
      <vt:lpstr>Organisational Development Process</vt:lpstr>
      <vt:lpstr>Question # </vt:lpstr>
      <vt:lpstr>Answer # </vt:lpstr>
      <vt:lpstr>PowerPoint Presentation</vt:lpstr>
      <vt:lpstr>Effective Change Management</vt:lpstr>
      <vt:lpstr>Kurt Lewin Change Process Theory</vt:lpstr>
      <vt:lpstr>Organisational Development Process</vt:lpstr>
      <vt:lpstr>Kurt Lewin Change Process</vt:lpstr>
      <vt:lpstr>John Kotter’s, Eight Step Leading Change Model</vt:lpstr>
      <vt:lpstr>John Kotter’s, Eight Step Leading Change Model</vt:lpstr>
      <vt:lpstr>Comparison of Change models</vt:lpstr>
      <vt:lpstr>Question #</vt:lpstr>
      <vt:lpstr>Answer #</vt:lpstr>
      <vt:lpstr>PowerPoint Presentation</vt:lpstr>
      <vt:lpstr>Learning Organisation</vt:lpstr>
      <vt:lpstr>Key features in Learning Organization</vt:lpstr>
      <vt:lpstr>The Five Disciplines</vt:lpstr>
      <vt:lpstr>Five Disciplines </vt:lpstr>
      <vt:lpstr>Event vs Systems Thinking</vt:lpstr>
      <vt:lpstr>Mental Models</vt:lpstr>
      <vt:lpstr>Fifth Discipline – Learning Organisation</vt:lpstr>
      <vt:lpstr>Organizational Learning vs. Learning Organization</vt:lpstr>
      <vt:lpstr>Question #</vt:lpstr>
      <vt:lpstr>Answer #</vt:lpstr>
      <vt:lpstr>PowerPoint Presentation</vt:lpstr>
      <vt:lpstr>Knowledge Management</vt:lpstr>
      <vt:lpstr>Knowledge Management Cycle</vt:lpstr>
      <vt:lpstr>SECI Concepts</vt:lpstr>
      <vt:lpstr>SECI Model of Knowledge Management</vt:lpstr>
      <vt:lpstr>Knowledge Management Model</vt:lpstr>
      <vt:lpstr>Knowledge Assets</vt:lpstr>
      <vt:lpstr>Question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71</cp:revision>
  <cp:lastPrinted>1601-01-01T00:00:00Z</cp:lastPrinted>
  <dcterms:created xsi:type="dcterms:W3CDTF">2020-07-09T15:12:46Z</dcterms:created>
  <dcterms:modified xsi:type="dcterms:W3CDTF">2022-01-06T12:49:06Z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