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3"/>
  </p:notesMasterIdLst>
  <p:handoutMasterIdLst>
    <p:handoutMasterId r:id="rId54"/>
  </p:handoutMasterIdLst>
  <p:sldIdLst>
    <p:sldId id="256" r:id="rId2"/>
    <p:sldId id="294" r:id="rId3"/>
    <p:sldId id="295" r:id="rId4"/>
    <p:sldId id="296" r:id="rId5"/>
    <p:sldId id="266" r:id="rId6"/>
    <p:sldId id="302" r:id="rId7"/>
    <p:sldId id="303" r:id="rId8"/>
    <p:sldId id="263" r:id="rId9"/>
    <p:sldId id="267" r:id="rId10"/>
    <p:sldId id="273" r:id="rId11"/>
    <p:sldId id="301" r:id="rId12"/>
    <p:sldId id="271" r:id="rId13"/>
    <p:sldId id="289" r:id="rId14"/>
    <p:sldId id="297" r:id="rId15"/>
    <p:sldId id="298" r:id="rId16"/>
    <p:sldId id="299" r:id="rId17"/>
    <p:sldId id="300" r:id="rId18"/>
    <p:sldId id="258" r:id="rId19"/>
    <p:sldId id="486" r:id="rId20"/>
    <p:sldId id="487" r:id="rId21"/>
    <p:sldId id="268" r:id="rId22"/>
    <p:sldId id="290" r:id="rId23"/>
    <p:sldId id="288" r:id="rId24"/>
    <p:sldId id="259" r:id="rId25"/>
    <p:sldId id="262" r:id="rId26"/>
    <p:sldId id="304" r:id="rId27"/>
    <p:sldId id="287" r:id="rId28"/>
    <p:sldId id="261" r:id="rId29"/>
    <p:sldId id="490" r:id="rId30"/>
    <p:sldId id="491" r:id="rId31"/>
    <p:sldId id="269" r:id="rId32"/>
    <p:sldId id="277" r:id="rId33"/>
    <p:sldId id="279" r:id="rId34"/>
    <p:sldId id="278" r:id="rId35"/>
    <p:sldId id="280" r:id="rId36"/>
    <p:sldId id="275" r:id="rId37"/>
    <p:sldId id="276" r:id="rId38"/>
    <p:sldId id="485" r:id="rId39"/>
    <p:sldId id="281" r:id="rId40"/>
    <p:sldId id="488" r:id="rId41"/>
    <p:sldId id="489" r:id="rId42"/>
    <p:sldId id="270" r:id="rId43"/>
    <p:sldId id="283" r:id="rId44"/>
    <p:sldId id="284" r:id="rId45"/>
    <p:sldId id="293" r:id="rId46"/>
    <p:sldId id="264" r:id="rId47"/>
    <p:sldId id="286" r:id="rId48"/>
    <p:sldId id="285" r:id="rId49"/>
    <p:sldId id="492" r:id="rId50"/>
    <p:sldId id="493" r:id="rId51"/>
    <p:sldId id="321" r:id="rId5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solidFill>
            <a:srgbClr val="FFFFFF"/>
          </a:solidFill>
        </a:ln>
      </dgm:spPr>
      <dgm:t>
        <a:bodyPr/>
        <a:lstStyle/>
        <a:p>
          <a:r>
            <a:rPr lang="en-MY"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noFill/>
        </a:ln>
      </dgm:spPr>
      <dgm:t>
        <a:bodyPr/>
        <a:lstStyle/>
        <a:p>
          <a:r>
            <a:rPr lang="en-MY" dirty="0">
              <a:solidFill>
                <a:schemeClr val="accent3"/>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chemeClr val="accent3"/>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chemeClr val="accent3"/>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val="30675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901F-D12A-42F2-B32C-9F12AD8C86F6}"/>
              </a:ext>
            </a:extLst>
          </p:cNvPr>
          <p:cNvSpPr>
            <a:spLocks noGrp="1"/>
          </p:cNvSpPr>
          <p:nvPr>
            <p:ph type="title"/>
          </p:nvPr>
        </p:nvSpPr>
        <p:spPr>
          <a:xfrm>
            <a:off x="685800" y="277813"/>
            <a:ext cx="8350696" cy="1143000"/>
          </a:xfrm>
        </p:spPr>
        <p:txBody>
          <a:bodyPr/>
          <a:lstStyle/>
          <a:p>
            <a:r>
              <a:rPr lang="en-MY" sz="4000" dirty="0"/>
              <a:t> Talent Development and Management</a:t>
            </a:r>
          </a:p>
        </p:txBody>
      </p:sp>
      <p:sp>
        <p:nvSpPr>
          <p:cNvPr id="3" name="Content Placeholder 2">
            <a:extLst>
              <a:ext uri="{FF2B5EF4-FFF2-40B4-BE49-F238E27FC236}">
                <a16:creationId xmlns:a16="http://schemas.microsoft.com/office/drawing/2014/main" id="{D966FB57-6270-4D6C-AD94-D6B31F005902}"/>
              </a:ext>
            </a:extLst>
          </p:cNvPr>
          <p:cNvSpPr>
            <a:spLocks noGrp="1"/>
          </p:cNvSpPr>
          <p:nvPr>
            <p:ph idx="1"/>
          </p:nvPr>
        </p:nvSpPr>
        <p:spPr>
          <a:xfrm>
            <a:off x="685800" y="1628800"/>
            <a:ext cx="8206680" cy="4530725"/>
          </a:xfrm>
        </p:spPr>
        <p:txBody>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p14="http://schemas.microsoft.com/office/powerpoint/2010/main" val="2716620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A16E-89AE-4198-BFED-B9261A5CBB9C}"/>
              </a:ext>
            </a:extLst>
          </p:cNvPr>
          <p:cNvSpPr>
            <a:spLocks noGrp="1"/>
          </p:cNvSpPr>
          <p:nvPr>
            <p:ph type="title"/>
          </p:nvPr>
        </p:nvSpPr>
        <p:spPr/>
        <p:txBody>
          <a:bodyPr/>
          <a:lstStyle/>
          <a:p>
            <a:r>
              <a:rPr lang="en-MY" dirty="0"/>
              <a:t> Talent Development and Management (27%)</a:t>
            </a:r>
          </a:p>
        </p:txBody>
      </p:sp>
      <p:sp>
        <p:nvSpPr>
          <p:cNvPr id="3" name="Content Placeholder 2">
            <a:extLst>
              <a:ext uri="{FF2B5EF4-FFF2-40B4-BE49-F238E27FC236}">
                <a16:creationId xmlns:a16="http://schemas.microsoft.com/office/drawing/2014/main"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p14="http://schemas.microsoft.com/office/powerpoint/2010/main" val="277890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55DFD-362E-44B4-8679-474C2742255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96E83FDF-DD3A-4017-96F5-3B5B6A00E3F3}"/>
              </a:ext>
            </a:extLst>
          </p:cNvPr>
          <p:cNvSpPr>
            <a:spLocks noGrp="1"/>
          </p:cNvSpPr>
          <p:nvPr>
            <p:ph idx="1"/>
          </p:nvPr>
        </p:nvSpPr>
        <p:spPr/>
        <p:txBody>
          <a:bodyPr/>
          <a:lstStyle/>
          <a:p>
            <a:r>
              <a:rPr lang="en-MY" dirty="0"/>
              <a:t>HRD is about adult human beings functioning in productive systems. </a:t>
            </a:r>
          </a:p>
          <a:p>
            <a:r>
              <a:rPr lang="en-MY" dirty="0"/>
              <a:t>The purpose of HRD is to focus on the resource that humans bring to the success equation—both personal success and organizational success.</a:t>
            </a:r>
          </a:p>
          <a:p>
            <a:r>
              <a:rPr lang="en-MY" dirty="0"/>
              <a:t> The two core threads of HRD are</a:t>
            </a:r>
          </a:p>
          <a:p>
            <a:pPr marL="914400" lvl="1" indent="-514350">
              <a:buFont typeface="+mj-lt"/>
              <a:buAutoNum type="arabicPeriod"/>
            </a:pPr>
            <a:r>
              <a:rPr lang="en-MY" dirty="0"/>
              <a:t>Individual and organizational learning</a:t>
            </a:r>
          </a:p>
          <a:p>
            <a:pPr marL="914400" lvl="1" indent="-514350">
              <a:buFont typeface="+mj-lt"/>
              <a:buAutoNum type="arabicPeriod"/>
            </a:pPr>
            <a:r>
              <a:rPr lang="en-MY" dirty="0"/>
              <a:t>Individual and organizational performance. </a:t>
            </a:r>
          </a:p>
        </p:txBody>
      </p:sp>
    </p:spTree>
    <p:extLst>
      <p:ext uri="{BB962C8B-B14F-4D97-AF65-F5344CB8AC3E}">
        <p14:creationId xmlns:p14="http://schemas.microsoft.com/office/powerpoint/2010/main" val="210384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69C92-7E5C-4390-85A7-80535143D69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A39A66CF-E406-4F36-80F7-96DDABB9C681}"/>
              </a:ext>
            </a:extLst>
          </p:cNvPr>
          <p:cNvSpPr>
            <a:spLocks noGrp="1"/>
          </p:cNvSpPr>
          <p:nvPr>
            <p:ph idx="1"/>
          </p:nvPr>
        </p:nvSpPr>
        <p:spPr/>
        <p:txBody>
          <a:bodyPr/>
          <a:lstStyle/>
          <a:p>
            <a:r>
              <a:rPr lang="en-US" sz="2400" dirty="0">
                <a:latin typeface="+mn-lt"/>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a:t>
            </a:r>
          </a:p>
          <a:p>
            <a:endParaRPr lang="en-US" sz="2400" dirty="0">
              <a:latin typeface="+mn-lt"/>
            </a:endParaRPr>
          </a:p>
          <a:p>
            <a:r>
              <a:rPr lang="en-US" sz="2400" dirty="0">
                <a:latin typeface="+mn-lt"/>
              </a:rPr>
              <a:t>OD primarily focuses at the organizational level and connects with individuals, while Training &amp; Development primarily focuses on individuals and connects with the organization.</a:t>
            </a:r>
            <a:endParaRPr lang="en-MY" sz="2400" dirty="0">
              <a:latin typeface="+mn-lt"/>
            </a:endParaRPr>
          </a:p>
          <a:p>
            <a:endParaRPr lang="en-MY" sz="2000" dirty="0">
              <a:latin typeface="+mn-lt"/>
            </a:endParaRPr>
          </a:p>
          <a:p>
            <a:endParaRPr lang="en-MY" sz="2400" dirty="0"/>
          </a:p>
        </p:txBody>
      </p:sp>
    </p:spTree>
    <p:extLst>
      <p:ext uri="{BB962C8B-B14F-4D97-AF65-F5344CB8AC3E}">
        <p14:creationId xmlns:p14="http://schemas.microsoft.com/office/powerpoint/2010/main" val="1815597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0201-3FC8-4D72-B20D-9E85BC1DDC75}"/>
              </a:ext>
            </a:extLst>
          </p:cNvPr>
          <p:cNvSpPr>
            <a:spLocks noGrp="1"/>
          </p:cNvSpPr>
          <p:nvPr>
            <p:ph type="title"/>
          </p:nvPr>
        </p:nvSpPr>
        <p:spPr/>
        <p:txBody>
          <a:bodyPr/>
          <a:lstStyle/>
          <a:p>
            <a:r>
              <a:rPr lang="en-US" sz="3200" dirty="0">
                <a:latin typeface="+mn-lt"/>
              </a:rPr>
              <a:t>Human Resource Development (HRD)</a:t>
            </a:r>
            <a:endParaRPr lang="en-MY" sz="3200" dirty="0"/>
          </a:p>
        </p:txBody>
      </p:sp>
      <p:pic>
        <p:nvPicPr>
          <p:cNvPr id="4" name="Picture 3">
            <a:extLst>
              <a:ext uri="{FF2B5EF4-FFF2-40B4-BE49-F238E27FC236}">
                <a16:creationId xmlns:a16="http://schemas.microsoft.com/office/drawing/2014/main" id="{FE3B84DA-FB08-4D2A-A2CE-212BE030DFB0}"/>
              </a:ext>
            </a:extLst>
          </p:cNvPr>
          <p:cNvPicPr>
            <a:picLocks noChangeAspect="1"/>
          </p:cNvPicPr>
          <p:nvPr/>
        </p:nvPicPr>
        <p:blipFill>
          <a:blip r:embed="rId2"/>
          <a:stretch>
            <a:fillRect/>
          </a:stretch>
        </p:blipFill>
        <p:spPr>
          <a:xfrm>
            <a:off x="611560" y="1692776"/>
            <a:ext cx="7154427" cy="4879379"/>
          </a:xfrm>
          <a:prstGeom prst="rect">
            <a:avLst/>
          </a:prstGeom>
        </p:spPr>
      </p:pic>
    </p:spTree>
    <p:extLst>
      <p:ext uri="{BB962C8B-B14F-4D97-AF65-F5344CB8AC3E}">
        <p14:creationId xmlns:p14="http://schemas.microsoft.com/office/powerpoint/2010/main" val="131447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043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F765F982-6819-453B-A673-D382AF725F5A}"/>
              </a:ext>
            </a:extLst>
          </p:cNvPr>
          <p:cNvSpPr>
            <a:spLocks noGrp="1"/>
          </p:cNvSpPr>
          <p:nvPr>
            <p:ph idx="1"/>
          </p:nvPr>
        </p:nvSpPr>
        <p:spPr/>
        <p:txBody>
          <a:bodyPr/>
          <a:lstStyle/>
          <a:p>
            <a:pPr marL="0" indent="0">
              <a:buNone/>
            </a:pPr>
            <a:endParaRPr lang="en-MY" dirty="0"/>
          </a:p>
          <a:p>
            <a:pPr marL="0" indent="0">
              <a:buNone/>
            </a:pPr>
            <a:r>
              <a:rPr lang="en-MY" dirty="0"/>
              <a:t>Organisation wide initiative that engages all the people in the organisation towards a common objective</a:t>
            </a:r>
          </a:p>
          <a:p>
            <a:pPr marL="0" indent="0">
              <a:buNone/>
            </a:pPr>
            <a:endParaRPr lang="en-MY" dirty="0"/>
          </a:p>
          <a:p>
            <a:pPr marL="0" indent="0">
              <a:buNone/>
            </a:pPr>
            <a:r>
              <a:rPr lang="en-MY" dirty="0"/>
              <a:t>OD is system wide application </a:t>
            </a:r>
            <a:r>
              <a:rPr lang="en-MY" dirty="0" err="1"/>
              <a:t>behavioral</a:t>
            </a:r>
            <a:r>
              <a:rPr lang="en-MY"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63081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9F235364-7ECB-46FF-9D06-7AA4E4A736BC}"/>
              </a:ext>
            </a:extLst>
          </p:cNvPr>
          <p:cNvSpPr>
            <a:spLocks noGrp="1"/>
          </p:cNvSpPr>
          <p:nvPr>
            <p:ph idx="1"/>
          </p:nvPr>
        </p:nvSpPr>
        <p:spPr/>
        <p:txBody>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p14="http://schemas.microsoft.com/office/powerpoint/2010/main" val="3269674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a16="http://schemas.microsoft.com/office/drawing/2014/main"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p14="http://schemas.microsoft.com/office/powerpoint/2010/main" val="3188998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EF156-D3BD-4A36-8AAB-B3907B38DF6C}"/>
              </a:ext>
            </a:extLst>
          </p:cNvPr>
          <p:cNvSpPr>
            <a:spLocks noGrp="1"/>
          </p:cNvSpPr>
          <p:nvPr>
            <p:ph type="title"/>
          </p:nvPr>
        </p:nvSpPr>
        <p:spPr/>
        <p:txBody>
          <a:bodyPr/>
          <a:lstStyle/>
          <a:p>
            <a:r>
              <a:rPr lang="en-MY" dirty="0"/>
              <a:t>Process of OD</a:t>
            </a:r>
          </a:p>
        </p:txBody>
      </p:sp>
      <p:pic>
        <p:nvPicPr>
          <p:cNvPr id="5" name="Picture 4">
            <a:extLst>
              <a:ext uri="{FF2B5EF4-FFF2-40B4-BE49-F238E27FC236}">
                <a16:creationId xmlns:a16="http://schemas.microsoft.com/office/drawing/2014/main" id="{29FA6656-8856-4D78-BEAA-752CB5890351}"/>
              </a:ext>
            </a:extLst>
          </p:cNvPr>
          <p:cNvPicPr>
            <a:picLocks noChangeAspect="1"/>
          </p:cNvPicPr>
          <p:nvPr/>
        </p:nvPicPr>
        <p:blipFill>
          <a:blip r:embed="rId2"/>
          <a:stretch>
            <a:fillRect/>
          </a:stretch>
        </p:blipFill>
        <p:spPr>
          <a:xfrm>
            <a:off x="1907704" y="3541712"/>
            <a:ext cx="4819650" cy="3038475"/>
          </a:xfrm>
          <a:prstGeom prst="rect">
            <a:avLst/>
          </a:prstGeom>
        </p:spPr>
      </p:pic>
      <p:sp>
        <p:nvSpPr>
          <p:cNvPr id="6" name="TextBox 5">
            <a:extLst>
              <a:ext uri="{FF2B5EF4-FFF2-40B4-BE49-F238E27FC236}">
                <a16:creationId xmlns:a16="http://schemas.microsoft.com/office/drawing/2014/main" id="{EDD027AA-B1E3-41A6-9601-5B2F3400F086}"/>
              </a:ext>
            </a:extLst>
          </p:cNvPr>
          <p:cNvSpPr txBox="1"/>
          <p:nvPr/>
        </p:nvSpPr>
        <p:spPr>
          <a:xfrm>
            <a:off x="914400" y="1674674"/>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p14="http://schemas.microsoft.com/office/powerpoint/2010/main" val="1150939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EFF2-1933-4229-8C90-1C08171B88A2}"/>
              </a:ext>
            </a:extLst>
          </p:cNvPr>
          <p:cNvSpPr>
            <a:spLocks noGrp="1"/>
          </p:cNvSpPr>
          <p:nvPr>
            <p:ph type="title"/>
          </p:nvPr>
        </p:nvSpPr>
        <p:spPr/>
        <p:txBody>
          <a:bodyPr/>
          <a:lstStyle/>
          <a:p>
            <a:r>
              <a:rPr lang="en-MY" dirty="0"/>
              <a:t>1. </a:t>
            </a:r>
            <a:r>
              <a:rPr lang="en-MY" sz="4400" dirty="0"/>
              <a:t>Entering and Contracting</a:t>
            </a:r>
            <a:endParaRPr lang="en-MY" dirty="0"/>
          </a:p>
        </p:txBody>
      </p:sp>
      <p:sp>
        <p:nvSpPr>
          <p:cNvPr id="3" name="Content Placeholder 2">
            <a:extLst>
              <a:ext uri="{FF2B5EF4-FFF2-40B4-BE49-F238E27FC236}">
                <a16:creationId xmlns:a16="http://schemas.microsoft.com/office/drawing/2014/main" id="{75C14536-8124-4142-BE5C-0CB6CE5CC566}"/>
              </a:ext>
            </a:extLst>
          </p:cNvPr>
          <p:cNvSpPr>
            <a:spLocks noGrp="1"/>
          </p:cNvSpPr>
          <p:nvPr>
            <p:ph idx="1"/>
          </p:nvPr>
        </p:nvSpPr>
        <p:spPr/>
        <p:txBody>
          <a:bodyPr/>
          <a:lstStyle/>
          <a:p>
            <a:pPr marL="0" indent="0">
              <a:buNone/>
            </a:pPr>
            <a:r>
              <a:rPr lang="en-MY" sz="24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2400" dirty="0"/>
          </a:p>
          <a:p>
            <a:pPr marL="0" indent="0">
              <a:buNone/>
            </a:pPr>
            <a:r>
              <a:rPr lang="en-MY" sz="24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p14="http://schemas.microsoft.com/office/powerpoint/2010/main" val="1235581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4B791-971F-418D-9C8E-E6AA59D5C7E1}"/>
              </a:ext>
            </a:extLst>
          </p:cNvPr>
          <p:cNvSpPr>
            <a:spLocks noGrp="1"/>
          </p:cNvSpPr>
          <p:nvPr>
            <p:ph type="title"/>
          </p:nvPr>
        </p:nvSpPr>
        <p:spPr>
          <a:xfrm>
            <a:off x="914400" y="277813"/>
            <a:ext cx="7618040" cy="1143000"/>
          </a:xfrm>
        </p:spPr>
        <p:txBody>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a16="http://schemas.microsoft.com/office/drawing/2014/main" id="{6DACE48E-BDE1-4A6A-A4A2-9AC7D31C62C6}"/>
              </a:ext>
            </a:extLst>
          </p:cNvPr>
          <p:cNvSpPr>
            <a:spLocks noGrp="1"/>
          </p:cNvSpPr>
          <p:nvPr>
            <p:ph idx="1"/>
          </p:nvPr>
        </p:nvSpPr>
        <p:spPr>
          <a:xfrm>
            <a:off x="914400" y="1600200"/>
            <a:ext cx="7772400" cy="4530725"/>
          </a:xfrm>
        </p:spPr>
        <p:txBody>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p14="http://schemas.microsoft.com/office/powerpoint/2010/main" val="2100052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53B49-EEA6-4BE6-89AC-F6C977AEBB4F}"/>
              </a:ext>
            </a:extLst>
          </p:cNvPr>
          <p:cNvSpPr>
            <a:spLocks noGrp="1"/>
          </p:cNvSpPr>
          <p:nvPr>
            <p:ph type="title"/>
          </p:nvPr>
        </p:nvSpPr>
        <p:spPr/>
        <p:txBody>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a16="http://schemas.microsoft.com/office/drawing/2014/main" id="{7108F72B-77FB-46F6-A467-E1DAA7649AFA}"/>
              </a:ext>
            </a:extLst>
          </p:cNvPr>
          <p:cNvSpPr>
            <a:spLocks noGrp="1"/>
          </p:cNvSpPr>
          <p:nvPr>
            <p:ph idx="1"/>
          </p:nvPr>
        </p:nvSpPr>
        <p:spPr/>
        <p:txBody>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p14="http://schemas.microsoft.com/office/powerpoint/2010/main" val="2260888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a16="http://schemas.microsoft.com/office/drawing/2014/main" id="{939C2799-4CCC-4958-8218-3E8B313BEAC8}"/>
              </a:ext>
            </a:extLst>
          </p:cNvPr>
          <p:cNvSpPr>
            <a:spLocks noGrp="1"/>
          </p:cNvSpPr>
          <p:nvPr>
            <p:ph idx="1"/>
          </p:nvPr>
        </p:nvSpPr>
        <p:spPr/>
        <p:txBody>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p14="http://schemas.microsoft.com/office/powerpoint/2010/main" val="771348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a16="http://schemas.microsoft.com/office/drawing/2014/main" id="{4BA17666-596C-42F8-9D27-6D104DCD2DDC}"/>
              </a:ext>
            </a:extLst>
          </p:cNvPr>
          <p:cNvPicPr>
            <a:picLocks noChangeAspect="1"/>
          </p:cNvPicPr>
          <p:nvPr/>
        </p:nvPicPr>
        <p:blipFill>
          <a:blip r:embed="rId2"/>
          <a:stretch>
            <a:fillRect/>
          </a:stretch>
        </p:blipFill>
        <p:spPr>
          <a:xfrm>
            <a:off x="1475656" y="1916832"/>
            <a:ext cx="5330899" cy="4408888"/>
          </a:xfrm>
          <a:prstGeom prst="rect">
            <a:avLst/>
          </a:prstGeom>
        </p:spPr>
      </p:pic>
    </p:spTree>
    <p:extLst>
      <p:ext uri="{BB962C8B-B14F-4D97-AF65-F5344CB8AC3E}">
        <p14:creationId xmlns:p14="http://schemas.microsoft.com/office/powerpoint/2010/main" val="1840075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A6C42-74C3-49BC-93F1-A6025FDCEFC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p14="http://schemas.microsoft.com/office/powerpoint/2010/main" val="2896760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02A6-BED6-4C42-9E57-69F3DBD5288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60884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419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9D35-5F5E-40D0-9029-29A2643247F8}"/>
              </a:ext>
            </a:extLst>
          </p:cNvPr>
          <p:cNvSpPr>
            <a:spLocks noGrp="1"/>
          </p:cNvSpPr>
          <p:nvPr>
            <p:ph type="title"/>
          </p:nvPr>
        </p:nvSpPr>
        <p:spPr/>
        <p:txBody>
          <a:bodyPr/>
          <a:lstStyle/>
          <a:p>
            <a:r>
              <a:rPr lang="en-MY" dirty="0"/>
              <a:t>Effective Change Management</a:t>
            </a:r>
          </a:p>
        </p:txBody>
      </p:sp>
      <p:pic>
        <p:nvPicPr>
          <p:cNvPr id="5" name="Picture 4">
            <a:extLst>
              <a:ext uri="{FF2B5EF4-FFF2-40B4-BE49-F238E27FC236}">
                <a16:creationId xmlns:a16="http://schemas.microsoft.com/office/drawing/2014/main" id="{0C5F54D6-8876-4236-9A51-CBFDFF981158}"/>
              </a:ext>
            </a:extLst>
          </p:cNvPr>
          <p:cNvPicPr>
            <a:picLocks noChangeAspect="1"/>
          </p:cNvPicPr>
          <p:nvPr/>
        </p:nvPicPr>
        <p:blipFill>
          <a:blip r:embed="rId2"/>
          <a:stretch>
            <a:fillRect/>
          </a:stretch>
        </p:blipFill>
        <p:spPr>
          <a:xfrm>
            <a:off x="755576" y="1670496"/>
            <a:ext cx="7085242" cy="4909691"/>
          </a:xfrm>
          <a:prstGeom prst="rect">
            <a:avLst/>
          </a:prstGeom>
        </p:spPr>
      </p:pic>
    </p:spTree>
    <p:extLst>
      <p:ext uri="{BB962C8B-B14F-4D97-AF65-F5344CB8AC3E}">
        <p14:creationId xmlns:p14="http://schemas.microsoft.com/office/powerpoint/2010/main" val="2370742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982E-6EA1-4910-BF7B-6411A2D3AF32}"/>
              </a:ext>
            </a:extLst>
          </p:cNvPr>
          <p:cNvSpPr>
            <a:spLocks noGrp="1"/>
          </p:cNvSpPr>
          <p:nvPr>
            <p:ph type="title"/>
          </p:nvPr>
        </p:nvSpPr>
        <p:spPr>
          <a:xfrm>
            <a:off x="914400" y="277813"/>
            <a:ext cx="7978080" cy="1143000"/>
          </a:xfrm>
        </p:spPr>
        <p:txBody>
          <a:bodyPr/>
          <a:lstStyle/>
          <a:p>
            <a:r>
              <a:rPr lang="en-MY" dirty="0"/>
              <a:t>Kurt Lewin Change Process Theory</a:t>
            </a:r>
          </a:p>
        </p:txBody>
      </p:sp>
      <p:sp>
        <p:nvSpPr>
          <p:cNvPr id="4" name="TextBox 3">
            <a:extLst>
              <a:ext uri="{FF2B5EF4-FFF2-40B4-BE49-F238E27FC236}">
                <a16:creationId xmlns:a16="http://schemas.microsoft.com/office/drawing/2014/main" id="{EF9ADE34-5D22-48E0-A17C-A7CF837AB7DB}"/>
              </a:ext>
            </a:extLst>
          </p:cNvPr>
          <p:cNvSpPr txBox="1"/>
          <p:nvPr/>
        </p:nvSpPr>
        <p:spPr>
          <a:xfrm>
            <a:off x="683568" y="1844824"/>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a16="http://schemas.microsoft.com/office/drawing/2014/main" id="{B5AA8CD1-C895-45E9-BF96-D3722CB60A5F}"/>
              </a:ext>
            </a:extLst>
          </p:cNvPr>
          <p:cNvPicPr>
            <a:picLocks noChangeAspect="1"/>
          </p:cNvPicPr>
          <p:nvPr/>
        </p:nvPicPr>
        <p:blipFill>
          <a:blip r:embed="rId2"/>
          <a:stretch>
            <a:fillRect/>
          </a:stretch>
        </p:blipFill>
        <p:spPr>
          <a:xfrm>
            <a:off x="1238250" y="4392875"/>
            <a:ext cx="5782022" cy="2221948"/>
          </a:xfrm>
          <a:prstGeom prst="rect">
            <a:avLst/>
          </a:prstGeom>
        </p:spPr>
      </p:pic>
    </p:spTree>
    <p:extLst>
      <p:ext uri="{BB962C8B-B14F-4D97-AF65-F5344CB8AC3E}">
        <p14:creationId xmlns:p14="http://schemas.microsoft.com/office/powerpoint/2010/main" val="1781346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p14="http://schemas.microsoft.com/office/powerpoint/2010/main" val="2482742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p14="http://schemas.microsoft.com/office/powerpoint/2010/main" val="3886746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a16="http://schemas.microsoft.com/office/drawing/2014/main"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p14="http://schemas.microsoft.com/office/powerpoint/2010/main" val="622913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ED11-50EB-4625-B96F-4AF8AB06A77F}"/>
              </a:ext>
            </a:extLst>
          </p:cNvPr>
          <p:cNvSpPr>
            <a:spLocks noGrp="1"/>
          </p:cNvSpPr>
          <p:nvPr>
            <p:ph type="title"/>
          </p:nvPr>
        </p:nvSpPr>
        <p:spPr/>
        <p:txBody>
          <a:bodyPr/>
          <a:lstStyle/>
          <a:p>
            <a:r>
              <a:rPr lang="en-MY" dirty="0"/>
              <a:t>John Kotter’s, Eight Step Leading Change Model</a:t>
            </a:r>
          </a:p>
        </p:txBody>
      </p:sp>
      <p:pic>
        <p:nvPicPr>
          <p:cNvPr id="7" name="Picture 6">
            <a:extLst>
              <a:ext uri="{FF2B5EF4-FFF2-40B4-BE49-F238E27FC236}">
                <a16:creationId xmlns:a16="http://schemas.microsoft.com/office/drawing/2014/main" id="{757B6434-F919-4D56-A0DE-F1FAB0CAB255}"/>
              </a:ext>
            </a:extLst>
          </p:cNvPr>
          <p:cNvPicPr>
            <a:picLocks noChangeAspect="1"/>
          </p:cNvPicPr>
          <p:nvPr/>
        </p:nvPicPr>
        <p:blipFill>
          <a:blip r:embed="rId2"/>
          <a:stretch>
            <a:fillRect/>
          </a:stretch>
        </p:blipFill>
        <p:spPr>
          <a:xfrm>
            <a:off x="781050" y="1700808"/>
            <a:ext cx="8039100" cy="4572000"/>
          </a:xfrm>
          <a:prstGeom prst="rect">
            <a:avLst/>
          </a:prstGeom>
        </p:spPr>
      </p:pic>
    </p:spTree>
    <p:extLst>
      <p:ext uri="{BB962C8B-B14F-4D97-AF65-F5344CB8AC3E}">
        <p14:creationId xmlns:p14="http://schemas.microsoft.com/office/powerpoint/2010/main" val="1547381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p14="http://schemas.microsoft.com/office/powerpoint/2010/main" val="2129105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9B27-363A-4171-B282-D439DFDB5398}"/>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6D7AFDAB-2301-4409-AAA8-8BC603CF8828}"/>
              </a:ext>
            </a:extLst>
          </p:cNvPr>
          <p:cNvSpPr>
            <a:spLocks noGrp="1"/>
          </p:cNvSpPr>
          <p:nvPr>
            <p:ph idx="1"/>
          </p:nvPr>
        </p:nvSpPr>
        <p:spPr/>
        <p:txBody>
          <a:bodyPr/>
          <a:lstStyle/>
          <a:p>
            <a:pPr marL="0" indent="0">
              <a:buNone/>
            </a:pPr>
            <a:r>
              <a:rPr lang="en-MY" sz="2000" dirty="0"/>
              <a:t>Many employees are struggling to perform under the new management structure that has recently been put into place. Their primary concern is that they don’t know how long the new structure will hold, simply because the company has tried it before and it didn’t work. As a result, they are hesitant to invest too much effort into the new requirements. This is an example of which of the following conditions of change?</a:t>
            </a:r>
          </a:p>
          <a:p>
            <a:pPr marL="0" indent="0">
              <a:buNone/>
            </a:pPr>
            <a:endParaRPr lang="en-MY" sz="2000" dirty="0"/>
          </a:p>
          <a:p>
            <a:pPr marL="457200" indent="-457200">
              <a:buFont typeface="+mj-lt"/>
              <a:buAutoNum type="alphaUcPeriod"/>
            </a:pPr>
            <a:r>
              <a:rPr lang="en-MY" sz="2000" dirty="0"/>
              <a:t>Freezing	</a:t>
            </a:r>
          </a:p>
          <a:p>
            <a:pPr marL="457200" indent="-457200">
              <a:buFont typeface="+mj-lt"/>
              <a:buAutoNum type="alphaUcPeriod"/>
            </a:pPr>
            <a:r>
              <a:rPr lang="en-MY" sz="2000" dirty="0"/>
              <a:t>Norming	</a:t>
            </a:r>
          </a:p>
          <a:p>
            <a:pPr marL="457200" indent="-457200">
              <a:buFont typeface="+mj-lt"/>
              <a:buAutoNum type="alphaUcPeriod"/>
            </a:pPr>
            <a:r>
              <a:rPr lang="en-MY" sz="2000" dirty="0"/>
              <a:t>Change uncertainty	 </a:t>
            </a:r>
          </a:p>
          <a:p>
            <a:pPr marL="457200" indent="-457200">
              <a:buFont typeface="+mj-lt"/>
              <a:buAutoNum type="alphaUcPeriod"/>
            </a:pPr>
            <a:r>
              <a:rPr lang="en-MY" sz="2000" dirty="0"/>
              <a:t>Change avoidance</a:t>
            </a:r>
          </a:p>
          <a:p>
            <a:pPr marL="0" indent="0">
              <a:buNone/>
            </a:pPr>
            <a:endParaRPr lang="en-MY" sz="2000" dirty="0"/>
          </a:p>
        </p:txBody>
      </p:sp>
    </p:spTree>
    <p:extLst>
      <p:ext uri="{BB962C8B-B14F-4D97-AF65-F5344CB8AC3E}">
        <p14:creationId xmlns:p14="http://schemas.microsoft.com/office/powerpoint/2010/main" val="3872749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E8CAC-2945-4F1C-BF02-661E84A3052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CC4C3270-EAB2-458C-A7E7-EFE3B91B220A}"/>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26843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25098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1592C-76D8-4F6F-9398-AFFF5848D8A8}"/>
              </a:ext>
            </a:extLst>
          </p:cNvPr>
          <p:cNvSpPr>
            <a:spLocks noGrp="1"/>
          </p:cNvSpPr>
          <p:nvPr>
            <p:ph type="title"/>
          </p:nvPr>
        </p:nvSpPr>
        <p:spPr/>
        <p:txBody>
          <a:bodyPr/>
          <a:lstStyle/>
          <a:p>
            <a:r>
              <a:rPr lang="en-MY" dirty="0"/>
              <a:t>Learning Organisation</a:t>
            </a:r>
          </a:p>
        </p:txBody>
      </p:sp>
      <p:sp>
        <p:nvSpPr>
          <p:cNvPr id="8" name="TextBox 7">
            <a:extLst>
              <a:ext uri="{FF2B5EF4-FFF2-40B4-BE49-F238E27FC236}">
                <a16:creationId xmlns:a16="http://schemas.microsoft.com/office/drawing/2014/main" id="{BF37F734-9476-478D-A711-7216E5664ABA}"/>
              </a:ext>
            </a:extLst>
          </p:cNvPr>
          <p:cNvSpPr txBox="1"/>
          <p:nvPr/>
        </p:nvSpPr>
        <p:spPr>
          <a:xfrm>
            <a:off x="1115616" y="1844824"/>
            <a:ext cx="6264696" cy="3477875"/>
          </a:xfrm>
          <a:prstGeom prst="rect">
            <a:avLst/>
          </a:prstGeom>
          <a:noFill/>
        </p:spPr>
        <p:txBody>
          <a:bodyPr wrap="square" rtlCol="0">
            <a:spAutoFit/>
          </a:bodyPr>
          <a:lstStyle/>
          <a:p>
            <a:r>
              <a:rPr lang="en-MY" sz="2000" dirty="0"/>
              <a:t>A learning organization is a place where employees excel at creating, acquiring, and transferring knowledge. There are three building blocks :</a:t>
            </a:r>
          </a:p>
          <a:p>
            <a:endParaRPr lang="en-MY" sz="2000" dirty="0"/>
          </a:p>
          <a:p>
            <a:pPr marL="457200" indent="-457200">
              <a:buFont typeface="+mj-lt"/>
              <a:buAutoNum type="arabicPeriod"/>
            </a:pPr>
            <a:r>
              <a:rPr lang="en-MY" sz="2000" dirty="0"/>
              <a:t> Supportive learning environment</a:t>
            </a:r>
          </a:p>
          <a:p>
            <a:pPr marL="457200" indent="-457200">
              <a:buFont typeface="+mj-lt"/>
              <a:buAutoNum type="arabicPeriod"/>
            </a:pPr>
            <a:r>
              <a:rPr lang="en-MY" sz="2000" dirty="0"/>
              <a:t> Concrete learning processes and practices</a:t>
            </a:r>
          </a:p>
          <a:p>
            <a:pPr marL="457200" indent="-457200">
              <a:buFont typeface="+mj-lt"/>
              <a:buAutoNum type="arabicPeriod"/>
            </a:pPr>
            <a:r>
              <a:rPr lang="en-MY" sz="2000" dirty="0"/>
              <a:t> Leadership </a:t>
            </a:r>
            <a:r>
              <a:rPr lang="en-MY" sz="2000" dirty="0" err="1"/>
              <a:t>behavior</a:t>
            </a:r>
            <a:r>
              <a:rPr lang="en-MY" sz="2000" dirty="0"/>
              <a:t> that reinforces learning.</a:t>
            </a:r>
          </a:p>
          <a:p>
            <a:endParaRPr lang="en-MY" sz="2000" dirty="0"/>
          </a:p>
          <a:p>
            <a:r>
              <a:rPr lang="en-MY" sz="2000" dirty="0"/>
              <a:t> Such learning organizations would be able to adapt to the unpredictable more quickly than their competitors could</a:t>
            </a:r>
          </a:p>
        </p:txBody>
      </p:sp>
    </p:spTree>
    <p:extLst>
      <p:ext uri="{BB962C8B-B14F-4D97-AF65-F5344CB8AC3E}">
        <p14:creationId xmlns:p14="http://schemas.microsoft.com/office/powerpoint/2010/main" val="3863069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a16="http://schemas.microsoft.com/office/drawing/2014/main"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p14="http://schemas.microsoft.com/office/powerpoint/2010/main" val="505881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6CF21-809B-49C5-9FC8-E7CADF7E3E46}"/>
              </a:ext>
            </a:extLst>
          </p:cNvPr>
          <p:cNvSpPr>
            <a:spLocks noGrp="1"/>
          </p:cNvSpPr>
          <p:nvPr>
            <p:ph type="title"/>
          </p:nvPr>
        </p:nvSpPr>
        <p:spPr/>
        <p:txBody>
          <a:bodyPr/>
          <a:lstStyle/>
          <a:p>
            <a:r>
              <a:rPr lang="en-MY" dirty="0"/>
              <a:t>The Five Disciplines</a:t>
            </a:r>
          </a:p>
        </p:txBody>
      </p:sp>
      <p:pic>
        <p:nvPicPr>
          <p:cNvPr id="5" name="Picture 4">
            <a:extLst>
              <a:ext uri="{FF2B5EF4-FFF2-40B4-BE49-F238E27FC236}">
                <a16:creationId xmlns:a16="http://schemas.microsoft.com/office/drawing/2014/main"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p14="http://schemas.microsoft.com/office/powerpoint/2010/main" val="15834208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6EB2-CF09-4D32-870A-1B986F4EE7C8}"/>
              </a:ext>
            </a:extLst>
          </p:cNvPr>
          <p:cNvSpPr>
            <a:spLocks noGrp="1"/>
          </p:cNvSpPr>
          <p:nvPr>
            <p:ph type="title"/>
          </p:nvPr>
        </p:nvSpPr>
        <p:spPr/>
        <p:txBody>
          <a:bodyPr/>
          <a:lstStyle/>
          <a:p>
            <a:r>
              <a:rPr lang="en-MY" dirty="0"/>
              <a:t>Five Disciplines </a:t>
            </a:r>
          </a:p>
        </p:txBody>
      </p:sp>
      <p:sp>
        <p:nvSpPr>
          <p:cNvPr id="4" name="TextBox 3">
            <a:extLst>
              <a:ext uri="{FF2B5EF4-FFF2-40B4-BE49-F238E27FC236}">
                <a16:creationId xmlns:a16="http://schemas.microsoft.com/office/drawing/2014/main" id="{1B926B38-F3F7-4190-AF6E-4BE4DEF2178A}"/>
              </a:ext>
            </a:extLst>
          </p:cNvPr>
          <p:cNvSpPr txBox="1"/>
          <p:nvPr/>
        </p:nvSpPr>
        <p:spPr>
          <a:xfrm>
            <a:off x="914400" y="1844824"/>
            <a:ext cx="7690048" cy="3477875"/>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latin typeface="+mn-lt"/>
              </a:rPr>
              <a:t>System thinking </a:t>
            </a:r>
            <a:r>
              <a:rPr lang="en-MY" sz="20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000" b="1" dirty="0">
                <a:latin typeface="+mn-lt"/>
              </a:rPr>
              <a:t>Mental models </a:t>
            </a:r>
            <a:r>
              <a:rPr lang="en-MY" sz="20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000" b="1" dirty="0">
                <a:latin typeface="+mn-lt"/>
              </a:rPr>
              <a:t>Personal mastery </a:t>
            </a:r>
            <a:r>
              <a:rPr lang="en-MY" sz="2000" dirty="0">
                <a:latin typeface="+mn-lt"/>
              </a:rPr>
              <a:t>is the high level of proficiency in a subject or skill area.</a:t>
            </a:r>
          </a:p>
          <a:p>
            <a:pPr marL="285750" indent="-285750">
              <a:buFont typeface="Wingdings" panose="05000000000000000000" pitchFamily="2" charset="2"/>
              <a:buChar char="§"/>
            </a:pPr>
            <a:r>
              <a:rPr lang="en-MY" sz="2000" b="1" dirty="0">
                <a:latin typeface="+mn-lt"/>
              </a:rPr>
              <a:t>Team learning </a:t>
            </a:r>
            <a:r>
              <a:rPr lang="en-MY" sz="20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000" b="1" dirty="0">
                <a:latin typeface="+mn-lt"/>
              </a:rPr>
              <a:t>Shared vision </a:t>
            </a:r>
            <a:r>
              <a:rPr lang="en-MY" sz="2000" dirty="0">
                <a:latin typeface="+mn-lt"/>
              </a:rPr>
              <a:t>is a look into the future that fosters genuine commitment and is shared by all who need to possess it.</a:t>
            </a:r>
          </a:p>
        </p:txBody>
      </p:sp>
    </p:spTree>
    <p:extLst>
      <p:ext uri="{BB962C8B-B14F-4D97-AF65-F5344CB8AC3E}">
        <p14:creationId xmlns:p14="http://schemas.microsoft.com/office/powerpoint/2010/main" val="3291465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a16="http://schemas.microsoft.com/office/drawing/2014/main"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p14="http://schemas.microsoft.com/office/powerpoint/2010/main" val="3350846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C3DA-2820-4A6D-B0B5-3D88E7AA79D7}"/>
              </a:ext>
            </a:extLst>
          </p:cNvPr>
          <p:cNvSpPr>
            <a:spLocks noGrp="1"/>
          </p:cNvSpPr>
          <p:nvPr>
            <p:ph type="title"/>
          </p:nvPr>
        </p:nvSpPr>
        <p:spPr/>
        <p:txBody>
          <a:bodyPr/>
          <a:lstStyle/>
          <a:p>
            <a:r>
              <a:rPr lang="en-MY" dirty="0"/>
              <a:t>Mental Models</a:t>
            </a:r>
          </a:p>
        </p:txBody>
      </p:sp>
      <p:pic>
        <p:nvPicPr>
          <p:cNvPr id="5" name="Picture 4">
            <a:extLst>
              <a:ext uri="{FF2B5EF4-FFF2-40B4-BE49-F238E27FC236}">
                <a16:creationId xmlns:a16="http://schemas.microsoft.com/office/drawing/2014/main" id="{D6E561CE-1D71-4E95-BF56-D683A9CE19D4}"/>
              </a:ext>
            </a:extLst>
          </p:cNvPr>
          <p:cNvPicPr>
            <a:picLocks noChangeAspect="1"/>
          </p:cNvPicPr>
          <p:nvPr/>
        </p:nvPicPr>
        <p:blipFill>
          <a:blip r:embed="rId2"/>
          <a:stretch>
            <a:fillRect/>
          </a:stretch>
        </p:blipFill>
        <p:spPr>
          <a:xfrm>
            <a:off x="1770433" y="1916832"/>
            <a:ext cx="5603133" cy="4533304"/>
          </a:xfrm>
          <a:prstGeom prst="rect">
            <a:avLst/>
          </a:prstGeom>
        </p:spPr>
      </p:pic>
    </p:spTree>
    <p:extLst>
      <p:ext uri="{BB962C8B-B14F-4D97-AF65-F5344CB8AC3E}">
        <p14:creationId xmlns:p14="http://schemas.microsoft.com/office/powerpoint/2010/main" val="3208598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a16="http://schemas.microsoft.com/office/drawing/2014/main"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p14="http://schemas.microsoft.com/office/powerpoint/2010/main" val="11475193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a16="http://schemas.microsoft.com/office/drawing/2014/main"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p14="http://schemas.microsoft.com/office/powerpoint/2010/main" val="2327897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42CBC-CF31-4F57-8F39-5D7D05F32C62}"/>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80F64225-8B49-4167-8148-BECFF913026A}"/>
              </a:ext>
            </a:extLst>
          </p:cNvPr>
          <p:cNvSpPr>
            <a:spLocks noGrp="1"/>
          </p:cNvSpPr>
          <p:nvPr>
            <p:ph idx="1"/>
          </p:nvPr>
        </p:nvSpPr>
        <p:spPr>
          <a:xfrm>
            <a:off x="914400" y="1600201"/>
            <a:ext cx="7772400" cy="3773016"/>
          </a:xfrm>
        </p:spPr>
        <p:txBody>
          <a:bodyPr/>
          <a:lstStyle/>
          <a:p>
            <a:pPr marL="0" indent="0">
              <a:buNone/>
            </a:pPr>
            <a:r>
              <a:rPr lang="en-MY" dirty="0"/>
              <a:t>A culture of problem solving is a characteristic of what?</a:t>
            </a:r>
          </a:p>
          <a:p>
            <a:pPr marL="0" indent="0">
              <a:buNone/>
            </a:pPr>
            <a:endParaRPr lang="en-MY" dirty="0"/>
          </a:p>
          <a:p>
            <a:pPr marL="514350" indent="-514350">
              <a:buFont typeface="+mj-lt"/>
              <a:buAutoNum type="alphaUcPeriod"/>
            </a:pPr>
            <a:r>
              <a:rPr lang="en-MY" dirty="0"/>
              <a:t>Quality programs	</a:t>
            </a:r>
          </a:p>
          <a:p>
            <a:pPr marL="514350" indent="-514350">
              <a:buFont typeface="+mj-lt"/>
              <a:buAutoNum type="alphaUcPeriod"/>
            </a:pPr>
            <a:r>
              <a:rPr lang="en-MY" dirty="0"/>
              <a:t>Learning organization	</a:t>
            </a:r>
          </a:p>
          <a:p>
            <a:pPr marL="514350" indent="-514350">
              <a:buFont typeface="+mj-lt"/>
              <a:buAutoNum type="alphaUcPeriod"/>
            </a:pPr>
            <a:r>
              <a:rPr lang="en-MY" dirty="0"/>
              <a:t>Good management	</a:t>
            </a:r>
          </a:p>
          <a:p>
            <a:pPr marL="514350" indent="-514350">
              <a:buFont typeface="+mj-lt"/>
              <a:buAutoNum type="alphaUcPeriod"/>
            </a:pPr>
            <a:r>
              <a:rPr lang="en-MY" dirty="0"/>
              <a:t>Employee intelligence</a:t>
            </a:r>
          </a:p>
          <a:p>
            <a:pPr marL="0" indent="0">
              <a:buNone/>
            </a:pPr>
            <a:endParaRPr lang="en-MY" dirty="0"/>
          </a:p>
        </p:txBody>
      </p:sp>
    </p:spTree>
    <p:extLst>
      <p:ext uri="{BB962C8B-B14F-4D97-AF65-F5344CB8AC3E}">
        <p14:creationId xmlns:p14="http://schemas.microsoft.com/office/powerpoint/2010/main" val="24473068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6C3B1-0D54-4AD6-BB4B-AFC2E02090A9}"/>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DBA63BA6-807E-41D8-8BE2-295D0B606C89}"/>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300662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83911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a16="http://schemas.microsoft.com/office/drawing/2014/main" id="{7BE66A01-DFF5-4BA3-8BD5-013BCB8A4462}"/>
              </a:ext>
            </a:extLst>
          </p:cNvPr>
          <p:cNvSpPr txBox="1"/>
          <p:nvPr/>
        </p:nvSpPr>
        <p:spPr>
          <a:xfrm>
            <a:off x="929179" y="1844824"/>
            <a:ext cx="7488832"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p14="http://schemas.microsoft.com/office/powerpoint/2010/main" val="969248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16CB-ECAD-4310-A71F-A4C5364D5B33}"/>
              </a:ext>
            </a:extLst>
          </p:cNvPr>
          <p:cNvSpPr>
            <a:spLocks noGrp="1"/>
          </p:cNvSpPr>
          <p:nvPr>
            <p:ph type="title"/>
          </p:nvPr>
        </p:nvSpPr>
        <p:spPr/>
        <p:txBody>
          <a:bodyPr/>
          <a:lstStyle/>
          <a:p>
            <a:r>
              <a:rPr lang="en-MY" dirty="0"/>
              <a:t>Knowledge Management Cycle</a:t>
            </a:r>
          </a:p>
        </p:txBody>
      </p:sp>
      <p:pic>
        <p:nvPicPr>
          <p:cNvPr id="9" name="Picture 8">
            <a:extLst>
              <a:ext uri="{FF2B5EF4-FFF2-40B4-BE49-F238E27FC236}">
                <a16:creationId xmlns:a16="http://schemas.microsoft.com/office/drawing/2014/main" id="{027B6B67-7958-4296-B17A-874298EDC75F}"/>
              </a:ext>
            </a:extLst>
          </p:cNvPr>
          <p:cNvPicPr>
            <a:picLocks noChangeAspect="1"/>
          </p:cNvPicPr>
          <p:nvPr/>
        </p:nvPicPr>
        <p:blipFill>
          <a:blip r:embed="rId2"/>
          <a:stretch>
            <a:fillRect/>
          </a:stretch>
        </p:blipFill>
        <p:spPr>
          <a:xfrm>
            <a:off x="1116217" y="1815606"/>
            <a:ext cx="7200199" cy="4903512"/>
          </a:xfrm>
          <a:prstGeom prst="rect">
            <a:avLst/>
          </a:prstGeom>
        </p:spPr>
      </p:pic>
    </p:spTree>
    <p:extLst>
      <p:ext uri="{BB962C8B-B14F-4D97-AF65-F5344CB8AC3E}">
        <p14:creationId xmlns:p14="http://schemas.microsoft.com/office/powerpoint/2010/main" val="2855788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6A60-7F2B-4780-9D96-7EC8417A00E1}"/>
              </a:ext>
            </a:extLst>
          </p:cNvPr>
          <p:cNvSpPr>
            <a:spLocks noGrp="1"/>
          </p:cNvSpPr>
          <p:nvPr>
            <p:ph type="title"/>
          </p:nvPr>
        </p:nvSpPr>
        <p:spPr/>
        <p:txBody>
          <a:bodyPr/>
          <a:lstStyle/>
          <a:p>
            <a:r>
              <a:rPr lang="en-MY" dirty="0"/>
              <a:t>SECI Concepts</a:t>
            </a:r>
          </a:p>
        </p:txBody>
      </p:sp>
      <p:sp>
        <p:nvSpPr>
          <p:cNvPr id="4" name="TextBox 3">
            <a:extLst>
              <a:ext uri="{FF2B5EF4-FFF2-40B4-BE49-F238E27FC236}">
                <a16:creationId xmlns:a16="http://schemas.microsoft.com/office/drawing/2014/main" id="{95705629-15FF-4CB9-9807-E0306A45C257}"/>
              </a:ext>
            </a:extLst>
          </p:cNvPr>
          <p:cNvSpPr txBox="1"/>
          <p:nvPr/>
        </p:nvSpPr>
        <p:spPr>
          <a:xfrm>
            <a:off x="914400" y="1700808"/>
            <a:ext cx="7772400" cy="4801314"/>
          </a:xfrm>
          <a:prstGeom prst="rect">
            <a:avLst/>
          </a:prstGeom>
          <a:noFill/>
        </p:spPr>
        <p:txBody>
          <a:bodyPr wrap="square" rtlCol="0">
            <a:spAutoFit/>
          </a:bodyPr>
          <a:lstStyle/>
          <a:p>
            <a:r>
              <a:rPr lang="en-MY" b="1" dirty="0"/>
              <a:t>Socialization</a:t>
            </a:r>
            <a:r>
              <a:rPr lang="en-MY" dirty="0"/>
              <a:t> is the process where tacit knowledge it transmitted between people..</a:t>
            </a:r>
          </a:p>
          <a:p>
            <a:endParaRPr lang="en-MY" dirty="0"/>
          </a:p>
          <a:p>
            <a:r>
              <a:rPr lang="en-MY" b="1" dirty="0"/>
              <a:t>Externalization</a:t>
            </a:r>
            <a:r>
              <a:rPr lang="en-MY"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dirty="0"/>
          </a:p>
          <a:p>
            <a:r>
              <a:rPr lang="en-MY" b="1" dirty="0"/>
              <a:t>Combination</a:t>
            </a:r>
            <a:r>
              <a:rPr lang="en-MY"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dirty="0"/>
          </a:p>
          <a:p>
            <a:r>
              <a:rPr lang="en-MY" b="1" dirty="0"/>
              <a:t>Internalization</a:t>
            </a:r>
            <a:r>
              <a:rPr lang="en-MY" dirty="0"/>
              <a:t> is the collective tacit knowledge of the organization is morphed from its explicit knowledge through internalization</a:t>
            </a:r>
          </a:p>
          <a:p>
            <a:endParaRPr lang="en-MY" dirty="0"/>
          </a:p>
        </p:txBody>
      </p:sp>
    </p:spTree>
    <p:extLst>
      <p:ext uri="{BB962C8B-B14F-4D97-AF65-F5344CB8AC3E}">
        <p14:creationId xmlns:p14="http://schemas.microsoft.com/office/powerpoint/2010/main" val="370265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3F2529-1267-4AEF-B5E2-183F14BBC7B4}"/>
              </a:ext>
            </a:extLst>
          </p:cNvPr>
          <p:cNvPicPr>
            <a:picLocks noChangeAspect="1"/>
          </p:cNvPicPr>
          <p:nvPr/>
        </p:nvPicPr>
        <p:blipFill>
          <a:blip r:embed="rId2"/>
          <a:stretch>
            <a:fillRect/>
          </a:stretch>
        </p:blipFill>
        <p:spPr>
          <a:xfrm>
            <a:off x="1259632" y="2132856"/>
            <a:ext cx="6276975" cy="4114800"/>
          </a:xfrm>
          <a:prstGeom prst="rect">
            <a:avLst/>
          </a:prstGeom>
        </p:spPr>
      </p:pic>
      <p:sp>
        <p:nvSpPr>
          <p:cNvPr id="3" name="Title 2">
            <a:extLst>
              <a:ext uri="{FF2B5EF4-FFF2-40B4-BE49-F238E27FC236}">
                <a16:creationId xmlns:a16="http://schemas.microsoft.com/office/drawing/2014/main" id="{20DCFAAC-092C-4F53-949E-2E6F900BE0A6}"/>
              </a:ext>
            </a:extLst>
          </p:cNvPr>
          <p:cNvSpPr>
            <a:spLocks noGrp="1"/>
          </p:cNvSpPr>
          <p:nvPr>
            <p:ph type="title"/>
          </p:nvPr>
        </p:nvSpPr>
        <p:spPr/>
        <p:txBody>
          <a:bodyPr/>
          <a:lstStyle/>
          <a:p>
            <a:r>
              <a:rPr lang="en-MY" dirty="0"/>
              <a:t>SECI Model of Knowledge Management</a:t>
            </a:r>
          </a:p>
        </p:txBody>
      </p:sp>
    </p:spTree>
    <p:extLst>
      <p:ext uri="{BB962C8B-B14F-4D97-AF65-F5344CB8AC3E}">
        <p14:creationId xmlns:p14="http://schemas.microsoft.com/office/powerpoint/2010/main" val="1482546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59DA-301C-4225-9E98-4937375090D0}"/>
              </a:ext>
            </a:extLst>
          </p:cNvPr>
          <p:cNvSpPr>
            <a:spLocks noGrp="1"/>
          </p:cNvSpPr>
          <p:nvPr>
            <p:ph type="title"/>
          </p:nvPr>
        </p:nvSpPr>
        <p:spPr/>
        <p:txBody>
          <a:bodyPr/>
          <a:lstStyle/>
          <a:p>
            <a:r>
              <a:rPr lang="en-MY" dirty="0"/>
              <a:t>Knowledge Management Model</a:t>
            </a:r>
          </a:p>
        </p:txBody>
      </p:sp>
      <p:pic>
        <p:nvPicPr>
          <p:cNvPr id="5" name="Picture 4">
            <a:extLst>
              <a:ext uri="{FF2B5EF4-FFF2-40B4-BE49-F238E27FC236}">
                <a16:creationId xmlns:a16="http://schemas.microsoft.com/office/drawing/2014/main" id="{EEF682E5-A714-4F36-883A-6C52250F152F}"/>
              </a:ext>
            </a:extLst>
          </p:cNvPr>
          <p:cNvPicPr>
            <a:picLocks noChangeAspect="1"/>
          </p:cNvPicPr>
          <p:nvPr/>
        </p:nvPicPr>
        <p:blipFill>
          <a:blip r:embed="rId2"/>
          <a:stretch>
            <a:fillRect/>
          </a:stretch>
        </p:blipFill>
        <p:spPr>
          <a:xfrm>
            <a:off x="1895475" y="1700808"/>
            <a:ext cx="5353050" cy="4705350"/>
          </a:xfrm>
          <a:prstGeom prst="rect">
            <a:avLst/>
          </a:prstGeom>
        </p:spPr>
      </p:pic>
    </p:spTree>
    <p:extLst>
      <p:ext uri="{BB962C8B-B14F-4D97-AF65-F5344CB8AC3E}">
        <p14:creationId xmlns:p14="http://schemas.microsoft.com/office/powerpoint/2010/main" val="9298769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a16="http://schemas.microsoft.com/office/drawing/2014/main"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p14="http://schemas.microsoft.com/office/powerpoint/2010/main" val="19365363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6B5A8-4B2F-4032-8D73-95AA92458485}"/>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D36AD21B-ABC6-4637-B555-633B0523EA01}"/>
              </a:ext>
            </a:extLst>
          </p:cNvPr>
          <p:cNvSpPr>
            <a:spLocks noGrp="1"/>
          </p:cNvSpPr>
          <p:nvPr>
            <p:ph idx="1"/>
          </p:nvPr>
        </p:nvSpPr>
        <p:spPr/>
        <p:txBody>
          <a:bodyPr/>
          <a:lstStyle/>
          <a:p>
            <a:pPr marL="0" indent="0">
              <a:buNone/>
            </a:pPr>
            <a:r>
              <a:rPr lang="en-MY" dirty="0"/>
              <a:t>Knowledge, experience, and future competencies of employees all represent which of the following?</a:t>
            </a:r>
          </a:p>
          <a:p>
            <a:pPr marL="514350" indent="-514350">
              <a:buFont typeface="+mj-lt"/>
              <a:buAutoNum type="alphaUcPeriod"/>
            </a:pPr>
            <a:endParaRPr lang="en-MY" dirty="0"/>
          </a:p>
          <a:p>
            <a:pPr marL="514350" indent="-514350">
              <a:buFont typeface="+mj-lt"/>
              <a:buAutoNum type="alphaUcPeriod"/>
            </a:pPr>
            <a:r>
              <a:rPr lang="en-MY" dirty="0"/>
              <a:t>Human capital	</a:t>
            </a:r>
          </a:p>
          <a:p>
            <a:pPr marL="514350" indent="-514350">
              <a:buFont typeface="+mj-lt"/>
              <a:buAutoNum type="alphaUcPeriod"/>
            </a:pPr>
            <a:r>
              <a:rPr lang="en-MY" dirty="0"/>
              <a:t>Human resources	</a:t>
            </a:r>
          </a:p>
          <a:p>
            <a:pPr marL="514350" indent="-514350">
              <a:buFont typeface="+mj-lt"/>
              <a:buAutoNum type="alphaUcPeriod"/>
            </a:pPr>
            <a:r>
              <a:rPr lang="en-MY" dirty="0"/>
              <a:t>Interpersonal skills	</a:t>
            </a:r>
          </a:p>
          <a:p>
            <a:pPr marL="514350" indent="-514350">
              <a:buFont typeface="+mj-lt"/>
              <a:buAutoNum type="alphaUcPeriod"/>
            </a:pPr>
            <a:r>
              <a:rPr lang="en-MY" dirty="0"/>
              <a:t>Psychological capital</a:t>
            </a:r>
          </a:p>
          <a:p>
            <a:pPr marL="0" indent="0">
              <a:buNone/>
            </a:pPr>
            <a:endParaRPr lang="en-MY" dirty="0"/>
          </a:p>
        </p:txBody>
      </p:sp>
    </p:spTree>
    <p:extLst>
      <p:ext uri="{BB962C8B-B14F-4D97-AF65-F5344CB8AC3E}">
        <p14:creationId xmlns:p14="http://schemas.microsoft.com/office/powerpoint/2010/main" val="30591234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F1B1D-E16F-41C5-A24C-103BC8815E1A}"/>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58F0AD1A-DE93-439B-8EAA-9DC04A9E202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037216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36457852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2074</TotalTime>
  <Words>1820</Words>
  <Application>Microsoft Office PowerPoint</Application>
  <PresentationFormat>On-screen Show (4:3)</PresentationFormat>
  <Paragraphs>185</Paragraphs>
  <Slides>51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Times New Roman</vt:lpstr>
      <vt:lpstr>Wingdings</vt:lpstr>
      <vt:lpstr>Office Theme</vt:lpstr>
      <vt:lpstr>TALENT DEVELOPMENT &amp; MANAGEMENT - I</vt:lpstr>
      <vt:lpstr>SPHRi Exam Content </vt:lpstr>
      <vt:lpstr> Talent Development and Management</vt:lpstr>
      <vt:lpstr> Talent Development and Management (27%)</vt:lpstr>
      <vt:lpstr>PowerPoint Presentation</vt:lpstr>
      <vt:lpstr>Human Resource Development (HRD)</vt:lpstr>
      <vt:lpstr>Human Resource Development (HRD)</vt:lpstr>
      <vt:lpstr>Human Resource Development (HRD)</vt:lpstr>
      <vt:lpstr>PowerPoint Presentation</vt:lpstr>
      <vt:lpstr>Organisational Development (OD)</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Organisational Development Process</vt:lpstr>
      <vt:lpstr>Question # </vt:lpstr>
      <vt:lpstr>Answer # </vt:lpstr>
      <vt:lpstr>PowerPoint Presentation</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Question #</vt:lpstr>
      <vt:lpstr>Answer #</vt:lpstr>
      <vt:lpstr>PowerPoint Presentation</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Question #</vt:lpstr>
      <vt:lpstr>Answer #</vt:lpstr>
      <vt:lpstr>PowerPoint Presentation</vt:lpstr>
      <vt:lpstr>Knowledge Management</vt:lpstr>
      <vt:lpstr>Knowledge Management Cycle</vt:lpstr>
      <vt:lpstr>SECI Concepts</vt:lpstr>
      <vt:lpstr>SECI Model of Knowledge Management</vt:lpstr>
      <vt:lpstr>Knowledge Management Model</vt:lpstr>
      <vt:lpstr>Knowledge Assets</vt:lpstr>
      <vt:lpstr>Question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70</cp:revision>
  <cp:lastPrinted>1601-01-01T00:00:00Z</cp:lastPrinted>
  <dcterms:created xsi:type="dcterms:W3CDTF">2020-07-09T15:12:46Z</dcterms:created>
  <dcterms:modified xsi:type="dcterms:W3CDTF">2021-09-06T10:42:28Z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