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6"/>
  </p:notesMasterIdLst>
  <p:handoutMasterIdLst>
    <p:handoutMasterId r:id="rId47"/>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258" r:id="rId19"/>
    <p:sldId id="268" r:id="rId20"/>
    <p:sldId id="290" r:id="rId21"/>
    <p:sldId id="288" r:id="rId22"/>
    <p:sldId id="259" r:id="rId23"/>
    <p:sldId id="262" r:id="rId24"/>
    <p:sldId id="304" r:id="rId25"/>
    <p:sldId id="287" r:id="rId26"/>
    <p:sldId id="261" r:id="rId27"/>
    <p:sldId id="269" r:id="rId28"/>
    <p:sldId id="277" r:id="rId29"/>
    <p:sldId id="279" r:id="rId30"/>
    <p:sldId id="278" r:id="rId31"/>
    <p:sldId id="280" r:id="rId32"/>
    <p:sldId id="275" r:id="rId33"/>
    <p:sldId id="276" r:id="rId34"/>
    <p:sldId id="485" r:id="rId35"/>
    <p:sldId id="281" r:id="rId36"/>
    <p:sldId id="270" r:id="rId37"/>
    <p:sldId id="283" r:id="rId38"/>
    <p:sldId id="284" r:id="rId39"/>
    <p:sldId id="293" r:id="rId40"/>
    <p:sldId id="264" r:id="rId41"/>
    <p:sldId id="286" r:id="rId42"/>
    <p:sldId id="285" r:id="rId43"/>
    <p:sldId id="282" r:id="rId44"/>
    <p:sldId id="321" r:id="rId4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01F-D12A-42F2-B32C-9F12AD8C86F6}"/>
              </a:ext>
            </a:extLst>
          </p:cNvPr>
          <p:cNvSpPr>
            <a:spLocks noGrp="1"/>
          </p:cNvSpPr>
          <p:nvPr>
            <p:ph type="title"/>
          </p:nvPr>
        </p:nvSpPr>
        <p:spPr>
          <a:xfrm>
            <a:off x="685800" y="277813"/>
            <a:ext cx="8350696" cy="1143000"/>
          </a:xfrm>
        </p:spPr>
        <p:txBody>
          <a:bodyPr/>
          <a:lstStyle/>
          <a:p>
            <a:r>
              <a:rPr lang="en-MY" sz="4000" dirty="0"/>
              <a:t> Talent Development and Management</a:t>
            </a:r>
          </a:p>
        </p:txBody>
      </p:sp>
      <p:sp>
        <p:nvSpPr>
          <p:cNvPr id="3" name="Content Placeholder 2">
            <a:extLst>
              <a:ext uri="{FF2B5EF4-FFF2-40B4-BE49-F238E27FC236}">
                <a16:creationId xmlns:a16="http://schemas.microsoft.com/office/drawing/2014/main" id="{D966FB57-6270-4D6C-AD94-D6B31F005902}"/>
              </a:ext>
            </a:extLst>
          </p:cNvPr>
          <p:cNvSpPr>
            <a:spLocks noGrp="1"/>
          </p:cNvSpPr>
          <p:nvPr>
            <p:ph idx="1"/>
          </p:nvPr>
        </p:nvSpPr>
        <p:spPr>
          <a:xfrm>
            <a:off x="685800" y="1628800"/>
            <a:ext cx="8206680" cy="4530725"/>
          </a:xfrm>
        </p:spPr>
        <p:txBody>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val="271662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val="277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val="21038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A39A66CF-E406-4F36-80F7-96DDABB9C681}"/>
              </a:ext>
            </a:extLst>
          </p:cNvPr>
          <p:cNvSpPr>
            <a:spLocks noGrp="1"/>
          </p:cNvSpPr>
          <p:nvPr>
            <p:ph idx="1"/>
          </p:nvPr>
        </p:nvSpPr>
        <p:spPr/>
        <p:txBody>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val="1815597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US" sz="3200" dirty="0">
                <a:latin typeface="+mn-lt"/>
              </a:rPr>
              <a:t>Human Resource Development (HRD)</a:t>
            </a:r>
            <a:endParaRPr lang="en-MY" sz="3200" dirty="0"/>
          </a:p>
        </p:txBody>
      </p:sp>
      <p:pic>
        <p:nvPicPr>
          <p:cNvPr id="4" name="Picture 3">
            <a:extLst>
              <a:ext uri="{FF2B5EF4-FFF2-40B4-BE49-F238E27FC236}">
                <a16:creationId xmlns:a16="http://schemas.microsoft.com/office/drawing/2014/main" id="{FE3B84DA-FB08-4D2A-A2CE-212BE030DFB0}"/>
              </a:ext>
            </a:extLst>
          </p:cNvPr>
          <p:cNvPicPr>
            <a:picLocks noChangeAspect="1"/>
          </p:cNvPicPr>
          <p:nvPr/>
        </p:nvPicPr>
        <p:blipFill>
          <a:blip r:embed="rId2"/>
          <a:stretch>
            <a:fillRect/>
          </a:stretch>
        </p:blipFill>
        <p:spPr>
          <a:xfrm>
            <a:off x="611560" y="1692776"/>
            <a:ext cx="7154427" cy="4879379"/>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 wide initiative that engages all the people in the organisation towards a common objective</a:t>
            </a:r>
          </a:p>
          <a:p>
            <a:pPr marL="0" indent="0">
              <a:buNone/>
            </a:pPr>
            <a:endParaRPr lang="en-MY" dirty="0"/>
          </a:p>
          <a:p>
            <a:pPr marL="0" indent="0">
              <a:buNone/>
            </a:pPr>
            <a:r>
              <a:rPr lang="en-MY" dirty="0"/>
              <a:t>OD is system wide application </a:t>
            </a:r>
            <a:r>
              <a:rPr lang="en-MY" dirty="0" err="1"/>
              <a:t>behavioral</a:t>
            </a:r>
            <a:r>
              <a:rPr lang="en-MY"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6308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9F235364-7ECB-46FF-9D06-7AA4E4A736BC}"/>
              </a:ext>
            </a:extLst>
          </p:cNvPr>
          <p:cNvSpPr>
            <a:spLocks noGrp="1"/>
          </p:cNvSpPr>
          <p:nvPr>
            <p:ph idx="1"/>
          </p:nvPr>
        </p:nvSpPr>
        <p:spPr/>
        <p:txBody>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val="32696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FF2-1933-4229-8C90-1C08171B88A2}"/>
              </a:ext>
            </a:extLst>
          </p:cNvPr>
          <p:cNvSpPr>
            <a:spLocks noGrp="1"/>
          </p:cNvSpPr>
          <p:nvPr>
            <p:ph type="title"/>
          </p:nvPr>
        </p:nvSpPr>
        <p:spPr/>
        <p:txBody>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id="{75C14536-8124-4142-BE5C-0CB6CE5CC566}"/>
              </a:ext>
            </a:extLst>
          </p:cNvPr>
          <p:cNvSpPr>
            <a:spLocks noGrp="1"/>
          </p:cNvSpPr>
          <p:nvPr>
            <p:ph idx="1"/>
          </p:nvPr>
        </p:nvSpPr>
        <p:spPr/>
        <p:txBody>
          <a:bodyPr/>
          <a:lstStyle/>
          <a:p>
            <a:pPr marL="0" indent="0">
              <a:buNone/>
            </a:pPr>
            <a:r>
              <a:rPr lang="en-MY" sz="24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2400" dirty="0"/>
          </a:p>
          <a:p>
            <a:pPr marL="0" indent="0">
              <a:buNone/>
            </a:pPr>
            <a:r>
              <a:rPr lang="en-MY" sz="24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val="12355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B791-971F-418D-9C8E-E6AA59D5C7E1}"/>
              </a:ext>
            </a:extLst>
          </p:cNvPr>
          <p:cNvSpPr>
            <a:spLocks noGrp="1"/>
          </p:cNvSpPr>
          <p:nvPr>
            <p:ph type="title"/>
          </p:nvPr>
        </p:nvSpPr>
        <p:spPr>
          <a:xfrm>
            <a:off x="914400" y="277813"/>
            <a:ext cx="7618040" cy="1143000"/>
          </a:xfrm>
        </p:spPr>
        <p:txBody>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id="{6DACE48E-BDE1-4A6A-A4A2-9AC7D31C62C6}"/>
              </a:ext>
            </a:extLst>
          </p:cNvPr>
          <p:cNvSpPr>
            <a:spLocks noGrp="1"/>
          </p:cNvSpPr>
          <p:nvPr>
            <p:ph idx="1"/>
          </p:nvPr>
        </p:nvSpPr>
        <p:spPr>
          <a:xfrm>
            <a:off x="914400" y="1600200"/>
            <a:ext cx="7772400" cy="4530725"/>
          </a:xfrm>
        </p:spPr>
        <p:txBody>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val="210005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3B49-EEA6-4BE6-89AC-F6C977AEBB4F}"/>
              </a:ext>
            </a:extLst>
          </p:cNvPr>
          <p:cNvSpPr>
            <a:spLocks noGrp="1"/>
          </p:cNvSpPr>
          <p:nvPr>
            <p:ph type="title"/>
          </p:nvPr>
        </p:nvSpPr>
        <p:spPr/>
        <p:txBody>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id="{7108F72B-77FB-46F6-A467-E1DAA7649AFA}"/>
              </a:ext>
            </a:extLst>
          </p:cNvPr>
          <p:cNvSpPr>
            <a:spLocks noGrp="1"/>
          </p:cNvSpPr>
          <p:nvPr>
            <p:ph idx="1"/>
          </p:nvPr>
        </p:nvSpPr>
        <p:spPr/>
        <p:txBody>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val="2260888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id="{939C2799-4CCC-4958-8218-3E8B313BEAC8}"/>
              </a:ext>
            </a:extLst>
          </p:cNvPr>
          <p:cNvSpPr>
            <a:spLocks noGrp="1"/>
          </p:cNvSpPr>
          <p:nvPr>
            <p:ph idx="1"/>
          </p:nvPr>
        </p:nvSpPr>
        <p:spPr/>
        <p:txBody>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val="77134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val="622913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4B2E-F3A3-4374-901B-9CC13C18FBE6}"/>
              </a:ext>
            </a:extLst>
          </p:cNvPr>
          <p:cNvSpPr>
            <a:spLocks noGrp="1"/>
          </p:cNvSpPr>
          <p:nvPr>
            <p:ph type="title"/>
          </p:nvPr>
        </p:nvSpPr>
        <p:spPr/>
        <p:txBody>
          <a:bodyPr/>
          <a:lstStyle/>
          <a:p>
            <a:r>
              <a:rPr lang="en-MY" dirty="0"/>
              <a:t>HR Roles in Organizational Development</a:t>
            </a:r>
          </a:p>
        </p:txBody>
      </p:sp>
      <p:sp>
        <p:nvSpPr>
          <p:cNvPr id="3" name="Content Placeholder 2">
            <a:extLst>
              <a:ext uri="{FF2B5EF4-FFF2-40B4-BE49-F238E27FC236}">
                <a16:creationId xmlns:a16="http://schemas.microsoft.com/office/drawing/2014/main" id="{8056EB59-2ADB-4C90-8AD1-564859365D24}"/>
              </a:ext>
            </a:extLst>
          </p:cNvPr>
          <p:cNvSpPr>
            <a:spLocks noGrp="1"/>
          </p:cNvSpPr>
          <p:nvPr>
            <p:ph idx="1"/>
          </p:nvPr>
        </p:nvSpPr>
        <p:spPr/>
        <p:txBody>
          <a:bodyPr/>
          <a:lstStyle/>
          <a:p>
            <a:r>
              <a:rPr lang="en-MY" sz="2000" dirty="0"/>
              <a:t> HR should become a </a:t>
            </a:r>
            <a:r>
              <a:rPr lang="en-MY" sz="2000" b="1" dirty="0"/>
              <a:t>partner</a:t>
            </a:r>
            <a:r>
              <a:rPr lang="en-MY" sz="2000" dirty="0"/>
              <a:t> with senior and line managers in strategy execution, helping to move planning from the conference room to the marketplace.</a:t>
            </a:r>
          </a:p>
          <a:p>
            <a:r>
              <a:rPr lang="en-MY" sz="2000" dirty="0"/>
              <a:t>It should become an </a:t>
            </a:r>
            <a:r>
              <a:rPr lang="en-MY" sz="2000" b="1" dirty="0"/>
              <a:t>expert</a:t>
            </a:r>
            <a:r>
              <a:rPr lang="en-MY" sz="2000" dirty="0"/>
              <a:t> in the way work is organized and executed, delivering administrative efficiency to ensure that costs are reduced while quality is maintained.</a:t>
            </a:r>
          </a:p>
          <a:p>
            <a:r>
              <a:rPr lang="en-MY" sz="2000" dirty="0"/>
              <a:t>It should become a </a:t>
            </a:r>
            <a:r>
              <a:rPr lang="en-MY" sz="2000" b="1" dirty="0"/>
              <a:t>champion</a:t>
            </a:r>
            <a:r>
              <a:rPr lang="en-MY" sz="2000" dirty="0"/>
              <a:t> for employees, vigorously representing their concerns to senior management and at the same time working to increase employee contribution; that is, employees’ commitment to the organization and their ability to deliver results.</a:t>
            </a:r>
          </a:p>
          <a:p>
            <a:r>
              <a:rPr lang="en-MY" sz="2000" dirty="0"/>
              <a:t>HR should become an </a:t>
            </a:r>
            <a:r>
              <a:rPr lang="en-MY" sz="2000" b="1" dirty="0"/>
              <a:t>agent</a:t>
            </a:r>
            <a:r>
              <a:rPr lang="en-MY" sz="2000" dirty="0"/>
              <a:t> of continuous transformation; shaping processes and a culture that together improve an organization’s capacity for change</a:t>
            </a:r>
          </a:p>
          <a:p>
            <a:endParaRPr lang="en-MY" sz="2000" dirty="0"/>
          </a:p>
        </p:txBody>
      </p:sp>
    </p:spTree>
    <p:extLst>
      <p:ext uri="{BB962C8B-B14F-4D97-AF65-F5344CB8AC3E}">
        <p14:creationId xmlns:p14="http://schemas.microsoft.com/office/powerpoint/2010/main" val="38083808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1850</TotalTime>
  <Words>1748</Words>
  <Application>Microsoft Office PowerPoint</Application>
  <PresentationFormat>On-screen Show (4:3)</PresentationFormat>
  <Paragraphs>155</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Times New Roman</vt:lpstr>
      <vt:lpstr>Wingdings</vt:lpstr>
      <vt:lpstr>Office Theme</vt:lpstr>
      <vt:lpstr>TALENT DEVELOPMENT &amp; MANAGEMENT - I</vt:lpstr>
      <vt:lpstr>SPHRi Exam Content </vt:lpstr>
      <vt:lpstr> Talent Development and Management</vt:lpstr>
      <vt:lpstr> Talent Development and Management (27%)</vt:lpstr>
      <vt:lpstr>PowerPoint Presentation</vt:lpstr>
      <vt:lpstr>Human Resource Development (HRD)</vt:lpstr>
      <vt:lpstr>Human Resource Development (HRD)</vt:lpstr>
      <vt:lpstr>Human Resource Development (HRD)</vt:lpstr>
      <vt:lpstr>PowerPoint Presentation</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Organisational Development Process</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PowerPoint Presentation</vt:lpstr>
      <vt:lpstr>Knowledge Management</vt:lpstr>
      <vt:lpstr>Knowledge Management Cycle</vt:lpstr>
      <vt:lpstr>SECI Concepts</vt:lpstr>
      <vt:lpstr>SECI Model of Knowledge Management</vt:lpstr>
      <vt:lpstr>Knowledge Management Model</vt:lpstr>
      <vt:lpstr>Knowledge Assets</vt:lpstr>
      <vt:lpstr>HR Roles in Organizational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66</cp:revision>
  <cp:lastPrinted>1601-01-01T00:00:00Z</cp:lastPrinted>
  <dcterms:created xsi:type="dcterms:W3CDTF">2020-07-09T15:12:46Z</dcterms:created>
  <dcterms:modified xsi:type="dcterms:W3CDTF">2021-05-31T08:37:44Z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