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6"/>
  </p:notesMasterIdLst>
  <p:handoutMasterIdLst>
    <p:handoutMasterId r:id="rId47"/>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258" r:id="rId19"/>
    <p:sldId id="268" r:id="rId20"/>
    <p:sldId id="290" r:id="rId21"/>
    <p:sldId id="288" r:id="rId22"/>
    <p:sldId id="259" r:id="rId23"/>
    <p:sldId id="262" r:id="rId24"/>
    <p:sldId id="304" r:id="rId25"/>
    <p:sldId id="287" r:id="rId26"/>
    <p:sldId id="261" r:id="rId27"/>
    <p:sldId id="269" r:id="rId28"/>
    <p:sldId id="277" r:id="rId29"/>
    <p:sldId id="279" r:id="rId30"/>
    <p:sldId id="278" r:id="rId31"/>
    <p:sldId id="280" r:id="rId32"/>
    <p:sldId id="275" r:id="rId33"/>
    <p:sldId id="276" r:id="rId34"/>
    <p:sldId id="265" r:id="rId35"/>
    <p:sldId id="281" r:id="rId36"/>
    <p:sldId id="270" r:id="rId37"/>
    <p:sldId id="283" r:id="rId38"/>
    <p:sldId id="284" r:id="rId39"/>
    <p:sldId id="293" r:id="rId40"/>
    <p:sldId id="264" r:id="rId41"/>
    <p:sldId id="286" r:id="rId42"/>
    <p:sldId id="285" r:id="rId43"/>
    <p:sldId id="282" r:id="rId44"/>
    <p:sldId id="272" r:id="rId4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a:xfrm>
            <a:off x="685800" y="277813"/>
            <a:ext cx="8350696" cy="1143000"/>
          </a:xfrm>
        </p:spPr>
        <p:txBody>
          <a:bodyPr/>
          <a:lstStyle/>
          <a:p>
            <a:r>
              <a:rPr lang="en-MY" sz="4000" dirty="0"/>
              <a:t> Talent Development and Management</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9320794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val="21038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A39A66CF-E406-4F36-80F7-96DDABB9C681}"/>
              </a:ext>
            </a:extLst>
          </p:cNvPr>
          <p:cNvSpPr>
            <a:spLocks noGrp="1"/>
          </p:cNvSpPr>
          <p:nvPr>
            <p:ph idx="1"/>
          </p:nvPr>
        </p:nvSpPr>
        <p:spPr/>
        <p:txBody>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val="181559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8225339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6308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9F235364-7ECB-46FF-9D06-7AA4E4A736BC}"/>
              </a:ext>
            </a:extLst>
          </p:cNvPr>
          <p:cNvSpPr>
            <a:spLocks noGrp="1"/>
          </p:cNvSpPr>
          <p:nvPr>
            <p:ph idx="1"/>
          </p:nvPr>
        </p:nvSpPr>
        <p:spPr/>
        <p:txBody>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val="3269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866826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val="622913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6434368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67603014"/>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4B2E-F3A3-4374-901B-9CC13C18FBE6}"/>
              </a:ext>
            </a:extLst>
          </p:cNvPr>
          <p:cNvSpPr>
            <a:spLocks noGrp="1"/>
          </p:cNvSpPr>
          <p:nvPr>
            <p:ph type="title"/>
          </p:nvPr>
        </p:nvSpPr>
        <p:spPr/>
        <p:txBody>
          <a:bodyPr/>
          <a:lstStyle/>
          <a:p>
            <a:r>
              <a:rPr lang="en-MY" dirty="0"/>
              <a:t>HR Roles in Organizational Development</a:t>
            </a:r>
          </a:p>
        </p:txBody>
      </p:sp>
      <p:sp>
        <p:nvSpPr>
          <p:cNvPr id="3" name="Content Placeholder 2">
            <a:extLst>
              <a:ext uri="{FF2B5EF4-FFF2-40B4-BE49-F238E27FC236}">
                <a16:creationId xmlns:a16="http://schemas.microsoft.com/office/drawing/2014/main" id="{8056EB59-2ADB-4C90-8AD1-564859365D24}"/>
              </a:ext>
            </a:extLst>
          </p:cNvPr>
          <p:cNvSpPr>
            <a:spLocks noGrp="1"/>
          </p:cNvSpPr>
          <p:nvPr>
            <p:ph idx="1"/>
          </p:nvPr>
        </p:nvSpPr>
        <p:spPr/>
        <p:txBody>
          <a:bodyPr/>
          <a:lstStyle/>
          <a:p>
            <a:r>
              <a:rPr lang="en-MY" sz="2000" dirty="0"/>
              <a:t> HR should become a </a:t>
            </a:r>
            <a:r>
              <a:rPr lang="en-MY" sz="2000" b="1" dirty="0"/>
              <a:t>partner</a:t>
            </a:r>
            <a:r>
              <a:rPr lang="en-MY" sz="2000" dirty="0"/>
              <a:t> with senior and line managers in strategy execution, helping to move planning from the conference room to the marketplace.</a:t>
            </a:r>
          </a:p>
          <a:p>
            <a:r>
              <a:rPr lang="en-MY" sz="2000" dirty="0"/>
              <a:t>It should become an </a:t>
            </a:r>
            <a:r>
              <a:rPr lang="en-MY" sz="2000" b="1" dirty="0"/>
              <a:t>expert</a:t>
            </a:r>
            <a:r>
              <a:rPr lang="en-MY" sz="2000" dirty="0"/>
              <a:t> in the way work is organized and executed, delivering administrative efficiency to ensure that costs are reduced while quality is maintained.</a:t>
            </a:r>
          </a:p>
          <a:p>
            <a:r>
              <a:rPr lang="en-MY" sz="2000" dirty="0"/>
              <a:t>It should become a </a:t>
            </a:r>
            <a:r>
              <a:rPr lang="en-MY" sz="2000" b="1" dirty="0"/>
              <a:t>champion</a:t>
            </a:r>
            <a:r>
              <a:rPr lang="en-MY" sz="2000" dirty="0"/>
              <a:t> for employees, vigorously representing their concerns to senior management and at the same time working to increase employee contribution; that is, employees’ commitment to the organization and their ability to deliver results.</a:t>
            </a:r>
          </a:p>
          <a:p>
            <a:r>
              <a:rPr lang="en-MY" sz="2000" dirty="0"/>
              <a:t>HR should become an </a:t>
            </a:r>
            <a:r>
              <a:rPr lang="en-MY" sz="2000" b="1" dirty="0"/>
              <a:t>agent</a:t>
            </a:r>
            <a:r>
              <a:rPr lang="en-MY" sz="2000" dirty="0"/>
              <a:t> of continuous transformation; shaping processes and a culture that together improve an organization’s capacity for change</a:t>
            </a:r>
          </a:p>
          <a:p>
            <a:endParaRPr lang="en-MY" sz="2000" dirty="0"/>
          </a:p>
        </p:txBody>
      </p:sp>
    </p:spTree>
    <p:extLst>
      <p:ext uri="{BB962C8B-B14F-4D97-AF65-F5344CB8AC3E}">
        <p14:creationId xmlns:p14="http://schemas.microsoft.com/office/powerpoint/2010/main" val="38083808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1203</TotalTime>
  <Words>1748</Words>
  <Application>Microsoft Office PowerPoint</Application>
  <PresentationFormat>On-screen Show (4:3)</PresentationFormat>
  <Paragraphs>155</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Times New Roman</vt:lpstr>
      <vt:lpstr>Wingdings</vt:lpstr>
      <vt:lpstr>Office Theme</vt:lpstr>
      <vt:lpstr>TALENT DEVELOPMENT AND MANAGEMENT - I</vt:lpstr>
      <vt:lpstr>SPHRi Exam Content </vt:lpstr>
      <vt:lpstr> Talent Development and Management</vt:lpstr>
      <vt:lpstr> Talent Development and Management (27%)</vt:lpstr>
      <vt:lpstr>PowerPoint Presentation</vt:lpstr>
      <vt:lpstr>Human Resource Development (HRD)</vt:lpstr>
      <vt:lpstr>Human Resource Development (HRD)</vt:lpstr>
      <vt:lpstr>Human Resource Development (HRD)</vt:lpstr>
      <vt:lpstr>PowerPoint Presentation</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PowerPoint Presentation</vt:lpstr>
      <vt:lpstr>Knowledge Management</vt:lpstr>
      <vt:lpstr>Knowledge Management Cycle</vt:lpstr>
      <vt:lpstr>SECI Concepts</vt:lpstr>
      <vt:lpstr>SECI Model of Knowledge Management</vt:lpstr>
      <vt:lpstr>Knowledge Management Model</vt:lpstr>
      <vt:lpstr>Knowledge Assets</vt:lpstr>
      <vt:lpstr>HR Roles in Organizational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2021-02-21T03:24:16Z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