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1"/>
  </p:notesMasterIdLst>
  <p:handoutMasterIdLst>
    <p:handoutMasterId r:id="rId72"/>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499" r:id="rId19"/>
    <p:sldId id="258" r:id="rId20"/>
    <p:sldId id="497" r:id="rId21"/>
    <p:sldId id="486" r:id="rId22"/>
    <p:sldId id="487" r:id="rId23"/>
    <p:sldId id="494" r:id="rId24"/>
    <p:sldId id="498" r:id="rId25"/>
    <p:sldId id="290" r:id="rId26"/>
    <p:sldId id="288" r:id="rId27"/>
    <p:sldId id="259" r:id="rId28"/>
    <p:sldId id="262" r:id="rId29"/>
    <p:sldId id="304" r:id="rId30"/>
    <p:sldId id="287" r:id="rId31"/>
    <p:sldId id="261" r:id="rId32"/>
    <p:sldId id="490" r:id="rId33"/>
    <p:sldId id="491" r:id="rId34"/>
    <p:sldId id="495" r:id="rId35"/>
    <p:sldId id="277" r:id="rId36"/>
    <p:sldId id="279" r:id="rId37"/>
    <p:sldId id="278" r:id="rId38"/>
    <p:sldId id="280" r:id="rId39"/>
    <p:sldId id="275" r:id="rId40"/>
    <p:sldId id="276" r:id="rId41"/>
    <p:sldId id="485" r:id="rId42"/>
    <p:sldId id="281" r:id="rId43"/>
    <p:sldId id="488" r:id="rId44"/>
    <p:sldId id="489" r:id="rId45"/>
    <p:sldId id="496" r:id="rId46"/>
    <p:sldId id="283" r:id="rId47"/>
    <p:sldId id="284" r:id="rId48"/>
    <p:sldId id="293" r:id="rId49"/>
    <p:sldId id="264" r:id="rId50"/>
    <p:sldId id="286" r:id="rId51"/>
    <p:sldId id="285" r:id="rId52"/>
    <p:sldId id="492" r:id="rId53"/>
    <p:sldId id="493" r:id="rId54"/>
    <p:sldId id="500" r:id="rId55"/>
    <p:sldId id="501" r:id="rId56"/>
    <p:sldId id="502" r:id="rId57"/>
    <p:sldId id="503" r:id="rId58"/>
    <p:sldId id="504" r:id="rId59"/>
    <p:sldId id="505" r:id="rId60"/>
    <p:sldId id="506" r:id="rId61"/>
    <p:sldId id="507" r:id="rId62"/>
    <p:sldId id="508" r:id="rId63"/>
    <p:sldId id="509" r:id="rId64"/>
    <p:sldId id="510" r:id="rId65"/>
    <p:sldId id="511" r:id="rId66"/>
    <p:sldId id="512" r:id="rId67"/>
    <p:sldId id="513" r:id="rId68"/>
    <p:sldId id="514" r:id="rId69"/>
    <p:sldId id="321" r:id="rId7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a:ln w="12700">
          <a:noFill/>
        </a:ln>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w="12700">
          <a:no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w="12700">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a:ln w="12700">
          <a:noFill/>
        </a:ln>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a:ln w="12700">
          <a:noFill/>
        </a:ln>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tx2">
            <a:lumMod val="50000"/>
            <a:lumOff val="50000"/>
          </a:schemeClr>
        </a:solidFill>
        <a:ln w="12700">
          <a:noFill/>
        </a:ln>
      </dgm:spPr>
      <dgm:t>
        <a:bodyPr/>
        <a:lstStyle/>
        <a:p>
          <a:r>
            <a:rPr lang="en-MY" sz="3200"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tx2">
            <a:lumMod val="50000"/>
            <a:lumOff val="50000"/>
          </a:schemeClr>
        </a:solidFill>
        <a:ln w="12700">
          <a:noFill/>
        </a:ln>
      </dgm:spPr>
      <dgm:t>
        <a:bodyPr/>
        <a:lstStyle/>
        <a:p>
          <a:r>
            <a:rPr lang="en-MY" sz="3200" dirty="0">
              <a:solidFill>
                <a:schemeClr val="bg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062358E4-4DAB-4A45-A622-3B91A909A18A}" type="presOf" srcId="{D1B85754-A5AE-419A-ACAA-008EC2F76A0B}" destId="{A4CC9735-B172-48E4-BD42-49857572E9A5}" srcOrd="0" destOrd="0" presId="urn:microsoft.com/office/officeart/2005/8/layout/vList2"/>
    <dgm:cxn modelId="{0A798587-B35A-41EB-8C35-6A66E9B084AE}" type="presOf" srcId="{86EE1343-CA04-44FA-A535-D9463A5F075B}" destId="{239A56AA-8CA4-45D2-AAA7-F32B26D151DB}" srcOrd="0" destOrd="0" presId="urn:microsoft.com/office/officeart/2005/8/layout/vList2"/>
    <dgm:cxn modelId="{CD5D4352-C24F-4A7C-BBF6-3D895948541A}" type="presOf" srcId="{703D4D02-5513-427D-B6E9-B2E187EE0C3A}" destId="{CC8763B3-4621-4666-B669-3C5BA2A30DBE}"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10F34E83-C21A-4D02-ADD2-FAB9F9647021}"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BD0EA4E8-4E23-4EC8-ACC1-87FBD9AB3CEA}" type="presOf" srcId="{0E8A125C-57D8-4962-B2BC-515A47D78819}" destId="{F674B1EB-7C16-427C-9D7D-944E5157F0F6}" srcOrd="0" destOrd="0" presId="urn:microsoft.com/office/officeart/2005/8/layout/vList2"/>
    <dgm:cxn modelId="{2FFD97FE-4F66-4715-8FE3-E72560CA20C6}" type="presOf" srcId="{41629ECB-7362-4EF6-BE7B-1CD27DA561DB}" destId="{45A2E20D-D823-4656-A7E9-55ABD6A71195}" srcOrd="0" destOrd="0" presId="urn:microsoft.com/office/officeart/2005/8/layout/vList2"/>
    <dgm:cxn modelId="{EC1B2AF9-FB5E-4E74-9B5E-FEBC7E33BC66}" type="presParOf" srcId="{CC8763B3-4621-4666-B669-3C5BA2A30DBE}" destId="{45A2E20D-D823-4656-A7E9-55ABD6A71195}" srcOrd="0" destOrd="0" presId="urn:microsoft.com/office/officeart/2005/8/layout/vList2"/>
    <dgm:cxn modelId="{A5CD6B31-4595-4000-8176-51E7D1FB9F5E}" type="presParOf" srcId="{CC8763B3-4621-4666-B669-3C5BA2A30DBE}" destId="{C4B1BC72-3044-45E2-AB60-A99A1AD42E42}" srcOrd="1" destOrd="0" presId="urn:microsoft.com/office/officeart/2005/8/layout/vList2"/>
    <dgm:cxn modelId="{9DE54283-3221-45BD-8B58-8CA2D5C85941}" type="presParOf" srcId="{CC8763B3-4621-4666-B669-3C5BA2A30DBE}" destId="{A4CC9735-B172-48E4-BD42-49857572E9A5}" srcOrd="2" destOrd="0" presId="urn:microsoft.com/office/officeart/2005/8/layout/vList2"/>
    <dgm:cxn modelId="{0FF26808-8CD6-4D81-813B-F788081ED7B9}" type="presParOf" srcId="{CC8763B3-4621-4666-B669-3C5BA2A30DBE}" destId="{7A92695F-1C43-489F-94F2-40B087E12AAE}" srcOrd="3" destOrd="0" presId="urn:microsoft.com/office/officeart/2005/8/layout/vList2"/>
    <dgm:cxn modelId="{D1FBD070-DD68-481F-B9B0-9B25E9C31BF6}" type="presParOf" srcId="{CC8763B3-4621-4666-B669-3C5BA2A30DBE}" destId="{DF1768A1-F5E4-4152-9DE2-8FFC4D413F5A}" srcOrd="4" destOrd="0" presId="urn:microsoft.com/office/officeart/2005/8/layout/vList2"/>
    <dgm:cxn modelId="{BE058D5D-48C4-4CC1-91E8-7109B940D6FA}" type="presParOf" srcId="{CC8763B3-4621-4666-B669-3C5BA2A30DBE}" destId="{4E6B4AFF-7F28-479F-BB0E-2E6F3FE26F05}" srcOrd="5" destOrd="0" presId="urn:microsoft.com/office/officeart/2005/8/layout/vList2"/>
    <dgm:cxn modelId="{12483034-8110-4B9B-8C40-1A905DBA51B6}" type="presParOf" srcId="{CC8763B3-4621-4666-B669-3C5BA2A30DBE}" destId="{F674B1EB-7C16-427C-9D7D-944E5157F0F6}" srcOrd="6" destOrd="0" presId="urn:microsoft.com/office/officeart/2005/8/layout/vList2"/>
    <dgm:cxn modelId="{E3179725-5838-44D8-84F2-4591EDCEED81}" type="presParOf" srcId="{CC8763B3-4621-4666-B669-3C5BA2A30DBE}" destId="{F856B672-D9AD-4A1F-BE39-8BA8B85231D0}" srcOrd="7" destOrd="0" presId="urn:microsoft.com/office/officeart/2005/8/layout/vList2"/>
    <dgm:cxn modelId="{313D98C0-8529-4120-9BF6-CE3D731550CD}" type="presParOf" srcId="{CC8763B3-4621-4666-B669-3C5BA2A30DBE}" destId="{239A56AA-8CA4-45D2-AAA7-F32B26D151DB}"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chemeClr val="tx2">
            <a:lumMod val="50000"/>
            <a:lumOff val="50000"/>
          </a:schemeClr>
        </a:solidFill>
        <a:ln w="12700">
          <a:noFill/>
        </a:ln>
      </dgm:spPr>
      <dgm:t>
        <a:bodyPr/>
        <a:lstStyle/>
        <a:p>
          <a:r>
            <a:rPr lang="en-MY" sz="3200" dirty="0">
              <a:solidFill>
                <a:schemeClr val="bg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8368B500-B384-42D6-B921-75D97869A8BB}" type="presOf" srcId="{86EE1343-CA04-44FA-A535-D9463A5F075B}" destId="{239A56AA-8CA4-45D2-AAA7-F32B26D151DB}" srcOrd="0" destOrd="0" presId="urn:microsoft.com/office/officeart/2005/8/layout/vList2"/>
    <dgm:cxn modelId="{77BE6A4C-58C8-4672-A911-B6234D830768}"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639DECA9-F972-467C-A18A-9932085C1A81}" type="presOf" srcId="{703D4D02-5513-427D-B6E9-B2E187EE0C3A}" destId="{CC8763B3-4621-4666-B669-3C5BA2A30DBE}" srcOrd="0" destOrd="0" presId="urn:microsoft.com/office/officeart/2005/8/layout/vList2"/>
    <dgm:cxn modelId="{2B95673D-5D65-4E15-A011-CBB504D38688}" type="presOf" srcId="{41629ECB-7362-4EF6-BE7B-1CD27DA561DB}" destId="{45A2E20D-D823-4656-A7E9-55ABD6A71195}" srcOrd="0" destOrd="0" presId="urn:microsoft.com/office/officeart/2005/8/layout/vList2"/>
    <dgm:cxn modelId="{436B5F5C-D2F7-47DC-BD71-81A974B1E571}" type="presOf" srcId="{D1B85754-A5AE-419A-ACAA-008EC2F76A0B}" destId="{A4CC9735-B172-48E4-BD42-49857572E9A5}" srcOrd="0" destOrd="0" presId="urn:microsoft.com/office/officeart/2005/8/layout/vList2"/>
    <dgm:cxn modelId="{76EBBF69-C233-4F40-8A25-E213C22BBF9F}" type="presOf" srcId="{0E8A125C-57D8-4962-B2BC-515A47D78819}" destId="{F674B1EB-7C16-427C-9D7D-944E5157F0F6}" srcOrd="0" destOrd="0" presId="urn:microsoft.com/office/officeart/2005/8/layout/vList2"/>
    <dgm:cxn modelId="{0482176D-83B0-4681-8F50-70E689780F26}" type="presParOf" srcId="{CC8763B3-4621-4666-B669-3C5BA2A30DBE}" destId="{45A2E20D-D823-4656-A7E9-55ABD6A71195}" srcOrd="0" destOrd="0" presId="urn:microsoft.com/office/officeart/2005/8/layout/vList2"/>
    <dgm:cxn modelId="{26ED2964-939F-4108-BE2B-CDFA9E002C9F}" type="presParOf" srcId="{CC8763B3-4621-4666-B669-3C5BA2A30DBE}" destId="{C4B1BC72-3044-45E2-AB60-A99A1AD42E42}" srcOrd="1" destOrd="0" presId="urn:microsoft.com/office/officeart/2005/8/layout/vList2"/>
    <dgm:cxn modelId="{1DE137A9-E8BD-4DFC-8C96-EC2267ADED19}" type="presParOf" srcId="{CC8763B3-4621-4666-B669-3C5BA2A30DBE}" destId="{A4CC9735-B172-48E4-BD42-49857572E9A5}" srcOrd="2" destOrd="0" presId="urn:microsoft.com/office/officeart/2005/8/layout/vList2"/>
    <dgm:cxn modelId="{5BB99E84-5E49-4D4F-B2BF-97AC682BE01E}" type="presParOf" srcId="{CC8763B3-4621-4666-B669-3C5BA2A30DBE}" destId="{7A92695F-1C43-489F-94F2-40B087E12AAE}" srcOrd="3" destOrd="0" presId="urn:microsoft.com/office/officeart/2005/8/layout/vList2"/>
    <dgm:cxn modelId="{64FF5694-8424-4C32-8D8B-F01826EF5287}" type="presParOf" srcId="{CC8763B3-4621-4666-B669-3C5BA2A30DBE}" destId="{DF1768A1-F5E4-4152-9DE2-8FFC4D413F5A}" srcOrd="4" destOrd="0" presId="urn:microsoft.com/office/officeart/2005/8/layout/vList2"/>
    <dgm:cxn modelId="{B15C8939-4C1A-45DE-A363-8396FFF3ED1A}" type="presParOf" srcId="{CC8763B3-4621-4666-B669-3C5BA2A30DBE}" destId="{4E6B4AFF-7F28-479F-BB0E-2E6F3FE26F05}" srcOrd="5" destOrd="0" presId="urn:microsoft.com/office/officeart/2005/8/layout/vList2"/>
    <dgm:cxn modelId="{2D446488-809D-4E06-BE62-B101742A8F81}" type="presParOf" srcId="{CC8763B3-4621-4666-B669-3C5BA2A30DBE}" destId="{F674B1EB-7C16-427C-9D7D-944E5157F0F6}" srcOrd="6" destOrd="0" presId="urn:microsoft.com/office/officeart/2005/8/layout/vList2"/>
    <dgm:cxn modelId="{B8825473-F5CE-4397-82CB-6E656D4C9E0F}" type="presParOf" srcId="{CC8763B3-4621-4666-B669-3C5BA2A30DBE}" destId="{F856B672-D9AD-4A1F-BE39-8BA8B85231D0}" srcOrd="7" destOrd="0" presId="urn:microsoft.com/office/officeart/2005/8/layout/vList2"/>
    <dgm:cxn modelId="{9B4CB3D5-5A7F-429C-A63D-12F17F0B8C9D}" type="presParOf" srcId="{CC8763B3-4621-4666-B669-3C5BA2A30DBE}" destId="{239A56AA-8CA4-45D2-AAA7-F32B26D151DB}"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no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chemeClr val="tx2">
            <a:lumMod val="50000"/>
            <a:lumOff val="50000"/>
          </a:schemeClr>
        </a:solidFill>
        <a:ln w="12700">
          <a:noFill/>
        </a:ln>
      </dgm:spPr>
      <dgm:t>
        <a:bodyPr/>
        <a:lstStyle/>
        <a:p>
          <a:r>
            <a:rPr lang="en-MY" sz="3200" dirty="0">
              <a:solidFill>
                <a:schemeClr val="bg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12E3A288-264C-452D-8928-A9C9C576BDF4}" type="presOf" srcId="{10A0C590-A532-44A1-89C8-932F5D7DA730}" destId="{DF1768A1-F5E4-4152-9DE2-8FFC4D413F5A}" srcOrd="0" destOrd="0" presId="urn:microsoft.com/office/officeart/2005/8/layout/vList2"/>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4551F945-0AF9-4C5D-85CD-6A1887BA83B6}" type="presOf" srcId="{D1B85754-A5AE-419A-ACAA-008EC2F76A0B}" destId="{A4CC9735-B172-48E4-BD42-49857572E9A5}"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EB254D09-FCEF-4B88-A60D-8D0431CA75F8}" type="presOf" srcId="{41629ECB-7362-4EF6-BE7B-1CD27DA561DB}" destId="{45A2E20D-D823-4656-A7E9-55ABD6A71195}" srcOrd="0" destOrd="0" presId="urn:microsoft.com/office/officeart/2005/8/layout/vList2"/>
    <dgm:cxn modelId="{333FE7A5-EA57-4B77-8CAD-E0E9E4F42699}" type="presOf" srcId="{703D4D02-5513-427D-B6E9-B2E187EE0C3A}" destId="{CC8763B3-4621-4666-B669-3C5BA2A30DBE}" srcOrd="0" destOrd="0" presId="urn:microsoft.com/office/officeart/2005/8/layout/vList2"/>
    <dgm:cxn modelId="{809C0B48-3AAC-4378-BE84-66D0D42E95E3}" type="presOf" srcId="{0E8A125C-57D8-4962-B2BC-515A47D78819}" destId="{F674B1EB-7C16-427C-9D7D-944E5157F0F6}" srcOrd="0" destOrd="0" presId="urn:microsoft.com/office/officeart/2005/8/layout/vList2"/>
    <dgm:cxn modelId="{2BE347AA-DAD1-4401-A413-CFA19CBCE2C4}" type="presOf" srcId="{86EE1343-CA04-44FA-A535-D9463A5F075B}" destId="{239A56AA-8CA4-45D2-AAA7-F32B26D151DB}" srcOrd="0" destOrd="0" presId="urn:microsoft.com/office/officeart/2005/8/layout/vList2"/>
    <dgm:cxn modelId="{28D779D5-870E-4D5E-9DE3-EEAA9157D177}" type="presParOf" srcId="{CC8763B3-4621-4666-B669-3C5BA2A30DBE}" destId="{45A2E20D-D823-4656-A7E9-55ABD6A71195}" srcOrd="0" destOrd="0" presId="urn:microsoft.com/office/officeart/2005/8/layout/vList2"/>
    <dgm:cxn modelId="{4557E799-75CE-4DD1-A95B-AD8CB2A9ED6C}" type="presParOf" srcId="{CC8763B3-4621-4666-B669-3C5BA2A30DBE}" destId="{C4B1BC72-3044-45E2-AB60-A99A1AD42E42}" srcOrd="1" destOrd="0" presId="urn:microsoft.com/office/officeart/2005/8/layout/vList2"/>
    <dgm:cxn modelId="{1A7C20BD-D141-4CB4-B153-027CAE3802AD}" type="presParOf" srcId="{CC8763B3-4621-4666-B669-3C5BA2A30DBE}" destId="{A4CC9735-B172-48E4-BD42-49857572E9A5}" srcOrd="2" destOrd="0" presId="urn:microsoft.com/office/officeart/2005/8/layout/vList2"/>
    <dgm:cxn modelId="{B4D26AB7-11AD-4DC3-BAAA-EBC2B03DA306}" type="presParOf" srcId="{CC8763B3-4621-4666-B669-3C5BA2A30DBE}" destId="{7A92695F-1C43-489F-94F2-40B087E12AAE}" srcOrd="3" destOrd="0" presId="urn:microsoft.com/office/officeart/2005/8/layout/vList2"/>
    <dgm:cxn modelId="{E2B81D5D-AFBF-4B97-8CEA-3A31992277D3}" type="presParOf" srcId="{CC8763B3-4621-4666-B669-3C5BA2A30DBE}" destId="{DF1768A1-F5E4-4152-9DE2-8FFC4D413F5A}" srcOrd="4" destOrd="0" presId="urn:microsoft.com/office/officeart/2005/8/layout/vList2"/>
    <dgm:cxn modelId="{1D928DED-3720-4991-9EEB-451B1DAAB7E0}" type="presParOf" srcId="{CC8763B3-4621-4666-B669-3C5BA2A30DBE}" destId="{4E6B4AFF-7F28-479F-BB0E-2E6F3FE26F05}" srcOrd="5" destOrd="0" presId="urn:microsoft.com/office/officeart/2005/8/layout/vList2"/>
    <dgm:cxn modelId="{43D8C08A-4E43-41ED-B423-A6C2F875334C}" type="presParOf" srcId="{CC8763B3-4621-4666-B669-3C5BA2A30DBE}" destId="{F674B1EB-7C16-427C-9D7D-944E5157F0F6}" srcOrd="6" destOrd="0" presId="urn:microsoft.com/office/officeart/2005/8/layout/vList2"/>
    <dgm:cxn modelId="{2105D4F7-6D7C-406B-8645-62D2A3FFA9DC}" type="presParOf" srcId="{CC8763B3-4621-4666-B669-3C5BA2A30DBE}" destId="{F856B672-D9AD-4A1F-BE39-8BA8B85231D0}" srcOrd="7" destOrd="0" presId="urn:microsoft.com/office/officeart/2005/8/layout/vList2"/>
    <dgm:cxn modelId="{4ED8C28D-462B-4EAB-89BB-719E54578C33}" type="presParOf" srcId="{CC8763B3-4621-4666-B669-3C5BA2A30DBE}" destId="{239A56AA-8CA4-45D2-AAA7-F32B26D151DB}" srcOrd="8" destOrd="0" presId="urn:microsoft.com/office/officeart/2005/8/layout/vList2"/>
  </dgm:cxnLst>
  <dgm:bg/>
  <dgm:whole>
    <a:ln>
      <a:noFill/>
    </a:ln>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chemeClr val="tx1"/>
              </a:solidFill>
              <a:latin typeface="+mn-lt"/>
              <a:ea typeface="+mn-ea"/>
              <a:cs typeface="+mn-cs"/>
            </a:rPr>
            <a:t>HR Structural Alternatives</a:t>
          </a:r>
          <a:endParaRPr lang="en-MY" sz="2800" kern="1200" dirty="0">
            <a:solidFill>
              <a:srgbClr val="000000"/>
            </a:solidFill>
            <a:latin typeface="+mn-lt"/>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B6CD8286-BC52-4630-8406-1F8F8886E74F}" type="presOf" srcId="{4B0BF9B7-7B7A-4A7C-A05B-B1BE1B648CE9}" destId="{A17B7EE2-1D78-4802-A42E-D5C47A93A332}" srcOrd="0" destOrd="0" presId="urn:microsoft.com/office/officeart/2005/8/layout/vList2"/>
    <dgm:cxn modelId="{BE748E8B-DA2D-4F46-B1F4-95814E9C8536}" type="presOf" srcId="{5BCFEC87-2571-489B-891D-0E70E9F09AD4}" destId="{FEE47416-7ADC-4F04-B888-18152B43E14E}" srcOrd="0" destOrd="0" presId="urn:microsoft.com/office/officeart/2005/8/layout/vList2"/>
    <dgm:cxn modelId="{6113D73D-3D4A-4F3F-A38F-E9FBC64429E8}" type="presOf" srcId="{FC7DEB54-D495-4BD2-8325-E7464C2459C5}" destId="{C2D199EF-EC9A-4C6D-8BD7-CC11CB57AA65}" srcOrd="0" destOrd="0" presId="urn:microsoft.com/office/officeart/2005/8/layout/vList2"/>
    <dgm:cxn modelId="{7BA83232-517A-4A69-9E19-D97768B61F81}"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82193481-79E1-412D-8291-23E149164F3D}" type="presOf" srcId="{5BC77895-9CE9-4054-B933-25BDDF9C1F4C}" destId="{C257A4DF-BA63-4CF7-ABE1-B114FC9563C2}" srcOrd="0" destOrd="0" presId="urn:microsoft.com/office/officeart/2005/8/layout/vList2"/>
    <dgm:cxn modelId="{CCA0E26B-DDAD-4883-BFB3-C223F88526E6}" type="presOf" srcId="{9B0D2C3E-33DB-4083-909C-C0999CE06016}" destId="{4295595F-D20B-405E-8AB4-688E1DEC2787}" srcOrd="0" destOrd="0" presId="urn:microsoft.com/office/officeart/2005/8/layout/vList2"/>
    <dgm:cxn modelId="{18DE0E37-1E2C-4F62-83E6-D7F23CFA1F8D}" type="presOf" srcId="{E5EF136F-65BC-440D-A019-C0F886E2577C}" destId="{BB581282-D2E9-4881-BBB5-D7AE975D856F}" srcOrd="0" destOrd="0" presId="urn:microsoft.com/office/officeart/2005/8/layout/vList2"/>
    <dgm:cxn modelId="{1482F270-6C37-4BBC-9BF2-33B6E7830713}"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984AEED-D9FC-4C16-AA1F-FCC91BFE0508}" type="presParOf" srcId="{A17B7EE2-1D78-4802-A42E-D5C47A93A332}" destId="{FEE47416-7ADC-4F04-B888-18152B43E14E}" srcOrd="0" destOrd="0" presId="urn:microsoft.com/office/officeart/2005/8/layout/vList2"/>
    <dgm:cxn modelId="{B33A5BC1-6915-4895-9623-13BE8AF49EE6}" type="presParOf" srcId="{A17B7EE2-1D78-4802-A42E-D5C47A93A332}" destId="{4C71D70E-D4E8-40C9-B61A-A6DF24ED5625}" srcOrd="1" destOrd="0" presId="urn:microsoft.com/office/officeart/2005/8/layout/vList2"/>
    <dgm:cxn modelId="{995129AC-E429-43E0-AA02-21FCD64944DE}" type="presParOf" srcId="{A17B7EE2-1D78-4802-A42E-D5C47A93A332}" destId="{C257A4DF-BA63-4CF7-ABE1-B114FC9563C2}" srcOrd="2" destOrd="0" presId="urn:microsoft.com/office/officeart/2005/8/layout/vList2"/>
    <dgm:cxn modelId="{F4AAB0EA-A405-4EF9-804D-5322928FB4EC}" type="presParOf" srcId="{A17B7EE2-1D78-4802-A42E-D5C47A93A332}" destId="{B38E9941-A3A6-4796-8072-ADCD44E1774C}" srcOrd="3" destOrd="0" presId="urn:microsoft.com/office/officeart/2005/8/layout/vList2"/>
    <dgm:cxn modelId="{08D71BB6-D485-4C63-97AD-8D09528098C6}" type="presParOf" srcId="{A17B7EE2-1D78-4802-A42E-D5C47A93A332}" destId="{4295595F-D20B-405E-8AB4-688E1DEC2787}" srcOrd="4" destOrd="0" presId="urn:microsoft.com/office/officeart/2005/8/layout/vList2"/>
    <dgm:cxn modelId="{7B6BA1D5-04A3-43F3-9634-F7978C0A8059}" type="presParOf" srcId="{A17B7EE2-1D78-4802-A42E-D5C47A93A332}" destId="{6793D6C1-11C4-4549-AA87-8A72272FF6B1}" srcOrd="5" destOrd="0" presId="urn:microsoft.com/office/officeart/2005/8/layout/vList2"/>
    <dgm:cxn modelId="{B7258F0B-CC53-4579-AE7D-8769A992C304}" type="presParOf" srcId="{A17B7EE2-1D78-4802-A42E-D5C47A93A332}" destId="{37044683-296D-4928-A19D-1A7547B9EB23}" srcOrd="6" destOrd="0" presId="urn:microsoft.com/office/officeart/2005/8/layout/vList2"/>
    <dgm:cxn modelId="{E817796A-7537-4AF9-82DC-32439A7BD1CE}" type="presParOf" srcId="{A17B7EE2-1D78-4802-A42E-D5C47A93A332}" destId="{A8DC0224-C23C-470A-9860-43CF041DAA78}" srcOrd="7" destOrd="0" presId="urn:microsoft.com/office/officeart/2005/8/layout/vList2"/>
    <dgm:cxn modelId="{866A56C4-9922-4305-9313-6D91FA05DA07}" type="presParOf" srcId="{A17B7EE2-1D78-4802-A42E-D5C47A93A332}" destId="{35B7FA0E-A7C6-469B-9CC6-2694F8ACFFCE}" srcOrd="8" destOrd="0" presId="urn:microsoft.com/office/officeart/2005/8/layout/vList2"/>
    <dgm:cxn modelId="{7FB4F427-9E98-451D-9523-BD7C182CD1E6}" type="presParOf" srcId="{A17B7EE2-1D78-4802-A42E-D5C47A93A332}" destId="{74DBFF6F-C3F3-4B08-807D-9792880EAF31}" srcOrd="9" destOrd="0" presId="urn:microsoft.com/office/officeart/2005/8/layout/vList2"/>
    <dgm:cxn modelId="{B94571D1-7686-4D3E-A687-013502D5F57A}" type="presParOf" srcId="{A17B7EE2-1D78-4802-A42E-D5C47A93A332}" destId="{C2D199EF-EC9A-4C6D-8BD7-CC11CB57AA65}" srcOrd="10" destOrd="0" presId="urn:microsoft.com/office/officeart/2005/8/layout/vList2"/>
    <dgm:cxn modelId="{5BEF4EEF-A96B-421D-8578-CE3E6F47AEC2}" type="presParOf" srcId="{A17B7EE2-1D78-4802-A42E-D5C47A93A332}" destId="{F4C439AD-BC66-42C3-9105-C5B50C42525C}" srcOrd="11" destOrd="0" presId="urn:microsoft.com/office/officeart/2005/8/layout/vList2"/>
    <dgm:cxn modelId="{BC317174-4DAA-4EC0-AC17-40E5FDF38665}"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1371600"/>
            <a:ext cx="7564017" cy="2549426"/>
          </a:xfrm>
        </p:spPr>
        <p:txBody>
          <a:bodyPr>
            <a:normAutofit/>
          </a:bodyPr>
          <a:lstStyle/>
          <a:p>
            <a:r>
              <a:rPr lang="en-MY" sz="6600" dirty="0"/>
              <a:t>TALENT DEVELOPMENT &amp; MANAGEMENT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 xmlns:p14="http://schemas.microsoft.com/office/powerpoint/2010/main"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CE901F-D12A-42F2-B32C-9F12AD8C86F6}"/>
              </a:ext>
            </a:extLst>
          </p:cNvPr>
          <p:cNvSpPr>
            <a:spLocks noGrp="1"/>
          </p:cNvSpPr>
          <p:nvPr>
            <p:ph type="title"/>
          </p:nvPr>
        </p:nvSpPr>
        <p:spPr>
          <a:xfrm>
            <a:off x="685800" y="277813"/>
            <a:ext cx="8350696" cy="1143000"/>
          </a:xfrm>
        </p:spPr>
        <p:txBody>
          <a:bodyPr>
            <a:normAutofit fontScale="90000"/>
          </a:bodyPr>
          <a:lstStyle/>
          <a:p>
            <a:r>
              <a:rPr lang="en-MY" sz="4000" dirty="0"/>
              <a:t> Talent Development and Management</a:t>
            </a:r>
          </a:p>
        </p:txBody>
      </p:sp>
      <p:sp>
        <p:nvSpPr>
          <p:cNvPr id="3" name="Content Placeholder 2">
            <a:extLst>
              <a:ext uri="{FF2B5EF4-FFF2-40B4-BE49-F238E27FC236}">
                <a16:creationId xmlns="" xmlns:a16="http://schemas.microsoft.com/office/drawing/2014/main" id="{D966FB57-6270-4D6C-AD94-D6B31F005902}"/>
              </a:ext>
            </a:extLst>
          </p:cNvPr>
          <p:cNvSpPr>
            <a:spLocks noGrp="1"/>
          </p:cNvSpPr>
          <p:nvPr>
            <p:ph idx="1"/>
          </p:nvPr>
        </p:nvSpPr>
        <p:spPr>
          <a:xfrm>
            <a:off x="685800" y="1628800"/>
            <a:ext cx="8206680" cy="4530725"/>
          </a:xfrm>
        </p:spPr>
        <p:txBody>
          <a:bodyPr>
            <a:normAutofit lnSpcReduction="10000"/>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 xmlns:p14="http://schemas.microsoft.com/office/powerpoint/2010/main" val="27166202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 xmlns:p14="http://schemas.microsoft.com/office/powerpoint/2010/main" val="277890616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2954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 xmlns:p14="http://schemas.microsoft.com/office/powerpoint/2010/main" val="210384799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 xmlns:a16="http://schemas.microsoft.com/office/drawing/2014/main" id="{A39A66CF-E406-4F36-80F7-96DDABB9C681}"/>
              </a:ext>
            </a:extLst>
          </p:cNvPr>
          <p:cNvSpPr>
            <a:spLocks noGrp="1"/>
          </p:cNvSpPr>
          <p:nvPr>
            <p:ph idx="1"/>
          </p:nvPr>
        </p:nvSpPr>
        <p:spPr/>
        <p:txBody>
          <a:bodyPr>
            <a:normAutofit fontScale="92500" lnSpcReduction="10000"/>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 xmlns:p14="http://schemas.microsoft.com/office/powerpoint/2010/main" val="181559717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D50201-3FC8-4D72-B20D-9E85BC1DDC75}"/>
              </a:ext>
            </a:extLst>
          </p:cNvPr>
          <p:cNvSpPr>
            <a:spLocks noGrp="1"/>
          </p:cNvSpPr>
          <p:nvPr>
            <p:ph type="title"/>
          </p:nvPr>
        </p:nvSpPr>
        <p:spPr>
          <a:xfrm>
            <a:off x="990600" y="228600"/>
            <a:ext cx="7200900" cy="579439"/>
          </a:xfrm>
        </p:spPr>
        <p:txBody>
          <a:bodyPr>
            <a:normAutofit/>
          </a:bodyPr>
          <a:lstStyle/>
          <a:p>
            <a:r>
              <a:rPr lang="en-US" sz="2800" dirty="0">
                <a:latin typeface="+mn-lt"/>
              </a:rPr>
              <a:t>Human Resource Development (HRD)</a:t>
            </a:r>
            <a:endParaRPr lang="en-MY" sz="2800" dirty="0"/>
          </a:p>
        </p:txBody>
      </p:sp>
      <p:pic>
        <p:nvPicPr>
          <p:cNvPr id="4" name="Picture 3">
            <a:extLst>
              <a:ext uri="{FF2B5EF4-FFF2-40B4-BE49-F238E27FC236}">
                <a16:creationId xmlns="" xmlns:a16="http://schemas.microsoft.com/office/drawing/2014/main" id="{FE3B84DA-FB08-4D2A-A2CE-212BE030DFB0}"/>
              </a:ext>
            </a:extLst>
          </p:cNvPr>
          <p:cNvPicPr>
            <a:picLocks noChangeAspect="1"/>
          </p:cNvPicPr>
          <p:nvPr/>
        </p:nvPicPr>
        <p:blipFill>
          <a:blip r:embed="rId2"/>
          <a:stretch>
            <a:fillRect/>
          </a:stretch>
        </p:blipFill>
        <p:spPr>
          <a:xfrm>
            <a:off x="1143000" y="990600"/>
            <a:ext cx="7154427" cy="4879379"/>
          </a:xfrm>
          <a:prstGeom prst="rect">
            <a:avLst/>
          </a:prstGeom>
        </p:spPr>
      </p:pic>
    </p:spTree>
    <p:extLst>
      <p:ext uri="{BB962C8B-B14F-4D97-AF65-F5344CB8AC3E}">
        <p14:creationId xmlns="" xmlns:p14="http://schemas.microsoft.com/office/powerpoint/2010/main" val="13144762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F765F982-6819-453B-A673-D382AF725F5A}"/>
              </a:ext>
            </a:extLst>
          </p:cNvPr>
          <p:cNvSpPr>
            <a:spLocks noGrp="1"/>
          </p:cNvSpPr>
          <p:nvPr>
            <p:ph idx="1"/>
          </p:nvPr>
        </p:nvSpPr>
        <p:spPr/>
        <p:txBody>
          <a:bodyPr>
            <a:normAutofit lnSpcReduction="10000"/>
          </a:bodyPr>
          <a:lstStyle/>
          <a:p>
            <a:pPr marL="0" indent="0">
              <a:buNone/>
            </a:pPr>
            <a:endParaRPr lang="en-MY" sz="2400" dirty="0"/>
          </a:p>
          <a:p>
            <a:pPr marL="0" indent="0">
              <a:buNone/>
            </a:pPr>
            <a:r>
              <a:rPr lang="en-MY" sz="2400" dirty="0"/>
              <a:t>Organisation wide initiative that engages all the people in the organisation towards a common objective</a:t>
            </a:r>
          </a:p>
          <a:p>
            <a:pPr marL="0" indent="0">
              <a:buNone/>
            </a:pPr>
            <a:endParaRPr lang="en-MY" sz="2400" dirty="0"/>
          </a:p>
          <a:p>
            <a:pPr marL="0" indent="0">
              <a:buNone/>
            </a:pPr>
            <a:r>
              <a:rPr lang="en-MY" sz="2400" dirty="0"/>
              <a:t>OD is system wide application </a:t>
            </a:r>
            <a:r>
              <a:rPr lang="en-MY" sz="2400" dirty="0" err="1"/>
              <a:t>behavioral</a:t>
            </a:r>
            <a:r>
              <a:rPr lang="en-MY" sz="2400"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326308121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9F235364-7ECB-46FF-9D06-7AA4E4A736BC}"/>
              </a:ext>
            </a:extLst>
          </p:cNvPr>
          <p:cNvSpPr>
            <a:spLocks noGrp="1"/>
          </p:cNvSpPr>
          <p:nvPr>
            <p:ph idx="1"/>
          </p:nvPr>
        </p:nvSpPr>
        <p:spPr/>
        <p:txBody>
          <a:bodyPr>
            <a:normAutofit fontScale="92500" lnSpcReduction="20000"/>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 xmlns:p14="http://schemas.microsoft.com/office/powerpoint/2010/main" val="326967467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 xmlns:p14="http://schemas.microsoft.com/office/powerpoint/2010/main" val="318899872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5EF156-D3BD-4A36-8AAB-B3907B38DF6C}"/>
              </a:ext>
            </a:extLst>
          </p:cNvPr>
          <p:cNvSpPr>
            <a:spLocks noGrp="1"/>
          </p:cNvSpPr>
          <p:nvPr>
            <p:ph type="title"/>
          </p:nvPr>
        </p:nvSpPr>
        <p:spPr>
          <a:xfrm>
            <a:off x="914400" y="304800"/>
            <a:ext cx="7200900" cy="655639"/>
          </a:xfrm>
        </p:spPr>
        <p:txBody>
          <a:bodyPr/>
          <a:lstStyle/>
          <a:p>
            <a:r>
              <a:rPr lang="en-MY" dirty="0"/>
              <a:t>Process of OD</a:t>
            </a:r>
          </a:p>
        </p:txBody>
      </p:sp>
      <p:pic>
        <p:nvPicPr>
          <p:cNvPr id="5" name="Picture 4">
            <a:extLst>
              <a:ext uri="{FF2B5EF4-FFF2-40B4-BE49-F238E27FC236}">
                <a16:creationId xmlns="" xmlns:a16="http://schemas.microsoft.com/office/drawing/2014/main" id="{29FA6656-8856-4D78-BEAA-752CB5890351}"/>
              </a:ext>
            </a:extLst>
          </p:cNvPr>
          <p:cNvPicPr>
            <a:picLocks noChangeAspect="1"/>
          </p:cNvPicPr>
          <p:nvPr/>
        </p:nvPicPr>
        <p:blipFill>
          <a:blip r:embed="rId2"/>
          <a:stretch>
            <a:fillRect/>
          </a:stretch>
        </p:blipFill>
        <p:spPr>
          <a:xfrm>
            <a:off x="1905000" y="2895600"/>
            <a:ext cx="4819650" cy="3038475"/>
          </a:xfrm>
          <a:prstGeom prst="rect">
            <a:avLst/>
          </a:prstGeom>
        </p:spPr>
      </p:pic>
      <p:sp>
        <p:nvSpPr>
          <p:cNvPr id="6" name="TextBox 5">
            <a:extLst>
              <a:ext uri="{FF2B5EF4-FFF2-40B4-BE49-F238E27FC236}">
                <a16:creationId xmlns="" xmlns:a16="http://schemas.microsoft.com/office/drawing/2014/main" id="{EDD027AA-B1E3-41A6-9601-5B2F3400F086}"/>
              </a:ext>
            </a:extLst>
          </p:cNvPr>
          <p:cNvSpPr txBox="1"/>
          <p:nvPr/>
        </p:nvSpPr>
        <p:spPr>
          <a:xfrm>
            <a:off x="838200" y="1295400"/>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 xmlns:p14="http://schemas.microsoft.com/office/powerpoint/2010/main" val="115093988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44EFF2-1933-4229-8C90-1C08171B88A2}"/>
              </a:ext>
            </a:extLst>
          </p:cNvPr>
          <p:cNvSpPr>
            <a:spLocks noGrp="1"/>
          </p:cNvSpPr>
          <p:nvPr>
            <p:ph type="title"/>
          </p:nvPr>
        </p:nvSpPr>
        <p:spPr>
          <a:xfrm>
            <a:off x="914400" y="228600"/>
            <a:ext cx="7200900" cy="731839"/>
          </a:xfrm>
        </p:spPr>
        <p:txBody>
          <a:bodyPr>
            <a:normAutofit fontScale="90000"/>
          </a:bodyPr>
          <a:lstStyle/>
          <a:p>
            <a:r>
              <a:rPr lang="en-MY" dirty="0"/>
              <a:t>1. </a:t>
            </a:r>
            <a:r>
              <a:rPr lang="en-MY" sz="4400" dirty="0"/>
              <a:t>Entering and Contracting</a:t>
            </a:r>
            <a:endParaRPr lang="en-MY" dirty="0"/>
          </a:p>
        </p:txBody>
      </p:sp>
      <p:sp>
        <p:nvSpPr>
          <p:cNvPr id="3" name="Content Placeholder 2">
            <a:extLst>
              <a:ext uri="{FF2B5EF4-FFF2-40B4-BE49-F238E27FC236}">
                <a16:creationId xmlns="" xmlns:a16="http://schemas.microsoft.com/office/drawing/2014/main" id="{75C14536-8124-4142-BE5C-0CB6CE5CC566}"/>
              </a:ext>
            </a:extLst>
          </p:cNvPr>
          <p:cNvSpPr>
            <a:spLocks noGrp="1"/>
          </p:cNvSpPr>
          <p:nvPr>
            <p:ph idx="1"/>
          </p:nvPr>
        </p:nvSpPr>
        <p:spPr>
          <a:xfrm>
            <a:off x="762000" y="1143001"/>
            <a:ext cx="7410450" cy="4648200"/>
          </a:xfrm>
        </p:spPr>
        <p:txBody>
          <a:bodyPr>
            <a:normAutofit/>
          </a:bodyPr>
          <a:lstStyle/>
          <a:p>
            <a:pPr marL="0" indent="0">
              <a:buNone/>
            </a:pPr>
            <a:r>
              <a:rPr lang="en-MY" sz="18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1800" dirty="0"/>
          </a:p>
          <a:p>
            <a:pPr marL="0" indent="0">
              <a:buNone/>
            </a:pPr>
            <a:r>
              <a:rPr lang="en-MY" sz="18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 xmlns:p14="http://schemas.microsoft.com/office/powerpoint/2010/main" val="123558129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34B791-971F-418D-9C8E-E6AA59D5C7E1}"/>
              </a:ext>
            </a:extLst>
          </p:cNvPr>
          <p:cNvSpPr>
            <a:spLocks noGrp="1"/>
          </p:cNvSpPr>
          <p:nvPr>
            <p:ph type="title"/>
          </p:nvPr>
        </p:nvSpPr>
        <p:spPr>
          <a:xfrm>
            <a:off x="838200" y="152400"/>
            <a:ext cx="7618040" cy="735013"/>
          </a:xfrm>
        </p:spPr>
        <p:txBody>
          <a:bodyPr>
            <a:normAutofit fontScale="90000"/>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 xmlns:a16="http://schemas.microsoft.com/office/drawing/2014/main" id="{6DACE48E-BDE1-4A6A-A4A2-9AC7D31C62C6}"/>
              </a:ext>
            </a:extLst>
          </p:cNvPr>
          <p:cNvSpPr>
            <a:spLocks noGrp="1"/>
          </p:cNvSpPr>
          <p:nvPr>
            <p:ph idx="1"/>
          </p:nvPr>
        </p:nvSpPr>
        <p:spPr>
          <a:xfrm>
            <a:off x="685800" y="838201"/>
            <a:ext cx="7486650" cy="4953000"/>
          </a:xfrm>
        </p:spPr>
        <p:txBody>
          <a:bodyPr>
            <a:normAutofit lnSpcReduction="10000"/>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 xmlns:p14="http://schemas.microsoft.com/office/powerpoint/2010/main" val="210005246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C53B49-EEA6-4BE6-89AC-F6C977AEBB4F}"/>
              </a:ext>
            </a:extLst>
          </p:cNvPr>
          <p:cNvSpPr>
            <a:spLocks noGrp="1"/>
          </p:cNvSpPr>
          <p:nvPr>
            <p:ph type="title"/>
          </p:nvPr>
        </p:nvSpPr>
        <p:spPr>
          <a:xfrm>
            <a:off x="990600" y="152400"/>
            <a:ext cx="7200900" cy="884239"/>
          </a:xfrm>
        </p:spPr>
        <p:txBody>
          <a:bodyPr>
            <a:normAutofit fontScale="90000"/>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 xmlns:a16="http://schemas.microsoft.com/office/drawing/2014/main" id="{7108F72B-77FB-46F6-A467-E1DAA7649AFA}"/>
              </a:ext>
            </a:extLst>
          </p:cNvPr>
          <p:cNvSpPr>
            <a:spLocks noGrp="1"/>
          </p:cNvSpPr>
          <p:nvPr>
            <p:ph idx="1"/>
          </p:nvPr>
        </p:nvSpPr>
        <p:spPr>
          <a:xfrm>
            <a:off x="609600" y="1295400"/>
            <a:ext cx="7924800" cy="4724399"/>
          </a:xfrm>
        </p:spPr>
        <p:txBody>
          <a:bodyPr>
            <a:normAutofit lnSpcReduction="10000"/>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 xmlns:p14="http://schemas.microsoft.com/office/powerpoint/2010/main" val="226088803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 xmlns:a16="http://schemas.microsoft.com/office/drawing/2014/main" id="{939C2799-4CCC-4958-8218-3E8B313BEAC8}"/>
              </a:ext>
            </a:extLst>
          </p:cNvPr>
          <p:cNvSpPr>
            <a:spLocks noGrp="1"/>
          </p:cNvSpPr>
          <p:nvPr>
            <p:ph idx="1"/>
          </p:nvPr>
        </p:nvSpPr>
        <p:spPr/>
        <p:txBody>
          <a:bodyPr>
            <a:normAutofit fontScale="92500" lnSpcReduction="10000"/>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 xmlns:p14="http://schemas.microsoft.com/office/powerpoint/2010/main" val="77134849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200900" cy="579439"/>
          </a:xfrm>
        </p:spPr>
        <p:txBody>
          <a:bodyPr/>
          <a:lstStyle/>
          <a:p>
            <a:r>
              <a:rPr lang="en-US" dirty="0" smtClean="0"/>
              <a:t>5. Changing</a:t>
            </a:r>
            <a:endParaRPr lang="en-US" dirty="0"/>
          </a:p>
        </p:txBody>
      </p:sp>
      <p:sp>
        <p:nvSpPr>
          <p:cNvPr id="3" name="Content Placeholder 2"/>
          <p:cNvSpPr>
            <a:spLocks noGrp="1"/>
          </p:cNvSpPr>
          <p:nvPr>
            <p:ph idx="1"/>
          </p:nvPr>
        </p:nvSpPr>
        <p:spPr>
          <a:xfrm>
            <a:off x="381000" y="990600"/>
            <a:ext cx="8382000" cy="5334000"/>
          </a:xfrm>
        </p:spPr>
        <p:txBody>
          <a:bodyPr>
            <a:normAutofit fontScale="92500" lnSpcReduction="10000"/>
          </a:bodyPr>
          <a:lstStyle/>
          <a:p>
            <a:pPr>
              <a:buNone/>
            </a:pPr>
            <a:r>
              <a:rPr lang="en-US" sz="1800" b="1" dirty="0" smtClean="0"/>
              <a:t>Interpersonal strategies</a:t>
            </a:r>
          </a:p>
          <a:p>
            <a:r>
              <a:rPr lang="en-US" sz="1800" dirty="0" smtClean="0"/>
              <a:t>Interpersonal intervention strategies deal with work relationships between employees. These interventions are directed at improving </a:t>
            </a:r>
            <a:r>
              <a:rPr lang="en-US" sz="1800" dirty="0" err="1" smtClean="0"/>
              <a:t>interpersonal,intrapersonal</a:t>
            </a:r>
            <a:r>
              <a:rPr lang="en-US" sz="1800" dirty="0" smtClean="0"/>
              <a:t>, intergroup, and intra group relations. In organizations </a:t>
            </a:r>
            <a:r>
              <a:rPr lang="en-US" sz="1800" dirty="0" err="1" smtClean="0"/>
              <a:t>withmultiple</a:t>
            </a:r>
            <a:r>
              <a:rPr lang="en-US" sz="1800" dirty="0" smtClean="0"/>
              <a:t> layers, interpersonal approaches are often difficult because the layers are usually accompanied by "proper" channels for communication.</a:t>
            </a:r>
          </a:p>
          <a:p>
            <a:pPr>
              <a:buNone/>
            </a:pPr>
            <a:r>
              <a:rPr lang="en-US" sz="1800" b="1" dirty="0" smtClean="0"/>
              <a:t>Technological strategies</a:t>
            </a:r>
          </a:p>
          <a:p>
            <a:r>
              <a:rPr lang="en-US" sz="1800" dirty="0" smtClean="0"/>
              <a:t>Technological intervention strategies focus on processes. The processes must provide adequate resources to achieve the company's goals. Technological development often includes such activities as job design, job simplification and specialization, grouping jobs into departments by function or product, and analyzing work flow and human factors to achieve coordination and communication among departments.</a:t>
            </a:r>
          </a:p>
          <a:p>
            <a:pPr>
              <a:buNone/>
            </a:pPr>
            <a:r>
              <a:rPr lang="en-US" sz="1800" b="1" dirty="0" smtClean="0"/>
              <a:t>Structural strategies</a:t>
            </a:r>
          </a:p>
          <a:p>
            <a:r>
              <a:rPr lang="en-US" sz="1800" dirty="0" smtClean="0"/>
              <a:t>Structural intervention strategies look at how the structure of the organization is helping or hindering the organization. They examine issues such as span of control and reporting relationships. For example, a company may decide that it has too many mid-level managers and may restructure to cut waste, reduce redundancy, and improve profits</a:t>
            </a:r>
            <a:endParaRPr lang="en-US" sz="1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4BA17666-596C-42F8-9D27-6D104DCD2DDC}"/>
              </a:ext>
            </a:extLst>
          </p:cNvPr>
          <p:cNvPicPr>
            <a:picLocks noChangeAspect="1"/>
          </p:cNvPicPr>
          <p:nvPr/>
        </p:nvPicPr>
        <p:blipFill>
          <a:blip r:embed="rId2"/>
          <a:stretch>
            <a:fillRect/>
          </a:stretch>
        </p:blipFill>
        <p:spPr>
          <a:xfrm>
            <a:off x="1475657" y="1916832"/>
            <a:ext cx="4772744" cy="3947269"/>
          </a:xfrm>
          <a:prstGeom prst="rect">
            <a:avLst/>
          </a:prstGeom>
        </p:spPr>
      </p:pic>
    </p:spTree>
    <p:extLst>
      <p:ext uri="{BB962C8B-B14F-4D97-AF65-F5344CB8AC3E}">
        <p14:creationId xmlns="" xmlns:p14="http://schemas.microsoft.com/office/powerpoint/2010/main" val="184007510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Categories of Intervention</a:t>
            </a:r>
            <a:endParaRPr lang="en-US" dirty="0"/>
          </a:p>
        </p:txBody>
      </p:sp>
      <p:sp>
        <p:nvSpPr>
          <p:cNvPr id="3" name="Content Placeholder 2"/>
          <p:cNvSpPr>
            <a:spLocks noGrp="1"/>
          </p:cNvSpPr>
          <p:nvPr>
            <p:ph idx="1"/>
          </p:nvPr>
        </p:nvSpPr>
        <p:spPr>
          <a:xfrm>
            <a:off x="609600" y="1524000"/>
            <a:ext cx="7924800" cy="4267200"/>
          </a:xfrm>
        </p:spPr>
        <p:txBody>
          <a:bodyPr>
            <a:normAutofit/>
          </a:bodyPr>
          <a:lstStyle/>
          <a:p>
            <a:r>
              <a:rPr lang="en-US" dirty="0" smtClean="0"/>
              <a:t>Human Process Interventions</a:t>
            </a:r>
          </a:p>
          <a:p>
            <a:pPr lvl="1"/>
            <a:r>
              <a:rPr lang="en-US" dirty="0" smtClean="0"/>
              <a:t>Team building, Conflict Resolutions, Large Group Facilitation</a:t>
            </a:r>
          </a:p>
          <a:p>
            <a:r>
              <a:rPr lang="en-US" dirty="0" smtClean="0"/>
              <a:t>Techno structural Interventions</a:t>
            </a:r>
          </a:p>
          <a:p>
            <a:pPr lvl="1"/>
            <a:r>
              <a:rPr lang="en-US" dirty="0" smtClean="0"/>
              <a:t>Structural design, TQM, Self Managed Work Teams</a:t>
            </a:r>
          </a:p>
          <a:p>
            <a:r>
              <a:rPr lang="en-US" dirty="0" smtClean="0"/>
              <a:t>Human Resource Management Interventions</a:t>
            </a:r>
          </a:p>
          <a:p>
            <a:pPr lvl="1"/>
            <a:r>
              <a:rPr lang="en-US" dirty="0" smtClean="0"/>
              <a:t>Performance Managements, Rewards, Leadership development, Coaching</a:t>
            </a:r>
          </a:p>
          <a:p>
            <a:r>
              <a:rPr lang="en-US" dirty="0" smtClean="0"/>
              <a:t>Strategic Change Interventions</a:t>
            </a:r>
          </a:p>
          <a:p>
            <a:pPr lvl="1"/>
            <a:r>
              <a:rPr lang="en-US" dirty="0" err="1" smtClean="0"/>
              <a:t>Organisational</a:t>
            </a:r>
            <a:r>
              <a:rPr lang="en-US" dirty="0" smtClean="0"/>
              <a:t> design, Cultural change, Mergers and Acquisitions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 xmlns:p14="http://schemas.microsoft.com/office/powerpoint/2010/main" val="289676084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166088498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BF9D35-5F5E-40D0-9029-29A2643247F8}"/>
              </a:ext>
            </a:extLst>
          </p:cNvPr>
          <p:cNvSpPr>
            <a:spLocks noGrp="1"/>
          </p:cNvSpPr>
          <p:nvPr>
            <p:ph type="title"/>
          </p:nvPr>
        </p:nvSpPr>
        <p:spPr>
          <a:xfrm>
            <a:off x="990600" y="304800"/>
            <a:ext cx="7200900" cy="731839"/>
          </a:xfrm>
        </p:spPr>
        <p:txBody>
          <a:bodyPr/>
          <a:lstStyle/>
          <a:p>
            <a:r>
              <a:rPr lang="en-MY" dirty="0"/>
              <a:t>Effective Change Management</a:t>
            </a:r>
          </a:p>
        </p:txBody>
      </p:sp>
      <p:pic>
        <p:nvPicPr>
          <p:cNvPr id="5" name="Picture 4">
            <a:extLst>
              <a:ext uri="{FF2B5EF4-FFF2-40B4-BE49-F238E27FC236}">
                <a16:creationId xmlns="" xmlns:a16="http://schemas.microsoft.com/office/drawing/2014/main" id="{0C5F54D6-8876-4236-9A51-CBFDFF981158}"/>
              </a:ext>
            </a:extLst>
          </p:cNvPr>
          <p:cNvPicPr>
            <a:picLocks noChangeAspect="1"/>
          </p:cNvPicPr>
          <p:nvPr/>
        </p:nvPicPr>
        <p:blipFill>
          <a:blip r:embed="rId2"/>
          <a:stretch>
            <a:fillRect/>
          </a:stretch>
        </p:blipFill>
        <p:spPr>
          <a:xfrm>
            <a:off x="1066800" y="1219200"/>
            <a:ext cx="7085242" cy="4909691"/>
          </a:xfrm>
          <a:prstGeom prst="rect">
            <a:avLst/>
          </a:prstGeom>
        </p:spPr>
      </p:pic>
    </p:spTree>
    <p:extLst>
      <p:ext uri="{BB962C8B-B14F-4D97-AF65-F5344CB8AC3E}">
        <p14:creationId xmlns="" xmlns:p14="http://schemas.microsoft.com/office/powerpoint/2010/main" val="2370742556"/>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C4982E-6EA1-4910-BF7B-6411A2D3AF32}"/>
              </a:ext>
            </a:extLst>
          </p:cNvPr>
          <p:cNvSpPr>
            <a:spLocks noGrp="1"/>
          </p:cNvSpPr>
          <p:nvPr>
            <p:ph type="title"/>
          </p:nvPr>
        </p:nvSpPr>
        <p:spPr>
          <a:xfrm>
            <a:off x="762000" y="228600"/>
            <a:ext cx="7978080" cy="658813"/>
          </a:xfrm>
        </p:spPr>
        <p:txBody>
          <a:bodyPr/>
          <a:lstStyle/>
          <a:p>
            <a:r>
              <a:rPr lang="en-MY" dirty="0"/>
              <a:t>Kurt Lewin Change Process Theory</a:t>
            </a:r>
          </a:p>
        </p:txBody>
      </p:sp>
      <p:sp>
        <p:nvSpPr>
          <p:cNvPr id="4" name="TextBox 3">
            <a:extLst>
              <a:ext uri="{FF2B5EF4-FFF2-40B4-BE49-F238E27FC236}">
                <a16:creationId xmlns="" xmlns:a16="http://schemas.microsoft.com/office/drawing/2014/main" id="{EF9ADE34-5D22-48E0-A17C-A7CF837AB7DB}"/>
              </a:ext>
            </a:extLst>
          </p:cNvPr>
          <p:cNvSpPr txBox="1"/>
          <p:nvPr/>
        </p:nvSpPr>
        <p:spPr>
          <a:xfrm>
            <a:off x="609600" y="1143000"/>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 xmlns:a16="http://schemas.microsoft.com/office/drawing/2014/main" id="{B5AA8CD1-C895-45E9-BF96-D3722CB60A5F}"/>
              </a:ext>
            </a:extLst>
          </p:cNvPr>
          <p:cNvPicPr>
            <a:picLocks noChangeAspect="1"/>
          </p:cNvPicPr>
          <p:nvPr/>
        </p:nvPicPr>
        <p:blipFill>
          <a:blip r:embed="rId2"/>
          <a:stretch>
            <a:fillRect/>
          </a:stretch>
        </p:blipFill>
        <p:spPr>
          <a:xfrm>
            <a:off x="1219200" y="3810000"/>
            <a:ext cx="5782022" cy="2221948"/>
          </a:xfrm>
          <a:prstGeom prst="rect">
            <a:avLst/>
          </a:prstGeom>
        </p:spPr>
      </p:pic>
    </p:spTree>
    <p:extLst>
      <p:ext uri="{BB962C8B-B14F-4D97-AF65-F5344CB8AC3E}">
        <p14:creationId xmlns="" xmlns:p14="http://schemas.microsoft.com/office/powerpoint/2010/main" val="178134608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 xmlns:p14="http://schemas.microsoft.com/office/powerpoint/2010/main" val="248274231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 xmlns:p14="http://schemas.microsoft.com/office/powerpoint/2010/main" val="388674686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 xmlns:p14="http://schemas.microsoft.com/office/powerpoint/2010/main" val="62291353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7ED11-50EB-4625-B96F-4AF8AB06A77F}"/>
              </a:ext>
            </a:extLst>
          </p:cNvPr>
          <p:cNvSpPr>
            <a:spLocks noGrp="1"/>
          </p:cNvSpPr>
          <p:nvPr>
            <p:ph type="title"/>
          </p:nvPr>
        </p:nvSpPr>
        <p:spPr>
          <a:xfrm>
            <a:off x="914400" y="228600"/>
            <a:ext cx="7200900" cy="1142385"/>
          </a:xfrm>
        </p:spPr>
        <p:txBody>
          <a:bodyPr/>
          <a:lstStyle/>
          <a:p>
            <a:r>
              <a:rPr lang="en-MY" dirty="0"/>
              <a:t>John Kotter’s, Eight Step Leading Change Model</a:t>
            </a:r>
          </a:p>
        </p:txBody>
      </p:sp>
      <p:pic>
        <p:nvPicPr>
          <p:cNvPr id="7" name="Picture 6">
            <a:extLst>
              <a:ext uri="{FF2B5EF4-FFF2-40B4-BE49-F238E27FC236}">
                <a16:creationId xmlns="" xmlns:a16="http://schemas.microsoft.com/office/drawing/2014/main" id="{757B6434-F919-4D56-A0DE-F1FAB0CAB255}"/>
              </a:ext>
            </a:extLst>
          </p:cNvPr>
          <p:cNvPicPr>
            <a:picLocks noChangeAspect="1"/>
          </p:cNvPicPr>
          <p:nvPr/>
        </p:nvPicPr>
        <p:blipFill>
          <a:blip r:embed="rId2"/>
          <a:stretch>
            <a:fillRect/>
          </a:stretch>
        </p:blipFill>
        <p:spPr>
          <a:xfrm>
            <a:off x="762000" y="1524000"/>
            <a:ext cx="8039100" cy="4572000"/>
          </a:xfrm>
          <a:prstGeom prst="rect">
            <a:avLst/>
          </a:prstGeom>
        </p:spPr>
      </p:pic>
    </p:spTree>
    <p:extLst>
      <p:ext uri="{BB962C8B-B14F-4D97-AF65-F5344CB8AC3E}">
        <p14:creationId xmlns="" xmlns:p14="http://schemas.microsoft.com/office/powerpoint/2010/main" val="154738156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 xmlns:p14="http://schemas.microsoft.com/office/powerpoint/2010/main" val="212910558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9D9B27-363A-4171-B282-D439DFDB5398}"/>
              </a:ext>
            </a:extLst>
          </p:cNvPr>
          <p:cNvSpPr>
            <a:spLocks noGrp="1"/>
          </p:cNvSpPr>
          <p:nvPr>
            <p:ph type="title"/>
          </p:nvPr>
        </p:nvSpPr>
        <p:spPr>
          <a:xfrm>
            <a:off x="1066800" y="228600"/>
            <a:ext cx="7200900" cy="503239"/>
          </a:xfrm>
        </p:spPr>
        <p:txBody>
          <a:bodyPr>
            <a:normAutofit fontScale="90000"/>
          </a:bodyPr>
          <a:lstStyle/>
          <a:p>
            <a:r>
              <a:rPr lang="en-MY" dirty="0"/>
              <a:t>Question #</a:t>
            </a:r>
          </a:p>
        </p:txBody>
      </p:sp>
      <p:sp>
        <p:nvSpPr>
          <p:cNvPr id="3" name="Content Placeholder 2">
            <a:extLst>
              <a:ext uri="{FF2B5EF4-FFF2-40B4-BE49-F238E27FC236}">
                <a16:creationId xmlns="" xmlns:a16="http://schemas.microsoft.com/office/drawing/2014/main" id="{6D7AFDAB-2301-4409-AAA8-8BC603CF8828}"/>
              </a:ext>
            </a:extLst>
          </p:cNvPr>
          <p:cNvSpPr>
            <a:spLocks noGrp="1"/>
          </p:cNvSpPr>
          <p:nvPr>
            <p:ph idx="1"/>
          </p:nvPr>
        </p:nvSpPr>
        <p:spPr>
          <a:xfrm>
            <a:off x="685800" y="990600"/>
            <a:ext cx="7924800" cy="5029199"/>
          </a:xfrm>
        </p:spPr>
        <p:txBody>
          <a:bodyPr>
            <a:normAutofit fontScale="92500"/>
          </a:bodyPr>
          <a:lstStyle/>
          <a:p>
            <a:pPr marL="0" indent="0">
              <a:buNone/>
            </a:pPr>
            <a:r>
              <a:rPr lang="en-MY" sz="24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400" dirty="0"/>
          </a:p>
          <a:p>
            <a:pPr marL="457200" indent="-457200">
              <a:buFont typeface="+mj-lt"/>
              <a:buAutoNum type="alphaUcPeriod"/>
            </a:pPr>
            <a:r>
              <a:rPr lang="en-MY" sz="2400" dirty="0"/>
              <a:t>Freezing	</a:t>
            </a:r>
          </a:p>
          <a:p>
            <a:pPr marL="457200" indent="-457200">
              <a:buFont typeface="+mj-lt"/>
              <a:buAutoNum type="alphaUcPeriod"/>
            </a:pPr>
            <a:r>
              <a:rPr lang="en-MY" sz="2400" dirty="0"/>
              <a:t>Norming	</a:t>
            </a:r>
          </a:p>
          <a:p>
            <a:pPr marL="457200" indent="-457200">
              <a:buFont typeface="+mj-lt"/>
              <a:buAutoNum type="alphaUcPeriod"/>
            </a:pPr>
            <a:r>
              <a:rPr lang="en-MY" sz="2400" dirty="0"/>
              <a:t>Change uncertainty	 </a:t>
            </a:r>
          </a:p>
          <a:p>
            <a:pPr marL="457200" indent="-457200">
              <a:buFont typeface="+mj-lt"/>
              <a:buAutoNum type="alphaUcPeriod"/>
            </a:pPr>
            <a:r>
              <a:rPr lang="en-MY" sz="2400" dirty="0"/>
              <a:t>Change avoidance</a:t>
            </a:r>
          </a:p>
          <a:p>
            <a:pPr marL="0" indent="0">
              <a:buNone/>
            </a:pPr>
            <a:endParaRPr lang="en-MY" sz="2000" dirty="0"/>
          </a:p>
        </p:txBody>
      </p:sp>
    </p:spTree>
    <p:extLst>
      <p:ext uri="{BB962C8B-B14F-4D97-AF65-F5344CB8AC3E}">
        <p14:creationId xmlns="" xmlns:p14="http://schemas.microsoft.com/office/powerpoint/2010/main" val="3872749545"/>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402684389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81592C-76D8-4F6F-9398-AFFF5848D8A8}"/>
              </a:ext>
            </a:extLst>
          </p:cNvPr>
          <p:cNvSpPr>
            <a:spLocks noGrp="1"/>
          </p:cNvSpPr>
          <p:nvPr>
            <p:ph type="title"/>
          </p:nvPr>
        </p:nvSpPr>
        <p:spPr>
          <a:xfrm>
            <a:off x="990600" y="304800"/>
            <a:ext cx="7200900" cy="655639"/>
          </a:xfrm>
        </p:spPr>
        <p:txBody>
          <a:bodyPr/>
          <a:lstStyle/>
          <a:p>
            <a:r>
              <a:rPr lang="en-MY" dirty="0"/>
              <a:t>Learning Organisation</a:t>
            </a:r>
          </a:p>
        </p:txBody>
      </p:sp>
      <p:sp>
        <p:nvSpPr>
          <p:cNvPr id="8" name="TextBox 7">
            <a:extLst>
              <a:ext uri="{FF2B5EF4-FFF2-40B4-BE49-F238E27FC236}">
                <a16:creationId xmlns="" xmlns:a16="http://schemas.microsoft.com/office/drawing/2014/main" id="{BF37F734-9476-478D-A711-7216E5664ABA}"/>
              </a:ext>
            </a:extLst>
          </p:cNvPr>
          <p:cNvSpPr txBox="1"/>
          <p:nvPr/>
        </p:nvSpPr>
        <p:spPr>
          <a:xfrm>
            <a:off x="914400" y="1295400"/>
            <a:ext cx="7162800" cy="4154984"/>
          </a:xfrm>
          <a:prstGeom prst="rect">
            <a:avLst/>
          </a:prstGeom>
          <a:noFill/>
        </p:spPr>
        <p:txBody>
          <a:bodyPr wrap="square" rtlCol="0">
            <a:spAutoFit/>
          </a:bodyPr>
          <a:lstStyle/>
          <a:p>
            <a:r>
              <a:rPr lang="en-MY" sz="2400" dirty="0"/>
              <a:t>A learning organization is a place where employees excel at creating, acquiring, and transferring knowledge. There are three building blocks :</a:t>
            </a:r>
          </a:p>
          <a:p>
            <a:endParaRPr lang="en-MY" sz="2400" dirty="0"/>
          </a:p>
          <a:p>
            <a:pPr marL="457200" indent="-457200">
              <a:buFont typeface="+mj-lt"/>
              <a:buAutoNum type="arabicPeriod"/>
            </a:pPr>
            <a:r>
              <a:rPr lang="en-MY" sz="2400" dirty="0"/>
              <a:t> Supportive learning environment</a:t>
            </a:r>
          </a:p>
          <a:p>
            <a:pPr marL="457200" indent="-457200">
              <a:buFont typeface="+mj-lt"/>
              <a:buAutoNum type="arabicPeriod"/>
            </a:pPr>
            <a:r>
              <a:rPr lang="en-MY" sz="2400" dirty="0"/>
              <a:t> Concrete learning processes and practices</a:t>
            </a:r>
          </a:p>
          <a:p>
            <a:pPr marL="457200" indent="-457200">
              <a:buFont typeface="+mj-lt"/>
              <a:buAutoNum type="arabicPeriod"/>
            </a:pPr>
            <a:r>
              <a:rPr lang="en-MY" sz="2400" dirty="0"/>
              <a:t> Leadership </a:t>
            </a:r>
            <a:r>
              <a:rPr lang="en-MY" sz="2400" dirty="0" err="1"/>
              <a:t>behavior</a:t>
            </a:r>
            <a:r>
              <a:rPr lang="en-MY" sz="2400" dirty="0"/>
              <a:t> that reinforces learning.</a:t>
            </a:r>
          </a:p>
          <a:p>
            <a:endParaRPr lang="en-MY" sz="2400" dirty="0"/>
          </a:p>
          <a:p>
            <a:r>
              <a:rPr lang="en-MY" sz="2400" dirty="0"/>
              <a:t> Such learning organizations would be able to adapt to the unpredictable more quickly than their competitors could</a:t>
            </a:r>
          </a:p>
        </p:txBody>
      </p:sp>
    </p:spTree>
    <p:extLst>
      <p:ext uri="{BB962C8B-B14F-4D97-AF65-F5344CB8AC3E}">
        <p14:creationId xmlns="" xmlns:p14="http://schemas.microsoft.com/office/powerpoint/2010/main" val="386306971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 xmlns:p14="http://schemas.microsoft.com/office/powerpoint/2010/main" val="50588110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B6CF21-809B-49C5-9FC8-E7CADF7E3E46}"/>
              </a:ext>
            </a:extLst>
          </p:cNvPr>
          <p:cNvSpPr>
            <a:spLocks noGrp="1"/>
          </p:cNvSpPr>
          <p:nvPr>
            <p:ph type="title"/>
          </p:nvPr>
        </p:nvSpPr>
        <p:spPr>
          <a:xfrm>
            <a:off x="1371600" y="228600"/>
            <a:ext cx="7200900" cy="655639"/>
          </a:xfrm>
        </p:spPr>
        <p:txBody>
          <a:bodyPr/>
          <a:lstStyle/>
          <a:p>
            <a:r>
              <a:rPr lang="en-MY" dirty="0"/>
              <a:t>The Five Disciplines</a:t>
            </a:r>
          </a:p>
        </p:txBody>
      </p:sp>
      <p:pic>
        <p:nvPicPr>
          <p:cNvPr id="5" name="Picture 4">
            <a:extLst>
              <a:ext uri="{FF2B5EF4-FFF2-40B4-BE49-F238E27FC236}">
                <a16:creationId xmlns=""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 xmlns:p14="http://schemas.microsoft.com/office/powerpoint/2010/main" val="158342084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16EB2-CF09-4D32-870A-1B986F4EE7C8}"/>
              </a:ext>
            </a:extLst>
          </p:cNvPr>
          <p:cNvSpPr>
            <a:spLocks noGrp="1"/>
          </p:cNvSpPr>
          <p:nvPr>
            <p:ph type="title"/>
          </p:nvPr>
        </p:nvSpPr>
        <p:spPr>
          <a:xfrm>
            <a:off x="990600" y="304800"/>
            <a:ext cx="7200900" cy="655639"/>
          </a:xfrm>
        </p:spPr>
        <p:txBody>
          <a:bodyPr/>
          <a:lstStyle/>
          <a:p>
            <a:r>
              <a:rPr lang="en-MY" dirty="0"/>
              <a:t>Five Disciplines </a:t>
            </a:r>
          </a:p>
        </p:txBody>
      </p:sp>
      <p:sp>
        <p:nvSpPr>
          <p:cNvPr id="4" name="TextBox 3">
            <a:extLst>
              <a:ext uri="{FF2B5EF4-FFF2-40B4-BE49-F238E27FC236}">
                <a16:creationId xmlns="" xmlns:a16="http://schemas.microsoft.com/office/drawing/2014/main" id="{1B926B38-F3F7-4190-AF6E-4BE4DEF2178A}"/>
              </a:ext>
            </a:extLst>
          </p:cNvPr>
          <p:cNvSpPr txBox="1"/>
          <p:nvPr/>
        </p:nvSpPr>
        <p:spPr>
          <a:xfrm>
            <a:off x="609600" y="1143000"/>
            <a:ext cx="7994848" cy="4893647"/>
          </a:xfrm>
          <a:prstGeom prst="rect">
            <a:avLst/>
          </a:prstGeom>
          <a:noFill/>
        </p:spPr>
        <p:txBody>
          <a:bodyPr wrap="square" rtlCol="0">
            <a:spAutoFit/>
          </a:bodyPr>
          <a:lstStyle/>
          <a:p>
            <a:pPr marL="285750" indent="-285750">
              <a:buFont typeface="Wingdings" panose="05000000000000000000" pitchFamily="2" charset="2"/>
              <a:buChar char="§"/>
            </a:pPr>
            <a:r>
              <a:rPr lang="en-MY" sz="2400" b="1" dirty="0">
                <a:latin typeface="+mn-lt"/>
              </a:rPr>
              <a:t>System thinking </a:t>
            </a:r>
            <a:r>
              <a:rPr lang="en-MY" sz="24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400" b="1" dirty="0">
                <a:latin typeface="+mn-lt"/>
              </a:rPr>
              <a:t>Mental models </a:t>
            </a:r>
            <a:r>
              <a:rPr lang="en-MY" sz="24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400" b="1" dirty="0">
                <a:latin typeface="+mn-lt"/>
              </a:rPr>
              <a:t>Personal mastery </a:t>
            </a:r>
            <a:r>
              <a:rPr lang="en-MY" sz="2400" dirty="0">
                <a:latin typeface="+mn-lt"/>
              </a:rPr>
              <a:t>is the high level of proficiency in a subject or skill area.</a:t>
            </a:r>
          </a:p>
          <a:p>
            <a:pPr marL="285750" indent="-285750">
              <a:buFont typeface="Wingdings" panose="05000000000000000000" pitchFamily="2" charset="2"/>
              <a:buChar char="§"/>
            </a:pPr>
            <a:r>
              <a:rPr lang="en-MY" sz="2400" b="1" dirty="0">
                <a:latin typeface="+mn-lt"/>
              </a:rPr>
              <a:t>Team learning </a:t>
            </a:r>
            <a:r>
              <a:rPr lang="en-MY" sz="24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400" b="1" dirty="0">
                <a:latin typeface="+mn-lt"/>
              </a:rPr>
              <a:t>Shared vision </a:t>
            </a:r>
            <a:r>
              <a:rPr lang="en-MY" sz="2400" dirty="0">
                <a:latin typeface="+mn-lt"/>
              </a:rPr>
              <a:t>is a look into the future that fosters genuine commitment and is shared by all who need to possess it.</a:t>
            </a:r>
          </a:p>
        </p:txBody>
      </p:sp>
    </p:spTree>
    <p:extLst>
      <p:ext uri="{BB962C8B-B14F-4D97-AF65-F5344CB8AC3E}">
        <p14:creationId xmlns="" xmlns:p14="http://schemas.microsoft.com/office/powerpoint/2010/main" val="329146570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 xmlns:p14="http://schemas.microsoft.com/office/powerpoint/2010/main" val="335084608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B5C3DA-2820-4A6D-B0B5-3D88E7AA79D7}"/>
              </a:ext>
            </a:extLst>
          </p:cNvPr>
          <p:cNvSpPr>
            <a:spLocks noGrp="1"/>
          </p:cNvSpPr>
          <p:nvPr>
            <p:ph type="title"/>
          </p:nvPr>
        </p:nvSpPr>
        <p:spPr>
          <a:xfrm>
            <a:off x="990600" y="304800"/>
            <a:ext cx="7200900" cy="655639"/>
          </a:xfrm>
        </p:spPr>
        <p:txBody>
          <a:bodyPr/>
          <a:lstStyle/>
          <a:p>
            <a:r>
              <a:rPr lang="en-MY" dirty="0"/>
              <a:t>Mental Models</a:t>
            </a:r>
          </a:p>
        </p:txBody>
      </p:sp>
      <p:pic>
        <p:nvPicPr>
          <p:cNvPr id="5" name="Picture 4">
            <a:extLst>
              <a:ext uri="{FF2B5EF4-FFF2-40B4-BE49-F238E27FC236}">
                <a16:creationId xmlns="" xmlns:a16="http://schemas.microsoft.com/office/drawing/2014/main" id="{D6E561CE-1D71-4E95-BF56-D683A9CE19D4}"/>
              </a:ext>
            </a:extLst>
          </p:cNvPr>
          <p:cNvPicPr>
            <a:picLocks noChangeAspect="1"/>
          </p:cNvPicPr>
          <p:nvPr/>
        </p:nvPicPr>
        <p:blipFill>
          <a:blip r:embed="rId2"/>
          <a:stretch>
            <a:fillRect/>
          </a:stretch>
        </p:blipFill>
        <p:spPr>
          <a:xfrm>
            <a:off x="1676400" y="1371600"/>
            <a:ext cx="5603133" cy="4533304"/>
          </a:xfrm>
          <a:prstGeom prst="rect">
            <a:avLst/>
          </a:prstGeom>
        </p:spPr>
      </p:pic>
    </p:spTree>
    <p:extLst>
      <p:ext uri="{BB962C8B-B14F-4D97-AF65-F5344CB8AC3E}">
        <p14:creationId xmlns="" xmlns:p14="http://schemas.microsoft.com/office/powerpoint/2010/main" val="320859874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 xmlns:p14="http://schemas.microsoft.com/office/powerpoint/2010/main" val="114751938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 xmlns:p14="http://schemas.microsoft.com/office/powerpoint/2010/main" val="232789718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942CBC-CF31-4F57-8F39-5D7D05F32C62}"/>
              </a:ext>
            </a:extLst>
          </p:cNvPr>
          <p:cNvSpPr>
            <a:spLocks noGrp="1"/>
          </p:cNvSpPr>
          <p:nvPr>
            <p:ph type="title"/>
          </p:nvPr>
        </p:nvSpPr>
        <p:spPr>
          <a:xfrm>
            <a:off x="990600" y="3810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80F64225-8B49-4167-8148-BECFF913026A}"/>
              </a:ext>
            </a:extLst>
          </p:cNvPr>
          <p:cNvSpPr>
            <a:spLocks noGrp="1"/>
          </p:cNvSpPr>
          <p:nvPr>
            <p:ph idx="1"/>
          </p:nvPr>
        </p:nvSpPr>
        <p:spPr>
          <a:xfrm>
            <a:off x="609600" y="1143000"/>
            <a:ext cx="7772400" cy="4876800"/>
          </a:xfrm>
        </p:spPr>
        <p:txBody>
          <a:bodyPr>
            <a:normAutofit/>
          </a:bodyPr>
          <a:lstStyle/>
          <a:p>
            <a:pPr marL="0" indent="0">
              <a:buNone/>
            </a:pPr>
            <a:r>
              <a:rPr lang="en-MY" sz="2400" dirty="0"/>
              <a:t>A learning organization has a strong ability to encourage innovation and creativity because :</a:t>
            </a:r>
          </a:p>
          <a:p>
            <a:pPr marL="0" indent="0">
              <a:buNone/>
            </a:pPr>
            <a:endParaRPr lang="en-MY" sz="2400" dirty="0"/>
          </a:p>
          <a:p>
            <a:pPr marL="514350" indent="-514350">
              <a:buFont typeface="+mj-lt"/>
              <a:buAutoNum type="alphaUcPeriod"/>
            </a:pPr>
            <a:r>
              <a:rPr lang="en-MY" sz="2400" dirty="0"/>
              <a:t>It uses automation and technology throughout the organization</a:t>
            </a:r>
          </a:p>
          <a:p>
            <a:pPr marL="514350" indent="-514350">
              <a:buFont typeface="+mj-lt"/>
              <a:buAutoNum type="alphaUcPeriod"/>
            </a:pPr>
            <a:r>
              <a:rPr lang="en-MY" sz="2400" dirty="0"/>
              <a:t>Its knowledge base depends on external sources for new trends</a:t>
            </a:r>
          </a:p>
          <a:p>
            <a:pPr marL="514350" indent="-514350">
              <a:buFont typeface="+mj-lt"/>
              <a:buAutoNum type="alphaUcPeriod"/>
            </a:pPr>
            <a:r>
              <a:rPr lang="en-MY" sz="2400" dirty="0"/>
              <a:t>Its people are comfortable with change and adapt easily to new situations	</a:t>
            </a:r>
          </a:p>
          <a:p>
            <a:pPr marL="514350" indent="-514350">
              <a:buFont typeface="+mj-lt"/>
              <a:buAutoNum type="alphaUcPeriod"/>
            </a:pPr>
            <a:r>
              <a:rPr lang="en-MY" sz="2400" dirty="0"/>
              <a:t>It has a large budget for employee training and development</a:t>
            </a:r>
          </a:p>
        </p:txBody>
      </p:sp>
    </p:spTree>
    <p:extLst>
      <p:ext uri="{BB962C8B-B14F-4D97-AF65-F5344CB8AC3E}">
        <p14:creationId xmlns="" xmlns:p14="http://schemas.microsoft.com/office/powerpoint/2010/main" val="244730684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DBA63BA6-807E-41D8-8BE2-295D0B606C89}"/>
              </a:ext>
            </a:extLst>
          </p:cNvPr>
          <p:cNvSpPr>
            <a:spLocks noGrp="1"/>
          </p:cNvSpPr>
          <p:nvPr>
            <p:ph idx="1"/>
          </p:nvPr>
        </p:nvSpPr>
        <p:spPr/>
        <p:txBody>
          <a:bodyPr/>
          <a:lstStyle/>
          <a:p>
            <a:r>
              <a:rPr lang="en-MY" dirty="0"/>
              <a:t>Option C</a:t>
            </a:r>
          </a:p>
          <a:p>
            <a:endParaRPr lang="en-MY" dirty="0"/>
          </a:p>
          <a:p>
            <a:pPr marL="0" indent="0">
              <a:buNone/>
            </a:pPr>
            <a:r>
              <a:rPr lang="en-MY" dirty="0"/>
              <a:t>Learning cultures are created when people are comfortable with change and are supported, which helps adapt to new situations. Automation and technology would not do this because you would need a real employee behind the innovation and not a machine. Innovation does not depend on external sources it starts from within and companies can still be innovative if they have a small budget.</a:t>
            </a:r>
          </a:p>
        </p:txBody>
      </p:sp>
    </p:spTree>
    <p:extLst>
      <p:ext uri="{BB962C8B-B14F-4D97-AF65-F5344CB8AC3E}">
        <p14:creationId xmlns="" xmlns:p14="http://schemas.microsoft.com/office/powerpoint/2010/main" val="130066299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 xmlns:a16="http://schemas.microsoft.com/office/drawing/2014/main" id="{7BE66A01-DFF5-4BA3-8BD5-013BCB8A4462}"/>
              </a:ext>
            </a:extLst>
          </p:cNvPr>
          <p:cNvSpPr txBox="1"/>
          <p:nvPr/>
        </p:nvSpPr>
        <p:spPr>
          <a:xfrm>
            <a:off x="929179" y="1844824"/>
            <a:ext cx="7148021"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 xmlns:p14="http://schemas.microsoft.com/office/powerpoint/2010/main" val="969248294"/>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3916CB-ECAD-4310-A71F-A4C5364D5B33}"/>
              </a:ext>
            </a:extLst>
          </p:cNvPr>
          <p:cNvSpPr>
            <a:spLocks noGrp="1"/>
          </p:cNvSpPr>
          <p:nvPr>
            <p:ph type="title"/>
          </p:nvPr>
        </p:nvSpPr>
        <p:spPr>
          <a:xfrm>
            <a:off x="914400" y="228600"/>
            <a:ext cx="7200900" cy="655639"/>
          </a:xfrm>
        </p:spPr>
        <p:txBody>
          <a:bodyPr/>
          <a:lstStyle/>
          <a:p>
            <a:r>
              <a:rPr lang="en-MY" dirty="0"/>
              <a:t>Knowledge Management Cycle</a:t>
            </a:r>
          </a:p>
        </p:txBody>
      </p:sp>
      <p:pic>
        <p:nvPicPr>
          <p:cNvPr id="9" name="Picture 8">
            <a:extLst>
              <a:ext uri="{FF2B5EF4-FFF2-40B4-BE49-F238E27FC236}">
                <a16:creationId xmlns="" xmlns:a16="http://schemas.microsoft.com/office/drawing/2014/main" id="{027B6B67-7958-4296-B17A-874298EDC75F}"/>
              </a:ext>
            </a:extLst>
          </p:cNvPr>
          <p:cNvPicPr>
            <a:picLocks noChangeAspect="1"/>
          </p:cNvPicPr>
          <p:nvPr/>
        </p:nvPicPr>
        <p:blipFill>
          <a:blip r:embed="rId2"/>
          <a:stretch>
            <a:fillRect/>
          </a:stretch>
        </p:blipFill>
        <p:spPr>
          <a:xfrm>
            <a:off x="1143000" y="1066800"/>
            <a:ext cx="7200199" cy="4903512"/>
          </a:xfrm>
          <a:prstGeom prst="rect">
            <a:avLst/>
          </a:prstGeom>
        </p:spPr>
      </p:pic>
    </p:spTree>
    <p:extLst>
      <p:ext uri="{BB962C8B-B14F-4D97-AF65-F5344CB8AC3E}">
        <p14:creationId xmlns="" xmlns:p14="http://schemas.microsoft.com/office/powerpoint/2010/main" val="285578801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066A60-7F2B-4780-9D96-7EC8417A00E1}"/>
              </a:ext>
            </a:extLst>
          </p:cNvPr>
          <p:cNvSpPr>
            <a:spLocks noGrp="1"/>
          </p:cNvSpPr>
          <p:nvPr>
            <p:ph type="title"/>
          </p:nvPr>
        </p:nvSpPr>
        <p:spPr>
          <a:xfrm>
            <a:off x="990600" y="228600"/>
            <a:ext cx="7200900" cy="655639"/>
          </a:xfrm>
        </p:spPr>
        <p:txBody>
          <a:bodyPr/>
          <a:lstStyle/>
          <a:p>
            <a:r>
              <a:rPr lang="en-MY" dirty="0"/>
              <a:t>SECI Concepts</a:t>
            </a:r>
          </a:p>
        </p:txBody>
      </p:sp>
      <p:sp>
        <p:nvSpPr>
          <p:cNvPr id="4" name="TextBox 3">
            <a:extLst>
              <a:ext uri="{FF2B5EF4-FFF2-40B4-BE49-F238E27FC236}">
                <a16:creationId xmlns="" xmlns:a16="http://schemas.microsoft.com/office/drawing/2014/main" id="{95705629-15FF-4CB9-9807-E0306A45C257}"/>
              </a:ext>
            </a:extLst>
          </p:cNvPr>
          <p:cNvSpPr txBox="1"/>
          <p:nvPr/>
        </p:nvSpPr>
        <p:spPr>
          <a:xfrm>
            <a:off x="381000" y="990600"/>
            <a:ext cx="8534400" cy="5293757"/>
          </a:xfrm>
          <a:prstGeom prst="rect">
            <a:avLst/>
          </a:prstGeom>
          <a:noFill/>
        </p:spPr>
        <p:txBody>
          <a:bodyPr wrap="square" rtlCol="0">
            <a:spAutoFit/>
          </a:bodyPr>
          <a:lstStyle/>
          <a:p>
            <a:r>
              <a:rPr lang="en-MY" sz="2000" b="1" dirty="0"/>
              <a:t>Socialization</a:t>
            </a:r>
            <a:r>
              <a:rPr lang="en-MY" sz="2000" dirty="0"/>
              <a:t> is the process where tacit knowledge it transmitted between people..</a:t>
            </a:r>
          </a:p>
          <a:p>
            <a:endParaRPr lang="en-MY" sz="2000" dirty="0"/>
          </a:p>
          <a:p>
            <a:r>
              <a:rPr lang="en-MY" sz="2000" b="1" dirty="0"/>
              <a:t>Externalization</a:t>
            </a:r>
            <a:r>
              <a:rPr lang="en-MY" sz="2000"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sz="2000" dirty="0"/>
          </a:p>
          <a:p>
            <a:r>
              <a:rPr lang="en-MY" sz="2000" b="1" dirty="0"/>
              <a:t>Combination</a:t>
            </a:r>
            <a:r>
              <a:rPr lang="en-MY" sz="2000"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sz="2000" dirty="0"/>
          </a:p>
          <a:p>
            <a:r>
              <a:rPr lang="en-MY" sz="2000" b="1" dirty="0"/>
              <a:t>Internalization</a:t>
            </a:r>
            <a:r>
              <a:rPr lang="en-MY" sz="2000" dirty="0"/>
              <a:t> is the collective tacit knowledge of the organization is morphed from its explicit knowledge through internalization</a:t>
            </a:r>
          </a:p>
          <a:p>
            <a:endParaRPr lang="en-MY" dirty="0"/>
          </a:p>
        </p:txBody>
      </p:sp>
    </p:spTree>
    <p:extLst>
      <p:ext uri="{BB962C8B-B14F-4D97-AF65-F5344CB8AC3E}">
        <p14:creationId xmlns="" xmlns:p14="http://schemas.microsoft.com/office/powerpoint/2010/main" val="37026579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B3F2529-1267-4AEF-B5E2-183F14BBC7B4}"/>
              </a:ext>
            </a:extLst>
          </p:cNvPr>
          <p:cNvPicPr>
            <a:picLocks noChangeAspect="1"/>
          </p:cNvPicPr>
          <p:nvPr/>
        </p:nvPicPr>
        <p:blipFill>
          <a:blip r:embed="rId2"/>
          <a:stretch>
            <a:fillRect/>
          </a:stretch>
        </p:blipFill>
        <p:spPr>
          <a:xfrm>
            <a:off x="1143000" y="1219200"/>
            <a:ext cx="7206897" cy="4724400"/>
          </a:xfrm>
          <a:prstGeom prst="rect">
            <a:avLst/>
          </a:prstGeom>
        </p:spPr>
      </p:pic>
      <p:sp>
        <p:nvSpPr>
          <p:cNvPr id="3" name="Title 2">
            <a:extLst>
              <a:ext uri="{FF2B5EF4-FFF2-40B4-BE49-F238E27FC236}">
                <a16:creationId xmlns="" xmlns:a16="http://schemas.microsoft.com/office/drawing/2014/main" id="{20DCFAAC-092C-4F53-949E-2E6F900BE0A6}"/>
              </a:ext>
            </a:extLst>
          </p:cNvPr>
          <p:cNvSpPr>
            <a:spLocks noGrp="1"/>
          </p:cNvSpPr>
          <p:nvPr>
            <p:ph type="title"/>
          </p:nvPr>
        </p:nvSpPr>
        <p:spPr>
          <a:xfrm>
            <a:off x="609600" y="152400"/>
            <a:ext cx="8001000" cy="685800"/>
          </a:xfrm>
        </p:spPr>
        <p:txBody>
          <a:bodyPr/>
          <a:lstStyle/>
          <a:p>
            <a:r>
              <a:rPr lang="en-MY" dirty="0"/>
              <a:t>SECI Model of Knowledge Management</a:t>
            </a:r>
          </a:p>
        </p:txBody>
      </p:sp>
    </p:spTree>
    <p:extLst>
      <p:ext uri="{BB962C8B-B14F-4D97-AF65-F5344CB8AC3E}">
        <p14:creationId xmlns="" xmlns:p14="http://schemas.microsoft.com/office/powerpoint/2010/main" val="1482546317"/>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5259DA-301C-4225-9E98-4937375090D0}"/>
              </a:ext>
            </a:extLst>
          </p:cNvPr>
          <p:cNvSpPr>
            <a:spLocks noGrp="1"/>
          </p:cNvSpPr>
          <p:nvPr>
            <p:ph type="title"/>
          </p:nvPr>
        </p:nvSpPr>
        <p:spPr>
          <a:xfrm>
            <a:off x="990600" y="304800"/>
            <a:ext cx="7200900" cy="579439"/>
          </a:xfrm>
        </p:spPr>
        <p:txBody>
          <a:bodyPr/>
          <a:lstStyle/>
          <a:p>
            <a:r>
              <a:rPr lang="en-MY" dirty="0"/>
              <a:t>Knowledge Management Model</a:t>
            </a:r>
          </a:p>
        </p:txBody>
      </p:sp>
      <p:pic>
        <p:nvPicPr>
          <p:cNvPr id="5" name="Picture 4">
            <a:extLst>
              <a:ext uri="{FF2B5EF4-FFF2-40B4-BE49-F238E27FC236}">
                <a16:creationId xmlns="" xmlns:a16="http://schemas.microsoft.com/office/drawing/2014/main" id="{EEF682E5-A714-4F36-883A-6C52250F152F}"/>
              </a:ext>
            </a:extLst>
          </p:cNvPr>
          <p:cNvPicPr>
            <a:picLocks noChangeAspect="1"/>
          </p:cNvPicPr>
          <p:nvPr/>
        </p:nvPicPr>
        <p:blipFill>
          <a:blip r:embed="rId2"/>
          <a:stretch>
            <a:fillRect/>
          </a:stretch>
        </p:blipFill>
        <p:spPr>
          <a:xfrm>
            <a:off x="1905000" y="1143000"/>
            <a:ext cx="5353050" cy="4705350"/>
          </a:xfrm>
          <a:prstGeom prst="rect">
            <a:avLst/>
          </a:prstGeom>
        </p:spPr>
      </p:pic>
    </p:spTree>
    <p:extLst>
      <p:ext uri="{BB962C8B-B14F-4D97-AF65-F5344CB8AC3E}">
        <p14:creationId xmlns="" xmlns:p14="http://schemas.microsoft.com/office/powerpoint/2010/main" val="929876913"/>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 xmlns:p14="http://schemas.microsoft.com/office/powerpoint/2010/main" val="193653633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E6B5A8-4B2F-4032-8D73-95AA92458485}"/>
              </a:ext>
            </a:extLst>
          </p:cNvPr>
          <p:cNvSpPr>
            <a:spLocks noGrp="1"/>
          </p:cNvSpPr>
          <p:nvPr>
            <p:ph type="title"/>
          </p:nvPr>
        </p:nvSpPr>
        <p:spPr>
          <a:xfrm>
            <a:off x="990600" y="304800"/>
            <a:ext cx="7200900" cy="655639"/>
          </a:xfrm>
        </p:spPr>
        <p:txBody>
          <a:bodyPr/>
          <a:lstStyle/>
          <a:p>
            <a:r>
              <a:rPr lang="en-MY" dirty="0"/>
              <a:t>Question #</a:t>
            </a:r>
          </a:p>
        </p:txBody>
      </p:sp>
      <p:sp>
        <p:nvSpPr>
          <p:cNvPr id="3" name="Content Placeholder 2">
            <a:extLst>
              <a:ext uri="{FF2B5EF4-FFF2-40B4-BE49-F238E27FC236}">
                <a16:creationId xmlns="" xmlns:a16="http://schemas.microsoft.com/office/drawing/2014/main" id="{D36AD21B-ABC6-4637-B555-633B0523EA01}"/>
              </a:ext>
            </a:extLst>
          </p:cNvPr>
          <p:cNvSpPr>
            <a:spLocks noGrp="1"/>
          </p:cNvSpPr>
          <p:nvPr>
            <p:ph idx="1"/>
          </p:nvPr>
        </p:nvSpPr>
        <p:spPr>
          <a:xfrm>
            <a:off x="762000" y="1219200"/>
            <a:ext cx="7543800" cy="4343400"/>
          </a:xfrm>
        </p:spPr>
        <p:txBody>
          <a:bodyPr/>
          <a:lstStyle/>
          <a:p>
            <a:pPr marL="0" indent="0">
              <a:buNone/>
            </a:pPr>
            <a:r>
              <a:rPr lang="en-MY" sz="2400" dirty="0"/>
              <a:t>Knowledge, experience, and future competencies of employees all represent which of the following?</a:t>
            </a:r>
          </a:p>
          <a:p>
            <a:pPr marL="514350" indent="-514350">
              <a:buFont typeface="+mj-lt"/>
              <a:buAutoNum type="alphaUcPeriod"/>
            </a:pPr>
            <a:endParaRPr lang="en-MY" sz="2400" dirty="0"/>
          </a:p>
          <a:p>
            <a:pPr marL="514350" indent="-514350">
              <a:buFont typeface="+mj-lt"/>
              <a:buAutoNum type="alphaUcPeriod"/>
            </a:pPr>
            <a:r>
              <a:rPr lang="en-MY" sz="2400" dirty="0"/>
              <a:t>Human capital	</a:t>
            </a:r>
          </a:p>
          <a:p>
            <a:pPr marL="514350" indent="-514350">
              <a:buFont typeface="+mj-lt"/>
              <a:buAutoNum type="alphaUcPeriod"/>
            </a:pPr>
            <a:r>
              <a:rPr lang="en-MY" sz="2400" dirty="0"/>
              <a:t>Human resources	</a:t>
            </a:r>
          </a:p>
          <a:p>
            <a:pPr marL="514350" indent="-514350">
              <a:buFont typeface="+mj-lt"/>
              <a:buAutoNum type="alphaUcPeriod"/>
            </a:pPr>
            <a:r>
              <a:rPr lang="en-MY" sz="2400" dirty="0"/>
              <a:t>Interpersonal skills	</a:t>
            </a:r>
          </a:p>
          <a:p>
            <a:pPr marL="514350" indent="-514350">
              <a:buFont typeface="+mj-lt"/>
              <a:buAutoNum type="alphaUcPeriod"/>
            </a:pPr>
            <a:r>
              <a:rPr lang="en-MY" sz="2400" dirty="0"/>
              <a:t>Psychological capital</a:t>
            </a:r>
          </a:p>
          <a:p>
            <a:pPr marL="0" indent="0">
              <a:buNone/>
            </a:pPr>
            <a:endParaRPr lang="en-MY" dirty="0"/>
          </a:p>
        </p:txBody>
      </p:sp>
    </p:spTree>
    <p:extLst>
      <p:ext uri="{BB962C8B-B14F-4D97-AF65-F5344CB8AC3E}">
        <p14:creationId xmlns="" xmlns:p14="http://schemas.microsoft.com/office/powerpoint/2010/main" val="305912343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300372162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635083540"/>
              </p:ext>
            </p:extLst>
          </p:nvPr>
        </p:nvGraphicFramePr>
        <p:xfrm>
          <a:off x="642910" y="642918"/>
          <a:ext cx="8029082" cy="523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656848"/>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p14="http://schemas.microsoft.com/office/powerpoint/2010/main" xmlns="" val="361425056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40417-B31F-42EB-99C8-DA3293FE2EC7}"/>
              </a:ext>
            </a:extLst>
          </p:cNvPr>
          <p:cNvSpPr>
            <a:spLocks noGrp="1"/>
          </p:cNvSpPr>
          <p:nvPr>
            <p:ph type="title"/>
          </p:nvPr>
        </p:nvSpPr>
        <p:spPr>
          <a:xfrm>
            <a:off x="1066800" y="381000"/>
            <a:ext cx="7200900" cy="579439"/>
          </a:xfrm>
        </p:spPr>
        <p:txBody>
          <a:bodyPr/>
          <a:lstStyle/>
          <a:p>
            <a:r>
              <a:rPr lang="en-MY" dirty="0"/>
              <a:t>HR Roles and Responsibilities</a:t>
            </a:r>
          </a:p>
        </p:txBody>
      </p:sp>
      <p:pic>
        <p:nvPicPr>
          <p:cNvPr id="5" name="Picture 4">
            <a:extLst>
              <a:ext uri="{FF2B5EF4-FFF2-40B4-BE49-F238E27FC236}">
                <a16:creationId xmlns:a16="http://schemas.microsoft.com/office/drawing/2014/main" xmlns="" id="{560B0235-9987-4D6D-B9A7-4E9EE8EED1C8}"/>
              </a:ext>
            </a:extLst>
          </p:cNvPr>
          <p:cNvPicPr>
            <a:picLocks noChangeAspect="1"/>
          </p:cNvPicPr>
          <p:nvPr/>
        </p:nvPicPr>
        <p:blipFill>
          <a:blip r:embed="rId2" cstate="print"/>
          <a:stretch>
            <a:fillRect/>
          </a:stretch>
        </p:blipFill>
        <p:spPr>
          <a:xfrm>
            <a:off x="914400" y="1447800"/>
            <a:ext cx="7646315" cy="4461470"/>
          </a:xfrm>
          <a:prstGeom prst="rect">
            <a:avLst/>
          </a:prstGeom>
        </p:spPr>
      </p:pic>
    </p:spTree>
    <p:extLst>
      <p:ext uri="{BB962C8B-B14F-4D97-AF65-F5344CB8AC3E}">
        <p14:creationId xmlns:p14="http://schemas.microsoft.com/office/powerpoint/2010/main" xmlns="" val="398910041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xmlns="" val="1409552177"/>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2337</TotalTime>
  <Words>2566</Words>
  <Application>Microsoft Office PowerPoint</Application>
  <PresentationFormat>On-screen Show (4:3)</PresentationFormat>
  <Paragraphs>295</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Diamond Grid 16x9</vt:lpstr>
      <vt:lpstr>TALENT DEVELOPMENT &amp; MANAGEMENT - I</vt:lpstr>
      <vt:lpstr>SPHRi Exam Content </vt:lpstr>
      <vt:lpstr> Talent Development and Management</vt:lpstr>
      <vt:lpstr> Talent Development and Management (27%)</vt:lpstr>
      <vt:lpstr>Slide 5</vt:lpstr>
      <vt:lpstr>Human Resource Development (HRD)</vt:lpstr>
      <vt:lpstr>Human Resource Development (HRD)</vt:lpstr>
      <vt:lpstr>Human Resource Development (HRD)</vt:lpstr>
      <vt:lpstr>Slide 9</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5. Changing</vt:lpstr>
      <vt:lpstr>Organisational Development Process</vt:lpstr>
      <vt:lpstr>Categories of Intervention</vt:lpstr>
      <vt:lpstr>Question # </vt:lpstr>
      <vt:lpstr>Answer # </vt:lpstr>
      <vt:lpstr>Slide 23</vt:lpstr>
      <vt:lpstr>Types of Change</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Slide 34</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Slide 45</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Slide 54</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69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85</cp:revision>
  <cp:lastPrinted>1601-01-01T00:00:00Z</cp:lastPrinted>
  <dcterms:created xsi:type="dcterms:W3CDTF">2020-07-09T15:12:46Z</dcterms:created>
  <dcterms:modified xsi:type="dcterms:W3CDTF">2022-09-17T16:57:26Z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