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8"/>
  </p:notesMasterIdLst>
  <p:handoutMasterIdLst>
    <p:handoutMasterId r:id="rId89"/>
  </p:handoutMasterIdLst>
  <p:sldIdLst>
    <p:sldId id="256" r:id="rId2"/>
    <p:sldId id="294" r:id="rId3"/>
    <p:sldId id="295" r:id="rId4"/>
    <p:sldId id="296" r:id="rId5"/>
    <p:sldId id="266" r:id="rId6"/>
    <p:sldId id="516" r:id="rId7"/>
    <p:sldId id="517" r:id="rId8"/>
    <p:sldId id="518" r:id="rId9"/>
    <p:sldId id="519" r:id="rId10"/>
    <p:sldId id="302" r:id="rId11"/>
    <p:sldId id="303" r:id="rId12"/>
    <p:sldId id="263" r:id="rId13"/>
    <p:sldId id="267" r:id="rId14"/>
    <p:sldId id="273" r:id="rId15"/>
    <p:sldId id="301" r:id="rId16"/>
    <p:sldId id="271" r:id="rId17"/>
    <p:sldId id="289" r:id="rId18"/>
    <p:sldId id="297" r:id="rId19"/>
    <p:sldId id="298" r:id="rId20"/>
    <p:sldId id="299" r:id="rId21"/>
    <p:sldId id="300" r:id="rId22"/>
    <p:sldId id="499" r:id="rId23"/>
    <p:sldId id="258" r:id="rId24"/>
    <p:sldId id="497" r:id="rId25"/>
    <p:sldId id="486" r:id="rId26"/>
    <p:sldId id="487" r:id="rId27"/>
    <p:sldId id="494" r:id="rId28"/>
    <p:sldId id="498" r:id="rId29"/>
    <p:sldId id="290" r:id="rId30"/>
    <p:sldId id="288" r:id="rId31"/>
    <p:sldId id="259" r:id="rId32"/>
    <p:sldId id="262" r:id="rId33"/>
    <p:sldId id="304" r:id="rId34"/>
    <p:sldId id="287" r:id="rId35"/>
    <p:sldId id="261" r:id="rId36"/>
    <p:sldId id="490" r:id="rId37"/>
    <p:sldId id="491" r:id="rId38"/>
    <p:sldId id="495" r:id="rId39"/>
    <p:sldId id="277" r:id="rId40"/>
    <p:sldId id="279" r:id="rId41"/>
    <p:sldId id="278" r:id="rId42"/>
    <p:sldId id="280" r:id="rId43"/>
    <p:sldId id="275" r:id="rId44"/>
    <p:sldId id="276" r:id="rId45"/>
    <p:sldId id="485" r:id="rId46"/>
    <p:sldId id="281" r:id="rId47"/>
    <p:sldId id="488" r:id="rId48"/>
    <p:sldId id="489" r:id="rId49"/>
    <p:sldId id="496" r:id="rId50"/>
    <p:sldId id="283" r:id="rId51"/>
    <p:sldId id="284" r:id="rId52"/>
    <p:sldId id="293" r:id="rId53"/>
    <p:sldId id="264" r:id="rId54"/>
    <p:sldId id="286" r:id="rId55"/>
    <p:sldId id="285" r:id="rId56"/>
    <p:sldId id="492" r:id="rId57"/>
    <p:sldId id="493" r:id="rId58"/>
    <p:sldId id="526" r:id="rId59"/>
    <p:sldId id="527" r:id="rId60"/>
    <p:sldId id="528" r:id="rId61"/>
    <p:sldId id="529" r:id="rId62"/>
    <p:sldId id="530" r:id="rId63"/>
    <p:sldId id="531" r:id="rId64"/>
    <p:sldId id="532" r:id="rId65"/>
    <p:sldId id="520" r:id="rId66"/>
    <p:sldId id="521" r:id="rId67"/>
    <p:sldId id="522" r:id="rId68"/>
    <p:sldId id="523" r:id="rId69"/>
    <p:sldId id="524" r:id="rId70"/>
    <p:sldId id="525" r:id="rId71"/>
    <p:sldId id="500" r:id="rId72"/>
    <p:sldId id="501" r:id="rId73"/>
    <p:sldId id="502" r:id="rId74"/>
    <p:sldId id="503" r:id="rId75"/>
    <p:sldId id="504" r:id="rId76"/>
    <p:sldId id="505" r:id="rId77"/>
    <p:sldId id="506" r:id="rId78"/>
    <p:sldId id="507" r:id="rId79"/>
    <p:sldId id="508" r:id="rId80"/>
    <p:sldId id="509" r:id="rId81"/>
    <p:sldId id="510" r:id="rId82"/>
    <p:sldId id="511" r:id="rId83"/>
    <p:sldId id="512" r:id="rId84"/>
    <p:sldId id="513" r:id="rId85"/>
    <p:sldId id="514" r:id="rId86"/>
    <p:sldId id="321" r:id="rId8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a:ln w="12700">
          <a:noFill/>
        </a:ln>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w="12700">
          <a:no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w="12700">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a:ln w="12700">
          <a:noFill/>
        </a:ln>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a:ln w="12700">
          <a:noFill/>
        </a:ln>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tx2">
            <a:lumMod val="50000"/>
            <a:lumOff val="50000"/>
          </a:schemeClr>
        </a:solidFill>
        <a:ln w="12700">
          <a:noFill/>
        </a:ln>
      </dgm:spPr>
      <dgm:t>
        <a:bodyPr/>
        <a:lstStyle/>
        <a:p>
          <a:r>
            <a:rPr lang="en-MY" sz="3200"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tx2">
            <a:lumMod val="50000"/>
            <a:lumOff val="50000"/>
          </a:schemeClr>
        </a:solidFill>
        <a:ln w="12700">
          <a:noFill/>
        </a:ln>
      </dgm:spPr>
      <dgm:t>
        <a:bodyPr/>
        <a:lstStyle/>
        <a:p>
          <a:r>
            <a:rPr lang="en-MY" sz="3200" dirty="0">
              <a:solidFill>
                <a:schemeClr val="bg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062358E4-4DAB-4A45-A622-3B91A909A18A}" type="presOf" srcId="{D1B85754-A5AE-419A-ACAA-008EC2F76A0B}" destId="{A4CC9735-B172-48E4-BD42-49857572E9A5}" srcOrd="0" destOrd="0" presId="urn:microsoft.com/office/officeart/2005/8/layout/vList2"/>
    <dgm:cxn modelId="{0A798587-B35A-41EB-8C35-6A66E9B084AE}" type="presOf" srcId="{86EE1343-CA04-44FA-A535-D9463A5F075B}" destId="{239A56AA-8CA4-45D2-AAA7-F32B26D151DB}" srcOrd="0" destOrd="0" presId="urn:microsoft.com/office/officeart/2005/8/layout/vList2"/>
    <dgm:cxn modelId="{CD5D4352-C24F-4A7C-BBF6-3D895948541A}" type="presOf" srcId="{703D4D02-5513-427D-B6E9-B2E187EE0C3A}" destId="{CC8763B3-4621-4666-B669-3C5BA2A30DBE}"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10F34E83-C21A-4D02-ADD2-FAB9F9647021}"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BD0EA4E8-4E23-4EC8-ACC1-87FBD9AB3CEA}" type="presOf" srcId="{0E8A125C-57D8-4962-B2BC-515A47D78819}" destId="{F674B1EB-7C16-427C-9D7D-944E5157F0F6}" srcOrd="0" destOrd="0" presId="urn:microsoft.com/office/officeart/2005/8/layout/vList2"/>
    <dgm:cxn modelId="{2FFD97FE-4F66-4715-8FE3-E72560CA20C6}" type="presOf" srcId="{41629ECB-7362-4EF6-BE7B-1CD27DA561DB}" destId="{45A2E20D-D823-4656-A7E9-55ABD6A71195}" srcOrd="0" destOrd="0" presId="urn:microsoft.com/office/officeart/2005/8/layout/vList2"/>
    <dgm:cxn modelId="{EC1B2AF9-FB5E-4E74-9B5E-FEBC7E33BC66}" type="presParOf" srcId="{CC8763B3-4621-4666-B669-3C5BA2A30DBE}" destId="{45A2E20D-D823-4656-A7E9-55ABD6A71195}" srcOrd="0" destOrd="0" presId="urn:microsoft.com/office/officeart/2005/8/layout/vList2"/>
    <dgm:cxn modelId="{A5CD6B31-4595-4000-8176-51E7D1FB9F5E}" type="presParOf" srcId="{CC8763B3-4621-4666-B669-3C5BA2A30DBE}" destId="{C4B1BC72-3044-45E2-AB60-A99A1AD42E42}" srcOrd="1" destOrd="0" presId="urn:microsoft.com/office/officeart/2005/8/layout/vList2"/>
    <dgm:cxn modelId="{9DE54283-3221-45BD-8B58-8CA2D5C85941}" type="presParOf" srcId="{CC8763B3-4621-4666-B669-3C5BA2A30DBE}" destId="{A4CC9735-B172-48E4-BD42-49857572E9A5}" srcOrd="2" destOrd="0" presId="urn:microsoft.com/office/officeart/2005/8/layout/vList2"/>
    <dgm:cxn modelId="{0FF26808-8CD6-4D81-813B-F788081ED7B9}" type="presParOf" srcId="{CC8763B3-4621-4666-B669-3C5BA2A30DBE}" destId="{7A92695F-1C43-489F-94F2-40B087E12AAE}" srcOrd="3" destOrd="0" presId="urn:microsoft.com/office/officeart/2005/8/layout/vList2"/>
    <dgm:cxn modelId="{D1FBD070-DD68-481F-B9B0-9B25E9C31BF6}" type="presParOf" srcId="{CC8763B3-4621-4666-B669-3C5BA2A30DBE}" destId="{DF1768A1-F5E4-4152-9DE2-8FFC4D413F5A}" srcOrd="4" destOrd="0" presId="urn:microsoft.com/office/officeart/2005/8/layout/vList2"/>
    <dgm:cxn modelId="{BE058D5D-48C4-4CC1-91E8-7109B940D6FA}" type="presParOf" srcId="{CC8763B3-4621-4666-B669-3C5BA2A30DBE}" destId="{4E6B4AFF-7F28-479F-BB0E-2E6F3FE26F05}" srcOrd="5" destOrd="0" presId="urn:microsoft.com/office/officeart/2005/8/layout/vList2"/>
    <dgm:cxn modelId="{12483034-8110-4B9B-8C40-1A905DBA51B6}" type="presParOf" srcId="{CC8763B3-4621-4666-B669-3C5BA2A30DBE}" destId="{F674B1EB-7C16-427C-9D7D-944E5157F0F6}" srcOrd="6" destOrd="0" presId="urn:microsoft.com/office/officeart/2005/8/layout/vList2"/>
    <dgm:cxn modelId="{E3179725-5838-44D8-84F2-4591EDCEED81}" type="presParOf" srcId="{CC8763B3-4621-4666-B669-3C5BA2A30DBE}" destId="{F856B672-D9AD-4A1F-BE39-8BA8B85231D0}" srcOrd="7" destOrd="0" presId="urn:microsoft.com/office/officeart/2005/8/layout/vList2"/>
    <dgm:cxn modelId="{313D98C0-8529-4120-9BF6-CE3D731550CD}" type="presParOf" srcId="{CC8763B3-4621-4666-B669-3C5BA2A30DBE}" destId="{239A56AA-8CA4-45D2-AAA7-F32B26D151DB}"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chemeClr val="tx2">
            <a:lumMod val="50000"/>
            <a:lumOff val="50000"/>
          </a:schemeClr>
        </a:solidFill>
        <a:ln w="12700">
          <a:noFill/>
        </a:ln>
      </dgm:spPr>
      <dgm:t>
        <a:bodyPr/>
        <a:lstStyle/>
        <a:p>
          <a:r>
            <a:rPr lang="en-MY" sz="3200" dirty="0">
              <a:solidFill>
                <a:schemeClr val="bg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8368B500-B384-42D6-B921-75D97869A8BB}" type="presOf" srcId="{86EE1343-CA04-44FA-A535-D9463A5F075B}" destId="{239A56AA-8CA4-45D2-AAA7-F32B26D151DB}" srcOrd="0" destOrd="0" presId="urn:microsoft.com/office/officeart/2005/8/layout/vList2"/>
    <dgm:cxn modelId="{77BE6A4C-58C8-4672-A911-B6234D830768}"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639DECA9-F972-467C-A18A-9932085C1A81}" type="presOf" srcId="{703D4D02-5513-427D-B6E9-B2E187EE0C3A}" destId="{CC8763B3-4621-4666-B669-3C5BA2A30DBE}" srcOrd="0" destOrd="0" presId="urn:microsoft.com/office/officeart/2005/8/layout/vList2"/>
    <dgm:cxn modelId="{2B95673D-5D65-4E15-A011-CBB504D38688}" type="presOf" srcId="{41629ECB-7362-4EF6-BE7B-1CD27DA561DB}" destId="{45A2E20D-D823-4656-A7E9-55ABD6A71195}" srcOrd="0" destOrd="0" presId="urn:microsoft.com/office/officeart/2005/8/layout/vList2"/>
    <dgm:cxn modelId="{436B5F5C-D2F7-47DC-BD71-81A974B1E571}" type="presOf" srcId="{D1B85754-A5AE-419A-ACAA-008EC2F76A0B}" destId="{A4CC9735-B172-48E4-BD42-49857572E9A5}" srcOrd="0" destOrd="0" presId="urn:microsoft.com/office/officeart/2005/8/layout/vList2"/>
    <dgm:cxn modelId="{76EBBF69-C233-4F40-8A25-E213C22BBF9F}" type="presOf" srcId="{0E8A125C-57D8-4962-B2BC-515A47D78819}" destId="{F674B1EB-7C16-427C-9D7D-944E5157F0F6}" srcOrd="0" destOrd="0" presId="urn:microsoft.com/office/officeart/2005/8/layout/vList2"/>
    <dgm:cxn modelId="{0482176D-83B0-4681-8F50-70E689780F26}" type="presParOf" srcId="{CC8763B3-4621-4666-B669-3C5BA2A30DBE}" destId="{45A2E20D-D823-4656-A7E9-55ABD6A71195}" srcOrd="0" destOrd="0" presId="urn:microsoft.com/office/officeart/2005/8/layout/vList2"/>
    <dgm:cxn modelId="{26ED2964-939F-4108-BE2B-CDFA9E002C9F}" type="presParOf" srcId="{CC8763B3-4621-4666-B669-3C5BA2A30DBE}" destId="{C4B1BC72-3044-45E2-AB60-A99A1AD42E42}" srcOrd="1" destOrd="0" presId="urn:microsoft.com/office/officeart/2005/8/layout/vList2"/>
    <dgm:cxn modelId="{1DE137A9-E8BD-4DFC-8C96-EC2267ADED19}" type="presParOf" srcId="{CC8763B3-4621-4666-B669-3C5BA2A30DBE}" destId="{A4CC9735-B172-48E4-BD42-49857572E9A5}" srcOrd="2" destOrd="0" presId="urn:microsoft.com/office/officeart/2005/8/layout/vList2"/>
    <dgm:cxn modelId="{5BB99E84-5E49-4D4F-B2BF-97AC682BE01E}" type="presParOf" srcId="{CC8763B3-4621-4666-B669-3C5BA2A30DBE}" destId="{7A92695F-1C43-489F-94F2-40B087E12AAE}" srcOrd="3" destOrd="0" presId="urn:microsoft.com/office/officeart/2005/8/layout/vList2"/>
    <dgm:cxn modelId="{64FF5694-8424-4C32-8D8B-F01826EF5287}" type="presParOf" srcId="{CC8763B3-4621-4666-B669-3C5BA2A30DBE}" destId="{DF1768A1-F5E4-4152-9DE2-8FFC4D413F5A}" srcOrd="4" destOrd="0" presId="urn:microsoft.com/office/officeart/2005/8/layout/vList2"/>
    <dgm:cxn modelId="{B15C8939-4C1A-45DE-A363-8396FFF3ED1A}" type="presParOf" srcId="{CC8763B3-4621-4666-B669-3C5BA2A30DBE}" destId="{4E6B4AFF-7F28-479F-BB0E-2E6F3FE26F05}" srcOrd="5" destOrd="0" presId="urn:microsoft.com/office/officeart/2005/8/layout/vList2"/>
    <dgm:cxn modelId="{2D446488-809D-4E06-BE62-B101742A8F81}" type="presParOf" srcId="{CC8763B3-4621-4666-B669-3C5BA2A30DBE}" destId="{F674B1EB-7C16-427C-9D7D-944E5157F0F6}" srcOrd="6" destOrd="0" presId="urn:microsoft.com/office/officeart/2005/8/layout/vList2"/>
    <dgm:cxn modelId="{B8825473-F5CE-4397-82CB-6E656D4C9E0F}" type="presParOf" srcId="{CC8763B3-4621-4666-B669-3C5BA2A30DBE}" destId="{F856B672-D9AD-4A1F-BE39-8BA8B85231D0}" srcOrd="7" destOrd="0" presId="urn:microsoft.com/office/officeart/2005/8/layout/vList2"/>
    <dgm:cxn modelId="{9B4CB3D5-5A7F-429C-A63D-12F17F0B8C9D}" type="presParOf" srcId="{CC8763B3-4621-4666-B669-3C5BA2A30DBE}" destId="{239A56AA-8CA4-45D2-AAA7-F32B26D151DB}"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no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chemeClr val="tx2">
            <a:lumMod val="50000"/>
            <a:lumOff val="50000"/>
          </a:schemeClr>
        </a:solidFill>
        <a:ln w="12700">
          <a:noFill/>
        </a:ln>
      </dgm:spPr>
      <dgm:t>
        <a:bodyPr/>
        <a:lstStyle/>
        <a:p>
          <a:r>
            <a:rPr lang="en-MY" sz="3200" dirty="0">
              <a:solidFill>
                <a:schemeClr val="bg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12E3A288-264C-452D-8928-A9C9C576BDF4}" type="presOf" srcId="{10A0C590-A532-44A1-89C8-932F5D7DA730}" destId="{DF1768A1-F5E4-4152-9DE2-8FFC4D413F5A}" srcOrd="0" destOrd="0" presId="urn:microsoft.com/office/officeart/2005/8/layout/vList2"/>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4551F945-0AF9-4C5D-85CD-6A1887BA83B6}" type="presOf" srcId="{D1B85754-A5AE-419A-ACAA-008EC2F76A0B}" destId="{A4CC9735-B172-48E4-BD42-49857572E9A5}"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EB254D09-FCEF-4B88-A60D-8D0431CA75F8}" type="presOf" srcId="{41629ECB-7362-4EF6-BE7B-1CD27DA561DB}" destId="{45A2E20D-D823-4656-A7E9-55ABD6A71195}" srcOrd="0" destOrd="0" presId="urn:microsoft.com/office/officeart/2005/8/layout/vList2"/>
    <dgm:cxn modelId="{333FE7A5-EA57-4B77-8CAD-E0E9E4F42699}" type="presOf" srcId="{703D4D02-5513-427D-B6E9-B2E187EE0C3A}" destId="{CC8763B3-4621-4666-B669-3C5BA2A30DBE}" srcOrd="0" destOrd="0" presId="urn:microsoft.com/office/officeart/2005/8/layout/vList2"/>
    <dgm:cxn modelId="{809C0B48-3AAC-4378-BE84-66D0D42E95E3}" type="presOf" srcId="{0E8A125C-57D8-4962-B2BC-515A47D78819}" destId="{F674B1EB-7C16-427C-9D7D-944E5157F0F6}" srcOrd="0" destOrd="0" presId="urn:microsoft.com/office/officeart/2005/8/layout/vList2"/>
    <dgm:cxn modelId="{2BE347AA-DAD1-4401-A413-CFA19CBCE2C4}" type="presOf" srcId="{86EE1343-CA04-44FA-A535-D9463A5F075B}" destId="{239A56AA-8CA4-45D2-AAA7-F32B26D151DB}" srcOrd="0" destOrd="0" presId="urn:microsoft.com/office/officeart/2005/8/layout/vList2"/>
    <dgm:cxn modelId="{28D779D5-870E-4D5E-9DE3-EEAA9157D177}" type="presParOf" srcId="{CC8763B3-4621-4666-B669-3C5BA2A30DBE}" destId="{45A2E20D-D823-4656-A7E9-55ABD6A71195}" srcOrd="0" destOrd="0" presId="urn:microsoft.com/office/officeart/2005/8/layout/vList2"/>
    <dgm:cxn modelId="{4557E799-75CE-4DD1-A95B-AD8CB2A9ED6C}" type="presParOf" srcId="{CC8763B3-4621-4666-B669-3C5BA2A30DBE}" destId="{C4B1BC72-3044-45E2-AB60-A99A1AD42E42}" srcOrd="1" destOrd="0" presId="urn:microsoft.com/office/officeart/2005/8/layout/vList2"/>
    <dgm:cxn modelId="{1A7C20BD-D141-4CB4-B153-027CAE3802AD}" type="presParOf" srcId="{CC8763B3-4621-4666-B669-3C5BA2A30DBE}" destId="{A4CC9735-B172-48E4-BD42-49857572E9A5}" srcOrd="2" destOrd="0" presId="urn:microsoft.com/office/officeart/2005/8/layout/vList2"/>
    <dgm:cxn modelId="{B4D26AB7-11AD-4DC3-BAAA-EBC2B03DA306}" type="presParOf" srcId="{CC8763B3-4621-4666-B669-3C5BA2A30DBE}" destId="{7A92695F-1C43-489F-94F2-40B087E12AAE}" srcOrd="3" destOrd="0" presId="urn:microsoft.com/office/officeart/2005/8/layout/vList2"/>
    <dgm:cxn modelId="{E2B81D5D-AFBF-4B97-8CEA-3A31992277D3}" type="presParOf" srcId="{CC8763B3-4621-4666-B669-3C5BA2A30DBE}" destId="{DF1768A1-F5E4-4152-9DE2-8FFC4D413F5A}" srcOrd="4" destOrd="0" presId="urn:microsoft.com/office/officeart/2005/8/layout/vList2"/>
    <dgm:cxn modelId="{1D928DED-3720-4991-9EEB-451B1DAAB7E0}" type="presParOf" srcId="{CC8763B3-4621-4666-B669-3C5BA2A30DBE}" destId="{4E6B4AFF-7F28-479F-BB0E-2E6F3FE26F05}" srcOrd="5" destOrd="0" presId="urn:microsoft.com/office/officeart/2005/8/layout/vList2"/>
    <dgm:cxn modelId="{43D8C08A-4E43-41ED-B423-A6C2F875334C}" type="presParOf" srcId="{CC8763B3-4621-4666-B669-3C5BA2A30DBE}" destId="{F674B1EB-7C16-427C-9D7D-944E5157F0F6}" srcOrd="6" destOrd="0" presId="urn:microsoft.com/office/officeart/2005/8/layout/vList2"/>
    <dgm:cxn modelId="{2105D4F7-6D7C-406B-8645-62D2A3FFA9DC}" type="presParOf" srcId="{CC8763B3-4621-4666-B669-3C5BA2A30DBE}" destId="{F856B672-D9AD-4A1F-BE39-8BA8B85231D0}" srcOrd="7" destOrd="0" presId="urn:microsoft.com/office/officeart/2005/8/layout/vList2"/>
    <dgm:cxn modelId="{4ED8C28D-462B-4EAB-89BB-719E54578C33}" type="presParOf" srcId="{CC8763B3-4621-4666-B669-3C5BA2A30DBE}" destId="{239A56AA-8CA4-45D2-AAA7-F32B26D151DB}" srcOrd="8" destOrd="0" presId="urn:microsoft.com/office/officeart/2005/8/layout/vList2"/>
  </dgm:cxnLst>
  <dgm:bg/>
  <dgm:whole>
    <a:ln>
      <a:noFill/>
    </a:ln>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7F7F7F"/>
        </a:solidFill>
      </dgm:spPr>
      <dgm:t>
        <a:bodyPr/>
        <a:lstStyle/>
        <a:p>
          <a:r>
            <a:rPr lang="en-MY" sz="2800" dirty="0">
              <a:solidFill>
                <a:schemeClr val="bg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74C0C8F2-717C-4B9D-B5AD-5FE8CAE4071D}" type="presOf" srcId="{0240E6BA-A916-4076-9EA5-E14A9617F930}" destId="{35B7FA0E-A7C6-469B-9CC6-2694F8ACFFCE}" srcOrd="0" destOrd="0" presId="urn:microsoft.com/office/officeart/2005/8/layout/vList2"/>
    <dgm:cxn modelId="{F8AF065C-1FD1-49EB-A9D1-6E7E2CBEA5B0}" type="presOf" srcId="{FC7DEB54-D495-4BD2-8325-E7464C2459C5}" destId="{C2D199EF-EC9A-4C6D-8BD7-CC11CB57AA65}"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7646EE40-EF54-4AC4-B055-CFBA779D0640}" type="presOf" srcId="{03ADE487-B8DB-4FEB-BDBE-7281BBA61A5E}" destId="{744F5314-BBC8-475B-8F88-35EB3CA23196}" srcOrd="0" destOrd="0" presId="urn:microsoft.com/office/officeart/2005/8/layout/vList2"/>
    <dgm:cxn modelId="{2FAC4388-A5BC-407A-AEB9-0C750C8FF6E4}" type="presOf" srcId="{E103F50F-1A90-416B-9E61-819078A87576}" destId="{37044683-296D-4928-A19D-1A7547B9EB23}" srcOrd="0" destOrd="0" presId="urn:microsoft.com/office/officeart/2005/8/layout/vList2"/>
    <dgm:cxn modelId="{541A5117-E4D5-4280-966D-42B5C7743440}" type="presOf" srcId="{4B0BF9B7-7B7A-4A7C-A05B-B1BE1B648CE9}" destId="{A17B7EE2-1D78-4802-A42E-D5C47A93A332}" srcOrd="0" destOrd="0" presId="urn:microsoft.com/office/officeart/2005/8/layout/vList2"/>
    <dgm:cxn modelId="{82419059-C606-4D18-A9DA-9EBE86FDB2F6}" type="presOf" srcId="{E5EF136F-65BC-440D-A019-C0F886E2577C}" destId="{BB581282-D2E9-4881-BBB5-D7AE975D856F}"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AD6D0E74-7B68-41B1-BB67-F81B04B168D5}" type="presOf" srcId="{5BC77895-9CE9-4054-B933-25BDDF9C1F4C}" destId="{C257A4DF-BA63-4CF7-ABE1-B114FC9563C2}" srcOrd="0" destOrd="0" presId="urn:microsoft.com/office/officeart/2005/8/layout/vList2"/>
    <dgm:cxn modelId="{CC4335E9-573F-4FF7-8F33-83EEA41948DC}"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B2786EC9-29F6-458B-9B10-EC202CE5C27E}" type="presOf" srcId="{9B0D2C3E-33DB-4083-909C-C0999CE06016}" destId="{4295595F-D20B-405E-8AB4-688E1DEC2787}"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A470A508-F453-4799-B87D-298FB7C9D2F5}" type="presParOf" srcId="{A17B7EE2-1D78-4802-A42E-D5C47A93A332}" destId="{FEE47416-7ADC-4F04-B888-18152B43E14E}" srcOrd="0" destOrd="0" presId="urn:microsoft.com/office/officeart/2005/8/layout/vList2"/>
    <dgm:cxn modelId="{466DA105-F456-49C3-BD80-9B1042F01C7B}" type="presParOf" srcId="{A17B7EE2-1D78-4802-A42E-D5C47A93A332}" destId="{4C71D70E-D4E8-40C9-B61A-A6DF24ED5625}" srcOrd="1" destOrd="0" presId="urn:microsoft.com/office/officeart/2005/8/layout/vList2"/>
    <dgm:cxn modelId="{87DE30F5-1A68-45F4-9F4B-68D1DA61F440}" type="presParOf" srcId="{A17B7EE2-1D78-4802-A42E-D5C47A93A332}" destId="{C257A4DF-BA63-4CF7-ABE1-B114FC9563C2}" srcOrd="2" destOrd="0" presId="urn:microsoft.com/office/officeart/2005/8/layout/vList2"/>
    <dgm:cxn modelId="{E2206CE6-E6E4-46AF-B19E-2BE18B65A2FD}" type="presParOf" srcId="{A17B7EE2-1D78-4802-A42E-D5C47A93A332}" destId="{B38E9941-A3A6-4796-8072-ADCD44E1774C}" srcOrd="3" destOrd="0" presId="urn:microsoft.com/office/officeart/2005/8/layout/vList2"/>
    <dgm:cxn modelId="{B0E7A1B4-084F-409E-88E9-78A7435ECBB4}" type="presParOf" srcId="{A17B7EE2-1D78-4802-A42E-D5C47A93A332}" destId="{4295595F-D20B-405E-8AB4-688E1DEC2787}" srcOrd="4" destOrd="0" presId="urn:microsoft.com/office/officeart/2005/8/layout/vList2"/>
    <dgm:cxn modelId="{53B551CE-B5E2-40BF-A3B4-948823079EFF}" type="presParOf" srcId="{A17B7EE2-1D78-4802-A42E-D5C47A93A332}" destId="{6793D6C1-11C4-4549-AA87-8A72272FF6B1}" srcOrd="5" destOrd="0" presId="urn:microsoft.com/office/officeart/2005/8/layout/vList2"/>
    <dgm:cxn modelId="{3F061454-2E8E-4A57-8A75-E08C0CA5DEE5}" type="presParOf" srcId="{A17B7EE2-1D78-4802-A42E-D5C47A93A332}" destId="{37044683-296D-4928-A19D-1A7547B9EB23}" srcOrd="6" destOrd="0" presId="urn:microsoft.com/office/officeart/2005/8/layout/vList2"/>
    <dgm:cxn modelId="{CF715539-9B75-45DF-8D10-33232FD2E349}" type="presParOf" srcId="{A17B7EE2-1D78-4802-A42E-D5C47A93A332}" destId="{A8DC0224-C23C-470A-9860-43CF041DAA78}" srcOrd="7" destOrd="0" presId="urn:microsoft.com/office/officeart/2005/8/layout/vList2"/>
    <dgm:cxn modelId="{D374C7AA-1C79-4055-9C4F-8CAC68506C86}" type="presParOf" srcId="{A17B7EE2-1D78-4802-A42E-D5C47A93A332}" destId="{35B7FA0E-A7C6-469B-9CC6-2694F8ACFFCE}" srcOrd="8" destOrd="0" presId="urn:microsoft.com/office/officeart/2005/8/layout/vList2"/>
    <dgm:cxn modelId="{34605BC2-E4D7-4835-AF12-E0ADCBE928B5}" type="presParOf" srcId="{A17B7EE2-1D78-4802-A42E-D5C47A93A332}" destId="{74DBFF6F-C3F3-4B08-807D-9792880EAF31}" srcOrd="9" destOrd="0" presId="urn:microsoft.com/office/officeart/2005/8/layout/vList2"/>
    <dgm:cxn modelId="{E7C9A75E-61AD-4285-8B27-4564ADB4EADF}" type="presParOf" srcId="{A17B7EE2-1D78-4802-A42E-D5C47A93A332}" destId="{C2D199EF-EC9A-4C6D-8BD7-CC11CB57AA65}" srcOrd="10" destOrd="0" presId="urn:microsoft.com/office/officeart/2005/8/layout/vList2"/>
    <dgm:cxn modelId="{66874DC1-82E3-4042-9208-C239D597AF67}" type="presParOf" srcId="{A17B7EE2-1D78-4802-A42E-D5C47A93A332}" destId="{F4C439AD-BC66-42C3-9105-C5B50C42525C}" srcOrd="11" destOrd="0" presId="urn:microsoft.com/office/officeart/2005/8/layout/vList2"/>
    <dgm:cxn modelId="{AB8F5CD1-C089-4EAF-AD09-B45528FF84A3}" type="presParOf" srcId="{A17B7EE2-1D78-4802-A42E-D5C47A93A332}" destId="{BB581282-D2E9-4881-BBB5-D7AE975D856F}" srcOrd="12" destOrd="0" presId="urn:microsoft.com/office/officeart/2005/8/layout/vList2"/>
    <dgm:cxn modelId="{68BD2643-1E4A-4DF6-820D-DBE64A0E8D0B}" type="presParOf" srcId="{A17B7EE2-1D78-4802-A42E-D5C47A93A332}" destId="{6F6278EF-C83F-48EB-8747-CEA05E0D31AB}" srcOrd="13" destOrd="0" presId="urn:microsoft.com/office/officeart/2005/8/layout/vList2"/>
    <dgm:cxn modelId="{55B6130D-DC14-4479-8F3C-95E47CCA654D}" type="presParOf" srcId="{A17B7EE2-1D78-4802-A42E-D5C47A93A332}" destId="{744F5314-BBC8-475B-8F88-35EB3CA23196}" srcOrd="14" destOrd="0" presId="urn:microsoft.com/office/officeart/2005/8/layout/vList2"/>
  </dgm:cxnLst>
  <dgm:bg>
    <a:noFill/>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0115ADD8-6390-43C4-B93C-7FFEA408CBB5}" type="presOf" srcId="{5BCFEC87-2571-489B-891D-0E70E9F09AD4}" destId="{FEE47416-7ADC-4F04-B888-18152B43E14E}" srcOrd="0" destOrd="0" presId="urn:microsoft.com/office/officeart/2005/8/layout/vList2"/>
    <dgm:cxn modelId="{5C47369F-8FDD-4766-9EA0-AC18F894C2D9}" type="presOf" srcId="{E103F50F-1A90-416B-9E61-819078A87576}" destId="{37044683-296D-4928-A19D-1A7547B9EB23}" srcOrd="0" destOrd="0" presId="urn:microsoft.com/office/officeart/2005/8/layout/vList2"/>
    <dgm:cxn modelId="{C9620870-9A68-4B8E-8C94-904C91B647CA}"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EBDC312E-89F0-4CAF-AD9D-469AA78E326C}"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2449CE03-CDE9-463F-9245-792258C3DF1A}" type="presOf" srcId="{9B0D2C3E-33DB-4083-909C-C0999CE06016}" destId="{4295595F-D20B-405E-8AB4-688E1DEC2787}" srcOrd="0" destOrd="0" presId="urn:microsoft.com/office/officeart/2005/8/layout/vList2"/>
    <dgm:cxn modelId="{41AC9A2C-5D81-44FB-A08F-8F1A8B51B874}" type="presOf" srcId="{4B0BF9B7-7B7A-4A7C-A05B-B1BE1B648CE9}" destId="{A17B7EE2-1D78-4802-A42E-D5C47A93A332}" srcOrd="0" destOrd="0" presId="urn:microsoft.com/office/officeart/2005/8/layout/vList2"/>
    <dgm:cxn modelId="{6AA6AD84-627A-4E82-8929-DEAD43C52D0B}"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AA89A9D4-604D-4B91-8466-2BBE59471A10}"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0C51EF16-4D6C-4A5C-8E62-6C63D78F9ABD}" type="presParOf" srcId="{A17B7EE2-1D78-4802-A42E-D5C47A93A332}" destId="{FEE47416-7ADC-4F04-B888-18152B43E14E}" srcOrd="0" destOrd="0" presId="urn:microsoft.com/office/officeart/2005/8/layout/vList2"/>
    <dgm:cxn modelId="{1F9FC35F-877D-41C4-84E3-5789A0BD5856}" type="presParOf" srcId="{A17B7EE2-1D78-4802-A42E-D5C47A93A332}" destId="{4C71D70E-D4E8-40C9-B61A-A6DF24ED5625}" srcOrd="1" destOrd="0" presId="urn:microsoft.com/office/officeart/2005/8/layout/vList2"/>
    <dgm:cxn modelId="{E47618C0-014E-428F-8E28-FE102BA07CA0}" type="presParOf" srcId="{A17B7EE2-1D78-4802-A42E-D5C47A93A332}" destId="{C257A4DF-BA63-4CF7-ABE1-B114FC9563C2}" srcOrd="2" destOrd="0" presId="urn:microsoft.com/office/officeart/2005/8/layout/vList2"/>
    <dgm:cxn modelId="{7ACB84EA-AB18-403A-BDA6-380CFC395D98}" type="presParOf" srcId="{A17B7EE2-1D78-4802-A42E-D5C47A93A332}" destId="{B38E9941-A3A6-4796-8072-ADCD44E1774C}" srcOrd="3" destOrd="0" presId="urn:microsoft.com/office/officeart/2005/8/layout/vList2"/>
    <dgm:cxn modelId="{136DA742-6B06-44F0-9009-9474C6811682}" type="presParOf" srcId="{A17B7EE2-1D78-4802-A42E-D5C47A93A332}" destId="{4295595F-D20B-405E-8AB4-688E1DEC2787}" srcOrd="4" destOrd="0" presId="urn:microsoft.com/office/officeart/2005/8/layout/vList2"/>
    <dgm:cxn modelId="{5D13268D-0672-4261-ACAC-F953B51DC793}" type="presParOf" srcId="{A17B7EE2-1D78-4802-A42E-D5C47A93A332}" destId="{6793D6C1-11C4-4549-AA87-8A72272FF6B1}" srcOrd="5" destOrd="0" presId="urn:microsoft.com/office/officeart/2005/8/layout/vList2"/>
    <dgm:cxn modelId="{D01C9A7A-F4AC-4584-B0B3-375BB66941DF}" type="presParOf" srcId="{A17B7EE2-1D78-4802-A42E-D5C47A93A332}" destId="{37044683-296D-4928-A19D-1A7547B9EB23}" srcOrd="6" destOrd="0" presId="urn:microsoft.com/office/officeart/2005/8/layout/vList2"/>
    <dgm:cxn modelId="{14F0B08E-C7BC-493E-9305-D913EF440281}" type="presParOf" srcId="{A17B7EE2-1D78-4802-A42E-D5C47A93A332}" destId="{A8DC0224-C23C-470A-9860-43CF041DAA78}" srcOrd="7" destOrd="0" presId="urn:microsoft.com/office/officeart/2005/8/layout/vList2"/>
    <dgm:cxn modelId="{D9340665-3B9E-496D-82BC-8A3DCBFA32CE}" type="presParOf" srcId="{A17B7EE2-1D78-4802-A42E-D5C47A93A332}" destId="{35B7FA0E-A7C6-469B-9CC6-2694F8ACFFCE}" srcOrd="8" destOrd="0" presId="urn:microsoft.com/office/officeart/2005/8/layout/vList2"/>
    <dgm:cxn modelId="{4CDFE68D-C32F-400F-9037-F6578E8CC1AA}" type="presParOf" srcId="{A17B7EE2-1D78-4802-A42E-D5C47A93A332}" destId="{74DBFF6F-C3F3-4B08-807D-9792880EAF31}" srcOrd="9" destOrd="0" presId="urn:microsoft.com/office/officeart/2005/8/layout/vList2"/>
    <dgm:cxn modelId="{338059FE-4047-4E98-9344-7B6BAA4A7745}" type="presParOf" srcId="{A17B7EE2-1D78-4802-A42E-D5C47A93A332}" destId="{C2D199EF-EC9A-4C6D-8BD7-CC11CB57AA65}" srcOrd="10" destOrd="0" presId="urn:microsoft.com/office/officeart/2005/8/layout/vList2"/>
    <dgm:cxn modelId="{03E0CDF2-3CAF-4159-952B-A88F1B06E9D1}" type="presParOf" srcId="{A17B7EE2-1D78-4802-A42E-D5C47A93A332}" destId="{F4C439AD-BC66-42C3-9105-C5B50C42525C}" srcOrd="11" destOrd="0" presId="urn:microsoft.com/office/officeart/2005/8/layout/vList2"/>
    <dgm:cxn modelId="{6EA0776F-2CEE-4561-8890-339EA05491FE}" type="presParOf" srcId="{A17B7EE2-1D78-4802-A42E-D5C47A93A332}" destId="{BB581282-D2E9-4881-BBB5-D7AE975D856F}" srcOrd="12"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B6CD8286-BC52-4630-8406-1F8F8886E74F}" type="presOf" srcId="{4B0BF9B7-7B7A-4A7C-A05B-B1BE1B648CE9}" destId="{A17B7EE2-1D78-4802-A42E-D5C47A93A332}" srcOrd="0" destOrd="0" presId="urn:microsoft.com/office/officeart/2005/8/layout/vList2"/>
    <dgm:cxn modelId="{BE748E8B-DA2D-4F46-B1F4-95814E9C8536}" type="presOf" srcId="{5BCFEC87-2571-489B-891D-0E70E9F09AD4}" destId="{FEE47416-7ADC-4F04-B888-18152B43E14E}" srcOrd="0" destOrd="0" presId="urn:microsoft.com/office/officeart/2005/8/layout/vList2"/>
    <dgm:cxn modelId="{6113D73D-3D4A-4F3F-A38F-E9FBC64429E8}" type="presOf" srcId="{FC7DEB54-D495-4BD2-8325-E7464C2459C5}" destId="{C2D199EF-EC9A-4C6D-8BD7-CC11CB57AA65}" srcOrd="0" destOrd="0" presId="urn:microsoft.com/office/officeart/2005/8/layout/vList2"/>
    <dgm:cxn modelId="{7BA83232-517A-4A69-9E19-D97768B61F81}"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82193481-79E1-412D-8291-23E149164F3D}" type="presOf" srcId="{5BC77895-9CE9-4054-B933-25BDDF9C1F4C}" destId="{C257A4DF-BA63-4CF7-ABE1-B114FC9563C2}" srcOrd="0" destOrd="0" presId="urn:microsoft.com/office/officeart/2005/8/layout/vList2"/>
    <dgm:cxn modelId="{CCA0E26B-DDAD-4883-BFB3-C223F88526E6}" type="presOf" srcId="{9B0D2C3E-33DB-4083-909C-C0999CE06016}" destId="{4295595F-D20B-405E-8AB4-688E1DEC2787}" srcOrd="0" destOrd="0" presId="urn:microsoft.com/office/officeart/2005/8/layout/vList2"/>
    <dgm:cxn modelId="{18DE0E37-1E2C-4F62-83E6-D7F23CFA1F8D}" type="presOf" srcId="{E5EF136F-65BC-440D-A019-C0F886E2577C}" destId="{BB581282-D2E9-4881-BBB5-D7AE975D856F}" srcOrd="0" destOrd="0" presId="urn:microsoft.com/office/officeart/2005/8/layout/vList2"/>
    <dgm:cxn modelId="{1482F270-6C37-4BBC-9BF2-33B6E7830713}"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984AEED-D9FC-4C16-AA1F-FCC91BFE0508}" type="presParOf" srcId="{A17B7EE2-1D78-4802-A42E-D5C47A93A332}" destId="{FEE47416-7ADC-4F04-B888-18152B43E14E}" srcOrd="0" destOrd="0" presId="urn:microsoft.com/office/officeart/2005/8/layout/vList2"/>
    <dgm:cxn modelId="{B33A5BC1-6915-4895-9623-13BE8AF49EE6}" type="presParOf" srcId="{A17B7EE2-1D78-4802-A42E-D5C47A93A332}" destId="{4C71D70E-D4E8-40C9-B61A-A6DF24ED5625}" srcOrd="1" destOrd="0" presId="urn:microsoft.com/office/officeart/2005/8/layout/vList2"/>
    <dgm:cxn modelId="{995129AC-E429-43E0-AA02-21FCD64944DE}" type="presParOf" srcId="{A17B7EE2-1D78-4802-A42E-D5C47A93A332}" destId="{C257A4DF-BA63-4CF7-ABE1-B114FC9563C2}" srcOrd="2" destOrd="0" presId="urn:microsoft.com/office/officeart/2005/8/layout/vList2"/>
    <dgm:cxn modelId="{F4AAB0EA-A405-4EF9-804D-5322928FB4EC}" type="presParOf" srcId="{A17B7EE2-1D78-4802-A42E-D5C47A93A332}" destId="{B38E9941-A3A6-4796-8072-ADCD44E1774C}" srcOrd="3" destOrd="0" presId="urn:microsoft.com/office/officeart/2005/8/layout/vList2"/>
    <dgm:cxn modelId="{08D71BB6-D485-4C63-97AD-8D09528098C6}" type="presParOf" srcId="{A17B7EE2-1D78-4802-A42E-D5C47A93A332}" destId="{4295595F-D20B-405E-8AB4-688E1DEC2787}" srcOrd="4" destOrd="0" presId="urn:microsoft.com/office/officeart/2005/8/layout/vList2"/>
    <dgm:cxn modelId="{7B6BA1D5-04A3-43F3-9634-F7978C0A8059}" type="presParOf" srcId="{A17B7EE2-1D78-4802-A42E-D5C47A93A332}" destId="{6793D6C1-11C4-4549-AA87-8A72272FF6B1}" srcOrd="5" destOrd="0" presId="urn:microsoft.com/office/officeart/2005/8/layout/vList2"/>
    <dgm:cxn modelId="{B7258F0B-CC53-4579-AE7D-8769A992C304}" type="presParOf" srcId="{A17B7EE2-1D78-4802-A42E-D5C47A93A332}" destId="{37044683-296D-4928-A19D-1A7547B9EB23}" srcOrd="6" destOrd="0" presId="urn:microsoft.com/office/officeart/2005/8/layout/vList2"/>
    <dgm:cxn modelId="{E817796A-7537-4AF9-82DC-32439A7BD1CE}" type="presParOf" srcId="{A17B7EE2-1D78-4802-A42E-D5C47A93A332}" destId="{A8DC0224-C23C-470A-9860-43CF041DAA78}" srcOrd="7" destOrd="0" presId="urn:microsoft.com/office/officeart/2005/8/layout/vList2"/>
    <dgm:cxn modelId="{866A56C4-9922-4305-9313-6D91FA05DA07}" type="presParOf" srcId="{A17B7EE2-1D78-4802-A42E-D5C47A93A332}" destId="{35B7FA0E-A7C6-469B-9CC6-2694F8ACFFCE}" srcOrd="8" destOrd="0" presId="urn:microsoft.com/office/officeart/2005/8/layout/vList2"/>
    <dgm:cxn modelId="{7FB4F427-9E98-451D-9523-BD7C182CD1E6}" type="presParOf" srcId="{A17B7EE2-1D78-4802-A42E-D5C47A93A332}" destId="{74DBFF6F-C3F3-4B08-807D-9792880EAF31}" srcOrd="9" destOrd="0" presId="urn:microsoft.com/office/officeart/2005/8/layout/vList2"/>
    <dgm:cxn modelId="{B94571D1-7686-4D3E-A687-013502D5F57A}" type="presParOf" srcId="{A17B7EE2-1D78-4802-A42E-D5C47A93A332}" destId="{C2D199EF-EC9A-4C6D-8BD7-CC11CB57AA65}" srcOrd="10" destOrd="0" presId="urn:microsoft.com/office/officeart/2005/8/layout/vList2"/>
    <dgm:cxn modelId="{5BEF4EEF-A96B-421D-8578-CE3E6F47AEC2}" type="presParOf" srcId="{A17B7EE2-1D78-4802-A42E-D5C47A93A332}" destId="{F4C439AD-BC66-42C3-9105-C5B50C42525C}" srcOrd="11" destOrd="0" presId="urn:microsoft.com/office/officeart/2005/8/layout/vList2"/>
    <dgm:cxn modelId="{BC317174-4DAA-4EC0-AC17-40E5FDF38665}"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4038600" y="5715000"/>
            <a:ext cx="4343400" cy="862566"/>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7" name="Picture 6" descr="uptop careers logo-01.png"/>
          <p:cNvPicPr>
            <a:picLocks noChangeAspect="1"/>
          </p:cNvPicPr>
          <p:nvPr userDrawn="1"/>
        </p:nvPicPr>
        <p:blipFill>
          <a:blip r:embed="rId2" cstate="print"/>
          <a:stretch>
            <a:fillRect/>
          </a:stretch>
        </p:blipFill>
        <p:spPr>
          <a:xfrm>
            <a:off x="6324600" y="6373753"/>
            <a:ext cx="1981200" cy="393451"/>
          </a:xfrm>
          <a:prstGeom prst="rect">
            <a:avLst/>
          </a:prstGeom>
        </p:spPr>
      </p:pic>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1371600"/>
            <a:ext cx="7564017" cy="2549426"/>
          </a:xfrm>
        </p:spPr>
        <p:txBody>
          <a:bodyPr>
            <a:normAutofit/>
          </a:bodyPr>
          <a:lstStyle/>
          <a:p>
            <a:r>
              <a:rPr lang="en-MY" sz="6600" dirty="0"/>
              <a:t>TALENT DEVELOPMENT &amp; MANAGEMENT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CE901F-D12A-42F2-B32C-9F12AD8C86F6}"/>
              </a:ext>
            </a:extLst>
          </p:cNvPr>
          <p:cNvSpPr>
            <a:spLocks noGrp="1"/>
          </p:cNvSpPr>
          <p:nvPr>
            <p:ph type="title"/>
          </p:nvPr>
        </p:nvSpPr>
        <p:spPr>
          <a:xfrm>
            <a:off x="685800" y="277813"/>
            <a:ext cx="8350696" cy="1143000"/>
          </a:xfrm>
        </p:spPr>
        <p:txBody>
          <a:bodyPr>
            <a:normAutofit fontScale="90000"/>
          </a:bodyPr>
          <a:lstStyle/>
          <a:p>
            <a:r>
              <a:rPr lang="en-MY" sz="4000" dirty="0"/>
              <a:t> Talent Development and Management</a:t>
            </a:r>
          </a:p>
        </p:txBody>
      </p:sp>
      <p:sp>
        <p:nvSpPr>
          <p:cNvPr id="3" name="Content Placeholder 2">
            <a:extLst>
              <a:ext uri="{FF2B5EF4-FFF2-40B4-BE49-F238E27FC236}">
                <a16:creationId xmlns="" xmlns:a16="http://schemas.microsoft.com/office/drawing/2014/main" id="{D966FB57-6270-4D6C-AD94-D6B31F005902}"/>
              </a:ext>
            </a:extLst>
          </p:cNvPr>
          <p:cNvSpPr>
            <a:spLocks noGrp="1"/>
          </p:cNvSpPr>
          <p:nvPr>
            <p:ph idx="1"/>
          </p:nvPr>
        </p:nvSpPr>
        <p:spPr>
          <a:xfrm>
            <a:off x="685800" y="1628800"/>
            <a:ext cx="8206680" cy="4530725"/>
          </a:xfrm>
        </p:spPr>
        <p:txBody>
          <a:bodyPr>
            <a:normAutofit lnSpcReduction="10000"/>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 xmlns:p14="http://schemas.microsoft.com/office/powerpoint/2010/main" val="27166202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 xmlns:p14="http://schemas.microsoft.com/office/powerpoint/2010/main" val="27789061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2954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pPr algn="ctr"/>
            <a:r>
              <a:rPr lang="en-US" dirty="0" smtClean="0"/>
              <a:t>Talent Development</a:t>
            </a:r>
            <a:endParaRPr lang="en-US" dirty="0"/>
          </a:p>
        </p:txBody>
      </p:sp>
      <p:sp>
        <p:nvSpPr>
          <p:cNvPr id="4" name="object 3"/>
          <p:cNvSpPr txBox="1"/>
          <p:nvPr/>
        </p:nvSpPr>
        <p:spPr>
          <a:xfrm>
            <a:off x="228600" y="1371600"/>
            <a:ext cx="3812540" cy="1419225"/>
          </a:xfrm>
          <a:prstGeom prst="rect">
            <a:avLst/>
          </a:prstGeom>
        </p:spPr>
        <p:txBody>
          <a:bodyPr vert="horz" wrap="square" lIns="0" tIns="15875" rIns="0" bIns="0" rtlCol="0">
            <a:spAutoFit/>
          </a:bodyPr>
          <a:lstStyle/>
          <a:p>
            <a:pPr marL="12700" marR="5080">
              <a:lnSpc>
                <a:spcPct val="99100"/>
              </a:lnSpc>
              <a:spcBef>
                <a:spcPts val="125"/>
              </a:spcBef>
            </a:pPr>
            <a:r>
              <a:rPr sz="2300" b="1" spc="-20" dirty="0">
                <a:latin typeface="Arial"/>
                <a:cs typeface="Arial"/>
              </a:rPr>
              <a:t>Bottleneck functions </a:t>
            </a:r>
            <a:r>
              <a:rPr sz="2300" spc="-15" dirty="0">
                <a:latin typeface="Arial MT"/>
                <a:cs typeface="Arial MT"/>
              </a:rPr>
              <a:t>are </a:t>
            </a:r>
            <a:r>
              <a:rPr sz="2300" spc="-10" dirty="0">
                <a:latin typeface="Arial MT"/>
                <a:cs typeface="Arial MT"/>
              </a:rPr>
              <a:t> </a:t>
            </a:r>
            <a:r>
              <a:rPr sz="2300" spc="-15" dirty="0">
                <a:latin typeface="Arial MT"/>
                <a:cs typeface="Arial MT"/>
              </a:rPr>
              <a:t>hard </a:t>
            </a:r>
            <a:r>
              <a:rPr sz="2300" spc="-10" dirty="0">
                <a:latin typeface="Arial MT"/>
                <a:cs typeface="Arial MT"/>
              </a:rPr>
              <a:t>to be filled </a:t>
            </a:r>
            <a:r>
              <a:rPr sz="2300" spc="-15" dirty="0">
                <a:latin typeface="Arial MT"/>
                <a:cs typeface="Arial MT"/>
              </a:rPr>
              <a:t>from the </a:t>
            </a:r>
            <a:r>
              <a:rPr sz="2300" spc="-10" dirty="0">
                <a:latin typeface="Arial MT"/>
                <a:cs typeface="Arial MT"/>
              </a:rPr>
              <a:t> </a:t>
            </a:r>
            <a:r>
              <a:rPr sz="2300" spc="-15" dirty="0">
                <a:latin typeface="Arial MT"/>
                <a:cs typeface="Arial MT"/>
              </a:rPr>
              <a:t>outside. For </a:t>
            </a:r>
            <a:r>
              <a:rPr sz="2300" b="1" spc="-15" dirty="0">
                <a:latin typeface="Arial"/>
                <a:cs typeface="Arial"/>
              </a:rPr>
              <a:t>key functions </a:t>
            </a:r>
            <a:r>
              <a:rPr sz="2300" b="1" spc="-10" dirty="0">
                <a:latin typeface="Arial"/>
                <a:cs typeface="Arial"/>
              </a:rPr>
              <a:t> </a:t>
            </a:r>
            <a:r>
              <a:rPr sz="2300" spc="-15" dirty="0">
                <a:latin typeface="Arial MT"/>
                <a:cs typeface="Arial MT"/>
              </a:rPr>
              <a:t>you</a:t>
            </a:r>
            <a:r>
              <a:rPr sz="2300" spc="-50" dirty="0">
                <a:latin typeface="Arial MT"/>
                <a:cs typeface="Arial MT"/>
              </a:rPr>
              <a:t> </a:t>
            </a:r>
            <a:r>
              <a:rPr sz="2300" spc="-15" dirty="0">
                <a:latin typeface="Arial MT"/>
                <a:cs typeface="Arial MT"/>
              </a:rPr>
              <a:t>need</a:t>
            </a:r>
            <a:r>
              <a:rPr sz="2300" spc="-45" dirty="0">
                <a:latin typeface="Arial MT"/>
                <a:cs typeface="Arial MT"/>
              </a:rPr>
              <a:t> </a:t>
            </a:r>
            <a:r>
              <a:rPr sz="2300" spc="-15" dirty="0">
                <a:latin typeface="Arial MT"/>
                <a:cs typeface="Arial MT"/>
              </a:rPr>
              <a:t>the</a:t>
            </a:r>
            <a:r>
              <a:rPr sz="2300" spc="-50" dirty="0">
                <a:latin typeface="Arial MT"/>
                <a:cs typeface="Arial MT"/>
              </a:rPr>
              <a:t> </a:t>
            </a:r>
            <a:r>
              <a:rPr sz="2300" spc="-15" dirty="0">
                <a:latin typeface="Arial MT"/>
                <a:cs typeface="Arial MT"/>
              </a:rPr>
              <a:t>best</a:t>
            </a:r>
            <a:r>
              <a:rPr sz="2300" spc="-40" dirty="0">
                <a:latin typeface="Arial MT"/>
                <a:cs typeface="Arial MT"/>
              </a:rPr>
              <a:t> </a:t>
            </a:r>
            <a:r>
              <a:rPr sz="2300" spc="-10" dirty="0">
                <a:latin typeface="Arial MT"/>
                <a:cs typeface="Arial MT"/>
              </a:rPr>
              <a:t>of</a:t>
            </a:r>
            <a:r>
              <a:rPr sz="2300" spc="-45" dirty="0">
                <a:latin typeface="Arial MT"/>
                <a:cs typeface="Arial MT"/>
              </a:rPr>
              <a:t> </a:t>
            </a:r>
            <a:r>
              <a:rPr sz="2300" spc="-15" dirty="0">
                <a:latin typeface="Arial MT"/>
                <a:cs typeface="Arial MT"/>
              </a:rPr>
              <a:t>the</a:t>
            </a:r>
            <a:r>
              <a:rPr sz="2300" spc="-45" dirty="0">
                <a:latin typeface="Arial MT"/>
                <a:cs typeface="Arial MT"/>
              </a:rPr>
              <a:t> </a:t>
            </a:r>
            <a:r>
              <a:rPr sz="2300" spc="-20" dirty="0">
                <a:latin typeface="Arial MT"/>
                <a:cs typeface="Arial MT"/>
              </a:rPr>
              <a:t>best.</a:t>
            </a:r>
            <a:endParaRPr sz="2300">
              <a:latin typeface="Arial MT"/>
              <a:cs typeface="Arial MT"/>
            </a:endParaRPr>
          </a:p>
        </p:txBody>
      </p:sp>
      <p:sp>
        <p:nvSpPr>
          <p:cNvPr id="5" name="object 4"/>
          <p:cNvSpPr txBox="1"/>
          <p:nvPr/>
        </p:nvSpPr>
        <p:spPr>
          <a:xfrm>
            <a:off x="228600" y="3023615"/>
            <a:ext cx="3675379" cy="2461260"/>
          </a:xfrm>
          <a:prstGeom prst="rect">
            <a:avLst/>
          </a:prstGeom>
        </p:spPr>
        <p:txBody>
          <a:bodyPr vert="horz" wrap="square" lIns="0" tIns="15875" rIns="0" bIns="0" rtlCol="0">
            <a:spAutoFit/>
          </a:bodyPr>
          <a:lstStyle/>
          <a:p>
            <a:pPr marL="12700" marR="5080">
              <a:lnSpc>
                <a:spcPct val="99100"/>
              </a:lnSpc>
              <a:spcBef>
                <a:spcPts val="125"/>
              </a:spcBef>
            </a:pPr>
            <a:r>
              <a:rPr sz="2300" spc="-20" dirty="0">
                <a:latin typeface="Arial MT"/>
                <a:cs typeface="Arial MT"/>
              </a:rPr>
              <a:t>One </a:t>
            </a:r>
            <a:r>
              <a:rPr sz="2300" spc="-15" dirty="0">
                <a:latin typeface="Arial MT"/>
                <a:cs typeface="Arial MT"/>
              </a:rPr>
              <a:t>solution might </a:t>
            </a:r>
            <a:r>
              <a:rPr sz="2300" spc="-10" dirty="0">
                <a:latin typeface="Arial MT"/>
                <a:cs typeface="Arial MT"/>
              </a:rPr>
              <a:t>be to </a:t>
            </a:r>
            <a:r>
              <a:rPr sz="2300" spc="-5" dirty="0">
                <a:latin typeface="Arial MT"/>
                <a:cs typeface="Arial MT"/>
              </a:rPr>
              <a:t> </a:t>
            </a:r>
            <a:r>
              <a:rPr sz="2300" spc="-10" dirty="0">
                <a:latin typeface="Arial MT"/>
                <a:cs typeface="Arial MT"/>
              </a:rPr>
              <a:t>build an </a:t>
            </a:r>
            <a:r>
              <a:rPr sz="2300" b="1" spc="-20" dirty="0">
                <a:latin typeface="Arial"/>
                <a:cs typeface="Arial"/>
              </a:rPr>
              <a:t>internal supply </a:t>
            </a:r>
            <a:r>
              <a:rPr sz="2300" b="1" spc="-15" dirty="0">
                <a:latin typeface="Arial"/>
                <a:cs typeface="Arial"/>
              </a:rPr>
              <a:t> </a:t>
            </a:r>
            <a:r>
              <a:rPr sz="2300" spc="-20" dirty="0">
                <a:latin typeface="Arial MT"/>
                <a:cs typeface="Arial MT"/>
              </a:rPr>
              <a:t>through</a:t>
            </a:r>
            <a:r>
              <a:rPr sz="2300" spc="-50" dirty="0">
                <a:latin typeface="Arial MT"/>
                <a:cs typeface="Arial MT"/>
              </a:rPr>
              <a:t> </a:t>
            </a:r>
            <a:r>
              <a:rPr sz="2300" spc="-15" dirty="0">
                <a:latin typeface="Arial MT"/>
                <a:cs typeface="Arial MT"/>
              </a:rPr>
              <a:t>function</a:t>
            </a:r>
            <a:r>
              <a:rPr sz="2300" spc="-50" dirty="0">
                <a:latin typeface="Arial MT"/>
                <a:cs typeface="Arial MT"/>
              </a:rPr>
              <a:t> </a:t>
            </a:r>
            <a:r>
              <a:rPr sz="2300" spc="-15" dirty="0">
                <a:latin typeface="Arial MT"/>
                <a:cs typeface="Arial MT"/>
              </a:rPr>
              <a:t>easier</a:t>
            </a:r>
            <a:r>
              <a:rPr sz="2300" spc="-40" dirty="0">
                <a:latin typeface="Arial MT"/>
                <a:cs typeface="Arial MT"/>
              </a:rPr>
              <a:t> </a:t>
            </a:r>
            <a:r>
              <a:rPr sz="2300" spc="-10" dirty="0">
                <a:latin typeface="Arial MT"/>
                <a:cs typeface="Arial MT"/>
              </a:rPr>
              <a:t>to</a:t>
            </a:r>
            <a:r>
              <a:rPr sz="2300" spc="-50" dirty="0">
                <a:latin typeface="Arial MT"/>
                <a:cs typeface="Arial MT"/>
              </a:rPr>
              <a:t> </a:t>
            </a:r>
            <a:r>
              <a:rPr sz="2300" spc="-10" dirty="0">
                <a:latin typeface="Arial MT"/>
                <a:cs typeface="Arial MT"/>
              </a:rPr>
              <a:t>be </a:t>
            </a:r>
            <a:r>
              <a:rPr sz="2300" spc="-625" dirty="0">
                <a:latin typeface="Arial MT"/>
                <a:cs typeface="Arial MT"/>
              </a:rPr>
              <a:t> </a:t>
            </a:r>
            <a:r>
              <a:rPr sz="2300" spc="-10" dirty="0">
                <a:latin typeface="Arial MT"/>
                <a:cs typeface="Arial MT"/>
              </a:rPr>
              <a:t>filled </a:t>
            </a:r>
            <a:r>
              <a:rPr sz="2300" spc="-15" dirty="0">
                <a:latin typeface="Arial MT"/>
                <a:cs typeface="Arial MT"/>
              </a:rPr>
              <a:t>(simple hiring) and </a:t>
            </a:r>
            <a:r>
              <a:rPr sz="2300" spc="-10" dirty="0">
                <a:latin typeface="Arial MT"/>
                <a:cs typeface="Arial MT"/>
              </a:rPr>
              <a:t>to </a:t>
            </a:r>
            <a:r>
              <a:rPr sz="2300" spc="-5" dirty="0">
                <a:latin typeface="Arial MT"/>
                <a:cs typeface="Arial MT"/>
              </a:rPr>
              <a:t> </a:t>
            </a:r>
            <a:r>
              <a:rPr sz="2300" spc="-15" dirty="0">
                <a:latin typeface="Arial MT"/>
                <a:cs typeface="Arial MT"/>
              </a:rPr>
              <a:t>develop </a:t>
            </a:r>
            <a:r>
              <a:rPr sz="2300" spc="-20" dirty="0">
                <a:latin typeface="Arial MT"/>
                <a:cs typeface="Arial MT"/>
              </a:rPr>
              <a:t>most </a:t>
            </a:r>
            <a:r>
              <a:rPr sz="2300" b="1" spc="-20" dirty="0">
                <a:latin typeface="Arial"/>
                <a:cs typeface="Arial"/>
              </a:rPr>
              <a:t>talented </a:t>
            </a:r>
            <a:r>
              <a:rPr sz="2300" b="1" spc="-15" dirty="0">
                <a:latin typeface="Arial"/>
                <a:cs typeface="Arial"/>
              </a:rPr>
              <a:t> people </a:t>
            </a:r>
            <a:r>
              <a:rPr sz="2300" spc="-10" dirty="0">
                <a:latin typeface="Arial MT"/>
                <a:cs typeface="Arial MT"/>
              </a:rPr>
              <a:t>into </a:t>
            </a:r>
            <a:r>
              <a:rPr sz="2300" spc="-15" dirty="0">
                <a:latin typeface="Arial MT"/>
                <a:cs typeface="Arial MT"/>
              </a:rPr>
              <a:t>key and </a:t>
            </a:r>
            <a:r>
              <a:rPr sz="2300" spc="-10" dirty="0">
                <a:latin typeface="Arial MT"/>
                <a:cs typeface="Arial MT"/>
              </a:rPr>
              <a:t> </a:t>
            </a:r>
            <a:r>
              <a:rPr sz="2300" spc="-20" dirty="0">
                <a:latin typeface="Arial MT"/>
                <a:cs typeface="Arial MT"/>
              </a:rPr>
              <a:t>bottleneck</a:t>
            </a:r>
            <a:r>
              <a:rPr sz="2300" spc="-40" dirty="0">
                <a:latin typeface="Arial MT"/>
                <a:cs typeface="Arial MT"/>
              </a:rPr>
              <a:t> </a:t>
            </a:r>
            <a:r>
              <a:rPr sz="2300" spc="-15" dirty="0">
                <a:latin typeface="Arial MT"/>
                <a:cs typeface="Arial MT"/>
              </a:rPr>
              <a:t>functions</a:t>
            </a:r>
            <a:endParaRPr sz="2300">
              <a:latin typeface="Arial MT"/>
              <a:cs typeface="Arial MT"/>
            </a:endParaRPr>
          </a:p>
        </p:txBody>
      </p:sp>
      <p:grpSp>
        <p:nvGrpSpPr>
          <p:cNvPr id="6" name="object 5"/>
          <p:cNvGrpSpPr/>
          <p:nvPr/>
        </p:nvGrpSpPr>
        <p:grpSpPr>
          <a:xfrm>
            <a:off x="5301585" y="1661314"/>
            <a:ext cx="3649979" cy="3416300"/>
            <a:chOff x="6092102" y="2063879"/>
            <a:chExt cx="3649979" cy="3416300"/>
          </a:xfrm>
        </p:grpSpPr>
        <p:sp>
          <p:nvSpPr>
            <p:cNvPr id="7" name="object 6"/>
            <p:cNvSpPr/>
            <p:nvPr/>
          </p:nvSpPr>
          <p:spPr>
            <a:xfrm>
              <a:off x="6095912" y="2067689"/>
              <a:ext cx="3642360" cy="3408679"/>
            </a:xfrm>
            <a:custGeom>
              <a:avLst/>
              <a:gdLst/>
              <a:ahLst/>
              <a:cxnLst/>
              <a:rect l="l" t="t" r="r" b="b"/>
              <a:pathLst>
                <a:path w="3642359" h="3408679">
                  <a:moveTo>
                    <a:pt x="0" y="0"/>
                  </a:moveTo>
                  <a:lnTo>
                    <a:pt x="3641889" y="0"/>
                  </a:lnTo>
                  <a:lnTo>
                    <a:pt x="3641889" y="3408420"/>
                  </a:lnTo>
                  <a:lnTo>
                    <a:pt x="0" y="3408420"/>
                  </a:lnTo>
                  <a:lnTo>
                    <a:pt x="0" y="0"/>
                  </a:lnTo>
                  <a:close/>
                </a:path>
              </a:pathLst>
            </a:custGeom>
            <a:ln w="7209">
              <a:solidFill>
                <a:srgbClr val="000000"/>
              </a:solidFill>
            </a:ln>
          </p:spPr>
          <p:txBody>
            <a:bodyPr wrap="square" lIns="0" tIns="0" rIns="0" bIns="0" rtlCol="0"/>
            <a:lstStyle/>
            <a:p>
              <a:endParaRPr/>
            </a:p>
          </p:txBody>
        </p:sp>
        <p:sp>
          <p:nvSpPr>
            <p:cNvPr id="8" name="object 7"/>
            <p:cNvSpPr/>
            <p:nvPr/>
          </p:nvSpPr>
          <p:spPr>
            <a:xfrm>
              <a:off x="6409031" y="2238200"/>
              <a:ext cx="1329055" cy="1339215"/>
            </a:xfrm>
            <a:custGeom>
              <a:avLst/>
              <a:gdLst/>
              <a:ahLst/>
              <a:cxnLst/>
              <a:rect l="l" t="t" r="r" b="b"/>
              <a:pathLst>
                <a:path w="1329054" h="1339214">
                  <a:moveTo>
                    <a:pt x="664493" y="0"/>
                  </a:moveTo>
                  <a:lnTo>
                    <a:pt x="617037" y="1681"/>
                  </a:lnTo>
                  <a:lnTo>
                    <a:pt x="570483" y="6648"/>
                  </a:lnTo>
                  <a:lnTo>
                    <a:pt x="524941" y="14789"/>
                  </a:lnTo>
                  <a:lnTo>
                    <a:pt x="480524" y="25990"/>
                  </a:lnTo>
                  <a:lnTo>
                    <a:pt x="437346" y="40137"/>
                  </a:lnTo>
                  <a:lnTo>
                    <a:pt x="395518" y="57118"/>
                  </a:lnTo>
                  <a:lnTo>
                    <a:pt x="355152" y="76818"/>
                  </a:lnTo>
                  <a:lnTo>
                    <a:pt x="316362" y="99126"/>
                  </a:lnTo>
                  <a:lnTo>
                    <a:pt x="279260" y="123927"/>
                  </a:lnTo>
                  <a:lnTo>
                    <a:pt x="243957" y="151108"/>
                  </a:lnTo>
                  <a:lnTo>
                    <a:pt x="210568" y="180556"/>
                  </a:lnTo>
                  <a:lnTo>
                    <a:pt x="179203" y="212158"/>
                  </a:lnTo>
                  <a:lnTo>
                    <a:pt x="149976" y="245800"/>
                  </a:lnTo>
                  <a:lnTo>
                    <a:pt x="122998" y="281369"/>
                  </a:lnTo>
                  <a:lnTo>
                    <a:pt x="98383" y="318751"/>
                  </a:lnTo>
                  <a:lnTo>
                    <a:pt x="76243" y="357834"/>
                  </a:lnTo>
                  <a:lnTo>
                    <a:pt x="56690" y="398504"/>
                  </a:lnTo>
                  <a:lnTo>
                    <a:pt x="39836" y="440648"/>
                  </a:lnTo>
                  <a:lnTo>
                    <a:pt x="25795" y="484153"/>
                  </a:lnTo>
                  <a:lnTo>
                    <a:pt x="14678" y="528905"/>
                  </a:lnTo>
                  <a:lnTo>
                    <a:pt x="6598" y="574790"/>
                  </a:lnTo>
                  <a:lnTo>
                    <a:pt x="1668" y="621697"/>
                  </a:lnTo>
                  <a:lnTo>
                    <a:pt x="0" y="669510"/>
                  </a:lnTo>
                  <a:lnTo>
                    <a:pt x="1668" y="717324"/>
                  </a:lnTo>
                  <a:lnTo>
                    <a:pt x="6598" y="764231"/>
                  </a:lnTo>
                  <a:lnTo>
                    <a:pt x="14678" y="810116"/>
                  </a:lnTo>
                  <a:lnTo>
                    <a:pt x="25795" y="854868"/>
                  </a:lnTo>
                  <a:lnTo>
                    <a:pt x="39836" y="898373"/>
                  </a:lnTo>
                  <a:lnTo>
                    <a:pt x="56690" y="940517"/>
                  </a:lnTo>
                  <a:lnTo>
                    <a:pt x="76243" y="981187"/>
                  </a:lnTo>
                  <a:lnTo>
                    <a:pt x="98383" y="1020270"/>
                  </a:lnTo>
                  <a:lnTo>
                    <a:pt x="122998" y="1057652"/>
                  </a:lnTo>
                  <a:lnTo>
                    <a:pt x="149976" y="1093221"/>
                  </a:lnTo>
                  <a:lnTo>
                    <a:pt x="179203" y="1126863"/>
                  </a:lnTo>
                  <a:lnTo>
                    <a:pt x="210568" y="1158465"/>
                  </a:lnTo>
                  <a:lnTo>
                    <a:pt x="243957" y="1187913"/>
                  </a:lnTo>
                  <a:lnTo>
                    <a:pt x="279260" y="1215094"/>
                  </a:lnTo>
                  <a:lnTo>
                    <a:pt x="316362" y="1239895"/>
                  </a:lnTo>
                  <a:lnTo>
                    <a:pt x="355152" y="1262203"/>
                  </a:lnTo>
                  <a:lnTo>
                    <a:pt x="395518" y="1281903"/>
                  </a:lnTo>
                  <a:lnTo>
                    <a:pt x="437346" y="1298884"/>
                  </a:lnTo>
                  <a:lnTo>
                    <a:pt x="480524" y="1313031"/>
                  </a:lnTo>
                  <a:lnTo>
                    <a:pt x="524941" y="1324232"/>
                  </a:lnTo>
                  <a:lnTo>
                    <a:pt x="570483" y="1332373"/>
                  </a:lnTo>
                  <a:lnTo>
                    <a:pt x="617037" y="1337340"/>
                  </a:lnTo>
                  <a:lnTo>
                    <a:pt x="664493" y="1339021"/>
                  </a:lnTo>
                  <a:lnTo>
                    <a:pt x="711948" y="1337340"/>
                  </a:lnTo>
                  <a:lnTo>
                    <a:pt x="758503" y="1332373"/>
                  </a:lnTo>
                  <a:lnTo>
                    <a:pt x="804045" y="1324232"/>
                  </a:lnTo>
                  <a:lnTo>
                    <a:pt x="848461" y="1313031"/>
                  </a:lnTo>
                  <a:lnTo>
                    <a:pt x="891639" y="1298884"/>
                  </a:lnTo>
                  <a:lnTo>
                    <a:pt x="933467" y="1281903"/>
                  </a:lnTo>
                  <a:lnTo>
                    <a:pt x="973833" y="1262203"/>
                  </a:lnTo>
                  <a:lnTo>
                    <a:pt x="1012623" y="1239895"/>
                  </a:lnTo>
                  <a:lnTo>
                    <a:pt x="1049725" y="1215094"/>
                  </a:lnTo>
                  <a:lnTo>
                    <a:pt x="1085027" y="1187913"/>
                  </a:lnTo>
                  <a:lnTo>
                    <a:pt x="1118417" y="1158465"/>
                  </a:lnTo>
                  <a:lnTo>
                    <a:pt x="1149782" y="1126863"/>
                  </a:lnTo>
                  <a:lnTo>
                    <a:pt x="1179009" y="1093221"/>
                  </a:lnTo>
                  <a:lnTo>
                    <a:pt x="1205987" y="1057652"/>
                  </a:lnTo>
                  <a:lnTo>
                    <a:pt x="1230602" y="1020270"/>
                  </a:lnTo>
                  <a:lnTo>
                    <a:pt x="1252742" y="981187"/>
                  </a:lnTo>
                  <a:lnTo>
                    <a:pt x="1272295" y="940517"/>
                  </a:lnTo>
                  <a:lnTo>
                    <a:pt x="1289148" y="898373"/>
                  </a:lnTo>
                  <a:lnTo>
                    <a:pt x="1303189" y="854868"/>
                  </a:lnTo>
                  <a:lnTo>
                    <a:pt x="1314306" y="810116"/>
                  </a:lnTo>
                  <a:lnTo>
                    <a:pt x="1322386" y="764231"/>
                  </a:lnTo>
                  <a:lnTo>
                    <a:pt x="1327316" y="717324"/>
                  </a:lnTo>
                  <a:lnTo>
                    <a:pt x="1328985" y="669510"/>
                  </a:lnTo>
                  <a:lnTo>
                    <a:pt x="1327316" y="621697"/>
                  </a:lnTo>
                  <a:lnTo>
                    <a:pt x="1322386" y="574790"/>
                  </a:lnTo>
                  <a:lnTo>
                    <a:pt x="1314306" y="528905"/>
                  </a:lnTo>
                  <a:lnTo>
                    <a:pt x="1303189" y="484153"/>
                  </a:lnTo>
                  <a:lnTo>
                    <a:pt x="1289148" y="440648"/>
                  </a:lnTo>
                  <a:lnTo>
                    <a:pt x="1272295" y="398504"/>
                  </a:lnTo>
                  <a:lnTo>
                    <a:pt x="1252742" y="357834"/>
                  </a:lnTo>
                  <a:lnTo>
                    <a:pt x="1230602" y="318751"/>
                  </a:lnTo>
                  <a:lnTo>
                    <a:pt x="1205987" y="281369"/>
                  </a:lnTo>
                  <a:lnTo>
                    <a:pt x="1179009" y="245800"/>
                  </a:lnTo>
                  <a:lnTo>
                    <a:pt x="1149782" y="212158"/>
                  </a:lnTo>
                  <a:lnTo>
                    <a:pt x="1118417" y="180556"/>
                  </a:lnTo>
                  <a:lnTo>
                    <a:pt x="1085027" y="151108"/>
                  </a:lnTo>
                  <a:lnTo>
                    <a:pt x="1049725" y="123927"/>
                  </a:lnTo>
                  <a:lnTo>
                    <a:pt x="1012623" y="99126"/>
                  </a:lnTo>
                  <a:lnTo>
                    <a:pt x="973833" y="76818"/>
                  </a:lnTo>
                  <a:lnTo>
                    <a:pt x="933467" y="57118"/>
                  </a:lnTo>
                  <a:lnTo>
                    <a:pt x="891639" y="40137"/>
                  </a:lnTo>
                  <a:lnTo>
                    <a:pt x="848461" y="25990"/>
                  </a:lnTo>
                  <a:lnTo>
                    <a:pt x="804045" y="14789"/>
                  </a:lnTo>
                  <a:lnTo>
                    <a:pt x="758503" y="6648"/>
                  </a:lnTo>
                  <a:lnTo>
                    <a:pt x="711948" y="1681"/>
                  </a:lnTo>
                  <a:lnTo>
                    <a:pt x="664493" y="0"/>
                  </a:lnTo>
                  <a:close/>
                </a:path>
              </a:pathLst>
            </a:custGeom>
            <a:solidFill>
              <a:srgbClr val="F2F2F2"/>
            </a:solidFill>
          </p:spPr>
          <p:txBody>
            <a:bodyPr wrap="square" lIns="0" tIns="0" rIns="0" bIns="0" rtlCol="0"/>
            <a:lstStyle/>
            <a:p>
              <a:endParaRPr/>
            </a:p>
          </p:txBody>
        </p:sp>
        <p:sp>
          <p:nvSpPr>
            <p:cNvPr id="9" name="object 8"/>
            <p:cNvSpPr/>
            <p:nvPr/>
          </p:nvSpPr>
          <p:spPr>
            <a:xfrm>
              <a:off x="6409031" y="2238200"/>
              <a:ext cx="1329055" cy="1339215"/>
            </a:xfrm>
            <a:custGeom>
              <a:avLst/>
              <a:gdLst/>
              <a:ahLst/>
              <a:cxnLst/>
              <a:rect l="l" t="t" r="r" b="b"/>
              <a:pathLst>
                <a:path w="1329054" h="1339214">
                  <a:moveTo>
                    <a:pt x="0" y="669511"/>
                  </a:moveTo>
                  <a:lnTo>
                    <a:pt x="1668" y="621697"/>
                  </a:lnTo>
                  <a:lnTo>
                    <a:pt x="6598" y="574791"/>
                  </a:lnTo>
                  <a:lnTo>
                    <a:pt x="14678" y="528905"/>
                  </a:lnTo>
                  <a:lnTo>
                    <a:pt x="25795" y="484153"/>
                  </a:lnTo>
                  <a:lnTo>
                    <a:pt x="39836" y="440649"/>
                  </a:lnTo>
                  <a:lnTo>
                    <a:pt x="56689" y="398505"/>
                  </a:lnTo>
                  <a:lnTo>
                    <a:pt x="76243" y="357834"/>
                  </a:lnTo>
                  <a:lnTo>
                    <a:pt x="98383" y="318751"/>
                  </a:lnTo>
                  <a:lnTo>
                    <a:pt x="122998" y="281369"/>
                  </a:lnTo>
                  <a:lnTo>
                    <a:pt x="149975" y="245800"/>
                  </a:lnTo>
                  <a:lnTo>
                    <a:pt x="179203" y="212158"/>
                  </a:lnTo>
                  <a:lnTo>
                    <a:pt x="210567" y="180556"/>
                  </a:lnTo>
                  <a:lnTo>
                    <a:pt x="243957" y="151108"/>
                  </a:lnTo>
                  <a:lnTo>
                    <a:pt x="279260" y="123927"/>
                  </a:lnTo>
                  <a:lnTo>
                    <a:pt x="316362" y="99126"/>
                  </a:lnTo>
                  <a:lnTo>
                    <a:pt x="355152" y="76818"/>
                  </a:lnTo>
                  <a:lnTo>
                    <a:pt x="395517" y="57118"/>
                  </a:lnTo>
                  <a:lnTo>
                    <a:pt x="437345" y="40137"/>
                  </a:lnTo>
                  <a:lnTo>
                    <a:pt x="480524" y="25990"/>
                  </a:lnTo>
                  <a:lnTo>
                    <a:pt x="524940" y="14789"/>
                  </a:lnTo>
                  <a:lnTo>
                    <a:pt x="570482" y="6648"/>
                  </a:lnTo>
                  <a:lnTo>
                    <a:pt x="617037" y="1681"/>
                  </a:lnTo>
                  <a:lnTo>
                    <a:pt x="664492" y="0"/>
                  </a:lnTo>
                  <a:lnTo>
                    <a:pt x="711948" y="1681"/>
                  </a:lnTo>
                  <a:lnTo>
                    <a:pt x="758502" y="6648"/>
                  </a:lnTo>
                  <a:lnTo>
                    <a:pt x="804044" y="14789"/>
                  </a:lnTo>
                  <a:lnTo>
                    <a:pt x="848461" y="25990"/>
                  </a:lnTo>
                  <a:lnTo>
                    <a:pt x="891639" y="40137"/>
                  </a:lnTo>
                  <a:lnTo>
                    <a:pt x="933467" y="57118"/>
                  </a:lnTo>
                  <a:lnTo>
                    <a:pt x="973832" y="76818"/>
                  </a:lnTo>
                  <a:lnTo>
                    <a:pt x="1012622" y="99126"/>
                  </a:lnTo>
                  <a:lnTo>
                    <a:pt x="1049725" y="123927"/>
                  </a:lnTo>
                  <a:lnTo>
                    <a:pt x="1085027" y="151108"/>
                  </a:lnTo>
                  <a:lnTo>
                    <a:pt x="1118417" y="180556"/>
                  </a:lnTo>
                  <a:lnTo>
                    <a:pt x="1149782" y="212158"/>
                  </a:lnTo>
                  <a:lnTo>
                    <a:pt x="1179009" y="245800"/>
                  </a:lnTo>
                  <a:lnTo>
                    <a:pt x="1205986" y="281369"/>
                  </a:lnTo>
                  <a:lnTo>
                    <a:pt x="1230602" y="318751"/>
                  </a:lnTo>
                  <a:lnTo>
                    <a:pt x="1252742" y="357834"/>
                  </a:lnTo>
                  <a:lnTo>
                    <a:pt x="1272295" y="398505"/>
                  </a:lnTo>
                  <a:lnTo>
                    <a:pt x="1289148" y="440649"/>
                  </a:lnTo>
                  <a:lnTo>
                    <a:pt x="1303190" y="484153"/>
                  </a:lnTo>
                  <a:lnTo>
                    <a:pt x="1314306" y="528905"/>
                  </a:lnTo>
                  <a:lnTo>
                    <a:pt x="1322386" y="574791"/>
                  </a:lnTo>
                  <a:lnTo>
                    <a:pt x="1327316" y="621697"/>
                  </a:lnTo>
                  <a:lnTo>
                    <a:pt x="1328985" y="669511"/>
                  </a:lnTo>
                  <a:lnTo>
                    <a:pt x="1327316" y="717324"/>
                  </a:lnTo>
                  <a:lnTo>
                    <a:pt x="1322386" y="764231"/>
                  </a:lnTo>
                  <a:lnTo>
                    <a:pt x="1314306" y="810117"/>
                  </a:lnTo>
                  <a:lnTo>
                    <a:pt x="1303190" y="854868"/>
                  </a:lnTo>
                  <a:lnTo>
                    <a:pt x="1289148" y="898373"/>
                  </a:lnTo>
                  <a:lnTo>
                    <a:pt x="1272295" y="940517"/>
                  </a:lnTo>
                  <a:lnTo>
                    <a:pt x="1252742" y="981187"/>
                  </a:lnTo>
                  <a:lnTo>
                    <a:pt x="1230602" y="1020270"/>
                  </a:lnTo>
                  <a:lnTo>
                    <a:pt x="1205986" y="1057653"/>
                  </a:lnTo>
                  <a:lnTo>
                    <a:pt x="1179009" y="1093222"/>
                  </a:lnTo>
                  <a:lnTo>
                    <a:pt x="1149782" y="1126864"/>
                  </a:lnTo>
                  <a:lnTo>
                    <a:pt x="1118417" y="1158465"/>
                  </a:lnTo>
                  <a:lnTo>
                    <a:pt x="1085027" y="1187913"/>
                  </a:lnTo>
                  <a:lnTo>
                    <a:pt x="1049725" y="1215095"/>
                  </a:lnTo>
                  <a:lnTo>
                    <a:pt x="1012622" y="1239896"/>
                  </a:lnTo>
                  <a:lnTo>
                    <a:pt x="973832" y="1262203"/>
                  </a:lnTo>
                  <a:lnTo>
                    <a:pt x="933467" y="1281904"/>
                  </a:lnTo>
                  <a:lnTo>
                    <a:pt x="891639" y="1298885"/>
                  </a:lnTo>
                  <a:lnTo>
                    <a:pt x="848461" y="1313032"/>
                  </a:lnTo>
                  <a:lnTo>
                    <a:pt x="804044" y="1324233"/>
                  </a:lnTo>
                  <a:lnTo>
                    <a:pt x="758502" y="1332373"/>
                  </a:lnTo>
                  <a:lnTo>
                    <a:pt x="711948" y="1337341"/>
                  </a:lnTo>
                  <a:lnTo>
                    <a:pt x="664492" y="1339022"/>
                  </a:lnTo>
                  <a:lnTo>
                    <a:pt x="617037" y="1337341"/>
                  </a:lnTo>
                  <a:lnTo>
                    <a:pt x="570482" y="1332373"/>
                  </a:lnTo>
                  <a:lnTo>
                    <a:pt x="524940" y="1324233"/>
                  </a:lnTo>
                  <a:lnTo>
                    <a:pt x="480524" y="1313032"/>
                  </a:lnTo>
                  <a:lnTo>
                    <a:pt x="437345" y="1298885"/>
                  </a:lnTo>
                  <a:lnTo>
                    <a:pt x="395517" y="1281904"/>
                  </a:lnTo>
                  <a:lnTo>
                    <a:pt x="355152" y="1262203"/>
                  </a:lnTo>
                  <a:lnTo>
                    <a:pt x="316362" y="1239896"/>
                  </a:lnTo>
                  <a:lnTo>
                    <a:pt x="279260" y="1215095"/>
                  </a:lnTo>
                  <a:lnTo>
                    <a:pt x="243957" y="1187913"/>
                  </a:lnTo>
                  <a:lnTo>
                    <a:pt x="210567" y="1158465"/>
                  </a:lnTo>
                  <a:lnTo>
                    <a:pt x="179203" y="1126864"/>
                  </a:lnTo>
                  <a:lnTo>
                    <a:pt x="149975" y="1093222"/>
                  </a:lnTo>
                  <a:lnTo>
                    <a:pt x="122998" y="1057653"/>
                  </a:lnTo>
                  <a:lnTo>
                    <a:pt x="98383" y="1020270"/>
                  </a:lnTo>
                  <a:lnTo>
                    <a:pt x="76243" y="981187"/>
                  </a:lnTo>
                  <a:lnTo>
                    <a:pt x="56689" y="940517"/>
                  </a:lnTo>
                  <a:lnTo>
                    <a:pt x="39836" y="898373"/>
                  </a:lnTo>
                  <a:lnTo>
                    <a:pt x="25795" y="854868"/>
                  </a:lnTo>
                  <a:lnTo>
                    <a:pt x="14678" y="810117"/>
                  </a:lnTo>
                  <a:lnTo>
                    <a:pt x="6598" y="764231"/>
                  </a:lnTo>
                  <a:lnTo>
                    <a:pt x="1668" y="717324"/>
                  </a:lnTo>
                  <a:lnTo>
                    <a:pt x="0" y="669511"/>
                  </a:lnTo>
                  <a:close/>
                </a:path>
              </a:pathLst>
            </a:custGeom>
            <a:ln w="43253">
              <a:solidFill>
                <a:srgbClr val="000000"/>
              </a:solidFill>
            </a:ln>
          </p:spPr>
          <p:txBody>
            <a:bodyPr wrap="square" lIns="0" tIns="0" rIns="0" bIns="0" rtlCol="0"/>
            <a:lstStyle/>
            <a:p>
              <a:endParaRPr/>
            </a:p>
          </p:txBody>
        </p:sp>
        <p:sp>
          <p:nvSpPr>
            <p:cNvPr id="10" name="object 9"/>
            <p:cNvSpPr/>
            <p:nvPr/>
          </p:nvSpPr>
          <p:spPr>
            <a:xfrm>
              <a:off x="8603418" y="2200055"/>
              <a:ext cx="828040" cy="839469"/>
            </a:xfrm>
            <a:custGeom>
              <a:avLst/>
              <a:gdLst/>
              <a:ahLst/>
              <a:cxnLst/>
              <a:rect l="l" t="t" r="r" b="b"/>
              <a:pathLst>
                <a:path w="828040" h="839469">
                  <a:moveTo>
                    <a:pt x="413851" y="0"/>
                  </a:moveTo>
                  <a:lnTo>
                    <a:pt x="365587" y="2822"/>
                  </a:lnTo>
                  <a:lnTo>
                    <a:pt x="318958" y="11081"/>
                  </a:lnTo>
                  <a:lnTo>
                    <a:pt x="274275" y="24461"/>
                  </a:lnTo>
                  <a:lnTo>
                    <a:pt x="231849" y="42648"/>
                  </a:lnTo>
                  <a:lnTo>
                    <a:pt x="191990" y="65326"/>
                  </a:lnTo>
                  <a:lnTo>
                    <a:pt x="155008" y="92180"/>
                  </a:lnTo>
                  <a:lnTo>
                    <a:pt x="121213" y="122897"/>
                  </a:lnTo>
                  <a:lnTo>
                    <a:pt x="90918" y="157160"/>
                  </a:lnTo>
                  <a:lnTo>
                    <a:pt x="64431" y="194656"/>
                  </a:lnTo>
                  <a:lnTo>
                    <a:pt x="42064" y="235069"/>
                  </a:lnTo>
                  <a:lnTo>
                    <a:pt x="24126" y="278084"/>
                  </a:lnTo>
                  <a:lnTo>
                    <a:pt x="10930" y="323387"/>
                  </a:lnTo>
                  <a:lnTo>
                    <a:pt x="2784" y="370663"/>
                  </a:lnTo>
                  <a:lnTo>
                    <a:pt x="0" y="419597"/>
                  </a:lnTo>
                  <a:lnTo>
                    <a:pt x="2784" y="468531"/>
                  </a:lnTo>
                  <a:lnTo>
                    <a:pt x="10930" y="515807"/>
                  </a:lnTo>
                  <a:lnTo>
                    <a:pt x="24126" y="561110"/>
                  </a:lnTo>
                  <a:lnTo>
                    <a:pt x="42064" y="604126"/>
                  </a:lnTo>
                  <a:lnTo>
                    <a:pt x="64431" y="644539"/>
                  </a:lnTo>
                  <a:lnTo>
                    <a:pt x="90918" y="682034"/>
                  </a:lnTo>
                  <a:lnTo>
                    <a:pt x="121213" y="716298"/>
                  </a:lnTo>
                  <a:lnTo>
                    <a:pt x="155008" y="747014"/>
                  </a:lnTo>
                  <a:lnTo>
                    <a:pt x="191990" y="773869"/>
                  </a:lnTo>
                  <a:lnTo>
                    <a:pt x="231849" y="796547"/>
                  </a:lnTo>
                  <a:lnTo>
                    <a:pt x="274275" y="814733"/>
                  </a:lnTo>
                  <a:lnTo>
                    <a:pt x="318958" y="828113"/>
                  </a:lnTo>
                  <a:lnTo>
                    <a:pt x="365587" y="836372"/>
                  </a:lnTo>
                  <a:lnTo>
                    <a:pt x="413851" y="839195"/>
                  </a:lnTo>
                  <a:lnTo>
                    <a:pt x="462114" y="836372"/>
                  </a:lnTo>
                  <a:lnTo>
                    <a:pt x="508743" y="828113"/>
                  </a:lnTo>
                  <a:lnTo>
                    <a:pt x="553425" y="814733"/>
                  </a:lnTo>
                  <a:lnTo>
                    <a:pt x="595852" y="796547"/>
                  </a:lnTo>
                  <a:lnTo>
                    <a:pt x="635711" y="773869"/>
                  </a:lnTo>
                  <a:lnTo>
                    <a:pt x="672693" y="747014"/>
                  </a:lnTo>
                  <a:lnTo>
                    <a:pt x="706487" y="716298"/>
                  </a:lnTo>
                  <a:lnTo>
                    <a:pt x="736783" y="682034"/>
                  </a:lnTo>
                  <a:lnTo>
                    <a:pt x="763270" y="644539"/>
                  </a:lnTo>
                  <a:lnTo>
                    <a:pt x="785637" y="604126"/>
                  </a:lnTo>
                  <a:lnTo>
                    <a:pt x="803575" y="561110"/>
                  </a:lnTo>
                  <a:lnTo>
                    <a:pt x="816772" y="515807"/>
                  </a:lnTo>
                  <a:lnTo>
                    <a:pt x="824917" y="468531"/>
                  </a:lnTo>
                  <a:lnTo>
                    <a:pt x="827702" y="419597"/>
                  </a:lnTo>
                  <a:lnTo>
                    <a:pt x="824917" y="370663"/>
                  </a:lnTo>
                  <a:lnTo>
                    <a:pt x="816772" y="323387"/>
                  </a:lnTo>
                  <a:lnTo>
                    <a:pt x="803575" y="278084"/>
                  </a:lnTo>
                  <a:lnTo>
                    <a:pt x="785637" y="235069"/>
                  </a:lnTo>
                  <a:lnTo>
                    <a:pt x="763270" y="194656"/>
                  </a:lnTo>
                  <a:lnTo>
                    <a:pt x="736783" y="157160"/>
                  </a:lnTo>
                  <a:lnTo>
                    <a:pt x="706487" y="122897"/>
                  </a:lnTo>
                  <a:lnTo>
                    <a:pt x="672693" y="92180"/>
                  </a:lnTo>
                  <a:lnTo>
                    <a:pt x="635711" y="65326"/>
                  </a:lnTo>
                  <a:lnTo>
                    <a:pt x="595852" y="42648"/>
                  </a:lnTo>
                  <a:lnTo>
                    <a:pt x="553425" y="24461"/>
                  </a:lnTo>
                  <a:lnTo>
                    <a:pt x="508743" y="11081"/>
                  </a:lnTo>
                  <a:lnTo>
                    <a:pt x="462114" y="2822"/>
                  </a:lnTo>
                  <a:lnTo>
                    <a:pt x="413851" y="0"/>
                  </a:lnTo>
                  <a:close/>
                </a:path>
              </a:pathLst>
            </a:custGeom>
            <a:solidFill>
              <a:srgbClr val="F2F2F2"/>
            </a:solidFill>
          </p:spPr>
          <p:txBody>
            <a:bodyPr wrap="square" lIns="0" tIns="0" rIns="0" bIns="0" rtlCol="0"/>
            <a:lstStyle/>
            <a:p>
              <a:endParaRPr/>
            </a:p>
          </p:txBody>
        </p:sp>
        <p:sp>
          <p:nvSpPr>
            <p:cNvPr id="11" name="object 10"/>
            <p:cNvSpPr/>
            <p:nvPr/>
          </p:nvSpPr>
          <p:spPr>
            <a:xfrm>
              <a:off x="8603418" y="2200055"/>
              <a:ext cx="828040" cy="839469"/>
            </a:xfrm>
            <a:custGeom>
              <a:avLst/>
              <a:gdLst/>
              <a:ahLst/>
              <a:cxnLst/>
              <a:rect l="l" t="t" r="r" b="b"/>
              <a:pathLst>
                <a:path w="828040" h="839469">
                  <a:moveTo>
                    <a:pt x="0" y="419597"/>
                  </a:moveTo>
                  <a:lnTo>
                    <a:pt x="2784" y="370663"/>
                  </a:lnTo>
                  <a:lnTo>
                    <a:pt x="10930" y="323387"/>
                  </a:lnTo>
                  <a:lnTo>
                    <a:pt x="24126" y="278084"/>
                  </a:lnTo>
                  <a:lnTo>
                    <a:pt x="42064" y="235069"/>
                  </a:lnTo>
                  <a:lnTo>
                    <a:pt x="64431" y="194656"/>
                  </a:lnTo>
                  <a:lnTo>
                    <a:pt x="90918" y="157160"/>
                  </a:lnTo>
                  <a:lnTo>
                    <a:pt x="121214" y="122897"/>
                  </a:lnTo>
                  <a:lnTo>
                    <a:pt x="155008" y="92180"/>
                  </a:lnTo>
                  <a:lnTo>
                    <a:pt x="191990" y="65326"/>
                  </a:lnTo>
                  <a:lnTo>
                    <a:pt x="231849" y="42648"/>
                  </a:lnTo>
                  <a:lnTo>
                    <a:pt x="274276" y="24461"/>
                  </a:lnTo>
                  <a:lnTo>
                    <a:pt x="318959" y="11081"/>
                  </a:lnTo>
                  <a:lnTo>
                    <a:pt x="365587" y="2822"/>
                  </a:lnTo>
                  <a:lnTo>
                    <a:pt x="413851" y="0"/>
                  </a:lnTo>
                  <a:lnTo>
                    <a:pt x="462115" y="2822"/>
                  </a:lnTo>
                  <a:lnTo>
                    <a:pt x="508743" y="11081"/>
                  </a:lnTo>
                  <a:lnTo>
                    <a:pt x="553426" y="24461"/>
                  </a:lnTo>
                  <a:lnTo>
                    <a:pt x="595852" y="42648"/>
                  </a:lnTo>
                  <a:lnTo>
                    <a:pt x="635712" y="65326"/>
                  </a:lnTo>
                  <a:lnTo>
                    <a:pt x="672694" y="92180"/>
                  </a:lnTo>
                  <a:lnTo>
                    <a:pt x="706488" y="122897"/>
                  </a:lnTo>
                  <a:lnTo>
                    <a:pt x="736784" y="157160"/>
                  </a:lnTo>
                  <a:lnTo>
                    <a:pt x="763270" y="194656"/>
                  </a:lnTo>
                  <a:lnTo>
                    <a:pt x="785638" y="235069"/>
                  </a:lnTo>
                  <a:lnTo>
                    <a:pt x="803575" y="278084"/>
                  </a:lnTo>
                  <a:lnTo>
                    <a:pt x="816772" y="323387"/>
                  </a:lnTo>
                  <a:lnTo>
                    <a:pt x="824918" y="370663"/>
                  </a:lnTo>
                  <a:lnTo>
                    <a:pt x="827702" y="419597"/>
                  </a:lnTo>
                  <a:lnTo>
                    <a:pt x="824918" y="468531"/>
                  </a:lnTo>
                  <a:lnTo>
                    <a:pt x="816772" y="515807"/>
                  </a:lnTo>
                  <a:lnTo>
                    <a:pt x="803575" y="561110"/>
                  </a:lnTo>
                  <a:lnTo>
                    <a:pt x="785638" y="604126"/>
                  </a:lnTo>
                  <a:lnTo>
                    <a:pt x="763270" y="644539"/>
                  </a:lnTo>
                  <a:lnTo>
                    <a:pt x="736784" y="682034"/>
                  </a:lnTo>
                  <a:lnTo>
                    <a:pt x="706488" y="716298"/>
                  </a:lnTo>
                  <a:lnTo>
                    <a:pt x="672694" y="747014"/>
                  </a:lnTo>
                  <a:lnTo>
                    <a:pt x="635712" y="773869"/>
                  </a:lnTo>
                  <a:lnTo>
                    <a:pt x="595852" y="796547"/>
                  </a:lnTo>
                  <a:lnTo>
                    <a:pt x="553426" y="814733"/>
                  </a:lnTo>
                  <a:lnTo>
                    <a:pt x="508743" y="828113"/>
                  </a:lnTo>
                  <a:lnTo>
                    <a:pt x="462115" y="836372"/>
                  </a:lnTo>
                  <a:lnTo>
                    <a:pt x="413851" y="839195"/>
                  </a:lnTo>
                  <a:lnTo>
                    <a:pt x="365587" y="836372"/>
                  </a:lnTo>
                  <a:lnTo>
                    <a:pt x="318959" y="828113"/>
                  </a:lnTo>
                  <a:lnTo>
                    <a:pt x="274276" y="814733"/>
                  </a:lnTo>
                  <a:lnTo>
                    <a:pt x="231849" y="796547"/>
                  </a:lnTo>
                  <a:lnTo>
                    <a:pt x="191990" y="773869"/>
                  </a:lnTo>
                  <a:lnTo>
                    <a:pt x="155008" y="747014"/>
                  </a:lnTo>
                  <a:lnTo>
                    <a:pt x="121214" y="716298"/>
                  </a:lnTo>
                  <a:lnTo>
                    <a:pt x="90918" y="682034"/>
                  </a:lnTo>
                  <a:lnTo>
                    <a:pt x="64431" y="644539"/>
                  </a:lnTo>
                  <a:lnTo>
                    <a:pt x="42064" y="604126"/>
                  </a:lnTo>
                  <a:lnTo>
                    <a:pt x="24126" y="561110"/>
                  </a:lnTo>
                  <a:lnTo>
                    <a:pt x="10930" y="515807"/>
                  </a:lnTo>
                  <a:lnTo>
                    <a:pt x="2784" y="468531"/>
                  </a:lnTo>
                  <a:lnTo>
                    <a:pt x="0" y="419597"/>
                  </a:lnTo>
                  <a:close/>
                </a:path>
              </a:pathLst>
            </a:custGeom>
            <a:ln w="43253">
              <a:solidFill>
                <a:srgbClr val="000000"/>
              </a:solidFill>
            </a:ln>
          </p:spPr>
          <p:txBody>
            <a:bodyPr wrap="square" lIns="0" tIns="0" rIns="0" bIns="0" rtlCol="0"/>
            <a:lstStyle/>
            <a:p>
              <a:endParaRPr/>
            </a:p>
          </p:txBody>
        </p:sp>
        <p:sp>
          <p:nvSpPr>
            <p:cNvPr id="12" name="object 11"/>
            <p:cNvSpPr/>
            <p:nvPr/>
          </p:nvSpPr>
          <p:spPr>
            <a:xfrm>
              <a:off x="6881546" y="2703697"/>
              <a:ext cx="2051685" cy="1993900"/>
            </a:xfrm>
            <a:custGeom>
              <a:avLst/>
              <a:gdLst/>
              <a:ahLst/>
              <a:cxnLst/>
              <a:rect l="l" t="t" r="r" b="b"/>
              <a:pathLst>
                <a:path w="2051684" h="1993900">
                  <a:moveTo>
                    <a:pt x="2051215" y="0"/>
                  </a:moveTo>
                  <a:lnTo>
                    <a:pt x="1897646" y="48793"/>
                  </a:lnTo>
                  <a:lnTo>
                    <a:pt x="1942833" y="95351"/>
                  </a:lnTo>
                  <a:lnTo>
                    <a:pt x="16624" y="1968855"/>
                  </a:lnTo>
                  <a:lnTo>
                    <a:pt x="189280" y="468566"/>
                  </a:lnTo>
                  <a:lnTo>
                    <a:pt x="253707" y="475996"/>
                  </a:lnTo>
                  <a:lnTo>
                    <a:pt x="245198" y="452577"/>
                  </a:lnTo>
                  <a:lnTo>
                    <a:pt x="198615" y="324434"/>
                  </a:lnTo>
                  <a:lnTo>
                    <a:pt x="110540" y="459486"/>
                  </a:lnTo>
                  <a:lnTo>
                    <a:pt x="174967" y="466915"/>
                  </a:lnTo>
                  <a:lnTo>
                    <a:pt x="0" y="1987296"/>
                  </a:lnTo>
                  <a:lnTo>
                    <a:pt x="7162" y="1988134"/>
                  </a:lnTo>
                  <a:lnTo>
                    <a:pt x="12179" y="1993290"/>
                  </a:lnTo>
                  <a:lnTo>
                    <a:pt x="1952879" y="105689"/>
                  </a:lnTo>
                  <a:lnTo>
                    <a:pt x="1998065" y="152247"/>
                  </a:lnTo>
                  <a:lnTo>
                    <a:pt x="2021433" y="85293"/>
                  </a:lnTo>
                  <a:lnTo>
                    <a:pt x="2051215" y="0"/>
                  </a:lnTo>
                  <a:close/>
                </a:path>
              </a:pathLst>
            </a:custGeom>
            <a:solidFill>
              <a:srgbClr val="83060E"/>
            </a:solidFill>
          </p:spPr>
          <p:txBody>
            <a:bodyPr wrap="square" lIns="0" tIns="0" rIns="0" bIns="0" rtlCol="0"/>
            <a:lstStyle/>
            <a:p>
              <a:endParaRPr/>
            </a:p>
          </p:txBody>
        </p:sp>
        <p:sp>
          <p:nvSpPr>
            <p:cNvPr id="13" name="object 12"/>
            <p:cNvSpPr/>
            <p:nvPr/>
          </p:nvSpPr>
          <p:spPr>
            <a:xfrm>
              <a:off x="6231717" y="3747478"/>
              <a:ext cx="2590165" cy="252095"/>
            </a:xfrm>
            <a:custGeom>
              <a:avLst/>
              <a:gdLst/>
              <a:ahLst/>
              <a:cxnLst/>
              <a:rect l="l" t="t" r="r" b="b"/>
              <a:pathLst>
                <a:path w="2590165" h="252095">
                  <a:moveTo>
                    <a:pt x="2589817" y="0"/>
                  </a:moveTo>
                  <a:lnTo>
                    <a:pt x="0" y="0"/>
                  </a:lnTo>
                  <a:lnTo>
                    <a:pt x="0" y="252030"/>
                  </a:lnTo>
                  <a:lnTo>
                    <a:pt x="2589817" y="252030"/>
                  </a:lnTo>
                  <a:lnTo>
                    <a:pt x="2589817" y="0"/>
                  </a:lnTo>
                  <a:close/>
                </a:path>
              </a:pathLst>
            </a:custGeom>
            <a:solidFill>
              <a:srgbClr val="FFFFFF"/>
            </a:solidFill>
          </p:spPr>
          <p:txBody>
            <a:bodyPr wrap="square" lIns="0" tIns="0" rIns="0" bIns="0" rtlCol="0"/>
            <a:lstStyle/>
            <a:p>
              <a:endParaRPr/>
            </a:p>
          </p:txBody>
        </p:sp>
      </p:grpSp>
      <p:sp>
        <p:nvSpPr>
          <p:cNvPr id="14" name="object 13"/>
          <p:cNvSpPr txBox="1"/>
          <p:nvPr/>
        </p:nvSpPr>
        <p:spPr>
          <a:xfrm>
            <a:off x="5396454" y="5118184"/>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5" name="object 14"/>
          <p:cNvSpPr txBox="1"/>
          <p:nvPr/>
        </p:nvSpPr>
        <p:spPr>
          <a:xfrm>
            <a:off x="8449879" y="5118184"/>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6" name="object 15"/>
          <p:cNvSpPr txBox="1"/>
          <p:nvPr/>
        </p:nvSpPr>
        <p:spPr>
          <a:xfrm>
            <a:off x="4808552" y="4761567"/>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7" name="object 16"/>
          <p:cNvSpPr txBox="1"/>
          <p:nvPr/>
        </p:nvSpPr>
        <p:spPr>
          <a:xfrm>
            <a:off x="4887470" y="1673945"/>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8" name="object 17"/>
          <p:cNvSpPr txBox="1"/>
          <p:nvPr/>
        </p:nvSpPr>
        <p:spPr>
          <a:xfrm>
            <a:off x="4240130" y="3076023"/>
            <a:ext cx="975994" cy="510540"/>
          </a:xfrm>
          <a:prstGeom prst="rect">
            <a:avLst/>
          </a:prstGeom>
        </p:spPr>
        <p:txBody>
          <a:bodyPr vert="horz" wrap="square" lIns="0" tIns="22860" rIns="0" bIns="0" rtlCol="0">
            <a:spAutoFit/>
          </a:bodyPr>
          <a:lstStyle/>
          <a:p>
            <a:pPr marL="12700" marR="5080" indent="412750">
              <a:lnSpc>
                <a:spcPts val="1900"/>
              </a:lnSpc>
              <a:spcBef>
                <a:spcPts val="180"/>
              </a:spcBef>
            </a:pPr>
            <a:r>
              <a:rPr sz="1600" spc="-190" dirty="0">
                <a:latin typeface="Arial MT"/>
                <a:cs typeface="Arial MT"/>
              </a:rPr>
              <a:t>T</a:t>
            </a:r>
            <a:r>
              <a:rPr sz="1600" spc="-10" dirty="0">
                <a:latin typeface="Arial MT"/>
                <a:cs typeface="Arial MT"/>
              </a:rPr>
              <a:t>a</a:t>
            </a:r>
            <a:r>
              <a:rPr sz="1600" spc="-5" dirty="0">
                <a:latin typeface="Arial MT"/>
                <a:cs typeface="Arial MT"/>
              </a:rPr>
              <a:t>l</a:t>
            </a:r>
            <a:r>
              <a:rPr sz="1600" spc="-10" dirty="0">
                <a:latin typeface="Arial MT"/>
                <a:cs typeface="Arial MT"/>
              </a:rPr>
              <a:t>en</a:t>
            </a:r>
            <a:r>
              <a:rPr sz="1600" dirty="0">
                <a:latin typeface="Arial MT"/>
                <a:cs typeface="Arial MT"/>
              </a:rPr>
              <a:t>t  </a:t>
            </a:r>
            <a:r>
              <a:rPr sz="1600" spc="-35" dirty="0">
                <a:latin typeface="Arial MT"/>
                <a:cs typeface="Arial MT"/>
              </a:rPr>
              <a:t>A</a:t>
            </a:r>
            <a:r>
              <a:rPr sz="1600" spc="-10" dirty="0">
                <a:latin typeface="Arial MT"/>
                <a:cs typeface="Arial MT"/>
              </a:rPr>
              <a:t>v</a:t>
            </a:r>
            <a:r>
              <a:rPr sz="1600" spc="-15" dirty="0">
                <a:latin typeface="Arial MT"/>
                <a:cs typeface="Arial MT"/>
              </a:rPr>
              <a:t>a</a:t>
            </a:r>
            <a:r>
              <a:rPr sz="1600" spc="-5" dirty="0">
                <a:latin typeface="Arial MT"/>
                <a:cs typeface="Arial MT"/>
              </a:rPr>
              <a:t>il</a:t>
            </a:r>
            <a:r>
              <a:rPr sz="1600" spc="-15" dirty="0">
                <a:latin typeface="Arial MT"/>
                <a:cs typeface="Arial MT"/>
              </a:rPr>
              <a:t>ab</a:t>
            </a:r>
            <a:r>
              <a:rPr sz="1600" spc="-5" dirty="0">
                <a:latin typeface="Arial MT"/>
                <a:cs typeface="Arial MT"/>
              </a:rPr>
              <a:t>ilit</a:t>
            </a:r>
            <a:r>
              <a:rPr sz="1600" dirty="0">
                <a:latin typeface="Arial MT"/>
                <a:cs typeface="Arial MT"/>
              </a:rPr>
              <a:t>y</a:t>
            </a:r>
            <a:endParaRPr sz="1600">
              <a:latin typeface="Arial MT"/>
              <a:cs typeface="Arial MT"/>
            </a:endParaRPr>
          </a:p>
        </p:txBody>
      </p:sp>
      <p:sp>
        <p:nvSpPr>
          <p:cNvPr id="19" name="object 18"/>
          <p:cNvSpPr txBox="1"/>
          <p:nvPr/>
        </p:nvSpPr>
        <p:spPr>
          <a:xfrm>
            <a:off x="6638077" y="5139519"/>
            <a:ext cx="976630" cy="513715"/>
          </a:xfrm>
          <a:prstGeom prst="rect">
            <a:avLst/>
          </a:prstGeom>
        </p:spPr>
        <p:txBody>
          <a:bodyPr vert="horz" wrap="square" lIns="0" tIns="12700" rIns="0" bIns="0" rtlCol="0">
            <a:spAutoFit/>
          </a:bodyPr>
          <a:lstStyle/>
          <a:p>
            <a:pPr marL="12700" marR="5080" indent="78105">
              <a:lnSpc>
                <a:spcPct val="100000"/>
              </a:lnSpc>
              <a:spcBef>
                <a:spcPts val="100"/>
              </a:spcBef>
            </a:pPr>
            <a:r>
              <a:rPr sz="1600" spc="-10" dirty="0">
                <a:latin typeface="Arial MT"/>
                <a:cs typeface="Arial MT"/>
              </a:rPr>
              <a:t>Strategic </a:t>
            </a:r>
            <a:r>
              <a:rPr sz="1600" spc="-5" dirty="0">
                <a:latin typeface="Arial MT"/>
                <a:cs typeface="Arial MT"/>
              </a:rPr>
              <a:t> </a:t>
            </a:r>
            <a:r>
              <a:rPr sz="1600" spc="-10" dirty="0">
                <a:latin typeface="Arial MT"/>
                <a:cs typeface="Arial MT"/>
              </a:rPr>
              <a:t>R</a:t>
            </a:r>
            <a:r>
              <a:rPr sz="1600" spc="-15" dirty="0">
                <a:latin typeface="Arial MT"/>
                <a:cs typeface="Arial MT"/>
              </a:rPr>
              <a:t>e</a:t>
            </a:r>
            <a:r>
              <a:rPr sz="1600" spc="-5" dirty="0">
                <a:latin typeface="Arial MT"/>
                <a:cs typeface="Arial MT"/>
              </a:rPr>
              <a:t>l</a:t>
            </a:r>
            <a:r>
              <a:rPr sz="1600" spc="-15" dirty="0">
                <a:latin typeface="Arial MT"/>
                <a:cs typeface="Arial MT"/>
              </a:rPr>
              <a:t>e</a:t>
            </a:r>
            <a:r>
              <a:rPr sz="1600" spc="-10" dirty="0">
                <a:latin typeface="Arial MT"/>
                <a:cs typeface="Arial MT"/>
              </a:rPr>
              <a:t>v</a:t>
            </a:r>
            <a:r>
              <a:rPr sz="1600" spc="-15" dirty="0">
                <a:latin typeface="Arial MT"/>
                <a:cs typeface="Arial MT"/>
              </a:rPr>
              <a:t>an</a:t>
            </a:r>
            <a:r>
              <a:rPr sz="1600" spc="-10" dirty="0">
                <a:latin typeface="Arial MT"/>
                <a:cs typeface="Arial MT"/>
              </a:rPr>
              <a:t>ce</a:t>
            </a:r>
            <a:endParaRPr sz="1600">
              <a:latin typeface="Arial MT"/>
              <a:cs typeface="Arial MT"/>
            </a:endParaRPr>
          </a:p>
        </p:txBody>
      </p:sp>
      <p:sp>
        <p:nvSpPr>
          <p:cNvPr id="20" name="object 19"/>
          <p:cNvSpPr txBox="1"/>
          <p:nvPr/>
        </p:nvSpPr>
        <p:spPr>
          <a:xfrm>
            <a:off x="5701129" y="3338152"/>
            <a:ext cx="2071370" cy="269875"/>
          </a:xfrm>
          <a:prstGeom prst="rect">
            <a:avLst/>
          </a:prstGeom>
        </p:spPr>
        <p:txBody>
          <a:bodyPr vert="horz" wrap="square" lIns="0" tIns="12700" rIns="0" bIns="0" rtlCol="0">
            <a:spAutoFit/>
          </a:bodyPr>
          <a:lstStyle/>
          <a:p>
            <a:pPr marL="12700">
              <a:lnSpc>
                <a:spcPct val="100000"/>
              </a:lnSpc>
              <a:spcBef>
                <a:spcPts val="100"/>
              </a:spcBef>
            </a:pPr>
            <a:r>
              <a:rPr sz="1600" b="1" spc="-10" dirty="0">
                <a:latin typeface="Arial"/>
                <a:cs typeface="Arial"/>
              </a:rPr>
              <a:t>Internal</a:t>
            </a:r>
            <a:r>
              <a:rPr sz="1600" b="1" spc="-55" dirty="0">
                <a:latin typeface="Arial"/>
                <a:cs typeface="Arial"/>
              </a:rPr>
              <a:t> </a:t>
            </a:r>
            <a:r>
              <a:rPr sz="1600" b="1" spc="-15" dirty="0">
                <a:latin typeface="Arial"/>
                <a:cs typeface="Arial"/>
              </a:rPr>
              <a:t>Development</a:t>
            </a:r>
            <a:endParaRPr sz="1600">
              <a:latin typeface="Arial"/>
              <a:cs typeface="Arial"/>
            </a:endParaRPr>
          </a:p>
        </p:txBody>
      </p:sp>
      <p:grpSp>
        <p:nvGrpSpPr>
          <p:cNvPr id="21" name="object 20"/>
          <p:cNvGrpSpPr/>
          <p:nvPr/>
        </p:nvGrpSpPr>
        <p:grpSpPr>
          <a:xfrm>
            <a:off x="5093382" y="2088351"/>
            <a:ext cx="3260090" cy="2724785"/>
            <a:chOff x="5883899" y="2490916"/>
            <a:chExt cx="3260090" cy="2724785"/>
          </a:xfrm>
        </p:grpSpPr>
        <p:pic>
          <p:nvPicPr>
            <p:cNvPr id="22" name="object 21"/>
            <p:cNvPicPr/>
            <p:nvPr/>
          </p:nvPicPr>
          <p:blipFill>
            <a:blip r:embed="rId2" cstate="print"/>
            <a:stretch>
              <a:fillRect/>
            </a:stretch>
          </p:blipFill>
          <p:spPr>
            <a:xfrm>
              <a:off x="6960656" y="2787294"/>
              <a:ext cx="239029" cy="240835"/>
            </a:xfrm>
            <a:prstGeom prst="rect">
              <a:avLst/>
            </a:prstGeom>
          </p:spPr>
        </p:pic>
        <p:sp>
          <p:nvSpPr>
            <p:cNvPr id="23" name="object 22"/>
            <p:cNvSpPr/>
            <p:nvPr/>
          </p:nvSpPr>
          <p:spPr>
            <a:xfrm>
              <a:off x="6960656" y="278729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3" cstate="print"/>
            <a:stretch>
              <a:fillRect/>
            </a:stretch>
          </p:blipFill>
          <p:spPr>
            <a:xfrm>
              <a:off x="8897755" y="2498125"/>
              <a:ext cx="239029" cy="240835"/>
            </a:xfrm>
            <a:prstGeom prst="rect">
              <a:avLst/>
            </a:prstGeom>
          </p:spPr>
        </p:pic>
        <p:sp>
          <p:nvSpPr>
            <p:cNvPr id="25" name="object 24"/>
            <p:cNvSpPr/>
            <p:nvPr/>
          </p:nvSpPr>
          <p:spPr>
            <a:xfrm>
              <a:off x="8897755" y="2498125"/>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6" name="object 25"/>
            <p:cNvSpPr/>
            <p:nvPr/>
          </p:nvSpPr>
          <p:spPr>
            <a:xfrm>
              <a:off x="6344931" y="4119297"/>
              <a:ext cx="1087755" cy="1089025"/>
            </a:xfrm>
            <a:custGeom>
              <a:avLst/>
              <a:gdLst/>
              <a:ahLst/>
              <a:cxnLst/>
              <a:rect l="l" t="t" r="r" b="b"/>
              <a:pathLst>
                <a:path w="1087754" h="1089025">
                  <a:moveTo>
                    <a:pt x="543774" y="0"/>
                  </a:moveTo>
                  <a:lnTo>
                    <a:pt x="496855" y="1997"/>
                  </a:lnTo>
                  <a:lnTo>
                    <a:pt x="451045" y="7882"/>
                  </a:lnTo>
                  <a:lnTo>
                    <a:pt x="406505" y="17490"/>
                  </a:lnTo>
                  <a:lnTo>
                    <a:pt x="363401" y="30659"/>
                  </a:lnTo>
                  <a:lnTo>
                    <a:pt x="321895" y="47224"/>
                  </a:lnTo>
                  <a:lnTo>
                    <a:pt x="282150" y="67022"/>
                  </a:lnTo>
                  <a:lnTo>
                    <a:pt x="244329" y="89890"/>
                  </a:lnTo>
                  <a:lnTo>
                    <a:pt x="208596" y="115665"/>
                  </a:lnTo>
                  <a:lnTo>
                    <a:pt x="175114" y="144183"/>
                  </a:lnTo>
                  <a:lnTo>
                    <a:pt x="144045" y="175281"/>
                  </a:lnTo>
                  <a:lnTo>
                    <a:pt x="115555" y="208795"/>
                  </a:lnTo>
                  <a:lnTo>
                    <a:pt x="89804" y="244562"/>
                  </a:lnTo>
                  <a:lnTo>
                    <a:pt x="66958" y="282419"/>
                  </a:lnTo>
                  <a:lnTo>
                    <a:pt x="47179" y="322202"/>
                  </a:lnTo>
                  <a:lnTo>
                    <a:pt x="30629" y="363748"/>
                  </a:lnTo>
                  <a:lnTo>
                    <a:pt x="17474" y="406893"/>
                  </a:lnTo>
                  <a:lnTo>
                    <a:pt x="7875" y="451474"/>
                  </a:lnTo>
                  <a:lnTo>
                    <a:pt x="1995" y="497329"/>
                  </a:lnTo>
                  <a:lnTo>
                    <a:pt x="0" y="544292"/>
                  </a:lnTo>
                  <a:lnTo>
                    <a:pt x="1995" y="591256"/>
                  </a:lnTo>
                  <a:lnTo>
                    <a:pt x="7875" y="637110"/>
                  </a:lnTo>
                  <a:lnTo>
                    <a:pt x="17474" y="681692"/>
                  </a:lnTo>
                  <a:lnTo>
                    <a:pt x="30629" y="724837"/>
                  </a:lnTo>
                  <a:lnTo>
                    <a:pt x="47179" y="766383"/>
                  </a:lnTo>
                  <a:lnTo>
                    <a:pt x="66958" y="806166"/>
                  </a:lnTo>
                  <a:lnTo>
                    <a:pt x="89804" y="844022"/>
                  </a:lnTo>
                  <a:lnTo>
                    <a:pt x="115555" y="879789"/>
                  </a:lnTo>
                  <a:lnTo>
                    <a:pt x="144045" y="913303"/>
                  </a:lnTo>
                  <a:lnTo>
                    <a:pt x="175114" y="944401"/>
                  </a:lnTo>
                  <a:lnTo>
                    <a:pt x="208596" y="972919"/>
                  </a:lnTo>
                  <a:lnTo>
                    <a:pt x="244329" y="998694"/>
                  </a:lnTo>
                  <a:lnTo>
                    <a:pt x="282150" y="1021562"/>
                  </a:lnTo>
                  <a:lnTo>
                    <a:pt x="321895" y="1041360"/>
                  </a:lnTo>
                  <a:lnTo>
                    <a:pt x="363401" y="1057925"/>
                  </a:lnTo>
                  <a:lnTo>
                    <a:pt x="406505" y="1071093"/>
                  </a:lnTo>
                  <a:lnTo>
                    <a:pt x="451045" y="1080701"/>
                  </a:lnTo>
                  <a:lnTo>
                    <a:pt x="496855" y="1086586"/>
                  </a:lnTo>
                  <a:lnTo>
                    <a:pt x="543774" y="1088584"/>
                  </a:lnTo>
                  <a:lnTo>
                    <a:pt x="590693" y="1086586"/>
                  </a:lnTo>
                  <a:lnTo>
                    <a:pt x="636504" y="1080701"/>
                  </a:lnTo>
                  <a:lnTo>
                    <a:pt x="681043" y="1071093"/>
                  </a:lnTo>
                  <a:lnTo>
                    <a:pt x="724147" y="1057925"/>
                  </a:lnTo>
                  <a:lnTo>
                    <a:pt x="765653" y="1041360"/>
                  </a:lnTo>
                  <a:lnTo>
                    <a:pt x="805398" y="1021562"/>
                  </a:lnTo>
                  <a:lnTo>
                    <a:pt x="843219" y="998694"/>
                  </a:lnTo>
                  <a:lnTo>
                    <a:pt x="878952" y="972919"/>
                  </a:lnTo>
                  <a:lnTo>
                    <a:pt x="912434" y="944401"/>
                  </a:lnTo>
                  <a:lnTo>
                    <a:pt x="943502" y="913303"/>
                  </a:lnTo>
                  <a:lnTo>
                    <a:pt x="971993" y="879789"/>
                  </a:lnTo>
                  <a:lnTo>
                    <a:pt x="997743" y="844022"/>
                  </a:lnTo>
                  <a:lnTo>
                    <a:pt x="1020589" y="806166"/>
                  </a:lnTo>
                  <a:lnTo>
                    <a:pt x="1040369" y="766383"/>
                  </a:lnTo>
                  <a:lnTo>
                    <a:pt x="1056918" y="724837"/>
                  </a:lnTo>
                  <a:lnTo>
                    <a:pt x="1070073" y="681692"/>
                  </a:lnTo>
                  <a:lnTo>
                    <a:pt x="1079672" y="637110"/>
                  </a:lnTo>
                  <a:lnTo>
                    <a:pt x="1085552" y="591256"/>
                  </a:lnTo>
                  <a:lnTo>
                    <a:pt x="1087547" y="544292"/>
                  </a:lnTo>
                  <a:lnTo>
                    <a:pt x="1085552" y="497329"/>
                  </a:lnTo>
                  <a:lnTo>
                    <a:pt x="1079672" y="451474"/>
                  </a:lnTo>
                  <a:lnTo>
                    <a:pt x="1070073" y="406893"/>
                  </a:lnTo>
                  <a:lnTo>
                    <a:pt x="1056918" y="363748"/>
                  </a:lnTo>
                  <a:lnTo>
                    <a:pt x="1040369" y="322202"/>
                  </a:lnTo>
                  <a:lnTo>
                    <a:pt x="1020589" y="282419"/>
                  </a:lnTo>
                  <a:lnTo>
                    <a:pt x="997743" y="244562"/>
                  </a:lnTo>
                  <a:lnTo>
                    <a:pt x="971993" y="208795"/>
                  </a:lnTo>
                  <a:lnTo>
                    <a:pt x="943502" y="175281"/>
                  </a:lnTo>
                  <a:lnTo>
                    <a:pt x="912434" y="144183"/>
                  </a:lnTo>
                  <a:lnTo>
                    <a:pt x="878952" y="115665"/>
                  </a:lnTo>
                  <a:lnTo>
                    <a:pt x="843219" y="89890"/>
                  </a:lnTo>
                  <a:lnTo>
                    <a:pt x="805398" y="67022"/>
                  </a:lnTo>
                  <a:lnTo>
                    <a:pt x="765653" y="47224"/>
                  </a:lnTo>
                  <a:lnTo>
                    <a:pt x="724147" y="30659"/>
                  </a:lnTo>
                  <a:lnTo>
                    <a:pt x="681043" y="17490"/>
                  </a:lnTo>
                  <a:lnTo>
                    <a:pt x="636504" y="7882"/>
                  </a:lnTo>
                  <a:lnTo>
                    <a:pt x="590693" y="1997"/>
                  </a:lnTo>
                  <a:lnTo>
                    <a:pt x="543774" y="0"/>
                  </a:lnTo>
                  <a:close/>
                </a:path>
              </a:pathLst>
            </a:custGeom>
            <a:solidFill>
              <a:srgbClr val="F2F2F2"/>
            </a:solidFill>
          </p:spPr>
          <p:txBody>
            <a:bodyPr wrap="square" lIns="0" tIns="0" rIns="0" bIns="0" rtlCol="0"/>
            <a:lstStyle/>
            <a:p>
              <a:endParaRPr/>
            </a:p>
          </p:txBody>
        </p:sp>
        <p:sp>
          <p:nvSpPr>
            <p:cNvPr id="27" name="object 26"/>
            <p:cNvSpPr/>
            <p:nvPr/>
          </p:nvSpPr>
          <p:spPr>
            <a:xfrm>
              <a:off x="6344931" y="4119297"/>
              <a:ext cx="1087755" cy="1089025"/>
            </a:xfrm>
            <a:custGeom>
              <a:avLst/>
              <a:gdLst/>
              <a:ahLst/>
              <a:cxnLst/>
              <a:rect l="l" t="t" r="r" b="b"/>
              <a:pathLst>
                <a:path w="1087754" h="1089025">
                  <a:moveTo>
                    <a:pt x="0" y="544291"/>
                  </a:moveTo>
                  <a:lnTo>
                    <a:pt x="1995" y="497328"/>
                  </a:lnTo>
                  <a:lnTo>
                    <a:pt x="7875" y="451474"/>
                  </a:lnTo>
                  <a:lnTo>
                    <a:pt x="17474" y="406892"/>
                  </a:lnTo>
                  <a:lnTo>
                    <a:pt x="30629" y="363747"/>
                  </a:lnTo>
                  <a:lnTo>
                    <a:pt x="47178" y="322201"/>
                  </a:lnTo>
                  <a:lnTo>
                    <a:pt x="66958" y="282418"/>
                  </a:lnTo>
                  <a:lnTo>
                    <a:pt x="89804" y="244561"/>
                  </a:lnTo>
                  <a:lnTo>
                    <a:pt x="115554" y="208794"/>
                  </a:lnTo>
                  <a:lnTo>
                    <a:pt x="144045" y="175280"/>
                  </a:lnTo>
                  <a:lnTo>
                    <a:pt x="175113" y="144182"/>
                  </a:lnTo>
                  <a:lnTo>
                    <a:pt x="208595" y="115664"/>
                  </a:lnTo>
                  <a:lnTo>
                    <a:pt x="244329" y="89890"/>
                  </a:lnTo>
                  <a:lnTo>
                    <a:pt x="282149" y="67022"/>
                  </a:lnTo>
                  <a:lnTo>
                    <a:pt x="321894" y="47223"/>
                  </a:lnTo>
                  <a:lnTo>
                    <a:pt x="363401" y="30658"/>
                  </a:lnTo>
                  <a:lnTo>
                    <a:pt x="406505" y="17490"/>
                  </a:lnTo>
                  <a:lnTo>
                    <a:pt x="451044" y="7882"/>
                  </a:lnTo>
                  <a:lnTo>
                    <a:pt x="496855" y="1997"/>
                  </a:lnTo>
                  <a:lnTo>
                    <a:pt x="543774" y="0"/>
                  </a:lnTo>
                  <a:lnTo>
                    <a:pt x="590693" y="1997"/>
                  </a:lnTo>
                  <a:lnTo>
                    <a:pt x="636503" y="7882"/>
                  </a:lnTo>
                  <a:lnTo>
                    <a:pt x="681042" y="17490"/>
                  </a:lnTo>
                  <a:lnTo>
                    <a:pt x="724147" y="30658"/>
                  </a:lnTo>
                  <a:lnTo>
                    <a:pt x="765653" y="47223"/>
                  </a:lnTo>
                  <a:lnTo>
                    <a:pt x="805398" y="67022"/>
                  </a:lnTo>
                  <a:lnTo>
                    <a:pt x="843219" y="89890"/>
                  </a:lnTo>
                  <a:lnTo>
                    <a:pt x="878952" y="115664"/>
                  </a:lnTo>
                  <a:lnTo>
                    <a:pt x="912434" y="144182"/>
                  </a:lnTo>
                  <a:lnTo>
                    <a:pt x="943502" y="175280"/>
                  </a:lnTo>
                  <a:lnTo>
                    <a:pt x="971993" y="208794"/>
                  </a:lnTo>
                  <a:lnTo>
                    <a:pt x="997743" y="244561"/>
                  </a:lnTo>
                  <a:lnTo>
                    <a:pt x="1020589" y="282418"/>
                  </a:lnTo>
                  <a:lnTo>
                    <a:pt x="1040369" y="322201"/>
                  </a:lnTo>
                  <a:lnTo>
                    <a:pt x="1056918" y="363747"/>
                  </a:lnTo>
                  <a:lnTo>
                    <a:pt x="1070074" y="406892"/>
                  </a:lnTo>
                  <a:lnTo>
                    <a:pt x="1079673" y="451474"/>
                  </a:lnTo>
                  <a:lnTo>
                    <a:pt x="1085552" y="497328"/>
                  </a:lnTo>
                  <a:lnTo>
                    <a:pt x="1087548" y="544291"/>
                  </a:lnTo>
                  <a:lnTo>
                    <a:pt x="1085552" y="591255"/>
                  </a:lnTo>
                  <a:lnTo>
                    <a:pt x="1079673" y="637109"/>
                  </a:lnTo>
                  <a:lnTo>
                    <a:pt x="1070074" y="681691"/>
                  </a:lnTo>
                  <a:lnTo>
                    <a:pt x="1056918" y="724836"/>
                  </a:lnTo>
                  <a:lnTo>
                    <a:pt x="1040369" y="766382"/>
                  </a:lnTo>
                  <a:lnTo>
                    <a:pt x="1020589" y="806165"/>
                  </a:lnTo>
                  <a:lnTo>
                    <a:pt x="997743" y="844022"/>
                  </a:lnTo>
                  <a:lnTo>
                    <a:pt x="971993" y="879789"/>
                  </a:lnTo>
                  <a:lnTo>
                    <a:pt x="943502" y="913303"/>
                  </a:lnTo>
                  <a:lnTo>
                    <a:pt x="912434" y="944400"/>
                  </a:lnTo>
                  <a:lnTo>
                    <a:pt x="878952" y="972918"/>
                  </a:lnTo>
                  <a:lnTo>
                    <a:pt x="843219" y="998693"/>
                  </a:lnTo>
                  <a:lnTo>
                    <a:pt x="805398" y="1021561"/>
                  </a:lnTo>
                  <a:lnTo>
                    <a:pt x="765653" y="1041359"/>
                  </a:lnTo>
                  <a:lnTo>
                    <a:pt x="724147" y="1057924"/>
                  </a:lnTo>
                  <a:lnTo>
                    <a:pt x="681042" y="1071092"/>
                  </a:lnTo>
                  <a:lnTo>
                    <a:pt x="636503" y="1080701"/>
                  </a:lnTo>
                  <a:lnTo>
                    <a:pt x="590693" y="1086585"/>
                  </a:lnTo>
                  <a:lnTo>
                    <a:pt x="543774" y="1088583"/>
                  </a:lnTo>
                  <a:lnTo>
                    <a:pt x="496855" y="1086585"/>
                  </a:lnTo>
                  <a:lnTo>
                    <a:pt x="451044" y="1080701"/>
                  </a:lnTo>
                  <a:lnTo>
                    <a:pt x="406505" y="1071092"/>
                  </a:lnTo>
                  <a:lnTo>
                    <a:pt x="363401" y="1057924"/>
                  </a:lnTo>
                  <a:lnTo>
                    <a:pt x="321894" y="1041359"/>
                  </a:lnTo>
                  <a:lnTo>
                    <a:pt x="282149" y="1021561"/>
                  </a:lnTo>
                  <a:lnTo>
                    <a:pt x="244329" y="998693"/>
                  </a:lnTo>
                  <a:lnTo>
                    <a:pt x="208595" y="972918"/>
                  </a:lnTo>
                  <a:lnTo>
                    <a:pt x="175113" y="944400"/>
                  </a:lnTo>
                  <a:lnTo>
                    <a:pt x="144045" y="913303"/>
                  </a:lnTo>
                  <a:lnTo>
                    <a:pt x="115554" y="879789"/>
                  </a:lnTo>
                  <a:lnTo>
                    <a:pt x="89804" y="844022"/>
                  </a:lnTo>
                  <a:lnTo>
                    <a:pt x="66958" y="806165"/>
                  </a:lnTo>
                  <a:lnTo>
                    <a:pt x="47178" y="766382"/>
                  </a:lnTo>
                  <a:lnTo>
                    <a:pt x="30629" y="724836"/>
                  </a:lnTo>
                  <a:lnTo>
                    <a:pt x="17474" y="681691"/>
                  </a:lnTo>
                  <a:lnTo>
                    <a:pt x="7875" y="637109"/>
                  </a:lnTo>
                  <a:lnTo>
                    <a:pt x="1995" y="591255"/>
                  </a:lnTo>
                  <a:lnTo>
                    <a:pt x="0" y="544291"/>
                  </a:lnTo>
                  <a:close/>
                </a:path>
              </a:pathLst>
            </a:custGeom>
            <a:ln w="14417">
              <a:solidFill>
                <a:srgbClr val="000000"/>
              </a:solidFill>
            </a:ln>
          </p:spPr>
          <p:txBody>
            <a:bodyPr wrap="square" lIns="0" tIns="0" rIns="0" bIns="0" rtlCol="0"/>
            <a:lstStyle/>
            <a:p>
              <a:endParaRPr/>
            </a:p>
          </p:txBody>
        </p:sp>
        <p:sp>
          <p:nvSpPr>
            <p:cNvPr id="28" name="object 27"/>
            <p:cNvSpPr/>
            <p:nvPr/>
          </p:nvSpPr>
          <p:spPr>
            <a:xfrm>
              <a:off x="5883899" y="4604467"/>
              <a:ext cx="882650" cy="144780"/>
            </a:xfrm>
            <a:custGeom>
              <a:avLst/>
              <a:gdLst/>
              <a:ahLst/>
              <a:cxnLst/>
              <a:rect l="l" t="t" r="r" b="b"/>
              <a:pathLst>
                <a:path w="882650" h="144779">
                  <a:moveTo>
                    <a:pt x="738262" y="79336"/>
                  </a:moveTo>
                  <a:lnTo>
                    <a:pt x="738262" y="144247"/>
                  </a:lnTo>
                  <a:lnTo>
                    <a:pt x="867960" y="79336"/>
                  </a:lnTo>
                  <a:lnTo>
                    <a:pt x="738262" y="79336"/>
                  </a:lnTo>
                  <a:close/>
                </a:path>
                <a:path w="882650" h="144779">
                  <a:moveTo>
                    <a:pt x="738262" y="64912"/>
                  </a:moveTo>
                  <a:lnTo>
                    <a:pt x="738262" y="79336"/>
                  </a:lnTo>
                  <a:lnTo>
                    <a:pt x="752673" y="79336"/>
                  </a:lnTo>
                  <a:lnTo>
                    <a:pt x="752673" y="64912"/>
                  </a:lnTo>
                  <a:lnTo>
                    <a:pt x="738262" y="64912"/>
                  </a:lnTo>
                  <a:close/>
                </a:path>
                <a:path w="882650" h="144779">
                  <a:moveTo>
                    <a:pt x="738262" y="0"/>
                  </a:moveTo>
                  <a:lnTo>
                    <a:pt x="738262" y="64912"/>
                  </a:lnTo>
                  <a:lnTo>
                    <a:pt x="752673" y="64912"/>
                  </a:lnTo>
                  <a:lnTo>
                    <a:pt x="752673" y="79336"/>
                  </a:lnTo>
                  <a:lnTo>
                    <a:pt x="867963" y="79335"/>
                  </a:lnTo>
                  <a:lnTo>
                    <a:pt x="882371" y="72124"/>
                  </a:lnTo>
                  <a:lnTo>
                    <a:pt x="738262" y="0"/>
                  </a:lnTo>
                  <a:close/>
                </a:path>
                <a:path w="882650" h="144779">
                  <a:moveTo>
                    <a:pt x="0" y="64910"/>
                  </a:moveTo>
                  <a:lnTo>
                    <a:pt x="0" y="79335"/>
                  </a:lnTo>
                  <a:lnTo>
                    <a:pt x="738262" y="79336"/>
                  </a:lnTo>
                  <a:lnTo>
                    <a:pt x="738262" y="64912"/>
                  </a:lnTo>
                  <a:lnTo>
                    <a:pt x="0" y="64910"/>
                  </a:lnTo>
                  <a:close/>
                </a:path>
              </a:pathLst>
            </a:custGeom>
            <a:solidFill>
              <a:srgbClr val="000000"/>
            </a:solidFill>
          </p:spPr>
          <p:txBody>
            <a:bodyPr wrap="square" lIns="0" tIns="0" rIns="0" bIns="0" rtlCol="0"/>
            <a:lstStyle/>
            <a:p>
              <a:endParaRPr/>
            </a:p>
          </p:txBody>
        </p:sp>
        <p:pic>
          <p:nvPicPr>
            <p:cNvPr id="29" name="object 28"/>
            <p:cNvPicPr/>
            <p:nvPr/>
          </p:nvPicPr>
          <p:blipFill>
            <a:blip r:embed="rId4" cstate="print"/>
            <a:stretch>
              <a:fillRect/>
            </a:stretch>
          </p:blipFill>
          <p:spPr>
            <a:xfrm>
              <a:off x="6766271" y="4556172"/>
              <a:ext cx="239029" cy="240835"/>
            </a:xfrm>
            <a:prstGeom prst="rect">
              <a:avLst/>
            </a:prstGeom>
          </p:spPr>
        </p:pic>
        <p:sp>
          <p:nvSpPr>
            <p:cNvPr id="30" name="object 29"/>
            <p:cNvSpPr/>
            <p:nvPr/>
          </p:nvSpPr>
          <p:spPr>
            <a:xfrm>
              <a:off x="6766271" y="455617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2F2F2"/>
              </a:solidFill>
            </a:ln>
          </p:spPr>
          <p:txBody>
            <a:bodyPr wrap="square" lIns="0" tIns="0" rIns="0" bIns="0" rtlCol="0"/>
            <a:lstStyle/>
            <a:p>
              <a:endParaRPr/>
            </a:p>
          </p:txBody>
        </p:sp>
      </p:grpSp>
      <p:sp>
        <p:nvSpPr>
          <p:cNvPr id="31" name="object 30"/>
          <p:cNvSpPr txBox="1"/>
          <p:nvPr/>
        </p:nvSpPr>
        <p:spPr>
          <a:xfrm>
            <a:off x="4149394" y="4005663"/>
            <a:ext cx="821690" cy="510540"/>
          </a:xfrm>
          <a:prstGeom prst="rect">
            <a:avLst/>
          </a:prstGeom>
        </p:spPr>
        <p:txBody>
          <a:bodyPr vert="horz" wrap="square" lIns="0" tIns="22860" rIns="0" bIns="0" rtlCol="0">
            <a:spAutoFit/>
          </a:bodyPr>
          <a:lstStyle/>
          <a:p>
            <a:pPr marL="224790" marR="5080" indent="-212725">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a:t>
            </a:r>
            <a:r>
              <a:rPr sz="1600" b="1" spc="-5" dirty="0">
                <a:latin typeface="Arial"/>
                <a:cs typeface="Arial"/>
              </a:rPr>
              <a:t>i</a:t>
            </a:r>
            <a:r>
              <a:rPr sz="1600" b="1" dirty="0">
                <a:latin typeface="Arial"/>
                <a:cs typeface="Arial"/>
              </a:rPr>
              <a:t>r</a:t>
            </a:r>
            <a:r>
              <a:rPr sz="1600" b="1" spc="-5" dirty="0">
                <a:latin typeface="Arial"/>
                <a:cs typeface="Arial"/>
              </a:rPr>
              <a:t>i</a:t>
            </a:r>
            <a:r>
              <a:rPr sz="1600" b="1" spc="-15" dirty="0">
                <a:latin typeface="Arial"/>
                <a:cs typeface="Arial"/>
              </a:rPr>
              <a:t>n</a:t>
            </a:r>
            <a:r>
              <a:rPr sz="1600" b="1" dirty="0">
                <a:latin typeface="Arial"/>
                <a:cs typeface="Arial"/>
              </a:rPr>
              <a:t>g</a:t>
            </a:r>
            <a:endParaRPr sz="16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Talent Development</a:t>
            </a:r>
            <a:endParaRPr lang="en-US" dirty="0"/>
          </a:p>
        </p:txBody>
      </p:sp>
      <p:sp>
        <p:nvSpPr>
          <p:cNvPr id="4" name="object 3"/>
          <p:cNvSpPr txBox="1"/>
          <p:nvPr/>
        </p:nvSpPr>
        <p:spPr>
          <a:xfrm>
            <a:off x="152400" y="1295400"/>
            <a:ext cx="3034665" cy="952500"/>
          </a:xfrm>
          <a:prstGeom prst="rect">
            <a:avLst/>
          </a:prstGeom>
        </p:spPr>
        <p:txBody>
          <a:bodyPr vert="horz" wrap="square" lIns="0" tIns="6350" rIns="0" bIns="0" rtlCol="0">
            <a:spAutoFit/>
          </a:bodyPr>
          <a:lstStyle/>
          <a:p>
            <a:pPr marL="12700" marR="5080">
              <a:lnSpc>
                <a:spcPct val="102000"/>
              </a:lnSpc>
              <a:spcBef>
                <a:spcPts val="50"/>
              </a:spcBef>
            </a:pPr>
            <a:r>
              <a:rPr sz="2000" spc="20" dirty="0">
                <a:latin typeface="Arial MT"/>
                <a:cs typeface="Arial MT"/>
              </a:rPr>
              <a:t>Management </a:t>
            </a:r>
            <a:r>
              <a:rPr sz="2000" spc="10" dirty="0">
                <a:latin typeface="Arial MT"/>
                <a:cs typeface="Arial MT"/>
              </a:rPr>
              <a:t>layers differ </a:t>
            </a:r>
            <a:r>
              <a:rPr sz="2000" spc="15" dirty="0">
                <a:latin typeface="Arial MT"/>
                <a:cs typeface="Arial MT"/>
              </a:rPr>
              <a:t> completely </a:t>
            </a:r>
            <a:r>
              <a:rPr sz="2000" spc="10" dirty="0">
                <a:latin typeface="Arial MT"/>
                <a:cs typeface="Arial MT"/>
              </a:rPr>
              <a:t>with </a:t>
            </a:r>
            <a:r>
              <a:rPr sz="2000" spc="15" dirty="0">
                <a:latin typeface="Arial MT"/>
                <a:cs typeface="Arial MT"/>
              </a:rPr>
              <a:t>regards </a:t>
            </a:r>
            <a:r>
              <a:rPr sz="2000" spc="5" dirty="0">
                <a:latin typeface="Arial MT"/>
                <a:cs typeface="Arial MT"/>
              </a:rPr>
              <a:t>to </a:t>
            </a:r>
            <a:r>
              <a:rPr sz="2000" spc="-545" dirty="0">
                <a:latin typeface="Arial MT"/>
                <a:cs typeface="Arial MT"/>
              </a:rPr>
              <a:t> </a:t>
            </a:r>
            <a:r>
              <a:rPr sz="2000" spc="15" dirty="0">
                <a:latin typeface="Arial MT"/>
                <a:cs typeface="Arial MT"/>
              </a:rPr>
              <a:t>context </a:t>
            </a:r>
            <a:r>
              <a:rPr sz="2000" spc="10" dirty="0">
                <a:latin typeface="Arial MT"/>
                <a:cs typeface="Arial MT"/>
              </a:rPr>
              <a:t>and</a:t>
            </a:r>
            <a:r>
              <a:rPr sz="2000" spc="25" dirty="0">
                <a:latin typeface="Arial MT"/>
                <a:cs typeface="Arial MT"/>
              </a:rPr>
              <a:t> </a:t>
            </a:r>
            <a:r>
              <a:rPr sz="2000" spc="10" dirty="0">
                <a:latin typeface="Arial MT"/>
                <a:cs typeface="Arial MT"/>
              </a:rPr>
              <a:t>duties</a:t>
            </a:r>
            <a:endParaRPr sz="2000">
              <a:latin typeface="Arial MT"/>
              <a:cs typeface="Arial MT"/>
            </a:endParaRPr>
          </a:p>
        </p:txBody>
      </p:sp>
      <p:sp>
        <p:nvSpPr>
          <p:cNvPr id="5" name="object 4"/>
          <p:cNvSpPr txBox="1"/>
          <p:nvPr/>
        </p:nvSpPr>
        <p:spPr>
          <a:xfrm>
            <a:off x="152400" y="2465831"/>
            <a:ext cx="3423920" cy="1269365"/>
          </a:xfrm>
          <a:prstGeom prst="rect">
            <a:avLst/>
          </a:prstGeom>
        </p:spPr>
        <p:txBody>
          <a:bodyPr vert="horz" wrap="square" lIns="0" tIns="4445" rIns="0" bIns="0" rtlCol="0">
            <a:spAutoFit/>
          </a:bodyPr>
          <a:lstStyle/>
          <a:p>
            <a:pPr marL="12700" marR="5080">
              <a:lnSpc>
                <a:spcPct val="102699"/>
              </a:lnSpc>
              <a:spcBef>
                <a:spcPts val="35"/>
              </a:spcBef>
            </a:pPr>
            <a:r>
              <a:rPr sz="2000" spc="15" dirty="0">
                <a:latin typeface="Arial MT"/>
                <a:cs typeface="Arial MT"/>
              </a:rPr>
              <a:t>Many</a:t>
            </a:r>
            <a:r>
              <a:rPr sz="2000" spc="60" dirty="0">
                <a:latin typeface="Arial MT"/>
                <a:cs typeface="Arial MT"/>
              </a:rPr>
              <a:t> </a:t>
            </a:r>
            <a:r>
              <a:rPr sz="2000" spc="15" dirty="0">
                <a:latin typeface="Arial MT"/>
                <a:cs typeface="Arial MT"/>
              </a:rPr>
              <a:t>companies</a:t>
            </a:r>
            <a:r>
              <a:rPr sz="2000" spc="65" dirty="0">
                <a:latin typeface="Arial MT"/>
                <a:cs typeface="Arial MT"/>
              </a:rPr>
              <a:t> </a:t>
            </a:r>
            <a:r>
              <a:rPr sz="2000" spc="10" dirty="0">
                <a:latin typeface="Arial MT"/>
                <a:cs typeface="Arial MT"/>
              </a:rPr>
              <a:t>go</a:t>
            </a:r>
            <a:r>
              <a:rPr sz="2000" spc="60" dirty="0">
                <a:latin typeface="Arial MT"/>
                <a:cs typeface="Arial MT"/>
              </a:rPr>
              <a:t> </a:t>
            </a:r>
            <a:r>
              <a:rPr sz="2000" spc="10" dirty="0">
                <a:latin typeface="Arial MT"/>
                <a:cs typeface="Arial MT"/>
              </a:rPr>
              <a:t>for</a:t>
            </a:r>
            <a:r>
              <a:rPr sz="2000" spc="60" dirty="0">
                <a:latin typeface="Arial MT"/>
                <a:cs typeface="Arial MT"/>
              </a:rPr>
              <a:t> </a:t>
            </a:r>
            <a:r>
              <a:rPr sz="2000" dirty="0">
                <a:latin typeface="Arial MT"/>
                <a:cs typeface="Arial MT"/>
              </a:rPr>
              <a:t>a </a:t>
            </a:r>
            <a:r>
              <a:rPr sz="2000" spc="5" dirty="0">
                <a:latin typeface="Arial MT"/>
                <a:cs typeface="Arial MT"/>
              </a:rPr>
              <a:t> </a:t>
            </a:r>
            <a:r>
              <a:rPr sz="2000" spc="10" dirty="0">
                <a:latin typeface="Arial MT"/>
                <a:cs typeface="Arial MT"/>
              </a:rPr>
              <a:t>high</a:t>
            </a:r>
            <a:r>
              <a:rPr sz="2000" spc="20" dirty="0">
                <a:latin typeface="Arial MT"/>
                <a:cs typeface="Arial MT"/>
              </a:rPr>
              <a:t> </a:t>
            </a:r>
            <a:r>
              <a:rPr sz="2000" b="1" spc="15" dirty="0">
                <a:latin typeface="Arial"/>
                <a:cs typeface="Arial"/>
              </a:rPr>
              <a:t>internal</a:t>
            </a:r>
            <a:r>
              <a:rPr sz="2000" b="1" spc="10" dirty="0">
                <a:latin typeface="Arial"/>
                <a:cs typeface="Arial"/>
              </a:rPr>
              <a:t> </a:t>
            </a:r>
            <a:r>
              <a:rPr sz="2000" b="1" spc="15" dirty="0">
                <a:latin typeface="Arial"/>
                <a:cs typeface="Arial"/>
              </a:rPr>
              <a:t>placement </a:t>
            </a:r>
            <a:r>
              <a:rPr sz="2000" b="1" spc="10" dirty="0">
                <a:latin typeface="Arial"/>
                <a:cs typeface="Arial"/>
              </a:rPr>
              <a:t>rate </a:t>
            </a:r>
            <a:r>
              <a:rPr sz="2000" b="1" spc="-540" dirty="0">
                <a:latin typeface="Arial"/>
                <a:cs typeface="Arial"/>
              </a:rPr>
              <a:t> </a:t>
            </a:r>
            <a:r>
              <a:rPr sz="2000" spc="15" dirty="0">
                <a:latin typeface="Arial MT"/>
                <a:cs typeface="Arial MT"/>
              </a:rPr>
              <a:t>when</a:t>
            </a:r>
            <a:r>
              <a:rPr sz="2000" spc="25" dirty="0">
                <a:latin typeface="Arial MT"/>
                <a:cs typeface="Arial MT"/>
              </a:rPr>
              <a:t> </a:t>
            </a:r>
            <a:r>
              <a:rPr sz="2000" dirty="0">
                <a:latin typeface="Arial MT"/>
                <a:cs typeface="Arial MT"/>
              </a:rPr>
              <a:t>it</a:t>
            </a:r>
            <a:r>
              <a:rPr sz="2000" spc="15" dirty="0">
                <a:latin typeface="Arial MT"/>
                <a:cs typeface="Arial MT"/>
              </a:rPr>
              <a:t> comes</a:t>
            </a:r>
            <a:r>
              <a:rPr sz="2000" spc="25" dirty="0">
                <a:latin typeface="Arial MT"/>
                <a:cs typeface="Arial MT"/>
              </a:rPr>
              <a:t> </a:t>
            </a:r>
            <a:r>
              <a:rPr sz="2000" spc="5" dirty="0">
                <a:latin typeface="Arial MT"/>
                <a:cs typeface="Arial MT"/>
              </a:rPr>
              <a:t>to</a:t>
            </a:r>
            <a:r>
              <a:rPr sz="2000" spc="25" dirty="0">
                <a:latin typeface="Arial MT"/>
                <a:cs typeface="Arial MT"/>
              </a:rPr>
              <a:t> </a:t>
            </a:r>
            <a:r>
              <a:rPr sz="2000" spc="15" dirty="0">
                <a:latin typeface="Arial MT"/>
                <a:cs typeface="Arial MT"/>
              </a:rPr>
              <a:t>manager </a:t>
            </a:r>
            <a:r>
              <a:rPr sz="2000" spc="20" dirty="0">
                <a:latin typeface="Arial MT"/>
                <a:cs typeface="Arial MT"/>
              </a:rPr>
              <a:t> </a:t>
            </a:r>
            <a:r>
              <a:rPr sz="2000" spc="10" dirty="0">
                <a:latin typeface="Arial MT"/>
                <a:cs typeface="Arial MT"/>
              </a:rPr>
              <a:t>and</a:t>
            </a:r>
            <a:r>
              <a:rPr sz="2000" spc="20" dirty="0">
                <a:latin typeface="Arial MT"/>
                <a:cs typeface="Arial MT"/>
              </a:rPr>
              <a:t> </a:t>
            </a:r>
            <a:r>
              <a:rPr sz="2000" spc="15" dirty="0">
                <a:latin typeface="Arial MT"/>
                <a:cs typeface="Arial MT"/>
              </a:rPr>
              <a:t>executive</a:t>
            </a:r>
            <a:r>
              <a:rPr sz="2000" spc="25" dirty="0">
                <a:latin typeface="Arial MT"/>
                <a:cs typeface="Arial MT"/>
              </a:rPr>
              <a:t> </a:t>
            </a:r>
            <a:r>
              <a:rPr sz="2000" spc="15" dirty="0">
                <a:latin typeface="Arial MT"/>
                <a:cs typeface="Arial MT"/>
              </a:rPr>
              <a:t>position.</a:t>
            </a:r>
            <a:endParaRPr sz="2000">
              <a:latin typeface="Arial MT"/>
              <a:cs typeface="Arial MT"/>
            </a:endParaRPr>
          </a:p>
        </p:txBody>
      </p:sp>
      <p:sp>
        <p:nvSpPr>
          <p:cNvPr id="6" name="object 5"/>
          <p:cNvSpPr txBox="1"/>
          <p:nvPr/>
        </p:nvSpPr>
        <p:spPr>
          <a:xfrm>
            <a:off x="152400" y="3953255"/>
            <a:ext cx="3082290" cy="1269365"/>
          </a:xfrm>
          <a:prstGeom prst="rect">
            <a:avLst/>
          </a:prstGeom>
        </p:spPr>
        <p:txBody>
          <a:bodyPr vert="horz" wrap="square" lIns="0" tIns="4445" rIns="0" bIns="0" rtlCol="0">
            <a:spAutoFit/>
          </a:bodyPr>
          <a:lstStyle/>
          <a:p>
            <a:pPr marL="12700" marR="5080">
              <a:lnSpc>
                <a:spcPct val="102699"/>
              </a:lnSpc>
              <a:spcBef>
                <a:spcPts val="35"/>
              </a:spcBef>
            </a:pPr>
            <a:r>
              <a:rPr sz="2000" spc="10" dirty="0">
                <a:latin typeface="Arial MT"/>
                <a:cs typeface="Arial MT"/>
              </a:rPr>
              <a:t>This</a:t>
            </a:r>
            <a:r>
              <a:rPr sz="2000" spc="20" dirty="0">
                <a:latin typeface="Arial MT"/>
                <a:cs typeface="Arial MT"/>
              </a:rPr>
              <a:t> </a:t>
            </a:r>
            <a:r>
              <a:rPr sz="2000" spc="10" dirty="0">
                <a:latin typeface="Arial MT"/>
                <a:cs typeface="Arial MT"/>
              </a:rPr>
              <a:t>requires</a:t>
            </a:r>
            <a:r>
              <a:rPr sz="2000" spc="25" dirty="0">
                <a:latin typeface="Arial MT"/>
                <a:cs typeface="Arial MT"/>
              </a:rPr>
              <a:t> </a:t>
            </a:r>
            <a:r>
              <a:rPr sz="2000" spc="10" dirty="0">
                <a:latin typeface="Arial MT"/>
                <a:cs typeface="Arial MT"/>
              </a:rPr>
              <a:t>two</a:t>
            </a:r>
            <a:r>
              <a:rPr sz="2000" spc="25" dirty="0">
                <a:latin typeface="Arial MT"/>
                <a:cs typeface="Arial MT"/>
              </a:rPr>
              <a:t> </a:t>
            </a:r>
            <a:r>
              <a:rPr sz="2000" spc="15" dirty="0">
                <a:latin typeface="Arial MT"/>
                <a:cs typeface="Arial MT"/>
              </a:rPr>
              <a:t>major </a:t>
            </a:r>
            <a:r>
              <a:rPr sz="2000" spc="20" dirty="0">
                <a:latin typeface="Arial MT"/>
                <a:cs typeface="Arial MT"/>
              </a:rPr>
              <a:t> </a:t>
            </a:r>
            <a:r>
              <a:rPr sz="2000" spc="15" dirty="0">
                <a:latin typeface="Arial MT"/>
                <a:cs typeface="Arial MT"/>
              </a:rPr>
              <a:t>steps: </a:t>
            </a:r>
            <a:r>
              <a:rPr sz="2000" spc="10" dirty="0">
                <a:latin typeface="Arial MT"/>
                <a:cs typeface="Arial MT"/>
              </a:rPr>
              <a:t>(1) </a:t>
            </a:r>
            <a:r>
              <a:rPr sz="2000" b="1" spc="15" dirty="0">
                <a:latin typeface="Arial"/>
                <a:cs typeface="Arial"/>
              </a:rPr>
              <a:t>identification </a:t>
            </a:r>
            <a:r>
              <a:rPr sz="2000" spc="20" dirty="0">
                <a:latin typeface="Arial MT"/>
                <a:cs typeface="Arial MT"/>
              </a:rPr>
              <a:t>of </a:t>
            </a:r>
            <a:r>
              <a:rPr sz="2000" spc="-550" dirty="0">
                <a:latin typeface="Arial MT"/>
                <a:cs typeface="Arial MT"/>
              </a:rPr>
              <a:t> </a:t>
            </a:r>
            <a:r>
              <a:rPr sz="2000" spc="10" dirty="0">
                <a:latin typeface="Arial MT"/>
                <a:cs typeface="Arial MT"/>
              </a:rPr>
              <a:t>talent and</a:t>
            </a:r>
            <a:r>
              <a:rPr sz="2000" spc="25" dirty="0">
                <a:latin typeface="Arial MT"/>
                <a:cs typeface="Arial MT"/>
              </a:rPr>
              <a:t> </a:t>
            </a:r>
            <a:r>
              <a:rPr sz="2000" spc="10" dirty="0">
                <a:latin typeface="Arial MT"/>
                <a:cs typeface="Arial MT"/>
              </a:rPr>
              <a:t>(2)</a:t>
            </a:r>
            <a:r>
              <a:rPr sz="2000" spc="20" dirty="0">
                <a:latin typeface="Arial MT"/>
                <a:cs typeface="Arial MT"/>
              </a:rPr>
              <a:t> </a:t>
            </a:r>
            <a:r>
              <a:rPr sz="2000" spc="10" dirty="0">
                <a:latin typeface="Arial MT"/>
                <a:cs typeface="Arial MT"/>
              </a:rPr>
              <a:t>long</a:t>
            </a:r>
            <a:r>
              <a:rPr sz="2000" spc="20" dirty="0">
                <a:latin typeface="Arial MT"/>
                <a:cs typeface="Arial MT"/>
              </a:rPr>
              <a:t> </a:t>
            </a:r>
            <a:r>
              <a:rPr sz="2000" spc="10" dirty="0">
                <a:latin typeface="Arial MT"/>
                <a:cs typeface="Arial MT"/>
              </a:rPr>
              <a:t>term </a:t>
            </a:r>
            <a:r>
              <a:rPr sz="2000" spc="15" dirty="0">
                <a:latin typeface="Arial MT"/>
                <a:cs typeface="Arial MT"/>
              </a:rPr>
              <a:t> </a:t>
            </a:r>
            <a:r>
              <a:rPr sz="2000" b="1" spc="20" dirty="0">
                <a:latin typeface="Arial"/>
                <a:cs typeface="Arial"/>
              </a:rPr>
              <a:t>development</a:t>
            </a:r>
            <a:endParaRPr sz="2000">
              <a:latin typeface="Arial"/>
              <a:cs typeface="Arial"/>
            </a:endParaRPr>
          </a:p>
        </p:txBody>
      </p:sp>
      <p:grpSp>
        <p:nvGrpSpPr>
          <p:cNvPr id="7" name="object 6"/>
          <p:cNvGrpSpPr/>
          <p:nvPr/>
        </p:nvGrpSpPr>
        <p:grpSpPr>
          <a:xfrm>
            <a:off x="5038914" y="1422845"/>
            <a:ext cx="4018279" cy="3850004"/>
            <a:chOff x="5905632" y="2015946"/>
            <a:chExt cx="4018279" cy="3850004"/>
          </a:xfrm>
        </p:grpSpPr>
        <p:sp>
          <p:nvSpPr>
            <p:cNvPr id="8" name="object 7"/>
            <p:cNvSpPr/>
            <p:nvPr/>
          </p:nvSpPr>
          <p:spPr>
            <a:xfrm>
              <a:off x="5905632" y="2015946"/>
              <a:ext cx="4018279" cy="3850004"/>
            </a:xfrm>
            <a:custGeom>
              <a:avLst/>
              <a:gdLst/>
              <a:ahLst/>
              <a:cxnLst/>
              <a:rect l="l" t="t" r="r" b="b"/>
              <a:pathLst>
                <a:path w="4018279" h="3850004">
                  <a:moveTo>
                    <a:pt x="2011672" y="0"/>
                  </a:moveTo>
                  <a:lnTo>
                    <a:pt x="2006306" y="0"/>
                  </a:lnTo>
                  <a:lnTo>
                    <a:pt x="2003845" y="1492"/>
                  </a:lnTo>
                  <a:lnTo>
                    <a:pt x="0" y="3841407"/>
                  </a:lnTo>
                  <a:lnTo>
                    <a:pt x="85" y="3844090"/>
                  </a:lnTo>
                  <a:lnTo>
                    <a:pt x="2696" y="3848404"/>
                  </a:lnTo>
                  <a:lnTo>
                    <a:pt x="5034" y="3849723"/>
                  </a:lnTo>
                  <a:lnTo>
                    <a:pt x="4012946" y="3849723"/>
                  </a:lnTo>
                  <a:lnTo>
                    <a:pt x="4015282" y="3848404"/>
                  </a:lnTo>
                  <a:lnTo>
                    <a:pt x="4016829" y="3845849"/>
                  </a:lnTo>
                  <a:lnTo>
                    <a:pt x="13940" y="3845849"/>
                  </a:lnTo>
                  <a:lnTo>
                    <a:pt x="7553" y="3835298"/>
                  </a:lnTo>
                  <a:lnTo>
                    <a:pt x="19446" y="3835298"/>
                  </a:lnTo>
                  <a:lnTo>
                    <a:pt x="2008989" y="22788"/>
                  </a:lnTo>
                  <a:lnTo>
                    <a:pt x="2002603" y="10551"/>
                  </a:lnTo>
                  <a:lnTo>
                    <a:pt x="2018860" y="10551"/>
                  </a:lnTo>
                  <a:lnTo>
                    <a:pt x="2014133" y="1492"/>
                  </a:lnTo>
                  <a:lnTo>
                    <a:pt x="2011672" y="0"/>
                  </a:lnTo>
                  <a:close/>
                </a:path>
                <a:path w="4018279" h="3850004">
                  <a:moveTo>
                    <a:pt x="19446" y="3835298"/>
                  </a:moveTo>
                  <a:lnTo>
                    <a:pt x="7553" y="3835298"/>
                  </a:lnTo>
                  <a:lnTo>
                    <a:pt x="13940" y="3845849"/>
                  </a:lnTo>
                  <a:lnTo>
                    <a:pt x="19446" y="3835298"/>
                  </a:lnTo>
                  <a:close/>
                </a:path>
                <a:path w="4018279" h="3850004">
                  <a:moveTo>
                    <a:pt x="3998532" y="3835298"/>
                  </a:moveTo>
                  <a:lnTo>
                    <a:pt x="19446" y="3835298"/>
                  </a:lnTo>
                  <a:lnTo>
                    <a:pt x="13940" y="3845849"/>
                  </a:lnTo>
                  <a:lnTo>
                    <a:pt x="4004038" y="3845849"/>
                  </a:lnTo>
                  <a:lnTo>
                    <a:pt x="3998532" y="3835298"/>
                  </a:lnTo>
                  <a:close/>
                </a:path>
                <a:path w="4018279" h="3850004">
                  <a:moveTo>
                    <a:pt x="2018860" y="10551"/>
                  </a:moveTo>
                  <a:lnTo>
                    <a:pt x="2015375" y="10551"/>
                  </a:lnTo>
                  <a:lnTo>
                    <a:pt x="2008989" y="22788"/>
                  </a:lnTo>
                  <a:lnTo>
                    <a:pt x="4004038" y="3845849"/>
                  </a:lnTo>
                  <a:lnTo>
                    <a:pt x="4010425" y="3835298"/>
                  </a:lnTo>
                  <a:lnTo>
                    <a:pt x="4014791" y="3835298"/>
                  </a:lnTo>
                  <a:lnTo>
                    <a:pt x="2018860" y="10551"/>
                  </a:lnTo>
                  <a:close/>
                </a:path>
                <a:path w="4018279" h="3850004">
                  <a:moveTo>
                    <a:pt x="4014791" y="3835298"/>
                  </a:moveTo>
                  <a:lnTo>
                    <a:pt x="4010425" y="3835298"/>
                  </a:lnTo>
                  <a:lnTo>
                    <a:pt x="4004038" y="3845849"/>
                  </a:lnTo>
                  <a:lnTo>
                    <a:pt x="4016829" y="3845849"/>
                  </a:lnTo>
                  <a:lnTo>
                    <a:pt x="4017893" y="3844090"/>
                  </a:lnTo>
                  <a:lnTo>
                    <a:pt x="4017979" y="3841407"/>
                  </a:lnTo>
                  <a:lnTo>
                    <a:pt x="4014791" y="3835298"/>
                  </a:lnTo>
                  <a:close/>
                </a:path>
                <a:path w="4018279" h="3850004">
                  <a:moveTo>
                    <a:pt x="2015375" y="10551"/>
                  </a:moveTo>
                  <a:lnTo>
                    <a:pt x="2002603" y="10551"/>
                  </a:lnTo>
                  <a:lnTo>
                    <a:pt x="2008989" y="22788"/>
                  </a:lnTo>
                  <a:lnTo>
                    <a:pt x="2015375" y="10551"/>
                  </a:lnTo>
                  <a:close/>
                </a:path>
              </a:pathLst>
            </a:custGeom>
            <a:solidFill>
              <a:srgbClr val="000000"/>
            </a:solidFill>
          </p:spPr>
          <p:txBody>
            <a:bodyPr wrap="square" lIns="0" tIns="0" rIns="0" bIns="0" rtlCol="0"/>
            <a:lstStyle/>
            <a:p>
              <a:endParaRPr/>
            </a:p>
          </p:txBody>
        </p:sp>
        <p:sp>
          <p:nvSpPr>
            <p:cNvPr id="9" name="object 8"/>
            <p:cNvSpPr/>
            <p:nvPr/>
          </p:nvSpPr>
          <p:spPr>
            <a:xfrm>
              <a:off x="7383076" y="3012734"/>
              <a:ext cx="1062355" cy="0"/>
            </a:xfrm>
            <a:custGeom>
              <a:avLst/>
              <a:gdLst/>
              <a:ahLst/>
              <a:cxnLst/>
              <a:rect l="l" t="t" r="r" b="b"/>
              <a:pathLst>
                <a:path w="1062354">
                  <a:moveTo>
                    <a:pt x="0" y="0"/>
                  </a:moveTo>
                  <a:lnTo>
                    <a:pt x="1062217" y="1"/>
                  </a:lnTo>
                </a:path>
              </a:pathLst>
            </a:custGeom>
            <a:ln w="14424">
              <a:solidFill>
                <a:srgbClr val="000000"/>
              </a:solidFill>
            </a:ln>
          </p:spPr>
          <p:txBody>
            <a:bodyPr wrap="square" lIns="0" tIns="0" rIns="0" bIns="0" rtlCol="0"/>
            <a:lstStyle/>
            <a:p>
              <a:endParaRPr/>
            </a:p>
          </p:txBody>
        </p:sp>
        <p:sp>
          <p:nvSpPr>
            <p:cNvPr id="10" name="object 9"/>
            <p:cNvSpPr/>
            <p:nvPr/>
          </p:nvSpPr>
          <p:spPr>
            <a:xfrm>
              <a:off x="6892822" y="3943758"/>
              <a:ext cx="2042795" cy="0"/>
            </a:xfrm>
            <a:custGeom>
              <a:avLst/>
              <a:gdLst/>
              <a:ahLst/>
              <a:cxnLst/>
              <a:rect l="l" t="t" r="r" b="b"/>
              <a:pathLst>
                <a:path w="2042795">
                  <a:moveTo>
                    <a:pt x="0" y="0"/>
                  </a:moveTo>
                  <a:lnTo>
                    <a:pt x="2042726" y="1"/>
                  </a:lnTo>
                </a:path>
              </a:pathLst>
            </a:custGeom>
            <a:ln w="14424">
              <a:solidFill>
                <a:srgbClr val="000000"/>
              </a:solidFill>
            </a:ln>
          </p:spPr>
          <p:txBody>
            <a:bodyPr wrap="square" lIns="0" tIns="0" rIns="0" bIns="0" rtlCol="0"/>
            <a:lstStyle/>
            <a:p>
              <a:endParaRPr/>
            </a:p>
          </p:txBody>
        </p:sp>
        <p:sp>
          <p:nvSpPr>
            <p:cNvPr id="11" name="object 10"/>
            <p:cNvSpPr/>
            <p:nvPr/>
          </p:nvSpPr>
          <p:spPr>
            <a:xfrm>
              <a:off x="6402567" y="4869193"/>
              <a:ext cx="3023235" cy="0"/>
            </a:xfrm>
            <a:custGeom>
              <a:avLst/>
              <a:gdLst/>
              <a:ahLst/>
              <a:cxnLst/>
              <a:rect l="l" t="t" r="r" b="b"/>
              <a:pathLst>
                <a:path w="3023234">
                  <a:moveTo>
                    <a:pt x="0" y="0"/>
                  </a:moveTo>
                  <a:lnTo>
                    <a:pt x="3023235" y="1"/>
                  </a:lnTo>
                </a:path>
              </a:pathLst>
            </a:custGeom>
            <a:ln w="14424">
              <a:solidFill>
                <a:srgbClr val="000000"/>
              </a:solidFill>
            </a:ln>
          </p:spPr>
          <p:txBody>
            <a:bodyPr wrap="square" lIns="0" tIns="0" rIns="0" bIns="0" rtlCol="0"/>
            <a:lstStyle/>
            <a:p>
              <a:endParaRPr/>
            </a:p>
          </p:txBody>
        </p:sp>
      </p:grpSp>
      <p:sp>
        <p:nvSpPr>
          <p:cNvPr id="12" name="object 11"/>
          <p:cNvSpPr txBox="1"/>
          <p:nvPr/>
        </p:nvSpPr>
        <p:spPr>
          <a:xfrm>
            <a:off x="3994190" y="4317007"/>
            <a:ext cx="1241425"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E</a:t>
            </a:r>
            <a:r>
              <a:rPr sz="1800" b="1" spc="15" dirty="0">
                <a:latin typeface="Arial"/>
                <a:cs typeface="Arial"/>
              </a:rPr>
              <a:t>m</a:t>
            </a:r>
            <a:r>
              <a:rPr sz="1800" b="1" spc="5" dirty="0">
                <a:latin typeface="Arial"/>
                <a:cs typeface="Arial"/>
              </a:rPr>
              <a:t>p</a:t>
            </a:r>
            <a:r>
              <a:rPr sz="1800" b="1" spc="10" dirty="0">
                <a:latin typeface="Arial"/>
                <a:cs typeface="Arial"/>
              </a:rPr>
              <a:t>l</a:t>
            </a:r>
            <a:r>
              <a:rPr sz="1800" b="1" spc="5" dirty="0">
                <a:latin typeface="Arial"/>
                <a:cs typeface="Arial"/>
              </a:rPr>
              <a:t>oyee</a:t>
            </a:r>
            <a:r>
              <a:rPr sz="1800" b="1" dirty="0">
                <a:latin typeface="Arial"/>
                <a:cs typeface="Arial"/>
              </a:rPr>
              <a:t>s  </a:t>
            </a:r>
            <a:r>
              <a:rPr sz="1800" dirty="0">
                <a:latin typeface="Arial MT"/>
                <a:cs typeface="Arial MT"/>
              </a:rPr>
              <a:t>managing </a:t>
            </a:r>
            <a:r>
              <a:rPr sz="1800" spc="5" dirty="0">
                <a:latin typeface="Arial MT"/>
                <a:cs typeface="Arial MT"/>
              </a:rPr>
              <a:t> </a:t>
            </a:r>
            <a:r>
              <a:rPr sz="1800" dirty="0">
                <a:latin typeface="Arial MT"/>
                <a:cs typeface="Arial MT"/>
              </a:rPr>
              <a:t>their</a:t>
            </a:r>
            <a:r>
              <a:rPr sz="1800" spc="5" dirty="0">
                <a:latin typeface="Arial MT"/>
                <a:cs typeface="Arial MT"/>
              </a:rPr>
              <a:t> </a:t>
            </a:r>
            <a:r>
              <a:rPr sz="1800" dirty="0">
                <a:latin typeface="Arial MT"/>
                <a:cs typeface="Arial MT"/>
              </a:rPr>
              <a:t>job</a:t>
            </a:r>
            <a:endParaRPr sz="1800">
              <a:latin typeface="Arial MT"/>
              <a:cs typeface="Arial MT"/>
            </a:endParaRPr>
          </a:p>
        </p:txBody>
      </p:sp>
      <p:sp>
        <p:nvSpPr>
          <p:cNvPr id="13" name="object 12"/>
          <p:cNvSpPr/>
          <p:nvPr/>
        </p:nvSpPr>
        <p:spPr>
          <a:xfrm>
            <a:off x="3903130" y="4275463"/>
            <a:ext cx="1633220" cy="0"/>
          </a:xfrm>
          <a:custGeom>
            <a:avLst/>
            <a:gdLst/>
            <a:ahLst/>
            <a:cxnLst/>
            <a:rect l="l" t="t" r="r" b="b"/>
            <a:pathLst>
              <a:path w="1633220">
                <a:moveTo>
                  <a:pt x="0" y="0"/>
                </a:moveTo>
                <a:lnTo>
                  <a:pt x="1632718" y="1"/>
                </a:lnTo>
              </a:path>
            </a:pathLst>
          </a:custGeom>
          <a:ln w="14424">
            <a:solidFill>
              <a:srgbClr val="7F7F7F"/>
            </a:solidFill>
          </a:ln>
        </p:spPr>
        <p:txBody>
          <a:bodyPr wrap="square" lIns="0" tIns="0" rIns="0" bIns="0" rtlCol="0"/>
          <a:lstStyle/>
          <a:p>
            <a:endParaRPr/>
          </a:p>
        </p:txBody>
      </p:sp>
      <p:sp>
        <p:nvSpPr>
          <p:cNvPr id="14" name="object 13"/>
          <p:cNvSpPr txBox="1"/>
          <p:nvPr/>
        </p:nvSpPr>
        <p:spPr>
          <a:xfrm>
            <a:off x="3994190" y="3362983"/>
            <a:ext cx="1049655" cy="848994"/>
          </a:xfrm>
          <a:prstGeom prst="rect">
            <a:avLst/>
          </a:prstGeom>
        </p:spPr>
        <p:txBody>
          <a:bodyPr vert="horz" wrap="square" lIns="0" tIns="12700" rIns="0" bIns="0" rtlCol="0">
            <a:spAutoFit/>
          </a:bodyPr>
          <a:lstStyle/>
          <a:p>
            <a:pPr marL="12700" marR="5080" algn="just">
              <a:lnSpc>
                <a:spcPct val="100000"/>
              </a:lnSpc>
              <a:spcBef>
                <a:spcPts val="100"/>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5" dirty="0">
                <a:latin typeface="Arial"/>
                <a:cs typeface="Arial"/>
              </a:rPr>
              <a:t>T</a:t>
            </a:r>
            <a:r>
              <a:rPr sz="1800" spc="5" dirty="0">
                <a:latin typeface="Arial MT"/>
                <a:cs typeface="Arial MT"/>
              </a:rPr>
              <a:t>eams</a:t>
            </a:r>
            <a:endParaRPr sz="1800">
              <a:latin typeface="Arial MT"/>
              <a:cs typeface="Arial MT"/>
            </a:endParaRPr>
          </a:p>
        </p:txBody>
      </p:sp>
      <p:sp>
        <p:nvSpPr>
          <p:cNvPr id="15" name="object 14"/>
          <p:cNvSpPr/>
          <p:nvPr/>
        </p:nvSpPr>
        <p:spPr>
          <a:xfrm>
            <a:off x="3903130" y="3350657"/>
            <a:ext cx="2124075" cy="0"/>
          </a:xfrm>
          <a:custGeom>
            <a:avLst/>
            <a:gdLst/>
            <a:ahLst/>
            <a:cxnLst/>
            <a:rect l="l" t="t" r="r" b="b"/>
            <a:pathLst>
              <a:path w="2124075">
                <a:moveTo>
                  <a:pt x="0" y="0"/>
                </a:moveTo>
                <a:lnTo>
                  <a:pt x="2123845" y="1"/>
                </a:lnTo>
              </a:path>
            </a:pathLst>
          </a:custGeom>
          <a:ln w="14424">
            <a:solidFill>
              <a:srgbClr val="7F7F7F"/>
            </a:solidFill>
          </a:ln>
        </p:spPr>
        <p:txBody>
          <a:bodyPr wrap="square" lIns="0" tIns="0" rIns="0" bIns="0" rtlCol="0"/>
          <a:lstStyle/>
          <a:p>
            <a:endParaRPr/>
          </a:p>
        </p:txBody>
      </p:sp>
      <p:sp>
        <p:nvSpPr>
          <p:cNvPr id="16" name="object 15"/>
          <p:cNvSpPr txBox="1"/>
          <p:nvPr/>
        </p:nvSpPr>
        <p:spPr>
          <a:xfrm>
            <a:off x="3994190" y="2454679"/>
            <a:ext cx="1049655" cy="845819"/>
          </a:xfrm>
          <a:prstGeom prst="rect">
            <a:avLst/>
          </a:prstGeom>
        </p:spPr>
        <p:txBody>
          <a:bodyPr vert="horz" wrap="square" lIns="0" tIns="14605" rIns="0" bIns="0" rtlCol="0">
            <a:spAutoFit/>
          </a:bodyPr>
          <a:lstStyle/>
          <a:p>
            <a:pPr marL="12700" marR="5080" algn="just">
              <a:lnSpc>
                <a:spcPct val="99400"/>
              </a:lnSpc>
              <a:spcBef>
                <a:spcPts val="115"/>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15" dirty="0">
                <a:latin typeface="Arial"/>
                <a:cs typeface="Arial"/>
              </a:rPr>
              <a:t>M</a:t>
            </a:r>
            <a:r>
              <a:rPr sz="1800" spc="5" dirty="0">
                <a:latin typeface="Arial MT"/>
                <a:cs typeface="Arial MT"/>
              </a:rPr>
              <a:t>anager</a:t>
            </a:r>
            <a:r>
              <a:rPr sz="1800" dirty="0">
                <a:latin typeface="Arial MT"/>
                <a:cs typeface="Arial MT"/>
              </a:rPr>
              <a:t>s</a:t>
            </a:r>
            <a:endParaRPr sz="1800">
              <a:latin typeface="Arial MT"/>
              <a:cs typeface="Arial MT"/>
            </a:endParaRPr>
          </a:p>
        </p:txBody>
      </p:sp>
      <p:grpSp>
        <p:nvGrpSpPr>
          <p:cNvPr id="17" name="object 16"/>
          <p:cNvGrpSpPr/>
          <p:nvPr/>
        </p:nvGrpSpPr>
        <p:grpSpPr>
          <a:xfrm>
            <a:off x="3895688" y="1854462"/>
            <a:ext cx="4337050" cy="3058795"/>
            <a:chOff x="4762406" y="2447563"/>
            <a:chExt cx="4337050" cy="3058795"/>
          </a:xfrm>
        </p:grpSpPr>
        <p:sp>
          <p:nvSpPr>
            <p:cNvPr id="18" name="object 17"/>
            <p:cNvSpPr/>
            <p:nvPr/>
          </p:nvSpPr>
          <p:spPr>
            <a:xfrm>
              <a:off x="4769708" y="3012734"/>
              <a:ext cx="2614295" cy="0"/>
            </a:xfrm>
            <a:custGeom>
              <a:avLst/>
              <a:gdLst/>
              <a:ahLst/>
              <a:cxnLst/>
              <a:rect l="l" t="t" r="r" b="b"/>
              <a:pathLst>
                <a:path w="2614295">
                  <a:moveTo>
                    <a:pt x="0" y="0"/>
                  </a:moveTo>
                  <a:lnTo>
                    <a:pt x="2614239" y="1"/>
                  </a:lnTo>
                </a:path>
              </a:pathLst>
            </a:custGeom>
            <a:ln w="14424">
              <a:solidFill>
                <a:srgbClr val="7F7F7F"/>
              </a:solidFill>
            </a:ln>
          </p:spPr>
          <p:txBody>
            <a:bodyPr wrap="square" lIns="0" tIns="0" rIns="0" bIns="0" rtlCol="0"/>
            <a:lstStyle/>
            <a:p>
              <a:endParaRPr/>
            </a:p>
          </p:txBody>
        </p:sp>
        <p:pic>
          <p:nvPicPr>
            <p:cNvPr id="19" name="object 18"/>
            <p:cNvPicPr/>
            <p:nvPr/>
          </p:nvPicPr>
          <p:blipFill>
            <a:blip r:embed="rId2" cstate="print"/>
            <a:stretch>
              <a:fillRect/>
            </a:stretch>
          </p:blipFill>
          <p:spPr>
            <a:xfrm>
              <a:off x="6952381" y="5243408"/>
              <a:ext cx="239029" cy="240835"/>
            </a:xfrm>
            <a:prstGeom prst="rect">
              <a:avLst/>
            </a:prstGeom>
          </p:spPr>
        </p:pic>
        <p:sp>
          <p:nvSpPr>
            <p:cNvPr id="20" name="object 19"/>
            <p:cNvSpPr/>
            <p:nvPr/>
          </p:nvSpPr>
          <p:spPr>
            <a:xfrm>
              <a:off x="6952381" y="5243408"/>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FFFFF"/>
              </a:solidFill>
            </a:ln>
          </p:spPr>
          <p:txBody>
            <a:bodyPr wrap="square" lIns="0" tIns="0" rIns="0" bIns="0" rtlCol="0"/>
            <a:lstStyle/>
            <a:p>
              <a:endParaRPr/>
            </a:p>
          </p:txBody>
        </p:sp>
        <p:sp>
          <p:nvSpPr>
            <p:cNvPr id="21" name="object 20"/>
            <p:cNvSpPr/>
            <p:nvPr/>
          </p:nvSpPr>
          <p:spPr>
            <a:xfrm>
              <a:off x="7147073" y="4545866"/>
              <a:ext cx="1049655" cy="746125"/>
            </a:xfrm>
            <a:custGeom>
              <a:avLst/>
              <a:gdLst/>
              <a:ahLst/>
              <a:cxnLst/>
              <a:rect l="l" t="t" r="r" b="b"/>
              <a:pathLst>
                <a:path w="1049654" h="746125">
                  <a:moveTo>
                    <a:pt x="907477" y="80139"/>
                  </a:moveTo>
                  <a:lnTo>
                    <a:pt x="0" y="719541"/>
                  </a:lnTo>
                  <a:lnTo>
                    <a:pt x="18663" y="746080"/>
                  </a:lnTo>
                  <a:lnTo>
                    <a:pt x="926142" y="106679"/>
                  </a:lnTo>
                  <a:lnTo>
                    <a:pt x="907477" y="80139"/>
                  </a:lnTo>
                  <a:close/>
                </a:path>
                <a:path w="1049654" h="746125">
                  <a:moveTo>
                    <a:pt x="1011309" y="70798"/>
                  </a:moveTo>
                  <a:lnTo>
                    <a:pt x="920734" y="70798"/>
                  </a:lnTo>
                  <a:lnTo>
                    <a:pt x="939398" y="97339"/>
                  </a:lnTo>
                  <a:lnTo>
                    <a:pt x="926142" y="106679"/>
                  </a:lnTo>
                  <a:lnTo>
                    <a:pt x="963470" y="159758"/>
                  </a:lnTo>
                  <a:lnTo>
                    <a:pt x="1011309" y="70798"/>
                  </a:lnTo>
                  <a:close/>
                </a:path>
                <a:path w="1049654" h="746125">
                  <a:moveTo>
                    <a:pt x="920734" y="70798"/>
                  </a:moveTo>
                  <a:lnTo>
                    <a:pt x="907477" y="80139"/>
                  </a:lnTo>
                  <a:lnTo>
                    <a:pt x="926142" y="106679"/>
                  </a:lnTo>
                  <a:lnTo>
                    <a:pt x="939398" y="97339"/>
                  </a:lnTo>
                  <a:lnTo>
                    <a:pt x="920734" y="70798"/>
                  </a:lnTo>
                  <a:close/>
                </a:path>
                <a:path w="1049654" h="746125">
                  <a:moveTo>
                    <a:pt x="1049381" y="0"/>
                  </a:moveTo>
                  <a:lnTo>
                    <a:pt x="870149" y="27059"/>
                  </a:lnTo>
                  <a:lnTo>
                    <a:pt x="907477" y="80139"/>
                  </a:lnTo>
                  <a:lnTo>
                    <a:pt x="920734" y="70798"/>
                  </a:lnTo>
                  <a:lnTo>
                    <a:pt x="1011309" y="70798"/>
                  </a:lnTo>
                  <a:lnTo>
                    <a:pt x="1049381" y="0"/>
                  </a:lnTo>
                  <a:close/>
                </a:path>
              </a:pathLst>
            </a:custGeom>
            <a:solidFill>
              <a:srgbClr val="83060E"/>
            </a:solidFill>
          </p:spPr>
          <p:txBody>
            <a:bodyPr wrap="square" lIns="0" tIns="0" rIns="0" bIns="0" rtlCol="0"/>
            <a:lstStyle/>
            <a:p>
              <a:endParaRPr/>
            </a:p>
          </p:txBody>
        </p:sp>
        <p:pic>
          <p:nvPicPr>
            <p:cNvPr id="22" name="object 21"/>
            <p:cNvPicPr/>
            <p:nvPr/>
          </p:nvPicPr>
          <p:blipFill>
            <a:blip r:embed="rId3" cstate="print"/>
            <a:stretch>
              <a:fillRect/>
            </a:stretch>
          </p:blipFill>
          <p:spPr>
            <a:xfrm>
              <a:off x="8161450" y="4340302"/>
              <a:ext cx="239029" cy="240835"/>
            </a:xfrm>
            <a:prstGeom prst="rect">
              <a:avLst/>
            </a:prstGeom>
          </p:spPr>
        </p:pic>
        <p:sp>
          <p:nvSpPr>
            <p:cNvPr id="23" name="object 22"/>
            <p:cNvSpPr/>
            <p:nvPr/>
          </p:nvSpPr>
          <p:spPr>
            <a:xfrm>
              <a:off x="8161450" y="434030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4" cstate="print"/>
            <a:stretch>
              <a:fillRect/>
            </a:stretch>
          </p:blipFill>
          <p:spPr>
            <a:xfrm>
              <a:off x="7607376" y="3360624"/>
              <a:ext cx="239029" cy="240836"/>
            </a:xfrm>
            <a:prstGeom prst="rect">
              <a:avLst/>
            </a:prstGeom>
          </p:spPr>
        </p:pic>
        <p:sp>
          <p:nvSpPr>
            <p:cNvPr id="25" name="object 24"/>
            <p:cNvSpPr/>
            <p:nvPr/>
          </p:nvSpPr>
          <p:spPr>
            <a:xfrm>
              <a:off x="7607376" y="336062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6" name="object 25"/>
            <p:cNvPicPr/>
            <p:nvPr/>
          </p:nvPicPr>
          <p:blipFill>
            <a:blip r:embed="rId5" cstate="print"/>
            <a:stretch>
              <a:fillRect/>
            </a:stretch>
          </p:blipFill>
          <p:spPr>
            <a:xfrm>
              <a:off x="7770794" y="2454866"/>
              <a:ext cx="239029" cy="240835"/>
            </a:xfrm>
            <a:prstGeom prst="rect">
              <a:avLst/>
            </a:prstGeom>
          </p:spPr>
        </p:pic>
        <p:sp>
          <p:nvSpPr>
            <p:cNvPr id="27" name="object 26"/>
            <p:cNvSpPr/>
            <p:nvPr/>
          </p:nvSpPr>
          <p:spPr>
            <a:xfrm>
              <a:off x="7770794" y="2454866"/>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8" name="object 27"/>
            <p:cNvSpPr/>
            <p:nvPr/>
          </p:nvSpPr>
          <p:spPr>
            <a:xfrm>
              <a:off x="7711148" y="2695709"/>
              <a:ext cx="582930" cy="1654810"/>
            </a:xfrm>
            <a:custGeom>
              <a:avLst/>
              <a:gdLst/>
              <a:ahLst/>
              <a:cxnLst/>
              <a:rect l="l" t="t" r="r" b="b"/>
              <a:pathLst>
                <a:path w="582929" h="1654810">
                  <a:moveTo>
                    <a:pt x="219138" y="176961"/>
                  </a:moveTo>
                  <a:lnTo>
                    <a:pt x="210324" y="137947"/>
                  </a:lnTo>
                  <a:lnTo>
                    <a:pt x="179158" y="0"/>
                  </a:lnTo>
                  <a:lnTo>
                    <a:pt x="61709" y="138201"/>
                  </a:lnTo>
                  <a:lnTo>
                    <a:pt x="124688" y="153708"/>
                  </a:lnTo>
                  <a:lnTo>
                    <a:pt x="0" y="661047"/>
                  </a:lnTo>
                  <a:lnTo>
                    <a:pt x="31483" y="668794"/>
                  </a:lnTo>
                  <a:lnTo>
                    <a:pt x="156171" y="161455"/>
                  </a:lnTo>
                  <a:lnTo>
                    <a:pt x="219138" y="176961"/>
                  </a:lnTo>
                  <a:close/>
                </a:path>
                <a:path w="582929" h="1654810">
                  <a:moveTo>
                    <a:pt x="582777" y="1634858"/>
                  </a:moveTo>
                  <a:lnTo>
                    <a:pt x="126034" y="1025804"/>
                  </a:lnTo>
                  <a:lnTo>
                    <a:pt x="143306" y="1012825"/>
                  </a:lnTo>
                  <a:lnTo>
                    <a:pt x="177888" y="986828"/>
                  </a:lnTo>
                  <a:lnTo>
                    <a:pt x="15735" y="905751"/>
                  </a:lnTo>
                  <a:lnTo>
                    <a:pt x="48234" y="1084249"/>
                  </a:lnTo>
                  <a:lnTo>
                    <a:pt x="100101" y="1045286"/>
                  </a:lnTo>
                  <a:lnTo>
                    <a:pt x="556844" y="1654340"/>
                  </a:lnTo>
                  <a:lnTo>
                    <a:pt x="582777" y="1634858"/>
                  </a:lnTo>
                  <a:close/>
                </a:path>
              </a:pathLst>
            </a:custGeom>
            <a:solidFill>
              <a:srgbClr val="83060E"/>
            </a:solidFill>
          </p:spPr>
          <p:txBody>
            <a:bodyPr wrap="square" lIns="0" tIns="0" rIns="0" bIns="0" rtlCol="0"/>
            <a:lstStyle/>
            <a:p>
              <a:endParaRPr/>
            </a:p>
          </p:txBody>
        </p:sp>
        <p:sp>
          <p:nvSpPr>
            <p:cNvPr id="29" name="object 28"/>
            <p:cNvSpPr/>
            <p:nvPr/>
          </p:nvSpPr>
          <p:spPr>
            <a:xfrm>
              <a:off x="6744587" y="4753341"/>
              <a:ext cx="2354580" cy="252095"/>
            </a:xfrm>
            <a:custGeom>
              <a:avLst/>
              <a:gdLst/>
              <a:ahLst/>
              <a:cxnLst/>
              <a:rect l="l" t="t" r="r" b="b"/>
              <a:pathLst>
                <a:path w="2354579" h="252095">
                  <a:moveTo>
                    <a:pt x="2354379" y="0"/>
                  </a:moveTo>
                  <a:lnTo>
                    <a:pt x="0" y="0"/>
                  </a:lnTo>
                  <a:lnTo>
                    <a:pt x="0" y="252030"/>
                  </a:lnTo>
                  <a:lnTo>
                    <a:pt x="2354379" y="252030"/>
                  </a:lnTo>
                  <a:lnTo>
                    <a:pt x="2354379" y="0"/>
                  </a:lnTo>
                  <a:close/>
                </a:path>
              </a:pathLst>
            </a:custGeom>
            <a:solidFill>
              <a:srgbClr val="FFFFFF"/>
            </a:solidFill>
          </p:spPr>
          <p:txBody>
            <a:bodyPr wrap="square" lIns="0" tIns="0" rIns="0" bIns="0" rtlCol="0"/>
            <a:lstStyle/>
            <a:p>
              <a:endParaRPr/>
            </a:p>
          </p:txBody>
        </p:sp>
      </p:grpSp>
      <p:sp>
        <p:nvSpPr>
          <p:cNvPr id="30" name="object 29"/>
          <p:cNvSpPr txBox="1"/>
          <p:nvPr/>
        </p:nvSpPr>
        <p:spPr>
          <a:xfrm>
            <a:off x="3994190" y="1491513"/>
            <a:ext cx="1446530"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M</a:t>
            </a:r>
            <a:r>
              <a:rPr sz="1800" spc="5" dirty="0">
                <a:latin typeface="Arial MT"/>
                <a:cs typeface="Arial MT"/>
              </a:rPr>
              <a:t>anagers </a:t>
            </a:r>
            <a:r>
              <a:rPr sz="1800" spc="10" dirty="0">
                <a:latin typeface="Arial MT"/>
                <a:cs typeface="Arial MT"/>
              </a:rPr>
              <a:t> </a:t>
            </a:r>
            <a:r>
              <a:rPr sz="1800" b="1" spc="5" dirty="0">
                <a:latin typeface="Arial"/>
                <a:cs typeface="Arial"/>
              </a:rPr>
              <a:t>m</a:t>
            </a:r>
            <a:r>
              <a:rPr sz="1800" spc="5" dirty="0">
                <a:latin typeface="Arial MT"/>
                <a:cs typeface="Arial MT"/>
              </a:rPr>
              <a:t>anaging </a:t>
            </a:r>
            <a:r>
              <a:rPr sz="1800" spc="10" dirty="0">
                <a:latin typeface="Arial MT"/>
                <a:cs typeface="Arial MT"/>
              </a:rPr>
              <a:t> </a:t>
            </a:r>
            <a:r>
              <a:rPr sz="1800" b="1" spc="15" dirty="0">
                <a:latin typeface="Arial"/>
                <a:cs typeface="Arial"/>
              </a:rPr>
              <a:t>O</a:t>
            </a:r>
            <a:r>
              <a:rPr sz="1800" spc="10" dirty="0">
                <a:latin typeface="Arial MT"/>
                <a:cs typeface="Arial MT"/>
              </a:rPr>
              <a:t>r</a:t>
            </a:r>
            <a:r>
              <a:rPr sz="1800" spc="5" dirty="0">
                <a:latin typeface="Arial MT"/>
                <a:cs typeface="Arial MT"/>
              </a:rPr>
              <a:t>gan</a:t>
            </a:r>
            <a:r>
              <a:rPr sz="1800" spc="-5" dirty="0">
                <a:latin typeface="Arial MT"/>
                <a:cs typeface="Arial MT"/>
              </a:rPr>
              <a:t>i</a:t>
            </a:r>
            <a:r>
              <a:rPr sz="1800" spc="5" dirty="0">
                <a:latin typeface="Arial MT"/>
                <a:cs typeface="Arial MT"/>
              </a:rPr>
              <a:t>za</a:t>
            </a:r>
            <a:r>
              <a:rPr sz="1800" spc="10" dirty="0">
                <a:latin typeface="Arial MT"/>
                <a:cs typeface="Arial MT"/>
              </a:rPr>
              <a:t>t</a:t>
            </a:r>
            <a:r>
              <a:rPr sz="1800" spc="-5" dirty="0">
                <a:latin typeface="Arial MT"/>
                <a:cs typeface="Arial MT"/>
              </a:rPr>
              <a:t>i</a:t>
            </a:r>
            <a:r>
              <a:rPr sz="1800" spc="5" dirty="0">
                <a:latin typeface="Arial MT"/>
                <a:cs typeface="Arial MT"/>
              </a:rPr>
              <a:t>on</a:t>
            </a:r>
            <a:r>
              <a:rPr sz="1800" dirty="0">
                <a:latin typeface="Arial MT"/>
                <a:cs typeface="Arial MT"/>
              </a:rPr>
              <a:t>s</a:t>
            </a:r>
            <a:endParaRPr sz="1800">
              <a:latin typeface="Arial MT"/>
              <a:cs typeface="Arial MT"/>
            </a:endParaRPr>
          </a:p>
        </p:txBody>
      </p:sp>
      <p:sp>
        <p:nvSpPr>
          <p:cNvPr id="31" name="object 30"/>
          <p:cNvSpPr txBox="1"/>
          <p:nvPr/>
        </p:nvSpPr>
        <p:spPr>
          <a:xfrm>
            <a:off x="5877869" y="4156504"/>
            <a:ext cx="2354580" cy="269875"/>
          </a:xfrm>
          <a:prstGeom prst="rect">
            <a:avLst/>
          </a:prstGeom>
        </p:spPr>
        <p:txBody>
          <a:bodyPr vert="horz" wrap="square" lIns="0" tIns="12700" rIns="0" bIns="0" rtlCol="0">
            <a:spAutoFit/>
          </a:bodyPr>
          <a:lstStyle/>
          <a:p>
            <a:pPr marL="154305">
              <a:lnSpc>
                <a:spcPct val="100000"/>
              </a:lnSpc>
              <a:spcBef>
                <a:spcPts val="100"/>
              </a:spcBef>
            </a:pPr>
            <a:r>
              <a:rPr sz="1600" b="1" spc="-10" dirty="0">
                <a:latin typeface="Arial"/>
                <a:cs typeface="Arial"/>
              </a:rPr>
              <a:t>Internal</a:t>
            </a:r>
            <a:r>
              <a:rPr sz="1600" b="1" spc="-35" dirty="0">
                <a:latin typeface="Arial"/>
                <a:cs typeface="Arial"/>
              </a:rPr>
              <a:t> </a:t>
            </a:r>
            <a:r>
              <a:rPr sz="1600" b="1" spc="-15" dirty="0">
                <a:latin typeface="Arial"/>
                <a:cs typeface="Arial"/>
              </a:rPr>
              <a:t>Development</a:t>
            </a:r>
            <a:endParaRPr sz="1600">
              <a:latin typeface="Arial"/>
              <a:cs typeface="Arial"/>
            </a:endParaRPr>
          </a:p>
        </p:txBody>
      </p:sp>
      <p:sp>
        <p:nvSpPr>
          <p:cNvPr id="32" name="object 31"/>
          <p:cNvSpPr/>
          <p:nvPr/>
        </p:nvSpPr>
        <p:spPr>
          <a:xfrm>
            <a:off x="7006609" y="1915714"/>
            <a:ext cx="1683385" cy="2020570"/>
          </a:xfrm>
          <a:custGeom>
            <a:avLst/>
            <a:gdLst/>
            <a:ahLst/>
            <a:cxnLst/>
            <a:rect l="l" t="t" r="r" b="b"/>
            <a:pathLst>
              <a:path w="1683384" h="2020570">
                <a:moveTo>
                  <a:pt x="841451" y="64909"/>
                </a:moveTo>
                <a:lnTo>
                  <a:pt x="323811" y="64909"/>
                </a:lnTo>
                <a:lnTo>
                  <a:pt x="323811" y="0"/>
                </a:lnTo>
                <a:lnTo>
                  <a:pt x="161696" y="81140"/>
                </a:lnTo>
                <a:lnTo>
                  <a:pt x="323811" y="162267"/>
                </a:lnTo>
                <a:lnTo>
                  <a:pt x="323811" y="97358"/>
                </a:lnTo>
                <a:lnTo>
                  <a:pt x="841451" y="97358"/>
                </a:lnTo>
                <a:lnTo>
                  <a:pt x="841451" y="64909"/>
                </a:lnTo>
                <a:close/>
              </a:path>
              <a:path w="1683384" h="2020570">
                <a:moveTo>
                  <a:pt x="1682915" y="1922576"/>
                </a:moveTo>
                <a:lnTo>
                  <a:pt x="707618" y="1922576"/>
                </a:lnTo>
                <a:lnTo>
                  <a:pt x="707618" y="1857667"/>
                </a:lnTo>
                <a:lnTo>
                  <a:pt x="545490" y="1938807"/>
                </a:lnTo>
                <a:lnTo>
                  <a:pt x="707618" y="2019947"/>
                </a:lnTo>
                <a:lnTo>
                  <a:pt x="707618" y="1955038"/>
                </a:lnTo>
                <a:lnTo>
                  <a:pt x="1682915" y="1955038"/>
                </a:lnTo>
                <a:lnTo>
                  <a:pt x="1682915" y="1922576"/>
                </a:lnTo>
                <a:close/>
              </a:path>
              <a:path w="1683384" h="2020570">
                <a:moveTo>
                  <a:pt x="1682915" y="953211"/>
                </a:moveTo>
                <a:lnTo>
                  <a:pt x="162128" y="953211"/>
                </a:lnTo>
                <a:lnTo>
                  <a:pt x="162128" y="888301"/>
                </a:lnTo>
                <a:lnTo>
                  <a:pt x="0" y="969441"/>
                </a:lnTo>
                <a:lnTo>
                  <a:pt x="162128" y="1050582"/>
                </a:lnTo>
                <a:lnTo>
                  <a:pt x="162128" y="985659"/>
                </a:lnTo>
                <a:lnTo>
                  <a:pt x="1682915" y="985659"/>
                </a:lnTo>
                <a:lnTo>
                  <a:pt x="1682915" y="953211"/>
                </a:lnTo>
                <a:close/>
              </a:path>
            </a:pathLst>
          </a:custGeom>
          <a:solidFill>
            <a:srgbClr val="000000"/>
          </a:solidFill>
        </p:spPr>
        <p:txBody>
          <a:bodyPr wrap="square" lIns="0" tIns="0" rIns="0" bIns="0" rtlCol="0"/>
          <a:lstStyle/>
          <a:p>
            <a:endParaRPr/>
          </a:p>
        </p:txBody>
      </p:sp>
      <p:sp>
        <p:nvSpPr>
          <p:cNvPr id="33" name="object 32"/>
          <p:cNvSpPr txBox="1"/>
          <p:nvPr/>
        </p:nvSpPr>
        <p:spPr>
          <a:xfrm>
            <a:off x="8076455" y="1769921"/>
            <a:ext cx="821055" cy="510540"/>
          </a:xfrm>
          <a:prstGeom prst="rect">
            <a:avLst/>
          </a:prstGeom>
        </p:spPr>
        <p:txBody>
          <a:bodyPr vert="horz" wrap="square" lIns="0" tIns="22860" rIns="0" bIns="0" rtlCol="0">
            <a:spAutoFit/>
          </a:bodyPr>
          <a:lstStyle/>
          <a:p>
            <a:pPr marL="12700" marR="5080">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Hiring</a:t>
            </a:r>
            <a:endParaRPr sz="16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200900" cy="579439"/>
          </a:xfrm>
        </p:spPr>
        <p:txBody>
          <a:bodyPr/>
          <a:lstStyle/>
          <a:p>
            <a:pPr algn="ctr"/>
            <a:r>
              <a:rPr lang="en-US" dirty="0" smtClean="0"/>
              <a:t>Development Measures</a:t>
            </a:r>
            <a:endParaRPr lang="en-US" dirty="0"/>
          </a:p>
        </p:txBody>
      </p:sp>
      <p:grpSp>
        <p:nvGrpSpPr>
          <p:cNvPr id="4" name="object 3"/>
          <p:cNvGrpSpPr/>
          <p:nvPr/>
        </p:nvGrpSpPr>
        <p:grpSpPr>
          <a:xfrm>
            <a:off x="304800" y="1447800"/>
            <a:ext cx="4789170" cy="4244975"/>
            <a:chOff x="1084713" y="1809015"/>
            <a:chExt cx="4789170" cy="4244975"/>
          </a:xfrm>
        </p:grpSpPr>
        <p:pic>
          <p:nvPicPr>
            <p:cNvPr id="5" name="object 4"/>
            <p:cNvPicPr/>
            <p:nvPr/>
          </p:nvPicPr>
          <p:blipFill>
            <a:blip r:embed="rId2" cstate="print"/>
            <a:stretch>
              <a:fillRect/>
            </a:stretch>
          </p:blipFill>
          <p:spPr>
            <a:xfrm>
              <a:off x="1084713" y="1809015"/>
              <a:ext cx="4788959" cy="4244464"/>
            </a:xfrm>
            <a:prstGeom prst="rect">
              <a:avLst/>
            </a:prstGeom>
          </p:spPr>
        </p:pic>
        <p:sp>
          <p:nvSpPr>
            <p:cNvPr id="6" name="object 5"/>
            <p:cNvSpPr/>
            <p:nvPr/>
          </p:nvSpPr>
          <p:spPr>
            <a:xfrm>
              <a:off x="3100624" y="3233372"/>
              <a:ext cx="2396490" cy="1517650"/>
            </a:xfrm>
            <a:custGeom>
              <a:avLst/>
              <a:gdLst/>
              <a:ahLst/>
              <a:cxnLst/>
              <a:rect l="l" t="t" r="r" b="b"/>
              <a:pathLst>
                <a:path w="2396490" h="1517650">
                  <a:moveTo>
                    <a:pt x="1515650" y="0"/>
                  </a:moveTo>
                  <a:lnTo>
                    <a:pt x="1462369" y="1102"/>
                  </a:lnTo>
                  <a:lnTo>
                    <a:pt x="1408301" y="3823"/>
                  </a:lnTo>
                  <a:lnTo>
                    <a:pt x="1353518" y="8180"/>
                  </a:lnTo>
                  <a:lnTo>
                    <a:pt x="1298090" y="14195"/>
                  </a:lnTo>
                  <a:lnTo>
                    <a:pt x="1242090" y="21885"/>
                  </a:lnTo>
                  <a:lnTo>
                    <a:pt x="1185590" y="31271"/>
                  </a:lnTo>
                  <a:lnTo>
                    <a:pt x="1128660" y="42372"/>
                  </a:lnTo>
                  <a:lnTo>
                    <a:pt x="1071373" y="55208"/>
                  </a:lnTo>
                  <a:lnTo>
                    <a:pt x="1013801" y="69798"/>
                  </a:lnTo>
                  <a:lnTo>
                    <a:pt x="956654" y="85976"/>
                  </a:lnTo>
                  <a:lnTo>
                    <a:pt x="900630" y="103531"/>
                  </a:lnTo>
                  <a:lnTo>
                    <a:pt x="845782" y="122409"/>
                  </a:lnTo>
                  <a:lnTo>
                    <a:pt x="792163" y="142558"/>
                  </a:lnTo>
                  <a:lnTo>
                    <a:pt x="739824" y="163924"/>
                  </a:lnTo>
                  <a:lnTo>
                    <a:pt x="688818" y="186456"/>
                  </a:lnTo>
                  <a:lnTo>
                    <a:pt x="639197" y="210100"/>
                  </a:lnTo>
                  <a:lnTo>
                    <a:pt x="591014" y="234804"/>
                  </a:lnTo>
                  <a:lnTo>
                    <a:pt x="544321" y="260514"/>
                  </a:lnTo>
                  <a:lnTo>
                    <a:pt x="499170" y="287179"/>
                  </a:lnTo>
                  <a:lnTo>
                    <a:pt x="455614" y="314746"/>
                  </a:lnTo>
                  <a:lnTo>
                    <a:pt x="413705" y="343161"/>
                  </a:lnTo>
                  <a:lnTo>
                    <a:pt x="373495" y="372372"/>
                  </a:lnTo>
                  <a:lnTo>
                    <a:pt x="335037" y="402327"/>
                  </a:lnTo>
                  <a:lnTo>
                    <a:pt x="298383" y="432972"/>
                  </a:lnTo>
                  <a:lnTo>
                    <a:pt x="263586" y="464255"/>
                  </a:lnTo>
                  <a:lnTo>
                    <a:pt x="230697" y="496123"/>
                  </a:lnTo>
                  <a:lnTo>
                    <a:pt x="199770" y="528524"/>
                  </a:lnTo>
                  <a:lnTo>
                    <a:pt x="170856" y="561404"/>
                  </a:lnTo>
                  <a:lnTo>
                    <a:pt x="144008" y="594712"/>
                  </a:lnTo>
                  <a:lnTo>
                    <a:pt x="119278" y="628394"/>
                  </a:lnTo>
                  <a:lnTo>
                    <a:pt x="96719" y="662397"/>
                  </a:lnTo>
                  <a:lnTo>
                    <a:pt x="76382" y="696669"/>
                  </a:lnTo>
                  <a:lnTo>
                    <a:pt x="58321" y="731157"/>
                  </a:lnTo>
                  <a:lnTo>
                    <a:pt x="29234" y="800571"/>
                  </a:lnTo>
                  <a:lnTo>
                    <a:pt x="9877" y="870216"/>
                  </a:lnTo>
                  <a:lnTo>
                    <a:pt x="668" y="939671"/>
                  </a:lnTo>
                  <a:lnTo>
                    <a:pt x="0" y="974195"/>
                  </a:lnTo>
                  <a:lnTo>
                    <a:pt x="2025" y="1008514"/>
                  </a:lnTo>
                  <a:lnTo>
                    <a:pt x="14369" y="1076323"/>
                  </a:lnTo>
                  <a:lnTo>
                    <a:pt x="37552" y="1141226"/>
                  </a:lnTo>
                  <a:lnTo>
                    <a:pt x="70765" y="1201525"/>
                  </a:lnTo>
                  <a:lnTo>
                    <a:pt x="113435" y="1257066"/>
                  </a:lnTo>
                  <a:lnTo>
                    <a:pt x="164988" y="1307693"/>
                  </a:lnTo>
                  <a:lnTo>
                    <a:pt x="224852" y="1353249"/>
                  </a:lnTo>
                  <a:lnTo>
                    <a:pt x="257721" y="1374078"/>
                  </a:lnTo>
                  <a:lnTo>
                    <a:pt x="292453" y="1393580"/>
                  </a:lnTo>
                  <a:lnTo>
                    <a:pt x="328975" y="1411738"/>
                  </a:lnTo>
                  <a:lnTo>
                    <a:pt x="367216" y="1428530"/>
                  </a:lnTo>
                  <a:lnTo>
                    <a:pt x="407105" y="1443939"/>
                  </a:lnTo>
                  <a:lnTo>
                    <a:pt x="448570" y="1457943"/>
                  </a:lnTo>
                  <a:lnTo>
                    <a:pt x="491539" y="1470524"/>
                  </a:lnTo>
                  <a:lnTo>
                    <a:pt x="535940" y="1481663"/>
                  </a:lnTo>
                  <a:lnTo>
                    <a:pt x="581702" y="1491340"/>
                  </a:lnTo>
                  <a:lnTo>
                    <a:pt x="628754" y="1499535"/>
                  </a:lnTo>
                  <a:lnTo>
                    <a:pt x="677022" y="1506229"/>
                  </a:lnTo>
                  <a:lnTo>
                    <a:pt x="726437" y="1511403"/>
                  </a:lnTo>
                  <a:lnTo>
                    <a:pt x="776925" y="1515037"/>
                  </a:lnTo>
                  <a:lnTo>
                    <a:pt x="828416" y="1517111"/>
                  </a:lnTo>
                  <a:lnTo>
                    <a:pt x="880837" y="1517607"/>
                  </a:lnTo>
                  <a:lnTo>
                    <a:pt x="934118" y="1516504"/>
                  </a:lnTo>
                  <a:lnTo>
                    <a:pt x="988186" y="1513784"/>
                  </a:lnTo>
                  <a:lnTo>
                    <a:pt x="1042969" y="1509426"/>
                  </a:lnTo>
                  <a:lnTo>
                    <a:pt x="1098397" y="1503412"/>
                  </a:lnTo>
                  <a:lnTo>
                    <a:pt x="1154397" y="1495721"/>
                  </a:lnTo>
                  <a:lnTo>
                    <a:pt x="1210897" y="1486335"/>
                  </a:lnTo>
                  <a:lnTo>
                    <a:pt x="1267827" y="1475234"/>
                  </a:lnTo>
                  <a:lnTo>
                    <a:pt x="1325114" y="1462398"/>
                  </a:lnTo>
                  <a:lnTo>
                    <a:pt x="1382686" y="1447809"/>
                  </a:lnTo>
                  <a:lnTo>
                    <a:pt x="1439833" y="1431630"/>
                  </a:lnTo>
                  <a:lnTo>
                    <a:pt x="1495857" y="1414075"/>
                  </a:lnTo>
                  <a:lnTo>
                    <a:pt x="1550705" y="1395197"/>
                  </a:lnTo>
                  <a:lnTo>
                    <a:pt x="1604324" y="1375049"/>
                  </a:lnTo>
                  <a:lnTo>
                    <a:pt x="1656663" y="1353682"/>
                  </a:lnTo>
                  <a:lnTo>
                    <a:pt x="1707669" y="1331150"/>
                  </a:lnTo>
                  <a:lnTo>
                    <a:pt x="1757290" y="1307506"/>
                  </a:lnTo>
                  <a:lnTo>
                    <a:pt x="1805473" y="1282803"/>
                  </a:lnTo>
                  <a:lnTo>
                    <a:pt x="1852166" y="1257092"/>
                  </a:lnTo>
                  <a:lnTo>
                    <a:pt x="1897317" y="1230427"/>
                  </a:lnTo>
                  <a:lnTo>
                    <a:pt x="1940873" y="1202861"/>
                  </a:lnTo>
                  <a:lnTo>
                    <a:pt x="1982782" y="1174445"/>
                  </a:lnTo>
                  <a:lnTo>
                    <a:pt x="2022992" y="1145234"/>
                  </a:lnTo>
                  <a:lnTo>
                    <a:pt x="2061450" y="1115280"/>
                  </a:lnTo>
                  <a:lnTo>
                    <a:pt x="2098103" y="1084634"/>
                  </a:lnTo>
                  <a:lnTo>
                    <a:pt x="2132901" y="1053351"/>
                  </a:lnTo>
                  <a:lnTo>
                    <a:pt x="2165789" y="1021483"/>
                  </a:lnTo>
                  <a:lnTo>
                    <a:pt x="2196717" y="989082"/>
                  </a:lnTo>
                  <a:lnTo>
                    <a:pt x="2225631" y="956202"/>
                  </a:lnTo>
                  <a:lnTo>
                    <a:pt x="2252479" y="922894"/>
                  </a:lnTo>
                  <a:lnTo>
                    <a:pt x="2277209" y="889213"/>
                  </a:lnTo>
                  <a:lnTo>
                    <a:pt x="2299768" y="855209"/>
                  </a:lnTo>
                  <a:lnTo>
                    <a:pt x="2320104" y="820937"/>
                  </a:lnTo>
                  <a:lnTo>
                    <a:pt x="2338165" y="786449"/>
                  </a:lnTo>
                  <a:lnTo>
                    <a:pt x="2367252" y="717036"/>
                  </a:lnTo>
                  <a:lnTo>
                    <a:pt x="2386610" y="647390"/>
                  </a:lnTo>
                  <a:lnTo>
                    <a:pt x="2395819" y="577935"/>
                  </a:lnTo>
                  <a:lnTo>
                    <a:pt x="2396487" y="543411"/>
                  </a:lnTo>
                  <a:lnTo>
                    <a:pt x="2394461" y="509092"/>
                  </a:lnTo>
                  <a:lnTo>
                    <a:pt x="2382118" y="441283"/>
                  </a:lnTo>
                  <a:lnTo>
                    <a:pt x="2358935" y="376380"/>
                  </a:lnTo>
                  <a:lnTo>
                    <a:pt x="2325722" y="316081"/>
                  </a:lnTo>
                  <a:lnTo>
                    <a:pt x="2283052" y="260540"/>
                  </a:lnTo>
                  <a:lnTo>
                    <a:pt x="2231499" y="209914"/>
                  </a:lnTo>
                  <a:lnTo>
                    <a:pt x="2171635" y="164357"/>
                  </a:lnTo>
                  <a:lnTo>
                    <a:pt x="2138766" y="143528"/>
                  </a:lnTo>
                  <a:lnTo>
                    <a:pt x="2104034" y="124026"/>
                  </a:lnTo>
                  <a:lnTo>
                    <a:pt x="2067512" y="105869"/>
                  </a:lnTo>
                  <a:lnTo>
                    <a:pt x="2029271" y="89076"/>
                  </a:lnTo>
                  <a:lnTo>
                    <a:pt x="1989382" y="73668"/>
                  </a:lnTo>
                  <a:lnTo>
                    <a:pt x="1947917" y="59663"/>
                  </a:lnTo>
                  <a:lnTo>
                    <a:pt x="1904948" y="47082"/>
                  </a:lnTo>
                  <a:lnTo>
                    <a:pt x="1860547" y="35943"/>
                  </a:lnTo>
                  <a:lnTo>
                    <a:pt x="1814785" y="26266"/>
                  </a:lnTo>
                  <a:lnTo>
                    <a:pt x="1767733" y="18071"/>
                  </a:lnTo>
                  <a:lnTo>
                    <a:pt x="1719465" y="11377"/>
                  </a:lnTo>
                  <a:lnTo>
                    <a:pt x="1670050" y="6203"/>
                  </a:lnTo>
                  <a:lnTo>
                    <a:pt x="1619562" y="2569"/>
                  </a:lnTo>
                  <a:lnTo>
                    <a:pt x="1568071" y="495"/>
                  </a:lnTo>
                  <a:lnTo>
                    <a:pt x="1515650" y="0"/>
                  </a:lnTo>
                  <a:close/>
                </a:path>
              </a:pathLst>
            </a:custGeom>
            <a:solidFill>
              <a:srgbClr val="FFFFFF">
                <a:alpha val="79998"/>
              </a:srgbClr>
            </a:solidFill>
          </p:spPr>
          <p:txBody>
            <a:bodyPr wrap="square" lIns="0" tIns="0" rIns="0" bIns="0" rtlCol="0"/>
            <a:lstStyle/>
            <a:p>
              <a:endParaRPr/>
            </a:p>
          </p:txBody>
        </p:sp>
        <p:sp>
          <p:nvSpPr>
            <p:cNvPr id="7" name="object 6"/>
            <p:cNvSpPr/>
            <p:nvPr/>
          </p:nvSpPr>
          <p:spPr>
            <a:xfrm>
              <a:off x="3078952" y="3223132"/>
              <a:ext cx="2440305" cy="1549400"/>
            </a:xfrm>
            <a:custGeom>
              <a:avLst/>
              <a:gdLst/>
              <a:ahLst/>
              <a:cxnLst/>
              <a:rect l="l" t="t" r="r" b="b"/>
              <a:pathLst>
                <a:path w="2440304" h="1549400">
                  <a:moveTo>
                    <a:pt x="1730938" y="0"/>
                  </a:moveTo>
                  <a:lnTo>
                    <a:pt x="1393694" y="0"/>
                  </a:lnTo>
                  <a:lnTo>
                    <a:pt x="1334380" y="12700"/>
                  </a:lnTo>
                  <a:lnTo>
                    <a:pt x="1274403" y="12700"/>
                  </a:lnTo>
                  <a:lnTo>
                    <a:pt x="1029571" y="63500"/>
                  </a:lnTo>
                  <a:lnTo>
                    <a:pt x="968278" y="88900"/>
                  </a:lnTo>
                  <a:lnTo>
                    <a:pt x="908262" y="101600"/>
                  </a:lnTo>
                  <a:lnTo>
                    <a:pt x="849584" y="127000"/>
                  </a:lnTo>
                  <a:lnTo>
                    <a:pt x="792306" y="139700"/>
                  </a:lnTo>
                  <a:lnTo>
                    <a:pt x="736489" y="165100"/>
                  </a:lnTo>
                  <a:lnTo>
                    <a:pt x="682197" y="190500"/>
                  </a:lnTo>
                  <a:lnTo>
                    <a:pt x="629489" y="215900"/>
                  </a:lnTo>
                  <a:lnTo>
                    <a:pt x="578430" y="241300"/>
                  </a:lnTo>
                  <a:lnTo>
                    <a:pt x="529080" y="279400"/>
                  </a:lnTo>
                  <a:lnTo>
                    <a:pt x="481502" y="304800"/>
                  </a:lnTo>
                  <a:lnTo>
                    <a:pt x="435758" y="330200"/>
                  </a:lnTo>
                  <a:lnTo>
                    <a:pt x="391909" y="368300"/>
                  </a:lnTo>
                  <a:lnTo>
                    <a:pt x="350018" y="393700"/>
                  </a:lnTo>
                  <a:lnTo>
                    <a:pt x="310147" y="431800"/>
                  </a:lnTo>
                  <a:lnTo>
                    <a:pt x="272360" y="457200"/>
                  </a:lnTo>
                  <a:lnTo>
                    <a:pt x="236721" y="495300"/>
                  </a:lnTo>
                  <a:lnTo>
                    <a:pt x="203292" y="533400"/>
                  </a:lnTo>
                  <a:lnTo>
                    <a:pt x="172140" y="571500"/>
                  </a:lnTo>
                  <a:lnTo>
                    <a:pt x="143332" y="609600"/>
                  </a:lnTo>
                  <a:lnTo>
                    <a:pt x="116932" y="647700"/>
                  </a:lnTo>
                  <a:lnTo>
                    <a:pt x="93013" y="673100"/>
                  </a:lnTo>
                  <a:lnTo>
                    <a:pt x="71645" y="711200"/>
                  </a:lnTo>
                  <a:lnTo>
                    <a:pt x="52903" y="749300"/>
                  </a:lnTo>
                  <a:lnTo>
                    <a:pt x="36861" y="787400"/>
                  </a:lnTo>
                  <a:lnTo>
                    <a:pt x="23600" y="825500"/>
                  </a:lnTo>
                  <a:lnTo>
                    <a:pt x="13201" y="863600"/>
                  </a:lnTo>
                  <a:lnTo>
                    <a:pt x="5746" y="914400"/>
                  </a:lnTo>
                  <a:lnTo>
                    <a:pt x="1319" y="952500"/>
                  </a:lnTo>
                  <a:lnTo>
                    <a:pt x="0" y="990600"/>
                  </a:lnTo>
                  <a:lnTo>
                    <a:pt x="1866" y="1028700"/>
                  </a:lnTo>
                  <a:lnTo>
                    <a:pt x="6987" y="1066800"/>
                  </a:lnTo>
                  <a:lnTo>
                    <a:pt x="15424" y="1104899"/>
                  </a:lnTo>
                  <a:lnTo>
                    <a:pt x="27095" y="1130299"/>
                  </a:lnTo>
                  <a:lnTo>
                    <a:pt x="41808" y="1168399"/>
                  </a:lnTo>
                  <a:lnTo>
                    <a:pt x="59453" y="1206499"/>
                  </a:lnTo>
                  <a:lnTo>
                    <a:pt x="79922" y="1231899"/>
                  </a:lnTo>
                  <a:lnTo>
                    <a:pt x="103101" y="1269999"/>
                  </a:lnTo>
                  <a:lnTo>
                    <a:pt x="128880" y="1295399"/>
                  </a:lnTo>
                  <a:lnTo>
                    <a:pt x="157154" y="1320799"/>
                  </a:lnTo>
                  <a:lnTo>
                    <a:pt x="187820" y="1358899"/>
                  </a:lnTo>
                  <a:lnTo>
                    <a:pt x="220778" y="1384299"/>
                  </a:lnTo>
                  <a:lnTo>
                    <a:pt x="255932" y="1396999"/>
                  </a:lnTo>
                  <a:lnTo>
                    <a:pt x="293192" y="1422399"/>
                  </a:lnTo>
                  <a:lnTo>
                    <a:pt x="332466" y="1447799"/>
                  </a:lnTo>
                  <a:lnTo>
                    <a:pt x="373668" y="1460499"/>
                  </a:lnTo>
                  <a:lnTo>
                    <a:pt x="416712" y="1473199"/>
                  </a:lnTo>
                  <a:lnTo>
                    <a:pt x="461510" y="1498599"/>
                  </a:lnTo>
                  <a:lnTo>
                    <a:pt x="507980" y="1511299"/>
                  </a:lnTo>
                  <a:lnTo>
                    <a:pt x="605598" y="1536699"/>
                  </a:lnTo>
                  <a:lnTo>
                    <a:pt x="656577" y="1536699"/>
                  </a:lnTo>
                  <a:lnTo>
                    <a:pt x="708892" y="1549399"/>
                  </a:lnTo>
                  <a:lnTo>
                    <a:pt x="1105451" y="1549399"/>
                  </a:lnTo>
                  <a:lnTo>
                    <a:pt x="1287029" y="1511299"/>
                  </a:lnTo>
                  <a:lnTo>
                    <a:pt x="765088" y="1511299"/>
                  </a:lnTo>
                  <a:lnTo>
                    <a:pt x="712993" y="1498599"/>
                  </a:lnTo>
                  <a:lnTo>
                    <a:pt x="662193" y="1498599"/>
                  </a:lnTo>
                  <a:lnTo>
                    <a:pt x="564828" y="1473199"/>
                  </a:lnTo>
                  <a:lnTo>
                    <a:pt x="518440" y="1460499"/>
                  </a:lnTo>
                  <a:lnTo>
                    <a:pt x="473701" y="1447799"/>
                  </a:lnTo>
                  <a:lnTo>
                    <a:pt x="430695" y="1435099"/>
                  </a:lnTo>
                  <a:lnTo>
                    <a:pt x="389511" y="1422399"/>
                  </a:lnTo>
                  <a:lnTo>
                    <a:pt x="350238" y="1409699"/>
                  </a:lnTo>
                  <a:lnTo>
                    <a:pt x="312958" y="1384299"/>
                  </a:lnTo>
                  <a:lnTo>
                    <a:pt x="277757" y="1358899"/>
                  </a:lnTo>
                  <a:lnTo>
                    <a:pt x="244717" y="1346199"/>
                  </a:lnTo>
                  <a:lnTo>
                    <a:pt x="213918" y="1320799"/>
                  </a:lnTo>
                  <a:lnTo>
                    <a:pt x="185437" y="1295399"/>
                  </a:lnTo>
                  <a:lnTo>
                    <a:pt x="135714" y="1244599"/>
                  </a:lnTo>
                  <a:lnTo>
                    <a:pt x="114607" y="1206499"/>
                  </a:lnTo>
                  <a:lnTo>
                    <a:pt x="96088" y="1181099"/>
                  </a:lnTo>
                  <a:lnTo>
                    <a:pt x="80215" y="1155699"/>
                  </a:lnTo>
                  <a:lnTo>
                    <a:pt x="67050" y="1117599"/>
                  </a:lnTo>
                  <a:lnTo>
                    <a:pt x="56658" y="1092199"/>
                  </a:lnTo>
                  <a:lnTo>
                    <a:pt x="49193" y="1054100"/>
                  </a:lnTo>
                  <a:lnTo>
                    <a:pt x="44724" y="1016000"/>
                  </a:lnTo>
                  <a:lnTo>
                    <a:pt x="43186" y="977900"/>
                  </a:lnTo>
                  <a:lnTo>
                    <a:pt x="44523" y="952500"/>
                  </a:lnTo>
                  <a:lnTo>
                    <a:pt x="48689" y="914400"/>
                  </a:lnTo>
                  <a:lnTo>
                    <a:pt x="55634" y="876300"/>
                  </a:lnTo>
                  <a:lnTo>
                    <a:pt x="65321" y="838200"/>
                  </a:lnTo>
                  <a:lnTo>
                    <a:pt x="77703" y="812800"/>
                  </a:lnTo>
                  <a:lnTo>
                    <a:pt x="92737" y="774700"/>
                  </a:lnTo>
                  <a:lnTo>
                    <a:pt x="110378" y="736600"/>
                  </a:lnTo>
                  <a:lnTo>
                    <a:pt x="130575" y="698500"/>
                  </a:lnTo>
                  <a:lnTo>
                    <a:pt x="153276" y="660400"/>
                  </a:lnTo>
                  <a:lnTo>
                    <a:pt x="178428" y="635000"/>
                  </a:lnTo>
                  <a:lnTo>
                    <a:pt x="205974" y="596900"/>
                  </a:lnTo>
                  <a:lnTo>
                    <a:pt x="235856" y="558800"/>
                  </a:lnTo>
                  <a:lnTo>
                    <a:pt x="268016" y="533400"/>
                  </a:lnTo>
                  <a:lnTo>
                    <a:pt x="302393" y="495300"/>
                  </a:lnTo>
                  <a:lnTo>
                    <a:pt x="338926" y="457200"/>
                  </a:lnTo>
                  <a:lnTo>
                    <a:pt x="377550" y="431800"/>
                  </a:lnTo>
                  <a:lnTo>
                    <a:pt x="418205" y="393700"/>
                  </a:lnTo>
                  <a:lnTo>
                    <a:pt x="460828" y="368300"/>
                  </a:lnTo>
                  <a:lnTo>
                    <a:pt x="505355" y="342900"/>
                  </a:lnTo>
                  <a:lnTo>
                    <a:pt x="551723" y="304800"/>
                  </a:lnTo>
                  <a:lnTo>
                    <a:pt x="599869" y="279400"/>
                  </a:lnTo>
                  <a:lnTo>
                    <a:pt x="649728" y="254000"/>
                  </a:lnTo>
                  <a:lnTo>
                    <a:pt x="701236" y="228600"/>
                  </a:lnTo>
                  <a:lnTo>
                    <a:pt x="754331" y="203200"/>
                  </a:lnTo>
                  <a:lnTo>
                    <a:pt x="808950" y="190500"/>
                  </a:lnTo>
                  <a:lnTo>
                    <a:pt x="865026" y="165100"/>
                  </a:lnTo>
                  <a:lnTo>
                    <a:pt x="922498" y="139700"/>
                  </a:lnTo>
                  <a:lnTo>
                    <a:pt x="981302" y="127000"/>
                  </a:lnTo>
                  <a:lnTo>
                    <a:pt x="1041373" y="101600"/>
                  </a:lnTo>
                  <a:lnTo>
                    <a:pt x="1221931" y="63500"/>
                  </a:lnTo>
                  <a:lnTo>
                    <a:pt x="1281220" y="63500"/>
                  </a:lnTo>
                  <a:lnTo>
                    <a:pt x="1339916" y="50800"/>
                  </a:lnTo>
                  <a:lnTo>
                    <a:pt x="1397930" y="50800"/>
                  </a:lnTo>
                  <a:lnTo>
                    <a:pt x="1455178" y="38100"/>
                  </a:lnTo>
                  <a:lnTo>
                    <a:pt x="1931850" y="38100"/>
                  </a:lnTo>
                  <a:lnTo>
                    <a:pt x="1883793" y="25400"/>
                  </a:lnTo>
                  <a:lnTo>
                    <a:pt x="1834233" y="25400"/>
                  </a:lnTo>
                  <a:lnTo>
                    <a:pt x="1730938" y="0"/>
                  </a:lnTo>
                  <a:close/>
                </a:path>
                <a:path w="2440304" h="1549400">
                  <a:moveTo>
                    <a:pt x="1931850" y="38100"/>
                  </a:moveTo>
                  <a:lnTo>
                    <a:pt x="1674742" y="38100"/>
                  </a:lnTo>
                  <a:lnTo>
                    <a:pt x="1726836" y="50800"/>
                  </a:lnTo>
                  <a:lnTo>
                    <a:pt x="1777638" y="50800"/>
                  </a:lnTo>
                  <a:lnTo>
                    <a:pt x="1827055" y="63500"/>
                  </a:lnTo>
                  <a:lnTo>
                    <a:pt x="1921390" y="88900"/>
                  </a:lnTo>
                  <a:lnTo>
                    <a:pt x="1966130" y="101600"/>
                  </a:lnTo>
                  <a:lnTo>
                    <a:pt x="2009136" y="114300"/>
                  </a:lnTo>
                  <a:lnTo>
                    <a:pt x="2050318" y="127000"/>
                  </a:lnTo>
                  <a:lnTo>
                    <a:pt x="2089593" y="152400"/>
                  </a:lnTo>
                  <a:lnTo>
                    <a:pt x="2126872" y="165100"/>
                  </a:lnTo>
                  <a:lnTo>
                    <a:pt x="2162073" y="190500"/>
                  </a:lnTo>
                  <a:lnTo>
                    <a:pt x="2195113" y="203200"/>
                  </a:lnTo>
                  <a:lnTo>
                    <a:pt x="2225912" y="228600"/>
                  </a:lnTo>
                  <a:lnTo>
                    <a:pt x="2254393" y="254000"/>
                  </a:lnTo>
                  <a:lnTo>
                    <a:pt x="2280484" y="279400"/>
                  </a:lnTo>
                  <a:lnTo>
                    <a:pt x="2304116" y="304800"/>
                  </a:lnTo>
                  <a:lnTo>
                    <a:pt x="2325222" y="342900"/>
                  </a:lnTo>
                  <a:lnTo>
                    <a:pt x="2343743" y="368300"/>
                  </a:lnTo>
                  <a:lnTo>
                    <a:pt x="2359615" y="393700"/>
                  </a:lnTo>
                  <a:lnTo>
                    <a:pt x="2372779" y="431800"/>
                  </a:lnTo>
                  <a:lnTo>
                    <a:pt x="2383172" y="469900"/>
                  </a:lnTo>
                  <a:lnTo>
                    <a:pt x="2390637" y="495300"/>
                  </a:lnTo>
                  <a:lnTo>
                    <a:pt x="2395106" y="533400"/>
                  </a:lnTo>
                  <a:lnTo>
                    <a:pt x="2396644" y="571500"/>
                  </a:lnTo>
                  <a:lnTo>
                    <a:pt x="2395306" y="596900"/>
                  </a:lnTo>
                  <a:lnTo>
                    <a:pt x="2391142" y="635000"/>
                  </a:lnTo>
                  <a:lnTo>
                    <a:pt x="2384195" y="673100"/>
                  </a:lnTo>
                  <a:lnTo>
                    <a:pt x="2374510" y="711200"/>
                  </a:lnTo>
                  <a:lnTo>
                    <a:pt x="2362127" y="749300"/>
                  </a:lnTo>
                  <a:lnTo>
                    <a:pt x="2347093" y="774700"/>
                  </a:lnTo>
                  <a:lnTo>
                    <a:pt x="2329453" y="812800"/>
                  </a:lnTo>
                  <a:lnTo>
                    <a:pt x="2309256" y="850900"/>
                  </a:lnTo>
                  <a:lnTo>
                    <a:pt x="2286554" y="889000"/>
                  </a:lnTo>
                  <a:lnTo>
                    <a:pt x="2261402" y="914400"/>
                  </a:lnTo>
                  <a:lnTo>
                    <a:pt x="2233856" y="952500"/>
                  </a:lnTo>
                  <a:lnTo>
                    <a:pt x="2203973" y="990600"/>
                  </a:lnTo>
                  <a:lnTo>
                    <a:pt x="2171814" y="1028700"/>
                  </a:lnTo>
                  <a:lnTo>
                    <a:pt x="2137437" y="1054100"/>
                  </a:lnTo>
                  <a:lnTo>
                    <a:pt x="2100905" y="1092199"/>
                  </a:lnTo>
                  <a:lnTo>
                    <a:pt x="2062280" y="1117599"/>
                  </a:lnTo>
                  <a:lnTo>
                    <a:pt x="2021625" y="1155699"/>
                  </a:lnTo>
                  <a:lnTo>
                    <a:pt x="1979002" y="1181099"/>
                  </a:lnTo>
                  <a:lnTo>
                    <a:pt x="1934475" y="1206499"/>
                  </a:lnTo>
                  <a:lnTo>
                    <a:pt x="1888107" y="1244599"/>
                  </a:lnTo>
                  <a:lnTo>
                    <a:pt x="1839962" y="1269999"/>
                  </a:lnTo>
                  <a:lnTo>
                    <a:pt x="1790103" y="1295399"/>
                  </a:lnTo>
                  <a:lnTo>
                    <a:pt x="1738594" y="1320799"/>
                  </a:lnTo>
                  <a:lnTo>
                    <a:pt x="1685498" y="1346199"/>
                  </a:lnTo>
                  <a:lnTo>
                    <a:pt x="1630880" y="1371599"/>
                  </a:lnTo>
                  <a:lnTo>
                    <a:pt x="1574803" y="1384299"/>
                  </a:lnTo>
                  <a:lnTo>
                    <a:pt x="1517332" y="1409699"/>
                  </a:lnTo>
                  <a:lnTo>
                    <a:pt x="1458528" y="1422399"/>
                  </a:lnTo>
                  <a:lnTo>
                    <a:pt x="1398457" y="1447799"/>
                  </a:lnTo>
                  <a:lnTo>
                    <a:pt x="1158610" y="1498599"/>
                  </a:lnTo>
                  <a:lnTo>
                    <a:pt x="1099915" y="1498599"/>
                  </a:lnTo>
                  <a:lnTo>
                    <a:pt x="1041899" y="1511299"/>
                  </a:lnTo>
                  <a:lnTo>
                    <a:pt x="1287029" y="1511299"/>
                  </a:lnTo>
                  <a:lnTo>
                    <a:pt x="1471551" y="1473199"/>
                  </a:lnTo>
                  <a:lnTo>
                    <a:pt x="1590247" y="1422399"/>
                  </a:lnTo>
                  <a:lnTo>
                    <a:pt x="1647525" y="1409699"/>
                  </a:lnTo>
                  <a:lnTo>
                    <a:pt x="1703341" y="1384299"/>
                  </a:lnTo>
                  <a:lnTo>
                    <a:pt x="1757634" y="1358899"/>
                  </a:lnTo>
                  <a:lnTo>
                    <a:pt x="1810341" y="1333499"/>
                  </a:lnTo>
                  <a:lnTo>
                    <a:pt x="1861400" y="1308099"/>
                  </a:lnTo>
                  <a:lnTo>
                    <a:pt x="1910750" y="1282699"/>
                  </a:lnTo>
                  <a:lnTo>
                    <a:pt x="1958328" y="1244599"/>
                  </a:lnTo>
                  <a:lnTo>
                    <a:pt x="2004072" y="1219199"/>
                  </a:lnTo>
                  <a:lnTo>
                    <a:pt x="2047921" y="1181099"/>
                  </a:lnTo>
                  <a:lnTo>
                    <a:pt x="2089812" y="1155699"/>
                  </a:lnTo>
                  <a:lnTo>
                    <a:pt x="2129683" y="1117599"/>
                  </a:lnTo>
                  <a:lnTo>
                    <a:pt x="2167470" y="1092199"/>
                  </a:lnTo>
                  <a:lnTo>
                    <a:pt x="2203109" y="1054100"/>
                  </a:lnTo>
                  <a:lnTo>
                    <a:pt x="2236538" y="1016000"/>
                  </a:lnTo>
                  <a:lnTo>
                    <a:pt x="2267690" y="977900"/>
                  </a:lnTo>
                  <a:lnTo>
                    <a:pt x="2296499" y="939800"/>
                  </a:lnTo>
                  <a:lnTo>
                    <a:pt x="2322897" y="914400"/>
                  </a:lnTo>
                  <a:lnTo>
                    <a:pt x="2346816" y="876300"/>
                  </a:lnTo>
                  <a:lnTo>
                    <a:pt x="2368185" y="838200"/>
                  </a:lnTo>
                  <a:lnTo>
                    <a:pt x="2386928" y="800100"/>
                  </a:lnTo>
                  <a:lnTo>
                    <a:pt x="2402969" y="762000"/>
                  </a:lnTo>
                  <a:lnTo>
                    <a:pt x="2416230" y="723900"/>
                  </a:lnTo>
                  <a:lnTo>
                    <a:pt x="2426629" y="685800"/>
                  </a:lnTo>
                  <a:lnTo>
                    <a:pt x="2434084" y="647700"/>
                  </a:lnTo>
                  <a:lnTo>
                    <a:pt x="2438511" y="609600"/>
                  </a:lnTo>
                  <a:lnTo>
                    <a:pt x="2439830" y="571500"/>
                  </a:lnTo>
                  <a:lnTo>
                    <a:pt x="2437964" y="533400"/>
                  </a:lnTo>
                  <a:lnTo>
                    <a:pt x="2432843" y="495300"/>
                  </a:lnTo>
                  <a:lnTo>
                    <a:pt x="2424407" y="457200"/>
                  </a:lnTo>
                  <a:lnTo>
                    <a:pt x="2412735" y="419100"/>
                  </a:lnTo>
                  <a:lnTo>
                    <a:pt x="2398022" y="381000"/>
                  </a:lnTo>
                  <a:lnTo>
                    <a:pt x="2380377" y="342900"/>
                  </a:lnTo>
                  <a:lnTo>
                    <a:pt x="2359908" y="317500"/>
                  </a:lnTo>
                  <a:lnTo>
                    <a:pt x="2336730" y="279400"/>
                  </a:lnTo>
                  <a:lnTo>
                    <a:pt x="2282676" y="228600"/>
                  </a:lnTo>
                  <a:lnTo>
                    <a:pt x="2252010" y="203200"/>
                  </a:lnTo>
                  <a:lnTo>
                    <a:pt x="2219053" y="177800"/>
                  </a:lnTo>
                  <a:lnTo>
                    <a:pt x="2183898" y="152400"/>
                  </a:lnTo>
                  <a:lnTo>
                    <a:pt x="2146639" y="127000"/>
                  </a:lnTo>
                  <a:lnTo>
                    <a:pt x="2107364" y="101600"/>
                  </a:lnTo>
                  <a:lnTo>
                    <a:pt x="2066161" y="88900"/>
                  </a:lnTo>
                  <a:lnTo>
                    <a:pt x="2023118" y="76200"/>
                  </a:lnTo>
                  <a:lnTo>
                    <a:pt x="1978320" y="50800"/>
                  </a:lnTo>
                  <a:lnTo>
                    <a:pt x="1931850" y="38100"/>
                  </a:lnTo>
                  <a:close/>
                </a:path>
              </a:pathLst>
            </a:custGeom>
            <a:solidFill>
              <a:srgbClr val="800000"/>
            </a:solidFill>
          </p:spPr>
          <p:txBody>
            <a:bodyPr wrap="square" lIns="0" tIns="0" rIns="0" bIns="0" rtlCol="0"/>
            <a:lstStyle/>
            <a:p>
              <a:endParaRPr/>
            </a:p>
          </p:txBody>
        </p:sp>
      </p:grpSp>
      <p:sp>
        <p:nvSpPr>
          <p:cNvPr id="8" name="object 7"/>
          <p:cNvSpPr txBox="1"/>
          <p:nvPr/>
        </p:nvSpPr>
        <p:spPr>
          <a:xfrm>
            <a:off x="5632004" y="1488775"/>
            <a:ext cx="2853690" cy="2506980"/>
          </a:xfrm>
          <a:prstGeom prst="rect">
            <a:avLst/>
          </a:prstGeom>
        </p:spPr>
        <p:txBody>
          <a:bodyPr vert="horz" wrap="square" lIns="0" tIns="12700" rIns="0" bIns="0" rtlCol="0">
            <a:spAutoFit/>
          </a:bodyPr>
          <a:lstStyle/>
          <a:p>
            <a:pPr marL="12700">
              <a:lnSpc>
                <a:spcPct val="100000"/>
              </a:lnSpc>
              <a:spcBef>
                <a:spcPts val="100"/>
              </a:spcBef>
            </a:pPr>
            <a:r>
              <a:rPr sz="1200" b="1" spc="15" dirty="0">
                <a:latin typeface="Arial"/>
                <a:cs typeface="Arial"/>
              </a:rPr>
              <a:t>Job</a:t>
            </a:r>
            <a:r>
              <a:rPr sz="1200" b="1" spc="5" dirty="0">
                <a:latin typeface="Arial"/>
                <a:cs typeface="Arial"/>
              </a:rPr>
              <a:t> </a:t>
            </a:r>
            <a:r>
              <a:rPr sz="1200" b="1" spc="20" dirty="0">
                <a:latin typeface="Arial"/>
                <a:cs typeface="Arial"/>
              </a:rPr>
              <a:t>Assignments</a:t>
            </a:r>
            <a:endParaRPr sz="1200">
              <a:latin typeface="Arial"/>
              <a:cs typeface="Arial"/>
            </a:endParaRPr>
          </a:p>
          <a:p>
            <a:pPr marL="273685" indent="-132080" algn="just">
              <a:lnSpc>
                <a:spcPct val="100000"/>
              </a:lnSpc>
              <a:spcBef>
                <a:spcPts val="50"/>
              </a:spcBef>
              <a:buAutoNum type="arabicPlain"/>
              <a:tabLst>
                <a:tab pos="274320" algn="l"/>
              </a:tabLst>
            </a:pPr>
            <a:r>
              <a:rPr sz="1200" spc="15" dirty="0">
                <a:latin typeface="Arial MT"/>
                <a:cs typeface="Arial MT"/>
              </a:rPr>
              <a:t>Promote</a:t>
            </a:r>
            <a:r>
              <a:rPr sz="1200" spc="20" dirty="0">
                <a:latin typeface="Arial MT"/>
                <a:cs typeface="Arial MT"/>
              </a:rPr>
              <a:t> </a:t>
            </a:r>
            <a:r>
              <a:rPr sz="1200" spc="15" dirty="0">
                <a:latin typeface="Arial MT"/>
                <a:cs typeface="Arial MT"/>
              </a:rPr>
              <a:t>high</a:t>
            </a:r>
            <a:r>
              <a:rPr sz="1200" spc="25" dirty="0">
                <a:latin typeface="Arial MT"/>
                <a:cs typeface="Arial MT"/>
              </a:rPr>
              <a:t> </a:t>
            </a:r>
            <a:r>
              <a:rPr sz="1200" spc="15" dirty="0">
                <a:latin typeface="Arial MT"/>
                <a:cs typeface="Arial MT"/>
              </a:rPr>
              <a:t>performers</a:t>
            </a:r>
            <a:r>
              <a:rPr sz="1200" spc="20" dirty="0">
                <a:latin typeface="Arial MT"/>
                <a:cs typeface="Arial MT"/>
              </a:rPr>
              <a:t> </a:t>
            </a:r>
            <a:r>
              <a:rPr sz="1200" spc="15" dirty="0">
                <a:latin typeface="Arial MT"/>
                <a:cs typeface="Arial MT"/>
              </a:rPr>
              <a:t>quickly</a:t>
            </a:r>
            <a:endParaRPr sz="1200">
              <a:latin typeface="Arial MT"/>
              <a:cs typeface="Arial MT"/>
            </a:endParaRPr>
          </a:p>
          <a:p>
            <a:pPr marL="142240" marR="5080" algn="just">
              <a:lnSpc>
                <a:spcPct val="103299"/>
              </a:lnSpc>
              <a:spcBef>
                <a:spcPts val="20"/>
              </a:spcBef>
              <a:buAutoNum type="arabicPlain"/>
              <a:tabLst>
                <a:tab pos="274320" algn="l"/>
              </a:tabLst>
            </a:pPr>
            <a:r>
              <a:rPr sz="1200" spc="15" dirty="0">
                <a:latin typeface="Arial MT"/>
                <a:cs typeface="Arial MT"/>
              </a:rPr>
              <a:t>Build </a:t>
            </a:r>
            <a:r>
              <a:rPr sz="1200" spc="10" dirty="0">
                <a:latin typeface="Arial MT"/>
                <a:cs typeface="Arial MT"/>
              </a:rPr>
              <a:t>skills </a:t>
            </a:r>
            <a:r>
              <a:rPr sz="1200" dirty="0">
                <a:latin typeface="Arial MT"/>
                <a:cs typeface="Arial MT"/>
              </a:rPr>
              <a:t>to </a:t>
            </a:r>
            <a:r>
              <a:rPr sz="1200" spc="15" dirty="0">
                <a:latin typeface="Arial MT"/>
                <a:cs typeface="Arial MT"/>
              </a:rPr>
              <a:t>boost career prospects </a:t>
            </a:r>
            <a:r>
              <a:rPr sz="1200" spc="-320" dirty="0">
                <a:latin typeface="Arial MT"/>
                <a:cs typeface="Arial MT"/>
              </a:rPr>
              <a:t> </a:t>
            </a:r>
            <a:r>
              <a:rPr sz="1200" dirty="0">
                <a:latin typeface="Arial MT"/>
                <a:cs typeface="Arial MT"/>
              </a:rPr>
              <a:t>3</a:t>
            </a:r>
            <a:r>
              <a:rPr sz="1200" spc="25" dirty="0">
                <a:latin typeface="Arial MT"/>
                <a:cs typeface="Arial MT"/>
              </a:rPr>
              <a:t> </a:t>
            </a:r>
            <a:r>
              <a:rPr sz="1200" spc="15" dirty="0">
                <a:latin typeface="Arial MT"/>
                <a:cs typeface="Arial MT"/>
              </a:rPr>
              <a:t>Fast</a:t>
            </a:r>
            <a:r>
              <a:rPr sz="1200" spc="5" dirty="0">
                <a:latin typeface="Arial MT"/>
                <a:cs typeface="Arial MT"/>
              </a:rPr>
              <a:t> </a:t>
            </a:r>
            <a:r>
              <a:rPr sz="1200" spc="10" dirty="0">
                <a:latin typeface="Arial MT"/>
                <a:cs typeface="Arial MT"/>
              </a:rPr>
              <a:t>rotation</a:t>
            </a:r>
            <a:r>
              <a:rPr sz="1200" spc="25" dirty="0">
                <a:latin typeface="Arial MT"/>
                <a:cs typeface="Arial MT"/>
              </a:rPr>
              <a:t> </a:t>
            </a:r>
            <a:r>
              <a:rPr sz="1200" spc="15" dirty="0">
                <a:latin typeface="Arial MT"/>
                <a:cs typeface="Arial MT"/>
              </a:rPr>
              <a:t>and</a:t>
            </a:r>
            <a:r>
              <a:rPr sz="1200" spc="25" dirty="0">
                <a:latin typeface="Arial MT"/>
                <a:cs typeface="Arial MT"/>
              </a:rPr>
              <a:t> advancement</a:t>
            </a:r>
            <a:endParaRPr sz="1200">
              <a:latin typeface="Arial MT"/>
              <a:cs typeface="Arial MT"/>
            </a:endParaRPr>
          </a:p>
          <a:p>
            <a:pPr marL="142240" marR="535940" algn="just">
              <a:lnSpc>
                <a:spcPct val="104200"/>
              </a:lnSpc>
              <a:spcBef>
                <a:spcPts val="15"/>
              </a:spcBef>
            </a:pPr>
            <a:r>
              <a:rPr sz="1200" dirty="0">
                <a:latin typeface="Arial MT"/>
                <a:cs typeface="Arial MT"/>
              </a:rPr>
              <a:t>4 </a:t>
            </a:r>
            <a:r>
              <a:rPr sz="1200" spc="20" dirty="0">
                <a:latin typeface="Arial MT"/>
                <a:cs typeface="Arial MT"/>
              </a:rPr>
              <a:t>Roles </a:t>
            </a:r>
            <a:r>
              <a:rPr sz="1200" spc="15" dirty="0">
                <a:latin typeface="Arial MT"/>
                <a:cs typeface="Arial MT"/>
              </a:rPr>
              <a:t>with </a:t>
            </a:r>
            <a:r>
              <a:rPr sz="1200" spc="20" dirty="0">
                <a:latin typeface="Arial MT"/>
                <a:cs typeface="Arial MT"/>
              </a:rPr>
              <a:t>P&amp;L </a:t>
            </a:r>
            <a:r>
              <a:rPr sz="1200" spc="15" dirty="0">
                <a:latin typeface="Arial MT"/>
                <a:cs typeface="Arial MT"/>
              </a:rPr>
              <a:t>responsibility </a:t>
            </a:r>
            <a:r>
              <a:rPr sz="1200" spc="-320" dirty="0">
                <a:latin typeface="Arial MT"/>
                <a:cs typeface="Arial MT"/>
              </a:rPr>
              <a:t> </a:t>
            </a:r>
            <a:r>
              <a:rPr sz="1200" dirty="0">
                <a:latin typeface="Arial MT"/>
                <a:cs typeface="Arial MT"/>
              </a:rPr>
              <a:t>5 </a:t>
            </a:r>
            <a:r>
              <a:rPr sz="1200" spc="20" dirty="0">
                <a:latin typeface="Arial MT"/>
                <a:cs typeface="Arial MT"/>
              </a:rPr>
              <a:t>Special </a:t>
            </a:r>
            <a:r>
              <a:rPr sz="1200" spc="15" dirty="0">
                <a:latin typeface="Arial MT"/>
                <a:cs typeface="Arial MT"/>
              </a:rPr>
              <a:t>project opportunities </a:t>
            </a:r>
            <a:r>
              <a:rPr sz="1200" spc="20" dirty="0">
                <a:latin typeface="Arial MT"/>
                <a:cs typeface="Arial MT"/>
              </a:rPr>
              <a:t> </a:t>
            </a:r>
            <a:r>
              <a:rPr sz="1200" dirty="0">
                <a:latin typeface="Arial MT"/>
                <a:cs typeface="Arial MT"/>
              </a:rPr>
              <a:t>6</a:t>
            </a:r>
            <a:r>
              <a:rPr sz="1200" spc="25" dirty="0">
                <a:latin typeface="Arial MT"/>
                <a:cs typeface="Arial MT"/>
              </a:rPr>
              <a:t> </a:t>
            </a:r>
            <a:r>
              <a:rPr sz="1200" spc="15" dirty="0">
                <a:latin typeface="Arial MT"/>
                <a:cs typeface="Arial MT"/>
              </a:rPr>
              <a:t>On-the-job</a:t>
            </a:r>
            <a:r>
              <a:rPr sz="1200" spc="25" dirty="0">
                <a:latin typeface="Arial MT"/>
                <a:cs typeface="Arial MT"/>
              </a:rPr>
              <a:t> </a:t>
            </a:r>
            <a:r>
              <a:rPr sz="1200" spc="15" dirty="0">
                <a:latin typeface="Arial MT"/>
                <a:cs typeface="Arial MT"/>
              </a:rPr>
              <a:t>training</a:t>
            </a:r>
            <a:endParaRPr sz="1200">
              <a:latin typeface="Arial MT"/>
              <a:cs typeface="Arial MT"/>
            </a:endParaRPr>
          </a:p>
          <a:p>
            <a:pPr>
              <a:lnSpc>
                <a:spcPct val="100000"/>
              </a:lnSpc>
              <a:spcBef>
                <a:spcPts val="5"/>
              </a:spcBef>
            </a:pPr>
            <a:endParaRPr sz="1350">
              <a:latin typeface="Arial MT"/>
              <a:cs typeface="Arial MT"/>
            </a:endParaRPr>
          </a:p>
          <a:p>
            <a:pPr marL="12700">
              <a:lnSpc>
                <a:spcPct val="100000"/>
              </a:lnSpc>
            </a:pPr>
            <a:r>
              <a:rPr sz="1200" b="1" spc="20" dirty="0">
                <a:latin typeface="Arial"/>
                <a:cs typeface="Arial"/>
              </a:rPr>
              <a:t>Coaching</a:t>
            </a:r>
            <a:r>
              <a:rPr sz="1200" b="1" spc="15" dirty="0">
                <a:latin typeface="Arial"/>
                <a:cs typeface="Arial"/>
              </a:rPr>
              <a:t> </a:t>
            </a:r>
            <a:r>
              <a:rPr sz="1200" b="1" spc="20" dirty="0">
                <a:latin typeface="Arial"/>
                <a:cs typeface="Arial"/>
              </a:rPr>
              <a:t>Feedback</a:t>
            </a:r>
            <a:endParaRPr sz="1200">
              <a:latin typeface="Arial"/>
              <a:cs typeface="Arial"/>
            </a:endParaRPr>
          </a:p>
          <a:p>
            <a:pPr marL="142240" marR="89535">
              <a:lnSpc>
                <a:spcPts val="1580"/>
              </a:lnSpc>
              <a:spcBef>
                <a:spcPts val="10"/>
              </a:spcBef>
            </a:pPr>
            <a:r>
              <a:rPr sz="1200" dirty="0">
                <a:latin typeface="Arial MT"/>
                <a:cs typeface="Arial MT"/>
              </a:rPr>
              <a:t>7</a:t>
            </a:r>
            <a:r>
              <a:rPr sz="1200" spc="15" dirty="0">
                <a:latin typeface="Arial MT"/>
                <a:cs typeface="Arial MT"/>
              </a:rPr>
              <a:t> Told my strengths and </a:t>
            </a:r>
            <a:r>
              <a:rPr sz="1200" spc="25" dirty="0">
                <a:latin typeface="Arial MT"/>
                <a:cs typeface="Arial MT"/>
              </a:rPr>
              <a:t>weaknesses </a:t>
            </a:r>
            <a:r>
              <a:rPr sz="1200" spc="-315" dirty="0">
                <a:latin typeface="Arial MT"/>
                <a:cs typeface="Arial MT"/>
              </a:rPr>
              <a:t> </a:t>
            </a:r>
            <a:r>
              <a:rPr sz="1200" dirty="0">
                <a:latin typeface="Arial MT"/>
                <a:cs typeface="Arial MT"/>
              </a:rPr>
              <a:t>8</a:t>
            </a:r>
            <a:r>
              <a:rPr sz="1200" spc="25" dirty="0">
                <a:latin typeface="Arial MT"/>
                <a:cs typeface="Arial MT"/>
              </a:rPr>
              <a:t> </a:t>
            </a:r>
            <a:r>
              <a:rPr sz="1200" spc="20" dirty="0">
                <a:latin typeface="Arial MT"/>
                <a:cs typeface="Arial MT"/>
              </a:rPr>
              <a:t>360</a:t>
            </a:r>
            <a:r>
              <a:rPr sz="1200" spc="20" dirty="0">
                <a:latin typeface="MS PGothic"/>
                <a:cs typeface="MS PGothic"/>
              </a:rPr>
              <a:t>°</a:t>
            </a:r>
            <a:r>
              <a:rPr sz="1200" spc="20" dirty="0">
                <a:latin typeface="Arial MT"/>
                <a:cs typeface="Arial MT"/>
              </a:rPr>
              <a:t>feedback</a:t>
            </a:r>
            <a:endParaRPr sz="1200">
              <a:latin typeface="Arial MT"/>
              <a:cs typeface="Arial MT"/>
            </a:endParaRPr>
          </a:p>
          <a:p>
            <a:pPr marL="142240" marR="499745">
              <a:lnSpc>
                <a:spcPts val="1490"/>
              </a:lnSpc>
              <a:spcBef>
                <a:spcPts val="5"/>
              </a:spcBef>
            </a:pPr>
            <a:r>
              <a:rPr sz="1200" dirty="0">
                <a:latin typeface="Arial MT"/>
                <a:cs typeface="Arial MT"/>
              </a:rPr>
              <a:t>9</a:t>
            </a:r>
            <a:r>
              <a:rPr sz="1200" spc="70" dirty="0">
                <a:latin typeface="Arial MT"/>
                <a:cs typeface="Arial MT"/>
              </a:rPr>
              <a:t> </a:t>
            </a:r>
            <a:r>
              <a:rPr sz="1200" spc="20" dirty="0">
                <a:latin typeface="Arial MT"/>
                <a:cs typeface="Arial MT"/>
              </a:rPr>
              <a:t>Candid,</a:t>
            </a:r>
            <a:r>
              <a:rPr sz="1200" spc="55" dirty="0">
                <a:latin typeface="Arial MT"/>
                <a:cs typeface="Arial MT"/>
              </a:rPr>
              <a:t> </a:t>
            </a:r>
            <a:r>
              <a:rPr sz="1200" spc="15" dirty="0">
                <a:latin typeface="Arial MT"/>
                <a:cs typeface="Arial MT"/>
              </a:rPr>
              <a:t>insightful</a:t>
            </a:r>
            <a:r>
              <a:rPr sz="1200" spc="65" dirty="0">
                <a:latin typeface="Arial MT"/>
                <a:cs typeface="Arial MT"/>
              </a:rPr>
              <a:t> </a:t>
            </a:r>
            <a:r>
              <a:rPr sz="1200" spc="15" dirty="0">
                <a:latin typeface="Arial MT"/>
                <a:cs typeface="Arial MT"/>
              </a:rPr>
              <a:t>feedback </a:t>
            </a:r>
            <a:r>
              <a:rPr sz="1200" spc="20" dirty="0">
                <a:latin typeface="Arial MT"/>
                <a:cs typeface="Arial MT"/>
              </a:rPr>
              <a:t> </a:t>
            </a:r>
            <a:r>
              <a:rPr sz="1200" spc="10" dirty="0">
                <a:latin typeface="Arial MT"/>
                <a:cs typeface="Arial MT"/>
              </a:rPr>
              <a:t>10</a:t>
            </a:r>
            <a:r>
              <a:rPr sz="1200" spc="20" dirty="0">
                <a:latin typeface="Arial MT"/>
                <a:cs typeface="Arial MT"/>
              </a:rPr>
              <a:t> </a:t>
            </a:r>
            <a:r>
              <a:rPr sz="1200" spc="15" dirty="0">
                <a:latin typeface="Arial MT"/>
                <a:cs typeface="Arial MT"/>
              </a:rPr>
              <a:t>Informal</a:t>
            </a:r>
            <a:r>
              <a:rPr sz="1200" spc="10" dirty="0">
                <a:latin typeface="Arial MT"/>
                <a:cs typeface="Arial MT"/>
              </a:rPr>
              <a:t> </a:t>
            </a:r>
            <a:r>
              <a:rPr sz="1200" spc="15" dirty="0">
                <a:latin typeface="Arial MT"/>
                <a:cs typeface="Arial MT"/>
              </a:rPr>
              <a:t>coaching</a:t>
            </a:r>
            <a:r>
              <a:rPr sz="1200" spc="20" dirty="0">
                <a:latin typeface="Arial MT"/>
                <a:cs typeface="Arial MT"/>
              </a:rPr>
              <a:t> </a:t>
            </a:r>
            <a:r>
              <a:rPr sz="1200" spc="10" dirty="0">
                <a:latin typeface="Arial MT"/>
                <a:cs typeface="Arial MT"/>
              </a:rPr>
              <a:t>from</a:t>
            </a:r>
            <a:r>
              <a:rPr sz="1200" spc="30" dirty="0">
                <a:latin typeface="Arial MT"/>
                <a:cs typeface="Arial MT"/>
              </a:rPr>
              <a:t> </a:t>
            </a:r>
            <a:r>
              <a:rPr sz="1200" spc="15" dirty="0">
                <a:latin typeface="Arial MT"/>
                <a:cs typeface="Arial MT"/>
              </a:rPr>
              <a:t>boss</a:t>
            </a:r>
            <a:endParaRPr sz="1200">
              <a:latin typeface="Arial MT"/>
              <a:cs typeface="Arial MT"/>
            </a:endParaRPr>
          </a:p>
        </p:txBody>
      </p:sp>
      <p:sp>
        <p:nvSpPr>
          <p:cNvPr id="9" name="object 8"/>
          <p:cNvSpPr txBox="1"/>
          <p:nvPr/>
        </p:nvSpPr>
        <p:spPr>
          <a:xfrm>
            <a:off x="5632004" y="4171014"/>
            <a:ext cx="2755265" cy="778510"/>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Mentoring</a:t>
            </a:r>
            <a:endParaRPr sz="1200">
              <a:latin typeface="Arial"/>
              <a:cs typeface="Arial"/>
            </a:endParaRPr>
          </a:p>
          <a:p>
            <a:pPr marL="361950" indent="-220345">
              <a:lnSpc>
                <a:spcPct val="100000"/>
              </a:lnSpc>
              <a:spcBef>
                <a:spcPts val="50"/>
              </a:spcBef>
              <a:buAutoNum type="arabicPlain" startAt="11"/>
              <a:tabLst>
                <a:tab pos="362585" algn="l"/>
              </a:tabLst>
            </a:pPr>
            <a:r>
              <a:rPr sz="1200" spc="15" dirty="0">
                <a:latin typeface="Arial MT"/>
                <a:cs typeface="Arial MT"/>
              </a:rPr>
              <a:t>Great</a:t>
            </a:r>
            <a:r>
              <a:rPr sz="1200" spc="-20" dirty="0">
                <a:latin typeface="Arial MT"/>
                <a:cs typeface="Arial MT"/>
              </a:rPr>
              <a:t> </a:t>
            </a:r>
            <a:r>
              <a:rPr sz="1200" spc="20" dirty="0">
                <a:latin typeface="Arial MT"/>
                <a:cs typeface="Arial MT"/>
              </a:rPr>
              <a:t>mentor</a:t>
            </a:r>
            <a:endParaRPr sz="1200">
              <a:latin typeface="Arial MT"/>
              <a:cs typeface="Arial MT"/>
            </a:endParaRPr>
          </a:p>
          <a:p>
            <a:pPr marL="361950" indent="-220345">
              <a:lnSpc>
                <a:spcPct val="100000"/>
              </a:lnSpc>
              <a:spcBef>
                <a:spcPts val="70"/>
              </a:spcBef>
              <a:buAutoNum type="arabicPlain" startAt="11"/>
              <a:tabLst>
                <a:tab pos="362585" algn="l"/>
              </a:tabLst>
            </a:pPr>
            <a:r>
              <a:rPr sz="1200" spc="15" dirty="0">
                <a:latin typeface="Arial MT"/>
                <a:cs typeface="Arial MT"/>
              </a:rPr>
              <a:t>Great</a:t>
            </a:r>
            <a:r>
              <a:rPr sz="1200" spc="-5" dirty="0">
                <a:latin typeface="Arial MT"/>
                <a:cs typeface="Arial MT"/>
              </a:rPr>
              <a:t> </a:t>
            </a:r>
            <a:r>
              <a:rPr sz="1200" spc="15" dirty="0">
                <a:latin typeface="Arial MT"/>
                <a:cs typeface="Arial MT"/>
              </a:rPr>
              <a:t>senior</a:t>
            </a:r>
            <a:r>
              <a:rPr sz="1200" spc="5" dirty="0">
                <a:latin typeface="Arial MT"/>
                <a:cs typeface="Arial MT"/>
              </a:rPr>
              <a:t> </a:t>
            </a:r>
            <a:r>
              <a:rPr sz="1200" spc="10" dirty="0">
                <a:latin typeface="Arial MT"/>
                <a:cs typeface="Arial MT"/>
              </a:rPr>
              <a:t>role</a:t>
            </a:r>
            <a:r>
              <a:rPr sz="1200" spc="15" dirty="0">
                <a:latin typeface="Arial MT"/>
                <a:cs typeface="Arial MT"/>
              </a:rPr>
              <a:t> </a:t>
            </a:r>
            <a:r>
              <a:rPr sz="1200" spc="20" dirty="0">
                <a:latin typeface="Arial MT"/>
                <a:cs typeface="Arial MT"/>
              </a:rPr>
              <a:t>models</a:t>
            </a:r>
            <a:endParaRPr sz="1200">
              <a:latin typeface="Arial MT"/>
              <a:cs typeface="Arial MT"/>
            </a:endParaRPr>
          </a:p>
          <a:p>
            <a:pPr marL="361950" indent="-220345">
              <a:lnSpc>
                <a:spcPct val="100000"/>
              </a:lnSpc>
              <a:spcBef>
                <a:spcPts val="50"/>
              </a:spcBef>
              <a:buAutoNum type="arabicPlain" startAt="11"/>
              <a:tabLst>
                <a:tab pos="362585" algn="l"/>
              </a:tabLst>
            </a:pPr>
            <a:r>
              <a:rPr sz="1200" spc="15" dirty="0">
                <a:latin typeface="Arial MT"/>
                <a:cs typeface="Arial MT"/>
              </a:rPr>
              <a:t>Mentoring</a:t>
            </a:r>
            <a:r>
              <a:rPr sz="1200" spc="30" dirty="0">
                <a:latin typeface="Arial MT"/>
                <a:cs typeface="Arial MT"/>
              </a:rPr>
              <a:t> </a:t>
            </a:r>
            <a:r>
              <a:rPr sz="1200" spc="15" dirty="0">
                <a:latin typeface="Arial MT"/>
                <a:cs typeface="Arial MT"/>
              </a:rPr>
              <a:t>advice</a:t>
            </a:r>
            <a:r>
              <a:rPr sz="1200" spc="30" dirty="0">
                <a:latin typeface="Arial MT"/>
                <a:cs typeface="Arial MT"/>
              </a:rPr>
              <a:t> </a:t>
            </a:r>
            <a:r>
              <a:rPr sz="1200" spc="10" dirty="0">
                <a:latin typeface="Arial MT"/>
                <a:cs typeface="Arial MT"/>
              </a:rPr>
              <a:t>on</a:t>
            </a:r>
            <a:r>
              <a:rPr sz="1200" spc="30" dirty="0">
                <a:latin typeface="Arial MT"/>
                <a:cs typeface="Arial MT"/>
              </a:rPr>
              <a:t> </a:t>
            </a:r>
            <a:r>
              <a:rPr sz="1200" spc="20" dirty="0">
                <a:latin typeface="Arial MT"/>
                <a:cs typeface="Arial MT"/>
              </a:rPr>
              <a:t>development</a:t>
            </a:r>
            <a:endParaRPr sz="1200">
              <a:latin typeface="Arial MT"/>
              <a:cs typeface="Arial MT"/>
            </a:endParaRPr>
          </a:p>
        </p:txBody>
      </p:sp>
      <p:sp>
        <p:nvSpPr>
          <p:cNvPr id="10" name="object 9"/>
          <p:cNvSpPr txBox="1"/>
          <p:nvPr/>
        </p:nvSpPr>
        <p:spPr>
          <a:xfrm>
            <a:off x="5632004" y="5121990"/>
            <a:ext cx="2446655" cy="400685"/>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Training</a:t>
            </a:r>
            <a:endParaRPr sz="1200">
              <a:latin typeface="Arial"/>
              <a:cs typeface="Arial"/>
            </a:endParaRPr>
          </a:p>
          <a:p>
            <a:pPr marL="142240">
              <a:lnSpc>
                <a:spcPct val="100000"/>
              </a:lnSpc>
              <a:spcBef>
                <a:spcPts val="70"/>
              </a:spcBef>
            </a:pPr>
            <a:r>
              <a:rPr sz="1200" spc="10" dirty="0">
                <a:latin typeface="Arial MT"/>
                <a:cs typeface="Arial MT"/>
              </a:rPr>
              <a:t>14</a:t>
            </a:r>
            <a:r>
              <a:rPr sz="1200" spc="25" dirty="0">
                <a:latin typeface="Arial MT"/>
                <a:cs typeface="Arial MT"/>
              </a:rPr>
              <a:t> </a:t>
            </a:r>
            <a:r>
              <a:rPr sz="1200" spc="15" dirty="0">
                <a:latin typeface="Arial MT"/>
                <a:cs typeface="Arial MT"/>
              </a:rPr>
              <a:t>Traditional classroom</a:t>
            </a:r>
            <a:r>
              <a:rPr sz="1200" spc="40" dirty="0">
                <a:latin typeface="Arial MT"/>
                <a:cs typeface="Arial MT"/>
              </a:rPr>
              <a:t> </a:t>
            </a:r>
            <a:r>
              <a:rPr sz="1200" spc="15" dirty="0">
                <a:latin typeface="Arial MT"/>
                <a:cs typeface="Arial MT"/>
              </a:rPr>
              <a:t>training</a:t>
            </a:r>
            <a:endParaRPr sz="1200">
              <a:latin typeface="Arial MT"/>
              <a:cs typeface="Arial MT"/>
            </a:endParaRPr>
          </a:p>
        </p:txBody>
      </p:sp>
      <p:sp>
        <p:nvSpPr>
          <p:cNvPr id="11" name="object 11"/>
          <p:cNvSpPr txBox="1"/>
          <p:nvPr/>
        </p:nvSpPr>
        <p:spPr>
          <a:xfrm rot="20700000">
            <a:off x="3209935" y="3224572"/>
            <a:ext cx="451817" cy="203200"/>
          </a:xfrm>
          <a:prstGeom prst="rect">
            <a:avLst/>
          </a:prstGeom>
        </p:spPr>
        <p:txBody>
          <a:bodyPr vert="horz" wrap="square" lIns="0" tIns="0" rIns="0" bIns="0" rtlCol="0">
            <a:spAutoFit/>
          </a:bodyPr>
          <a:lstStyle/>
          <a:p>
            <a:pPr>
              <a:lnSpc>
                <a:spcPts val="1600"/>
              </a:lnSpc>
            </a:pPr>
            <a:r>
              <a:rPr sz="1600" b="1" spc="-15" dirty="0">
                <a:latin typeface="Arial"/>
                <a:cs typeface="Arial"/>
              </a:rPr>
              <a:t>70%</a:t>
            </a:r>
            <a:endParaRPr sz="1600">
              <a:latin typeface="Arial"/>
              <a:cs typeface="Arial"/>
            </a:endParaRPr>
          </a:p>
        </p:txBody>
      </p:sp>
      <p:sp>
        <p:nvSpPr>
          <p:cNvPr id="12" name="object 12"/>
          <p:cNvSpPr txBox="1"/>
          <p:nvPr/>
        </p:nvSpPr>
        <p:spPr>
          <a:xfrm rot="20700000">
            <a:off x="2984644" y="3456944"/>
            <a:ext cx="1029397" cy="203200"/>
          </a:xfrm>
          <a:prstGeom prst="rect">
            <a:avLst/>
          </a:prstGeom>
        </p:spPr>
        <p:txBody>
          <a:bodyPr vert="horz" wrap="square" lIns="0" tIns="0" rIns="0" bIns="0" rtlCol="0">
            <a:spAutoFit/>
          </a:bodyPr>
          <a:lstStyle/>
          <a:p>
            <a:pPr>
              <a:lnSpc>
                <a:spcPts val="1600"/>
              </a:lnSpc>
            </a:pPr>
            <a:r>
              <a:rPr sz="1600" spc="-5" dirty="0">
                <a:latin typeface="Arial MT"/>
                <a:cs typeface="Arial MT"/>
              </a:rPr>
              <a:t>E</a:t>
            </a:r>
            <a:r>
              <a:rPr sz="1600" spc="-10" dirty="0">
                <a:latin typeface="Arial MT"/>
                <a:cs typeface="Arial MT"/>
              </a:rPr>
              <a:t>x</a:t>
            </a:r>
            <a:r>
              <a:rPr sz="1600" spc="-15" dirty="0">
                <a:latin typeface="Arial MT"/>
                <a:cs typeface="Arial MT"/>
              </a:rPr>
              <a:t>pe</a:t>
            </a:r>
            <a:r>
              <a:rPr sz="1600" spc="-10" dirty="0">
                <a:latin typeface="Arial MT"/>
                <a:cs typeface="Arial MT"/>
              </a:rPr>
              <a:t>r</a:t>
            </a:r>
            <a:r>
              <a:rPr sz="1600" spc="-5" dirty="0">
                <a:latin typeface="Arial MT"/>
                <a:cs typeface="Arial MT"/>
              </a:rPr>
              <a:t>i</a:t>
            </a:r>
            <a:r>
              <a:rPr sz="1600" spc="-15" dirty="0">
                <a:latin typeface="Arial MT"/>
                <a:cs typeface="Arial MT"/>
              </a:rPr>
              <a:t>en</a:t>
            </a:r>
            <a:r>
              <a:rPr sz="1600" spc="-10" dirty="0">
                <a:latin typeface="Arial MT"/>
                <a:cs typeface="Arial MT"/>
              </a:rPr>
              <a:t>c</a:t>
            </a:r>
            <a:r>
              <a:rPr sz="1600" dirty="0">
                <a:latin typeface="Arial MT"/>
                <a:cs typeface="Arial MT"/>
              </a:rPr>
              <a:t>e</a:t>
            </a:r>
            <a:endParaRPr sz="1600">
              <a:latin typeface="Arial MT"/>
              <a:cs typeface="Arial MT"/>
            </a:endParaRPr>
          </a:p>
        </p:txBody>
      </p:sp>
      <p:grpSp>
        <p:nvGrpSpPr>
          <p:cNvPr id="13" name="object 13"/>
          <p:cNvGrpSpPr/>
          <p:nvPr/>
        </p:nvGrpSpPr>
        <p:grpSpPr>
          <a:xfrm>
            <a:off x="2904652" y="3798055"/>
            <a:ext cx="1759585" cy="1270000"/>
            <a:chOff x="3684565" y="4159270"/>
            <a:chExt cx="1759585" cy="1270000"/>
          </a:xfrm>
        </p:grpSpPr>
        <p:sp>
          <p:nvSpPr>
            <p:cNvPr id="14" name="object 14"/>
            <p:cNvSpPr/>
            <p:nvPr/>
          </p:nvSpPr>
          <p:spPr>
            <a:xfrm>
              <a:off x="3706168" y="4180834"/>
              <a:ext cx="1716405" cy="1226820"/>
            </a:xfrm>
            <a:custGeom>
              <a:avLst/>
              <a:gdLst/>
              <a:ahLst/>
              <a:cxnLst/>
              <a:rect l="l" t="t" r="r" b="b"/>
              <a:pathLst>
                <a:path w="1716404" h="1226820">
                  <a:moveTo>
                    <a:pt x="857945" y="0"/>
                  </a:moveTo>
                  <a:lnTo>
                    <a:pt x="801535" y="1304"/>
                  </a:lnTo>
                  <a:lnTo>
                    <a:pt x="746099" y="5165"/>
                  </a:lnTo>
                  <a:lnTo>
                    <a:pt x="691751" y="11500"/>
                  </a:lnTo>
                  <a:lnTo>
                    <a:pt x="638603" y="20229"/>
                  </a:lnTo>
                  <a:lnTo>
                    <a:pt x="586768" y="31271"/>
                  </a:lnTo>
                  <a:lnTo>
                    <a:pt x="536360" y="44546"/>
                  </a:lnTo>
                  <a:lnTo>
                    <a:pt x="487491" y="59972"/>
                  </a:lnTo>
                  <a:lnTo>
                    <a:pt x="440275" y="77468"/>
                  </a:lnTo>
                  <a:lnTo>
                    <a:pt x="394825" y="96955"/>
                  </a:lnTo>
                  <a:lnTo>
                    <a:pt x="351254" y="118350"/>
                  </a:lnTo>
                  <a:lnTo>
                    <a:pt x="309674" y="141574"/>
                  </a:lnTo>
                  <a:lnTo>
                    <a:pt x="270199" y="166545"/>
                  </a:lnTo>
                  <a:lnTo>
                    <a:pt x="232942" y="193182"/>
                  </a:lnTo>
                  <a:lnTo>
                    <a:pt x="198016" y="221406"/>
                  </a:lnTo>
                  <a:lnTo>
                    <a:pt x="165533" y="251134"/>
                  </a:lnTo>
                  <a:lnTo>
                    <a:pt x="135608" y="282286"/>
                  </a:lnTo>
                  <a:lnTo>
                    <a:pt x="108353" y="314781"/>
                  </a:lnTo>
                  <a:lnTo>
                    <a:pt x="83881" y="348539"/>
                  </a:lnTo>
                  <a:lnTo>
                    <a:pt x="62305" y="383478"/>
                  </a:lnTo>
                  <a:lnTo>
                    <a:pt x="43738" y="419518"/>
                  </a:lnTo>
                  <a:lnTo>
                    <a:pt x="28294" y="456578"/>
                  </a:lnTo>
                  <a:lnTo>
                    <a:pt x="16085" y="494577"/>
                  </a:lnTo>
                  <a:lnTo>
                    <a:pt x="7224" y="533435"/>
                  </a:lnTo>
                  <a:lnTo>
                    <a:pt x="1824" y="573069"/>
                  </a:lnTo>
                  <a:lnTo>
                    <a:pt x="0" y="613401"/>
                  </a:lnTo>
                  <a:lnTo>
                    <a:pt x="1824" y="653732"/>
                  </a:lnTo>
                  <a:lnTo>
                    <a:pt x="7224" y="693367"/>
                  </a:lnTo>
                  <a:lnTo>
                    <a:pt x="16085" y="732224"/>
                  </a:lnTo>
                  <a:lnTo>
                    <a:pt x="28294" y="770223"/>
                  </a:lnTo>
                  <a:lnTo>
                    <a:pt x="43738" y="807283"/>
                  </a:lnTo>
                  <a:lnTo>
                    <a:pt x="62305" y="843323"/>
                  </a:lnTo>
                  <a:lnTo>
                    <a:pt x="83881" y="878262"/>
                  </a:lnTo>
                  <a:lnTo>
                    <a:pt x="108353" y="912020"/>
                  </a:lnTo>
                  <a:lnTo>
                    <a:pt x="135608" y="944515"/>
                  </a:lnTo>
                  <a:lnTo>
                    <a:pt x="165533" y="975668"/>
                  </a:lnTo>
                  <a:lnTo>
                    <a:pt x="198016" y="1005396"/>
                  </a:lnTo>
                  <a:lnTo>
                    <a:pt x="232942" y="1033619"/>
                  </a:lnTo>
                  <a:lnTo>
                    <a:pt x="270199" y="1060256"/>
                  </a:lnTo>
                  <a:lnTo>
                    <a:pt x="309674" y="1085227"/>
                  </a:lnTo>
                  <a:lnTo>
                    <a:pt x="351254" y="1108451"/>
                  </a:lnTo>
                  <a:lnTo>
                    <a:pt x="394825" y="1129846"/>
                  </a:lnTo>
                  <a:lnTo>
                    <a:pt x="440275" y="1149333"/>
                  </a:lnTo>
                  <a:lnTo>
                    <a:pt x="487491" y="1166830"/>
                  </a:lnTo>
                  <a:lnTo>
                    <a:pt x="536360" y="1182256"/>
                  </a:lnTo>
                  <a:lnTo>
                    <a:pt x="586768" y="1195530"/>
                  </a:lnTo>
                  <a:lnTo>
                    <a:pt x="638603" y="1206572"/>
                  </a:lnTo>
                  <a:lnTo>
                    <a:pt x="691751" y="1215301"/>
                  </a:lnTo>
                  <a:lnTo>
                    <a:pt x="746099" y="1221637"/>
                  </a:lnTo>
                  <a:lnTo>
                    <a:pt x="801535" y="1225497"/>
                  </a:lnTo>
                  <a:lnTo>
                    <a:pt x="857945" y="1226802"/>
                  </a:lnTo>
                  <a:lnTo>
                    <a:pt x="914356" y="1225497"/>
                  </a:lnTo>
                  <a:lnTo>
                    <a:pt x="969791" y="1221637"/>
                  </a:lnTo>
                  <a:lnTo>
                    <a:pt x="1024140" y="1215301"/>
                  </a:lnTo>
                  <a:lnTo>
                    <a:pt x="1077288" y="1206572"/>
                  </a:lnTo>
                  <a:lnTo>
                    <a:pt x="1129122" y="1195530"/>
                  </a:lnTo>
                  <a:lnTo>
                    <a:pt x="1179530" y="1182256"/>
                  </a:lnTo>
                  <a:lnTo>
                    <a:pt x="1228399" y="1166830"/>
                  </a:lnTo>
                  <a:lnTo>
                    <a:pt x="1275615" y="1149333"/>
                  </a:lnTo>
                  <a:lnTo>
                    <a:pt x="1321065" y="1129846"/>
                  </a:lnTo>
                  <a:lnTo>
                    <a:pt x="1364636" y="1108451"/>
                  </a:lnTo>
                  <a:lnTo>
                    <a:pt x="1406216" y="1085227"/>
                  </a:lnTo>
                  <a:lnTo>
                    <a:pt x="1445691" y="1060256"/>
                  </a:lnTo>
                  <a:lnTo>
                    <a:pt x="1482948" y="1033619"/>
                  </a:lnTo>
                  <a:lnTo>
                    <a:pt x="1517874" y="1005396"/>
                  </a:lnTo>
                  <a:lnTo>
                    <a:pt x="1550356" y="975668"/>
                  </a:lnTo>
                  <a:lnTo>
                    <a:pt x="1580282" y="944515"/>
                  </a:lnTo>
                  <a:lnTo>
                    <a:pt x="1607537" y="912020"/>
                  </a:lnTo>
                  <a:lnTo>
                    <a:pt x="1632009" y="878262"/>
                  </a:lnTo>
                  <a:lnTo>
                    <a:pt x="1653585" y="843323"/>
                  </a:lnTo>
                  <a:lnTo>
                    <a:pt x="1672152" y="807283"/>
                  </a:lnTo>
                  <a:lnTo>
                    <a:pt x="1687596" y="770223"/>
                  </a:lnTo>
                  <a:lnTo>
                    <a:pt x="1699805" y="732224"/>
                  </a:lnTo>
                  <a:lnTo>
                    <a:pt x="1708666" y="693367"/>
                  </a:lnTo>
                  <a:lnTo>
                    <a:pt x="1714065" y="653732"/>
                  </a:lnTo>
                  <a:lnTo>
                    <a:pt x="1715890" y="613401"/>
                  </a:lnTo>
                  <a:lnTo>
                    <a:pt x="1714065" y="573069"/>
                  </a:lnTo>
                  <a:lnTo>
                    <a:pt x="1708666" y="533435"/>
                  </a:lnTo>
                  <a:lnTo>
                    <a:pt x="1699805" y="494577"/>
                  </a:lnTo>
                  <a:lnTo>
                    <a:pt x="1687596" y="456578"/>
                  </a:lnTo>
                  <a:lnTo>
                    <a:pt x="1672152" y="419518"/>
                  </a:lnTo>
                  <a:lnTo>
                    <a:pt x="1653585" y="383478"/>
                  </a:lnTo>
                  <a:lnTo>
                    <a:pt x="1632009" y="348539"/>
                  </a:lnTo>
                  <a:lnTo>
                    <a:pt x="1607537" y="314781"/>
                  </a:lnTo>
                  <a:lnTo>
                    <a:pt x="1580282" y="282286"/>
                  </a:lnTo>
                  <a:lnTo>
                    <a:pt x="1550356" y="251134"/>
                  </a:lnTo>
                  <a:lnTo>
                    <a:pt x="1517874" y="221406"/>
                  </a:lnTo>
                  <a:lnTo>
                    <a:pt x="1482948" y="193182"/>
                  </a:lnTo>
                  <a:lnTo>
                    <a:pt x="1445691" y="166545"/>
                  </a:lnTo>
                  <a:lnTo>
                    <a:pt x="1406216" y="141574"/>
                  </a:lnTo>
                  <a:lnTo>
                    <a:pt x="1364636" y="118350"/>
                  </a:lnTo>
                  <a:lnTo>
                    <a:pt x="1321065" y="96955"/>
                  </a:lnTo>
                  <a:lnTo>
                    <a:pt x="1275615" y="77468"/>
                  </a:lnTo>
                  <a:lnTo>
                    <a:pt x="1228399" y="59972"/>
                  </a:lnTo>
                  <a:lnTo>
                    <a:pt x="1179530" y="44546"/>
                  </a:lnTo>
                  <a:lnTo>
                    <a:pt x="1129122" y="31271"/>
                  </a:lnTo>
                  <a:lnTo>
                    <a:pt x="1077288" y="20229"/>
                  </a:lnTo>
                  <a:lnTo>
                    <a:pt x="1024140" y="11500"/>
                  </a:lnTo>
                  <a:lnTo>
                    <a:pt x="969791" y="5165"/>
                  </a:lnTo>
                  <a:lnTo>
                    <a:pt x="914356" y="1304"/>
                  </a:lnTo>
                  <a:lnTo>
                    <a:pt x="857945" y="0"/>
                  </a:lnTo>
                  <a:close/>
                </a:path>
              </a:pathLst>
            </a:custGeom>
            <a:solidFill>
              <a:srgbClr val="FFFFFF">
                <a:alpha val="79998"/>
              </a:srgbClr>
            </a:solidFill>
          </p:spPr>
          <p:txBody>
            <a:bodyPr wrap="square" lIns="0" tIns="0" rIns="0" bIns="0" rtlCol="0"/>
            <a:lstStyle/>
            <a:p>
              <a:endParaRPr/>
            </a:p>
          </p:txBody>
        </p:sp>
        <p:sp>
          <p:nvSpPr>
            <p:cNvPr id="15" name="object 15"/>
            <p:cNvSpPr/>
            <p:nvPr/>
          </p:nvSpPr>
          <p:spPr>
            <a:xfrm>
              <a:off x="3684565" y="4159270"/>
              <a:ext cx="1759585" cy="1270000"/>
            </a:xfrm>
            <a:custGeom>
              <a:avLst/>
              <a:gdLst/>
              <a:ahLst/>
              <a:cxnLst/>
              <a:rect l="l" t="t" r="r" b="b"/>
              <a:pathLst>
                <a:path w="1759585" h="1270000">
                  <a:moveTo>
                    <a:pt x="1139753" y="1244600"/>
                  </a:moveTo>
                  <a:lnTo>
                    <a:pt x="620124" y="1244600"/>
                  </a:lnTo>
                  <a:lnTo>
                    <a:pt x="703907" y="1270000"/>
                  </a:lnTo>
                  <a:lnTo>
                    <a:pt x="1012940" y="1270000"/>
                  </a:lnTo>
                  <a:lnTo>
                    <a:pt x="1055970" y="1257300"/>
                  </a:lnTo>
                  <a:lnTo>
                    <a:pt x="1098259" y="1257300"/>
                  </a:lnTo>
                  <a:lnTo>
                    <a:pt x="1139753" y="1244600"/>
                  </a:lnTo>
                  <a:close/>
                </a:path>
                <a:path w="1759585" h="1270000">
                  <a:moveTo>
                    <a:pt x="1179616" y="38100"/>
                  </a:moveTo>
                  <a:lnTo>
                    <a:pt x="578698" y="38100"/>
                  </a:lnTo>
                  <a:lnTo>
                    <a:pt x="538954" y="50800"/>
                  </a:lnTo>
                  <a:lnTo>
                    <a:pt x="462387" y="76200"/>
                  </a:lnTo>
                  <a:lnTo>
                    <a:pt x="425672" y="101600"/>
                  </a:lnTo>
                  <a:lnTo>
                    <a:pt x="390074" y="114300"/>
                  </a:lnTo>
                  <a:lnTo>
                    <a:pt x="355645" y="127000"/>
                  </a:lnTo>
                  <a:lnTo>
                    <a:pt x="322441" y="152400"/>
                  </a:lnTo>
                  <a:lnTo>
                    <a:pt x="290517" y="165100"/>
                  </a:lnTo>
                  <a:lnTo>
                    <a:pt x="259928" y="190500"/>
                  </a:lnTo>
                  <a:lnTo>
                    <a:pt x="230729" y="215900"/>
                  </a:lnTo>
                  <a:lnTo>
                    <a:pt x="202976" y="241300"/>
                  </a:lnTo>
                  <a:lnTo>
                    <a:pt x="176728" y="254000"/>
                  </a:lnTo>
                  <a:lnTo>
                    <a:pt x="152039" y="279400"/>
                  </a:lnTo>
                  <a:lnTo>
                    <a:pt x="128972" y="304800"/>
                  </a:lnTo>
                  <a:lnTo>
                    <a:pt x="107585" y="330200"/>
                  </a:lnTo>
                  <a:lnTo>
                    <a:pt x="87941" y="368300"/>
                  </a:lnTo>
                  <a:lnTo>
                    <a:pt x="70100" y="393700"/>
                  </a:lnTo>
                  <a:lnTo>
                    <a:pt x="54127" y="419100"/>
                  </a:lnTo>
                  <a:lnTo>
                    <a:pt x="40087" y="457200"/>
                  </a:lnTo>
                  <a:lnTo>
                    <a:pt x="28044" y="482600"/>
                  </a:lnTo>
                  <a:lnTo>
                    <a:pt x="18063" y="508000"/>
                  </a:lnTo>
                  <a:lnTo>
                    <a:pt x="10206" y="546100"/>
                  </a:lnTo>
                  <a:lnTo>
                    <a:pt x="4537" y="571500"/>
                  </a:lnTo>
                  <a:lnTo>
                    <a:pt x="1116" y="609600"/>
                  </a:lnTo>
                  <a:lnTo>
                    <a:pt x="0" y="647700"/>
                  </a:lnTo>
                  <a:lnTo>
                    <a:pt x="1224" y="673100"/>
                  </a:lnTo>
                  <a:lnTo>
                    <a:pt x="4751" y="711200"/>
                  </a:lnTo>
                  <a:lnTo>
                    <a:pt x="10518" y="736600"/>
                  </a:lnTo>
                  <a:lnTo>
                    <a:pt x="18464" y="774700"/>
                  </a:lnTo>
                  <a:lnTo>
                    <a:pt x="28526" y="800100"/>
                  </a:lnTo>
                  <a:lnTo>
                    <a:pt x="40640" y="838200"/>
                  </a:lnTo>
                  <a:lnTo>
                    <a:pt x="54738" y="863600"/>
                  </a:lnTo>
                  <a:lnTo>
                    <a:pt x="70759" y="889000"/>
                  </a:lnTo>
                  <a:lnTo>
                    <a:pt x="88638" y="914400"/>
                  </a:lnTo>
                  <a:lnTo>
                    <a:pt x="108314" y="952500"/>
                  </a:lnTo>
                  <a:lnTo>
                    <a:pt x="152807" y="1003300"/>
                  </a:lnTo>
                  <a:lnTo>
                    <a:pt x="203763" y="1054100"/>
                  </a:lnTo>
                  <a:lnTo>
                    <a:pt x="231521" y="1066800"/>
                  </a:lnTo>
                  <a:lnTo>
                    <a:pt x="260722" y="1092200"/>
                  </a:lnTo>
                  <a:lnTo>
                    <a:pt x="291311" y="1117600"/>
                  </a:lnTo>
                  <a:lnTo>
                    <a:pt x="323235" y="1130300"/>
                  </a:lnTo>
                  <a:lnTo>
                    <a:pt x="356436" y="1155700"/>
                  </a:lnTo>
                  <a:lnTo>
                    <a:pt x="390862" y="1168400"/>
                  </a:lnTo>
                  <a:lnTo>
                    <a:pt x="426460" y="1181100"/>
                  </a:lnTo>
                  <a:lnTo>
                    <a:pt x="463174" y="1206500"/>
                  </a:lnTo>
                  <a:lnTo>
                    <a:pt x="500951" y="1219200"/>
                  </a:lnTo>
                  <a:lnTo>
                    <a:pt x="579479" y="1244600"/>
                  </a:lnTo>
                  <a:lnTo>
                    <a:pt x="1180398" y="1244600"/>
                  </a:lnTo>
                  <a:lnTo>
                    <a:pt x="1220142" y="1231900"/>
                  </a:lnTo>
                  <a:lnTo>
                    <a:pt x="750845" y="1231900"/>
                  </a:lnTo>
                  <a:lnTo>
                    <a:pt x="709377" y="1219200"/>
                  </a:lnTo>
                  <a:lnTo>
                    <a:pt x="668651" y="1219200"/>
                  </a:lnTo>
                  <a:lnTo>
                    <a:pt x="589636" y="1193800"/>
                  </a:lnTo>
                  <a:lnTo>
                    <a:pt x="514236" y="1168400"/>
                  </a:lnTo>
                  <a:lnTo>
                    <a:pt x="478028" y="1155700"/>
                  </a:lnTo>
                  <a:lnTo>
                    <a:pt x="408862" y="1130300"/>
                  </a:lnTo>
                  <a:lnTo>
                    <a:pt x="344396" y="1092200"/>
                  </a:lnTo>
                  <a:lnTo>
                    <a:pt x="314059" y="1079500"/>
                  </a:lnTo>
                  <a:lnTo>
                    <a:pt x="285056" y="1054100"/>
                  </a:lnTo>
                  <a:lnTo>
                    <a:pt x="257442" y="1041400"/>
                  </a:lnTo>
                  <a:lnTo>
                    <a:pt x="231268" y="1016000"/>
                  </a:lnTo>
                  <a:lnTo>
                    <a:pt x="183446" y="965200"/>
                  </a:lnTo>
                  <a:lnTo>
                    <a:pt x="141991" y="914400"/>
                  </a:lnTo>
                  <a:lnTo>
                    <a:pt x="107290" y="863600"/>
                  </a:lnTo>
                  <a:lnTo>
                    <a:pt x="79710" y="812800"/>
                  </a:lnTo>
                  <a:lnTo>
                    <a:pt x="59603" y="762000"/>
                  </a:lnTo>
                  <a:lnTo>
                    <a:pt x="52459" y="723900"/>
                  </a:lnTo>
                  <a:lnTo>
                    <a:pt x="47315" y="698500"/>
                  </a:lnTo>
                  <a:lnTo>
                    <a:pt x="44215" y="673100"/>
                  </a:lnTo>
                  <a:lnTo>
                    <a:pt x="43206" y="635000"/>
                  </a:lnTo>
                  <a:lnTo>
                    <a:pt x="44323" y="609600"/>
                  </a:lnTo>
                  <a:lnTo>
                    <a:pt x="52771" y="546100"/>
                  </a:lnTo>
                  <a:lnTo>
                    <a:pt x="69183" y="495300"/>
                  </a:lnTo>
                  <a:lnTo>
                    <a:pt x="93198" y="444500"/>
                  </a:lnTo>
                  <a:lnTo>
                    <a:pt x="107950" y="419100"/>
                  </a:lnTo>
                  <a:lnTo>
                    <a:pt x="124471" y="381000"/>
                  </a:lnTo>
                  <a:lnTo>
                    <a:pt x="142720" y="355600"/>
                  </a:lnTo>
                  <a:lnTo>
                    <a:pt x="162648" y="342900"/>
                  </a:lnTo>
                  <a:lnTo>
                    <a:pt x="184213" y="317500"/>
                  </a:lnTo>
                  <a:lnTo>
                    <a:pt x="207365" y="292100"/>
                  </a:lnTo>
                  <a:lnTo>
                    <a:pt x="232055" y="266700"/>
                  </a:lnTo>
                  <a:lnTo>
                    <a:pt x="258234" y="241300"/>
                  </a:lnTo>
                  <a:lnTo>
                    <a:pt x="285850" y="228600"/>
                  </a:lnTo>
                  <a:lnTo>
                    <a:pt x="314853" y="203200"/>
                  </a:lnTo>
                  <a:lnTo>
                    <a:pt x="345189" y="190500"/>
                  </a:lnTo>
                  <a:lnTo>
                    <a:pt x="376806" y="165100"/>
                  </a:lnTo>
                  <a:lnTo>
                    <a:pt x="409652" y="152400"/>
                  </a:lnTo>
                  <a:lnTo>
                    <a:pt x="478812" y="127000"/>
                  </a:lnTo>
                  <a:lnTo>
                    <a:pt x="552240" y="101600"/>
                  </a:lnTo>
                  <a:lnTo>
                    <a:pt x="629499" y="76200"/>
                  </a:lnTo>
                  <a:lnTo>
                    <a:pt x="669432" y="63500"/>
                  </a:lnTo>
                  <a:lnTo>
                    <a:pt x="710158" y="63500"/>
                  </a:lnTo>
                  <a:lnTo>
                    <a:pt x="751626" y="50800"/>
                  </a:lnTo>
                  <a:lnTo>
                    <a:pt x="1219360" y="50800"/>
                  </a:lnTo>
                  <a:lnTo>
                    <a:pt x="1179616" y="38100"/>
                  </a:lnTo>
                  <a:close/>
                </a:path>
                <a:path w="1759585" h="1270000">
                  <a:moveTo>
                    <a:pt x="1219360" y="50800"/>
                  </a:moveTo>
                  <a:lnTo>
                    <a:pt x="1008251" y="50800"/>
                  </a:lnTo>
                  <a:lnTo>
                    <a:pt x="1049719" y="63500"/>
                  </a:lnTo>
                  <a:lnTo>
                    <a:pt x="1090446" y="63500"/>
                  </a:lnTo>
                  <a:lnTo>
                    <a:pt x="1130378" y="76200"/>
                  </a:lnTo>
                  <a:lnTo>
                    <a:pt x="1207639" y="101600"/>
                  </a:lnTo>
                  <a:lnTo>
                    <a:pt x="1281069" y="127000"/>
                  </a:lnTo>
                  <a:lnTo>
                    <a:pt x="1350233" y="152400"/>
                  </a:lnTo>
                  <a:lnTo>
                    <a:pt x="1414701" y="190500"/>
                  </a:lnTo>
                  <a:lnTo>
                    <a:pt x="1445037" y="203200"/>
                  </a:lnTo>
                  <a:lnTo>
                    <a:pt x="1474039" y="228600"/>
                  </a:lnTo>
                  <a:lnTo>
                    <a:pt x="1501654" y="241300"/>
                  </a:lnTo>
                  <a:lnTo>
                    <a:pt x="1527827" y="266700"/>
                  </a:lnTo>
                  <a:lnTo>
                    <a:pt x="1575650" y="317500"/>
                  </a:lnTo>
                  <a:lnTo>
                    <a:pt x="1617106" y="368300"/>
                  </a:lnTo>
                  <a:lnTo>
                    <a:pt x="1651806" y="419100"/>
                  </a:lnTo>
                  <a:lnTo>
                    <a:pt x="1679387" y="469900"/>
                  </a:lnTo>
                  <a:lnTo>
                    <a:pt x="1699493" y="520700"/>
                  </a:lnTo>
                  <a:lnTo>
                    <a:pt x="1706637" y="558800"/>
                  </a:lnTo>
                  <a:lnTo>
                    <a:pt x="1711782" y="584200"/>
                  </a:lnTo>
                  <a:lnTo>
                    <a:pt x="1714882" y="609600"/>
                  </a:lnTo>
                  <a:lnTo>
                    <a:pt x="1715890" y="647700"/>
                  </a:lnTo>
                  <a:lnTo>
                    <a:pt x="1714774" y="673100"/>
                  </a:lnTo>
                  <a:lnTo>
                    <a:pt x="1706326" y="736600"/>
                  </a:lnTo>
                  <a:lnTo>
                    <a:pt x="1689914" y="787400"/>
                  </a:lnTo>
                  <a:lnTo>
                    <a:pt x="1665898" y="838200"/>
                  </a:lnTo>
                  <a:lnTo>
                    <a:pt x="1651147" y="863600"/>
                  </a:lnTo>
                  <a:lnTo>
                    <a:pt x="1634625" y="901700"/>
                  </a:lnTo>
                  <a:lnTo>
                    <a:pt x="1616377" y="927100"/>
                  </a:lnTo>
                  <a:lnTo>
                    <a:pt x="1596447" y="939800"/>
                  </a:lnTo>
                  <a:lnTo>
                    <a:pt x="1574882" y="965200"/>
                  </a:lnTo>
                  <a:lnTo>
                    <a:pt x="1551731" y="990600"/>
                  </a:lnTo>
                  <a:lnTo>
                    <a:pt x="1527041" y="1016000"/>
                  </a:lnTo>
                  <a:lnTo>
                    <a:pt x="1500863" y="1041400"/>
                  </a:lnTo>
                  <a:lnTo>
                    <a:pt x="1473246" y="1054100"/>
                  </a:lnTo>
                  <a:lnTo>
                    <a:pt x="1444244" y="1079500"/>
                  </a:lnTo>
                  <a:lnTo>
                    <a:pt x="1413907" y="1092200"/>
                  </a:lnTo>
                  <a:lnTo>
                    <a:pt x="1382289" y="1117600"/>
                  </a:lnTo>
                  <a:lnTo>
                    <a:pt x="1349444" y="1130300"/>
                  </a:lnTo>
                  <a:lnTo>
                    <a:pt x="1280283" y="1155700"/>
                  </a:lnTo>
                  <a:lnTo>
                    <a:pt x="1244076" y="1168400"/>
                  </a:lnTo>
                  <a:lnTo>
                    <a:pt x="1168679" y="1193800"/>
                  </a:lnTo>
                  <a:lnTo>
                    <a:pt x="1089665" y="1219200"/>
                  </a:lnTo>
                  <a:lnTo>
                    <a:pt x="1048938" y="1219200"/>
                  </a:lnTo>
                  <a:lnTo>
                    <a:pt x="1007469" y="1231900"/>
                  </a:lnTo>
                  <a:lnTo>
                    <a:pt x="1220142" y="1231900"/>
                  </a:lnTo>
                  <a:lnTo>
                    <a:pt x="1296708" y="1206500"/>
                  </a:lnTo>
                  <a:lnTo>
                    <a:pt x="1333423" y="1181100"/>
                  </a:lnTo>
                  <a:lnTo>
                    <a:pt x="1369023" y="1168400"/>
                  </a:lnTo>
                  <a:lnTo>
                    <a:pt x="1403451" y="1155700"/>
                  </a:lnTo>
                  <a:lnTo>
                    <a:pt x="1436655" y="1130300"/>
                  </a:lnTo>
                  <a:lnTo>
                    <a:pt x="1468578" y="1117600"/>
                  </a:lnTo>
                  <a:lnTo>
                    <a:pt x="1499168" y="1092200"/>
                  </a:lnTo>
                  <a:lnTo>
                    <a:pt x="1528367" y="1066800"/>
                  </a:lnTo>
                  <a:lnTo>
                    <a:pt x="1556120" y="1041400"/>
                  </a:lnTo>
                  <a:lnTo>
                    <a:pt x="1582369" y="1028700"/>
                  </a:lnTo>
                  <a:lnTo>
                    <a:pt x="1607058" y="1003300"/>
                  </a:lnTo>
                  <a:lnTo>
                    <a:pt x="1630125" y="977900"/>
                  </a:lnTo>
                  <a:lnTo>
                    <a:pt x="1651511" y="952500"/>
                  </a:lnTo>
                  <a:lnTo>
                    <a:pt x="1671156" y="914400"/>
                  </a:lnTo>
                  <a:lnTo>
                    <a:pt x="1688997" y="889000"/>
                  </a:lnTo>
                  <a:lnTo>
                    <a:pt x="1704969" y="863600"/>
                  </a:lnTo>
                  <a:lnTo>
                    <a:pt x="1719009" y="825500"/>
                  </a:lnTo>
                  <a:lnTo>
                    <a:pt x="1731053" y="800100"/>
                  </a:lnTo>
                  <a:lnTo>
                    <a:pt x="1741034" y="774700"/>
                  </a:lnTo>
                  <a:lnTo>
                    <a:pt x="1748890" y="736600"/>
                  </a:lnTo>
                  <a:lnTo>
                    <a:pt x="1754559" y="711200"/>
                  </a:lnTo>
                  <a:lnTo>
                    <a:pt x="1757980" y="673100"/>
                  </a:lnTo>
                  <a:lnTo>
                    <a:pt x="1759097" y="635000"/>
                  </a:lnTo>
                  <a:lnTo>
                    <a:pt x="1757873" y="609600"/>
                  </a:lnTo>
                  <a:lnTo>
                    <a:pt x="1754346" y="571500"/>
                  </a:lnTo>
                  <a:lnTo>
                    <a:pt x="1748579" y="546100"/>
                  </a:lnTo>
                  <a:lnTo>
                    <a:pt x="1740632" y="508000"/>
                  </a:lnTo>
                  <a:lnTo>
                    <a:pt x="1730570" y="482600"/>
                  </a:lnTo>
                  <a:lnTo>
                    <a:pt x="1718457" y="444500"/>
                  </a:lnTo>
                  <a:lnTo>
                    <a:pt x="1704359" y="419100"/>
                  </a:lnTo>
                  <a:lnTo>
                    <a:pt x="1688338" y="393700"/>
                  </a:lnTo>
                  <a:lnTo>
                    <a:pt x="1670457" y="368300"/>
                  </a:lnTo>
                  <a:lnTo>
                    <a:pt x="1650782" y="330200"/>
                  </a:lnTo>
                  <a:lnTo>
                    <a:pt x="1606289" y="279400"/>
                  </a:lnTo>
                  <a:lnTo>
                    <a:pt x="1555333" y="228600"/>
                  </a:lnTo>
                  <a:lnTo>
                    <a:pt x="1527576" y="215900"/>
                  </a:lnTo>
                  <a:lnTo>
                    <a:pt x="1498375" y="190500"/>
                  </a:lnTo>
                  <a:lnTo>
                    <a:pt x="1467784" y="165100"/>
                  </a:lnTo>
                  <a:lnTo>
                    <a:pt x="1435862" y="152400"/>
                  </a:lnTo>
                  <a:lnTo>
                    <a:pt x="1402660" y="127000"/>
                  </a:lnTo>
                  <a:lnTo>
                    <a:pt x="1368233" y="114300"/>
                  </a:lnTo>
                  <a:lnTo>
                    <a:pt x="1332636" y="101600"/>
                  </a:lnTo>
                  <a:lnTo>
                    <a:pt x="1295923" y="76200"/>
                  </a:lnTo>
                  <a:lnTo>
                    <a:pt x="1219360" y="50800"/>
                  </a:lnTo>
                  <a:close/>
                </a:path>
                <a:path w="1759585" h="1270000">
                  <a:moveTo>
                    <a:pt x="1055189" y="12700"/>
                  </a:moveTo>
                  <a:lnTo>
                    <a:pt x="703126" y="12700"/>
                  </a:lnTo>
                  <a:lnTo>
                    <a:pt x="619343" y="38100"/>
                  </a:lnTo>
                  <a:lnTo>
                    <a:pt x="1138972" y="38100"/>
                  </a:lnTo>
                  <a:lnTo>
                    <a:pt x="1055189" y="12700"/>
                  </a:lnTo>
                  <a:close/>
                </a:path>
                <a:path w="1759585" h="1270000">
                  <a:moveTo>
                    <a:pt x="879158" y="0"/>
                  </a:moveTo>
                  <a:lnTo>
                    <a:pt x="834226" y="12700"/>
                  </a:lnTo>
                  <a:lnTo>
                    <a:pt x="924088" y="12700"/>
                  </a:lnTo>
                  <a:lnTo>
                    <a:pt x="879158" y="0"/>
                  </a:lnTo>
                  <a:close/>
                </a:path>
              </a:pathLst>
            </a:custGeom>
            <a:solidFill>
              <a:srgbClr val="800000"/>
            </a:solidFill>
          </p:spPr>
          <p:txBody>
            <a:bodyPr wrap="square" lIns="0" tIns="0" rIns="0" bIns="0" rtlCol="0"/>
            <a:lstStyle/>
            <a:p>
              <a:endParaRPr/>
            </a:p>
          </p:txBody>
        </p:sp>
      </p:grpSp>
      <p:sp>
        <p:nvSpPr>
          <p:cNvPr id="16" name="object 16"/>
          <p:cNvSpPr txBox="1"/>
          <p:nvPr/>
        </p:nvSpPr>
        <p:spPr>
          <a:xfrm>
            <a:off x="3168042" y="4040917"/>
            <a:ext cx="1233805" cy="754380"/>
          </a:xfrm>
          <a:prstGeom prst="rect">
            <a:avLst/>
          </a:prstGeom>
        </p:spPr>
        <p:txBody>
          <a:bodyPr vert="horz" wrap="square" lIns="0" tIns="12700" rIns="0" bIns="0" rtlCol="0">
            <a:spAutoFit/>
          </a:bodyPr>
          <a:lstStyle/>
          <a:p>
            <a:pPr algn="ctr">
              <a:lnSpc>
                <a:spcPts val="1910"/>
              </a:lnSpc>
              <a:spcBef>
                <a:spcPts val="100"/>
              </a:spcBef>
            </a:pPr>
            <a:r>
              <a:rPr sz="1600" b="1" spc="-15" dirty="0">
                <a:latin typeface="Arial"/>
                <a:cs typeface="Arial"/>
              </a:rPr>
              <a:t>20%</a:t>
            </a:r>
            <a:endParaRPr sz="1600">
              <a:latin typeface="Arial"/>
              <a:cs typeface="Arial"/>
            </a:endParaRPr>
          </a:p>
          <a:p>
            <a:pPr marL="12700" marR="5080" algn="ctr">
              <a:lnSpc>
                <a:spcPts val="1920"/>
              </a:lnSpc>
              <a:spcBef>
                <a:spcPts val="50"/>
              </a:spcBef>
            </a:pPr>
            <a:r>
              <a:rPr sz="1600" spc="-10" dirty="0">
                <a:latin typeface="Arial MT"/>
                <a:cs typeface="Arial MT"/>
              </a:rPr>
              <a:t>from</a:t>
            </a:r>
            <a:r>
              <a:rPr sz="1600" spc="-60" dirty="0">
                <a:latin typeface="Arial MT"/>
                <a:cs typeface="Arial MT"/>
              </a:rPr>
              <a:t> </a:t>
            </a:r>
            <a:r>
              <a:rPr sz="1600" spc="-10" dirty="0">
                <a:latin typeface="Arial MT"/>
                <a:cs typeface="Arial MT"/>
              </a:rPr>
              <a:t>and</a:t>
            </a:r>
            <a:r>
              <a:rPr sz="1600" spc="-50" dirty="0">
                <a:latin typeface="Arial MT"/>
                <a:cs typeface="Arial MT"/>
              </a:rPr>
              <a:t> </a:t>
            </a:r>
            <a:r>
              <a:rPr sz="1600" spc="-10" dirty="0">
                <a:latin typeface="Arial MT"/>
                <a:cs typeface="Arial MT"/>
              </a:rPr>
              <a:t>with </a:t>
            </a:r>
            <a:r>
              <a:rPr sz="1600" spc="-430" dirty="0">
                <a:latin typeface="Arial MT"/>
                <a:cs typeface="Arial MT"/>
              </a:rPr>
              <a:t> </a:t>
            </a:r>
            <a:r>
              <a:rPr sz="1600" spc="-15" dirty="0">
                <a:latin typeface="Arial MT"/>
                <a:cs typeface="Arial MT"/>
              </a:rPr>
              <a:t>others</a:t>
            </a:r>
            <a:endParaRPr sz="1600">
              <a:latin typeface="Arial MT"/>
              <a:cs typeface="Arial MT"/>
            </a:endParaRPr>
          </a:p>
        </p:txBody>
      </p:sp>
      <p:grpSp>
        <p:nvGrpSpPr>
          <p:cNvPr id="17" name="object 17"/>
          <p:cNvGrpSpPr/>
          <p:nvPr/>
        </p:nvGrpSpPr>
        <p:grpSpPr>
          <a:xfrm>
            <a:off x="1270526" y="4453942"/>
            <a:ext cx="697230" cy="452755"/>
            <a:chOff x="2050439" y="4815157"/>
            <a:chExt cx="697230" cy="452755"/>
          </a:xfrm>
        </p:grpSpPr>
        <p:sp>
          <p:nvSpPr>
            <p:cNvPr id="18" name="object 18"/>
            <p:cNvSpPr/>
            <p:nvPr/>
          </p:nvSpPr>
          <p:spPr>
            <a:xfrm>
              <a:off x="2071985" y="4836783"/>
              <a:ext cx="654050" cy="408940"/>
            </a:xfrm>
            <a:custGeom>
              <a:avLst/>
              <a:gdLst/>
              <a:ahLst/>
              <a:cxnLst/>
              <a:rect l="l" t="t" r="r" b="b"/>
              <a:pathLst>
                <a:path w="654050" h="408939">
                  <a:moveTo>
                    <a:pt x="326837" y="0"/>
                  </a:moveTo>
                  <a:lnTo>
                    <a:pt x="268087" y="3294"/>
                  </a:lnTo>
                  <a:lnTo>
                    <a:pt x="212792" y="12791"/>
                  </a:lnTo>
                  <a:lnTo>
                    <a:pt x="161875" y="27915"/>
                  </a:lnTo>
                  <a:lnTo>
                    <a:pt x="116259" y="48088"/>
                  </a:lnTo>
                  <a:lnTo>
                    <a:pt x="76867" y="72731"/>
                  </a:lnTo>
                  <a:lnTo>
                    <a:pt x="44622" y="101268"/>
                  </a:lnTo>
                  <a:lnTo>
                    <a:pt x="20447" y="133122"/>
                  </a:lnTo>
                  <a:lnTo>
                    <a:pt x="0" y="204467"/>
                  </a:lnTo>
                  <a:lnTo>
                    <a:pt x="5265" y="241220"/>
                  </a:lnTo>
                  <a:lnTo>
                    <a:pt x="44622" y="307666"/>
                  </a:lnTo>
                  <a:lnTo>
                    <a:pt x="76867" y="336203"/>
                  </a:lnTo>
                  <a:lnTo>
                    <a:pt x="116259" y="360846"/>
                  </a:lnTo>
                  <a:lnTo>
                    <a:pt x="161875" y="381019"/>
                  </a:lnTo>
                  <a:lnTo>
                    <a:pt x="212792" y="396142"/>
                  </a:lnTo>
                  <a:lnTo>
                    <a:pt x="268087" y="405640"/>
                  </a:lnTo>
                  <a:lnTo>
                    <a:pt x="326837" y="408934"/>
                  </a:lnTo>
                  <a:lnTo>
                    <a:pt x="385586" y="405640"/>
                  </a:lnTo>
                  <a:lnTo>
                    <a:pt x="440880" y="396142"/>
                  </a:lnTo>
                  <a:lnTo>
                    <a:pt x="491797" y="381019"/>
                  </a:lnTo>
                  <a:lnTo>
                    <a:pt x="537413" y="360846"/>
                  </a:lnTo>
                  <a:lnTo>
                    <a:pt x="576805" y="336203"/>
                  </a:lnTo>
                  <a:lnTo>
                    <a:pt x="609050" y="307666"/>
                  </a:lnTo>
                  <a:lnTo>
                    <a:pt x="633225" y="275812"/>
                  </a:lnTo>
                  <a:lnTo>
                    <a:pt x="653672" y="204467"/>
                  </a:lnTo>
                  <a:lnTo>
                    <a:pt x="648407" y="167714"/>
                  </a:lnTo>
                  <a:lnTo>
                    <a:pt x="609050" y="101268"/>
                  </a:lnTo>
                  <a:lnTo>
                    <a:pt x="576805" y="72731"/>
                  </a:lnTo>
                  <a:lnTo>
                    <a:pt x="537413" y="48088"/>
                  </a:lnTo>
                  <a:lnTo>
                    <a:pt x="491797" y="27915"/>
                  </a:lnTo>
                  <a:lnTo>
                    <a:pt x="440880" y="12791"/>
                  </a:lnTo>
                  <a:lnTo>
                    <a:pt x="385586" y="3294"/>
                  </a:lnTo>
                  <a:lnTo>
                    <a:pt x="326837" y="0"/>
                  </a:lnTo>
                  <a:close/>
                </a:path>
              </a:pathLst>
            </a:custGeom>
            <a:solidFill>
              <a:srgbClr val="FFFFFF">
                <a:alpha val="79998"/>
              </a:srgbClr>
            </a:solidFill>
          </p:spPr>
          <p:txBody>
            <a:bodyPr wrap="square" lIns="0" tIns="0" rIns="0" bIns="0" rtlCol="0"/>
            <a:lstStyle/>
            <a:p>
              <a:endParaRPr/>
            </a:p>
          </p:txBody>
        </p:sp>
        <p:sp>
          <p:nvSpPr>
            <p:cNvPr id="19" name="object 19"/>
            <p:cNvSpPr/>
            <p:nvPr/>
          </p:nvSpPr>
          <p:spPr>
            <a:xfrm>
              <a:off x="2050439" y="4815157"/>
              <a:ext cx="697230" cy="452755"/>
            </a:xfrm>
            <a:custGeom>
              <a:avLst/>
              <a:gdLst/>
              <a:ahLst/>
              <a:cxnLst/>
              <a:rect l="l" t="t" r="r" b="b"/>
              <a:pathLst>
                <a:path w="697230" h="452754">
                  <a:moveTo>
                    <a:pt x="347700" y="0"/>
                  </a:moveTo>
                  <a:lnTo>
                    <a:pt x="279084" y="4417"/>
                  </a:lnTo>
                  <a:lnTo>
                    <a:pt x="214931" y="16976"/>
                  </a:lnTo>
                  <a:lnTo>
                    <a:pt x="156492" y="36944"/>
                  </a:lnTo>
                  <a:lnTo>
                    <a:pt x="105025" y="63684"/>
                  </a:lnTo>
                  <a:lnTo>
                    <a:pt x="61864" y="96692"/>
                  </a:lnTo>
                  <a:lnTo>
                    <a:pt x="28577" y="135571"/>
                  </a:lnTo>
                  <a:lnTo>
                    <a:pt x="7781" y="177661"/>
                  </a:lnTo>
                  <a:lnTo>
                    <a:pt x="0" y="224350"/>
                  </a:lnTo>
                  <a:lnTo>
                    <a:pt x="0" y="227835"/>
                  </a:lnTo>
                  <a:lnTo>
                    <a:pt x="7445" y="273489"/>
                  </a:lnTo>
                  <a:lnTo>
                    <a:pt x="30109" y="318889"/>
                  </a:lnTo>
                  <a:lnTo>
                    <a:pt x="63501" y="357014"/>
                  </a:lnTo>
                  <a:lnTo>
                    <a:pt x="106597" y="389487"/>
                  </a:lnTo>
                  <a:lnTo>
                    <a:pt x="157971" y="415867"/>
                  </a:lnTo>
                  <a:lnTo>
                    <a:pt x="216342" y="435584"/>
                  </a:lnTo>
                  <a:lnTo>
                    <a:pt x="280460" y="447945"/>
                  </a:lnTo>
                  <a:lnTo>
                    <a:pt x="349064" y="452186"/>
                  </a:lnTo>
                  <a:lnTo>
                    <a:pt x="383852" y="451044"/>
                  </a:lnTo>
                  <a:lnTo>
                    <a:pt x="450394" y="442460"/>
                  </a:lnTo>
                  <a:lnTo>
                    <a:pt x="511845" y="426110"/>
                  </a:lnTo>
                  <a:lnTo>
                    <a:pt x="553677" y="408933"/>
                  </a:lnTo>
                  <a:lnTo>
                    <a:pt x="347700" y="408933"/>
                  </a:lnTo>
                  <a:lnTo>
                    <a:pt x="315647" y="407878"/>
                  </a:lnTo>
                  <a:lnTo>
                    <a:pt x="254621" y="400004"/>
                  </a:lnTo>
                  <a:lnTo>
                    <a:pt x="198825" y="385164"/>
                  </a:lnTo>
                  <a:lnTo>
                    <a:pt x="149636" y="364267"/>
                  </a:lnTo>
                  <a:lnTo>
                    <a:pt x="108427" y="338325"/>
                  </a:lnTo>
                  <a:lnTo>
                    <a:pt x="76493" y="308472"/>
                  </a:lnTo>
                  <a:lnTo>
                    <a:pt x="54893" y="275960"/>
                  </a:lnTo>
                  <a:lnTo>
                    <a:pt x="49409" y="262167"/>
                  </a:lnTo>
                  <a:lnTo>
                    <a:pt x="49186" y="262167"/>
                  </a:lnTo>
                  <a:lnTo>
                    <a:pt x="48177" y="259068"/>
                  </a:lnTo>
                  <a:lnTo>
                    <a:pt x="48430" y="259068"/>
                  </a:lnTo>
                  <a:lnTo>
                    <a:pt x="45060" y="245256"/>
                  </a:lnTo>
                  <a:lnTo>
                    <a:pt x="44780" y="245256"/>
                  </a:lnTo>
                  <a:lnTo>
                    <a:pt x="44233" y="241866"/>
                  </a:lnTo>
                  <a:lnTo>
                    <a:pt x="44506" y="241866"/>
                  </a:lnTo>
                  <a:lnTo>
                    <a:pt x="43374" y="227835"/>
                  </a:lnTo>
                  <a:lnTo>
                    <a:pt x="43092" y="227835"/>
                  </a:lnTo>
                  <a:lnTo>
                    <a:pt x="43092" y="224350"/>
                  </a:lnTo>
                  <a:lnTo>
                    <a:pt x="43374" y="224350"/>
                  </a:lnTo>
                  <a:lnTo>
                    <a:pt x="44506" y="210320"/>
                  </a:lnTo>
                  <a:lnTo>
                    <a:pt x="44233" y="210320"/>
                  </a:lnTo>
                  <a:lnTo>
                    <a:pt x="44780" y="206929"/>
                  </a:lnTo>
                  <a:lnTo>
                    <a:pt x="45060" y="206929"/>
                  </a:lnTo>
                  <a:lnTo>
                    <a:pt x="48430" y="193117"/>
                  </a:lnTo>
                  <a:lnTo>
                    <a:pt x="48177" y="193117"/>
                  </a:lnTo>
                  <a:lnTo>
                    <a:pt x="49186" y="190018"/>
                  </a:lnTo>
                  <a:lnTo>
                    <a:pt x="49451" y="190018"/>
                  </a:lnTo>
                  <a:lnTo>
                    <a:pt x="56230" y="173522"/>
                  </a:lnTo>
                  <a:lnTo>
                    <a:pt x="78114" y="141841"/>
                  </a:lnTo>
                  <a:lnTo>
                    <a:pt x="110042" y="112635"/>
                  </a:lnTo>
                  <a:lnTo>
                    <a:pt x="151160" y="87129"/>
                  </a:lnTo>
                  <a:lnTo>
                    <a:pt x="200266" y="66531"/>
                  </a:lnTo>
                  <a:lnTo>
                    <a:pt x="256012" y="51911"/>
                  </a:lnTo>
                  <a:lnTo>
                    <a:pt x="317017" y="44221"/>
                  </a:lnTo>
                  <a:lnTo>
                    <a:pt x="349064" y="43252"/>
                  </a:lnTo>
                  <a:lnTo>
                    <a:pt x="553694" y="43252"/>
                  </a:lnTo>
                  <a:lnTo>
                    <a:pt x="538792" y="36318"/>
                  </a:lnTo>
                  <a:lnTo>
                    <a:pt x="480422" y="16601"/>
                  </a:lnTo>
                  <a:lnTo>
                    <a:pt x="416303" y="4240"/>
                  </a:lnTo>
                  <a:lnTo>
                    <a:pt x="382481" y="1055"/>
                  </a:lnTo>
                  <a:lnTo>
                    <a:pt x="347700" y="0"/>
                  </a:lnTo>
                  <a:close/>
                </a:path>
                <a:path w="697230" h="452754">
                  <a:moveTo>
                    <a:pt x="647967" y="260578"/>
                  </a:moveTo>
                  <a:lnTo>
                    <a:pt x="630881" y="294746"/>
                  </a:lnTo>
                  <a:lnTo>
                    <a:pt x="603900" y="325332"/>
                  </a:lnTo>
                  <a:lnTo>
                    <a:pt x="567242" y="352845"/>
                  </a:lnTo>
                  <a:lnTo>
                    <a:pt x="521967" y="376038"/>
                  </a:lnTo>
                  <a:lnTo>
                    <a:pt x="469370" y="393773"/>
                  </a:lnTo>
                  <a:lnTo>
                    <a:pt x="410821" y="405043"/>
                  </a:lnTo>
                  <a:lnTo>
                    <a:pt x="347700" y="408933"/>
                  </a:lnTo>
                  <a:lnTo>
                    <a:pt x="553677" y="408933"/>
                  </a:lnTo>
                  <a:lnTo>
                    <a:pt x="591739" y="388501"/>
                  </a:lnTo>
                  <a:lnTo>
                    <a:pt x="634901" y="355493"/>
                  </a:lnTo>
                  <a:lnTo>
                    <a:pt x="668188" y="316614"/>
                  </a:lnTo>
                  <a:lnTo>
                    <a:pt x="688983" y="274527"/>
                  </a:lnTo>
                  <a:lnTo>
                    <a:pt x="692083" y="262167"/>
                  </a:lnTo>
                  <a:lnTo>
                    <a:pt x="647579" y="262167"/>
                  </a:lnTo>
                  <a:lnTo>
                    <a:pt x="647967" y="260578"/>
                  </a:lnTo>
                  <a:close/>
                </a:path>
                <a:path w="697230" h="452754">
                  <a:moveTo>
                    <a:pt x="48177" y="259068"/>
                  </a:moveTo>
                  <a:lnTo>
                    <a:pt x="49186" y="262167"/>
                  </a:lnTo>
                  <a:lnTo>
                    <a:pt x="48831" y="260711"/>
                  </a:lnTo>
                  <a:lnTo>
                    <a:pt x="48177" y="259068"/>
                  </a:lnTo>
                  <a:close/>
                </a:path>
                <a:path w="697230" h="452754">
                  <a:moveTo>
                    <a:pt x="48831" y="260711"/>
                  </a:moveTo>
                  <a:lnTo>
                    <a:pt x="49186" y="262167"/>
                  </a:lnTo>
                  <a:lnTo>
                    <a:pt x="49409" y="262167"/>
                  </a:lnTo>
                  <a:lnTo>
                    <a:pt x="48831" y="260711"/>
                  </a:lnTo>
                  <a:close/>
                </a:path>
                <a:path w="697230" h="452754">
                  <a:moveTo>
                    <a:pt x="648588" y="259068"/>
                  </a:moveTo>
                  <a:lnTo>
                    <a:pt x="647967" y="260578"/>
                  </a:lnTo>
                  <a:lnTo>
                    <a:pt x="647579" y="262167"/>
                  </a:lnTo>
                  <a:lnTo>
                    <a:pt x="648588" y="259068"/>
                  </a:lnTo>
                  <a:close/>
                </a:path>
                <a:path w="697230" h="452754">
                  <a:moveTo>
                    <a:pt x="692839" y="259068"/>
                  </a:moveTo>
                  <a:lnTo>
                    <a:pt x="648588" y="259068"/>
                  </a:lnTo>
                  <a:lnTo>
                    <a:pt x="647579" y="262167"/>
                  </a:lnTo>
                  <a:lnTo>
                    <a:pt x="692083" y="262167"/>
                  </a:lnTo>
                  <a:lnTo>
                    <a:pt x="692839" y="259068"/>
                  </a:lnTo>
                  <a:close/>
                </a:path>
                <a:path w="697230" h="452754">
                  <a:moveTo>
                    <a:pt x="48430" y="259068"/>
                  </a:moveTo>
                  <a:lnTo>
                    <a:pt x="48177" y="259068"/>
                  </a:lnTo>
                  <a:lnTo>
                    <a:pt x="48831" y="260711"/>
                  </a:lnTo>
                  <a:lnTo>
                    <a:pt x="48430" y="259068"/>
                  </a:lnTo>
                  <a:close/>
                </a:path>
                <a:path w="697230" h="452754">
                  <a:moveTo>
                    <a:pt x="652123" y="243543"/>
                  </a:moveTo>
                  <a:lnTo>
                    <a:pt x="647967" y="260578"/>
                  </a:lnTo>
                  <a:lnTo>
                    <a:pt x="648588" y="259068"/>
                  </a:lnTo>
                  <a:lnTo>
                    <a:pt x="692839" y="259068"/>
                  </a:lnTo>
                  <a:lnTo>
                    <a:pt x="694803" y="251016"/>
                  </a:lnTo>
                  <a:lnTo>
                    <a:pt x="694985" y="249883"/>
                  </a:lnTo>
                  <a:lnTo>
                    <a:pt x="695358" y="245256"/>
                  </a:lnTo>
                  <a:lnTo>
                    <a:pt x="651985" y="245256"/>
                  </a:lnTo>
                  <a:lnTo>
                    <a:pt x="652123" y="243543"/>
                  </a:lnTo>
                  <a:close/>
                </a:path>
                <a:path w="697230" h="452754">
                  <a:moveTo>
                    <a:pt x="44233" y="241866"/>
                  </a:moveTo>
                  <a:lnTo>
                    <a:pt x="44780" y="245256"/>
                  </a:lnTo>
                  <a:lnTo>
                    <a:pt x="44642" y="243543"/>
                  </a:lnTo>
                  <a:lnTo>
                    <a:pt x="44233" y="241866"/>
                  </a:lnTo>
                  <a:close/>
                </a:path>
                <a:path w="697230" h="452754">
                  <a:moveTo>
                    <a:pt x="44642" y="243543"/>
                  </a:moveTo>
                  <a:lnTo>
                    <a:pt x="44780" y="245256"/>
                  </a:lnTo>
                  <a:lnTo>
                    <a:pt x="45060" y="245256"/>
                  </a:lnTo>
                  <a:lnTo>
                    <a:pt x="44642" y="243543"/>
                  </a:lnTo>
                  <a:close/>
                </a:path>
                <a:path w="697230" h="452754">
                  <a:moveTo>
                    <a:pt x="652532" y="241866"/>
                  </a:moveTo>
                  <a:lnTo>
                    <a:pt x="652123" y="243543"/>
                  </a:lnTo>
                  <a:lnTo>
                    <a:pt x="651985" y="245256"/>
                  </a:lnTo>
                  <a:lnTo>
                    <a:pt x="652532" y="241866"/>
                  </a:lnTo>
                  <a:close/>
                </a:path>
                <a:path w="697230" h="452754">
                  <a:moveTo>
                    <a:pt x="695632" y="241866"/>
                  </a:moveTo>
                  <a:lnTo>
                    <a:pt x="652532" y="241866"/>
                  </a:lnTo>
                  <a:lnTo>
                    <a:pt x="651985" y="245256"/>
                  </a:lnTo>
                  <a:lnTo>
                    <a:pt x="695358" y="245256"/>
                  </a:lnTo>
                  <a:lnTo>
                    <a:pt x="695632" y="241866"/>
                  </a:lnTo>
                  <a:close/>
                </a:path>
                <a:path w="697230" h="452754">
                  <a:moveTo>
                    <a:pt x="44506" y="241866"/>
                  </a:moveTo>
                  <a:lnTo>
                    <a:pt x="44233" y="241866"/>
                  </a:lnTo>
                  <a:lnTo>
                    <a:pt x="44642" y="243543"/>
                  </a:lnTo>
                  <a:lnTo>
                    <a:pt x="44506" y="241866"/>
                  </a:lnTo>
                  <a:close/>
                </a:path>
                <a:path w="697230" h="452754">
                  <a:moveTo>
                    <a:pt x="653532" y="226093"/>
                  </a:moveTo>
                  <a:lnTo>
                    <a:pt x="652123" y="243543"/>
                  </a:lnTo>
                  <a:lnTo>
                    <a:pt x="652532" y="241866"/>
                  </a:lnTo>
                  <a:lnTo>
                    <a:pt x="695632" y="241866"/>
                  </a:lnTo>
                  <a:lnTo>
                    <a:pt x="696764" y="227835"/>
                  </a:lnTo>
                  <a:lnTo>
                    <a:pt x="653673" y="227835"/>
                  </a:lnTo>
                  <a:lnTo>
                    <a:pt x="653532" y="226093"/>
                  </a:lnTo>
                  <a:close/>
                </a:path>
                <a:path w="697230" h="452754">
                  <a:moveTo>
                    <a:pt x="43092" y="224350"/>
                  </a:moveTo>
                  <a:lnTo>
                    <a:pt x="43092" y="227835"/>
                  </a:lnTo>
                  <a:lnTo>
                    <a:pt x="43186" y="226674"/>
                  </a:lnTo>
                  <a:lnTo>
                    <a:pt x="43092" y="224350"/>
                  </a:lnTo>
                  <a:close/>
                </a:path>
                <a:path w="697230" h="452754">
                  <a:moveTo>
                    <a:pt x="43233" y="226093"/>
                  </a:moveTo>
                  <a:lnTo>
                    <a:pt x="43092" y="227835"/>
                  </a:lnTo>
                  <a:lnTo>
                    <a:pt x="43374" y="227835"/>
                  </a:lnTo>
                  <a:lnTo>
                    <a:pt x="43233" y="226093"/>
                  </a:lnTo>
                  <a:close/>
                </a:path>
                <a:path w="697230" h="452754">
                  <a:moveTo>
                    <a:pt x="653673" y="224350"/>
                  </a:moveTo>
                  <a:lnTo>
                    <a:pt x="653579" y="226674"/>
                  </a:lnTo>
                  <a:lnTo>
                    <a:pt x="653673" y="227835"/>
                  </a:lnTo>
                  <a:lnTo>
                    <a:pt x="653673" y="224350"/>
                  </a:lnTo>
                  <a:close/>
                </a:path>
                <a:path w="697230" h="452754">
                  <a:moveTo>
                    <a:pt x="696764" y="224350"/>
                  </a:moveTo>
                  <a:lnTo>
                    <a:pt x="653673" y="224350"/>
                  </a:lnTo>
                  <a:lnTo>
                    <a:pt x="653673" y="227835"/>
                  </a:lnTo>
                  <a:lnTo>
                    <a:pt x="696764" y="227835"/>
                  </a:lnTo>
                  <a:lnTo>
                    <a:pt x="696764" y="224350"/>
                  </a:lnTo>
                  <a:close/>
                </a:path>
                <a:path w="697230" h="452754">
                  <a:moveTo>
                    <a:pt x="43374" y="224350"/>
                  </a:moveTo>
                  <a:lnTo>
                    <a:pt x="43092" y="224350"/>
                  </a:lnTo>
                  <a:lnTo>
                    <a:pt x="43233" y="226093"/>
                  </a:lnTo>
                  <a:lnTo>
                    <a:pt x="43374" y="224350"/>
                  </a:lnTo>
                  <a:close/>
                </a:path>
                <a:path w="697230" h="452754">
                  <a:moveTo>
                    <a:pt x="652123" y="208644"/>
                  </a:moveTo>
                  <a:lnTo>
                    <a:pt x="653532" y="226093"/>
                  </a:lnTo>
                  <a:lnTo>
                    <a:pt x="653673" y="224350"/>
                  </a:lnTo>
                  <a:lnTo>
                    <a:pt x="696764" y="224350"/>
                  </a:lnTo>
                  <a:lnTo>
                    <a:pt x="695632" y="210320"/>
                  </a:lnTo>
                  <a:lnTo>
                    <a:pt x="652532" y="210320"/>
                  </a:lnTo>
                  <a:lnTo>
                    <a:pt x="652123" y="208644"/>
                  </a:lnTo>
                  <a:close/>
                </a:path>
                <a:path w="697230" h="452754">
                  <a:moveTo>
                    <a:pt x="44780" y="206929"/>
                  </a:moveTo>
                  <a:lnTo>
                    <a:pt x="44233" y="210320"/>
                  </a:lnTo>
                  <a:lnTo>
                    <a:pt x="44642" y="208644"/>
                  </a:lnTo>
                  <a:lnTo>
                    <a:pt x="44780" y="206929"/>
                  </a:lnTo>
                  <a:close/>
                </a:path>
                <a:path w="697230" h="452754">
                  <a:moveTo>
                    <a:pt x="44642" y="208644"/>
                  </a:moveTo>
                  <a:lnTo>
                    <a:pt x="44233" y="210320"/>
                  </a:lnTo>
                  <a:lnTo>
                    <a:pt x="44506" y="210320"/>
                  </a:lnTo>
                  <a:lnTo>
                    <a:pt x="44642" y="208644"/>
                  </a:lnTo>
                  <a:close/>
                </a:path>
                <a:path w="697230" h="452754">
                  <a:moveTo>
                    <a:pt x="651985" y="206929"/>
                  </a:moveTo>
                  <a:lnTo>
                    <a:pt x="652123" y="208644"/>
                  </a:lnTo>
                  <a:lnTo>
                    <a:pt x="652532" y="210320"/>
                  </a:lnTo>
                  <a:lnTo>
                    <a:pt x="651985" y="206929"/>
                  </a:lnTo>
                  <a:close/>
                </a:path>
                <a:path w="697230" h="452754">
                  <a:moveTo>
                    <a:pt x="695358" y="206929"/>
                  </a:moveTo>
                  <a:lnTo>
                    <a:pt x="651985" y="206929"/>
                  </a:lnTo>
                  <a:lnTo>
                    <a:pt x="652532" y="210320"/>
                  </a:lnTo>
                  <a:lnTo>
                    <a:pt x="695632" y="210320"/>
                  </a:lnTo>
                  <a:lnTo>
                    <a:pt x="695358" y="206929"/>
                  </a:lnTo>
                  <a:close/>
                </a:path>
                <a:path w="697230" h="452754">
                  <a:moveTo>
                    <a:pt x="45060" y="206929"/>
                  </a:moveTo>
                  <a:lnTo>
                    <a:pt x="44780" y="206929"/>
                  </a:lnTo>
                  <a:lnTo>
                    <a:pt x="44642" y="208644"/>
                  </a:lnTo>
                  <a:lnTo>
                    <a:pt x="45060" y="206929"/>
                  </a:lnTo>
                  <a:close/>
                </a:path>
                <a:path w="697230" h="452754">
                  <a:moveTo>
                    <a:pt x="647935" y="191475"/>
                  </a:moveTo>
                  <a:lnTo>
                    <a:pt x="652123" y="208644"/>
                  </a:lnTo>
                  <a:lnTo>
                    <a:pt x="651985" y="206929"/>
                  </a:lnTo>
                  <a:lnTo>
                    <a:pt x="695358" y="206929"/>
                  </a:lnTo>
                  <a:lnTo>
                    <a:pt x="694985" y="202300"/>
                  </a:lnTo>
                  <a:lnTo>
                    <a:pt x="694802" y="201168"/>
                  </a:lnTo>
                  <a:lnTo>
                    <a:pt x="692838" y="193117"/>
                  </a:lnTo>
                  <a:lnTo>
                    <a:pt x="648588" y="193117"/>
                  </a:lnTo>
                  <a:lnTo>
                    <a:pt x="647935" y="191475"/>
                  </a:lnTo>
                  <a:close/>
                </a:path>
                <a:path w="697230" h="452754">
                  <a:moveTo>
                    <a:pt x="49186" y="190018"/>
                  </a:moveTo>
                  <a:lnTo>
                    <a:pt x="48177" y="193117"/>
                  </a:lnTo>
                  <a:lnTo>
                    <a:pt x="48798" y="191606"/>
                  </a:lnTo>
                  <a:lnTo>
                    <a:pt x="49186" y="190018"/>
                  </a:lnTo>
                  <a:close/>
                </a:path>
                <a:path w="697230" h="452754">
                  <a:moveTo>
                    <a:pt x="48798" y="191606"/>
                  </a:moveTo>
                  <a:lnTo>
                    <a:pt x="48177" y="193117"/>
                  </a:lnTo>
                  <a:lnTo>
                    <a:pt x="48430" y="193117"/>
                  </a:lnTo>
                  <a:lnTo>
                    <a:pt x="48798" y="191606"/>
                  </a:lnTo>
                  <a:close/>
                </a:path>
                <a:path w="697230" h="452754">
                  <a:moveTo>
                    <a:pt x="647579" y="190018"/>
                  </a:moveTo>
                  <a:lnTo>
                    <a:pt x="647935" y="191475"/>
                  </a:lnTo>
                  <a:lnTo>
                    <a:pt x="648588" y="193117"/>
                  </a:lnTo>
                  <a:lnTo>
                    <a:pt x="647579" y="190018"/>
                  </a:lnTo>
                  <a:close/>
                </a:path>
                <a:path w="697230" h="452754">
                  <a:moveTo>
                    <a:pt x="692082" y="190018"/>
                  </a:moveTo>
                  <a:lnTo>
                    <a:pt x="647579" y="190018"/>
                  </a:lnTo>
                  <a:lnTo>
                    <a:pt x="648588" y="193117"/>
                  </a:lnTo>
                  <a:lnTo>
                    <a:pt x="692838" y="193117"/>
                  </a:lnTo>
                  <a:lnTo>
                    <a:pt x="692082" y="190018"/>
                  </a:lnTo>
                  <a:close/>
                </a:path>
                <a:path w="697230" h="452754">
                  <a:moveTo>
                    <a:pt x="49451" y="190018"/>
                  </a:moveTo>
                  <a:lnTo>
                    <a:pt x="49186" y="190018"/>
                  </a:lnTo>
                  <a:lnTo>
                    <a:pt x="48798" y="191606"/>
                  </a:lnTo>
                  <a:lnTo>
                    <a:pt x="49451" y="190018"/>
                  </a:lnTo>
                  <a:close/>
                </a:path>
                <a:path w="697230" h="452754">
                  <a:moveTo>
                    <a:pt x="553694" y="43252"/>
                  </a:moveTo>
                  <a:lnTo>
                    <a:pt x="349064" y="43252"/>
                  </a:lnTo>
                  <a:lnTo>
                    <a:pt x="381118" y="44307"/>
                  </a:lnTo>
                  <a:lnTo>
                    <a:pt x="412199" y="47318"/>
                  </a:lnTo>
                  <a:lnTo>
                    <a:pt x="470781" y="58785"/>
                  </a:lnTo>
                  <a:lnTo>
                    <a:pt x="523446" y="76774"/>
                  </a:lnTo>
                  <a:lnTo>
                    <a:pt x="568814" y="100326"/>
                  </a:lnTo>
                  <a:lnTo>
                    <a:pt x="605537" y="128375"/>
                  </a:lnTo>
                  <a:lnTo>
                    <a:pt x="632413" y="159713"/>
                  </a:lnTo>
                  <a:lnTo>
                    <a:pt x="647935" y="191475"/>
                  </a:lnTo>
                  <a:lnTo>
                    <a:pt x="647579" y="190018"/>
                  </a:lnTo>
                  <a:lnTo>
                    <a:pt x="692082" y="190018"/>
                  </a:lnTo>
                  <a:lnTo>
                    <a:pt x="689319" y="178695"/>
                  </a:lnTo>
                  <a:lnTo>
                    <a:pt x="666655" y="133296"/>
                  </a:lnTo>
                  <a:lnTo>
                    <a:pt x="633263" y="95171"/>
                  </a:lnTo>
                  <a:lnTo>
                    <a:pt x="590168" y="62699"/>
                  </a:lnTo>
                  <a:lnTo>
                    <a:pt x="565433" y="48714"/>
                  </a:lnTo>
                  <a:lnTo>
                    <a:pt x="553694" y="43252"/>
                  </a:lnTo>
                  <a:close/>
                </a:path>
              </a:pathLst>
            </a:custGeom>
            <a:solidFill>
              <a:srgbClr val="800000"/>
            </a:solidFill>
          </p:spPr>
          <p:txBody>
            <a:bodyPr wrap="square" lIns="0" tIns="0" rIns="0" bIns="0" rtlCol="0"/>
            <a:lstStyle/>
            <a:p>
              <a:endParaRPr/>
            </a:p>
          </p:txBody>
        </p:sp>
      </p:grpSp>
      <p:sp>
        <p:nvSpPr>
          <p:cNvPr id="20" name="object 20"/>
          <p:cNvSpPr txBox="1"/>
          <p:nvPr/>
        </p:nvSpPr>
        <p:spPr>
          <a:xfrm>
            <a:off x="1434178" y="4566214"/>
            <a:ext cx="371475" cy="239395"/>
          </a:xfrm>
          <a:prstGeom prst="rect">
            <a:avLst/>
          </a:prstGeom>
        </p:spPr>
        <p:txBody>
          <a:bodyPr vert="horz" wrap="square" lIns="0" tIns="12700" rIns="0" bIns="0" rtlCol="0">
            <a:spAutoFit/>
          </a:bodyPr>
          <a:lstStyle/>
          <a:p>
            <a:pPr marL="12700">
              <a:lnSpc>
                <a:spcPct val="100000"/>
              </a:lnSpc>
              <a:spcBef>
                <a:spcPts val="100"/>
              </a:spcBef>
            </a:pPr>
            <a:r>
              <a:rPr sz="1400" b="1" spc="-30" dirty="0">
                <a:latin typeface="Arial"/>
                <a:cs typeface="Arial"/>
              </a:rPr>
              <a:t>10%</a:t>
            </a:r>
            <a:endParaRPr sz="14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pPr algn="ctr"/>
            <a:r>
              <a:rPr lang="en-US" dirty="0" smtClean="0"/>
              <a:t>Talent Development Approach</a:t>
            </a:r>
            <a:endParaRPr lang="en-US" dirty="0"/>
          </a:p>
        </p:txBody>
      </p:sp>
      <p:grpSp>
        <p:nvGrpSpPr>
          <p:cNvPr id="4" name="object 3"/>
          <p:cNvGrpSpPr/>
          <p:nvPr/>
        </p:nvGrpSpPr>
        <p:grpSpPr>
          <a:xfrm>
            <a:off x="832268" y="1295400"/>
            <a:ext cx="7536180" cy="4014470"/>
            <a:chOff x="1590437" y="1721818"/>
            <a:chExt cx="7536180" cy="4014470"/>
          </a:xfrm>
        </p:grpSpPr>
        <p:sp>
          <p:nvSpPr>
            <p:cNvPr id="5" name="object 4"/>
            <p:cNvSpPr/>
            <p:nvPr/>
          </p:nvSpPr>
          <p:spPr>
            <a:xfrm>
              <a:off x="1590437" y="2167311"/>
              <a:ext cx="7536180" cy="3568700"/>
            </a:xfrm>
            <a:custGeom>
              <a:avLst/>
              <a:gdLst/>
              <a:ahLst/>
              <a:cxnLst/>
              <a:rect l="l" t="t" r="r" b="b"/>
              <a:pathLst>
                <a:path w="7536180" h="3568700">
                  <a:moveTo>
                    <a:pt x="3961347" y="0"/>
                  </a:moveTo>
                  <a:lnTo>
                    <a:pt x="3574342" y="0"/>
                  </a:lnTo>
                  <a:lnTo>
                    <a:pt x="2828208" y="50800"/>
                  </a:lnTo>
                  <a:lnTo>
                    <a:pt x="2649769" y="76200"/>
                  </a:lnTo>
                  <a:lnTo>
                    <a:pt x="2475036" y="114300"/>
                  </a:lnTo>
                  <a:lnTo>
                    <a:pt x="2304246" y="139700"/>
                  </a:lnTo>
                  <a:lnTo>
                    <a:pt x="2137737" y="177800"/>
                  </a:lnTo>
                  <a:lnTo>
                    <a:pt x="2056070" y="190500"/>
                  </a:lnTo>
                  <a:lnTo>
                    <a:pt x="1896159" y="241300"/>
                  </a:lnTo>
                  <a:lnTo>
                    <a:pt x="1817975" y="254000"/>
                  </a:lnTo>
                  <a:lnTo>
                    <a:pt x="1590856" y="330200"/>
                  </a:lnTo>
                  <a:lnTo>
                    <a:pt x="1375502" y="406400"/>
                  </a:lnTo>
                  <a:lnTo>
                    <a:pt x="1238858" y="457200"/>
                  </a:lnTo>
                  <a:lnTo>
                    <a:pt x="1172701" y="495300"/>
                  </a:lnTo>
                  <a:lnTo>
                    <a:pt x="1044864" y="546100"/>
                  </a:lnTo>
                  <a:lnTo>
                    <a:pt x="983242" y="584200"/>
                  </a:lnTo>
                  <a:lnTo>
                    <a:pt x="923192" y="609600"/>
                  </a:lnTo>
                  <a:lnTo>
                    <a:pt x="864739" y="647700"/>
                  </a:lnTo>
                  <a:lnTo>
                    <a:pt x="807915" y="685800"/>
                  </a:lnTo>
                  <a:lnTo>
                    <a:pt x="752750" y="711200"/>
                  </a:lnTo>
                  <a:lnTo>
                    <a:pt x="699272" y="749300"/>
                  </a:lnTo>
                  <a:lnTo>
                    <a:pt x="647509" y="787400"/>
                  </a:lnTo>
                  <a:lnTo>
                    <a:pt x="597494" y="825500"/>
                  </a:lnTo>
                  <a:lnTo>
                    <a:pt x="549254" y="850900"/>
                  </a:lnTo>
                  <a:lnTo>
                    <a:pt x="502820" y="889000"/>
                  </a:lnTo>
                  <a:lnTo>
                    <a:pt x="458222" y="927100"/>
                  </a:lnTo>
                  <a:lnTo>
                    <a:pt x="415489" y="965200"/>
                  </a:lnTo>
                  <a:lnTo>
                    <a:pt x="374652" y="1003300"/>
                  </a:lnTo>
                  <a:lnTo>
                    <a:pt x="335741" y="1054100"/>
                  </a:lnTo>
                  <a:lnTo>
                    <a:pt x="298786" y="1092200"/>
                  </a:lnTo>
                  <a:lnTo>
                    <a:pt x="263820" y="1130300"/>
                  </a:lnTo>
                  <a:lnTo>
                    <a:pt x="230874" y="1168400"/>
                  </a:lnTo>
                  <a:lnTo>
                    <a:pt x="199979" y="1206500"/>
                  </a:lnTo>
                  <a:lnTo>
                    <a:pt x="171166" y="1257300"/>
                  </a:lnTo>
                  <a:lnTo>
                    <a:pt x="144470" y="1295400"/>
                  </a:lnTo>
                  <a:lnTo>
                    <a:pt x="119923" y="1333500"/>
                  </a:lnTo>
                  <a:lnTo>
                    <a:pt x="97558" y="1384300"/>
                  </a:lnTo>
                  <a:lnTo>
                    <a:pt x="77409" y="1422400"/>
                  </a:lnTo>
                  <a:lnTo>
                    <a:pt x="59509" y="1473200"/>
                  </a:lnTo>
                  <a:lnTo>
                    <a:pt x="43892" y="1511300"/>
                  </a:lnTo>
                  <a:lnTo>
                    <a:pt x="30593" y="1562100"/>
                  </a:lnTo>
                  <a:lnTo>
                    <a:pt x="19644" y="1600200"/>
                  </a:lnTo>
                  <a:lnTo>
                    <a:pt x="11078" y="1651000"/>
                  </a:lnTo>
                  <a:lnTo>
                    <a:pt x="4927" y="1701800"/>
                  </a:lnTo>
                  <a:lnTo>
                    <a:pt x="1225" y="1739900"/>
                  </a:lnTo>
                  <a:lnTo>
                    <a:pt x="0" y="1790700"/>
                  </a:lnTo>
                  <a:lnTo>
                    <a:pt x="1271" y="1828800"/>
                  </a:lnTo>
                  <a:lnTo>
                    <a:pt x="5020" y="1879600"/>
                  </a:lnTo>
                  <a:lnTo>
                    <a:pt x="11214" y="1930400"/>
                  </a:lnTo>
                  <a:lnTo>
                    <a:pt x="19819" y="1968500"/>
                  </a:lnTo>
                  <a:lnTo>
                    <a:pt x="30806" y="2019300"/>
                  </a:lnTo>
                  <a:lnTo>
                    <a:pt x="44138" y="2057400"/>
                  </a:lnTo>
                  <a:lnTo>
                    <a:pt x="59785" y="2108200"/>
                  </a:lnTo>
                  <a:lnTo>
                    <a:pt x="77710" y="2146300"/>
                  </a:lnTo>
                  <a:lnTo>
                    <a:pt x="97878" y="2197100"/>
                  </a:lnTo>
                  <a:lnTo>
                    <a:pt x="120260" y="2235200"/>
                  </a:lnTo>
                  <a:lnTo>
                    <a:pt x="144820" y="2286000"/>
                  </a:lnTo>
                  <a:lnTo>
                    <a:pt x="171524" y="2324100"/>
                  </a:lnTo>
                  <a:lnTo>
                    <a:pt x="200343" y="2362200"/>
                  </a:lnTo>
                  <a:lnTo>
                    <a:pt x="231241" y="2413000"/>
                  </a:lnTo>
                  <a:lnTo>
                    <a:pt x="264189" y="2451100"/>
                  </a:lnTo>
                  <a:lnTo>
                    <a:pt x="299154" y="2489200"/>
                  </a:lnTo>
                  <a:lnTo>
                    <a:pt x="336105" y="2527300"/>
                  </a:lnTo>
                  <a:lnTo>
                    <a:pt x="375013" y="2565400"/>
                  </a:lnTo>
                  <a:lnTo>
                    <a:pt x="415844" y="2603500"/>
                  </a:lnTo>
                  <a:lnTo>
                    <a:pt x="458572" y="2641600"/>
                  </a:lnTo>
                  <a:lnTo>
                    <a:pt x="503165" y="2679700"/>
                  </a:lnTo>
                  <a:lnTo>
                    <a:pt x="549592" y="2717800"/>
                  </a:lnTo>
                  <a:lnTo>
                    <a:pt x="597824" y="2755900"/>
                  </a:lnTo>
                  <a:lnTo>
                    <a:pt x="647833" y="2794000"/>
                  </a:lnTo>
                  <a:lnTo>
                    <a:pt x="699587" y="2832100"/>
                  </a:lnTo>
                  <a:lnTo>
                    <a:pt x="753059" y="2857500"/>
                  </a:lnTo>
                  <a:lnTo>
                    <a:pt x="808217" y="2895600"/>
                  </a:lnTo>
                  <a:lnTo>
                    <a:pt x="865035" y="2933700"/>
                  </a:lnTo>
                  <a:lnTo>
                    <a:pt x="923480" y="2959100"/>
                  </a:lnTo>
                  <a:lnTo>
                    <a:pt x="983524" y="2997200"/>
                  </a:lnTo>
                  <a:lnTo>
                    <a:pt x="1045141" y="3022600"/>
                  </a:lnTo>
                  <a:lnTo>
                    <a:pt x="1108297" y="3060700"/>
                  </a:lnTo>
                  <a:lnTo>
                    <a:pt x="1172965" y="3086100"/>
                  </a:lnTo>
                  <a:lnTo>
                    <a:pt x="1306722" y="3136900"/>
                  </a:lnTo>
                  <a:lnTo>
                    <a:pt x="1375751" y="3175000"/>
                  </a:lnTo>
                  <a:lnTo>
                    <a:pt x="1446175" y="3200400"/>
                  </a:lnTo>
                  <a:lnTo>
                    <a:pt x="1665526" y="3276600"/>
                  </a:lnTo>
                  <a:lnTo>
                    <a:pt x="1741238" y="3289300"/>
                  </a:lnTo>
                  <a:lnTo>
                    <a:pt x="1975752" y="3365500"/>
                  </a:lnTo>
                  <a:lnTo>
                    <a:pt x="2056286" y="3378200"/>
                  </a:lnTo>
                  <a:lnTo>
                    <a:pt x="2138056" y="3403600"/>
                  </a:lnTo>
                  <a:lnTo>
                    <a:pt x="2304662" y="3441700"/>
                  </a:lnTo>
                  <a:lnTo>
                    <a:pt x="3010514" y="3543300"/>
                  </a:lnTo>
                  <a:lnTo>
                    <a:pt x="3383810" y="3568700"/>
                  </a:lnTo>
                  <a:lnTo>
                    <a:pt x="4152558" y="3568700"/>
                  </a:lnTo>
                  <a:lnTo>
                    <a:pt x="4525859" y="3543300"/>
                  </a:lnTo>
                  <a:lnTo>
                    <a:pt x="3575213" y="3543300"/>
                  </a:lnTo>
                  <a:lnTo>
                    <a:pt x="2832115" y="3492500"/>
                  </a:lnTo>
                  <a:lnTo>
                    <a:pt x="2654476" y="3467100"/>
                  </a:lnTo>
                  <a:lnTo>
                    <a:pt x="2480555" y="3429000"/>
                  </a:lnTo>
                  <a:lnTo>
                    <a:pt x="2310589" y="3403600"/>
                  </a:lnTo>
                  <a:lnTo>
                    <a:pt x="2144816" y="3365500"/>
                  </a:lnTo>
                  <a:lnTo>
                    <a:pt x="2063683" y="3352800"/>
                  </a:lnTo>
                  <a:lnTo>
                    <a:pt x="1983581" y="3327400"/>
                  </a:lnTo>
                  <a:lnTo>
                    <a:pt x="1904646" y="3314700"/>
                  </a:lnTo>
                  <a:lnTo>
                    <a:pt x="1675137" y="3238500"/>
                  </a:lnTo>
                  <a:lnTo>
                    <a:pt x="1457199" y="3162300"/>
                  </a:lnTo>
                  <a:lnTo>
                    <a:pt x="1318731" y="3111500"/>
                  </a:lnTo>
                  <a:lnTo>
                    <a:pt x="1185999" y="3060700"/>
                  </a:lnTo>
                  <a:lnTo>
                    <a:pt x="1121859" y="3022600"/>
                  </a:lnTo>
                  <a:lnTo>
                    <a:pt x="1059242" y="2997200"/>
                  </a:lnTo>
                  <a:lnTo>
                    <a:pt x="998178" y="2959100"/>
                  </a:lnTo>
                  <a:lnTo>
                    <a:pt x="938696" y="2933700"/>
                  </a:lnTo>
                  <a:lnTo>
                    <a:pt x="880827" y="2895600"/>
                  </a:lnTo>
                  <a:lnTo>
                    <a:pt x="824600" y="2870200"/>
                  </a:lnTo>
                  <a:lnTo>
                    <a:pt x="770046" y="2832100"/>
                  </a:lnTo>
                  <a:lnTo>
                    <a:pt x="717193" y="2794000"/>
                  </a:lnTo>
                  <a:lnTo>
                    <a:pt x="666070" y="2768600"/>
                  </a:lnTo>
                  <a:lnTo>
                    <a:pt x="616708" y="2730500"/>
                  </a:lnTo>
                  <a:lnTo>
                    <a:pt x="569136" y="2692400"/>
                  </a:lnTo>
                  <a:lnTo>
                    <a:pt x="523383" y="2654300"/>
                  </a:lnTo>
                  <a:lnTo>
                    <a:pt x="479479" y="2616200"/>
                  </a:lnTo>
                  <a:lnTo>
                    <a:pt x="437452" y="2578100"/>
                  </a:lnTo>
                  <a:lnTo>
                    <a:pt x="397332" y="2540000"/>
                  </a:lnTo>
                  <a:lnTo>
                    <a:pt x="359147" y="2501900"/>
                  </a:lnTo>
                  <a:lnTo>
                    <a:pt x="322925" y="2463800"/>
                  </a:lnTo>
                  <a:lnTo>
                    <a:pt x="288695" y="2425700"/>
                  </a:lnTo>
                  <a:lnTo>
                    <a:pt x="256485" y="2387600"/>
                  </a:lnTo>
                  <a:lnTo>
                    <a:pt x="226321" y="2349500"/>
                  </a:lnTo>
                  <a:lnTo>
                    <a:pt x="198233" y="2311400"/>
                  </a:lnTo>
                  <a:lnTo>
                    <a:pt x="172245" y="2260600"/>
                  </a:lnTo>
                  <a:lnTo>
                    <a:pt x="148384" y="2222500"/>
                  </a:lnTo>
                  <a:lnTo>
                    <a:pt x="126676" y="2184400"/>
                  </a:lnTo>
                  <a:lnTo>
                    <a:pt x="107148" y="2133600"/>
                  </a:lnTo>
                  <a:lnTo>
                    <a:pt x="89824" y="2095500"/>
                  </a:lnTo>
                  <a:lnTo>
                    <a:pt x="74730" y="2057400"/>
                  </a:lnTo>
                  <a:lnTo>
                    <a:pt x="61892" y="2006600"/>
                  </a:lnTo>
                  <a:lnTo>
                    <a:pt x="51332" y="1968500"/>
                  </a:lnTo>
                  <a:lnTo>
                    <a:pt x="43078" y="1917700"/>
                  </a:lnTo>
                  <a:lnTo>
                    <a:pt x="37156" y="1879600"/>
                  </a:lnTo>
                  <a:lnTo>
                    <a:pt x="33591" y="1828800"/>
                  </a:lnTo>
                  <a:lnTo>
                    <a:pt x="32412" y="1790700"/>
                  </a:lnTo>
                  <a:lnTo>
                    <a:pt x="33638" y="1739900"/>
                  </a:lnTo>
                  <a:lnTo>
                    <a:pt x="37247" y="1701800"/>
                  </a:lnTo>
                  <a:lnTo>
                    <a:pt x="43214" y="1651000"/>
                  </a:lnTo>
                  <a:lnTo>
                    <a:pt x="51508" y="1612900"/>
                  </a:lnTo>
                  <a:lnTo>
                    <a:pt x="62105" y="1562100"/>
                  </a:lnTo>
                  <a:lnTo>
                    <a:pt x="74978" y="1524000"/>
                  </a:lnTo>
                  <a:lnTo>
                    <a:pt x="90100" y="1485900"/>
                  </a:lnTo>
                  <a:lnTo>
                    <a:pt x="107449" y="1435100"/>
                  </a:lnTo>
                  <a:lnTo>
                    <a:pt x="126997" y="1397000"/>
                  </a:lnTo>
                  <a:lnTo>
                    <a:pt x="148720" y="1358900"/>
                  </a:lnTo>
                  <a:lnTo>
                    <a:pt x="172594" y="1308100"/>
                  </a:lnTo>
                  <a:lnTo>
                    <a:pt x="198591" y="1270000"/>
                  </a:lnTo>
                  <a:lnTo>
                    <a:pt x="226686" y="1231900"/>
                  </a:lnTo>
                  <a:lnTo>
                    <a:pt x="256852" y="1193800"/>
                  </a:lnTo>
                  <a:lnTo>
                    <a:pt x="289063" y="1143000"/>
                  </a:lnTo>
                  <a:lnTo>
                    <a:pt x="323292" y="1104900"/>
                  </a:lnTo>
                  <a:lnTo>
                    <a:pt x="359511" y="1066800"/>
                  </a:lnTo>
                  <a:lnTo>
                    <a:pt x="397692" y="1028700"/>
                  </a:lnTo>
                  <a:lnTo>
                    <a:pt x="437808" y="990600"/>
                  </a:lnTo>
                  <a:lnTo>
                    <a:pt x="479830" y="952500"/>
                  </a:lnTo>
                  <a:lnTo>
                    <a:pt x="523727" y="914400"/>
                  </a:lnTo>
                  <a:lnTo>
                    <a:pt x="569474" y="876300"/>
                  </a:lnTo>
                  <a:lnTo>
                    <a:pt x="617039" y="850900"/>
                  </a:lnTo>
                  <a:lnTo>
                    <a:pt x="666394" y="812800"/>
                  </a:lnTo>
                  <a:lnTo>
                    <a:pt x="717509" y="774700"/>
                  </a:lnTo>
                  <a:lnTo>
                    <a:pt x="770355" y="736600"/>
                  </a:lnTo>
                  <a:lnTo>
                    <a:pt x="824903" y="711200"/>
                  </a:lnTo>
                  <a:lnTo>
                    <a:pt x="881123" y="673100"/>
                  </a:lnTo>
                  <a:lnTo>
                    <a:pt x="938984" y="647700"/>
                  </a:lnTo>
                  <a:lnTo>
                    <a:pt x="998460" y="609600"/>
                  </a:lnTo>
                  <a:lnTo>
                    <a:pt x="1059517" y="584200"/>
                  </a:lnTo>
                  <a:lnTo>
                    <a:pt x="1122128" y="546100"/>
                  </a:lnTo>
                  <a:lnTo>
                    <a:pt x="1251892" y="495300"/>
                  </a:lnTo>
                  <a:lnTo>
                    <a:pt x="1318985" y="469900"/>
                  </a:lnTo>
                  <a:lnTo>
                    <a:pt x="1387511" y="431800"/>
                  </a:lnTo>
                  <a:lnTo>
                    <a:pt x="1528749" y="381000"/>
                  </a:lnTo>
                  <a:lnTo>
                    <a:pt x="1675370" y="330200"/>
                  </a:lnTo>
                  <a:lnTo>
                    <a:pt x="1750622" y="317500"/>
                  </a:lnTo>
                  <a:lnTo>
                    <a:pt x="1983799" y="241300"/>
                  </a:lnTo>
                  <a:lnTo>
                    <a:pt x="2063898" y="228600"/>
                  </a:lnTo>
                  <a:lnTo>
                    <a:pt x="2145135" y="203200"/>
                  </a:lnTo>
                  <a:lnTo>
                    <a:pt x="2311006" y="177800"/>
                  </a:lnTo>
                  <a:lnTo>
                    <a:pt x="2480964" y="139700"/>
                  </a:lnTo>
                  <a:lnTo>
                    <a:pt x="3013628" y="63500"/>
                  </a:lnTo>
                  <a:lnTo>
                    <a:pt x="3385361" y="38100"/>
                  </a:lnTo>
                  <a:lnTo>
                    <a:pt x="4525465" y="38100"/>
                  </a:lnTo>
                  <a:lnTo>
                    <a:pt x="3961347" y="0"/>
                  </a:lnTo>
                  <a:close/>
                </a:path>
                <a:path w="7536180" h="3568700">
                  <a:moveTo>
                    <a:pt x="4525465" y="38100"/>
                  </a:moveTo>
                  <a:lnTo>
                    <a:pt x="4151007" y="38100"/>
                  </a:lnTo>
                  <a:lnTo>
                    <a:pt x="4522745" y="63500"/>
                  </a:lnTo>
                  <a:lnTo>
                    <a:pt x="5055425" y="139700"/>
                  </a:lnTo>
                  <a:lnTo>
                    <a:pt x="5225390" y="177800"/>
                  </a:lnTo>
                  <a:lnTo>
                    <a:pt x="5391162" y="203200"/>
                  </a:lnTo>
                  <a:lnTo>
                    <a:pt x="5472296" y="228600"/>
                  </a:lnTo>
                  <a:lnTo>
                    <a:pt x="5552399" y="241300"/>
                  </a:lnTo>
                  <a:lnTo>
                    <a:pt x="5785585" y="317500"/>
                  </a:lnTo>
                  <a:lnTo>
                    <a:pt x="5860841" y="330200"/>
                  </a:lnTo>
                  <a:lnTo>
                    <a:pt x="6007469" y="381000"/>
                  </a:lnTo>
                  <a:lnTo>
                    <a:pt x="6148717" y="431800"/>
                  </a:lnTo>
                  <a:lnTo>
                    <a:pt x="6217249" y="469900"/>
                  </a:lnTo>
                  <a:lnTo>
                    <a:pt x="6284347" y="495300"/>
                  </a:lnTo>
                  <a:lnTo>
                    <a:pt x="6414121" y="546100"/>
                  </a:lnTo>
                  <a:lnTo>
                    <a:pt x="6476738" y="584200"/>
                  </a:lnTo>
                  <a:lnTo>
                    <a:pt x="6537802" y="609600"/>
                  </a:lnTo>
                  <a:lnTo>
                    <a:pt x="6597284" y="647700"/>
                  </a:lnTo>
                  <a:lnTo>
                    <a:pt x="6655153" y="673100"/>
                  </a:lnTo>
                  <a:lnTo>
                    <a:pt x="6711379" y="711200"/>
                  </a:lnTo>
                  <a:lnTo>
                    <a:pt x="6765933" y="736600"/>
                  </a:lnTo>
                  <a:lnTo>
                    <a:pt x="6818787" y="774700"/>
                  </a:lnTo>
                  <a:lnTo>
                    <a:pt x="6869910" y="812800"/>
                  </a:lnTo>
                  <a:lnTo>
                    <a:pt x="6919271" y="850900"/>
                  </a:lnTo>
                  <a:lnTo>
                    <a:pt x="6966842" y="876300"/>
                  </a:lnTo>
                  <a:lnTo>
                    <a:pt x="7012597" y="914400"/>
                  </a:lnTo>
                  <a:lnTo>
                    <a:pt x="7056501" y="952500"/>
                  </a:lnTo>
                  <a:lnTo>
                    <a:pt x="7098527" y="990600"/>
                  </a:lnTo>
                  <a:lnTo>
                    <a:pt x="7138648" y="1028700"/>
                  </a:lnTo>
                  <a:lnTo>
                    <a:pt x="7176832" y="1066800"/>
                  </a:lnTo>
                  <a:lnTo>
                    <a:pt x="7213055" y="1104900"/>
                  </a:lnTo>
                  <a:lnTo>
                    <a:pt x="7247285" y="1143000"/>
                  </a:lnTo>
                  <a:lnTo>
                    <a:pt x="7279495" y="1193800"/>
                  </a:lnTo>
                  <a:lnTo>
                    <a:pt x="7309658" y="1231900"/>
                  </a:lnTo>
                  <a:lnTo>
                    <a:pt x="7337747" y="1270000"/>
                  </a:lnTo>
                  <a:lnTo>
                    <a:pt x="7363735" y="1308100"/>
                  </a:lnTo>
                  <a:lnTo>
                    <a:pt x="7387596" y="1358900"/>
                  </a:lnTo>
                  <a:lnTo>
                    <a:pt x="7409304" y="1397000"/>
                  </a:lnTo>
                  <a:lnTo>
                    <a:pt x="7428831" y="1435100"/>
                  </a:lnTo>
                  <a:lnTo>
                    <a:pt x="7446156" y="1485900"/>
                  </a:lnTo>
                  <a:lnTo>
                    <a:pt x="7461250" y="1524000"/>
                  </a:lnTo>
                  <a:lnTo>
                    <a:pt x="7474089" y="1562100"/>
                  </a:lnTo>
                  <a:lnTo>
                    <a:pt x="7484647" y="1612900"/>
                  </a:lnTo>
                  <a:lnTo>
                    <a:pt x="7492902" y="1651000"/>
                  </a:lnTo>
                  <a:lnTo>
                    <a:pt x="7498825" y="1701800"/>
                  </a:lnTo>
                  <a:lnTo>
                    <a:pt x="7502389" y="1739900"/>
                  </a:lnTo>
                  <a:lnTo>
                    <a:pt x="7503567" y="1790700"/>
                  </a:lnTo>
                  <a:lnTo>
                    <a:pt x="7502342" y="1828800"/>
                  </a:lnTo>
                  <a:lnTo>
                    <a:pt x="7498732" y="1879600"/>
                  </a:lnTo>
                  <a:lnTo>
                    <a:pt x="7492766" y="1917700"/>
                  </a:lnTo>
                  <a:lnTo>
                    <a:pt x="7484471" y="1968500"/>
                  </a:lnTo>
                  <a:lnTo>
                    <a:pt x="7473875" y="2006600"/>
                  </a:lnTo>
                  <a:lnTo>
                    <a:pt x="7461003" y="2057400"/>
                  </a:lnTo>
                  <a:lnTo>
                    <a:pt x="7445880" y="2095500"/>
                  </a:lnTo>
                  <a:lnTo>
                    <a:pt x="7428532" y="2133600"/>
                  </a:lnTo>
                  <a:lnTo>
                    <a:pt x="7408983" y="2184400"/>
                  </a:lnTo>
                  <a:lnTo>
                    <a:pt x="7387259" y="2222500"/>
                  </a:lnTo>
                  <a:lnTo>
                    <a:pt x="7363386" y="2260600"/>
                  </a:lnTo>
                  <a:lnTo>
                    <a:pt x="7337389" y="2311400"/>
                  </a:lnTo>
                  <a:lnTo>
                    <a:pt x="7309294" y="2349500"/>
                  </a:lnTo>
                  <a:lnTo>
                    <a:pt x="7279128" y="2387600"/>
                  </a:lnTo>
                  <a:lnTo>
                    <a:pt x="7246917" y="2425700"/>
                  </a:lnTo>
                  <a:lnTo>
                    <a:pt x="7212688" y="2463800"/>
                  </a:lnTo>
                  <a:lnTo>
                    <a:pt x="7176467" y="2501900"/>
                  </a:lnTo>
                  <a:lnTo>
                    <a:pt x="7138286" y="2540000"/>
                  </a:lnTo>
                  <a:lnTo>
                    <a:pt x="7098172" y="2578100"/>
                  </a:lnTo>
                  <a:lnTo>
                    <a:pt x="7056150" y="2616200"/>
                  </a:lnTo>
                  <a:lnTo>
                    <a:pt x="7012251" y="2654300"/>
                  </a:lnTo>
                  <a:lnTo>
                    <a:pt x="6966506" y="2692400"/>
                  </a:lnTo>
                  <a:lnTo>
                    <a:pt x="6918940" y="2730500"/>
                  </a:lnTo>
                  <a:lnTo>
                    <a:pt x="6869586" y="2768600"/>
                  </a:lnTo>
                  <a:lnTo>
                    <a:pt x="6818471" y="2794000"/>
                  </a:lnTo>
                  <a:lnTo>
                    <a:pt x="6765625" y="2832100"/>
                  </a:lnTo>
                  <a:lnTo>
                    <a:pt x="6711077" y="2870200"/>
                  </a:lnTo>
                  <a:lnTo>
                    <a:pt x="6654858" y="2895600"/>
                  </a:lnTo>
                  <a:lnTo>
                    <a:pt x="6596995" y="2933700"/>
                  </a:lnTo>
                  <a:lnTo>
                    <a:pt x="6537520" y="2959100"/>
                  </a:lnTo>
                  <a:lnTo>
                    <a:pt x="6476462" y="2997200"/>
                  </a:lnTo>
                  <a:lnTo>
                    <a:pt x="6413851" y="3022600"/>
                  </a:lnTo>
                  <a:lnTo>
                    <a:pt x="6349716" y="3060700"/>
                  </a:lnTo>
                  <a:lnTo>
                    <a:pt x="6216995" y="3111500"/>
                  </a:lnTo>
                  <a:lnTo>
                    <a:pt x="6078537" y="3162300"/>
                  </a:lnTo>
                  <a:lnTo>
                    <a:pt x="5860610" y="3238500"/>
                  </a:lnTo>
                  <a:lnTo>
                    <a:pt x="5631112" y="3314700"/>
                  </a:lnTo>
                  <a:lnTo>
                    <a:pt x="5552180" y="3327400"/>
                  </a:lnTo>
                  <a:lnTo>
                    <a:pt x="5472080" y="3352800"/>
                  </a:lnTo>
                  <a:lnTo>
                    <a:pt x="5390843" y="3365500"/>
                  </a:lnTo>
                  <a:lnTo>
                    <a:pt x="5055015" y="3441700"/>
                  </a:lnTo>
                  <a:lnTo>
                    <a:pt x="4703467" y="3492500"/>
                  </a:lnTo>
                  <a:lnTo>
                    <a:pt x="3960475" y="3543300"/>
                  </a:lnTo>
                  <a:lnTo>
                    <a:pt x="4525859" y="3543300"/>
                  </a:lnTo>
                  <a:lnTo>
                    <a:pt x="5231734" y="3441700"/>
                  </a:lnTo>
                  <a:lnTo>
                    <a:pt x="5398242" y="3403600"/>
                  </a:lnTo>
                  <a:lnTo>
                    <a:pt x="5479910" y="3378200"/>
                  </a:lnTo>
                  <a:lnTo>
                    <a:pt x="5560446" y="3365500"/>
                  </a:lnTo>
                  <a:lnTo>
                    <a:pt x="5794969" y="3289300"/>
                  </a:lnTo>
                  <a:lnTo>
                    <a:pt x="5870685" y="3276600"/>
                  </a:lnTo>
                  <a:lnTo>
                    <a:pt x="6090048" y="3200400"/>
                  </a:lnTo>
                  <a:lnTo>
                    <a:pt x="6160477" y="3175000"/>
                  </a:lnTo>
                  <a:lnTo>
                    <a:pt x="6229511" y="3136900"/>
                  </a:lnTo>
                  <a:lnTo>
                    <a:pt x="6363277" y="3086100"/>
                  </a:lnTo>
                  <a:lnTo>
                    <a:pt x="6427952" y="3060700"/>
                  </a:lnTo>
                  <a:lnTo>
                    <a:pt x="6491114" y="3022600"/>
                  </a:lnTo>
                  <a:lnTo>
                    <a:pt x="6552736" y="2997200"/>
                  </a:lnTo>
                  <a:lnTo>
                    <a:pt x="6612788" y="2959100"/>
                  </a:lnTo>
                  <a:lnTo>
                    <a:pt x="6671241" y="2933700"/>
                  </a:lnTo>
                  <a:lnTo>
                    <a:pt x="6728065" y="2895600"/>
                  </a:lnTo>
                  <a:lnTo>
                    <a:pt x="6783230" y="2857500"/>
                  </a:lnTo>
                  <a:lnTo>
                    <a:pt x="6836708" y="2832100"/>
                  </a:lnTo>
                  <a:lnTo>
                    <a:pt x="6888469" y="2794000"/>
                  </a:lnTo>
                  <a:lnTo>
                    <a:pt x="6938484" y="2755900"/>
                  </a:lnTo>
                  <a:lnTo>
                    <a:pt x="6986724" y="2717800"/>
                  </a:lnTo>
                  <a:lnTo>
                    <a:pt x="7033159" y="2679700"/>
                  </a:lnTo>
                  <a:lnTo>
                    <a:pt x="7077758" y="2641600"/>
                  </a:lnTo>
                  <a:lnTo>
                    <a:pt x="7120489" y="2603500"/>
                  </a:lnTo>
                  <a:lnTo>
                    <a:pt x="7161328" y="2565400"/>
                  </a:lnTo>
                  <a:lnTo>
                    <a:pt x="7200239" y="2527300"/>
                  </a:lnTo>
                  <a:lnTo>
                    <a:pt x="7237192" y="2489200"/>
                  </a:lnTo>
                  <a:lnTo>
                    <a:pt x="7272159" y="2451100"/>
                  </a:lnTo>
                  <a:lnTo>
                    <a:pt x="7305106" y="2400300"/>
                  </a:lnTo>
                  <a:lnTo>
                    <a:pt x="7336001" y="2362200"/>
                  </a:lnTo>
                  <a:lnTo>
                    <a:pt x="7364813" y="2324100"/>
                  </a:lnTo>
                  <a:lnTo>
                    <a:pt x="7391509" y="2286000"/>
                  </a:lnTo>
                  <a:lnTo>
                    <a:pt x="7416057" y="2235200"/>
                  </a:lnTo>
                  <a:lnTo>
                    <a:pt x="7438421" y="2197100"/>
                  </a:lnTo>
                  <a:lnTo>
                    <a:pt x="7458571" y="2146300"/>
                  </a:lnTo>
                  <a:lnTo>
                    <a:pt x="7476470" y="2108200"/>
                  </a:lnTo>
                  <a:lnTo>
                    <a:pt x="7492088" y="2057400"/>
                  </a:lnTo>
                  <a:lnTo>
                    <a:pt x="7505387" y="2019300"/>
                  </a:lnTo>
                  <a:lnTo>
                    <a:pt x="7516336" y="1968500"/>
                  </a:lnTo>
                  <a:lnTo>
                    <a:pt x="7524902" y="1930400"/>
                  </a:lnTo>
                  <a:lnTo>
                    <a:pt x="7531053" y="1879600"/>
                  </a:lnTo>
                  <a:lnTo>
                    <a:pt x="7534755" y="1828800"/>
                  </a:lnTo>
                  <a:lnTo>
                    <a:pt x="7535980" y="1790700"/>
                  </a:lnTo>
                  <a:lnTo>
                    <a:pt x="7534709" y="1739900"/>
                  </a:lnTo>
                  <a:lnTo>
                    <a:pt x="7530960" y="1689100"/>
                  </a:lnTo>
                  <a:lnTo>
                    <a:pt x="7524766" y="1651000"/>
                  </a:lnTo>
                  <a:lnTo>
                    <a:pt x="7516159" y="1600200"/>
                  </a:lnTo>
                  <a:lnTo>
                    <a:pt x="7505174" y="1562100"/>
                  </a:lnTo>
                  <a:lnTo>
                    <a:pt x="7491840" y="1511300"/>
                  </a:lnTo>
                  <a:lnTo>
                    <a:pt x="7476195" y="1473200"/>
                  </a:lnTo>
                  <a:lnTo>
                    <a:pt x="7458270" y="1422400"/>
                  </a:lnTo>
                  <a:lnTo>
                    <a:pt x="7438100" y="1384300"/>
                  </a:lnTo>
                  <a:lnTo>
                    <a:pt x="7415719" y="1333500"/>
                  </a:lnTo>
                  <a:lnTo>
                    <a:pt x="7391159" y="1295400"/>
                  </a:lnTo>
                  <a:lnTo>
                    <a:pt x="7364454" y="1257300"/>
                  </a:lnTo>
                  <a:lnTo>
                    <a:pt x="7335636" y="1206500"/>
                  </a:lnTo>
                  <a:lnTo>
                    <a:pt x="7304739" y="1168400"/>
                  </a:lnTo>
                  <a:lnTo>
                    <a:pt x="7271791" y="1130300"/>
                  </a:lnTo>
                  <a:lnTo>
                    <a:pt x="7236825" y="1092200"/>
                  </a:lnTo>
                  <a:lnTo>
                    <a:pt x="7199875" y="1041400"/>
                  </a:lnTo>
                  <a:lnTo>
                    <a:pt x="7160967" y="1003300"/>
                  </a:lnTo>
                  <a:lnTo>
                    <a:pt x="7120134" y="965200"/>
                  </a:lnTo>
                  <a:lnTo>
                    <a:pt x="7077407" y="927100"/>
                  </a:lnTo>
                  <a:lnTo>
                    <a:pt x="7032815" y="889000"/>
                  </a:lnTo>
                  <a:lnTo>
                    <a:pt x="6986388" y="850900"/>
                  </a:lnTo>
                  <a:lnTo>
                    <a:pt x="6938154" y="825500"/>
                  </a:lnTo>
                  <a:lnTo>
                    <a:pt x="6888147" y="787400"/>
                  </a:lnTo>
                  <a:lnTo>
                    <a:pt x="6836392" y="749300"/>
                  </a:lnTo>
                  <a:lnTo>
                    <a:pt x="6782921" y="711200"/>
                  </a:lnTo>
                  <a:lnTo>
                    <a:pt x="6727762" y="685800"/>
                  </a:lnTo>
                  <a:lnTo>
                    <a:pt x="6670945" y="647700"/>
                  </a:lnTo>
                  <a:lnTo>
                    <a:pt x="6612500" y="609600"/>
                  </a:lnTo>
                  <a:lnTo>
                    <a:pt x="6552454" y="584200"/>
                  </a:lnTo>
                  <a:lnTo>
                    <a:pt x="6490839" y="546100"/>
                  </a:lnTo>
                  <a:lnTo>
                    <a:pt x="6363014" y="495300"/>
                  </a:lnTo>
                  <a:lnTo>
                    <a:pt x="6296863" y="457200"/>
                  </a:lnTo>
                  <a:lnTo>
                    <a:pt x="6160228" y="406400"/>
                  </a:lnTo>
                  <a:lnTo>
                    <a:pt x="5944889" y="330200"/>
                  </a:lnTo>
                  <a:lnTo>
                    <a:pt x="5717780" y="254000"/>
                  </a:lnTo>
                  <a:lnTo>
                    <a:pt x="5639598" y="241300"/>
                  </a:lnTo>
                  <a:lnTo>
                    <a:pt x="5479694" y="190500"/>
                  </a:lnTo>
                  <a:lnTo>
                    <a:pt x="5397924" y="177800"/>
                  </a:lnTo>
                  <a:lnTo>
                    <a:pt x="5231316" y="139700"/>
                  </a:lnTo>
                  <a:lnTo>
                    <a:pt x="5060533" y="114300"/>
                  </a:lnTo>
                  <a:lnTo>
                    <a:pt x="4885808" y="76200"/>
                  </a:lnTo>
                  <a:lnTo>
                    <a:pt x="4707373" y="50800"/>
                  </a:lnTo>
                  <a:lnTo>
                    <a:pt x="4525465" y="38100"/>
                  </a:lnTo>
                  <a:close/>
                </a:path>
              </a:pathLst>
            </a:custGeom>
            <a:solidFill>
              <a:srgbClr val="800000"/>
            </a:solidFill>
          </p:spPr>
          <p:txBody>
            <a:bodyPr wrap="square" lIns="0" tIns="0" rIns="0" bIns="0" rtlCol="0"/>
            <a:lstStyle/>
            <a:p>
              <a:endParaRPr/>
            </a:p>
          </p:txBody>
        </p:sp>
        <p:sp>
          <p:nvSpPr>
            <p:cNvPr id="6" name="object 5"/>
            <p:cNvSpPr/>
            <p:nvPr/>
          </p:nvSpPr>
          <p:spPr>
            <a:xfrm>
              <a:off x="5520436" y="1727227"/>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7" name="object 6"/>
            <p:cNvSpPr/>
            <p:nvPr/>
          </p:nvSpPr>
          <p:spPr>
            <a:xfrm>
              <a:off x="5515032" y="1721818"/>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6"/>
                  </a:lnTo>
                  <a:lnTo>
                    <a:pt x="10807" y="1545506"/>
                  </a:lnTo>
                  <a:lnTo>
                    <a:pt x="10807" y="10819"/>
                  </a:lnTo>
                  <a:lnTo>
                    <a:pt x="5403" y="10819"/>
                  </a:lnTo>
                  <a:lnTo>
                    <a:pt x="10807" y="5408"/>
                  </a:lnTo>
                  <a:lnTo>
                    <a:pt x="2074288" y="5408"/>
                  </a:lnTo>
                  <a:lnTo>
                    <a:pt x="2074288" y="2421"/>
                  </a:lnTo>
                  <a:lnTo>
                    <a:pt x="2071869" y="0"/>
                  </a:lnTo>
                  <a:close/>
                </a:path>
                <a:path w="2074545" h="1556385">
                  <a:moveTo>
                    <a:pt x="10807" y="1545506"/>
                  </a:moveTo>
                  <a:lnTo>
                    <a:pt x="5403" y="1545506"/>
                  </a:lnTo>
                  <a:lnTo>
                    <a:pt x="10807" y="1550915"/>
                  </a:lnTo>
                  <a:lnTo>
                    <a:pt x="10807" y="1545506"/>
                  </a:lnTo>
                  <a:close/>
                </a:path>
                <a:path w="2074545" h="1556385">
                  <a:moveTo>
                    <a:pt x="2063480" y="1545506"/>
                  </a:moveTo>
                  <a:lnTo>
                    <a:pt x="10807" y="1545506"/>
                  </a:lnTo>
                  <a:lnTo>
                    <a:pt x="10807" y="1550915"/>
                  </a:lnTo>
                  <a:lnTo>
                    <a:pt x="2063480" y="1550915"/>
                  </a:lnTo>
                  <a:lnTo>
                    <a:pt x="2063480" y="1545506"/>
                  </a:lnTo>
                  <a:close/>
                </a:path>
                <a:path w="2074545" h="1556385">
                  <a:moveTo>
                    <a:pt x="2063480" y="5408"/>
                  </a:moveTo>
                  <a:lnTo>
                    <a:pt x="2063480" y="1550915"/>
                  </a:lnTo>
                  <a:lnTo>
                    <a:pt x="2068884" y="1545506"/>
                  </a:lnTo>
                  <a:lnTo>
                    <a:pt x="2074288" y="1545506"/>
                  </a:lnTo>
                  <a:lnTo>
                    <a:pt x="2074288" y="10819"/>
                  </a:lnTo>
                  <a:lnTo>
                    <a:pt x="2068884" y="10819"/>
                  </a:lnTo>
                  <a:lnTo>
                    <a:pt x="2063480" y="5408"/>
                  </a:lnTo>
                  <a:close/>
                </a:path>
                <a:path w="2074545" h="1556385">
                  <a:moveTo>
                    <a:pt x="2074288" y="1545506"/>
                  </a:moveTo>
                  <a:lnTo>
                    <a:pt x="2068884" y="1545506"/>
                  </a:lnTo>
                  <a:lnTo>
                    <a:pt x="2063480" y="1550915"/>
                  </a:lnTo>
                  <a:lnTo>
                    <a:pt x="2074288" y="1550915"/>
                  </a:lnTo>
                  <a:lnTo>
                    <a:pt x="2074288" y="1545506"/>
                  </a:lnTo>
                  <a:close/>
                </a:path>
                <a:path w="2074545" h="1556385">
                  <a:moveTo>
                    <a:pt x="10807" y="5408"/>
                  </a:moveTo>
                  <a:lnTo>
                    <a:pt x="5403" y="10819"/>
                  </a:lnTo>
                  <a:lnTo>
                    <a:pt x="10807" y="10819"/>
                  </a:lnTo>
                  <a:lnTo>
                    <a:pt x="10807" y="5408"/>
                  </a:lnTo>
                  <a:close/>
                </a:path>
                <a:path w="2074545" h="1556385">
                  <a:moveTo>
                    <a:pt x="2063480" y="5408"/>
                  </a:moveTo>
                  <a:lnTo>
                    <a:pt x="10807" y="5408"/>
                  </a:lnTo>
                  <a:lnTo>
                    <a:pt x="10807" y="10819"/>
                  </a:lnTo>
                  <a:lnTo>
                    <a:pt x="2063480" y="10819"/>
                  </a:lnTo>
                  <a:lnTo>
                    <a:pt x="2063480" y="5408"/>
                  </a:lnTo>
                  <a:close/>
                </a:path>
                <a:path w="2074545" h="1556385">
                  <a:moveTo>
                    <a:pt x="2074288" y="5408"/>
                  </a:moveTo>
                  <a:lnTo>
                    <a:pt x="2063480" y="5408"/>
                  </a:lnTo>
                  <a:lnTo>
                    <a:pt x="2068884" y="10819"/>
                  </a:lnTo>
                  <a:lnTo>
                    <a:pt x="2074288" y="10819"/>
                  </a:lnTo>
                  <a:lnTo>
                    <a:pt x="2074288" y="5408"/>
                  </a:lnTo>
                  <a:close/>
                </a:path>
              </a:pathLst>
            </a:custGeom>
            <a:solidFill>
              <a:srgbClr val="000000"/>
            </a:solidFill>
          </p:spPr>
          <p:txBody>
            <a:bodyPr wrap="square" lIns="0" tIns="0" rIns="0" bIns="0" rtlCol="0"/>
            <a:lstStyle/>
            <a:p>
              <a:endParaRPr/>
            </a:p>
          </p:txBody>
        </p:sp>
      </p:grpSp>
      <p:sp>
        <p:nvSpPr>
          <p:cNvPr id="8" name="object 7"/>
          <p:cNvSpPr txBox="1"/>
          <p:nvPr/>
        </p:nvSpPr>
        <p:spPr>
          <a:xfrm>
            <a:off x="4859004" y="1318092"/>
            <a:ext cx="1869439" cy="918844"/>
          </a:xfrm>
          <a:prstGeom prst="rect">
            <a:avLst/>
          </a:prstGeom>
        </p:spPr>
        <p:txBody>
          <a:bodyPr vert="horz" wrap="square" lIns="0" tIns="88900" rIns="0" bIns="0" rtlCol="0">
            <a:spAutoFit/>
          </a:bodyPr>
          <a:lstStyle/>
          <a:p>
            <a:pPr marL="1905" algn="ctr">
              <a:lnSpc>
                <a:spcPct val="100000"/>
              </a:lnSpc>
              <a:spcBef>
                <a:spcPts val="700"/>
              </a:spcBef>
            </a:pPr>
            <a:r>
              <a:rPr sz="1600" b="1" spc="-10" dirty="0">
                <a:latin typeface="Arial"/>
                <a:cs typeface="Arial"/>
              </a:rPr>
              <a:t>Review</a:t>
            </a:r>
            <a:endParaRPr sz="1600">
              <a:latin typeface="Arial"/>
              <a:cs typeface="Arial"/>
            </a:endParaRPr>
          </a:p>
          <a:p>
            <a:pPr marL="12700" marR="5080" indent="1905" algn="ctr">
              <a:lnSpc>
                <a:spcPct val="103800"/>
              </a:lnSpc>
              <a:spcBef>
                <a:spcPts val="525"/>
              </a:spcBef>
            </a:pPr>
            <a:r>
              <a:rPr sz="1600" spc="-10" dirty="0">
                <a:latin typeface="Arial MT"/>
                <a:cs typeface="Arial MT"/>
              </a:rPr>
              <a:t>Performance </a:t>
            </a:r>
            <a:r>
              <a:rPr sz="1600" spc="-5" dirty="0">
                <a:latin typeface="Arial MT"/>
                <a:cs typeface="Arial MT"/>
              </a:rPr>
              <a:t> </a:t>
            </a:r>
            <a:r>
              <a:rPr sz="1600" spc="-15" dirty="0">
                <a:latin typeface="Arial MT"/>
                <a:cs typeface="Arial MT"/>
              </a:rPr>
              <a:t>appraisal</a:t>
            </a:r>
            <a:r>
              <a:rPr sz="1600" spc="-35" dirty="0">
                <a:latin typeface="Arial MT"/>
                <a:cs typeface="Arial MT"/>
              </a:rPr>
              <a:t> </a:t>
            </a:r>
            <a:r>
              <a:rPr sz="1600" spc="-10" dirty="0">
                <a:latin typeface="Arial MT"/>
                <a:cs typeface="Arial MT"/>
              </a:rPr>
              <a:t>and</a:t>
            </a:r>
            <a:r>
              <a:rPr sz="1600" spc="-40" dirty="0">
                <a:latin typeface="Arial MT"/>
                <a:cs typeface="Arial MT"/>
              </a:rPr>
              <a:t> </a:t>
            </a:r>
            <a:r>
              <a:rPr sz="1600" spc="-15" dirty="0">
                <a:latin typeface="Arial MT"/>
                <a:cs typeface="Arial MT"/>
              </a:rPr>
              <a:t>review</a:t>
            </a:r>
            <a:endParaRPr sz="1600">
              <a:latin typeface="Arial MT"/>
              <a:cs typeface="Arial MT"/>
            </a:endParaRPr>
          </a:p>
        </p:txBody>
      </p:sp>
      <p:grpSp>
        <p:nvGrpSpPr>
          <p:cNvPr id="9" name="object 8"/>
          <p:cNvGrpSpPr/>
          <p:nvPr/>
        </p:nvGrpSpPr>
        <p:grpSpPr>
          <a:xfrm>
            <a:off x="6973825" y="2840906"/>
            <a:ext cx="2074545" cy="1556385"/>
            <a:chOff x="7731994" y="3267324"/>
            <a:chExt cx="2074545" cy="1556385"/>
          </a:xfrm>
        </p:grpSpPr>
        <p:sp>
          <p:nvSpPr>
            <p:cNvPr id="10" name="object 9"/>
            <p:cNvSpPr/>
            <p:nvPr/>
          </p:nvSpPr>
          <p:spPr>
            <a:xfrm>
              <a:off x="7737398"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11" name="object 10"/>
            <p:cNvSpPr/>
            <p:nvPr/>
          </p:nvSpPr>
          <p:spPr>
            <a:xfrm>
              <a:off x="7731994"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4"/>
                  </a:lnTo>
                  <a:lnTo>
                    <a:pt x="10807" y="1545504"/>
                  </a:lnTo>
                  <a:lnTo>
                    <a:pt x="10807" y="10817"/>
                  </a:lnTo>
                  <a:lnTo>
                    <a:pt x="5403" y="10817"/>
                  </a:lnTo>
                  <a:lnTo>
                    <a:pt x="10807" y="5408"/>
                  </a:lnTo>
                  <a:lnTo>
                    <a:pt x="2074288" y="5408"/>
                  </a:lnTo>
                  <a:lnTo>
                    <a:pt x="2074288" y="2421"/>
                  </a:lnTo>
                  <a:lnTo>
                    <a:pt x="2071869" y="0"/>
                  </a:lnTo>
                  <a:close/>
                </a:path>
                <a:path w="2074545" h="1556385">
                  <a:moveTo>
                    <a:pt x="10807" y="1545504"/>
                  </a:moveTo>
                  <a:lnTo>
                    <a:pt x="5403" y="1545504"/>
                  </a:lnTo>
                  <a:lnTo>
                    <a:pt x="10807" y="1550915"/>
                  </a:lnTo>
                  <a:lnTo>
                    <a:pt x="10807" y="1545504"/>
                  </a:lnTo>
                  <a:close/>
                </a:path>
                <a:path w="2074545" h="1556385">
                  <a:moveTo>
                    <a:pt x="2063480" y="1545504"/>
                  </a:moveTo>
                  <a:lnTo>
                    <a:pt x="10807" y="1545504"/>
                  </a:lnTo>
                  <a:lnTo>
                    <a:pt x="10807" y="1550915"/>
                  </a:lnTo>
                  <a:lnTo>
                    <a:pt x="2063480" y="1550915"/>
                  </a:lnTo>
                  <a:lnTo>
                    <a:pt x="2063480" y="1545504"/>
                  </a:lnTo>
                  <a:close/>
                </a:path>
                <a:path w="2074545" h="1556385">
                  <a:moveTo>
                    <a:pt x="2063480" y="5408"/>
                  </a:moveTo>
                  <a:lnTo>
                    <a:pt x="2063480" y="1550915"/>
                  </a:lnTo>
                  <a:lnTo>
                    <a:pt x="2068884" y="1545504"/>
                  </a:lnTo>
                  <a:lnTo>
                    <a:pt x="2074288" y="1545504"/>
                  </a:lnTo>
                  <a:lnTo>
                    <a:pt x="2074288" y="10817"/>
                  </a:lnTo>
                  <a:lnTo>
                    <a:pt x="2068884" y="10817"/>
                  </a:lnTo>
                  <a:lnTo>
                    <a:pt x="2063480" y="5408"/>
                  </a:lnTo>
                  <a:close/>
                </a:path>
                <a:path w="2074545" h="1556385">
                  <a:moveTo>
                    <a:pt x="2074288" y="1545504"/>
                  </a:moveTo>
                  <a:lnTo>
                    <a:pt x="2068884" y="1545504"/>
                  </a:lnTo>
                  <a:lnTo>
                    <a:pt x="2063480" y="1550915"/>
                  </a:lnTo>
                  <a:lnTo>
                    <a:pt x="2074288" y="1550915"/>
                  </a:lnTo>
                  <a:lnTo>
                    <a:pt x="2074288" y="1545504"/>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2" name="object 11"/>
          <p:cNvSpPr txBox="1"/>
          <p:nvPr/>
        </p:nvSpPr>
        <p:spPr>
          <a:xfrm>
            <a:off x="7075968" y="2869523"/>
            <a:ext cx="1871345" cy="1156335"/>
          </a:xfrm>
          <a:prstGeom prst="rect">
            <a:avLst/>
          </a:prstGeom>
        </p:spPr>
        <p:txBody>
          <a:bodyPr vert="horz" wrap="square" lIns="0" tIns="85725" rIns="0" bIns="0" rtlCol="0">
            <a:spAutoFit/>
          </a:bodyPr>
          <a:lstStyle/>
          <a:p>
            <a:pPr marL="635" algn="ctr">
              <a:lnSpc>
                <a:spcPct val="100000"/>
              </a:lnSpc>
              <a:spcBef>
                <a:spcPts val="675"/>
              </a:spcBef>
            </a:pPr>
            <a:r>
              <a:rPr sz="1600" b="1" spc="-30" dirty="0">
                <a:latin typeface="Arial"/>
                <a:cs typeface="Arial"/>
              </a:rPr>
              <a:t>Talent</a:t>
            </a:r>
            <a:r>
              <a:rPr sz="1600" b="1" spc="-55" dirty="0">
                <a:latin typeface="Arial"/>
                <a:cs typeface="Arial"/>
              </a:rPr>
              <a:t> </a:t>
            </a:r>
            <a:r>
              <a:rPr sz="1600" b="1" spc="-10" dirty="0">
                <a:latin typeface="Arial"/>
                <a:cs typeface="Arial"/>
              </a:rPr>
              <a:t>Review</a:t>
            </a:r>
            <a:endParaRPr sz="1600">
              <a:latin typeface="Arial"/>
              <a:cs typeface="Arial"/>
            </a:endParaRPr>
          </a:p>
          <a:p>
            <a:pPr marL="12700" marR="5080" indent="635" algn="ctr">
              <a:lnSpc>
                <a:spcPct val="101899"/>
              </a:lnSpc>
              <a:spcBef>
                <a:spcPts val="540"/>
              </a:spcBef>
            </a:pPr>
            <a:r>
              <a:rPr sz="1600" spc="-10" dirty="0">
                <a:latin typeface="Arial MT"/>
                <a:cs typeface="Arial MT"/>
              </a:rPr>
              <a:t>Potential review and </a:t>
            </a:r>
            <a:r>
              <a:rPr sz="1600" spc="-430" dirty="0">
                <a:latin typeface="Arial MT"/>
                <a:cs typeface="Arial MT"/>
              </a:rPr>
              <a:t> </a:t>
            </a:r>
            <a:r>
              <a:rPr sz="1600" spc="-10" dirty="0">
                <a:latin typeface="Arial MT"/>
                <a:cs typeface="Arial MT"/>
              </a:rPr>
              <a:t>identification</a:t>
            </a:r>
            <a:r>
              <a:rPr sz="1600" spc="-60" dirty="0">
                <a:latin typeface="Arial MT"/>
                <a:cs typeface="Arial MT"/>
              </a:rPr>
              <a:t> </a:t>
            </a:r>
            <a:r>
              <a:rPr sz="1600" spc="-10" dirty="0">
                <a:latin typeface="Arial MT"/>
                <a:cs typeface="Arial MT"/>
              </a:rPr>
              <a:t>of</a:t>
            </a:r>
            <a:r>
              <a:rPr sz="1600" spc="-55" dirty="0">
                <a:latin typeface="Arial MT"/>
                <a:cs typeface="Arial MT"/>
              </a:rPr>
              <a:t> </a:t>
            </a:r>
            <a:r>
              <a:rPr sz="1600" spc="-10" dirty="0">
                <a:latin typeface="Arial MT"/>
                <a:cs typeface="Arial MT"/>
              </a:rPr>
              <a:t>high- </a:t>
            </a:r>
            <a:r>
              <a:rPr sz="1600" spc="-430" dirty="0">
                <a:latin typeface="Arial MT"/>
                <a:cs typeface="Arial MT"/>
              </a:rPr>
              <a:t> </a:t>
            </a:r>
            <a:r>
              <a:rPr sz="1600" spc="-15" dirty="0">
                <a:latin typeface="Arial MT"/>
                <a:cs typeface="Arial MT"/>
              </a:rPr>
              <a:t>potentials</a:t>
            </a:r>
            <a:endParaRPr sz="1600">
              <a:latin typeface="Arial MT"/>
              <a:cs typeface="Arial MT"/>
            </a:endParaRPr>
          </a:p>
        </p:txBody>
      </p:sp>
      <p:grpSp>
        <p:nvGrpSpPr>
          <p:cNvPr id="13" name="object 12"/>
          <p:cNvGrpSpPr/>
          <p:nvPr/>
        </p:nvGrpSpPr>
        <p:grpSpPr>
          <a:xfrm>
            <a:off x="4756862" y="4329960"/>
            <a:ext cx="2074545" cy="1556385"/>
            <a:chOff x="5515031" y="4756378"/>
            <a:chExt cx="2074545" cy="1556385"/>
          </a:xfrm>
        </p:grpSpPr>
        <p:sp>
          <p:nvSpPr>
            <p:cNvPr id="14" name="object 13"/>
            <p:cNvSpPr/>
            <p:nvPr/>
          </p:nvSpPr>
          <p:spPr>
            <a:xfrm>
              <a:off x="5520435" y="4761787"/>
              <a:ext cx="2063750" cy="1545590"/>
            </a:xfrm>
            <a:custGeom>
              <a:avLst/>
              <a:gdLst/>
              <a:ahLst/>
              <a:cxnLst/>
              <a:rect l="l" t="t" r="r" b="b"/>
              <a:pathLst>
                <a:path w="2063750" h="1545589">
                  <a:moveTo>
                    <a:pt x="2063480" y="0"/>
                  </a:moveTo>
                  <a:lnTo>
                    <a:pt x="0" y="0"/>
                  </a:lnTo>
                  <a:lnTo>
                    <a:pt x="0" y="1545505"/>
                  </a:lnTo>
                  <a:lnTo>
                    <a:pt x="2063480" y="1545505"/>
                  </a:lnTo>
                  <a:lnTo>
                    <a:pt x="2063480" y="0"/>
                  </a:lnTo>
                  <a:close/>
                </a:path>
              </a:pathLst>
            </a:custGeom>
            <a:solidFill>
              <a:srgbClr val="FFFFFF"/>
            </a:solidFill>
          </p:spPr>
          <p:txBody>
            <a:bodyPr wrap="square" lIns="0" tIns="0" rIns="0" bIns="0" rtlCol="0"/>
            <a:lstStyle/>
            <a:p>
              <a:endParaRPr/>
            </a:p>
          </p:txBody>
        </p:sp>
        <p:sp>
          <p:nvSpPr>
            <p:cNvPr id="15" name="object 14"/>
            <p:cNvSpPr/>
            <p:nvPr/>
          </p:nvSpPr>
          <p:spPr>
            <a:xfrm>
              <a:off x="5515031" y="4756378"/>
              <a:ext cx="2074545" cy="1556385"/>
            </a:xfrm>
            <a:custGeom>
              <a:avLst/>
              <a:gdLst/>
              <a:ahLst/>
              <a:cxnLst/>
              <a:rect l="l" t="t" r="r" b="b"/>
              <a:pathLst>
                <a:path w="2074545" h="1556385">
                  <a:moveTo>
                    <a:pt x="2071869" y="0"/>
                  </a:moveTo>
                  <a:lnTo>
                    <a:pt x="2419" y="0"/>
                  </a:lnTo>
                  <a:lnTo>
                    <a:pt x="0" y="2420"/>
                  </a:lnTo>
                  <a:lnTo>
                    <a:pt x="0" y="1553901"/>
                  </a:lnTo>
                  <a:lnTo>
                    <a:pt x="2419" y="1556323"/>
                  </a:lnTo>
                  <a:lnTo>
                    <a:pt x="2071869" y="1556323"/>
                  </a:lnTo>
                  <a:lnTo>
                    <a:pt x="2074288" y="1553901"/>
                  </a:lnTo>
                  <a:lnTo>
                    <a:pt x="2074288" y="1550914"/>
                  </a:lnTo>
                  <a:lnTo>
                    <a:pt x="10807" y="1550914"/>
                  </a:lnTo>
                  <a:lnTo>
                    <a:pt x="5403" y="1545505"/>
                  </a:lnTo>
                  <a:lnTo>
                    <a:pt x="10807" y="1545505"/>
                  </a:lnTo>
                  <a:lnTo>
                    <a:pt x="10807" y="10817"/>
                  </a:lnTo>
                  <a:lnTo>
                    <a:pt x="5403" y="10817"/>
                  </a:lnTo>
                  <a:lnTo>
                    <a:pt x="10807" y="5408"/>
                  </a:lnTo>
                  <a:lnTo>
                    <a:pt x="2074288" y="5408"/>
                  </a:lnTo>
                  <a:lnTo>
                    <a:pt x="2074288" y="2420"/>
                  </a:lnTo>
                  <a:lnTo>
                    <a:pt x="2071869" y="0"/>
                  </a:lnTo>
                  <a:close/>
                </a:path>
                <a:path w="2074545" h="1556385">
                  <a:moveTo>
                    <a:pt x="10807" y="1545505"/>
                  </a:moveTo>
                  <a:lnTo>
                    <a:pt x="5403" y="1545505"/>
                  </a:lnTo>
                  <a:lnTo>
                    <a:pt x="10807" y="1550914"/>
                  </a:lnTo>
                  <a:lnTo>
                    <a:pt x="10807" y="1545505"/>
                  </a:lnTo>
                  <a:close/>
                </a:path>
                <a:path w="2074545" h="1556385">
                  <a:moveTo>
                    <a:pt x="2063480" y="1545505"/>
                  </a:moveTo>
                  <a:lnTo>
                    <a:pt x="10807" y="1545505"/>
                  </a:lnTo>
                  <a:lnTo>
                    <a:pt x="10807" y="1550914"/>
                  </a:lnTo>
                  <a:lnTo>
                    <a:pt x="2063480" y="1550914"/>
                  </a:lnTo>
                  <a:lnTo>
                    <a:pt x="2063480" y="1545505"/>
                  </a:lnTo>
                  <a:close/>
                </a:path>
                <a:path w="2074545" h="1556385">
                  <a:moveTo>
                    <a:pt x="2063480" y="5408"/>
                  </a:moveTo>
                  <a:lnTo>
                    <a:pt x="2063480" y="1550914"/>
                  </a:lnTo>
                  <a:lnTo>
                    <a:pt x="2068884" y="1545505"/>
                  </a:lnTo>
                  <a:lnTo>
                    <a:pt x="2074288" y="1545505"/>
                  </a:lnTo>
                  <a:lnTo>
                    <a:pt x="2074288" y="10817"/>
                  </a:lnTo>
                  <a:lnTo>
                    <a:pt x="2068884" y="10817"/>
                  </a:lnTo>
                  <a:lnTo>
                    <a:pt x="2063480" y="5408"/>
                  </a:lnTo>
                  <a:close/>
                </a:path>
                <a:path w="2074545" h="1556385">
                  <a:moveTo>
                    <a:pt x="2074288" y="1545505"/>
                  </a:moveTo>
                  <a:lnTo>
                    <a:pt x="2068884" y="1545505"/>
                  </a:lnTo>
                  <a:lnTo>
                    <a:pt x="2063480" y="1550914"/>
                  </a:lnTo>
                  <a:lnTo>
                    <a:pt x="2074288" y="1550914"/>
                  </a:lnTo>
                  <a:lnTo>
                    <a:pt x="2074288" y="1545505"/>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6" name="object 15"/>
          <p:cNvSpPr txBox="1"/>
          <p:nvPr/>
        </p:nvSpPr>
        <p:spPr>
          <a:xfrm>
            <a:off x="5015724" y="4359995"/>
            <a:ext cx="1558290" cy="1156335"/>
          </a:xfrm>
          <a:prstGeom prst="rect">
            <a:avLst/>
          </a:prstGeom>
        </p:spPr>
        <p:txBody>
          <a:bodyPr vert="horz" wrap="square" lIns="0" tIns="85725" rIns="0" bIns="0" rtlCol="0">
            <a:spAutoFit/>
          </a:bodyPr>
          <a:lstStyle/>
          <a:p>
            <a:pPr algn="ctr">
              <a:lnSpc>
                <a:spcPct val="100000"/>
              </a:lnSpc>
              <a:spcBef>
                <a:spcPts val="675"/>
              </a:spcBef>
            </a:pPr>
            <a:r>
              <a:rPr sz="1600" b="1" spc="-10" dirty="0">
                <a:latin typeface="Arial"/>
                <a:cs typeface="Arial"/>
              </a:rPr>
              <a:t>Career</a:t>
            </a:r>
            <a:r>
              <a:rPr sz="1600" b="1" spc="-45" dirty="0">
                <a:latin typeface="Arial"/>
                <a:cs typeface="Arial"/>
              </a:rPr>
              <a:t> </a:t>
            </a:r>
            <a:r>
              <a:rPr sz="1600" b="1" spc="-15" dirty="0">
                <a:latin typeface="Arial"/>
                <a:cs typeface="Arial"/>
              </a:rPr>
              <a:t>planning</a:t>
            </a:r>
            <a:endParaRPr sz="1600">
              <a:latin typeface="Arial"/>
              <a:cs typeface="Arial"/>
            </a:endParaRPr>
          </a:p>
          <a:p>
            <a:pPr marL="231140" marR="224154" algn="ctr">
              <a:lnSpc>
                <a:spcPct val="101899"/>
              </a:lnSpc>
              <a:spcBef>
                <a:spcPts val="540"/>
              </a:spcBef>
            </a:pPr>
            <a:r>
              <a:rPr sz="1600" spc="-15" dirty="0">
                <a:latin typeface="Arial MT"/>
                <a:cs typeface="Arial MT"/>
              </a:rPr>
              <a:t>360</a:t>
            </a:r>
            <a:r>
              <a:rPr sz="1600" spc="-10" dirty="0">
                <a:latin typeface="Arial MT"/>
                <a:cs typeface="Arial MT"/>
              </a:rPr>
              <a:t>-</a:t>
            </a:r>
            <a:r>
              <a:rPr sz="1600" spc="-15" dirty="0">
                <a:latin typeface="Arial MT"/>
                <a:cs typeface="Arial MT"/>
              </a:rPr>
              <a:t>deg</a:t>
            </a:r>
            <a:r>
              <a:rPr sz="1600" spc="-10" dirty="0">
                <a:latin typeface="Arial MT"/>
                <a:cs typeface="Arial MT"/>
              </a:rPr>
              <a:t>r</a:t>
            </a:r>
            <a:r>
              <a:rPr sz="1600" spc="-15" dirty="0">
                <a:latin typeface="Arial MT"/>
                <a:cs typeface="Arial MT"/>
              </a:rPr>
              <a:t>e</a:t>
            </a:r>
            <a:r>
              <a:rPr sz="1600" spc="-10" dirty="0">
                <a:latin typeface="Arial MT"/>
                <a:cs typeface="Arial MT"/>
              </a:rPr>
              <a:t>e</a:t>
            </a:r>
            <a:r>
              <a:rPr sz="1600" dirty="0">
                <a:latin typeface="Arial MT"/>
                <a:cs typeface="Arial MT"/>
              </a:rPr>
              <a:t>-  </a:t>
            </a:r>
            <a:r>
              <a:rPr sz="1600" spc="-15" dirty="0">
                <a:latin typeface="Arial MT"/>
                <a:cs typeface="Arial MT"/>
              </a:rPr>
              <a:t>feedback, </a:t>
            </a:r>
            <a:r>
              <a:rPr sz="1600" spc="-10" dirty="0">
                <a:latin typeface="Arial MT"/>
                <a:cs typeface="Arial MT"/>
              </a:rPr>
              <a:t> </a:t>
            </a:r>
            <a:r>
              <a:rPr sz="1600" spc="-15" dirty="0">
                <a:latin typeface="Arial MT"/>
                <a:cs typeface="Arial MT"/>
              </a:rPr>
              <a:t>assessment</a:t>
            </a:r>
            <a:endParaRPr sz="1600">
              <a:latin typeface="Arial MT"/>
              <a:cs typeface="Arial MT"/>
            </a:endParaRPr>
          </a:p>
        </p:txBody>
      </p:sp>
      <p:grpSp>
        <p:nvGrpSpPr>
          <p:cNvPr id="17" name="object 16"/>
          <p:cNvGrpSpPr/>
          <p:nvPr/>
        </p:nvGrpSpPr>
        <p:grpSpPr>
          <a:xfrm>
            <a:off x="2369363" y="4322015"/>
            <a:ext cx="2074545" cy="1556385"/>
            <a:chOff x="3127532" y="4748433"/>
            <a:chExt cx="2074545" cy="1556385"/>
          </a:xfrm>
        </p:grpSpPr>
        <p:sp>
          <p:nvSpPr>
            <p:cNvPr id="18" name="object 17"/>
            <p:cNvSpPr/>
            <p:nvPr/>
          </p:nvSpPr>
          <p:spPr>
            <a:xfrm>
              <a:off x="3132936" y="4753843"/>
              <a:ext cx="2063750" cy="1545590"/>
            </a:xfrm>
            <a:custGeom>
              <a:avLst/>
              <a:gdLst/>
              <a:ahLst/>
              <a:cxnLst/>
              <a:rect l="l" t="t" r="r" b="b"/>
              <a:pathLst>
                <a:path w="2063750" h="1545589">
                  <a:moveTo>
                    <a:pt x="2063482" y="0"/>
                  </a:moveTo>
                  <a:lnTo>
                    <a:pt x="0" y="0"/>
                  </a:lnTo>
                  <a:lnTo>
                    <a:pt x="0" y="1545505"/>
                  </a:lnTo>
                  <a:lnTo>
                    <a:pt x="2063482" y="1545505"/>
                  </a:lnTo>
                  <a:lnTo>
                    <a:pt x="2063482" y="0"/>
                  </a:lnTo>
                  <a:close/>
                </a:path>
              </a:pathLst>
            </a:custGeom>
            <a:solidFill>
              <a:srgbClr val="FFFFFF"/>
            </a:solidFill>
          </p:spPr>
          <p:txBody>
            <a:bodyPr wrap="square" lIns="0" tIns="0" rIns="0" bIns="0" rtlCol="0"/>
            <a:lstStyle/>
            <a:p>
              <a:endParaRPr/>
            </a:p>
          </p:txBody>
        </p:sp>
        <p:sp>
          <p:nvSpPr>
            <p:cNvPr id="19" name="object 18"/>
            <p:cNvSpPr/>
            <p:nvPr/>
          </p:nvSpPr>
          <p:spPr>
            <a:xfrm>
              <a:off x="3127532" y="4748433"/>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10"/>
                  </a:lnTo>
                  <a:lnTo>
                    <a:pt x="2074289" y="5410"/>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10"/>
                  </a:moveTo>
                  <a:lnTo>
                    <a:pt x="2063480" y="1550915"/>
                  </a:lnTo>
                  <a:lnTo>
                    <a:pt x="2068885" y="1545506"/>
                  </a:lnTo>
                  <a:lnTo>
                    <a:pt x="2074289" y="1545506"/>
                  </a:lnTo>
                  <a:lnTo>
                    <a:pt x="2074289" y="10819"/>
                  </a:lnTo>
                  <a:lnTo>
                    <a:pt x="2068885" y="10819"/>
                  </a:lnTo>
                  <a:lnTo>
                    <a:pt x="2063480" y="5410"/>
                  </a:lnTo>
                  <a:close/>
                </a:path>
                <a:path w="2074545" h="1556385">
                  <a:moveTo>
                    <a:pt x="2074289" y="1545506"/>
                  </a:moveTo>
                  <a:lnTo>
                    <a:pt x="2068885" y="1545506"/>
                  </a:lnTo>
                  <a:lnTo>
                    <a:pt x="2063480" y="1550915"/>
                  </a:lnTo>
                  <a:lnTo>
                    <a:pt x="2074289" y="1550915"/>
                  </a:lnTo>
                  <a:lnTo>
                    <a:pt x="2074289" y="1545506"/>
                  </a:lnTo>
                  <a:close/>
                </a:path>
                <a:path w="2074545" h="1556385">
                  <a:moveTo>
                    <a:pt x="10808" y="5410"/>
                  </a:moveTo>
                  <a:lnTo>
                    <a:pt x="5403" y="10819"/>
                  </a:lnTo>
                  <a:lnTo>
                    <a:pt x="10808" y="10819"/>
                  </a:lnTo>
                  <a:lnTo>
                    <a:pt x="10808" y="5410"/>
                  </a:lnTo>
                  <a:close/>
                </a:path>
                <a:path w="2074545" h="1556385">
                  <a:moveTo>
                    <a:pt x="2063480" y="5410"/>
                  </a:moveTo>
                  <a:lnTo>
                    <a:pt x="10808" y="5410"/>
                  </a:lnTo>
                  <a:lnTo>
                    <a:pt x="10808" y="10819"/>
                  </a:lnTo>
                  <a:lnTo>
                    <a:pt x="2063480" y="10819"/>
                  </a:lnTo>
                  <a:lnTo>
                    <a:pt x="2063480" y="5410"/>
                  </a:lnTo>
                  <a:close/>
                </a:path>
                <a:path w="2074545" h="1556385">
                  <a:moveTo>
                    <a:pt x="2074289" y="5410"/>
                  </a:moveTo>
                  <a:lnTo>
                    <a:pt x="2063480" y="5410"/>
                  </a:lnTo>
                  <a:lnTo>
                    <a:pt x="2068885" y="10819"/>
                  </a:lnTo>
                  <a:lnTo>
                    <a:pt x="2074289" y="10819"/>
                  </a:lnTo>
                  <a:lnTo>
                    <a:pt x="2074289" y="5410"/>
                  </a:lnTo>
                  <a:close/>
                </a:path>
              </a:pathLst>
            </a:custGeom>
            <a:solidFill>
              <a:srgbClr val="000000"/>
            </a:solidFill>
          </p:spPr>
          <p:txBody>
            <a:bodyPr wrap="square" lIns="0" tIns="0" rIns="0" bIns="0" rtlCol="0"/>
            <a:lstStyle/>
            <a:p>
              <a:endParaRPr/>
            </a:p>
          </p:txBody>
        </p:sp>
      </p:grpSp>
      <p:sp>
        <p:nvSpPr>
          <p:cNvPr id="20" name="object 19"/>
          <p:cNvSpPr txBox="1"/>
          <p:nvPr/>
        </p:nvSpPr>
        <p:spPr>
          <a:xfrm>
            <a:off x="2466101" y="4350851"/>
            <a:ext cx="1881505" cy="1397000"/>
          </a:xfrm>
          <a:prstGeom prst="rect">
            <a:avLst/>
          </a:prstGeom>
        </p:spPr>
        <p:txBody>
          <a:bodyPr vert="horz" wrap="square" lIns="0" tIns="85725" rIns="0" bIns="0" rtlCol="0">
            <a:spAutoFit/>
          </a:bodyPr>
          <a:lstStyle/>
          <a:p>
            <a:pPr algn="ctr">
              <a:lnSpc>
                <a:spcPct val="100000"/>
              </a:lnSpc>
              <a:spcBef>
                <a:spcPts val="675"/>
              </a:spcBef>
            </a:pPr>
            <a:r>
              <a:rPr sz="1600" b="1" spc="-15" dirty="0">
                <a:latin typeface="Arial"/>
                <a:cs typeface="Arial"/>
              </a:rPr>
              <a:t>Development</a:t>
            </a:r>
            <a:r>
              <a:rPr sz="1600" b="1" spc="-40" dirty="0">
                <a:latin typeface="Arial"/>
                <a:cs typeface="Arial"/>
              </a:rPr>
              <a:t> </a:t>
            </a:r>
            <a:r>
              <a:rPr sz="1600" b="1" spc="-15" dirty="0">
                <a:latin typeface="Arial"/>
                <a:cs typeface="Arial"/>
              </a:rPr>
              <a:t>10-20</a:t>
            </a:r>
            <a:endParaRPr sz="1600">
              <a:latin typeface="Arial"/>
              <a:cs typeface="Arial"/>
            </a:endParaRPr>
          </a:p>
          <a:p>
            <a:pPr marL="12700" marR="5080" algn="ctr">
              <a:lnSpc>
                <a:spcPct val="101899"/>
              </a:lnSpc>
              <a:spcBef>
                <a:spcPts val="540"/>
              </a:spcBef>
            </a:pPr>
            <a:r>
              <a:rPr sz="1600" spc="-15" dirty="0">
                <a:latin typeface="Arial MT"/>
                <a:cs typeface="Arial MT"/>
              </a:rPr>
              <a:t>Coaching, mentoring </a:t>
            </a:r>
            <a:r>
              <a:rPr sz="1600" spc="-430" dirty="0">
                <a:latin typeface="Arial MT"/>
                <a:cs typeface="Arial MT"/>
              </a:rPr>
              <a:t> </a:t>
            </a:r>
            <a:r>
              <a:rPr sz="1600" spc="-10" dirty="0">
                <a:latin typeface="Arial MT"/>
                <a:cs typeface="Arial MT"/>
              </a:rPr>
              <a:t>formal training- </a:t>
            </a:r>
            <a:r>
              <a:rPr sz="1600" spc="-5" dirty="0">
                <a:latin typeface="Arial MT"/>
                <a:cs typeface="Arial MT"/>
              </a:rPr>
              <a:t> </a:t>
            </a:r>
            <a:r>
              <a:rPr sz="1600" spc="-15" dirty="0">
                <a:latin typeface="Arial MT"/>
                <a:cs typeface="Arial MT"/>
              </a:rPr>
              <a:t>assignments</a:t>
            </a:r>
            <a:endParaRPr sz="1600">
              <a:latin typeface="Arial MT"/>
              <a:cs typeface="Arial MT"/>
            </a:endParaRPr>
          </a:p>
          <a:p>
            <a:pPr algn="ctr">
              <a:lnSpc>
                <a:spcPts val="1895"/>
              </a:lnSpc>
            </a:pPr>
            <a:r>
              <a:rPr sz="1600" spc="-15" dirty="0">
                <a:latin typeface="Arial MT"/>
                <a:cs typeface="Arial MT"/>
              </a:rPr>
              <a:t>(off-the-job)</a:t>
            </a:r>
            <a:endParaRPr sz="1600">
              <a:latin typeface="Arial MT"/>
              <a:cs typeface="Arial MT"/>
            </a:endParaRPr>
          </a:p>
        </p:txBody>
      </p:sp>
      <p:grpSp>
        <p:nvGrpSpPr>
          <p:cNvPr id="21" name="object 20"/>
          <p:cNvGrpSpPr/>
          <p:nvPr/>
        </p:nvGrpSpPr>
        <p:grpSpPr>
          <a:xfrm>
            <a:off x="152400" y="2840906"/>
            <a:ext cx="2074545" cy="1556385"/>
            <a:chOff x="910569" y="3267324"/>
            <a:chExt cx="2074545" cy="1556385"/>
          </a:xfrm>
        </p:grpSpPr>
        <p:sp>
          <p:nvSpPr>
            <p:cNvPr id="22" name="object 21"/>
            <p:cNvSpPr/>
            <p:nvPr/>
          </p:nvSpPr>
          <p:spPr>
            <a:xfrm>
              <a:off x="915973"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23" name="object 22"/>
            <p:cNvSpPr/>
            <p:nvPr/>
          </p:nvSpPr>
          <p:spPr>
            <a:xfrm>
              <a:off x="910569"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8" y="1550915"/>
                  </a:lnTo>
                  <a:lnTo>
                    <a:pt x="5404" y="1545504"/>
                  </a:lnTo>
                  <a:lnTo>
                    <a:pt x="10808" y="1545504"/>
                  </a:lnTo>
                  <a:lnTo>
                    <a:pt x="10808" y="10817"/>
                  </a:lnTo>
                  <a:lnTo>
                    <a:pt x="5404" y="10817"/>
                  </a:lnTo>
                  <a:lnTo>
                    <a:pt x="10808" y="5408"/>
                  </a:lnTo>
                  <a:lnTo>
                    <a:pt x="2074288" y="5408"/>
                  </a:lnTo>
                  <a:lnTo>
                    <a:pt x="2074288" y="2421"/>
                  </a:lnTo>
                  <a:lnTo>
                    <a:pt x="2071869" y="0"/>
                  </a:lnTo>
                  <a:close/>
                </a:path>
                <a:path w="2074545" h="1556385">
                  <a:moveTo>
                    <a:pt x="10808" y="1545504"/>
                  </a:moveTo>
                  <a:lnTo>
                    <a:pt x="5404" y="1545504"/>
                  </a:lnTo>
                  <a:lnTo>
                    <a:pt x="10808" y="1550915"/>
                  </a:lnTo>
                  <a:lnTo>
                    <a:pt x="10808" y="1545504"/>
                  </a:lnTo>
                  <a:close/>
                </a:path>
                <a:path w="2074545" h="1556385">
                  <a:moveTo>
                    <a:pt x="2063481" y="1545504"/>
                  </a:moveTo>
                  <a:lnTo>
                    <a:pt x="10808" y="1545504"/>
                  </a:lnTo>
                  <a:lnTo>
                    <a:pt x="10808" y="1550915"/>
                  </a:lnTo>
                  <a:lnTo>
                    <a:pt x="2063481" y="1550915"/>
                  </a:lnTo>
                  <a:lnTo>
                    <a:pt x="2063481" y="1545504"/>
                  </a:lnTo>
                  <a:close/>
                </a:path>
                <a:path w="2074545" h="1556385">
                  <a:moveTo>
                    <a:pt x="2063481" y="5408"/>
                  </a:moveTo>
                  <a:lnTo>
                    <a:pt x="2063481" y="1550915"/>
                  </a:lnTo>
                  <a:lnTo>
                    <a:pt x="2068884" y="1545504"/>
                  </a:lnTo>
                  <a:lnTo>
                    <a:pt x="2074288" y="1545504"/>
                  </a:lnTo>
                  <a:lnTo>
                    <a:pt x="2074288" y="10817"/>
                  </a:lnTo>
                  <a:lnTo>
                    <a:pt x="2068884" y="10817"/>
                  </a:lnTo>
                  <a:lnTo>
                    <a:pt x="2063481" y="5408"/>
                  </a:lnTo>
                  <a:close/>
                </a:path>
                <a:path w="2074545" h="1556385">
                  <a:moveTo>
                    <a:pt x="2074288" y="1545504"/>
                  </a:moveTo>
                  <a:lnTo>
                    <a:pt x="2068884" y="1545504"/>
                  </a:lnTo>
                  <a:lnTo>
                    <a:pt x="2063481" y="1550915"/>
                  </a:lnTo>
                  <a:lnTo>
                    <a:pt x="2074288" y="1550915"/>
                  </a:lnTo>
                  <a:lnTo>
                    <a:pt x="2074288" y="1545504"/>
                  </a:lnTo>
                  <a:close/>
                </a:path>
                <a:path w="2074545" h="1556385">
                  <a:moveTo>
                    <a:pt x="10808" y="5408"/>
                  </a:moveTo>
                  <a:lnTo>
                    <a:pt x="5404" y="10817"/>
                  </a:lnTo>
                  <a:lnTo>
                    <a:pt x="10808" y="10817"/>
                  </a:lnTo>
                  <a:lnTo>
                    <a:pt x="10808" y="5408"/>
                  </a:lnTo>
                  <a:close/>
                </a:path>
                <a:path w="2074545" h="1556385">
                  <a:moveTo>
                    <a:pt x="2063481" y="5408"/>
                  </a:moveTo>
                  <a:lnTo>
                    <a:pt x="10808" y="5408"/>
                  </a:lnTo>
                  <a:lnTo>
                    <a:pt x="10808" y="10817"/>
                  </a:lnTo>
                  <a:lnTo>
                    <a:pt x="2063481" y="10817"/>
                  </a:lnTo>
                  <a:lnTo>
                    <a:pt x="2063481" y="5408"/>
                  </a:lnTo>
                  <a:close/>
                </a:path>
                <a:path w="2074545" h="1556385">
                  <a:moveTo>
                    <a:pt x="2074288" y="5408"/>
                  </a:moveTo>
                  <a:lnTo>
                    <a:pt x="2063481"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24" name="object 23"/>
          <p:cNvSpPr txBox="1"/>
          <p:nvPr/>
        </p:nvSpPr>
        <p:spPr>
          <a:xfrm>
            <a:off x="366227" y="2869523"/>
            <a:ext cx="1647825" cy="1397000"/>
          </a:xfrm>
          <a:prstGeom prst="rect">
            <a:avLst/>
          </a:prstGeom>
        </p:spPr>
        <p:txBody>
          <a:bodyPr vert="horz" wrap="square" lIns="0" tIns="85725" rIns="0" bIns="0" rtlCol="0">
            <a:spAutoFit/>
          </a:bodyPr>
          <a:lstStyle/>
          <a:p>
            <a:pPr marL="12700" indent="39370">
              <a:lnSpc>
                <a:spcPct val="100000"/>
              </a:lnSpc>
              <a:spcBef>
                <a:spcPts val="675"/>
              </a:spcBef>
            </a:pPr>
            <a:r>
              <a:rPr sz="1600" b="1" spc="-15" dirty="0">
                <a:latin typeface="Arial"/>
                <a:cs typeface="Arial"/>
              </a:rPr>
              <a:t>Development</a:t>
            </a:r>
            <a:r>
              <a:rPr sz="1600" b="1" spc="-45" dirty="0">
                <a:latin typeface="Arial"/>
                <a:cs typeface="Arial"/>
              </a:rPr>
              <a:t> </a:t>
            </a:r>
            <a:r>
              <a:rPr sz="1600" b="1" spc="-10" dirty="0">
                <a:latin typeface="Arial"/>
                <a:cs typeface="Arial"/>
              </a:rPr>
              <a:t>70</a:t>
            </a:r>
            <a:endParaRPr sz="1600">
              <a:latin typeface="Arial"/>
              <a:cs typeface="Arial"/>
            </a:endParaRPr>
          </a:p>
          <a:p>
            <a:pPr marL="308610" marR="5080" indent="-296545">
              <a:lnSpc>
                <a:spcPct val="101899"/>
              </a:lnSpc>
              <a:spcBef>
                <a:spcPts val="540"/>
              </a:spcBef>
            </a:pPr>
            <a:r>
              <a:rPr sz="1600" spc="-10" dirty="0">
                <a:latin typeface="Arial MT"/>
                <a:cs typeface="Arial MT"/>
              </a:rPr>
              <a:t>Stretch</a:t>
            </a:r>
            <a:r>
              <a:rPr sz="1600" spc="-65" dirty="0">
                <a:latin typeface="Arial MT"/>
                <a:cs typeface="Arial MT"/>
              </a:rPr>
              <a:t> </a:t>
            </a:r>
            <a:r>
              <a:rPr sz="1600" spc="-10" dirty="0">
                <a:latin typeface="Arial MT"/>
                <a:cs typeface="Arial MT"/>
              </a:rPr>
              <a:t>job/project </a:t>
            </a:r>
            <a:r>
              <a:rPr sz="1600" spc="-430" dirty="0">
                <a:latin typeface="Arial MT"/>
                <a:cs typeface="Arial MT"/>
              </a:rPr>
              <a:t> </a:t>
            </a:r>
            <a:r>
              <a:rPr sz="1600" spc="-15" dirty="0">
                <a:latin typeface="Arial MT"/>
                <a:cs typeface="Arial MT"/>
              </a:rPr>
              <a:t>assignment </a:t>
            </a:r>
            <a:r>
              <a:rPr sz="1600" spc="-10" dirty="0">
                <a:latin typeface="Arial MT"/>
                <a:cs typeface="Arial MT"/>
              </a:rPr>
              <a:t> (on-the-job,</a:t>
            </a:r>
            <a:endParaRPr sz="1600">
              <a:latin typeface="Arial MT"/>
              <a:cs typeface="Arial MT"/>
            </a:endParaRPr>
          </a:p>
          <a:p>
            <a:pPr marL="47625">
              <a:lnSpc>
                <a:spcPts val="1895"/>
              </a:lnSpc>
            </a:pPr>
            <a:r>
              <a:rPr sz="1600" spc="-15" dirty="0">
                <a:latin typeface="Arial MT"/>
                <a:cs typeface="Arial MT"/>
              </a:rPr>
              <a:t>on-top-of-the-job)</a:t>
            </a:r>
            <a:endParaRPr sz="1600">
              <a:latin typeface="Arial MT"/>
              <a:cs typeface="Arial MT"/>
            </a:endParaRPr>
          </a:p>
        </p:txBody>
      </p:sp>
      <p:grpSp>
        <p:nvGrpSpPr>
          <p:cNvPr id="25" name="object 24"/>
          <p:cNvGrpSpPr/>
          <p:nvPr/>
        </p:nvGrpSpPr>
        <p:grpSpPr>
          <a:xfrm>
            <a:off x="2369363" y="1295400"/>
            <a:ext cx="2074545" cy="1556385"/>
            <a:chOff x="3127532" y="1721818"/>
            <a:chExt cx="2074545" cy="1556385"/>
          </a:xfrm>
        </p:grpSpPr>
        <p:sp>
          <p:nvSpPr>
            <p:cNvPr id="26" name="object 25"/>
            <p:cNvSpPr/>
            <p:nvPr/>
          </p:nvSpPr>
          <p:spPr>
            <a:xfrm>
              <a:off x="3132936" y="1727227"/>
              <a:ext cx="2063750" cy="1545590"/>
            </a:xfrm>
            <a:custGeom>
              <a:avLst/>
              <a:gdLst/>
              <a:ahLst/>
              <a:cxnLst/>
              <a:rect l="l" t="t" r="r" b="b"/>
              <a:pathLst>
                <a:path w="2063750" h="1545589">
                  <a:moveTo>
                    <a:pt x="2063482" y="0"/>
                  </a:moveTo>
                  <a:lnTo>
                    <a:pt x="0" y="0"/>
                  </a:lnTo>
                  <a:lnTo>
                    <a:pt x="0" y="1545506"/>
                  </a:lnTo>
                  <a:lnTo>
                    <a:pt x="2063482" y="1545506"/>
                  </a:lnTo>
                  <a:lnTo>
                    <a:pt x="2063482" y="0"/>
                  </a:lnTo>
                  <a:close/>
                </a:path>
              </a:pathLst>
            </a:custGeom>
            <a:solidFill>
              <a:srgbClr val="FFFFFF"/>
            </a:solidFill>
          </p:spPr>
          <p:txBody>
            <a:bodyPr wrap="square" lIns="0" tIns="0" rIns="0" bIns="0" rtlCol="0"/>
            <a:lstStyle/>
            <a:p>
              <a:endParaRPr/>
            </a:p>
          </p:txBody>
        </p:sp>
        <p:sp>
          <p:nvSpPr>
            <p:cNvPr id="27" name="object 26"/>
            <p:cNvSpPr/>
            <p:nvPr/>
          </p:nvSpPr>
          <p:spPr>
            <a:xfrm>
              <a:off x="3127532" y="1721818"/>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08"/>
                  </a:lnTo>
                  <a:lnTo>
                    <a:pt x="2074289" y="5408"/>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08"/>
                  </a:moveTo>
                  <a:lnTo>
                    <a:pt x="2063480" y="1550915"/>
                  </a:lnTo>
                  <a:lnTo>
                    <a:pt x="2068885" y="1545506"/>
                  </a:lnTo>
                  <a:lnTo>
                    <a:pt x="2074289" y="1545506"/>
                  </a:lnTo>
                  <a:lnTo>
                    <a:pt x="2074289" y="10819"/>
                  </a:lnTo>
                  <a:lnTo>
                    <a:pt x="2068885" y="10819"/>
                  </a:lnTo>
                  <a:lnTo>
                    <a:pt x="2063480" y="5408"/>
                  </a:lnTo>
                  <a:close/>
                </a:path>
                <a:path w="2074545" h="1556385">
                  <a:moveTo>
                    <a:pt x="2074289" y="1545506"/>
                  </a:moveTo>
                  <a:lnTo>
                    <a:pt x="2068885" y="1545506"/>
                  </a:lnTo>
                  <a:lnTo>
                    <a:pt x="2063480" y="1550915"/>
                  </a:lnTo>
                  <a:lnTo>
                    <a:pt x="2074289" y="1550915"/>
                  </a:lnTo>
                  <a:lnTo>
                    <a:pt x="2074289" y="1545506"/>
                  </a:lnTo>
                  <a:close/>
                </a:path>
                <a:path w="2074545" h="1556385">
                  <a:moveTo>
                    <a:pt x="10808" y="5408"/>
                  </a:moveTo>
                  <a:lnTo>
                    <a:pt x="5403" y="10819"/>
                  </a:lnTo>
                  <a:lnTo>
                    <a:pt x="10808" y="10819"/>
                  </a:lnTo>
                  <a:lnTo>
                    <a:pt x="10808" y="5408"/>
                  </a:lnTo>
                  <a:close/>
                </a:path>
                <a:path w="2074545" h="1556385">
                  <a:moveTo>
                    <a:pt x="2063480" y="5408"/>
                  </a:moveTo>
                  <a:lnTo>
                    <a:pt x="10808" y="5408"/>
                  </a:lnTo>
                  <a:lnTo>
                    <a:pt x="10808" y="10819"/>
                  </a:lnTo>
                  <a:lnTo>
                    <a:pt x="2063480" y="10819"/>
                  </a:lnTo>
                  <a:lnTo>
                    <a:pt x="2063480" y="5408"/>
                  </a:lnTo>
                  <a:close/>
                </a:path>
                <a:path w="2074545" h="1556385">
                  <a:moveTo>
                    <a:pt x="2074289" y="5408"/>
                  </a:moveTo>
                  <a:lnTo>
                    <a:pt x="2063480" y="5408"/>
                  </a:lnTo>
                  <a:lnTo>
                    <a:pt x="2068885" y="10819"/>
                  </a:lnTo>
                  <a:lnTo>
                    <a:pt x="2074289" y="10819"/>
                  </a:lnTo>
                  <a:lnTo>
                    <a:pt x="2074289" y="5408"/>
                  </a:lnTo>
                  <a:close/>
                </a:path>
              </a:pathLst>
            </a:custGeom>
            <a:solidFill>
              <a:srgbClr val="000000"/>
            </a:solidFill>
          </p:spPr>
          <p:txBody>
            <a:bodyPr wrap="square" lIns="0" tIns="0" rIns="0" bIns="0" rtlCol="0"/>
            <a:lstStyle/>
            <a:p>
              <a:endParaRPr/>
            </a:p>
          </p:txBody>
        </p:sp>
      </p:grpSp>
      <p:sp>
        <p:nvSpPr>
          <p:cNvPr id="28" name="object 27"/>
          <p:cNvSpPr txBox="1"/>
          <p:nvPr/>
        </p:nvSpPr>
        <p:spPr>
          <a:xfrm>
            <a:off x="2549865" y="1318092"/>
            <a:ext cx="1714500" cy="1400175"/>
          </a:xfrm>
          <a:prstGeom prst="rect">
            <a:avLst/>
          </a:prstGeom>
        </p:spPr>
        <p:txBody>
          <a:bodyPr vert="horz" wrap="square" lIns="0" tIns="88900" rIns="0" bIns="0" rtlCol="0">
            <a:spAutoFit/>
          </a:bodyPr>
          <a:lstStyle/>
          <a:p>
            <a:pPr algn="ctr">
              <a:lnSpc>
                <a:spcPct val="100000"/>
              </a:lnSpc>
              <a:spcBef>
                <a:spcPts val="700"/>
              </a:spcBef>
            </a:pPr>
            <a:r>
              <a:rPr sz="1600" b="1" spc="-10" dirty="0">
                <a:latin typeface="Arial"/>
                <a:cs typeface="Arial"/>
              </a:rPr>
              <a:t>Planning</a:t>
            </a:r>
            <a:endParaRPr sz="1600">
              <a:latin typeface="Arial"/>
              <a:cs typeface="Arial"/>
            </a:endParaRPr>
          </a:p>
          <a:p>
            <a:pPr marL="12065" marR="5080" algn="ctr">
              <a:lnSpc>
                <a:spcPct val="100400"/>
              </a:lnSpc>
              <a:spcBef>
                <a:spcPts val="590"/>
              </a:spcBef>
            </a:pPr>
            <a:r>
              <a:rPr sz="1600" spc="-10" dirty="0">
                <a:latin typeface="Arial MT"/>
                <a:cs typeface="Arial MT"/>
              </a:rPr>
              <a:t>Succession </a:t>
            </a:r>
            <a:r>
              <a:rPr sz="1600" spc="-5" dirty="0">
                <a:latin typeface="Arial MT"/>
                <a:cs typeface="Arial MT"/>
              </a:rPr>
              <a:t> </a:t>
            </a:r>
            <a:r>
              <a:rPr sz="1600" spc="-15" dirty="0">
                <a:latin typeface="Arial MT"/>
                <a:cs typeface="Arial MT"/>
              </a:rPr>
              <a:t>planning, needs </a:t>
            </a:r>
            <a:r>
              <a:rPr sz="1600" spc="-10" dirty="0">
                <a:latin typeface="Arial MT"/>
                <a:cs typeface="Arial MT"/>
              </a:rPr>
              <a:t> </a:t>
            </a:r>
            <a:r>
              <a:rPr sz="1600" spc="-15" dirty="0">
                <a:latin typeface="Arial MT"/>
                <a:cs typeface="Arial MT"/>
              </a:rPr>
              <a:t>assessment, </a:t>
            </a:r>
            <a:r>
              <a:rPr sz="1600" spc="-10" dirty="0">
                <a:latin typeface="Arial MT"/>
                <a:cs typeface="Arial MT"/>
              </a:rPr>
              <a:t> workforce</a:t>
            </a:r>
            <a:r>
              <a:rPr sz="1600" spc="-75" dirty="0">
                <a:latin typeface="Arial MT"/>
                <a:cs typeface="Arial MT"/>
              </a:rPr>
              <a:t> </a:t>
            </a:r>
            <a:r>
              <a:rPr sz="1600" spc="-15" dirty="0">
                <a:latin typeface="Arial MT"/>
                <a:cs typeface="Arial MT"/>
              </a:rPr>
              <a:t>planning</a:t>
            </a:r>
            <a:endParaRPr sz="1600">
              <a:latin typeface="Arial MT"/>
              <a:cs typeface="Arial MT"/>
            </a:endParaRPr>
          </a:p>
        </p:txBody>
      </p:sp>
      <p:grpSp>
        <p:nvGrpSpPr>
          <p:cNvPr id="30" name="object 29"/>
          <p:cNvGrpSpPr/>
          <p:nvPr/>
        </p:nvGrpSpPr>
        <p:grpSpPr>
          <a:xfrm>
            <a:off x="1454535" y="2180913"/>
            <a:ext cx="6059805" cy="2698750"/>
            <a:chOff x="2212704" y="2607331"/>
            <a:chExt cx="6059805" cy="2698750"/>
          </a:xfrm>
        </p:grpSpPr>
        <p:sp>
          <p:nvSpPr>
            <p:cNvPr id="31" name="object 30"/>
            <p:cNvSpPr/>
            <p:nvPr/>
          </p:nvSpPr>
          <p:spPr>
            <a:xfrm>
              <a:off x="2227924" y="2814436"/>
              <a:ext cx="250825" cy="231140"/>
            </a:xfrm>
            <a:custGeom>
              <a:avLst/>
              <a:gdLst/>
              <a:ahLst/>
              <a:cxnLst/>
              <a:rect l="l" t="t" r="r" b="b"/>
              <a:pathLst>
                <a:path w="250825" h="231139">
                  <a:moveTo>
                    <a:pt x="0" y="0"/>
                  </a:moveTo>
                  <a:lnTo>
                    <a:pt x="113127" y="230859"/>
                  </a:lnTo>
                  <a:lnTo>
                    <a:pt x="250564" y="20181"/>
                  </a:lnTo>
                  <a:lnTo>
                    <a:pt x="0" y="0"/>
                  </a:lnTo>
                  <a:close/>
                </a:path>
              </a:pathLst>
            </a:custGeom>
            <a:solidFill>
              <a:srgbClr val="800000"/>
            </a:solidFill>
          </p:spPr>
          <p:txBody>
            <a:bodyPr wrap="square" lIns="0" tIns="0" rIns="0" bIns="0" rtlCol="0"/>
            <a:lstStyle/>
            <a:p>
              <a:endParaRPr/>
            </a:p>
          </p:txBody>
        </p:sp>
        <p:sp>
          <p:nvSpPr>
            <p:cNvPr id="32" name="object 31"/>
            <p:cNvSpPr/>
            <p:nvPr/>
          </p:nvSpPr>
          <p:spPr>
            <a:xfrm>
              <a:off x="2212704" y="2799642"/>
              <a:ext cx="281305" cy="260985"/>
            </a:xfrm>
            <a:custGeom>
              <a:avLst/>
              <a:gdLst/>
              <a:ahLst/>
              <a:cxnLst/>
              <a:rect l="l" t="t" r="r" b="b"/>
              <a:pathLst>
                <a:path w="281305" h="260985">
                  <a:moveTo>
                    <a:pt x="11210" y="0"/>
                  </a:moveTo>
                  <a:lnTo>
                    <a:pt x="6220" y="2391"/>
                  </a:lnTo>
                  <a:lnTo>
                    <a:pt x="391" y="10966"/>
                  </a:lnTo>
                  <a:lnTo>
                    <a:pt x="0" y="16490"/>
                  </a:lnTo>
                  <a:lnTo>
                    <a:pt x="117690" y="256661"/>
                  </a:lnTo>
                  <a:lnTo>
                    <a:pt x="122294" y="259734"/>
                  </a:lnTo>
                  <a:lnTo>
                    <a:pt x="132637" y="260367"/>
                  </a:lnTo>
                  <a:lnTo>
                    <a:pt x="137581" y="257882"/>
                  </a:lnTo>
                  <a:lnTo>
                    <a:pt x="149703" y="239301"/>
                  </a:lnTo>
                  <a:lnTo>
                    <a:pt x="141286" y="239301"/>
                  </a:lnTo>
                  <a:lnTo>
                    <a:pt x="116281" y="237766"/>
                  </a:lnTo>
                  <a:lnTo>
                    <a:pt x="130130" y="216536"/>
                  </a:lnTo>
                  <a:lnTo>
                    <a:pt x="39314" y="31206"/>
                  </a:lnTo>
                  <a:lnTo>
                    <a:pt x="14063" y="29173"/>
                  </a:lnTo>
                  <a:lnTo>
                    <a:pt x="28158" y="8441"/>
                  </a:lnTo>
                  <a:lnTo>
                    <a:pt x="116017" y="8441"/>
                  </a:lnTo>
                  <a:lnTo>
                    <a:pt x="11210" y="0"/>
                  </a:lnTo>
                  <a:close/>
                </a:path>
                <a:path w="281305" h="260985">
                  <a:moveTo>
                    <a:pt x="130130" y="216536"/>
                  </a:moveTo>
                  <a:lnTo>
                    <a:pt x="116281" y="237766"/>
                  </a:lnTo>
                  <a:lnTo>
                    <a:pt x="141286" y="239301"/>
                  </a:lnTo>
                  <a:lnTo>
                    <a:pt x="130130" y="216536"/>
                  </a:lnTo>
                  <a:close/>
                </a:path>
                <a:path w="281305" h="260985">
                  <a:moveTo>
                    <a:pt x="240463" y="47407"/>
                  </a:moveTo>
                  <a:lnTo>
                    <a:pt x="130130" y="216536"/>
                  </a:lnTo>
                  <a:lnTo>
                    <a:pt x="141286" y="239301"/>
                  </a:lnTo>
                  <a:lnTo>
                    <a:pt x="149703" y="239301"/>
                  </a:lnTo>
                  <a:lnTo>
                    <a:pt x="273616" y="49353"/>
                  </a:lnTo>
                  <a:lnTo>
                    <a:pt x="264628" y="49353"/>
                  </a:lnTo>
                  <a:lnTo>
                    <a:pt x="240463" y="47407"/>
                  </a:lnTo>
                  <a:close/>
                </a:path>
                <a:path w="281305" h="260985">
                  <a:moveTo>
                    <a:pt x="253718" y="27089"/>
                  </a:moveTo>
                  <a:lnTo>
                    <a:pt x="240463" y="47407"/>
                  </a:lnTo>
                  <a:lnTo>
                    <a:pt x="264628" y="49353"/>
                  </a:lnTo>
                  <a:lnTo>
                    <a:pt x="253718" y="27089"/>
                  </a:lnTo>
                  <a:close/>
                </a:path>
                <a:path w="281305" h="260985">
                  <a:moveTo>
                    <a:pt x="277971" y="27089"/>
                  </a:moveTo>
                  <a:lnTo>
                    <a:pt x="253718" y="27089"/>
                  </a:lnTo>
                  <a:lnTo>
                    <a:pt x="264628" y="49353"/>
                  </a:lnTo>
                  <a:lnTo>
                    <a:pt x="273616" y="49353"/>
                  </a:lnTo>
                  <a:lnTo>
                    <a:pt x="280630" y="38601"/>
                  </a:lnTo>
                  <a:lnTo>
                    <a:pt x="280962" y="33191"/>
                  </a:lnTo>
                  <a:lnTo>
                    <a:pt x="277971" y="27089"/>
                  </a:lnTo>
                  <a:close/>
                </a:path>
                <a:path w="281305" h="260985">
                  <a:moveTo>
                    <a:pt x="116017" y="8441"/>
                  </a:moveTo>
                  <a:lnTo>
                    <a:pt x="28158" y="8441"/>
                  </a:lnTo>
                  <a:lnTo>
                    <a:pt x="39314" y="31206"/>
                  </a:lnTo>
                  <a:lnTo>
                    <a:pt x="240463" y="47407"/>
                  </a:lnTo>
                  <a:lnTo>
                    <a:pt x="253718" y="27089"/>
                  </a:lnTo>
                  <a:lnTo>
                    <a:pt x="277971" y="27089"/>
                  </a:lnTo>
                  <a:lnTo>
                    <a:pt x="276484" y="24055"/>
                  </a:lnTo>
                  <a:lnTo>
                    <a:pt x="272007" y="21005"/>
                  </a:lnTo>
                  <a:lnTo>
                    <a:pt x="116017" y="8441"/>
                  </a:lnTo>
                  <a:close/>
                </a:path>
                <a:path w="281305" h="260985">
                  <a:moveTo>
                    <a:pt x="28158" y="8441"/>
                  </a:moveTo>
                  <a:lnTo>
                    <a:pt x="14063" y="29173"/>
                  </a:lnTo>
                  <a:lnTo>
                    <a:pt x="39314" y="31206"/>
                  </a:lnTo>
                  <a:lnTo>
                    <a:pt x="28158" y="8441"/>
                  </a:lnTo>
                  <a:close/>
                </a:path>
              </a:pathLst>
            </a:custGeom>
            <a:solidFill>
              <a:srgbClr val="FFFFFF"/>
            </a:solidFill>
          </p:spPr>
          <p:txBody>
            <a:bodyPr wrap="square" lIns="0" tIns="0" rIns="0" bIns="0" rtlCol="0"/>
            <a:lstStyle/>
            <a:p>
              <a:endParaRPr/>
            </a:p>
          </p:txBody>
        </p:sp>
        <p:sp>
          <p:nvSpPr>
            <p:cNvPr id="33" name="object 32"/>
            <p:cNvSpPr/>
            <p:nvPr/>
          </p:nvSpPr>
          <p:spPr>
            <a:xfrm>
              <a:off x="7966556" y="5016137"/>
              <a:ext cx="251460" cy="224154"/>
            </a:xfrm>
            <a:custGeom>
              <a:avLst/>
              <a:gdLst/>
              <a:ahLst/>
              <a:cxnLst/>
              <a:rect l="l" t="t" r="r" b="b"/>
              <a:pathLst>
                <a:path w="251459" h="224154">
                  <a:moveTo>
                    <a:pt x="114768" y="0"/>
                  </a:moveTo>
                  <a:lnTo>
                    <a:pt x="0" y="223859"/>
                  </a:lnTo>
                  <a:lnTo>
                    <a:pt x="251302" y="217810"/>
                  </a:lnTo>
                  <a:lnTo>
                    <a:pt x="114768" y="0"/>
                  </a:lnTo>
                  <a:close/>
                </a:path>
              </a:pathLst>
            </a:custGeom>
            <a:solidFill>
              <a:srgbClr val="800000"/>
            </a:solidFill>
          </p:spPr>
          <p:txBody>
            <a:bodyPr wrap="square" lIns="0" tIns="0" rIns="0" bIns="0" rtlCol="0"/>
            <a:lstStyle/>
            <a:p>
              <a:endParaRPr/>
            </a:p>
          </p:txBody>
        </p:sp>
        <p:sp>
          <p:nvSpPr>
            <p:cNvPr id="34" name="object 33"/>
            <p:cNvSpPr/>
            <p:nvPr/>
          </p:nvSpPr>
          <p:spPr>
            <a:xfrm>
              <a:off x="7951414" y="5001502"/>
              <a:ext cx="281940" cy="253365"/>
            </a:xfrm>
            <a:custGeom>
              <a:avLst/>
              <a:gdLst/>
              <a:ahLst/>
              <a:cxnLst/>
              <a:rect l="l" t="t" r="r" b="b"/>
              <a:pathLst>
                <a:path w="281940" h="253364">
                  <a:moveTo>
                    <a:pt x="134466" y="0"/>
                  </a:moveTo>
                  <a:lnTo>
                    <a:pt x="124113" y="447"/>
                  </a:lnTo>
                  <a:lnTo>
                    <a:pt x="119454" y="3435"/>
                  </a:lnTo>
                  <a:lnTo>
                    <a:pt x="0" y="236434"/>
                  </a:lnTo>
                  <a:lnTo>
                    <a:pt x="233" y="241851"/>
                  </a:lnTo>
                  <a:lnTo>
                    <a:pt x="5636" y="250470"/>
                  </a:lnTo>
                  <a:lnTo>
                    <a:pt x="10406" y="253037"/>
                  </a:lnTo>
                  <a:lnTo>
                    <a:pt x="271970" y="246740"/>
                  </a:lnTo>
                  <a:lnTo>
                    <a:pt x="274672" y="245079"/>
                  </a:lnTo>
                  <a:lnTo>
                    <a:pt x="27962" y="245079"/>
                  </a:lnTo>
                  <a:lnTo>
                    <a:pt x="14795" y="224073"/>
                  </a:lnTo>
                  <a:lnTo>
                    <a:pt x="39031" y="223490"/>
                  </a:lnTo>
                  <a:lnTo>
                    <a:pt x="131167" y="43779"/>
                  </a:lnTo>
                  <a:lnTo>
                    <a:pt x="117703" y="22301"/>
                  </a:lnTo>
                  <a:lnTo>
                    <a:pt x="142732" y="21220"/>
                  </a:lnTo>
                  <a:lnTo>
                    <a:pt x="151052" y="21220"/>
                  </a:lnTo>
                  <a:lnTo>
                    <a:pt x="139364" y="2575"/>
                  </a:lnTo>
                  <a:lnTo>
                    <a:pt x="134466" y="0"/>
                  </a:lnTo>
                  <a:close/>
                </a:path>
                <a:path w="281940" h="253364">
                  <a:moveTo>
                    <a:pt x="39031" y="223490"/>
                  </a:moveTo>
                  <a:lnTo>
                    <a:pt x="14795" y="224073"/>
                  </a:lnTo>
                  <a:lnTo>
                    <a:pt x="27962" y="245079"/>
                  </a:lnTo>
                  <a:lnTo>
                    <a:pt x="39031" y="223490"/>
                  </a:lnTo>
                  <a:close/>
                </a:path>
                <a:path w="281940" h="253364">
                  <a:moveTo>
                    <a:pt x="240774" y="218634"/>
                  </a:moveTo>
                  <a:lnTo>
                    <a:pt x="39031" y="223490"/>
                  </a:lnTo>
                  <a:lnTo>
                    <a:pt x="27962" y="245079"/>
                  </a:lnTo>
                  <a:lnTo>
                    <a:pt x="274672" y="245079"/>
                  </a:lnTo>
                  <a:lnTo>
                    <a:pt x="276684" y="243842"/>
                  </a:lnTo>
                  <a:lnTo>
                    <a:pt x="278688" y="240111"/>
                  </a:lnTo>
                  <a:lnTo>
                    <a:pt x="254237" y="240111"/>
                  </a:lnTo>
                  <a:lnTo>
                    <a:pt x="240774" y="218634"/>
                  </a:lnTo>
                  <a:close/>
                </a:path>
                <a:path w="281940" h="253364">
                  <a:moveTo>
                    <a:pt x="266098" y="218024"/>
                  </a:moveTo>
                  <a:lnTo>
                    <a:pt x="240774" y="218634"/>
                  </a:lnTo>
                  <a:lnTo>
                    <a:pt x="254237" y="240111"/>
                  </a:lnTo>
                  <a:lnTo>
                    <a:pt x="266098" y="218024"/>
                  </a:lnTo>
                  <a:close/>
                </a:path>
                <a:path w="281940" h="253364">
                  <a:moveTo>
                    <a:pt x="274418" y="218024"/>
                  </a:moveTo>
                  <a:lnTo>
                    <a:pt x="266098" y="218024"/>
                  </a:lnTo>
                  <a:lnTo>
                    <a:pt x="254237" y="240111"/>
                  </a:lnTo>
                  <a:lnTo>
                    <a:pt x="278688" y="240111"/>
                  </a:lnTo>
                  <a:lnTo>
                    <a:pt x="281590" y="234706"/>
                  </a:lnTo>
                  <a:lnTo>
                    <a:pt x="281405" y="229171"/>
                  </a:lnTo>
                  <a:lnTo>
                    <a:pt x="274418" y="218024"/>
                  </a:lnTo>
                  <a:close/>
                </a:path>
                <a:path w="281940" h="253364">
                  <a:moveTo>
                    <a:pt x="151052" y="21220"/>
                  </a:moveTo>
                  <a:lnTo>
                    <a:pt x="142732" y="21220"/>
                  </a:lnTo>
                  <a:lnTo>
                    <a:pt x="131167" y="43779"/>
                  </a:lnTo>
                  <a:lnTo>
                    <a:pt x="240774" y="218634"/>
                  </a:lnTo>
                  <a:lnTo>
                    <a:pt x="266098" y="218024"/>
                  </a:lnTo>
                  <a:lnTo>
                    <a:pt x="274418" y="218024"/>
                  </a:lnTo>
                  <a:lnTo>
                    <a:pt x="151052" y="21220"/>
                  </a:lnTo>
                  <a:close/>
                </a:path>
                <a:path w="281940" h="253364">
                  <a:moveTo>
                    <a:pt x="142732" y="21220"/>
                  </a:moveTo>
                  <a:lnTo>
                    <a:pt x="117703" y="22301"/>
                  </a:lnTo>
                  <a:lnTo>
                    <a:pt x="131167" y="43779"/>
                  </a:lnTo>
                  <a:lnTo>
                    <a:pt x="142732" y="21220"/>
                  </a:lnTo>
                  <a:close/>
                </a:path>
              </a:pathLst>
            </a:custGeom>
            <a:solidFill>
              <a:srgbClr val="FFFFFF"/>
            </a:solidFill>
          </p:spPr>
          <p:txBody>
            <a:bodyPr wrap="square" lIns="0" tIns="0" rIns="0" bIns="0" rtlCol="0"/>
            <a:lstStyle/>
            <a:p>
              <a:endParaRPr/>
            </a:p>
          </p:txBody>
        </p:sp>
        <p:sp>
          <p:nvSpPr>
            <p:cNvPr id="35" name="object 34"/>
            <p:cNvSpPr/>
            <p:nvPr/>
          </p:nvSpPr>
          <p:spPr>
            <a:xfrm>
              <a:off x="2430298" y="5063914"/>
              <a:ext cx="251460" cy="227329"/>
            </a:xfrm>
            <a:custGeom>
              <a:avLst/>
              <a:gdLst/>
              <a:ahLst/>
              <a:cxnLst/>
              <a:rect l="l" t="t" r="r" b="b"/>
              <a:pathLst>
                <a:path w="251460" h="227329">
                  <a:moveTo>
                    <a:pt x="0" y="0"/>
                  </a:moveTo>
                  <a:lnTo>
                    <a:pt x="107821" y="227293"/>
                  </a:lnTo>
                  <a:lnTo>
                    <a:pt x="250996" y="13798"/>
                  </a:lnTo>
                  <a:lnTo>
                    <a:pt x="0" y="0"/>
                  </a:lnTo>
                  <a:close/>
                </a:path>
              </a:pathLst>
            </a:custGeom>
            <a:solidFill>
              <a:srgbClr val="800000"/>
            </a:solidFill>
          </p:spPr>
          <p:txBody>
            <a:bodyPr wrap="square" lIns="0" tIns="0" rIns="0" bIns="0" rtlCol="0"/>
            <a:lstStyle/>
            <a:p>
              <a:endParaRPr/>
            </a:p>
          </p:txBody>
        </p:sp>
        <p:sp>
          <p:nvSpPr>
            <p:cNvPr id="36" name="object 35"/>
            <p:cNvSpPr/>
            <p:nvPr/>
          </p:nvSpPr>
          <p:spPr>
            <a:xfrm>
              <a:off x="2415100" y="5049232"/>
              <a:ext cx="281940" cy="257175"/>
            </a:xfrm>
            <a:custGeom>
              <a:avLst/>
              <a:gdLst/>
              <a:ahLst/>
              <a:cxnLst/>
              <a:rect l="l" t="t" r="r" b="b"/>
              <a:pathLst>
                <a:path w="281939" h="257175">
                  <a:moveTo>
                    <a:pt x="10913" y="0"/>
                  </a:moveTo>
                  <a:lnTo>
                    <a:pt x="6065" y="2418"/>
                  </a:lnTo>
                  <a:lnTo>
                    <a:pt x="400" y="10867"/>
                  </a:lnTo>
                  <a:lnTo>
                    <a:pt x="0" y="16272"/>
                  </a:lnTo>
                  <a:lnTo>
                    <a:pt x="112223" y="252846"/>
                  </a:lnTo>
                  <a:lnTo>
                    <a:pt x="116787" y="255977"/>
                  </a:lnTo>
                  <a:lnTo>
                    <a:pt x="127121" y="256743"/>
                  </a:lnTo>
                  <a:lnTo>
                    <a:pt x="132097" y="254320"/>
                  </a:lnTo>
                  <a:lnTo>
                    <a:pt x="144525" y="235788"/>
                  </a:lnTo>
                  <a:lnTo>
                    <a:pt x="136037" y="235788"/>
                  </a:lnTo>
                  <a:lnTo>
                    <a:pt x="111053" y="233935"/>
                  </a:lnTo>
                  <a:lnTo>
                    <a:pt x="125171" y="212883"/>
                  </a:lnTo>
                  <a:lnTo>
                    <a:pt x="38614" y="30416"/>
                  </a:lnTo>
                  <a:lnTo>
                    <a:pt x="14408" y="29085"/>
                  </a:lnTo>
                  <a:lnTo>
                    <a:pt x="28215" y="8495"/>
                  </a:lnTo>
                  <a:lnTo>
                    <a:pt x="165433" y="8495"/>
                  </a:lnTo>
                  <a:lnTo>
                    <a:pt x="10913" y="0"/>
                  </a:lnTo>
                  <a:close/>
                </a:path>
                <a:path w="281939" h="257175">
                  <a:moveTo>
                    <a:pt x="125171" y="212883"/>
                  </a:moveTo>
                  <a:lnTo>
                    <a:pt x="111053" y="233935"/>
                  </a:lnTo>
                  <a:lnTo>
                    <a:pt x="136037" y="235788"/>
                  </a:lnTo>
                  <a:lnTo>
                    <a:pt x="125171" y="212883"/>
                  </a:lnTo>
                  <a:close/>
                </a:path>
                <a:path w="281939" h="257175">
                  <a:moveTo>
                    <a:pt x="240111" y="41493"/>
                  </a:moveTo>
                  <a:lnTo>
                    <a:pt x="125171" y="212883"/>
                  </a:lnTo>
                  <a:lnTo>
                    <a:pt x="136037" y="235788"/>
                  </a:lnTo>
                  <a:lnTo>
                    <a:pt x="144525" y="235788"/>
                  </a:lnTo>
                  <a:lnTo>
                    <a:pt x="273891" y="42884"/>
                  </a:lnTo>
                  <a:lnTo>
                    <a:pt x="265404" y="42884"/>
                  </a:lnTo>
                  <a:lnTo>
                    <a:pt x="240111" y="41493"/>
                  </a:lnTo>
                  <a:close/>
                </a:path>
                <a:path w="281939" h="257175">
                  <a:moveTo>
                    <a:pt x="254229" y="20440"/>
                  </a:moveTo>
                  <a:lnTo>
                    <a:pt x="240111" y="41493"/>
                  </a:lnTo>
                  <a:lnTo>
                    <a:pt x="265404" y="42884"/>
                  </a:lnTo>
                  <a:lnTo>
                    <a:pt x="254229" y="20440"/>
                  </a:lnTo>
                  <a:close/>
                </a:path>
                <a:path w="281939" h="257175">
                  <a:moveTo>
                    <a:pt x="278293" y="20440"/>
                  </a:moveTo>
                  <a:lnTo>
                    <a:pt x="254229" y="20440"/>
                  </a:lnTo>
                  <a:lnTo>
                    <a:pt x="265404" y="42884"/>
                  </a:lnTo>
                  <a:lnTo>
                    <a:pt x="273891" y="42884"/>
                  </a:lnTo>
                  <a:lnTo>
                    <a:pt x="281047" y="32213"/>
                  </a:lnTo>
                  <a:lnTo>
                    <a:pt x="281404" y="26687"/>
                  </a:lnTo>
                  <a:lnTo>
                    <a:pt x="278293" y="20440"/>
                  </a:lnTo>
                  <a:close/>
                </a:path>
                <a:path w="281939" h="257175">
                  <a:moveTo>
                    <a:pt x="165433" y="8495"/>
                  </a:moveTo>
                  <a:lnTo>
                    <a:pt x="28215" y="8495"/>
                  </a:lnTo>
                  <a:lnTo>
                    <a:pt x="38614" y="30416"/>
                  </a:lnTo>
                  <a:lnTo>
                    <a:pt x="240111" y="41493"/>
                  </a:lnTo>
                  <a:lnTo>
                    <a:pt x="254229" y="20440"/>
                  </a:lnTo>
                  <a:lnTo>
                    <a:pt x="278293" y="20440"/>
                  </a:lnTo>
                  <a:lnTo>
                    <a:pt x="276781" y="17404"/>
                  </a:lnTo>
                  <a:lnTo>
                    <a:pt x="272158" y="14362"/>
                  </a:lnTo>
                  <a:lnTo>
                    <a:pt x="165433" y="8495"/>
                  </a:lnTo>
                  <a:close/>
                </a:path>
                <a:path w="281939" h="257175">
                  <a:moveTo>
                    <a:pt x="28215" y="8495"/>
                  </a:moveTo>
                  <a:lnTo>
                    <a:pt x="14408" y="29085"/>
                  </a:lnTo>
                  <a:lnTo>
                    <a:pt x="38614" y="30416"/>
                  </a:lnTo>
                  <a:lnTo>
                    <a:pt x="28215" y="8495"/>
                  </a:lnTo>
                  <a:close/>
                </a:path>
              </a:pathLst>
            </a:custGeom>
            <a:solidFill>
              <a:srgbClr val="FFFFFF"/>
            </a:solidFill>
          </p:spPr>
          <p:txBody>
            <a:bodyPr wrap="square" lIns="0" tIns="0" rIns="0" bIns="0" rtlCol="0"/>
            <a:lstStyle/>
            <a:p>
              <a:endParaRPr/>
            </a:p>
          </p:txBody>
        </p:sp>
        <p:sp>
          <p:nvSpPr>
            <p:cNvPr id="37" name="object 36"/>
            <p:cNvSpPr/>
            <p:nvPr/>
          </p:nvSpPr>
          <p:spPr>
            <a:xfrm>
              <a:off x="8006322" y="2621906"/>
              <a:ext cx="251460" cy="227329"/>
            </a:xfrm>
            <a:custGeom>
              <a:avLst/>
              <a:gdLst/>
              <a:ahLst/>
              <a:cxnLst/>
              <a:rect l="l" t="t" r="r" b="b"/>
              <a:pathLst>
                <a:path w="251459" h="227330">
                  <a:moveTo>
                    <a:pt x="120182" y="0"/>
                  </a:moveTo>
                  <a:lnTo>
                    <a:pt x="0" y="227258"/>
                  </a:lnTo>
                  <a:lnTo>
                    <a:pt x="251067" y="214816"/>
                  </a:lnTo>
                  <a:lnTo>
                    <a:pt x="120182" y="0"/>
                  </a:lnTo>
                  <a:close/>
                </a:path>
              </a:pathLst>
            </a:custGeom>
            <a:solidFill>
              <a:srgbClr val="800000"/>
            </a:solidFill>
          </p:spPr>
          <p:txBody>
            <a:bodyPr wrap="square" lIns="0" tIns="0" rIns="0" bIns="0" rtlCol="0"/>
            <a:lstStyle/>
            <a:p>
              <a:endParaRPr/>
            </a:p>
          </p:txBody>
        </p:sp>
        <p:sp>
          <p:nvSpPr>
            <p:cNvPr id="38" name="object 37"/>
            <p:cNvSpPr/>
            <p:nvPr/>
          </p:nvSpPr>
          <p:spPr>
            <a:xfrm>
              <a:off x="7991162" y="2607331"/>
              <a:ext cx="281940" cy="256540"/>
            </a:xfrm>
            <a:custGeom>
              <a:avLst/>
              <a:gdLst/>
              <a:ahLst/>
              <a:cxnLst/>
              <a:rect l="l" t="t" r="r" b="b"/>
              <a:pathLst>
                <a:path w="281940" h="256539">
                  <a:moveTo>
                    <a:pt x="140083" y="0"/>
                  </a:moveTo>
                  <a:lnTo>
                    <a:pt x="129726" y="316"/>
                  </a:lnTo>
                  <a:lnTo>
                    <a:pt x="125030" y="3243"/>
                  </a:lnTo>
                  <a:lnTo>
                    <a:pt x="0" y="239670"/>
                  </a:lnTo>
                  <a:lnTo>
                    <a:pt x="220" y="245203"/>
                  </a:lnTo>
                  <a:lnTo>
                    <a:pt x="5783" y="253954"/>
                  </a:lnTo>
                  <a:lnTo>
                    <a:pt x="10697" y="256498"/>
                  </a:lnTo>
                  <a:lnTo>
                    <a:pt x="170405" y="248583"/>
                  </a:lnTo>
                  <a:lnTo>
                    <a:pt x="27896" y="248583"/>
                  </a:lnTo>
                  <a:lnTo>
                    <a:pt x="14447" y="227427"/>
                  </a:lnTo>
                  <a:lnTo>
                    <a:pt x="39747" y="226173"/>
                  </a:lnTo>
                  <a:lnTo>
                    <a:pt x="136228" y="43733"/>
                  </a:lnTo>
                  <a:lnTo>
                    <a:pt x="123040" y="22086"/>
                  </a:lnTo>
                  <a:lnTo>
                    <a:pt x="148079" y="21324"/>
                  </a:lnTo>
                  <a:lnTo>
                    <a:pt x="156334" y="21324"/>
                  </a:lnTo>
                  <a:lnTo>
                    <a:pt x="144948" y="2637"/>
                  </a:lnTo>
                  <a:lnTo>
                    <a:pt x="140083" y="0"/>
                  </a:lnTo>
                  <a:close/>
                </a:path>
                <a:path w="281940" h="256539">
                  <a:moveTo>
                    <a:pt x="241300" y="216185"/>
                  </a:moveTo>
                  <a:lnTo>
                    <a:pt x="14447" y="227427"/>
                  </a:lnTo>
                  <a:lnTo>
                    <a:pt x="27896" y="248583"/>
                  </a:lnTo>
                  <a:lnTo>
                    <a:pt x="39747" y="226173"/>
                  </a:lnTo>
                  <a:lnTo>
                    <a:pt x="247386" y="226173"/>
                  </a:lnTo>
                  <a:lnTo>
                    <a:pt x="241300" y="216185"/>
                  </a:lnTo>
                  <a:close/>
                </a:path>
                <a:path w="281940" h="256539">
                  <a:moveTo>
                    <a:pt x="247386" y="226173"/>
                  </a:moveTo>
                  <a:lnTo>
                    <a:pt x="39747" y="226173"/>
                  </a:lnTo>
                  <a:lnTo>
                    <a:pt x="27896" y="248583"/>
                  </a:lnTo>
                  <a:lnTo>
                    <a:pt x="170405" y="248583"/>
                  </a:lnTo>
                  <a:lnTo>
                    <a:pt x="272017" y="243547"/>
                  </a:lnTo>
                  <a:lnTo>
                    <a:pt x="276585" y="240638"/>
                  </a:lnTo>
                  <a:lnTo>
                    <a:pt x="278560" y="236903"/>
                  </a:lnTo>
                  <a:lnTo>
                    <a:pt x="253923" y="236903"/>
                  </a:lnTo>
                  <a:lnTo>
                    <a:pt x="247386" y="226173"/>
                  </a:lnTo>
                  <a:close/>
                </a:path>
                <a:path w="281940" h="256539">
                  <a:moveTo>
                    <a:pt x="265515" y="214985"/>
                  </a:moveTo>
                  <a:lnTo>
                    <a:pt x="241300" y="216185"/>
                  </a:lnTo>
                  <a:lnTo>
                    <a:pt x="253923" y="236903"/>
                  </a:lnTo>
                  <a:lnTo>
                    <a:pt x="265515" y="214985"/>
                  </a:lnTo>
                  <a:close/>
                </a:path>
                <a:path w="281940" h="256539">
                  <a:moveTo>
                    <a:pt x="274329" y="214985"/>
                  </a:moveTo>
                  <a:lnTo>
                    <a:pt x="265515" y="214985"/>
                  </a:lnTo>
                  <a:lnTo>
                    <a:pt x="253923" y="236903"/>
                  </a:lnTo>
                  <a:lnTo>
                    <a:pt x="278560" y="236903"/>
                  </a:lnTo>
                  <a:lnTo>
                    <a:pt x="281341" y="231644"/>
                  </a:lnTo>
                  <a:lnTo>
                    <a:pt x="281214" y="227427"/>
                  </a:lnTo>
                  <a:lnTo>
                    <a:pt x="281146" y="226173"/>
                  </a:lnTo>
                  <a:lnTo>
                    <a:pt x="274329" y="214985"/>
                  </a:lnTo>
                  <a:close/>
                </a:path>
                <a:path w="281940" h="256539">
                  <a:moveTo>
                    <a:pt x="156334" y="21324"/>
                  </a:moveTo>
                  <a:lnTo>
                    <a:pt x="148079" y="21324"/>
                  </a:lnTo>
                  <a:lnTo>
                    <a:pt x="136228" y="43733"/>
                  </a:lnTo>
                  <a:lnTo>
                    <a:pt x="241300" y="216185"/>
                  </a:lnTo>
                  <a:lnTo>
                    <a:pt x="265515" y="214985"/>
                  </a:lnTo>
                  <a:lnTo>
                    <a:pt x="274329" y="214985"/>
                  </a:lnTo>
                  <a:lnTo>
                    <a:pt x="156334" y="21324"/>
                  </a:lnTo>
                  <a:close/>
                </a:path>
                <a:path w="281940" h="256539">
                  <a:moveTo>
                    <a:pt x="148079" y="21324"/>
                  </a:moveTo>
                  <a:lnTo>
                    <a:pt x="123040" y="22086"/>
                  </a:lnTo>
                  <a:lnTo>
                    <a:pt x="136228" y="43733"/>
                  </a:lnTo>
                  <a:lnTo>
                    <a:pt x="148079" y="21324"/>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 xmlns:p14="http://schemas.microsoft.com/office/powerpoint/2010/main" val="210384799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A39A66CF-E406-4F36-80F7-96DDABB9C681}"/>
              </a:ext>
            </a:extLst>
          </p:cNvPr>
          <p:cNvSpPr>
            <a:spLocks noGrp="1"/>
          </p:cNvSpPr>
          <p:nvPr>
            <p:ph idx="1"/>
          </p:nvPr>
        </p:nvSpPr>
        <p:spPr/>
        <p:txBody>
          <a:bodyPr>
            <a:normAutofit fontScale="92500" lnSpcReduction="10000"/>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 xmlns:p14="http://schemas.microsoft.com/office/powerpoint/2010/main" val="181559717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D50201-3FC8-4D72-B20D-9E85BC1DDC75}"/>
              </a:ext>
            </a:extLst>
          </p:cNvPr>
          <p:cNvSpPr>
            <a:spLocks noGrp="1"/>
          </p:cNvSpPr>
          <p:nvPr>
            <p:ph type="title"/>
          </p:nvPr>
        </p:nvSpPr>
        <p:spPr>
          <a:xfrm>
            <a:off x="990600" y="228600"/>
            <a:ext cx="7200900" cy="579439"/>
          </a:xfrm>
        </p:spPr>
        <p:txBody>
          <a:bodyPr>
            <a:normAutofit/>
          </a:bodyPr>
          <a:lstStyle/>
          <a:p>
            <a:r>
              <a:rPr lang="en-US" sz="2800" dirty="0">
                <a:latin typeface="+mn-lt"/>
              </a:rPr>
              <a:t>Human Resource Development (HRD)</a:t>
            </a:r>
            <a:endParaRPr lang="en-MY" sz="2800" dirty="0"/>
          </a:p>
        </p:txBody>
      </p:sp>
      <p:pic>
        <p:nvPicPr>
          <p:cNvPr id="4" name="Picture 3">
            <a:extLst>
              <a:ext uri="{FF2B5EF4-FFF2-40B4-BE49-F238E27FC236}">
                <a16:creationId xmlns="" xmlns:a16="http://schemas.microsoft.com/office/drawing/2014/main" id="{FE3B84DA-FB08-4D2A-A2CE-212BE030DFB0}"/>
              </a:ext>
            </a:extLst>
          </p:cNvPr>
          <p:cNvPicPr>
            <a:picLocks noChangeAspect="1"/>
          </p:cNvPicPr>
          <p:nvPr/>
        </p:nvPicPr>
        <p:blipFill>
          <a:blip r:embed="rId2"/>
          <a:stretch>
            <a:fillRect/>
          </a:stretch>
        </p:blipFill>
        <p:spPr>
          <a:xfrm>
            <a:off x="1143000" y="990600"/>
            <a:ext cx="7154427" cy="4879379"/>
          </a:xfrm>
          <a:prstGeom prst="rect">
            <a:avLst/>
          </a:prstGeom>
        </p:spPr>
      </p:pic>
    </p:spTree>
    <p:extLst>
      <p:ext uri="{BB962C8B-B14F-4D97-AF65-F5344CB8AC3E}">
        <p14:creationId xmlns="" xmlns:p14="http://schemas.microsoft.com/office/powerpoint/2010/main" val="13144762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F765F982-6819-453B-A673-D382AF725F5A}"/>
              </a:ext>
            </a:extLst>
          </p:cNvPr>
          <p:cNvSpPr>
            <a:spLocks noGrp="1"/>
          </p:cNvSpPr>
          <p:nvPr>
            <p:ph idx="1"/>
          </p:nvPr>
        </p:nvSpPr>
        <p:spPr/>
        <p:txBody>
          <a:bodyPr>
            <a:normAutofit lnSpcReduction="10000"/>
          </a:bodyPr>
          <a:lstStyle/>
          <a:p>
            <a:pPr marL="0" indent="0">
              <a:buNone/>
            </a:pPr>
            <a:endParaRPr lang="en-MY" sz="2400" dirty="0"/>
          </a:p>
          <a:p>
            <a:pPr marL="0" indent="0">
              <a:buNone/>
            </a:pPr>
            <a:r>
              <a:rPr lang="en-MY" sz="2400" dirty="0"/>
              <a:t>Organisation wide initiative that engages all the people in the organisation towards a common objective</a:t>
            </a:r>
          </a:p>
          <a:p>
            <a:pPr marL="0" indent="0">
              <a:buNone/>
            </a:pPr>
            <a:endParaRPr lang="en-MY" sz="2400" dirty="0"/>
          </a:p>
          <a:p>
            <a:pPr marL="0" indent="0">
              <a:buNone/>
            </a:pPr>
            <a:r>
              <a:rPr lang="en-MY" sz="2400" dirty="0"/>
              <a:t>OD is system wide application </a:t>
            </a:r>
            <a:r>
              <a:rPr lang="en-MY" sz="2400" dirty="0" err="1"/>
              <a:t>behavioral</a:t>
            </a:r>
            <a:r>
              <a:rPr lang="en-MY" sz="2400"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326308121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9F235364-7ECB-46FF-9D06-7AA4E4A736BC}"/>
              </a:ext>
            </a:extLst>
          </p:cNvPr>
          <p:cNvSpPr>
            <a:spLocks noGrp="1"/>
          </p:cNvSpPr>
          <p:nvPr>
            <p:ph idx="1"/>
          </p:nvPr>
        </p:nvSpPr>
        <p:spPr/>
        <p:txBody>
          <a:bodyPr>
            <a:normAutofit fontScale="92500" lnSpcReduction="20000"/>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 xmlns:p14="http://schemas.microsoft.com/office/powerpoint/2010/main" val="326967467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 xmlns:p14="http://schemas.microsoft.com/office/powerpoint/2010/main" val="318899872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 xmlns:a16="http://schemas.microsoft.com/office/drawing/2014/main"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 xmlns:a16="http://schemas.microsoft.com/office/drawing/2014/main"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 xmlns:p14="http://schemas.microsoft.com/office/powerpoint/2010/main" val="115093988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4EFF2-1933-4229-8C90-1C08171B88A2}"/>
              </a:ext>
            </a:extLst>
          </p:cNvPr>
          <p:cNvSpPr>
            <a:spLocks noGrp="1"/>
          </p:cNvSpPr>
          <p:nvPr>
            <p:ph type="title"/>
          </p:nvPr>
        </p:nvSpPr>
        <p:spPr>
          <a:xfrm>
            <a:off x="914400" y="228600"/>
            <a:ext cx="7200900" cy="731839"/>
          </a:xfrm>
        </p:spPr>
        <p:txBody>
          <a:bodyPr>
            <a:normAutofit fontScale="90000"/>
          </a:bodyPr>
          <a:lstStyle/>
          <a:p>
            <a:r>
              <a:rPr lang="en-MY" dirty="0"/>
              <a:t>1. </a:t>
            </a:r>
            <a:r>
              <a:rPr lang="en-MY" sz="4400" dirty="0"/>
              <a:t>Entering and Contracting</a:t>
            </a:r>
            <a:endParaRPr lang="en-MY" dirty="0"/>
          </a:p>
        </p:txBody>
      </p:sp>
      <p:sp>
        <p:nvSpPr>
          <p:cNvPr id="3" name="Content Placeholder 2">
            <a:extLst>
              <a:ext uri="{FF2B5EF4-FFF2-40B4-BE49-F238E27FC236}">
                <a16:creationId xmlns="" xmlns:a16="http://schemas.microsoft.com/office/drawing/2014/main" id="{75C14536-8124-4142-BE5C-0CB6CE5CC566}"/>
              </a:ext>
            </a:extLst>
          </p:cNvPr>
          <p:cNvSpPr>
            <a:spLocks noGrp="1"/>
          </p:cNvSpPr>
          <p:nvPr>
            <p:ph idx="1"/>
          </p:nvPr>
        </p:nvSpPr>
        <p:spPr>
          <a:xfrm>
            <a:off x="762000" y="1143001"/>
            <a:ext cx="7410450" cy="4648200"/>
          </a:xfrm>
        </p:spPr>
        <p:txBody>
          <a:bodyPr>
            <a:normAutofit/>
          </a:bodyPr>
          <a:lstStyle/>
          <a:p>
            <a:pPr marL="0" indent="0">
              <a:buNone/>
            </a:pPr>
            <a:r>
              <a:rPr lang="en-MY" sz="18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1800" dirty="0"/>
          </a:p>
          <a:p>
            <a:pPr marL="0" indent="0">
              <a:buNone/>
            </a:pPr>
            <a:r>
              <a:rPr lang="en-MY" sz="18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 xmlns:p14="http://schemas.microsoft.com/office/powerpoint/2010/main" val="123558129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34B791-971F-418D-9C8E-E6AA59D5C7E1}"/>
              </a:ext>
            </a:extLst>
          </p:cNvPr>
          <p:cNvSpPr>
            <a:spLocks noGrp="1"/>
          </p:cNvSpPr>
          <p:nvPr>
            <p:ph type="title"/>
          </p:nvPr>
        </p:nvSpPr>
        <p:spPr>
          <a:xfrm>
            <a:off x="838200" y="152400"/>
            <a:ext cx="7618040" cy="735013"/>
          </a:xfrm>
        </p:spPr>
        <p:txBody>
          <a:bodyPr>
            <a:normAutofit fontScale="90000"/>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 xmlns:a16="http://schemas.microsoft.com/office/drawing/2014/main" id="{6DACE48E-BDE1-4A6A-A4A2-9AC7D31C62C6}"/>
              </a:ext>
            </a:extLst>
          </p:cNvPr>
          <p:cNvSpPr>
            <a:spLocks noGrp="1"/>
          </p:cNvSpPr>
          <p:nvPr>
            <p:ph idx="1"/>
          </p:nvPr>
        </p:nvSpPr>
        <p:spPr>
          <a:xfrm>
            <a:off x="685800" y="838201"/>
            <a:ext cx="7486650" cy="4953000"/>
          </a:xfrm>
        </p:spPr>
        <p:txBody>
          <a:bodyPr>
            <a:normAutofit lnSpcReduction="10000"/>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 xmlns:p14="http://schemas.microsoft.com/office/powerpoint/2010/main" val="210005246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C53B49-EEA6-4BE6-89AC-F6C977AEBB4F}"/>
              </a:ext>
            </a:extLst>
          </p:cNvPr>
          <p:cNvSpPr>
            <a:spLocks noGrp="1"/>
          </p:cNvSpPr>
          <p:nvPr>
            <p:ph type="title"/>
          </p:nvPr>
        </p:nvSpPr>
        <p:spPr>
          <a:xfrm>
            <a:off x="990600" y="152400"/>
            <a:ext cx="7200900" cy="884239"/>
          </a:xfrm>
        </p:spPr>
        <p:txBody>
          <a:bodyPr>
            <a:normAutofit fontScale="90000"/>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 xmlns:a16="http://schemas.microsoft.com/office/drawing/2014/main" id="{7108F72B-77FB-46F6-A467-E1DAA7649AFA}"/>
              </a:ext>
            </a:extLst>
          </p:cNvPr>
          <p:cNvSpPr>
            <a:spLocks noGrp="1"/>
          </p:cNvSpPr>
          <p:nvPr>
            <p:ph idx="1"/>
          </p:nvPr>
        </p:nvSpPr>
        <p:spPr>
          <a:xfrm>
            <a:off x="609600" y="1295400"/>
            <a:ext cx="7924800" cy="4724399"/>
          </a:xfrm>
        </p:spPr>
        <p:txBody>
          <a:bodyPr>
            <a:normAutofit lnSpcReduction="10000"/>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 xmlns:p14="http://schemas.microsoft.com/office/powerpoint/2010/main" val="226088803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 xmlns:a16="http://schemas.microsoft.com/office/drawing/2014/main" id="{939C2799-4CCC-4958-8218-3E8B313BEAC8}"/>
              </a:ext>
            </a:extLst>
          </p:cNvPr>
          <p:cNvSpPr>
            <a:spLocks noGrp="1"/>
          </p:cNvSpPr>
          <p:nvPr>
            <p:ph idx="1"/>
          </p:nvPr>
        </p:nvSpPr>
        <p:spPr/>
        <p:txBody>
          <a:bodyPr>
            <a:normAutofit fontScale="92500" lnSpcReduction="10000"/>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 xmlns:p14="http://schemas.microsoft.com/office/powerpoint/2010/main" val="77134849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00900" cy="579439"/>
          </a:xfrm>
        </p:spPr>
        <p:txBody>
          <a:bodyPr/>
          <a:lstStyle/>
          <a:p>
            <a:r>
              <a:rPr lang="en-US" dirty="0" smtClean="0"/>
              <a:t>5. Changing</a:t>
            </a:r>
            <a:endParaRPr lang="en-US" dirty="0"/>
          </a:p>
        </p:txBody>
      </p:sp>
      <p:sp>
        <p:nvSpPr>
          <p:cNvPr id="3" name="Content Placeholder 2"/>
          <p:cNvSpPr>
            <a:spLocks noGrp="1"/>
          </p:cNvSpPr>
          <p:nvPr>
            <p:ph idx="1"/>
          </p:nvPr>
        </p:nvSpPr>
        <p:spPr>
          <a:xfrm>
            <a:off x="381000" y="990600"/>
            <a:ext cx="8382000" cy="5334000"/>
          </a:xfrm>
        </p:spPr>
        <p:txBody>
          <a:bodyPr>
            <a:normAutofit fontScale="92500" lnSpcReduction="10000"/>
          </a:bodyPr>
          <a:lstStyle/>
          <a:p>
            <a:pPr>
              <a:buNone/>
            </a:pPr>
            <a:r>
              <a:rPr lang="en-US" sz="1800" b="1" dirty="0" smtClean="0"/>
              <a:t>Interpersonal strategies</a:t>
            </a:r>
          </a:p>
          <a:p>
            <a:r>
              <a:rPr lang="en-US" sz="1800" dirty="0" smtClean="0"/>
              <a:t>Interpersonal intervention strategies deal with work relationships between employees. These interventions are directed at improving </a:t>
            </a:r>
            <a:r>
              <a:rPr lang="en-US" sz="1800" dirty="0" err="1" smtClean="0"/>
              <a:t>interpersonal,intrapersonal</a:t>
            </a:r>
            <a:r>
              <a:rPr lang="en-US" sz="1800" dirty="0" smtClean="0"/>
              <a:t>, intergroup, and intra group relations. In organizations </a:t>
            </a:r>
            <a:r>
              <a:rPr lang="en-US" sz="1800" dirty="0" err="1" smtClean="0"/>
              <a:t>withmultiple</a:t>
            </a:r>
            <a:r>
              <a:rPr lang="en-US" sz="1800" dirty="0" smtClean="0"/>
              <a:t> layers, interpersonal approaches are often difficult because the layers are usually accompanied by "proper" channels for communication.</a:t>
            </a:r>
          </a:p>
          <a:p>
            <a:pPr>
              <a:buNone/>
            </a:pPr>
            <a:r>
              <a:rPr lang="en-US" sz="1800" b="1" dirty="0" smtClean="0"/>
              <a:t>Technological strategies</a:t>
            </a:r>
          </a:p>
          <a:p>
            <a:r>
              <a:rPr lang="en-US" sz="1800" dirty="0" smtClean="0"/>
              <a:t>Technological intervention strategies focus on processes. The processes must provide adequate resources to achieve the company's goals. Technological development often includes such activities as job design, job simplification and specialization, grouping jobs into departments by function or product, and analyzing work flow and human factors to achieve coordination and communication among departments.</a:t>
            </a:r>
          </a:p>
          <a:p>
            <a:pPr>
              <a:buNone/>
            </a:pPr>
            <a:r>
              <a:rPr lang="en-US" sz="1800" b="1" dirty="0" smtClean="0"/>
              <a:t>Structural strategies</a:t>
            </a:r>
          </a:p>
          <a:p>
            <a:r>
              <a:rPr lang="en-US" sz="1800" dirty="0" smtClean="0"/>
              <a:t>Structural intervention strategies look at how the structure of the organization is helping or hindering the organization. They examine issues such as span of control and reporting relationships. For example, a company may decide that it has too many mid-level managers and may restructure to cut waste, reduce redundancy, and improve profits</a:t>
            </a:r>
            <a:endParaRPr lang="en-US" sz="1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4BA17666-596C-42F8-9D27-6D104DCD2DDC}"/>
              </a:ext>
            </a:extLst>
          </p:cNvPr>
          <p:cNvPicPr>
            <a:picLocks noChangeAspect="1"/>
          </p:cNvPicPr>
          <p:nvPr/>
        </p:nvPicPr>
        <p:blipFill>
          <a:blip r:embed="rId2"/>
          <a:stretch>
            <a:fillRect/>
          </a:stretch>
        </p:blipFill>
        <p:spPr>
          <a:xfrm>
            <a:off x="1475657" y="1916832"/>
            <a:ext cx="4772744" cy="3947269"/>
          </a:xfrm>
          <a:prstGeom prst="rect">
            <a:avLst/>
          </a:prstGeom>
        </p:spPr>
      </p:pic>
    </p:spTree>
    <p:extLst>
      <p:ext uri="{BB962C8B-B14F-4D97-AF65-F5344CB8AC3E}">
        <p14:creationId xmlns="" xmlns:p14="http://schemas.microsoft.com/office/powerpoint/2010/main" val="184007510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Categories of Intervention</a:t>
            </a:r>
            <a:endParaRPr lang="en-US" dirty="0"/>
          </a:p>
        </p:txBody>
      </p:sp>
      <p:sp>
        <p:nvSpPr>
          <p:cNvPr id="3" name="Content Placeholder 2"/>
          <p:cNvSpPr>
            <a:spLocks noGrp="1"/>
          </p:cNvSpPr>
          <p:nvPr>
            <p:ph idx="1"/>
          </p:nvPr>
        </p:nvSpPr>
        <p:spPr>
          <a:xfrm>
            <a:off x="609600" y="1524000"/>
            <a:ext cx="7924800" cy="4267200"/>
          </a:xfrm>
        </p:spPr>
        <p:txBody>
          <a:bodyPr>
            <a:normAutofit/>
          </a:bodyPr>
          <a:lstStyle/>
          <a:p>
            <a:r>
              <a:rPr lang="en-US" dirty="0" smtClean="0"/>
              <a:t>Human Process Interventions</a:t>
            </a:r>
          </a:p>
          <a:p>
            <a:pPr lvl="1"/>
            <a:r>
              <a:rPr lang="en-US" dirty="0" smtClean="0"/>
              <a:t>Team building, Conflict Resolutions, Large Group Facilitation</a:t>
            </a:r>
          </a:p>
          <a:p>
            <a:r>
              <a:rPr lang="en-US" dirty="0" smtClean="0"/>
              <a:t>Techno structural Interventions</a:t>
            </a:r>
          </a:p>
          <a:p>
            <a:pPr lvl="1"/>
            <a:r>
              <a:rPr lang="en-US" dirty="0" smtClean="0"/>
              <a:t>Structural design, TQM, Self Managed Work Teams</a:t>
            </a:r>
          </a:p>
          <a:p>
            <a:r>
              <a:rPr lang="en-US" dirty="0" smtClean="0"/>
              <a:t>Human Resource Management Interventions</a:t>
            </a:r>
          </a:p>
          <a:p>
            <a:pPr lvl="1"/>
            <a:r>
              <a:rPr lang="en-US" dirty="0" smtClean="0"/>
              <a:t>Performance Managements, Rewards, Leadership development, Coaching</a:t>
            </a:r>
          </a:p>
          <a:p>
            <a:r>
              <a:rPr lang="en-US" dirty="0" smtClean="0"/>
              <a:t>Strategic Change Interventions</a:t>
            </a:r>
          </a:p>
          <a:p>
            <a:pPr lvl="1"/>
            <a:r>
              <a:rPr lang="en-US" dirty="0" err="1" smtClean="0"/>
              <a:t>Organisational</a:t>
            </a:r>
            <a:r>
              <a:rPr lang="en-US" dirty="0" smtClean="0"/>
              <a:t> design, Cultural change, Mergers and Acquisitions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 xmlns:p14="http://schemas.microsoft.com/office/powerpoint/2010/main" val="289676084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66088498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BF9D35-5F5E-40D0-9029-29A2643247F8}"/>
              </a:ext>
            </a:extLst>
          </p:cNvPr>
          <p:cNvSpPr>
            <a:spLocks noGrp="1"/>
          </p:cNvSpPr>
          <p:nvPr>
            <p:ph type="title"/>
          </p:nvPr>
        </p:nvSpPr>
        <p:spPr>
          <a:xfrm>
            <a:off x="990600" y="304800"/>
            <a:ext cx="7200900" cy="731839"/>
          </a:xfrm>
        </p:spPr>
        <p:txBody>
          <a:bodyPr/>
          <a:lstStyle/>
          <a:p>
            <a:r>
              <a:rPr lang="en-MY" dirty="0"/>
              <a:t>Effective Change Management</a:t>
            </a:r>
          </a:p>
        </p:txBody>
      </p:sp>
      <p:pic>
        <p:nvPicPr>
          <p:cNvPr id="5" name="Picture 4">
            <a:extLst>
              <a:ext uri="{FF2B5EF4-FFF2-40B4-BE49-F238E27FC236}">
                <a16:creationId xmlns="" xmlns:a16="http://schemas.microsoft.com/office/drawing/2014/main" id="{0C5F54D6-8876-4236-9A51-CBFDFF981158}"/>
              </a:ext>
            </a:extLst>
          </p:cNvPr>
          <p:cNvPicPr>
            <a:picLocks noChangeAspect="1"/>
          </p:cNvPicPr>
          <p:nvPr/>
        </p:nvPicPr>
        <p:blipFill>
          <a:blip r:embed="rId2"/>
          <a:stretch>
            <a:fillRect/>
          </a:stretch>
        </p:blipFill>
        <p:spPr>
          <a:xfrm>
            <a:off x="1066800" y="1219200"/>
            <a:ext cx="7085242" cy="4909691"/>
          </a:xfrm>
          <a:prstGeom prst="rect">
            <a:avLst/>
          </a:prstGeom>
        </p:spPr>
      </p:pic>
    </p:spTree>
    <p:extLst>
      <p:ext uri="{BB962C8B-B14F-4D97-AF65-F5344CB8AC3E}">
        <p14:creationId xmlns="" xmlns:p14="http://schemas.microsoft.com/office/powerpoint/2010/main" val="237074255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 xmlns:a16="http://schemas.microsoft.com/office/drawing/2014/main"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 xmlns:a16="http://schemas.microsoft.com/office/drawing/2014/main"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 xmlns:p14="http://schemas.microsoft.com/office/powerpoint/2010/main" val="178134608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 xmlns:p14="http://schemas.microsoft.com/office/powerpoint/2010/main" val="248274231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 xmlns:p14="http://schemas.microsoft.com/office/powerpoint/2010/main" val="388674686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 xmlns:p14="http://schemas.microsoft.com/office/powerpoint/2010/main" val="62291353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 xmlns:a16="http://schemas.microsoft.com/office/drawing/2014/main"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 xmlns:p14="http://schemas.microsoft.com/office/powerpoint/2010/main" val="154738156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 xmlns:p14="http://schemas.microsoft.com/office/powerpoint/2010/main" val="212910558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9D9B27-363A-4171-B282-D439DFDB5398}"/>
              </a:ext>
            </a:extLst>
          </p:cNvPr>
          <p:cNvSpPr>
            <a:spLocks noGrp="1"/>
          </p:cNvSpPr>
          <p:nvPr>
            <p:ph type="title"/>
          </p:nvPr>
        </p:nvSpPr>
        <p:spPr>
          <a:xfrm>
            <a:off x="1066800" y="228600"/>
            <a:ext cx="7200900" cy="503239"/>
          </a:xfrm>
        </p:spPr>
        <p:txBody>
          <a:bodyPr>
            <a:normAutofit fontScale="90000"/>
          </a:bodyPr>
          <a:lstStyle/>
          <a:p>
            <a:r>
              <a:rPr lang="en-MY" dirty="0"/>
              <a:t>Question #</a:t>
            </a:r>
          </a:p>
        </p:txBody>
      </p:sp>
      <p:sp>
        <p:nvSpPr>
          <p:cNvPr id="3" name="Content Placeholder 2">
            <a:extLst>
              <a:ext uri="{FF2B5EF4-FFF2-40B4-BE49-F238E27FC236}">
                <a16:creationId xmlns="" xmlns:a16="http://schemas.microsoft.com/office/drawing/2014/main" id="{6D7AFDAB-2301-4409-AAA8-8BC603CF8828}"/>
              </a:ext>
            </a:extLst>
          </p:cNvPr>
          <p:cNvSpPr>
            <a:spLocks noGrp="1"/>
          </p:cNvSpPr>
          <p:nvPr>
            <p:ph idx="1"/>
          </p:nvPr>
        </p:nvSpPr>
        <p:spPr>
          <a:xfrm>
            <a:off x="685800" y="990600"/>
            <a:ext cx="7924800" cy="5029199"/>
          </a:xfrm>
        </p:spPr>
        <p:txBody>
          <a:bodyPr>
            <a:normAutofit fontScale="92500"/>
          </a:bodyPr>
          <a:lstStyle/>
          <a:p>
            <a:pPr marL="0" indent="0">
              <a:buNone/>
            </a:pPr>
            <a:r>
              <a:rPr lang="en-MY" sz="24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400" dirty="0"/>
          </a:p>
          <a:p>
            <a:pPr marL="457200" indent="-457200">
              <a:buFont typeface="+mj-lt"/>
              <a:buAutoNum type="alphaUcPeriod"/>
            </a:pPr>
            <a:r>
              <a:rPr lang="en-MY" sz="2400" dirty="0"/>
              <a:t>Freezing	</a:t>
            </a:r>
          </a:p>
          <a:p>
            <a:pPr marL="457200" indent="-457200">
              <a:buFont typeface="+mj-lt"/>
              <a:buAutoNum type="alphaUcPeriod"/>
            </a:pPr>
            <a:r>
              <a:rPr lang="en-MY" sz="2400" dirty="0"/>
              <a:t>Norming	</a:t>
            </a:r>
          </a:p>
          <a:p>
            <a:pPr marL="457200" indent="-457200">
              <a:buFont typeface="+mj-lt"/>
              <a:buAutoNum type="alphaUcPeriod"/>
            </a:pPr>
            <a:r>
              <a:rPr lang="en-MY" sz="2400" dirty="0"/>
              <a:t>Change uncertainty	 </a:t>
            </a:r>
          </a:p>
          <a:p>
            <a:pPr marL="457200" indent="-457200">
              <a:buFont typeface="+mj-lt"/>
              <a:buAutoNum type="alphaUcPeriod"/>
            </a:pPr>
            <a:r>
              <a:rPr lang="en-MY" sz="2400" dirty="0"/>
              <a:t>Change avoidance</a:t>
            </a:r>
          </a:p>
          <a:p>
            <a:pPr marL="0" indent="0">
              <a:buNone/>
            </a:pPr>
            <a:endParaRPr lang="en-MY" sz="2000" dirty="0"/>
          </a:p>
        </p:txBody>
      </p:sp>
    </p:spTree>
    <p:extLst>
      <p:ext uri="{BB962C8B-B14F-4D97-AF65-F5344CB8AC3E}">
        <p14:creationId xmlns="" xmlns:p14="http://schemas.microsoft.com/office/powerpoint/2010/main" val="387274954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402684389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81592C-76D8-4F6F-9398-AFFF5848D8A8}"/>
              </a:ext>
            </a:extLst>
          </p:cNvPr>
          <p:cNvSpPr>
            <a:spLocks noGrp="1"/>
          </p:cNvSpPr>
          <p:nvPr>
            <p:ph type="title"/>
          </p:nvPr>
        </p:nvSpPr>
        <p:spPr>
          <a:xfrm>
            <a:off x="990600" y="304800"/>
            <a:ext cx="7200900" cy="655639"/>
          </a:xfrm>
        </p:spPr>
        <p:txBody>
          <a:bodyPr/>
          <a:lstStyle/>
          <a:p>
            <a:r>
              <a:rPr lang="en-MY" dirty="0"/>
              <a:t>Learning Organisation</a:t>
            </a:r>
          </a:p>
        </p:txBody>
      </p:sp>
      <p:sp>
        <p:nvSpPr>
          <p:cNvPr id="8" name="TextBox 7">
            <a:extLst>
              <a:ext uri="{FF2B5EF4-FFF2-40B4-BE49-F238E27FC236}">
                <a16:creationId xmlns="" xmlns:a16="http://schemas.microsoft.com/office/drawing/2014/main" id="{BF37F734-9476-478D-A711-7216E5664ABA}"/>
              </a:ext>
            </a:extLst>
          </p:cNvPr>
          <p:cNvSpPr txBox="1"/>
          <p:nvPr/>
        </p:nvSpPr>
        <p:spPr>
          <a:xfrm>
            <a:off x="914400" y="1295400"/>
            <a:ext cx="7162800" cy="4154984"/>
          </a:xfrm>
          <a:prstGeom prst="rect">
            <a:avLst/>
          </a:prstGeom>
          <a:noFill/>
        </p:spPr>
        <p:txBody>
          <a:bodyPr wrap="square" rtlCol="0">
            <a:spAutoFit/>
          </a:bodyPr>
          <a:lstStyle/>
          <a:p>
            <a:r>
              <a:rPr lang="en-MY" sz="2400" dirty="0"/>
              <a:t>A learning organization is a place where employees excel at creating, acquiring, and transferring knowledge. There are three building blocks :</a:t>
            </a:r>
          </a:p>
          <a:p>
            <a:endParaRPr lang="en-MY" sz="2400" dirty="0"/>
          </a:p>
          <a:p>
            <a:pPr marL="457200" indent="-457200">
              <a:buFont typeface="+mj-lt"/>
              <a:buAutoNum type="arabicPeriod"/>
            </a:pPr>
            <a:r>
              <a:rPr lang="en-MY" sz="2400" dirty="0"/>
              <a:t> Supportive learning environment</a:t>
            </a:r>
          </a:p>
          <a:p>
            <a:pPr marL="457200" indent="-457200">
              <a:buFont typeface="+mj-lt"/>
              <a:buAutoNum type="arabicPeriod"/>
            </a:pPr>
            <a:r>
              <a:rPr lang="en-MY" sz="2400" dirty="0"/>
              <a:t> Concrete learning processes and practices</a:t>
            </a:r>
          </a:p>
          <a:p>
            <a:pPr marL="457200" indent="-457200">
              <a:buFont typeface="+mj-lt"/>
              <a:buAutoNum type="arabicPeriod"/>
            </a:pPr>
            <a:r>
              <a:rPr lang="en-MY" sz="2400" dirty="0"/>
              <a:t> Leadership </a:t>
            </a:r>
            <a:r>
              <a:rPr lang="en-MY" sz="2400" dirty="0" err="1"/>
              <a:t>behavior</a:t>
            </a:r>
            <a:r>
              <a:rPr lang="en-MY" sz="2400" dirty="0"/>
              <a:t> that reinforces learning.</a:t>
            </a:r>
          </a:p>
          <a:p>
            <a:endParaRPr lang="en-MY" sz="2400" dirty="0"/>
          </a:p>
          <a:p>
            <a:r>
              <a:rPr lang="en-MY" sz="2400" dirty="0"/>
              <a:t> Such learning organizations would be able to adapt to the unpredictable more quickly than their competitors could</a:t>
            </a:r>
          </a:p>
        </p:txBody>
      </p:sp>
    </p:spTree>
    <p:extLst>
      <p:ext uri="{BB962C8B-B14F-4D97-AF65-F5344CB8AC3E}">
        <p14:creationId xmlns="" xmlns:p14="http://schemas.microsoft.com/office/powerpoint/2010/main" val="386306971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 xmlns:p14="http://schemas.microsoft.com/office/powerpoint/2010/main" val="50588110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B6CF21-809B-49C5-9FC8-E7CADF7E3E46}"/>
              </a:ext>
            </a:extLst>
          </p:cNvPr>
          <p:cNvSpPr>
            <a:spLocks noGrp="1"/>
          </p:cNvSpPr>
          <p:nvPr>
            <p:ph type="title"/>
          </p:nvPr>
        </p:nvSpPr>
        <p:spPr>
          <a:xfrm>
            <a:off x="1371600" y="228600"/>
            <a:ext cx="7200900" cy="655639"/>
          </a:xfrm>
        </p:spPr>
        <p:txBody>
          <a:bodyPr/>
          <a:lstStyle/>
          <a:p>
            <a:r>
              <a:rPr lang="en-MY" dirty="0"/>
              <a:t>The Five Disciplines</a:t>
            </a:r>
          </a:p>
        </p:txBody>
      </p:sp>
      <p:pic>
        <p:nvPicPr>
          <p:cNvPr id="5" name="Picture 4">
            <a:extLst>
              <a:ext uri="{FF2B5EF4-FFF2-40B4-BE49-F238E27FC236}">
                <a16:creationId xmlns=""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 xmlns:p14="http://schemas.microsoft.com/office/powerpoint/2010/main" val="158342084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16EB2-CF09-4D32-870A-1B986F4EE7C8}"/>
              </a:ext>
            </a:extLst>
          </p:cNvPr>
          <p:cNvSpPr>
            <a:spLocks noGrp="1"/>
          </p:cNvSpPr>
          <p:nvPr>
            <p:ph type="title"/>
          </p:nvPr>
        </p:nvSpPr>
        <p:spPr>
          <a:xfrm>
            <a:off x="990600" y="304800"/>
            <a:ext cx="7200900" cy="655639"/>
          </a:xfrm>
        </p:spPr>
        <p:txBody>
          <a:bodyPr/>
          <a:lstStyle/>
          <a:p>
            <a:r>
              <a:rPr lang="en-MY" dirty="0"/>
              <a:t>Five Disciplines </a:t>
            </a:r>
          </a:p>
        </p:txBody>
      </p:sp>
      <p:sp>
        <p:nvSpPr>
          <p:cNvPr id="4" name="TextBox 3">
            <a:extLst>
              <a:ext uri="{FF2B5EF4-FFF2-40B4-BE49-F238E27FC236}">
                <a16:creationId xmlns="" xmlns:a16="http://schemas.microsoft.com/office/drawing/2014/main" id="{1B926B38-F3F7-4190-AF6E-4BE4DEF2178A}"/>
              </a:ext>
            </a:extLst>
          </p:cNvPr>
          <p:cNvSpPr txBox="1"/>
          <p:nvPr/>
        </p:nvSpPr>
        <p:spPr>
          <a:xfrm>
            <a:off x="609600" y="1143000"/>
            <a:ext cx="7994848" cy="4893647"/>
          </a:xfrm>
          <a:prstGeom prst="rect">
            <a:avLst/>
          </a:prstGeom>
          <a:noFill/>
        </p:spPr>
        <p:txBody>
          <a:bodyPr wrap="square" rtlCol="0">
            <a:spAutoFit/>
          </a:bodyPr>
          <a:lstStyle/>
          <a:p>
            <a:pPr marL="285750" indent="-285750">
              <a:buFont typeface="Wingdings" panose="05000000000000000000" pitchFamily="2" charset="2"/>
              <a:buChar char="§"/>
            </a:pPr>
            <a:r>
              <a:rPr lang="en-MY" sz="2400" b="1" dirty="0">
                <a:latin typeface="+mn-lt"/>
              </a:rPr>
              <a:t>System thinking </a:t>
            </a:r>
            <a:r>
              <a:rPr lang="en-MY" sz="24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400" b="1" dirty="0">
                <a:latin typeface="+mn-lt"/>
              </a:rPr>
              <a:t>Mental models </a:t>
            </a:r>
            <a:r>
              <a:rPr lang="en-MY" sz="24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400" b="1" dirty="0">
                <a:latin typeface="+mn-lt"/>
              </a:rPr>
              <a:t>Personal mastery </a:t>
            </a:r>
            <a:r>
              <a:rPr lang="en-MY" sz="2400" dirty="0">
                <a:latin typeface="+mn-lt"/>
              </a:rPr>
              <a:t>is the high level of proficiency in a subject or skill area.</a:t>
            </a:r>
          </a:p>
          <a:p>
            <a:pPr marL="285750" indent="-285750">
              <a:buFont typeface="Wingdings" panose="05000000000000000000" pitchFamily="2" charset="2"/>
              <a:buChar char="§"/>
            </a:pPr>
            <a:r>
              <a:rPr lang="en-MY" sz="2400" b="1" dirty="0">
                <a:latin typeface="+mn-lt"/>
              </a:rPr>
              <a:t>Team learning </a:t>
            </a:r>
            <a:r>
              <a:rPr lang="en-MY" sz="24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400" b="1" dirty="0">
                <a:latin typeface="+mn-lt"/>
              </a:rPr>
              <a:t>Shared vision </a:t>
            </a:r>
            <a:r>
              <a:rPr lang="en-MY" sz="2400" dirty="0">
                <a:latin typeface="+mn-lt"/>
              </a:rPr>
              <a:t>is a look into the future that fosters genuine commitment and is shared by all who need to possess it.</a:t>
            </a:r>
          </a:p>
        </p:txBody>
      </p:sp>
    </p:spTree>
    <p:extLst>
      <p:ext uri="{BB962C8B-B14F-4D97-AF65-F5344CB8AC3E}">
        <p14:creationId xmlns="" xmlns:p14="http://schemas.microsoft.com/office/powerpoint/2010/main" val="329146570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 xmlns:p14="http://schemas.microsoft.com/office/powerpoint/2010/main" val="335084608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B5C3DA-2820-4A6D-B0B5-3D88E7AA79D7}"/>
              </a:ext>
            </a:extLst>
          </p:cNvPr>
          <p:cNvSpPr>
            <a:spLocks noGrp="1"/>
          </p:cNvSpPr>
          <p:nvPr>
            <p:ph type="title"/>
          </p:nvPr>
        </p:nvSpPr>
        <p:spPr>
          <a:xfrm>
            <a:off x="990600" y="304800"/>
            <a:ext cx="7200900" cy="655639"/>
          </a:xfrm>
        </p:spPr>
        <p:txBody>
          <a:bodyPr/>
          <a:lstStyle/>
          <a:p>
            <a:r>
              <a:rPr lang="en-MY" dirty="0"/>
              <a:t>Mental Models</a:t>
            </a:r>
          </a:p>
        </p:txBody>
      </p:sp>
      <p:pic>
        <p:nvPicPr>
          <p:cNvPr id="5" name="Picture 4">
            <a:extLst>
              <a:ext uri="{FF2B5EF4-FFF2-40B4-BE49-F238E27FC236}">
                <a16:creationId xmlns="" xmlns:a16="http://schemas.microsoft.com/office/drawing/2014/main" id="{D6E561CE-1D71-4E95-BF56-D683A9CE19D4}"/>
              </a:ext>
            </a:extLst>
          </p:cNvPr>
          <p:cNvPicPr>
            <a:picLocks noChangeAspect="1"/>
          </p:cNvPicPr>
          <p:nvPr/>
        </p:nvPicPr>
        <p:blipFill>
          <a:blip r:embed="rId2"/>
          <a:stretch>
            <a:fillRect/>
          </a:stretch>
        </p:blipFill>
        <p:spPr>
          <a:xfrm>
            <a:off x="1676400" y="1371600"/>
            <a:ext cx="5603133" cy="4533304"/>
          </a:xfrm>
          <a:prstGeom prst="rect">
            <a:avLst/>
          </a:prstGeom>
        </p:spPr>
      </p:pic>
    </p:spTree>
    <p:extLst>
      <p:ext uri="{BB962C8B-B14F-4D97-AF65-F5344CB8AC3E}">
        <p14:creationId xmlns="" xmlns:p14="http://schemas.microsoft.com/office/powerpoint/2010/main" val="320859874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 xmlns:p14="http://schemas.microsoft.com/office/powerpoint/2010/main" val="114751938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 xmlns:p14="http://schemas.microsoft.com/office/powerpoint/2010/main" val="232789718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942CBC-CF31-4F57-8F39-5D7D05F32C62}"/>
              </a:ext>
            </a:extLst>
          </p:cNvPr>
          <p:cNvSpPr>
            <a:spLocks noGrp="1"/>
          </p:cNvSpPr>
          <p:nvPr>
            <p:ph type="title"/>
          </p:nvPr>
        </p:nvSpPr>
        <p:spPr>
          <a:xfrm>
            <a:off x="990600" y="3810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80F64225-8B49-4167-8148-BECFF913026A}"/>
              </a:ext>
            </a:extLst>
          </p:cNvPr>
          <p:cNvSpPr>
            <a:spLocks noGrp="1"/>
          </p:cNvSpPr>
          <p:nvPr>
            <p:ph idx="1"/>
          </p:nvPr>
        </p:nvSpPr>
        <p:spPr>
          <a:xfrm>
            <a:off x="609600" y="1143000"/>
            <a:ext cx="7772400" cy="4876800"/>
          </a:xfrm>
        </p:spPr>
        <p:txBody>
          <a:bodyPr>
            <a:normAutofit/>
          </a:bodyPr>
          <a:lstStyle/>
          <a:p>
            <a:pPr marL="0" indent="0">
              <a:buNone/>
            </a:pPr>
            <a:r>
              <a:rPr lang="en-MY" sz="2400" dirty="0"/>
              <a:t>A learning organization has a strong ability to encourage innovation and creativity because :</a:t>
            </a:r>
          </a:p>
          <a:p>
            <a:pPr marL="0" indent="0">
              <a:buNone/>
            </a:pPr>
            <a:endParaRPr lang="en-MY" sz="2400" dirty="0"/>
          </a:p>
          <a:p>
            <a:pPr marL="514350" indent="-514350">
              <a:buFont typeface="+mj-lt"/>
              <a:buAutoNum type="alphaUcPeriod"/>
            </a:pPr>
            <a:r>
              <a:rPr lang="en-MY" sz="2400" dirty="0"/>
              <a:t>It uses automation and technology throughout the organization</a:t>
            </a:r>
          </a:p>
          <a:p>
            <a:pPr marL="514350" indent="-514350">
              <a:buFont typeface="+mj-lt"/>
              <a:buAutoNum type="alphaUcPeriod"/>
            </a:pPr>
            <a:r>
              <a:rPr lang="en-MY" sz="2400" dirty="0"/>
              <a:t>Its knowledge base depends on external sources for new trends</a:t>
            </a:r>
          </a:p>
          <a:p>
            <a:pPr marL="514350" indent="-514350">
              <a:buFont typeface="+mj-lt"/>
              <a:buAutoNum type="alphaUcPeriod"/>
            </a:pPr>
            <a:r>
              <a:rPr lang="en-MY" sz="2400" dirty="0"/>
              <a:t>Its people are comfortable with change and adapt easily to new situations	</a:t>
            </a:r>
          </a:p>
          <a:p>
            <a:pPr marL="514350" indent="-514350">
              <a:buFont typeface="+mj-lt"/>
              <a:buAutoNum type="alphaUcPeriod"/>
            </a:pPr>
            <a:r>
              <a:rPr lang="en-MY" sz="2400" dirty="0"/>
              <a:t>It has a large budget for employee training and development</a:t>
            </a:r>
          </a:p>
        </p:txBody>
      </p:sp>
    </p:spTree>
    <p:extLst>
      <p:ext uri="{BB962C8B-B14F-4D97-AF65-F5344CB8AC3E}">
        <p14:creationId xmlns="" xmlns:p14="http://schemas.microsoft.com/office/powerpoint/2010/main" val="244730684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 xmlns:p14="http://schemas.microsoft.com/office/powerpoint/2010/main" val="130066299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 xmlns:a16="http://schemas.microsoft.com/office/drawing/2014/main" id="{7BE66A01-DFF5-4BA3-8BD5-013BCB8A4462}"/>
              </a:ext>
            </a:extLst>
          </p:cNvPr>
          <p:cNvSpPr txBox="1"/>
          <p:nvPr/>
        </p:nvSpPr>
        <p:spPr>
          <a:xfrm>
            <a:off x="929179" y="1844824"/>
            <a:ext cx="7148021"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 xmlns:p14="http://schemas.microsoft.com/office/powerpoint/2010/main" val="96924829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3916CB-ECAD-4310-A71F-A4C5364D5B33}"/>
              </a:ext>
            </a:extLst>
          </p:cNvPr>
          <p:cNvSpPr>
            <a:spLocks noGrp="1"/>
          </p:cNvSpPr>
          <p:nvPr>
            <p:ph type="title"/>
          </p:nvPr>
        </p:nvSpPr>
        <p:spPr>
          <a:xfrm>
            <a:off x="914400" y="228600"/>
            <a:ext cx="7200900" cy="655639"/>
          </a:xfrm>
        </p:spPr>
        <p:txBody>
          <a:bodyPr/>
          <a:lstStyle/>
          <a:p>
            <a:r>
              <a:rPr lang="en-MY" dirty="0"/>
              <a:t>Knowledge Management Cycle</a:t>
            </a:r>
          </a:p>
        </p:txBody>
      </p:sp>
      <p:pic>
        <p:nvPicPr>
          <p:cNvPr id="9" name="Picture 8">
            <a:extLst>
              <a:ext uri="{FF2B5EF4-FFF2-40B4-BE49-F238E27FC236}">
                <a16:creationId xmlns="" xmlns:a16="http://schemas.microsoft.com/office/drawing/2014/main" id="{027B6B67-7958-4296-B17A-874298EDC75F}"/>
              </a:ext>
            </a:extLst>
          </p:cNvPr>
          <p:cNvPicPr>
            <a:picLocks noChangeAspect="1"/>
          </p:cNvPicPr>
          <p:nvPr/>
        </p:nvPicPr>
        <p:blipFill>
          <a:blip r:embed="rId2"/>
          <a:stretch>
            <a:fillRect/>
          </a:stretch>
        </p:blipFill>
        <p:spPr>
          <a:xfrm>
            <a:off x="1143000" y="1066800"/>
            <a:ext cx="7200199" cy="4903512"/>
          </a:xfrm>
          <a:prstGeom prst="rect">
            <a:avLst/>
          </a:prstGeom>
        </p:spPr>
      </p:pic>
    </p:spTree>
    <p:extLst>
      <p:ext uri="{BB962C8B-B14F-4D97-AF65-F5344CB8AC3E}">
        <p14:creationId xmlns="" xmlns:p14="http://schemas.microsoft.com/office/powerpoint/2010/main" val="285578801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066A60-7F2B-4780-9D96-7EC8417A00E1}"/>
              </a:ext>
            </a:extLst>
          </p:cNvPr>
          <p:cNvSpPr>
            <a:spLocks noGrp="1"/>
          </p:cNvSpPr>
          <p:nvPr>
            <p:ph type="title"/>
          </p:nvPr>
        </p:nvSpPr>
        <p:spPr>
          <a:xfrm>
            <a:off x="990600" y="228600"/>
            <a:ext cx="7200900" cy="655639"/>
          </a:xfrm>
        </p:spPr>
        <p:txBody>
          <a:bodyPr/>
          <a:lstStyle/>
          <a:p>
            <a:r>
              <a:rPr lang="en-MY" dirty="0"/>
              <a:t>SECI Concepts</a:t>
            </a:r>
          </a:p>
        </p:txBody>
      </p:sp>
      <p:sp>
        <p:nvSpPr>
          <p:cNvPr id="4" name="TextBox 3">
            <a:extLst>
              <a:ext uri="{FF2B5EF4-FFF2-40B4-BE49-F238E27FC236}">
                <a16:creationId xmlns="" xmlns:a16="http://schemas.microsoft.com/office/drawing/2014/main" id="{95705629-15FF-4CB9-9807-E0306A45C257}"/>
              </a:ext>
            </a:extLst>
          </p:cNvPr>
          <p:cNvSpPr txBox="1"/>
          <p:nvPr/>
        </p:nvSpPr>
        <p:spPr>
          <a:xfrm>
            <a:off x="381000" y="990600"/>
            <a:ext cx="8534400" cy="5293757"/>
          </a:xfrm>
          <a:prstGeom prst="rect">
            <a:avLst/>
          </a:prstGeom>
          <a:noFill/>
        </p:spPr>
        <p:txBody>
          <a:bodyPr wrap="square" rtlCol="0">
            <a:spAutoFit/>
          </a:bodyPr>
          <a:lstStyle/>
          <a:p>
            <a:r>
              <a:rPr lang="en-MY" sz="2000" b="1" dirty="0"/>
              <a:t>Socialization</a:t>
            </a:r>
            <a:r>
              <a:rPr lang="en-MY" sz="2000" dirty="0"/>
              <a:t> is the process where tacit knowledge it transmitted between people..</a:t>
            </a:r>
          </a:p>
          <a:p>
            <a:endParaRPr lang="en-MY" sz="2000" dirty="0"/>
          </a:p>
          <a:p>
            <a:r>
              <a:rPr lang="en-MY" sz="2000" b="1" dirty="0"/>
              <a:t>Externalization</a:t>
            </a:r>
            <a:r>
              <a:rPr lang="en-MY" sz="2000"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sz="2000" dirty="0"/>
          </a:p>
          <a:p>
            <a:r>
              <a:rPr lang="en-MY" sz="2000" b="1" dirty="0"/>
              <a:t>Combination</a:t>
            </a:r>
            <a:r>
              <a:rPr lang="en-MY" sz="2000"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sz="2000" dirty="0"/>
          </a:p>
          <a:p>
            <a:r>
              <a:rPr lang="en-MY" sz="2000" b="1" dirty="0"/>
              <a:t>Internalization</a:t>
            </a:r>
            <a:r>
              <a:rPr lang="en-MY" sz="2000" dirty="0"/>
              <a:t> is the collective tacit knowledge of the organization is morphed from its explicit knowledge through internalization</a:t>
            </a:r>
          </a:p>
          <a:p>
            <a:endParaRPr lang="en-MY" dirty="0"/>
          </a:p>
        </p:txBody>
      </p:sp>
    </p:spTree>
    <p:extLst>
      <p:ext uri="{BB962C8B-B14F-4D97-AF65-F5344CB8AC3E}">
        <p14:creationId xmlns="" xmlns:p14="http://schemas.microsoft.com/office/powerpoint/2010/main" val="37026579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B3F2529-1267-4AEF-B5E2-183F14BBC7B4}"/>
              </a:ext>
            </a:extLst>
          </p:cNvPr>
          <p:cNvPicPr>
            <a:picLocks noChangeAspect="1"/>
          </p:cNvPicPr>
          <p:nvPr/>
        </p:nvPicPr>
        <p:blipFill>
          <a:blip r:embed="rId2"/>
          <a:stretch>
            <a:fillRect/>
          </a:stretch>
        </p:blipFill>
        <p:spPr>
          <a:xfrm>
            <a:off x="1143000" y="1219200"/>
            <a:ext cx="7206897" cy="4724400"/>
          </a:xfrm>
          <a:prstGeom prst="rect">
            <a:avLst/>
          </a:prstGeom>
        </p:spPr>
      </p:pic>
      <p:sp>
        <p:nvSpPr>
          <p:cNvPr id="3" name="Title 2">
            <a:extLst>
              <a:ext uri="{FF2B5EF4-FFF2-40B4-BE49-F238E27FC236}">
                <a16:creationId xmlns="" xmlns:a16="http://schemas.microsoft.com/office/drawing/2014/main" id="{20DCFAAC-092C-4F53-949E-2E6F900BE0A6}"/>
              </a:ext>
            </a:extLst>
          </p:cNvPr>
          <p:cNvSpPr>
            <a:spLocks noGrp="1"/>
          </p:cNvSpPr>
          <p:nvPr>
            <p:ph type="title"/>
          </p:nvPr>
        </p:nvSpPr>
        <p:spPr>
          <a:xfrm>
            <a:off x="609600" y="152400"/>
            <a:ext cx="8001000" cy="685800"/>
          </a:xfrm>
        </p:spPr>
        <p:txBody>
          <a:bodyPr/>
          <a:lstStyle/>
          <a:p>
            <a:r>
              <a:rPr lang="en-MY" dirty="0"/>
              <a:t>SECI Model of Knowledge Management</a:t>
            </a:r>
          </a:p>
        </p:txBody>
      </p:sp>
    </p:spTree>
    <p:extLst>
      <p:ext uri="{BB962C8B-B14F-4D97-AF65-F5344CB8AC3E}">
        <p14:creationId xmlns="" xmlns:p14="http://schemas.microsoft.com/office/powerpoint/2010/main" val="148254631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5259DA-301C-4225-9E98-4937375090D0}"/>
              </a:ext>
            </a:extLst>
          </p:cNvPr>
          <p:cNvSpPr>
            <a:spLocks noGrp="1"/>
          </p:cNvSpPr>
          <p:nvPr>
            <p:ph type="title"/>
          </p:nvPr>
        </p:nvSpPr>
        <p:spPr>
          <a:xfrm>
            <a:off x="990600" y="304800"/>
            <a:ext cx="7200900" cy="579439"/>
          </a:xfrm>
        </p:spPr>
        <p:txBody>
          <a:bodyPr/>
          <a:lstStyle/>
          <a:p>
            <a:r>
              <a:rPr lang="en-MY" dirty="0"/>
              <a:t>Knowledge Management Model</a:t>
            </a:r>
          </a:p>
        </p:txBody>
      </p:sp>
      <p:pic>
        <p:nvPicPr>
          <p:cNvPr id="5" name="Picture 4">
            <a:extLst>
              <a:ext uri="{FF2B5EF4-FFF2-40B4-BE49-F238E27FC236}">
                <a16:creationId xmlns="" xmlns:a16="http://schemas.microsoft.com/office/drawing/2014/main" id="{EEF682E5-A714-4F36-883A-6C52250F152F}"/>
              </a:ext>
            </a:extLst>
          </p:cNvPr>
          <p:cNvPicPr>
            <a:picLocks noChangeAspect="1"/>
          </p:cNvPicPr>
          <p:nvPr/>
        </p:nvPicPr>
        <p:blipFill>
          <a:blip r:embed="rId2"/>
          <a:stretch>
            <a:fillRect/>
          </a:stretch>
        </p:blipFill>
        <p:spPr>
          <a:xfrm>
            <a:off x="1905000" y="1143000"/>
            <a:ext cx="5353050" cy="4705350"/>
          </a:xfrm>
          <a:prstGeom prst="rect">
            <a:avLst/>
          </a:prstGeom>
        </p:spPr>
      </p:pic>
    </p:spTree>
    <p:extLst>
      <p:ext uri="{BB962C8B-B14F-4D97-AF65-F5344CB8AC3E}">
        <p14:creationId xmlns="" xmlns:p14="http://schemas.microsoft.com/office/powerpoint/2010/main" val="92987691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 xmlns:p14="http://schemas.microsoft.com/office/powerpoint/2010/main" val="193653633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E6B5A8-4B2F-4032-8D73-95AA92458485}"/>
              </a:ext>
            </a:extLst>
          </p:cNvPr>
          <p:cNvSpPr>
            <a:spLocks noGrp="1"/>
          </p:cNvSpPr>
          <p:nvPr>
            <p:ph type="title"/>
          </p:nvPr>
        </p:nvSpPr>
        <p:spPr>
          <a:xfrm>
            <a:off x="990600" y="3048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D36AD21B-ABC6-4637-B555-633B0523EA01}"/>
              </a:ext>
            </a:extLst>
          </p:cNvPr>
          <p:cNvSpPr>
            <a:spLocks noGrp="1"/>
          </p:cNvSpPr>
          <p:nvPr>
            <p:ph idx="1"/>
          </p:nvPr>
        </p:nvSpPr>
        <p:spPr>
          <a:xfrm>
            <a:off x="762000" y="1219200"/>
            <a:ext cx="7543800" cy="4343400"/>
          </a:xfrm>
        </p:spPr>
        <p:txBody>
          <a:bodyPr/>
          <a:lstStyle/>
          <a:p>
            <a:pPr marL="0" indent="0">
              <a:buNone/>
            </a:pPr>
            <a:r>
              <a:rPr lang="en-MY" sz="2400" dirty="0"/>
              <a:t>Knowledge, experience, and future competencies of employees all represent which of the following?</a:t>
            </a:r>
          </a:p>
          <a:p>
            <a:pPr marL="514350" indent="-514350">
              <a:buFont typeface="+mj-lt"/>
              <a:buAutoNum type="alphaUcPeriod"/>
            </a:pPr>
            <a:endParaRPr lang="en-MY" sz="2400" dirty="0"/>
          </a:p>
          <a:p>
            <a:pPr marL="514350" indent="-514350">
              <a:buFont typeface="+mj-lt"/>
              <a:buAutoNum type="alphaUcPeriod"/>
            </a:pPr>
            <a:r>
              <a:rPr lang="en-MY" sz="2400" dirty="0"/>
              <a:t>Human capital	</a:t>
            </a:r>
          </a:p>
          <a:p>
            <a:pPr marL="514350" indent="-514350">
              <a:buFont typeface="+mj-lt"/>
              <a:buAutoNum type="alphaUcPeriod"/>
            </a:pPr>
            <a:r>
              <a:rPr lang="en-MY" sz="2400" dirty="0"/>
              <a:t>Human resources	</a:t>
            </a:r>
          </a:p>
          <a:p>
            <a:pPr marL="514350" indent="-514350">
              <a:buFont typeface="+mj-lt"/>
              <a:buAutoNum type="alphaUcPeriod"/>
            </a:pPr>
            <a:r>
              <a:rPr lang="en-MY" sz="2400" dirty="0"/>
              <a:t>Interpersonal skills	</a:t>
            </a:r>
          </a:p>
          <a:p>
            <a:pPr marL="514350" indent="-514350">
              <a:buFont typeface="+mj-lt"/>
              <a:buAutoNum type="alphaUcPeriod"/>
            </a:pPr>
            <a:r>
              <a:rPr lang="en-MY" sz="2400" dirty="0"/>
              <a:t>Psychological capital</a:t>
            </a:r>
          </a:p>
          <a:p>
            <a:pPr marL="0" indent="0">
              <a:buNone/>
            </a:pPr>
            <a:endParaRPr lang="en-MY" dirty="0"/>
          </a:p>
        </p:txBody>
      </p:sp>
    </p:spTree>
    <p:extLst>
      <p:ext uri="{BB962C8B-B14F-4D97-AF65-F5344CB8AC3E}">
        <p14:creationId xmlns="" xmlns:p14="http://schemas.microsoft.com/office/powerpoint/2010/main" val="305912343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300372162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3570195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8856-0FD5-4E9A-8F96-747B5AB8E031}"/>
              </a:ext>
            </a:extLst>
          </p:cNvPr>
          <p:cNvSpPr>
            <a:spLocks noGrp="1"/>
          </p:cNvSpPr>
          <p:nvPr>
            <p:ph type="title"/>
          </p:nvPr>
        </p:nvSpPr>
        <p:spPr>
          <a:xfrm>
            <a:off x="928662" y="285728"/>
            <a:ext cx="7200900" cy="646131"/>
          </a:xfrm>
        </p:spPr>
        <p:txBody>
          <a:bodyPr/>
          <a:lstStyle/>
          <a:p>
            <a:r>
              <a:rPr lang="en-MY" dirty="0"/>
              <a:t>HR Competencies</a:t>
            </a:r>
          </a:p>
        </p:txBody>
      </p:sp>
      <p:sp>
        <p:nvSpPr>
          <p:cNvPr id="3" name="Content Placeholder 2">
            <a:extLst>
              <a:ext uri="{FF2B5EF4-FFF2-40B4-BE49-F238E27FC236}">
                <a16:creationId xmlns:a16="http://schemas.microsoft.com/office/drawing/2014/main" xmlns="" id="{BF31D81E-9BFF-4580-B552-E8CC33BDDFA6}"/>
              </a:ext>
            </a:extLst>
          </p:cNvPr>
          <p:cNvSpPr>
            <a:spLocks noGrp="1"/>
          </p:cNvSpPr>
          <p:nvPr>
            <p:ph idx="1"/>
          </p:nvPr>
        </p:nvSpPr>
        <p:spPr>
          <a:xfrm>
            <a:off x="500034" y="1214422"/>
            <a:ext cx="8072494" cy="4714908"/>
          </a:xfrm>
        </p:spPr>
        <p:txBody>
          <a:bodyPr>
            <a:normAutofit/>
          </a:bodyPr>
          <a:lstStyle/>
          <a:p>
            <a:r>
              <a:rPr lang="en-MY" sz="2800" dirty="0"/>
              <a:t>HR competencies include knowledge, ability, and values, which defines what is expected from those who work in HR and forms the basis for assessment and improvement in the quality of HR professionals. </a:t>
            </a:r>
          </a:p>
          <a:p>
            <a:r>
              <a:rPr lang="en-MY" sz="28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xmlns="" val="187448867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C935E-7318-4CDA-B5D5-8FCD56EC4A99}"/>
              </a:ext>
            </a:extLst>
          </p:cNvPr>
          <p:cNvSpPr>
            <a:spLocks noGrp="1"/>
          </p:cNvSpPr>
          <p:nvPr>
            <p:ph type="title"/>
          </p:nvPr>
        </p:nvSpPr>
        <p:spPr>
          <a:xfrm>
            <a:off x="1066800" y="228600"/>
            <a:ext cx="7200900" cy="579439"/>
          </a:xfrm>
        </p:spPr>
        <p:txBody>
          <a:bodyPr/>
          <a:lstStyle/>
          <a:p>
            <a:r>
              <a:rPr lang="en-MY" dirty="0"/>
              <a:t>2012 HR competency model</a:t>
            </a:r>
          </a:p>
        </p:txBody>
      </p:sp>
      <p:pic>
        <p:nvPicPr>
          <p:cNvPr id="5" name="Picture 4">
            <a:extLst>
              <a:ext uri="{FF2B5EF4-FFF2-40B4-BE49-F238E27FC236}">
                <a16:creationId xmlns:a16="http://schemas.microsoft.com/office/drawing/2014/main" xmlns="" id="{0ECF1733-70C5-45B1-A1FF-D21BC1C5D125}"/>
              </a:ext>
            </a:extLst>
          </p:cNvPr>
          <p:cNvPicPr>
            <a:picLocks noChangeAspect="1"/>
          </p:cNvPicPr>
          <p:nvPr/>
        </p:nvPicPr>
        <p:blipFill>
          <a:blip r:embed="rId2" cstate="print"/>
          <a:stretch>
            <a:fillRect/>
          </a:stretch>
        </p:blipFill>
        <p:spPr>
          <a:xfrm>
            <a:off x="1981200" y="1143000"/>
            <a:ext cx="4782946" cy="4642271"/>
          </a:xfrm>
          <a:prstGeom prst="rect">
            <a:avLst/>
          </a:prstGeom>
        </p:spPr>
      </p:pic>
    </p:spTree>
    <p:extLst>
      <p:ext uri="{BB962C8B-B14F-4D97-AF65-F5344CB8AC3E}">
        <p14:creationId xmlns:p14="http://schemas.microsoft.com/office/powerpoint/2010/main" xmlns="" val="3106463600"/>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0CB41E-F416-494F-8F5A-D2137176B9BA}"/>
              </a:ext>
            </a:extLst>
          </p:cNvPr>
          <p:cNvSpPr>
            <a:spLocks noGrp="1"/>
          </p:cNvSpPr>
          <p:nvPr>
            <p:ph type="title"/>
          </p:nvPr>
        </p:nvSpPr>
        <p:spPr>
          <a:xfrm>
            <a:off x="990600" y="0"/>
            <a:ext cx="7200900" cy="503239"/>
          </a:xfrm>
        </p:spPr>
        <p:txBody>
          <a:bodyPr/>
          <a:lstStyle/>
          <a:p>
            <a:r>
              <a:rPr lang="en-MY" dirty="0"/>
              <a:t>HR Competencies</a:t>
            </a:r>
          </a:p>
        </p:txBody>
      </p:sp>
      <p:pic>
        <p:nvPicPr>
          <p:cNvPr id="4" name="image102.png">
            <a:extLst>
              <a:ext uri="{FF2B5EF4-FFF2-40B4-BE49-F238E27FC236}">
                <a16:creationId xmlns:a16="http://schemas.microsoft.com/office/drawing/2014/main" xmlns="" id="{A4FA7997-21FB-4453-85C8-8CAC2ACD752F}"/>
              </a:ext>
            </a:extLst>
          </p:cNvPr>
          <p:cNvPicPr/>
          <p:nvPr/>
        </p:nvPicPr>
        <p:blipFill>
          <a:blip r:embed="rId2" cstate="print"/>
          <a:stretch>
            <a:fillRect/>
          </a:stretch>
        </p:blipFill>
        <p:spPr>
          <a:xfrm>
            <a:off x="1219200" y="1143000"/>
            <a:ext cx="6624736" cy="4532654"/>
          </a:xfrm>
          <a:prstGeom prst="rect">
            <a:avLst/>
          </a:prstGeom>
        </p:spPr>
      </p:pic>
    </p:spTree>
    <p:extLst>
      <p:ext uri="{BB962C8B-B14F-4D97-AF65-F5344CB8AC3E}">
        <p14:creationId xmlns:p14="http://schemas.microsoft.com/office/powerpoint/2010/main" xmlns="" val="190319752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a16="http://schemas.microsoft.com/office/drawing/2014/main" xmlns="" id="{98662778-219C-4D1B-824C-22AF12C6C1EA}"/>
              </a:ext>
            </a:extLst>
          </p:cNvPr>
          <p:cNvSpPr>
            <a:spLocks noGrp="1"/>
          </p:cNvSpPr>
          <p:nvPr>
            <p:ph idx="1"/>
          </p:nvPr>
        </p:nvSpPr>
        <p:spPr>
          <a:xfrm>
            <a:off x="683568" y="1412776"/>
            <a:ext cx="8001000" cy="4530725"/>
          </a:xfrm>
        </p:spPr>
        <p:txBody>
          <a:bodyPr>
            <a:normAutofit/>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xmlns="" val="1109150792"/>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a16="http://schemas.microsoft.com/office/drawing/2014/main" xmlns="" id="{FAD788D8-8864-4FD2-939A-C31922116536}"/>
              </a:ext>
            </a:extLst>
          </p:cNvPr>
          <p:cNvSpPr>
            <a:spLocks noGrp="1"/>
          </p:cNvSpPr>
          <p:nvPr>
            <p:ph idx="1"/>
          </p:nvPr>
        </p:nvSpPr>
        <p:spPr/>
        <p:txBody>
          <a:bodyPr>
            <a:normAutofit lnSpcReduction="10000"/>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xmlns="" val="141246066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FA13-05A2-489E-9267-62F903184373}"/>
              </a:ext>
            </a:extLst>
          </p:cNvPr>
          <p:cNvSpPr>
            <a:spLocks noGrp="1"/>
          </p:cNvSpPr>
          <p:nvPr>
            <p:ph type="title"/>
          </p:nvPr>
        </p:nvSpPr>
        <p:spPr>
          <a:xfrm>
            <a:off x="990600" y="304800"/>
            <a:ext cx="7200900" cy="655639"/>
          </a:xfrm>
        </p:spPr>
        <p:txBody>
          <a:bodyPr/>
          <a:lstStyle/>
          <a:p>
            <a:r>
              <a:rPr lang="en-MY" dirty="0"/>
              <a:t>Delivery Enablers</a:t>
            </a:r>
          </a:p>
        </p:txBody>
      </p:sp>
      <p:sp>
        <p:nvSpPr>
          <p:cNvPr id="3" name="Content Placeholder 2">
            <a:extLst>
              <a:ext uri="{FF2B5EF4-FFF2-40B4-BE49-F238E27FC236}">
                <a16:creationId xmlns:a16="http://schemas.microsoft.com/office/drawing/2014/main" xmlns="" id="{979FA7AD-FB9E-4087-B2CF-3BAC4DF37080}"/>
              </a:ext>
            </a:extLst>
          </p:cNvPr>
          <p:cNvSpPr>
            <a:spLocks noGrp="1"/>
          </p:cNvSpPr>
          <p:nvPr>
            <p:ph idx="1"/>
          </p:nvPr>
        </p:nvSpPr>
        <p:spPr>
          <a:xfrm>
            <a:off x="762000" y="1371600"/>
            <a:ext cx="7410450" cy="4419601"/>
          </a:xfrm>
        </p:spPr>
        <p:txBody>
          <a:bodyPr>
            <a:normAutofit/>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xmlns="" val="182831503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9184453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 xmlns:a16="http://schemas.microsoft.com/office/drawing/2014/main"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006689839"/>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 xmlns:a16="http://schemas.microsoft.com/office/drawing/2014/main"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358612501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120348740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387338207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09360123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2372</TotalTime>
  <Words>3378</Words>
  <Application>Microsoft Office PowerPoint</Application>
  <PresentationFormat>On-screen Show (4:3)</PresentationFormat>
  <Paragraphs>417</Paragraphs>
  <Slides>86</Slides>
  <Notes>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Diamond Grid 16x9</vt:lpstr>
      <vt:lpstr>TALENT DEVELOPMENT &amp; MANAGEMENT - I</vt:lpstr>
      <vt:lpstr>SPHRi Exam Content </vt:lpstr>
      <vt:lpstr> Talent Development and Management</vt:lpstr>
      <vt:lpstr> Talent Development and Management (27%)</vt:lpstr>
      <vt:lpstr>Slide 5</vt:lpstr>
      <vt:lpstr>Talent Development</vt:lpstr>
      <vt:lpstr>Talent Development</vt:lpstr>
      <vt:lpstr>Development Measures</vt:lpstr>
      <vt:lpstr>Talent Development Approach</vt:lpstr>
      <vt:lpstr>Human Resource Development (HRD)</vt:lpstr>
      <vt:lpstr>Human Resource Development (HRD)</vt:lpstr>
      <vt:lpstr>Human Resource Development (HRD)</vt:lpstr>
      <vt:lpstr>Slide 13</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5. Changing</vt:lpstr>
      <vt:lpstr>Organisational Development Process</vt:lpstr>
      <vt:lpstr>Categories of Intervention</vt:lpstr>
      <vt:lpstr>Question # </vt:lpstr>
      <vt:lpstr>Answer # </vt:lpstr>
      <vt:lpstr>Slide 27</vt:lpstr>
      <vt:lpstr>Types of Change</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Slide 38</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Slide 49</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Slide 58</vt:lpstr>
      <vt:lpstr>HR Competencies</vt:lpstr>
      <vt:lpstr>2012 HR competency model</vt:lpstr>
      <vt:lpstr>HR Competencies</vt:lpstr>
      <vt:lpstr>Organisation Enablers</vt:lpstr>
      <vt:lpstr>Core Competencies</vt:lpstr>
      <vt:lpstr>Delivery Enablers</vt:lpstr>
      <vt:lpstr>Slide 65</vt:lpstr>
      <vt:lpstr>HR and CSR</vt:lpstr>
      <vt:lpstr>Sustainability</vt:lpstr>
      <vt:lpstr>Ten Principles of the UN Global Compact</vt:lpstr>
      <vt:lpstr>Ten Principles of the UN Global Compact</vt:lpstr>
      <vt:lpstr>Ten Principles of the UN Global Compact</vt:lpstr>
      <vt:lpstr>Slide 71</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92</cp:revision>
  <cp:lastPrinted>1601-01-01T00:00:00Z</cp:lastPrinted>
  <dcterms:created xsi:type="dcterms:W3CDTF">2020-07-09T15:12:46Z</dcterms:created>
  <dcterms:modified xsi:type="dcterms:W3CDTF">2023-07-15T17:01:56Z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