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66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09-5902-4740-80B3-B4AD350C00E6}" type="datetimeFigureOut">
              <a:rPr lang="en-IN" smtClean="0"/>
              <a:t>09-05-2023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6420E-5346-4158-8ACA-079500F529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473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09-5902-4740-80B3-B4AD350C00E6}" type="datetimeFigureOut">
              <a:rPr lang="en-IN" smtClean="0"/>
              <a:t>09-05-2023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6420E-5346-4158-8ACA-079500F529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3353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09-5902-4740-80B3-B4AD350C00E6}" type="datetimeFigureOut">
              <a:rPr lang="en-IN" smtClean="0"/>
              <a:t>09-05-2023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6420E-5346-4158-8ACA-079500F529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7976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09-5902-4740-80B3-B4AD350C00E6}" type="datetimeFigureOut">
              <a:rPr lang="en-IN" smtClean="0"/>
              <a:t>09-05-2023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6420E-5346-4158-8ACA-079500F529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1795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09-5902-4740-80B3-B4AD350C00E6}" type="datetimeFigureOut">
              <a:rPr lang="en-IN" smtClean="0"/>
              <a:t>09-05-2023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6420E-5346-4158-8ACA-079500F529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7953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09-5902-4740-80B3-B4AD350C00E6}" type="datetimeFigureOut">
              <a:rPr lang="en-IN" smtClean="0"/>
              <a:t>09-05-2023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6420E-5346-4158-8ACA-079500F529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410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09-5902-4740-80B3-B4AD350C00E6}" type="datetimeFigureOut">
              <a:rPr lang="en-IN" smtClean="0"/>
              <a:t>09-05-2023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6420E-5346-4158-8ACA-079500F529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820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09-5902-4740-80B3-B4AD350C00E6}" type="datetimeFigureOut">
              <a:rPr lang="en-IN" smtClean="0"/>
              <a:t>09-05-2023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6420E-5346-4158-8ACA-079500F529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8331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09-5902-4740-80B3-B4AD350C00E6}" type="datetimeFigureOut">
              <a:rPr lang="en-IN" smtClean="0"/>
              <a:t>09-05-2023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6420E-5346-4158-8ACA-079500F529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8266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09-5902-4740-80B3-B4AD350C00E6}" type="datetimeFigureOut">
              <a:rPr lang="en-IN" smtClean="0"/>
              <a:t>09-05-2023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6420E-5346-4158-8ACA-079500F529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5817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09-5902-4740-80B3-B4AD350C00E6}" type="datetimeFigureOut">
              <a:rPr lang="en-IN" smtClean="0"/>
              <a:t>09-05-2023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6420E-5346-4158-8ACA-079500F529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2116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09-5902-4740-80B3-B4AD350C00E6}" type="datetimeFigureOut">
              <a:rPr lang="en-IN" smtClean="0"/>
              <a:t>09-05-2023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6420E-5346-4158-8ACA-079500F529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55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Recruitment Metrics</a:t>
            </a:r>
            <a:endParaRPr lang="en-IN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833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 smtClean="0">
                <a:solidFill>
                  <a:srgbClr val="2B2D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Time to fill</a:t>
            </a:r>
            <a:br>
              <a:rPr lang="en-IN" b="1" i="0" dirty="0" smtClean="0">
                <a:solidFill>
                  <a:srgbClr val="2B2D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3B3B3B"/>
                </a:solidFill>
                <a:latin typeface="inter-regular"/>
              </a:rPr>
              <a:t>Total t</a:t>
            </a:r>
            <a:r>
              <a:rPr lang="en-US" b="0" i="0" dirty="0" smtClean="0">
                <a:solidFill>
                  <a:srgbClr val="3B3B3B"/>
                </a:solidFill>
                <a:effectLst/>
                <a:latin typeface="inter-regular"/>
              </a:rPr>
              <a:t>ime </a:t>
            </a:r>
            <a:r>
              <a:rPr lang="en-US" dirty="0" smtClean="0">
                <a:solidFill>
                  <a:srgbClr val="3B3B3B"/>
                </a:solidFill>
                <a:latin typeface="inter-regular"/>
              </a:rPr>
              <a:t>taken</a:t>
            </a:r>
            <a:r>
              <a:rPr lang="en-US" b="0" i="0" dirty="0" smtClean="0">
                <a:solidFill>
                  <a:srgbClr val="3B3B3B"/>
                </a:solidFill>
                <a:effectLst/>
                <a:latin typeface="inter-regular"/>
              </a:rPr>
              <a:t> to </a:t>
            </a:r>
            <a:r>
              <a:rPr lang="en-US" b="1" i="0" u="sng" dirty="0" smtClean="0">
                <a:solidFill>
                  <a:srgbClr val="3B3B3B"/>
                </a:solidFill>
                <a:effectLst/>
                <a:latin typeface="inter-regular"/>
              </a:rPr>
              <a:t>fill a vacant position </a:t>
            </a:r>
            <a:r>
              <a:rPr lang="en-US" b="0" i="0" dirty="0" smtClean="0">
                <a:solidFill>
                  <a:srgbClr val="3B3B3B"/>
                </a:solidFill>
                <a:effectLst/>
                <a:latin typeface="inter-regular"/>
              </a:rPr>
              <a:t>in your organization. 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latin typeface="inter-regular"/>
              </a:rPr>
              <a:t>Start time  - Date of Vacancy created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latin typeface="inter-regular"/>
              </a:rPr>
              <a:t>End Time – Date of Joining</a:t>
            </a:r>
          </a:p>
          <a:p>
            <a:r>
              <a:rPr lang="en-US" dirty="0" smtClean="0"/>
              <a:t>Average </a:t>
            </a:r>
            <a:r>
              <a:rPr lang="en-US" dirty="0"/>
              <a:t>time to fill a position is </a:t>
            </a:r>
            <a:r>
              <a:rPr lang="en-US" u="sng" dirty="0">
                <a:solidFill>
                  <a:srgbClr val="FF0000"/>
                </a:solidFill>
              </a:rPr>
              <a:t>42 </a:t>
            </a:r>
            <a:r>
              <a:rPr lang="en-US" u="sng" dirty="0" smtClean="0">
                <a:solidFill>
                  <a:srgbClr val="FF0000"/>
                </a:solidFill>
              </a:rPr>
              <a:t>days</a:t>
            </a:r>
          </a:p>
          <a:p>
            <a:r>
              <a:rPr lang="en-US" dirty="0" smtClean="0"/>
              <a:t>Range of time to fill – </a:t>
            </a:r>
            <a:r>
              <a:rPr lang="en-US" dirty="0" smtClean="0">
                <a:solidFill>
                  <a:srgbClr val="00B050"/>
                </a:solidFill>
              </a:rPr>
              <a:t>14</a:t>
            </a:r>
            <a:r>
              <a:rPr lang="en-US" dirty="0" smtClean="0"/>
              <a:t> days to </a:t>
            </a:r>
            <a:r>
              <a:rPr lang="en-US" dirty="0" smtClean="0">
                <a:solidFill>
                  <a:srgbClr val="00B050"/>
                </a:solidFill>
              </a:rPr>
              <a:t>63</a:t>
            </a:r>
            <a:r>
              <a:rPr lang="en-US" dirty="0" smtClean="0"/>
              <a:t> days</a:t>
            </a:r>
          </a:p>
          <a:p>
            <a:endParaRPr lang="en-US" dirty="0"/>
          </a:p>
          <a:p>
            <a:r>
              <a:rPr lang="en-US" dirty="0" smtClean="0"/>
              <a:t>Latest News: </a:t>
            </a:r>
            <a:r>
              <a:rPr lang="en-US" b="1" i="0" dirty="0" smtClean="0">
                <a:solidFill>
                  <a:srgbClr val="0A0A0A"/>
                </a:solidFill>
                <a:effectLst/>
                <a:latin typeface="source serif 4"/>
              </a:rPr>
              <a:t>Hiring managers say ‘time to fill’ has slowed to 11 weeks</a:t>
            </a:r>
          </a:p>
          <a:p>
            <a:r>
              <a:rPr lang="en-US" sz="1000" b="0" i="0" dirty="0" smtClean="0">
                <a:solidFill>
                  <a:srgbClr val="6E707C"/>
                </a:solidFill>
                <a:effectLst/>
                <a:latin typeface="proxima nova"/>
              </a:rPr>
              <a:t>Published Feb. 1, 2023</a:t>
            </a:r>
          </a:p>
          <a:p>
            <a:r>
              <a:rPr lang="en-IN" sz="1000" dirty="0" smtClean="0"/>
              <a:t>Retrieved from: https://www.hrdive.com/news/hiring-recruiting-time-to-fill-hire/641744/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val="283609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Case Study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4546"/>
            <a:ext cx="10515600" cy="4972417"/>
          </a:xfrm>
        </p:spPr>
        <p:txBody>
          <a:bodyPr/>
          <a:lstStyle/>
          <a:p>
            <a:r>
              <a:rPr lang="en-IN" dirty="0" smtClean="0"/>
              <a:t>Solve ABCO case problem. Refer excel sheet named “Recruitment metrics data”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262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6521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i="0" dirty="0" smtClean="0">
                <a:solidFill>
                  <a:srgbClr val="2B2D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Quality of hire</a:t>
            </a:r>
            <a:br>
              <a:rPr lang="en-IN" b="1" i="0" dirty="0" smtClean="0">
                <a:solidFill>
                  <a:srgbClr val="2B2D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00100"/>
            <a:ext cx="10515600" cy="5376863"/>
          </a:xfrm>
        </p:spPr>
        <p:txBody>
          <a:bodyPr/>
          <a:lstStyle/>
          <a:p>
            <a:r>
              <a:rPr lang="en-US" b="0" i="0" dirty="0" smtClean="0">
                <a:solidFill>
                  <a:srgbClr val="333E49"/>
                </a:solidFill>
                <a:effectLst/>
                <a:latin typeface="proxima-nova"/>
              </a:rPr>
              <a:t>Quality of hire (</a:t>
            </a:r>
            <a:r>
              <a:rPr lang="en-US" b="0" i="0" dirty="0" err="1" smtClean="0">
                <a:solidFill>
                  <a:srgbClr val="333E49"/>
                </a:solidFill>
                <a:effectLst/>
                <a:latin typeface="proxima-nova"/>
              </a:rPr>
              <a:t>QoH</a:t>
            </a:r>
            <a:r>
              <a:rPr lang="en-US" b="0" i="0" dirty="0" smtClean="0">
                <a:solidFill>
                  <a:srgbClr val="333E49"/>
                </a:solidFill>
                <a:effectLst/>
                <a:latin typeface="proxima-nova"/>
              </a:rPr>
              <a:t>) measures the </a:t>
            </a:r>
            <a:r>
              <a:rPr lang="en-US" b="0" i="0" dirty="0" smtClean="0">
                <a:solidFill>
                  <a:srgbClr val="FF0000"/>
                </a:solidFill>
                <a:effectLst/>
                <a:latin typeface="proxima-nova"/>
              </a:rPr>
              <a:t>value new hires bring </a:t>
            </a:r>
            <a:r>
              <a:rPr lang="en-US" b="0" i="0" dirty="0" smtClean="0">
                <a:solidFill>
                  <a:srgbClr val="333E49"/>
                </a:solidFill>
                <a:effectLst/>
                <a:latin typeface="proxima-nova"/>
              </a:rPr>
              <a:t>to a company.</a:t>
            </a:r>
          </a:p>
          <a:p>
            <a:endParaRPr lang="en-IN" dirty="0" smtClean="0"/>
          </a:p>
          <a:p>
            <a:r>
              <a:rPr lang="en-IN" dirty="0" smtClean="0"/>
              <a:t>Parameters of assessment: Quality of hire recruited by a recruiter</a:t>
            </a:r>
          </a:p>
          <a:p>
            <a:r>
              <a:rPr lang="en-IN" dirty="0" smtClean="0"/>
              <a:t>Overall Productivity Score</a:t>
            </a:r>
          </a:p>
          <a:p>
            <a:pPr lvl="1"/>
            <a:r>
              <a:rPr lang="en-IN" dirty="0" smtClean="0">
                <a:solidFill>
                  <a:srgbClr val="00B050"/>
                </a:solidFill>
              </a:rPr>
              <a:t>PMS</a:t>
            </a:r>
            <a:r>
              <a:rPr lang="en-IN" dirty="0" smtClean="0"/>
              <a:t> rating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Retention</a:t>
            </a:r>
            <a:r>
              <a:rPr lang="en-IN" dirty="0" smtClean="0"/>
              <a:t> rate</a:t>
            </a:r>
          </a:p>
          <a:p>
            <a:r>
              <a:rPr lang="en-IN" dirty="0" smtClean="0"/>
              <a:t>Cultural fit score</a:t>
            </a:r>
          </a:p>
          <a:p>
            <a:r>
              <a:rPr lang="en-IN" dirty="0" smtClean="0"/>
              <a:t>Engagement score</a:t>
            </a:r>
          </a:p>
          <a:p>
            <a:r>
              <a:rPr lang="en-IN" dirty="0" smtClean="0"/>
              <a:t>How to calculate QOH = (Indicator 1 score + …Indicator N)/N</a:t>
            </a:r>
          </a:p>
          <a:p>
            <a:pPr marL="0" indent="0">
              <a:buNone/>
            </a:pPr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43039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Case Study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4546"/>
            <a:ext cx="10515600" cy="4972417"/>
          </a:xfrm>
        </p:spPr>
        <p:txBody>
          <a:bodyPr/>
          <a:lstStyle/>
          <a:p>
            <a:r>
              <a:rPr lang="en-IN" dirty="0" smtClean="0"/>
              <a:t>Solve COCOBAR case problem. Refer excel sheet named “Recruitment metrics data”  in sheet QoH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516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 smtClean="0">
                <a:solidFill>
                  <a:srgbClr val="2B2D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Interview-to-hire ratio</a:t>
            </a:r>
            <a:br>
              <a:rPr lang="en-IN" b="1" i="0" dirty="0" smtClean="0">
                <a:solidFill>
                  <a:srgbClr val="2B2D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 smtClean="0">
                <a:solidFill>
                  <a:srgbClr val="3B3B3B"/>
                </a:solidFill>
                <a:effectLst/>
                <a:latin typeface="inter-regular"/>
              </a:rPr>
              <a:t>What is the average interview-to-hire ratio? 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latin typeface="inter-regular"/>
              </a:rPr>
              <a:t>1:3 or 1:4</a:t>
            </a:r>
          </a:p>
          <a:p>
            <a:r>
              <a:rPr lang="en-US" b="0" i="0" dirty="0" smtClean="0">
                <a:solidFill>
                  <a:srgbClr val="273553"/>
                </a:solidFill>
                <a:effectLst/>
                <a:latin typeface="inter-regular"/>
              </a:rPr>
              <a:t>Lower the interview-to-hire ratio </a:t>
            </a:r>
          </a:p>
          <a:p>
            <a:pPr lvl="1"/>
            <a:r>
              <a:rPr lang="en-US" dirty="0" smtClean="0">
                <a:solidFill>
                  <a:srgbClr val="273553"/>
                </a:solidFill>
                <a:latin typeface="inter-regular"/>
              </a:rPr>
              <a:t>I</a:t>
            </a:r>
            <a:r>
              <a:rPr lang="en-US" b="0" i="0" dirty="0" smtClean="0">
                <a:solidFill>
                  <a:srgbClr val="273553"/>
                </a:solidFill>
                <a:effectLst/>
                <a:latin typeface="inter-regular"/>
              </a:rPr>
              <a:t>s an </a:t>
            </a:r>
            <a:r>
              <a:rPr lang="en-US" b="0" i="0" u="sng" dirty="0" smtClean="0">
                <a:solidFill>
                  <a:srgbClr val="FF0000"/>
                </a:solidFill>
                <a:effectLst/>
                <a:latin typeface="inter-regular"/>
              </a:rPr>
              <a:t>excellent measure of how well you are sourcing </a:t>
            </a:r>
            <a:r>
              <a:rPr lang="en-US" b="0" i="0" dirty="0" smtClean="0">
                <a:solidFill>
                  <a:srgbClr val="273553"/>
                </a:solidFill>
                <a:effectLst/>
                <a:latin typeface="inter-regular"/>
              </a:rPr>
              <a:t>and screening candidates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7115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 smtClean="0">
                <a:solidFill>
                  <a:srgbClr val="2B2D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Offer acceptance rate &amp;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Renege rate</a:t>
            </a:r>
            <a:r>
              <a:rPr lang="en-IN" b="1" i="0" dirty="0" smtClean="0">
                <a:solidFill>
                  <a:srgbClr val="2B2D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b="1" i="0" dirty="0" smtClean="0">
                <a:solidFill>
                  <a:srgbClr val="2B2D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Higher acceptance rate indicates </a:t>
            </a:r>
            <a:r>
              <a:rPr lang="en-IN" u="sng" dirty="0" smtClean="0">
                <a:solidFill>
                  <a:srgbClr val="FF0000"/>
                </a:solidFill>
              </a:rPr>
              <a:t>organizational employer branding</a:t>
            </a:r>
          </a:p>
          <a:p>
            <a:endParaRPr lang="en-IN" u="sng" dirty="0">
              <a:solidFill>
                <a:srgbClr val="FF0000"/>
              </a:solidFill>
            </a:endParaRPr>
          </a:p>
          <a:p>
            <a:r>
              <a:rPr lang="en-US" dirty="0" smtClean="0"/>
              <a:t>Net Promoter Score (NPS) of an Employer</a:t>
            </a:r>
          </a:p>
          <a:p>
            <a:r>
              <a:rPr lang="en-US" dirty="0" smtClean="0"/>
              <a:t>“</a:t>
            </a:r>
            <a:r>
              <a:rPr lang="en-US" dirty="0"/>
              <a:t>How likely are you to recommend this </a:t>
            </a:r>
            <a:r>
              <a:rPr lang="en-US" dirty="0" smtClean="0"/>
              <a:t>employment experience </a:t>
            </a:r>
            <a:r>
              <a:rPr lang="en-US" dirty="0"/>
              <a:t>to a friend or colleague</a:t>
            </a:r>
            <a:r>
              <a:rPr lang="en-US" dirty="0" smtClean="0"/>
              <a:t>?”</a:t>
            </a:r>
          </a:p>
          <a:p>
            <a:pPr lvl="1"/>
            <a:r>
              <a:rPr lang="en-US" u="sng" dirty="0" smtClean="0">
                <a:solidFill>
                  <a:srgbClr val="FF0000"/>
                </a:solidFill>
              </a:rPr>
              <a:t>On a scale of 1 – 10</a:t>
            </a:r>
          </a:p>
          <a:p>
            <a:endParaRPr lang="en-IN" u="sng" dirty="0" smtClean="0">
              <a:solidFill>
                <a:srgbClr val="FF0000"/>
              </a:solidFill>
            </a:endParaRPr>
          </a:p>
          <a:p>
            <a:endParaRPr lang="en-IN" u="sng" dirty="0">
              <a:solidFill>
                <a:srgbClr val="FF0000"/>
              </a:solidFill>
            </a:endParaRPr>
          </a:p>
          <a:p>
            <a:r>
              <a:rPr lang="en-I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Reference: https://www.hirevue.com/blog/hiring/eight-recruitment-metrics-that-matter</a:t>
            </a:r>
          </a:p>
          <a:p>
            <a:endParaRPr lang="en-IN" u="sng" dirty="0"/>
          </a:p>
        </p:txBody>
      </p:sp>
    </p:spTree>
    <p:extLst>
      <p:ext uri="{BB962C8B-B14F-4D97-AF65-F5344CB8AC3E}">
        <p14:creationId xmlns:p14="http://schemas.microsoft.com/office/powerpoint/2010/main" val="3378212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501161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Recruitment Channels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577" y="659424"/>
            <a:ext cx="10870223" cy="576775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494949"/>
                </a:solidFill>
                <a:latin typeface="proxima-nova"/>
              </a:rPr>
              <a:t>E</a:t>
            </a:r>
            <a:r>
              <a:rPr lang="en-US" b="0" i="0" dirty="0" smtClean="0">
                <a:solidFill>
                  <a:srgbClr val="494949"/>
                </a:solidFill>
                <a:effectLst/>
                <a:latin typeface="proxima-nova"/>
              </a:rPr>
              <a:t>xternal sources:</a:t>
            </a:r>
          </a:p>
          <a:p>
            <a:pPr lvl="1"/>
            <a:r>
              <a:rPr lang="en-US" b="0" i="0" dirty="0" smtClean="0">
                <a:solidFill>
                  <a:srgbClr val="494949"/>
                </a:solidFill>
                <a:effectLst/>
                <a:latin typeface="proxima-nova"/>
              </a:rPr>
              <a:t>Whether online job boards, recruiting agencies, campus events, job fairs or walk-ins—produce the </a:t>
            </a:r>
            <a:r>
              <a:rPr lang="en-US" b="0" i="0" dirty="0" smtClean="0">
                <a:solidFill>
                  <a:srgbClr val="FF0000"/>
                </a:solidFill>
                <a:effectLst/>
                <a:latin typeface="proxima-nova"/>
              </a:rPr>
              <a:t>majority of interviews </a:t>
            </a:r>
          </a:p>
          <a:p>
            <a:pPr lvl="2"/>
            <a:r>
              <a:rPr lang="en-US" b="0" i="0" u="sng" dirty="0" smtClean="0">
                <a:solidFill>
                  <a:srgbClr val="494949"/>
                </a:solidFill>
                <a:effectLst/>
                <a:latin typeface="proxima-nova"/>
              </a:rPr>
              <a:t>62%</a:t>
            </a:r>
            <a:r>
              <a:rPr lang="en-US" b="0" i="0" dirty="0" smtClean="0">
                <a:solidFill>
                  <a:srgbClr val="494949"/>
                </a:solidFill>
                <a:effectLst/>
                <a:latin typeface="proxima-nova"/>
              </a:rPr>
              <a:t> of total interviews</a:t>
            </a:r>
          </a:p>
          <a:p>
            <a:r>
              <a:rPr lang="en-US" dirty="0" smtClean="0">
                <a:solidFill>
                  <a:srgbClr val="494949"/>
                </a:solidFill>
                <a:latin typeface="proxima-nova"/>
              </a:rPr>
              <a:t>I</a:t>
            </a:r>
            <a:r>
              <a:rPr lang="en-US" b="0" i="0" dirty="0" smtClean="0">
                <a:solidFill>
                  <a:srgbClr val="494949"/>
                </a:solidFill>
                <a:effectLst/>
                <a:latin typeface="proxima-nova"/>
              </a:rPr>
              <a:t>nternal sources:</a:t>
            </a:r>
          </a:p>
          <a:p>
            <a:pPr lvl="1"/>
            <a:r>
              <a:rPr lang="en-US" b="0" i="0" dirty="0" smtClean="0">
                <a:solidFill>
                  <a:srgbClr val="494949"/>
                </a:solidFill>
                <a:effectLst/>
                <a:latin typeface="proxima-nova"/>
              </a:rPr>
              <a:t>Careers sites, in-house recruiters and employee referrals - produce</a:t>
            </a:r>
          </a:p>
          <a:p>
            <a:pPr lvl="2"/>
            <a:r>
              <a:rPr lang="en-US" b="0" i="0" dirty="0" smtClean="0">
                <a:solidFill>
                  <a:srgbClr val="FF0000"/>
                </a:solidFill>
                <a:effectLst/>
                <a:latin typeface="proxima-nova"/>
              </a:rPr>
              <a:t>38 % of interviews</a:t>
            </a:r>
          </a:p>
          <a:p>
            <a:endParaRPr lang="en-US" dirty="0" smtClean="0">
              <a:solidFill>
                <a:srgbClr val="494949"/>
              </a:solidFill>
              <a:latin typeface="proxima-nova"/>
            </a:endParaRPr>
          </a:p>
          <a:p>
            <a:r>
              <a:rPr lang="en-US" dirty="0" smtClean="0">
                <a:solidFill>
                  <a:srgbClr val="494949"/>
                </a:solidFill>
                <a:latin typeface="proxima-nova"/>
              </a:rPr>
              <a:t>From </a:t>
            </a:r>
            <a:r>
              <a:rPr lang="en-US" u="sng" dirty="0" smtClean="0">
                <a:solidFill>
                  <a:srgbClr val="494949"/>
                </a:solidFill>
                <a:latin typeface="proxima-nova"/>
              </a:rPr>
              <a:t>sourcing to interview conversion rate </a:t>
            </a:r>
            <a:r>
              <a:rPr lang="en-US" dirty="0" smtClean="0">
                <a:solidFill>
                  <a:srgbClr val="494949"/>
                </a:solidFill>
                <a:latin typeface="proxima-nova"/>
              </a:rPr>
              <a:t>for </a:t>
            </a:r>
            <a:r>
              <a:rPr lang="en-US" dirty="0" smtClean="0">
                <a:solidFill>
                  <a:srgbClr val="FF0000"/>
                </a:solidFill>
                <a:latin typeface="proxima-nova"/>
              </a:rPr>
              <a:t>external sources </a:t>
            </a:r>
            <a:r>
              <a:rPr lang="en-US" dirty="0" smtClean="0">
                <a:solidFill>
                  <a:srgbClr val="494949"/>
                </a:solidFill>
                <a:latin typeface="proxima-nova"/>
              </a:rPr>
              <a:t>is </a:t>
            </a:r>
            <a:r>
              <a:rPr lang="en-US" dirty="0" smtClean="0">
                <a:solidFill>
                  <a:srgbClr val="00B050"/>
                </a:solidFill>
                <a:latin typeface="proxima-nova"/>
              </a:rPr>
              <a:t>25 % compared to internal</a:t>
            </a:r>
          </a:p>
          <a:p>
            <a:endParaRPr lang="en-US" b="0" i="0" dirty="0">
              <a:solidFill>
                <a:srgbClr val="494949"/>
              </a:solidFill>
              <a:effectLst/>
              <a:latin typeface="proxima-nova"/>
            </a:endParaRPr>
          </a:p>
          <a:p>
            <a:r>
              <a:rPr lang="en-US" dirty="0" smtClean="0">
                <a:solidFill>
                  <a:srgbClr val="494949"/>
                </a:solidFill>
                <a:latin typeface="proxima-nova"/>
              </a:rPr>
              <a:t>From </a:t>
            </a:r>
            <a:r>
              <a:rPr lang="en-US" b="0" i="0" dirty="0" smtClean="0">
                <a:solidFill>
                  <a:srgbClr val="494949"/>
                </a:solidFill>
                <a:effectLst/>
                <a:latin typeface="proxima-nova"/>
              </a:rPr>
              <a:t>interviews to a job offer it is </a:t>
            </a:r>
            <a:r>
              <a:rPr lang="en-US" b="0" i="0" dirty="0" smtClean="0">
                <a:solidFill>
                  <a:srgbClr val="00B050"/>
                </a:solidFill>
                <a:effectLst/>
                <a:latin typeface="proxima-nova"/>
              </a:rPr>
              <a:t>50%</a:t>
            </a:r>
          </a:p>
          <a:p>
            <a:endParaRPr lang="en-US" sz="800" b="0" i="0" dirty="0" smtClean="0">
              <a:solidFill>
                <a:srgbClr val="49494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800" b="0" i="0" dirty="0" smtClean="0">
                <a:solidFill>
                  <a:srgbClr val="49494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Reference: https://www.shrm.org/resourcesandtools/hr-topics/talent-acquisition/pages/employee-referrals-remains-top-source-hires.aspx</a:t>
            </a:r>
          </a:p>
        </p:txBody>
      </p:sp>
    </p:spTree>
    <p:extLst>
      <p:ext uri="{BB962C8B-B14F-4D97-AF65-F5344CB8AC3E}">
        <p14:creationId xmlns:p14="http://schemas.microsoft.com/office/powerpoint/2010/main" val="408764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Calculate the cost per hire for Jan, Feb and March</a:t>
            </a:r>
            <a:endParaRPr lang="en-IN" dirty="0"/>
          </a:p>
        </p:txBody>
      </p:sp>
      <p:pic>
        <p:nvPicPr>
          <p:cNvPr id="1026" name="Picture 2" descr="How to create a recruiting budget, recruiting budget, recruiting budget for 2019, recruitment budge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839119"/>
            <a:ext cx="10433538" cy="432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46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rgbClr val="00B050"/>
                </a:solidFill>
              </a:rPr>
              <a:t>Thanks</a:t>
            </a:r>
            <a:endParaRPr lang="en-IN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194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256</Words>
  <Application>Microsoft Office PowerPoint</Application>
  <PresentationFormat>Widescreen</PresentationFormat>
  <Paragraphs>54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inter-regular</vt:lpstr>
      <vt:lpstr>proxima nova</vt:lpstr>
      <vt:lpstr>proxima-nova</vt:lpstr>
      <vt:lpstr>source serif 4</vt:lpstr>
      <vt:lpstr>Times New Roman</vt:lpstr>
      <vt:lpstr>Office Theme</vt:lpstr>
      <vt:lpstr>Recruitment Metrics</vt:lpstr>
      <vt:lpstr>Time to fill </vt:lpstr>
      <vt:lpstr>Case Study</vt:lpstr>
      <vt:lpstr>Quality of hire </vt:lpstr>
      <vt:lpstr>Case Study</vt:lpstr>
      <vt:lpstr>Interview-to-hire ratio </vt:lpstr>
      <vt:lpstr>Offer acceptance rate &amp; Renege rate </vt:lpstr>
      <vt:lpstr>Recruitment Channels</vt:lpstr>
      <vt:lpstr>Calculate the cost per hire for Jan, Feb and March</vt:lpstr>
      <vt:lpstr>Thanks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Recruitment Metrics</dc:title>
  <dc:creator>hp</dc:creator>
  <cp:lastModifiedBy>hp</cp:lastModifiedBy>
  <cp:revision>10</cp:revision>
  <dcterms:created xsi:type="dcterms:W3CDTF">2023-05-09T10:26:51Z</dcterms:created>
  <dcterms:modified xsi:type="dcterms:W3CDTF">2023-05-09T12:40:10Z</dcterms:modified>
</cp:coreProperties>
</file>