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9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4" r:id="rId16"/>
    <p:sldId id="2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796C-01C2-2E0A-DAEC-BE5774554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86EDE-A8DC-22DD-12A1-DDC519186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E2132-F7B9-DF64-1607-40B4A61B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6904C-C853-5EB8-BD52-36AD208C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F5AB3-2E1B-4037-89C3-83E38C63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621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9548-E85E-D863-7DCB-FB89A7FFA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8FA55-124A-074C-28F7-000212F74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21B01-CDED-A412-6F95-977BAE421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A9CAC-5D71-5F5D-4D75-6B000073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4C0B7-3F4D-FA05-1047-07695EF7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90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8BF7-4B16-CDB0-8BA8-232C75AD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2758C-499C-8912-E0FB-A2C6E2575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E1586-ABAC-6D32-5DFF-D2DD1338F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A1C7-42B7-1EA6-389F-074266AA6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2FF57-BFA0-486A-8B48-8ED25604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91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C757-03B7-FB7C-028F-3FB96C19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A427D-76E2-2211-FA53-0A18541AD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9196A-742E-3715-AC48-DEC0BE328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4B88C-CDAA-C6D0-0A28-9600AEC9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F657C-03B1-DC56-7DF6-F15237F0F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A357C8-7382-4013-E439-C2C9F01D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46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EBD4-03A6-6D54-F39A-F94D415D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3C1F8-AA67-4193-69BF-0245779C6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6A32C-37B0-A924-DFD8-02541BAEA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0A2859-E58D-DF79-486E-2743C7AE6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F0DB4-0777-D344-7D7A-7FAE3E20E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9688AA-E1F4-955F-3986-8E6B4EF43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5F6CE4-0992-5B88-7ACE-0B230E417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323971-C13C-6F9A-83A5-E0B7D067B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60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1E28-33EE-8413-49F9-ABEE76443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47D14D-89EB-136D-78B0-202A7430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17AAC-D7D2-20C9-BA1D-AF9CFC28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B28DA-5DF9-3D83-8B46-04FEDE44F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82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66E575-3B1F-5E32-6115-7675A23AE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ABD31D-88CC-8D34-95CD-21A0D903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09C76-8F53-98C7-F3D8-688FD957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73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0B99-148B-F16B-6174-E30FF189A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60815-A684-9266-831C-5BF5CD4E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4EF67-CAC8-599E-C4C6-BDBD84026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3114B-BD20-2BA8-067E-8C9389A7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EF24C-9393-3CF3-218C-3EB5C4CF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5D2BD-F6A7-2262-3B0C-BB4519C7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93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D722-AA1D-E7E4-0D19-3AC8FE18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8F7C8C-6A06-4D98-F176-BC819CB97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CB961-C04C-FCCD-4120-F793DC53F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D2A3E-F6D2-0C9E-CDFA-47504A475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2B854-BDB3-644B-6A95-D7BCE22D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27E64-8CFE-7F85-5BB6-DE84C141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849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0CB6-E354-6500-E491-C52E9788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B19A2-F906-2754-A879-86F9374A4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BB97F-89F4-74B5-3E91-FAEF4A708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563FB-1AA0-1761-FFEA-51FA16F8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79D25-4439-C792-6052-2D7A0D51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996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48C9E-B539-0EAD-6D52-A788CBE51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33B92-1245-5C87-35FD-B889D6DD3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B7B54-5098-A69F-F965-B3728BE1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F57EF-A10F-7105-0065-E89B3CBC5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B5527-0B95-CE4B-E543-2A6BBFBC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1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A37B1-D58E-5536-AC89-CB4E2F59E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3D828-E249-50FE-FEDD-88519F5B5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EADFB-0CD0-02BF-C4F0-D3877C9EC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35DFB-9753-4390-B02D-D1A203997CCF}" type="datetimeFigureOut">
              <a:rPr lang="en-IN" smtClean="0"/>
              <a:t>21-08-2022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7B738-572F-1ABA-9B91-80FFCC1CD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BCB95-3AFE-7430-CCFB-EAC5F6442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98C28-4489-4CC8-9CA5-1008F726E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9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9F61-83EC-4602-B086-6DE181D03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HCL Technologies</a:t>
            </a:r>
            <a:r>
              <a:rPr lang="fr-FR" dirty="0"/>
              <a:t>: Leveraging </a:t>
            </a:r>
            <a:r>
              <a:rPr lang="fr-FR" dirty="0" err="1"/>
              <a:t>Technology</a:t>
            </a:r>
            <a:r>
              <a:rPr lang="fr-FR" dirty="0"/>
              <a:t> for Talent Acquisition Transformation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A837D-2AFF-F3EE-7965-B7C4BA307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4324"/>
            <a:ext cx="9144000" cy="97347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HCL</a:t>
            </a:r>
            <a:r>
              <a:rPr lang="en-US" b="1" dirty="0">
                <a:solidFill>
                  <a:srgbClr val="FF0000"/>
                </a:solidFill>
              </a:rPr>
              <a:t>: Technology that touches life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C342-93B5-0BEB-B64A-093D3008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Q. Challenges before Mr. Rao?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2A4C5-16FC-AB06-9FEF-39E0EE24D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Hiring in volume</a:t>
            </a:r>
          </a:p>
          <a:p>
            <a:r>
              <a:rPr lang="en-US" dirty="0"/>
              <a:t>Given the revenue growth target for 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902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2B08-D38A-716E-59B0-55B35BC12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Mr. Rao do?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C3630-F7B8-6F4E-E74E-0793C8893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technology</a:t>
            </a:r>
          </a:p>
          <a:p>
            <a:r>
              <a:rPr lang="en-US" dirty="0"/>
              <a:t>That makes “Hiring Easy”</a:t>
            </a:r>
          </a:p>
          <a:p>
            <a:r>
              <a:rPr lang="en-US" dirty="0"/>
              <a:t>By giving</a:t>
            </a:r>
          </a:p>
          <a:p>
            <a:pPr lvl="1"/>
            <a:r>
              <a:rPr lang="en-US" dirty="0"/>
              <a:t>World class experience</a:t>
            </a:r>
          </a:p>
          <a:p>
            <a:pPr lvl="1"/>
            <a:r>
              <a:rPr lang="en-US" dirty="0"/>
              <a:t>Enhancing efficiency</a:t>
            </a:r>
          </a:p>
          <a:p>
            <a:pPr lvl="1"/>
            <a:r>
              <a:rPr lang="en-US" dirty="0"/>
              <a:t>Impact stakeholders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314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1849-DF7C-86D1-A9C6-E3F2B782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 of Mr. Rao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11392-E294-393B-8DB1-BFBD0866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Identifying the correct recruitment productivity metrics</a:t>
            </a:r>
          </a:p>
          <a:p>
            <a:r>
              <a:rPr lang="en-US" dirty="0"/>
              <a:t>Metrics should measure</a:t>
            </a:r>
          </a:p>
          <a:p>
            <a:pPr lvl="1"/>
            <a:r>
              <a:rPr lang="en-US" dirty="0"/>
              <a:t>Progress of recruitment</a:t>
            </a:r>
          </a:p>
          <a:p>
            <a:pPr lvl="1"/>
            <a:r>
              <a:rPr lang="en-US" dirty="0"/>
              <a:t>Without compromising quality of hire</a:t>
            </a:r>
          </a:p>
          <a:p>
            <a:pPr lvl="1"/>
            <a:r>
              <a:rPr lang="en-US" dirty="0"/>
              <a:t>Cost effective</a:t>
            </a:r>
          </a:p>
          <a:p>
            <a:pPr lvl="1"/>
            <a:r>
              <a:rPr lang="en-US" dirty="0"/>
              <a:t>Positive Experience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705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07E3-E083-5529-E5F1-8250C4AA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LAMP Model of Talent Analytics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DC5ECB-B585-607B-6F3A-66A90F6FC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401"/>
          <a:stretch/>
        </p:blipFill>
        <p:spPr>
          <a:xfrm>
            <a:off x="2414426" y="1690689"/>
            <a:ext cx="7654247" cy="489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8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5D3ADB-28AF-7EFE-26FE-DB7D61516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503" b="8038"/>
          <a:stretch/>
        </p:blipFill>
        <p:spPr>
          <a:xfrm>
            <a:off x="1613044" y="1058239"/>
            <a:ext cx="9349482" cy="496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4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E6D0-B79F-D117-233F-56E6B7F2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71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Talent Metrics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03AF43-EFEA-24C6-015D-467A96712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867" y="1140430"/>
            <a:ext cx="10715946" cy="553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3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AD1A-ED4B-C2AE-D7B0-55C1894C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HCL Technology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77DF-485E-350A-C04F-39C854DC1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1-2-3 Strategy</a:t>
            </a:r>
          </a:p>
          <a:p>
            <a:r>
              <a:rPr lang="en-US" dirty="0"/>
              <a:t>Model 1</a:t>
            </a:r>
          </a:p>
          <a:p>
            <a:pPr lvl="1"/>
            <a:r>
              <a:rPr lang="en-US" dirty="0"/>
              <a:t>Strengthen leadership</a:t>
            </a:r>
          </a:p>
          <a:p>
            <a:pPr lvl="1"/>
            <a:r>
              <a:rPr lang="en-US" dirty="0"/>
              <a:t>Increase market share of core area businesses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3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AD1A-ED4B-C2AE-D7B0-55C1894C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HCL Technology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77DF-485E-350A-C04F-39C854DC1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1-2-3 Strategy</a:t>
            </a:r>
          </a:p>
          <a:p>
            <a:r>
              <a:rPr lang="en-US" dirty="0"/>
              <a:t>Model 2</a:t>
            </a:r>
          </a:p>
          <a:p>
            <a:pPr lvl="1"/>
            <a:r>
              <a:rPr lang="en-US" dirty="0"/>
              <a:t>Sustain the market share</a:t>
            </a:r>
          </a:p>
          <a:p>
            <a:pPr lvl="1"/>
            <a:r>
              <a:rPr lang="en-US" dirty="0"/>
              <a:t>New related offerings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5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AD1A-ED4B-C2AE-D7B0-55C1894C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HCL Technology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77DF-485E-350A-C04F-39C854DC1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1-2-3 Strategy</a:t>
            </a:r>
          </a:p>
          <a:p>
            <a:r>
              <a:rPr lang="en-US" dirty="0"/>
              <a:t>Model 3</a:t>
            </a:r>
          </a:p>
          <a:p>
            <a:pPr lvl="1"/>
            <a:r>
              <a:rPr lang="en-US" dirty="0"/>
              <a:t>Look forward</a:t>
            </a:r>
          </a:p>
          <a:p>
            <a:pPr lvl="1"/>
            <a:r>
              <a:rPr lang="en-US" dirty="0"/>
              <a:t>Follow the trend</a:t>
            </a:r>
          </a:p>
          <a:p>
            <a:pPr lvl="1"/>
            <a:r>
              <a:rPr lang="en-US" dirty="0"/>
              <a:t>Future investment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BD4BB-BE7C-3164-6C4C-7A822827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hiring Target for HCL?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AD7C-46D4-83E0-C041-855F8A2E4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036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0F97B-CB21-F9A1-990D-96412DD4A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TA – </a:t>
            </a:r>
            <a:r>
              <a:rPr lang="en-US" dirty="0" err="1"/>
              <a:t>CoE</a:t>
            </a:r>
            <a:r>
              <a:rPr lang="en-US" dirty="0"/>
              <a:t>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71F16-F9EB-A181-FAD2-66D62FEE7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413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9453-C3AC-0CB4-43AB-282D3F27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Talent Acquisition in HCL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FD587-44CE-D0DC-542B-AE3B34FEE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were lacuna of old HR recruitment system (2012)?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34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9453-C3AC-0CB4-43AB-282D3F27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Talent Acquisition in HCL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FD587-44CE-D0DC-542B-AE3B34FEE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Recruitment system (2013-17)</a:t>
            </a:r>
          </a:p>
          <a:p>
            <a:r>
              <a:rPr lang="en-US" dirty="0"/>
              <a:t>ATS</a:t>
            </a:r>
          </a:p>
          <a:p>
            <a:r>
              <a:rPr lang="en-US" dirty="0" err="1"/>
              <a:t>iTAP</a:t>
            </a:r>
            <a:r>
              <a:rPr lang="en-US" dirty="0"/>
              <a:t> (reduced </a:t>
            </a:r>
            <a:r>
              <a:rPr lang="en-US" dirty="0" err="1"/>
              <a:t>duplicacy</a:t>
            </a:r>
            <a:r>
              <a:rPr lang="en-US" dirty="0"/>
              <a:t>)</a:t>
            </a:r>
          </a:p>
          <a:p>
            <a:r>
              <a:rPr lang="en-US" dirty="0"/>
              <a:t>Lead time – 56 days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929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9BED3-D825-514A-C60F-7B877BD2B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437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Target of 50 K Recruitment: </a:t>
            </a:r>
            <a:br>
              <a:rPr lang="en-US" dirty="0"/>
            </a:br>
            <a:r>
              <a:rPr lang="en-US" dirty="0">
                <a:highlight>
                  <a:srgbClr val="FFFF00"/>
                </a:highlight>
              </a:rPr>
              <a:t>Emergence of </a:t>
            </a:r>
            <a:r>
              <a:rPr lang="en-US" dirty="0" err="1">
                <a:highlight>
                  <a:srgbClr val="FFFF00"/>
                </a:highlight>
              </a:rPr>
              <a:t>Techruit</a:t>
            </a:r>
            <a:endParaRPr lang="en-IN" dirty="0">
              <a:highlight>
                <a:srgbClr val="FFFF00"/>
              </a:highligh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578DF8-FB90-EC8F-0CE1-208A9F0B3B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487" t="19434" r="33044" b="18231"/>
          <a:stretch/>
        </p:blipFill>
        <p:spPr>
          <a:xfrm>
            <a:off x="1869896" y="1119883"/>
            <a:ext cx="8969338" cy="5372991"/>
          </a:xfrm>
        </p:spPr>
      </p:pic>
    </p:spTree>
    <p:extLst>
      <p:ext uri="{BB962C8B-B14F-4D97-AF65-F5344CB8AC3E}">
        <p14:creationId xmlns:p14="http://schemas.microsoft.com/office/powerpoint/2010/main" val="1735693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4227-63DB-F349-845B-2FE1C521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CF74A-F2AC-B41B-3F51-AA6E93DC0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  <a:p>
            <a:r>
              <a:rPr lang="en-US" dirty="0"/>
              <a:t>Boudreau and Ramstad (2007)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193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205</Words>
  <Application>Microsoft Office PowerPoint</Application>
  <PresentationFormat>Widescreen</PresentationFormat>
  <Paragraphs>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HCL Technologies: Leveraging Technology for Talent Acquisition Transformation</vt:lpstr>
      <vt:lpstr>Q. Challenges before Mr. Rao?</vt:lpstr>
      <vt:lpstr>What can Mr. Rao do?</vt:lpstr>
      <vt:lpstr>Initiative of Mr. Rao</vt:lpstr>
      <vt:lpstr>LAMP Model of Talent Analytics</vt:lpstr>
      <vt:lpstr>PowerPoint Presentation</vt:lpstr>
      <vt:lpstr>Talent Metrics</vt:lpstr>
      <vt:lpstr>HCL Technology</vt:lpstr>
      <vt:lpstr>HCL Technology</vt:lpstr>
      <vt:lpstr>HCL Technology</vt:lpstr>
      <vt:lpstr>What is the hiring Target for HCL?</vt:lpstr>
      <vt:lpstr>What is TA – CoE?</vt:lpstr>
      <vt:lpstr>Process of Talent Acquisition in HCL</vt:lpstr>
      <vt:lpstr>Process of Talent Acquisition in HCL</vt:lpstr>
      <vt:lpstr>Target of 50 K Recruitment:  Emergence of Techruit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HCL Technologies: Leveraging Technology for Talent Acquisition Transformation</dc:title>
  <dc:creator>Rama Yadav</dc:creator>
  <cp:lastModifiedBy>Rama Yadav</cp:lastModifiedBy>
  <cp:revision>1</cp:revision>
  <dcterms:created xsi:type="dcterms:W3CDTF">2022-08-21T01:43:42Z</dcterms:created>
  <dcterms:modified xsi:type="dcterms:W3CDTF">2022-08-21T03:01:01Z</dcterms:modified>
</cp:coreProperties>
</file>