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3"/>
  </p:notesMasterIdLst>
  <p:handoutMasterIdLst>
    <p:handoutMasterId r:id="rId54"/>
  </p:handoutMasterIdLst>
  <p:sldIdLst>
    <p:sldId id="256" r:id="rId2"/>
    <p:sldId id="351" r:id="rId3"/>
    <p:sldId id="509" r:id="rId4"/>
    <p:sldId id="510" r:id="rId5"/>
    <p:sldId id="511" r:id="rId6"/>
    <p:sldId id="512" r:id="rId7"/>
    <p:sldId id="513" r:id="rId8"/>
    <p:sldId id="514" r:id="rId9"/>
    <p:sldId id="515" r:id="rId10"/>
    <p:sldId id="516" r:id="rId11"/>
    <p:sldId id="517" r:id="rId12"/>
    <p:sldId id="526" r:id="rId13"/>
    <p:sldId id="326" r:id="rId14"/>
    <p:sldId id="327" r:id="rId15"/>
    <p:sldId id="527" r:id="rId16"/>
    <p:sldId id="528" r:id="rId17"/>
    <p:sldId id="529" r:id="rId18"/>
    <p:sldId id="530" r:id="rId19"/>
    <p:sldId id="531" r:id="rId20"/>
    <p:sldId id="532" r:id="rId21"/>
    <p:sldId id="533" r:id="rId22"/>
    <p:sldId id="534" r:id="rId23"/>
    <p:sldId id="518" r:id="rId24"/>
    <p:sldId id="519" r:id="rId25"/>
    <p:sldId id="520" r:id="rId26"/>
    <p:sldId id="521" r:id="rId27"/>
    <p:sldId id="522" r:id="rId28"/>
    <p:sldId id="523" r:id="rId29"/>
    <p:sldId id="535" r:id="rId30"/>
    <p:sldId id="551" r:id="rId31"/>
    <p:sldId id="552" r:id="rId32"/>
    <p:sldId id="540" r:id="rId33"/>
    <p:sldId id="536" r:id="rId34"/>
    <p:sldId id="537" r:id="rId35"/>
    <p:sldId id="538" r:id="rId36"/>
    <p:sldId id="539" r:id="rId37"/>
    <p:sldId id="354" r:id="rId38"/>
    <p:sldId id="355" r:id="rId39"/>
    <p:sldId id="357" r:id="rId40"/>
    <p:sldId id="358" r:id="rId41"/>
    <p:sldId id="541" r:id="rId42"/>
    <p:sldId id="542" r:id="rId43"/>
    <p:sldId id="543" r:id="rId44"/>
    <p:sldId id="544" r:id="rId45"/>
    <p:sldId id="545" r:id="rId46"/>
    <p:sldId id="546" r:id="rId47"/>
    <p:sldId id="547" r:id="rId48"/>
    <p:sldId id="548" r:id="rId49"/>
    <p:sldId id="549" r:id="rId50"/>
    <p:sldId id="550" r:id="rId51"/>
    <p:sldId id="289" r:id="rId5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dirty="0">
              <a:solidFill>
                <a:schemeClr val="tx1"/>
              </a:solidFill>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Selection Process</a:t>
          </a:r>
          <a:endParaRPr lang="en-MY" sz="3200" kern="1200" dirty="0">
            <a:solidFill>
              <a:srgbClr val="FFFFEE"/>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Screening</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Screening</a:t>
          </a:r>
          <a:endParaRPr lang="en-MY" sz="3200" kern="1200" dirty="0">
            <a:solidFill>
              <a:srgbClr val="FFFFEE"/>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dgm:spPr>
        <a:solidFill>
          <a:srgbClr val="FFFFFF"/>
        </a:solidFill>
      </dgm:spPr>
      <dgm:t>
        <a:bodyPr/>
        <a:lstStyle/>
        <a:p>
          <a:r>
            <a:rPr lang="en-MY" dirty="0">
              <a:solidFill>
                <a:schemeClr val="tx1"/>
              </a:solidFill>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dgm:presLayoutVars>
          <dgm:chMax val="0"/>
          <dgm:bulletEnabled val="1"/>
        </dgm:presLayoutVars>
      </dgm:prSet>
      <dgm:spPr>
        <a:xfrm>
          <a:off x="0" y="4223844"/>
          <a:ext cx="8424936" cy="7488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9F632401-E818-4C51-8AD9-2EF02544AF6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Job Interview</a:t>
          </a: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Reference Check</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181" custLinFactNeighborY="-81722">
        <dgm:presLayoutVars>
          <dgm:chMax val="0"/>
          <dgm:bulletEnabled val="1"/>
        </dgm:presLayoutVars>
      </dgm:prSet>
      <dgm:spPr>
        <a:xfrm>
          <a:off x="0" y="0"/>
          <a:ext cx="8394437" cy="7371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7">
        <dgm:presLayoutVars>
          <dgm:chMax val="0"/>
          <dgm:bulletEnabled val="1"/>
        </dgm:presLayoutVars>
      </dgm:prSet>
      <dgm:spPr>
        <a:xfrm>
          <a:off x="0" y="860003"/>
          <a:ext cx="8424936" cy="748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7">
        <dgm:presLayoutVars>
          <dgm:chMax val="0"/>
          <dgm:bulletEnabled val="1"/>
        </dgm:presLayoutVars>
      </dgm:prSet>
      <dgm:spPr>
        <a:xfrm>
          <a:off x="0" y="1700964"/>
          <a:ext cx="8424936" cy="748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7">
        <dgm:presLayoutVars>
          <dgm:chMax val="0"/>
          <dgm:bulletEnabled val="1"/>
        </dgm:presLayoutVars>
      </dgm:prSet>
      <dgm:spPr>
        <a:xfrm>
          <a:off x="0" y="2541923"/>
          <a:ext cx="8424936" cy="748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7">
        <dgm:presLayoutVars>
          <dgm:chMax val="0"/>
          <dgm:bulletEnabled val="1"/>
        </dgm:presLayoutVars>
      </dgm:prSet>
      <dgm:spPr>
        <a:xfrm>
          <a:off x="0" y="3382884"/>
          <a:ext cx="8424936" cy="748800"/>
        </a:xfrm>
        <a:prstGeom prst="roundRect">
          <a:avLst/>
        </a:prstGeom>
      </dgm:spPr>
    </dgm:pt>
    <dgm:pt modelId="{DF8B01CB-E1C2-4B02-90B4-84632219A2BB}" type="pres">
      <dgm:prSet presAssocID="{50D1EFFD-B5DF-4B00-958E-B565E7042B8F}" presName="spacer" presStyleCnt="0"/>
      <dgm:spPr/>
    </dgm:pt>
    <dgm:pt modelId="{BA4486A0-A583-4139-905B-9EF88A7EB6B4}" type="pres">
      <dgm:prSet presAssocID="{9F632401-E818-4C51-8AD9-2EF02544AF6A}" presName="parentText" presStyleLbl="node1" presStyleIdx="5" presStyleCnt="7" custLinFactNeighborY="26723">
        <dgm:presLayoutVars>
          <dgm:chMax val="0"/>
          <dgm:bulletEnabled val="1"/>
        </dgm:presLayoutVars>
      </dgm:prSet>
      <dgm:spPr>
        <a:xfrm>
          <a:off x="0" y="4257040"/>
          <a:ext cx="8424936" cy="7371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6" presStyleCnt="7">
        <dgm:presLayoutVars>
          <dgm:chMax val="0"/>
          <dgm:bulletEnabled val="1"/>
        </dgm:presLayoutVars>
      </dgm:prSet>
      <dgm:spPr>
        <a:xfrm>
          <a:off x="0" y="5064804"/>
          <a:ext cx="8424936" cy="748800"/>
        </a:xfrm>
        <a:prstGeom prst="roundRect">
          <a:avLst/>
        </a:prstGeom>
      </dgm:spPr>
    </dgm:pt>
  </dgm:ptLst>
  <dgm:cxnLst>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5"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8D36E8FC-5724-4BE4-BA61-3E6DB4DE31E9}" srcId="{703D4D02-5513-427D-B6E9-B2E187EE0C3A}" destId="{F471258B-B9F3-4519-8692-742BA912F02C}" srcOrd="6"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B8B171A5-919F-42FA-A771-F6152B7C598C}" type="presParOf" srcId="{CC8763B3-4621-4666-B669-3C5BA2A30DBE}" destId="{BA4486A0-A583-4139-905B-9EF88A7EB6B4}" srcOrd="10" destOrd="0" presId="urn:microsoft.com/office/officeart/2005/8/layout/vList2"/>
    <dgm:cxn modelId="{A3646A39-CD66-4807-BD6A-C5C8FC356677}" type="presParOf" srcId="{CC8763B3-4621-4666-B669-3C5BA2A30DBE}" destId="{47B5A7A5-11E1-4A05-B047-AE6EE3F8525B}" srcOrd="11" destOrd="0" presId="urn:microsoft.com/office/officeart/2005/8/layout/vList2"/>
    <dgm:cxn modelId="{3D2799D7-A4BD-432C-8A4C-EBC20F94BBF2}" type="presParOf" srcId="{CC8763B3-4621-4666-B669-3C5BA2A30DBE}" destId="{26630B15-1639-4AF0-8788-CBCA817567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Selection Process</a:t>
          </a:r>
          <a:endParaRPr lang="en-MY" sz="3200" kern="1200" dirty="0">
            <a:solidFill>
              <a:srgbClr val="FFFFEE"/>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Screening</a:t>
          </a:r>
          <a:endParaRPr lang="en-MY" sz="3200" kern="1200" dirty="0">
            <a:solidFill>
              <a:schemeClr val="tx1"/>
            </a:solidFill>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a:solidFill>
                <a:srgbClr val="FFFFEE"/>
              </a:solidFill>
              <a:latin typeface="Arial"/>
              <a:ea typeface="+mn-ea"/>
              <a:cs typeface="+mn-cs"/>
            </a:rPr>
            <a:t>Screening</a:t>
          </a:r>
          <a:endParaRPr lang="en-MY" sz="3200" kern="1200" dirty="0">
            <a:solidFill>
              <a:srgbClr val="FFFFEE"/>
            </a:solidFill>
            <a:latin typeface="Arial"/>
            <a:ea typeface="+mn-ea"/>
            <a:cs typeface="+mn-cs"/>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6553" y="36553"/>
        <a:ext cx="8321331" cy="675694"/>
      </dsp:txXfrm>
    </dsp:sp>
    <dsp:sp modelId="{C75F0C89-4FDE-43A5-BCFE-A9860503C606}">
      <dsp:nvSpPr>
        <dsp:cNvPr id="0" name=""/>
        <dsp:cNvSpPr/>
      </dsp:nvSpPr>
      <dsp:spPr>
        <a:xfrm>
          <a:off x="0" y="86000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6553" y="896556"/>
        <a:ext cx="8351830" cy="675694"/>
      </dsp:txXfrm>
    </dsp:sp>
    <dsp:sp modelId="{0A80F9D6-B120-441A-A51E-04C68EE40530}">
      <dsp:nvSpPr>
        <dsp:cNvPr id="0" name=""/>
        <dsp:cNvSpPr/>
      </dsp:nvSpPr>
      <dsp:spPr>
        <a:xfrm>
          <a:off x="0" y="170096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6553" y="1737517"/>
        <a:ext cx="8351830" cy="675694"/>
      </dsp:txXfrm>
    </dsp:sp>
    <dsp:sp modelId="{B6A3A167-9354-415B-8D75-E452646CD9C9}">
      <dsp:nvSpPr>
        <dsp:cNvPr id="0" name=""/>
        <dsp:cNvSpPr/>
      </dsp:nvSpPr>
      <dsp:spPr>
        <a:xfrm>
          <a:off x="0" y="2541923"/>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6553" y="2578476"/>
        <a:ext cx="8351830" cy="675694"/>
      </dsp:txXfrm>
    </dsp:sp>
    <dsp:sp modelId="{0653DB32-C73E-4EA1-95A0-59C496657901}">
      <dsp:nvSpPr>
        <dsp:cNvPr id="0" name=""/>
        <dsp:cNvSpPr/>
      </dsp:nvSpPr>
      <dsp:spPr>
        <a:xfrm>
          <a:off x="0" y="3382884"/>
          <a:ext cx="8424936" cy="748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sp:txBody>
      <dsp:txXfrm>
        <a:off x="36553" y="3419437"/>
        <a:ext cx="8351830" cy="675694"/>
      </dsp:txXfrm>
    </dsp:sp>
    <dsp:sp modelId="{BA4486A0-A583-4139-905B-9EF88A7EB6B4}">
      <dsp:nvSpPr>
        <dsp:cNvPr id="0" name=""/>
        <dsp:cNvSpPr/>
      </dsp:nvSpPr>
      <dsp:spPr>
        <a:xfrm>
          <a:off x="0" y="4223844"/>
          <a:ext cx="8424936" cy="748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Job Interview</a:t>
          </a:r>
        </a:p>
      </dsp:txBody>
      <dsp:txXfrm>
        <a:off x="36553" y="4260397"/>
        <a:ext cx="8351830" cy="675694"/>
      </dsp:txXfrm>
    </dsp:sp>
    <dsp:sp modelId="{26630B15-1639-4AF0-8788-CBCA81756700}">
      <dsp:nvSpPr>
        <dsp:cNvPr id="0" name=""/>
        <dsp:cNvSpPr/>
      </dsp:nvSpPr>
      <dsp:spPr>
        <a:xfrm>
          <a:off x="0" y="5064804"/>
          <a:ext cx="8424936" cy="748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Reference Check</a:t>
          </a:r>
        </a:p>
      </dsp:txBody>
      <dsp:txXfrm>
        <a:off x="36553" y="5101357"/>
        <a:ext cx="8351830"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a:t>
          </a:r>
        </a:p>
      </dsp:txBody>
      <dsp:txXfrm>
        <a:off x="35982" y="35982"/>
        <a:ext cx="8322473" cy="665136"/>
      </dsp:txXfrm>
    </dsp:sp>
    <dsp:sp modelId="{C75F0C89-4FDE-43A5-BCFE-A9860503C606}">
      <dsp:nvSpPr>
        <dsp:cNvPr id="0" name=""/>
        <dsp:cNvSpPr/>
      </dsp:nvSpPr>
      <dsp:spPr>
        <a:xfrm>
          <a:off x="0" y="86621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Recruiting Metrics</a:t>
          </a:r>
        </a:p>
      </dsp:txBody>
      <dsp:txXfrm>
        <a:off x="35982" y="902196"/>
        <a:ext cx="8352972" cy="665136"/>
      </dsp:txXfrm>
    </dsp:sp>
    <dsp:sp modelId="{0A80F9D6-B120-441A-A51E-04C68EE40530}">
      <dsp:nvSpPr>
        <dsp:cNvPr id="0" name=""/>
        <dsp:cNvSpPr/>
      </dsp:nvSpPr>
      <dsp:spPr>
        <a:xfrm>
          <a:off x="0" y="170699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Selection Process</a:t>
          </a:r>
          <a:endParaRPr lang="en-MY" sz="3200" kern="1200" dirty="0">
            <a:solidFill>
              <a:srgbClr val="000000"/>
            </a:solidFill>
            <a:latin typeface="Arial"/>
            <a:ea typeface="+mn-ea"/>
            <a:cs typeface="+mn-cs"/>
          </a:endParaRPr>
        </a:p>
      </dsp:txBody>
      <dsp:txXfrm>
        <a:off x="35982" y="1742976"/>
        <a:ext cx="8352972" cy="665136"/>
      </dsp:txXfrm>
    </dsp:sp>
    <dsp:sp modelId="{B6A3A167-9354-415B-8D75-E452646CD9C9}">
      <dsp:nvSpPr>
        <dsp:cNvPr id="0" name=""/>
        <dsp:cNvSpPr/>
      </dsp:nvSpPr>
      <dsp:spPr>
        <a:xfrm>
          <a:off x="0" y="254777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Validity and Reliability</a:t>
          </a:r>
        </a:p>
      </dsp:txBody>
      <dsp:txXfrm>
        <a:off x="35982" y="2583756"/>
        <a:ext cx="8352972" cy="665136"/>
      </dsp:txXfrm>
    </dsp:sp>
    <dsp:sp modelId="{0653DB32-C73E-4EA1-95A0-59C496657901}">
      <dsp:nvSpPr>
        <dsp:cNvPr id="0" name=""/>
        <dsp:cNvSpPr/>
      </dsp:nvSpPr>
      <dsp:spPr>
        <a:xfrm>
          <a:off x="0" y="3388554"/>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Screening</a:t>
          </a:r>
          <a:endParaRPr lang="en-MY" sz="3200" kern="1200" dirty="0">
            <a:solidFill>
              <a:srgbClr val="000000"/>
            </a:solidFill>
            <a:latin typeface="Arial"/>
            <a:ea typeface="+mn-ea"/>
            <a:cs typeface="+mn-cs"/>
          </a:endParaRPr>
        </a:p>
      </dsp:txBody>
      <dsp:txXfrm>
        <a:off x="35982" y="3424536"/>
        <a:ext cx="8352972" cy="665136"/>
      </dsp:txXfrm>
    </dsp:sp>
    <dsp:sp modelId="{BA4486A0-A583-4139-905B-9EF88A7EB6B4}">
      <dsp:nvSpPr>
        <dsp:cNvPr id="0" name=""/>
        <dsp:cNvSpPr/>
      </dsp:nvSpPr>
      <dsp:spPr>
        <a:xfrm>
          <a:off x="0" y="4257040"/>
          <a:ext cx="8424936" cy="7371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Job Interview</a:t>
          </a:r>
        </a:p>
      </dsp:txBody>
      <dsp:txXfrm>
        <a:off x="35982" y="4293022"/>
        <a:ext cx="8352972" cy="665136"/>
      </dsp:txXfrm>
    </dsp:sp>
    <dsp:sp modelId="{26630B15-1639-4AF0-8788-CBCA81756700}">
      <dsp:nvSpPr>
        <dsp:cNvPr id="0" name=""/>
        <dsp:cNvSpPr/>
      </dsp:nvSpPr>
      <dsp:spPr>
        <a:xfrm>
          <a:off x="0" y="5070114"/>
          <a:ext cx="8424936" cy="7371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200" kern="1200" dirty="0">
              <a:solidFill>
                <a:srgbClr val="FFFFEE"/>
              </a:solidFill>
              <a:latin typeface="Arial"/>
              <a:ea typeface="+mn-ea"/>
              <a:cs typeface="+mn-cs"/>
            </a:rPr>
            <a:t>Reference Check</a:t>
          </a:r>
        </a:p>
      </dsp:txBody>
      <dsp:txXfrm>
        <a:off x="35982" y="5106096"/>
        <a:ext cx="8352972" cy="6651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ACQUISITION-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3962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E0DE-5AFE-4644-AA09-9B870566B24E}"/>
              </a:ext>
            </a:extLst>
          </p:cNvPr>
          <p:cNvSpPr>
            <a:spLocks noGrp="1"/>
          </p:cNvSpPr>
          <p:nvPr>
            <p:ph type="title"/>
          </p:nvPr>
        </p:nvSpPr>
        <p:spPr/>
        <p:txBody>
          <a:bodyPr/>
          <a:lstStyle/>
          <a:p>
            <a:r>
              <a:rPr lang="en-MY" dirty="0"/>
              <a:t>Selection</a:t>
            </a:r>
          </a:p>
        </p:txBody>
      </p:sp>
      <p:sp>
        <p:nvSpPr>
          <p:cNvPr id="3" name="Content Placeholder 2">
            <a:extLst>
              <a:ext uri="{FF2B5EF4-FFF2-40B4-BE49-F238E27FC236}">
                <a16:creationId xmlns:a16="http://schemas.microsoft.com/office/drawing/2014/main" id="{F45342B5-D709-4AD3-B4FE-CBC536F69071}"/>
              </a:ext>
            </a:extLst>
          </p:cNvPr>
          <p:cNvSpPr>
            <a:spLocks noGrp="1"/>
          </p:cNvSpPr>
          <p:nvPr>
            <p:ph idx="1"/>
          </p:nvPr>
        </p:nvSpPr>
        <p:spPr/>
        <p:txBody>
          <a:bodyPr/>
          <a:lstStyle/>
          <a:p>
            <a:pPr marL="0" indent="0">
              <a:buNone/>
            </a:pPr>
            <a:r>
              <a:rPr lang="en-MY" dirty="0"/>
              <a:t>Selecting is the process of choosing from a group of applicants that individual deemed to be best qualified for a particular job opening. An organization’s success in its recruiting activities significantly affects the efficiency and effectiveness of selection. An adequate pool of applicants provides organization greater latitude in choosing employees; an inadequate pool reduces latitude and may result in the employment of marginally qualified candidates.</a:t>
            </a:r>
          </a:p>
        </p:txBody>
      </p:sp>
    </p:spTree>
    <p:extLst>
      <p:ext uri="{BB962C8B-B14F-4D97-AF65-F5344CB8AC3E}">
        <p14:creationId xmlns:p14="http://schemas.microsoft.com/office/powerpoint/2010/main" val="351827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442B-BDD6-4FEE-9FF0-BA9C9D1B53D1}"/>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877DA020-7591-4744-8F67-95BFE8D8BB62}"/>
              </a:ext>
            </a:extLst>
          </p:cNvPr>
          <p:cNvPicPr>
            <a:picLocks noChangeAspect="1"/>
          </p:cNvPicPr>
          <p:nvPr/>
        </p:nvPicPr>
        <p:blipFill>
          <a:blip r:embed="rId2"/>
          <a:stretch>
            <a:fillRect/>
          </a:stretch>
        </p:blipFill>
        <p:spPr>
          <a:xfrm>
            <a:off x="986286" y="1628800"/>
            <a:ext cx="7656662" cy="4608512"/>
          </a:xfrm>
          <a:prstGeom prst="rect">
            <a:avLst/>
          </a:prstGeom>
        </p:spPr>
      </p:pic>
    </p:spTree>
    <p:extLst>
      <p:ext uri="{BB962C8B-B14F-4D97-AF65-F5344CB8AC3E}">
        <p14:creationId xmlns:p14="http://schemas.microsoft.com/office/powerpoint/2010/main" val="1641145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8350-F9CB-4864-96A3-EA32AE1E952F}"/>
              </a:ext>
            </a:extLst>
          </p:cNvPr>
          <p:cNvSpPr>
            <a:spLocks noGrp="1"/>
          </p:cNvSpPr>
          <p:nvPr>
            <p:ph type="title"/>
          </p:nvPr>
        </p:nvSpPr>
        <p:spPr/>
        <p:txBody>
          <a:bodyPr/>
          <a:lstStyle/>
          <a:p>
            <a:r>
              <a:rPr lang="en-MY" dirty="0"/>
              <a:t>Selection Process</a:t>
            </a:r>
          </a:p>
        </p:txBody>
      </p:sp>
      <p:sp>
        <p:nvSpPr>
          <p:cNvPr id="3" name="Content Placeholder 2">
            <a:extLst>
              <a:ext uri="{FF2B5EF4-FFF2-40B4-BE49-F238E27FC236}">
                <a16:creationId xmlns:a16="http://schemas.microsoft.com/office/drawing/2014/main" id="{4187D57D-3A36-4A71-850D-45DEB26A0885}"/>
              </a:ext>
            </a:extLst>
          </p:cNvPr>
          <p:cNvSpPr>
            <a:spLocks noGrp="1"/>
          </p:cNvSpPr>
          <p:nvPr>
            <p:ph idx="1"/>
          </p:nvPr>
        </p:nvSpPr>
        <p:spPr/>
        <p:txBody>
          <a:bodyPr/>
          <a:lstStyle/>
          <a:p>
            <a:pPr marL="514350" indent="-514350">
              <a:buFont typeface="+mj-lt"/>
              <a:buAutoNum type="arabicPeriod"/>
            </a:pPr>
            <a:r>
              <a:rPr lang="en-MY" dirty="0"/>
              <a:t>Initial Screening</a:t>
            </a:r>
          </a:p>
          <a:p>
            <a:pPr marL="514350" indent="-514350">
              <a:buFont typeface="+mj-lt"/>
              <a:buAutoNum type="arabicPeriod"/>
            </a:pPr>
            <a:r>
              <a:rPr lang="en-MY" dirty="0"/>
              <a:t>Secondary Screening</a:t>
            </a:r>
          </a:p>
          <a:p>
            <a:pPr marL="514350" indent="-514350">
              <a:buFont typeface="+mj-lt"/>
              <a:buAutoNum type="arabicPeriod"/>
            </a:pPr>
            <a:r>
              <a:rPr lang="en-MY" dirty="0"/>
              <a:t>Candidacy</a:t>
            </a:r>
          </a:p>
          <a:p>
            <a:pPr marL="514350" indent="-514350">
              <a:buFont typeface="+mj-lt"/>
              <a:buAutoNum type="arabicPeriod"/>
            </a:pPr>
            <a:r>
              <a:rPr lang="en-MY" dirty="0"/>
              <a:t>Verification</a:t>
            </a:r>
          </a:p>
          <a:p>
            <a:pPr marL="514350" indent="-514350">
              <a:buFont typeface="+mj-lt"/>
              <a:buAutoNum type="arabicPeriod"/>
            </a:pPr>
            <a:r>
              <a:rPr lang="en-MY" dirty="0"/>
              <a:t>Final Decision</a:t>
            </a:r>
          </a:p>
        </p:txBody>
      </p:sp>
    </p:spTree>
    <p:extLst>
      <p:ext uri="{BB962C8B-B14F-4D97-AF65-F5344CB8AC3E}">
        <p14:creationId xmlns:p14="http://schemas.microsoft.com/office/powerpoint/2010/main" val="1135892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82D-ECDC-4E12-82E2-A6B25D31521A}"/>
              </a:ext>
            </a:extLst>
          </p:cNvPr>
          <p:cNvSpPr>
            <a:spLocks noGrp="1"/>
          </p:cNvSpPr>
          <p:nvPr>
            <p:ph type="title"/>
          </p:nvPr>
        </p:nvSpPr>
        <p:spPr/>
        <p:txBody>
          <a:bodyPr/>
          <a:lstStyle/>
          <a:p>
            <a:r>
              <a:rPr lang="en-MY" dirty="0"/>
              <a:t>Selection Process</a:t>
            </a:r>
          </a:p>
        </p:txBody>
      </p:sp>
      <p:pic>
        <p:nvPicPr>
          <p:cNvPr id="5" name="Picture 4">
            <a:extLst>
              <a:ext uri="{FF2B5EF4-FFF2-40B4-BE49-F238E27FC236}">
                <a16:creationId xmlns:a16="http://schemas.microsoft.com/office/drawing/2014/main" id="{4D34DB87-5DE7-4178-9D48-928BF60D2345}"/>
              </a:ext>
            </a:extLst>
          </p:cNvPr>
          <p:cNvPicPr>
            <a:picLocks noChangeAspect="1"/>
          </p:cNvPicPr>
          <p:nvPr/>
        </p:nvPicPr>
        <p:blipFill>
          <a:blip r:embed="rId2"/>
          <a:stretch>
            <a:fillRect/>
          </a:stretch>
        </p:blipFill>
        <p:spPr>
          <a:xfrm>
            <a:off x="1662137" y="1628800"/>
            <a:ext cx="5819725" cy="5120359"/>
          </a:xfrm>
          <a:prstGeom prst="rect">
            <a:avLst/>
          </a:prstGeom>
        </p:spPr>
      </p:pic>
    </p:spTree>
    <p:extLst>
      <p:ext uri="{BB962C8B-B14F-4D97-AF65-F5344CB8AC3E}">
        <p14:creationId xmlns:p14="http://schemas.microsoft.com/office/powerpoint/2010/main" val="228066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4872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B21B8B71-6276-48D5-9536-4E2189266DE1}"/>
              </a:ext>
            </a:extLst>
          </p:cNvPr>
          <p:cNvSpPr txBox="1"/>
          <p:nvPr/>
        </p:nvSpPr>
        <p:spPr>
          <a:xfrm>
            <a:off x="685800" y="2008077"/>
            <a:ext cx="7772400" cy="4832092"/>
          </a:xfrm>
          <a:prstGeom prst="rect">
            <a:avLst/>
          </a:prstGeom>
          <a:noFill/>
        </p:spPr>
        <p:txBody>
          <a:bodyPr wrap="square" rtlCol="0">
            <a:spAutoFit/>
          </a:bodyPr>
          <a:lstStyle/>
          <a:p>
            <a:r>
              <a:rPr lang="en-MY" sz="2800" dirty="0"/>
              <a:t>Hiring the wrong person for the job is a costly mistake. Selection errors can impact the organization’s human capital management plan, employee morale, management time, training budgets, productivity and profitability. Just as reliability and validity were critical parts of the pre-screening process, you must also establish the reliability and validity of the selection tools and methods.</a:t>
            </a:r>
          </a:p>
          <a:p>
            <a:endParaRPr lang="en-MY" sz="2800" dirty="0"/>
          </a:p>
          <a:p>
            <a:endParaRPr lang="en-MY" sz="2800" dirty="0"/>
          </a:p>
        </p:txBody>
      </p:sp>
    </p:spTree>
    <p:extLst>
      <p:ext uri="{BB962C8B-B14F-4D97-AF65-F5344CB8AC3E}">
        <p14:creationId xmlns:p14="http://schemas.microsoft.com/office/powerpoint/2010/main" val="1654509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Reliability and Validity of Selection Tools and Methods</a:t>
            </a:r>
          </a:p>
        </p:txBody>
      </p:sp>
      <p:sp>
        <p:nvSpPr>
          <p:cNvPr id="4" name="TextBox 3">
            <a:extLst>
              <a:ext uri="{FF2B5EF4-FFF2-40B4-BE49-F238E27FC236}">
                <a16:creationId xmlns:a16="http://schemas.microsoft.com/office/drawing/2014/main" id="{F6A16B98-B413-448D-8639-54C10C5506E3}"/>
              </a:ext>
            </a:extLst>
          </p:cNvPr>
          <p:cNvSpPr txBox="1"/>
          <p:nvPr/>
        </p:nvSpPr>
        <p:spPr>
          <a:xfrm>
            <a:off x="914400" y="1628800"/>
            <a:ext cx="7618040" cy="4801314"/>
          </a:xfrm>
          <a:prstGeom prst="rect">
            <a:avLst/>
          </a:prstGeom>
          <a:noFill/>
        </p:spPr>
        <p:txBody>
          <a:bodyPr wrap="square" rtlCol="0">
            <a:spAutoFit/>
          </a:bodyPr>
          <a:lstStyle/>
          <a:p>
            <a:r>
              <a:rPr lang="en-MY" b="1" dirty="0"/>
              <a:t>Establishing Reliability</a:t>
            </a:r>
          </a:p>
          <a:p>
            <a:r>
              <a:rPr lang="en-MY" dirty="0"/>
              <a:t>Reliability is the ability of an instrument to measure consistently. For example, if an applicant takes a motor skills test twice, the scores should be similar (allowing for the effect of practice). If the scores differ significantly, the test may not be reliable.</a:t>
            </a:r>
          </a:p>
          <a:p>
            <a:endParaRPr lang="en-MY" dirty="0"/>
          </a:p>
          <a:p>
            <a:r>
              <a:rPr lang="en-MY" dirty="0"/>
              <a:t>Perfect reliability is difficult to achieve. The following types of errors can lead to inconsistent results:</a:t>
            </a:r>
          </a:p>
          <a:p>
            <a:pPr marL="285750" indent="-285750">
              <a:buFont typeface="Wingdings" panose="05000000000000000000" pitchFamily="2" charset="2"/>
              <a:buChar char="§"/>
            </a:pPr>
            <a:r>
              <a:rPr lang="en-MY" dirty="0"/>
              <a:t>Failure to measure some aspect of an important attribute</a:t>
            </a:r>
          </a:p>
          <a:p>
            <a:pPr marL="285750" indent="-285750">
              <a:buFont typeface="Wingdings" panose="05000000000000000000" pitchFamily="2" charset="2"/>
              <a:buChar char="§"/>
            </a:pPr>
            <a:r>
              <a:rPr lang="en-MY" dirty="0"/>
              <a:t>Irrelevant questions in an interview or on a test</a:t>
            </a:r>
          </a:p>
          <a:p>
            <a:pPr marL="285750" indent="-285750">
              <a:buFont typeface="Wingdings" panose="05000000000000000000" pitchFamily="2" charset="2"/>
              <a:buChar char="§"/>
            </a:pPr>
            <a:r>
              <a:rPr lang="en-MY" dirty="0"/>
              <a:t>Different time limits for candidates in an interview or on a test</a:t>
            </a:r>
          </a:p>
          <a:p>
            <a:endParaRPr lang="en-MY" dirty="0"/>
          </a:p>
          <a:p>
            <a:r>
              <a:rPr lang="en-MY" b="1" dirty="0"/>
              <a:t>Establishing Validity</a:t>
            </a:r>
          </a:p>
          <a:p>
            <a:r>
              <a:rPr lang="en-MY" dirty="0"/>
              <a:t>Validity is the ability of an instrument to measure what it is intended to measure. For example, a typing performance test is probably a valid prerequisite for applicants who will be expected to do typing (such as for a position in an administrative processing </a:t>
            </a:r>
            <a:r>
              <a:rPr lang="en-MY" dirty="0" err="1"/>
              <a:t>center</a:t>
            </a:r>
            <a:r>
              <a:rPr lang="en-MY" dirty="0"/>
              <a:t>).</a:t>
            </a:r>
          </a:p>
        </p:txBody>
      </p:sp>
    </p:spTree>
    <p:extLst>
      <p:ext uri="{BB962C8B-B14F-4D97-AF65-F5344CB8AC3E}">
        <p14:creationId xmlns:p14="http://schemas.microsoft.com/office/powerpoint/2010/main" val="67102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7993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7955-C1C2-427E-95EF-14ADE8F274C1}"/>
              </a:ext>
            </a:extLst>
          </p:cNvPr>
          <p:cNvSpPr>
            <a:spLocks noGrp="1"/>
          </p:cNvSpPr>
          <p:nvPr>
            <p:ph type="title"/>
          </p:nvPr>
        </p:nvSpPr>
        <p:spPr/>
        <p:txBody>
          <a:bodyPr/>
          <a:lstStyle/>
          <a:p>
            <a:r>
              <a:rPr lang="en-MY" dirty="0"/>
              <a:t>Selection Tools</a:t>
            </a:r>
          </a:p>
        </p:txBody>
      </p:sp>
      <p:pic>
        <p:nvPicPr>
          <p:cNvPr id="5" name="Picture 4">
            <a:extLst>
              <a:ext uri="{FF2B5EF4-FFF2-40B4-BE49-F238E27FC236}">
                <a16:creationId xmlns:a16="http://schemas.microsoft.com/office/drawing/2014/main" id="{47BA19B5-B0DD-43BF-9B47-EB15CBDB088E}"/>
              </a:ext>
            </a:extLst>
          </p:cNvPr>
          <p:cNvPicPr>
            <a:picLocks noChangeAspect="1"/>
          </p:cNvPicPr>
          <p:nvPr/>
        </p:nvPicPr>
        <p:blipFill>
          <a:blip r:embed="rId2"/>
          <a:stretch>
            <a:fillRect/>
          </a:stretch>
        </p:blipFill>
        <p:spPr>
          <a:xfrm>
            <a:off x="1187624" y="1728787"/>
            <a:ext cx="7584843" cy="4550906"/>
          </a:xfrm>
          <a:prstGeom prst="rect">
            <a:avLst/>
          </a:prstGeom>
        </p:spPr>
      </p:pic>
    </p:spTree>
    <p:extLst>
      <p:ext uri="{BB962C8B-B14F-4D97-AF65-F5344CB8AC3E}">
        <p14:creationId xmlns:p14="http://schemas.microsoft.com/office/powerpoint/2010/main" val="950304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FC6EA-D0A5-4168-BAC6-1C6612EDA61C}"/>
              </a:ext>
            </a:extLst>
          </p:cNvPr>
          <p:cNvSpPr>
            <a:spLocks noGrp="1"/>
          </p:cNvSpPr>
          <p:nvPr>
            <p:ph type="title"/>
          </p:nvPr>
        </p:nvSpPr>
        <p:spPr/>
        <p:txBody>
          <a:bodyPr/>
          <a:lstStyle/>
          <a:p>
            <a:r>
              <a:rPr lang="en-MY" dirty="0"/>
              <a:t>Pre-employment Screening</a:t>
            </a:r>
          </a:p>
        </p:txBody>
      </p:sp>
      <p:pic>
        <p:nvPicPr>
          <p:cNvPr id="5" name="Picture 4">
            <a:extLst>
              <a:ext uri="{FF2B5EF4-FFF2-40B4-BE49-F238E27FC236}">
                <a16:creationId xmlns:a16="http://schemas.microsoft.com/office/drawing/2014/main" id="{6E00B7C7-96A6-44E6-B652-3BB60755458E}"/>
              </a:ext>
            </a:extLst>
          </p:cNvPr>
          <p:cNvPicPr>
            <a:picLocks noChangeAspect="1"/>
          </p:cNvPicPr>
          <p:nvPr/>
        </p:nvPicPr>
        <p:blipFill>
          <a:blip r:embed="rId2"/>
          <a:stretch>
            <a:fillRect/>
          </a:stretch>
        </p:blipFill>
        <p:spPr>
          <a:xfrm>
            <a:off x="1547664" y="1610396"/>
            <a:ext cx="5061903" cy="4997502"/>
          </a:xfrm>
          <a:prstGeom prst="rect">
            <a:avLst/>
          </a:prstGeom>
        </p:spPr>
      </p:pic>
    </p:spTree>
    <p:extLst>
      <p:ext uri="{BB962C8B-B14F-4D97-AF65-F5344CB8AC3E}">
        <p14:creationId xmlns:p14="http://schemas.microsoft.com/office/powerpoint/2010/main" val="3746945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Selection</a:t>
            </a:r>
          </a:p>
        </p:txBody>
      </p:sp>
      <p:sp>
        <p:nvSpPr>
          <p:cNvPr id="4" name="TextBox 3">
            <a:extLst>
              <a:ext uri="{FF2B5EF4-FFF2-40B4-BE49-F238E27FC236}">
                <a16:creationId xmlns:a16="http://schemas.microsoft.com/office/drawing/2014/main" id="{7783045F-D4AF-4F3C-A642-34AE35636C87}"/>
              </a:ext>
            </a:extLst>
          </p:cNvPr>
          <p:cNvSpPr txBox="1"/>
          <p:nvPr/>
        </p:nvSpPr>
        <p:spPr>
          <a:xfrm>
            <a:off x="1043608" y="2060848"/>
            <a:ext cx="7772400" cy="1477328"/>
          </a:xfrm>
          <a:prstGeom prst="rect">
            <a:avLst/>
          </a:prstGeom>
          <a:noFill/>
        </p:spPr>
        <p:txBody>
          <a:bodyPr wrap="square" rtlCol="0">
            <a:spAutoFit/>
          </a:bodyPr>
          <a:lstStyle/>
          <a:p>
            <a:r>
              <a:rPr lang="en-MY" dirty="0"/>
              <a:t>After HR and line managers have identified and recruited qualified candidates for an open position, they need to gather the information needed to make a selection decision.</a:t>
            </a:r>
          </a:p>
          <a:p>
            <a:endParaRPr lang="en-MY" dirty="0"/>
          </a:p>
          <a:p>
            <a:r>
              <a:rPr lang="en-MY" dirty="0"/>
              <a:t>Selection is the process of hiring the most suitable candidate for a job.</a:t>
            </a:r>
          </a:p>
        </p:txBody>
      </p:sp>
      <p:pic>
        <p:nvPicPr>
          <p:cNvPr id="6" name="Picture 5">
            <a:extLst>
              <a:ext uri="{FF2B5EF4-FFF2-40B4-BE49-F238E27FC236}">
                <a16:creationId xmlns:a16="http://schemas.microsoft.com/office/drawing/2014/main" id="{0B2EC1B5-3B26-4437-9684-3FBF9352A80A}"/>
              </a:ext>
            </a:extLst>
          </p:cNvPr>
          <p:cNvPicPr>
            <a:picLocks noChangeAspect="1"/>
          </p:cNvPicPr>
          <p:nvPr/>
        </p:nvPicPr>
        <p:blipFill>
          <a:blip r:embed="rId2"/>
          <a:stretch>
            <a:fillRect/>
          </a:stretch>
        </p:blipFill>
        <p:spPr>
          <a:xfrm>
            <a:off x="1295636" y="3933056"/>
            <a:ext cx="6552728" cy="2352910"/>
          </a:xfrm>
          <a:prstGeom prst="rect">
            <a:avLst/>
          </a:prstGeom>
        </p:spPr>
      </p:pic>
    </p:spTree>
    <p:extLst>
      <p:ext uri="{BB962C8B-B14F-4D97-AF65-F5344CB8AC3E}">
        <p14:creationId xmlns:p14="http://schemas.microsoft.com/office/powerpoint/2010/main" val="1787395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Step 1: Pre-Screen</a:t>
            </a:r>
          </a:p>
        </p:txBody>
      </p:sp>
      <p:sp>
        <p:nvSpPr>
          <p:cNvPr id="4" name="TextBox 3">
            <a:extLst>
              <a:ext uri="{FF2B5EF4-FFF2-40B4-BE49-F238E27FC236}">
                <a16:creationId xmlns:a16="http://schemas.microsoft.com/office/drawing/2014/main" id="{11C2CCCF-DB76-4980-B223-1AC99E5BFF18}"/>
              </a:ext>
            </a:extLst>
          </p:cNvPr>
          <p:cNvSpPr txBox="1"/>
          <p:nvPr/>
        </p:nvSpPr>
        <p:spPr>
          <a:xfrm>
            <a:off x="914400" y="1844824"/>
            <a:ext cx="7978080" cy="4801314"/>
          </a:xfrm>
          <a:prstGeom prst="rect">
            <a:avLst/>
          </a:prstGeom>
          <a:noFill/>
        </p:spPr>
        <p:txBody>
          <a:bodyPr wrap="square" rtlCol="0">
            <a:spAutoFit/>
          </a:bodyPr>
          <a:lstStyle/>
          <a:p>
            <a:r>
              <a:rPr lang="en-MY" dirty="0"/>
              <a:t>The first step of the selection process is to pre-screen the pool of candidates. Pre- screening means examining or interviewing applicants before further selection takes place.</a:t>
            </a:r>
          </a:p>
          <a:p>
            <a:endParaRPr lang="en-MY" dirty="0"/>
          </a:p>
          <a:p>
            <a:r>
              <a:rPr lang="en-MY" b="1" u="sng" dirty="0"/>
              <a:t>CVs and Application Forms</a:t>
            </a:r>
          </a:p>
          <a:p>
            <a:endParaRPr lang="en-MY" b="1" u="sng" dirty="0"/>
          </a:p>
          <a:p>
            <a:r>
              <a:rPr lang="en-MY" dirty="0"/>
              <a:t>Pre-screening begins with </a:t>
            </a:r>
            <a:r>
              <a:rPr lang="en-MY" dirty="0" err="1"/>
              <a:t>analyzing</a:t>
            </a:r>
            <a:r>
              <a:rPr lang="en-MY" dirty="0"/>
              <a:t> the candidate’s curriculum vitae (CV) and/or application form. Efficient pre-screening by HR has the following important uses:</a:t>
            </a:r>
          </a:p>
          <a:p>
            <a:endParaRPr lang="en-MY" dirty="0"/>
          </a:p>
          <a:p>
            <a:pPr marL="285750" indent="-285750">
              <a:buFont typeface="Wingdings" panose="05000000000000000000" pitchFamily="2" charset="2"/>
              <a:buChar char="§"/>
            </a:pPr>
            <a:r>
              <a:rPr lang="en-MY" dirty="0"/>
              <a:t>Identifies who fits the minimum selection criteria</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Provides a source of questions for the interviewer and for reference checks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Ensures that line management spends time interviewing only qualified candidates</a:t>
            </a:r>
          </a:p>
        </p:txBody>
      </p:sp>
    </p:spTree>
    <p:extLst>
      <p:ext uri="{BB962C8B-B14F-4D97-AF65-F5344CB8AC3E}">
        <p14:creationId xmlns:p14="http://schemas.microsoft.com/office/powerpoint/2010/main" val="2644029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E91-AB18-460F-ADEE-4DA20A998867}"/>
              </a:ext>
            </a:extLst>
          </p:cNvPr>
          <p:cNvSpPr>
            <a:spLocks noGrp="1"/>
          </p:cNvSpPr>
          <p:nvPr>
            <p:ph type="title"/>
          </p:nvPr>
        </p:nvSpPr>
        <p:spPr/>
        <p:txBody>
          <a:bodyPr/>
          <a:lstStyle/>
          <a:p>
            <a:r>
              <a:rPr lang="en-MY" dirty="0"/>
              <a:t>Application Forms</a:t>
            </a:r>
          </a:p>
        </p:txBody>
      </p:sp>
      <p:sp>
        <p:nvSpPr>
          <p:cNvPr id="4" name="TextBox 3">
            <a:extLst>
              <a:ext uri="{FF2B5EF4-FFF2-40B4-BE49-F238E27FC236}">
                <a16:creationId xmlns:a16="http://schemas.microsoft.com/office/drawing/2014/main" id="{4949D608-A14A-417C-8BFC-1A7501CC3A35}"/>
              </a:ext>
            </a:extLst>
          </p:cNvPr>
          <p:cNvSpPr txBox="1"/>
          <p:nvPr/>
        </p:nvSpPr>
        <p:spPr>
          <a:xfrm>
            <a:off x="546956" y="1556792"/>
            <a:ext cx="8417532" cy="5078313"/>
          </a:xfrm>
          <a:prstGeom prst="rect">
            <a:avLst/>
          </a:prstGeom>
          <a:noFill/>
        </p:spPr>
        <p:txBody>
          <a:bodyPr wrap="square" rtlCol="0">
            <a:spAutoFit/>
          </a:bodyPr>
          <a:lstStyle/>
          <a:p>
            <a:r>
              <a:rPr lang="en-MY" dirty="0"/>
              <a:t>A good application form is one that is complete, easy to read and easy to review</a:t>
            </a:r>
          </a:p>
          <a:p>
            <a:endParaRPr lang="en-MY" dirty="0"/>
          </a:p>
          <a:p>
            <a:pPr marL="285750" indent="-285750">
              <a:buFont typeface="Wingdings" panose="05000000000000000000" pitchFamily="2" charset="2"/>
              <a:buChar char="§"/>
            </a:pPr>
            <a:r>
              <a:rPr lang="en-MY" dirty="0"/>
              <a:t>Basic personal data (name, address and phone number)</a:t>
            </a:r>
          </a:p>
          <a:p>
            <a:pPr marL="285750" indent="-285750">
              <a:buFont typeface="Wingdings" panose="05000000000000000000" pitchFamily="2" charset="2"/>
              <a:buChar char="§"/>
            </a:pPr>
            <a:r>
              <a:rPr lang="en-MY" dirty="0"/>
              <a:t>Education, training and special skills</a:t>
            </a:r>
          </a:p>
          <a:p>
            <a:pPr marL="285750" indent="-285750">
              <a:buFont typeface="Wingdings" panose="05000000000000000000" pitchFamily="2" charset="2"/>
              <a:buChar char="§"/>
            </a:pPr>
            <a:r>
              <a:rPr lang="en-MY" dirty="0"/>
              <a:t>Work history, with dates of employment</a:t>
            </a:r>
          </a:p>
          <a:p>
            <a:pPr marL="285750" indent="-285750">
              <a:buFont typeface="Wingdings" panose="05000000000000000000" pitchFamily="2" charset="2"/>
              <a:buChar char="§"/>
            </a:pPr>
            <a:r>
              <a:rPr lang="en-MY" dirty="0"/>
              <a:t>References and authorization to check them</a:t>
            </a:r>
          </a:p>
          <a:p>
            <a:pPr marL="285750" indent="-285750">
              <a:buFont typeface="Wingdings" panose="05000000000000000000" pitchFamily="2" charset="2"/>
              <a:buChar char="§"/>
            </a:pPr>
            <a:r>
              <a:rPr lang="en-MY" dirty="0"/>
              <a:t>Authorization to verify all information</a:t>
            </a:r>
          </a:p>
          <a:p>
            <a:pPr marL="285750" indent="-285750">
              <a:buFont typeface="Wingdings" panose="05000000000000000000" pitchFamily="2" charset="2"/>
              <a:buChar char="§"/>
            </a:pPr>
            <a:r>
              <a:rPr lang="en-MY" dirty="0"/>
              <a:t>Statement regarding truthfulness of information</a:t>
            </a:r>
          </a:p>
          <a:p>
            <a:pPr marL="285750" indent="-285750">
              <a:buFont typeface="Wingdings" panose="05000000000000000000" pitchFamily="2" charset="2"/>
              <a:buChar char="§"/>
            </a:pPr>
            <a:r>
              <a:rPr lang="en-MY" dirty="0"/>
              <a:t>Candidate signature</a:t>
            </a:r>
          </a:p>
          <a:p>
            <a:pPr marL="285750" indent="-285750">
              <a:buFont typeface="Wingdings" panose="05000000000000000000" pitchFamily="2" charset="2"/>
              <a:buChar char="§"/>
            </a:pPr>
            <a:endParaRPr lang="en-MY" dirty="0"/>
          </a:p>
          <a:p>
            <a:r>
              <a:rPr lang="en-MY" dirty="0"/>
              <a:t>Many HR professionals believe candidates should submit an application form in addition to a resume, for the following reasons:</a:t>
            </a:r>
          </a:p>
          <a:p>
            <a:pPr marL="285750" indent="-285750">
              <a:buFont typeface="Wingdings" panose="05000000000000000000" pitchFamily="2" charset="2"/>
              <a:buChar char="§"/>
            </a:pPr>
            <a:r>
              <a:rPr lang="en-MY" dirty="0"/>
              <a:t>The resume provides information the candidate wants you to know; the application provides information you want to know.</a:t>
            </a:r>
          </a:p>
          <a:p>
            <a:pPr marL="285750" indent="-285750">
              <a:buFont typeface="Wingdings" panose="05000000000000000000" pitchFamily="2" charset="2"/>
              <a:buChar char="§"/>
            </a:pPr>
            <a:r>
              <a:rPr lang="en-MY" dirty="0"/>
              <a:t>The application form may indicate if the candidate has exaggerated accomplishments on the resume.</a:t>
            </a:r>
          </a:p>
          <a:p>
            <a:pPr marL="285750" indent="-285750">
              <a:buFont typeface="Wingdings" panose="05000000000000000000" pitchFamily="2" charset="2"/>
              <a:buChar char="§"/>
            </a:pPr>
            <a:r>
              <a:rPr lang="en-MY" dirty="0"/>
              <a:t>The candidate’s signature on the application form serves as legal verification that the information is correct and truthful.</a:t>
            </a:r>
          </a:p>
        </p:txBody>
      </p:sp>
    </p:spTree>
    <p:extLst>
      <p:ext uri="{BB962C8B-B14F-4D97-AF65-F5344CB8AC3E}">
        <p14:creationId xmlns:p14="http://schemas.microsoft.com/office/powerpoint/2010/main" val="4002409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0A8C-E035-46E4-8762-444741A47935}"/>
              </a:ext>
            </a:extLst>
          </p:cNvPr>
          <p:cNvSpPr>
            <a:spLocks noGrp="1"/>
          </p:cNvSpPr>
          <p:nvPr>
            <p:ph type="title"/>
          </p:nvPr>
        </p:nvSpPr>
        <p:spPr/>
        <p:txBody>
          <a:bodyPr/>
          <a:lstStyle/>
          <a:p>
            <a:r>
              <a:rPr lang="en-MY" dirty="0"/>
              <a:t>Warning Signs in a CV</a:t>
            </a:r>
          </a:p>
        </p:txBody>
      </p:sp>
      <p:pic>
        <p:nvPicPr>
          <p:cNvPr id="5" name="Picture 4">
            <a:extLst>
              <a:ext uri="{FF2B5EF4-FFF2-40B4-BE49-F238E27FC236}">
                <a16:creationId xmlns:a16="http://schemas.microsoft.com/office/drawing/2014/main" id="{62C8C9C4-2B1F-4C4D-96FD-7BC72E0C9DA1}"/>
              </a:ext>
            </a:extLst>
          </p:cNvPr>
          <p:cNvPicPr>
            <a:picLocks noChangeAspect="1"/>
          </p:cNvPicPr>
          <p:nvPr/>
        </p:nvPicPr>
        <p:blipFill>
          <a:blip r:embed="rId2"/>
          <a:stretch>
            <a:fillRect/>
          </a:stretch>
        </p:blipFill>
        <p:spPr>
          <a:xfrm>
            <a:off x="1043607" y="1636495"/>
            <a:ext cx="7307545" cy="4943692"/>
          </a:xfrm>
          <a:prstGeom prst="rect">
            <a:avLst/>
          </a:prstGeom>
        </p:spPr>
      </p:pic>
    </p:spTree>
    <p:extLst>
      <p:ext uri="{BB962C8B-B14F-4D97-AF65-F5344CB8AC3E}">
        <p14:creationId xmlns:p14="http://schemas.microsoft.com/office/powerpoint/2010/main" val="3773021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2B51-8D52-422E-9FD8-09D3C5A5F218}"/>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D79AB20C-B6DC-450B-BAD0-64944378C29F}"/>
              </a:ext>
            </a:extLst>
          </p:cNvPr>
          <p:cNvSpPr txBox="1"/>
          <p:nvPr/>
        </p:nvSpPr>
        <p:spPr>
          <a:xfrm>
            <a:off x="685800" y="1556792"/>
            <a:ext cx="8458200" cy="5078313"/>
          </a:xfrm>
          <a:prstGeom prst="rect">
            <a:avLst/>
          </a:prstGeom>
          <a:noFill/>
        </p:spPr>
        <p:txBody>
          <a:bodyPr wrap="square" rtlCol="0">
            <a:spAutoFit/>
          </a:bodyPr>
          <a:lstStyle/>
          <a:p>
            <a:r>
              <a:rPr lang="en-MY" dirty="0"/>
              <a:t>Pre-employment testing is a useful screening tool for many organizations. An appropriate pre-employment test has the following features:</a:t>
            </a:r>
          </a:p>
          <a:p>
            <a:pPr marL="285750" indent="-285750">
              <a:buFont typeface="Wingdings" panose="05000000000000000000" pitchFamily="2" charset="2"/>
              <a:buChar char="§"/>
            </a:pPr>
            <a:r>
              <a:rPr lang="en-MY" dirty="0"/>
              <a:t>Is job relevant</a:t>
            </a:r>
          </a:p>
          <a:p>
            <a:pPr marL="285750" indent="-285750">
              <a:buFont typeface="Wingdings" panose="05000000000000000000" pitchFamily="2" charset="2"/>
              <a:buChar char="§"/>
            </a:pPr>
            <a:r>
              <a:rPr lang="en-MY" dirty="0"/>
              <a:t>Is valid (that is, measures what it claims to measure)</a:t>
            </a:r>
          </a:p>
          <a:p>
            <a:pPr marL="285750" indent="-285750">
              <a:buFont typeface="Wingdings" panose="05000000000000000000" pitchFamily="2" charset="2"/>
              <a:buChar char="§"/>
            </a:pPr>
            <a:r>
              <a:rPr lang="en-MY" dirty="0"/>
              <a:t>Is reliable (that is, measures consistently)</a:t>
            </a:r>
          </a:p>
          <a:p>
            <a:pPr marL="285750" indent="-285750">
              <a:buFont typeface="Wingdings" panose="05000000000000000000" pitchFamily="2" charset="2"/>
              <a:buChar char="§"/>
            </a:pPr>
            <a:r>
              <a:rPr lang="en-MY" dirty="0"/>
              <a:t>Helps the organization make more effective employment decisions about candidates</a:t>
            </a:r>
          </a:p>
          <a:p>
            <a:pPr marL="285750" indent="-285750">
              <a:buFont typeface="Wingdings" panose="05000000000000000000" pitchFamily="2" charset="2"/>
              <a:buChar char="§"/>
            </a:pPr>
            <a:endParaRPr lang="en-MY" dirty="0"/>
          </a:p>
          <a:p>
            <a:r>
              <a:rPr lang="en-MY" b="1" dirty="0"/>
              <a:t>Aptitude Tests :</a:t>
            </a:r>
          </a:p>
          <a:p>
            <a:r>
              <a:rPr lang="en-MY" dirty="0"/>
              <a:t>Aptitude tests assess the candidate’s ability to learn a new skill. For example, a candidate for a factory assembly job may be asked to take a manual skill test.</a:t>
            </a:r>
          </a:p>
          <a:p>
            <a:endParaRPr lang="en-MY" dirty="0"/>
          </a:p>
          <a:p>
            <a:r>
              <a:rPr lang="en-MY" b="1" dirty="0"/>
              <a:t>Cognitive Ability Tests :</a:t>
            </a:r>
          </a:p>
          <a:p>
            <a:r>
              <a:rPr lang="en-MY" dirty="0"/>
              <a:t>Cognitive ability tests assess skills the candidate has already learned. One kind of cognitive ability test is the performance test (also known as the work sample test). There are several kinds of cognitive ability tests. Typing tests are one simple example. Another example is asking an editor to edit a brief section of the organization’s policy manual.</a:t>
            </a:r>
          </a:p>
        </p:txBody>
      </p:sp>
    </p:spTree>
    <p:extLst>
      <p:ext uri="{BB962C8B-B14F-4D97-AF65-F5344CB8AC3E}">
        <p14:creationId xmlns:p14="http://schemas.microsoft.com/office/powerpoint/2010/main" val="265714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Pre-Employment Tests</a:t>
            </a:r>
          </a:p>
        </p:txBody>
      </p:sp>
      <p:sp>
        <p:nvSpPr>
          <p:cNvPr id="4" name="TextBox 3">
            <a:extLst>
              <a:ext uri="{FF2B5EF4-FFF2-40B4-BE49-F238E27FC236}">
                <a16:creationId xmlns:a16="http://schemas.microsoft.com/office/drawing/2014/main" id="{A2C363BB-EBD1-4A40-9722-A3E40DDC2162}"/>
              </a:ext>
            </a:extLst>
          </p:cNvPr>
          <p:cNvSpPr txBox="1"/>
          <p:nvPr/>
        </p:nvSpPr>
        <p:spPr>
          <a:xfrm>
            <a:off x="683568" y="1772816"/>
            <a:ext cx="7344816" cy="4247317"/>
          </a:xfrm>
          <a:prstGeom prst="rect">
            <a:avLst/>
          </a:prstGeom>
          <a:noFill/>
        </p:spPr>
        <p:txBody>
          <a:bodyPr wrap="square" rtlCol="0">
            <a:spAutoFit/>
          </a:bodyPr>
          <a:lstStyle/>
          <a:p>
            <a:r>
              <a:rPr lang="en-MY" b="1" dirty="0"/>
              <a:t>Personality Tests</a:t>
            </a:r>
          </a:p>
          <a:p>
            <a:endParaRPr lang="en-MY" dirty="0"/>
          </a:p>
          <a:p>
            <a:r>
              <a:rPr lang="en-MY" dirty="0"/>
              <a:t>Personality tests assess the candidate’s social interaction skills and patterns of </a:t>
            </a:r>
            <a:r>
              <a:rPr lang="en-MY" dirty="0" err="1"/>
              <a:t>behavior</a:t>
            </a:r>
            <a:r>
              <a:rPr lang="en-MY" dirty="0"/>
              <a:t>. These tests report what can be described as traits, temperaments or dispositions. Some tests focus on characterizing an individual as being within the normal ranges of adult functioning. Others focus on identification of abnormal </a:t>
            </a:r>
            <a:r>
              <a:rPr lang="en-MY" dirty="0" err="1"/>
              <a:t>behavior</a:t>
            </a:r>
            <a:r>
              <a:rPr lang="en-MY" dirty="0"/>
              <a:t>.</a:t>
            </a:r>
          </a:p>
          <a:p>
            <a:endParaRPr lang="en-MY" b="1" dirty="0"/>
          </a:p>
          <a:p>
            <a:r>
              <a:rPr lang="en-MY" b="1" dirty="0"/>
              <a:t>Psychomotor Tests</a:t>
            </a:r>
          </a:p>
          <a:p>
            <a:endParaRPr lang="en-MY" dirty="0"/>
          </a:p>
          <a:p>
            <a:r>
              <a:rPr lang="en-MY" dirty="0"/>
              <a:t>Psychomotor tests require a candidate to demonstrate a minimum degree of strength, physical dexterity and coordination in a specialized skill area. This test is appropriate only if the job’s essential functions require such abilities.</a:t>
            </a:r>
          </a:p>
          <a:p>
            <a:endParaRPr lang="en-MY" dirty="0"/>
          </a:p>
        </p:txBody>
      </p:sp>
    </p:spTree>
    <p:extLst>
      <p:ext uri="{BB962C8B-B14F-4D97-AF65-F5344CB8AC3E}">
        <p14:creationId xmlns:p14="http://schemas.microsoft.com/office/powerpoint/2010/main" val="1402280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8ADA361E-DB7D-4D20-8424-C07E685B8ED9}"/>
              </a:ext>
            </a:extLst>
          </p:cNvPr>
          <p:cNvSpPr txBox="1"/>
          <p:nvPr/>
        </p:nvSpPr>
        <p:spPr>
          <a:xfrm>
            <a:off x="914400" y="1916832"/>
            <a:ext cx="7978080" cy="3693319"/>
          </a:xfrm>
          <a:prstGeom prst="rect">
            <a:avLst/>
          </a:prstGeom>
          <a:noFill/>
        </p:spPr>
        <p:txBody>
          <a:bodyPr wrap="square" rtlCol="0">
            <a:spAutoFit/>
          </a:bodyPr>
          <a:lstStyle/>
          <a:p>
            <a:r>
              <a:rPr lang="en-MY" dirty="0"/>
              <a:t>Phone calls and work reference checks are two other tools that HR professionals can use to pre-screen candidates.</a:t>
            </a:r>
          </a:p>
          <a:p>
            <a:endParaRPr lang="en-MY" dirty="0"/>
          </a:p>
          <a:p>
            <a:r>
              <a:rPr lang="en-MY" dirty="0"/>
              <a:t>Pre-Screening Phone Calls</a:t>
            </a:r>
          </a:p>
          <a:p>
            <a:endParaRPr lang="en-MY" dirty="0"/>
          </a:p>
          <a:p>
            <a:r>
              <a:rPr lang="en-MY" dirty="0"/>
              <a:t>A phone call with the candidate can be a time-effective form of pre-screening. In a few minutes, interviewers can accomplish the following:</a:t>
            </a:r>
          </a:p>
          <a:p>
            <a:endParaRPr lang="en-MY" dirty="0"/>
          </a:p>
          <a:p>
            <a:pPr marL="285750" indent="-285750">
              <a:buFont typeface="Wingdings" panose="05000000000000000000" pitchFamily="2" charset="2"/>
              <a:buChar char="§"/>
            </a:pPr>
            <a:r>
              <a:rPr lang="en-MY" dirty="0"/>
              <a:t>Verify the candidate’s background, experience and availability.</a:t>
            </a:r>
          </a:p>
          <a:p>
            <a:pPr marL="285750" indent="-285750">
              <a:buFont typeface="Wingdings" panose="05000000000000000000" pitchFamily="2" charset="2"/>
              <a:buChar char="§"/>
            </a:pPr>
            <a:r>
              <a:rPr lang="en-MY" dirty="0"/>
              <a:t>Describe the job in greater detail and answer questions.</a:t>
            </a:r>
          </a:p>
          <a:p>
            <a:pPr marL="285750" indent="-285750">
              <a:buFont typeface="Wingdings" panose="05000000000000000000" pitchFamily="2" charset="2"/>
              <a:buChar char="§"/>
            </a:pPr>
            <a:r>
              <a:rPr lang="en-MY" dirty="0"/>
              <a:t>If both the interviewer and candidate are still interested, ask the candidate to come to the organization for a pre-screening interview.</a:t>
            </a:r>
          </a:p>
          <a:p>
            <a:endParaRPr lang="en-MY" dirty="0"/>
          </a:p>
        </p:txBody>
      </p:sp>
    </p:spTree>
    <p:extLst>
      <p:ext uri="{BB962C8B-B14F-4D97-AF65-F5344CB8AC3E}">
        <p14:creationId xmlns:p14="http://schemas.microsoft.com/office/powerpoint/2010/main" val="4124695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Other Pre-Screening Tools</a:t>
            </a:r>
          </a:p>
        </p:txBody>
      </p:sp>
      <p:sp>
        <p:nvSpPr>
          <p:cNvPr id="4" name="TextBox 3">
            <a:extLst>
              <a:ext uri="{FF2B5EF4-FFF2-40B4-BE49-F238E27FC236}">
                <a16:creationId xmlns:a16="http://schemas.microsoft.com/office/drawing/2014/main" id="{4F7A2BAC-882A-4C07-90FE-50BA7D005397}"/>
              </a:ext>
            </a:extLst>
          </p:cNvPr>
          <p:cNvSpPr txBox="1"/>
          <p:nvPr/>
        </p:nvSpPr>
        <p:spPr>
          <a:xfrm>
            <a:off x="822412" y="1700808"/>
            <a:ext cx="8214084" cy="5078313"/>
          </a:xfrm>
          <a:prstGeom prst="rect">
            <a:avLst/>
          </a:prstGeom>
          <a:noFill/>
        </p:spPr>
        <p:txBody>
          <a:bodyPr wrap="square" rtlCol="0">
            <a:spAutoFit/>
          </a:bodyPr>
          <a:lstStyle/>
          <a:p>
            <a:r>
              <a:rPr lang="en-MY" b="1" dirty="0"/>
              <a:t>Work Reference Checks</a:t>
            </a:r>
          </a:p>
          <a:p>
            <a:endParaRPr lang="en-MY" dirty="0"/>
          </a:p>
          <a:p>
            <a:r>
              <a:rPr lang="en-MY" dirty="0"/>
              <a:t>Former employers, clients and colleagues can provide in-depth information about the candidate’s work. The most informative references will be from former or current supervisors, who will know the candidate’s work and will have observed the candidate performing a similar job.</a:t>
            </a:r>
          </a:p>
          <a:p>
            <a:endParaRPr lang="en-MY" dirty="0"/>
          </a:p>
          <a:p>
            <a:r>
              <a:rPr lang="en-MY" dirty="0"/>
              <a:t>Reference checking has several important purposes:</a:t>
            </a:r>
          </a:p>
          <a:p>
            <a:pPr marL="285750" indent="-285750">
              <a:buFont typeface="Wingdings" panose="05000000000000000000" pitchFamily="2" charset="2"/>
              <a:buChar char="§"/>
            </a:pPr>
            <a:r>
              <a:rPr lang="en-MY" dirty="0"/>
              <a:t>To achieve better hiring fits</a:t>
            </a:r>
          </a:p>
          <a:p>
            <a:pPr marL="285750" indent="-285750">
              <a:buFont typeface="Wingdings" panose="05000000000000000000" pitchFamily="2" charset="2"/>
              <a:buChar char="§"/>
            </a:pPr>
            <a:r>
              <a:rPr lang="en-MY" dirty="0"/>
              <a:t>To confirm the honesty and accuracy of the resume</a:t>
            </a:r>
          </a:p>
          <a:p>
            <a:pPr marL="285750" indent="-285750">
              <a:buFont typeface="Wingdings" panose="05000000000000000000" pitchFamily="2" charset="2"/>
              <a:buChar char="§"/>
            </a:pPr>
            <a:r>
              <a:rPr lang="en-MY" dirty="0"/>
              <a:t>To protect the substantial investment that an organization makes when hiring</a:t>
            </a:r>
          </a:p>
          <a:p>
            <a:endParaRPr lang="en-MY" dirty="0"/>
          </a:p>
          <a:p>
            <a:r>
              <a:rPr lang="en-MY" b="1" dirty="0"/>
              <a:t>Qualifications and Eligibility</a:t>
            </a:r>
          </a:p>
          <a:p>
            <a:r>
              <a:rPr lang="en-MY" dirty="0"/>
              <a:t>Some organizations request verification of the candidate’s academic qualification. For example, candidates may be asked to provide verification that they attended the educational institution listed on the resume or application form.</a:t>
            </a:r>
          </a:p>
        </p:txBody>
      </p:sp>
    </p:spTree>
    <p:extLst>
      <p:ext uri="{BB962C8B-B14F-4D97-AF65-F5344CB8AC3E}">
        <p14:creationId xmlns:p14="http://schemas.microsoft.com/office/powerpoint/2010/main" val="953218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2: Track</a:t>
            </a:r>
          </a:p>
        </p:txBody>
      </p:sp>
      <p:sp>
        <p:nvSpPr>
          <p:cNvPr id="4" name="TextBox 3">
            <a:extLst>
              <a:ext uri="{FF2B5EF4-FFF2-40B4-BE49-F238E27FC236}">
                <a16:creationId xmlns:a16="http://schemas.microsoft.com/office/drawing/2014/main" id="{44395E3B-4F27-4457-89C1-552E0A6D3C73}"/>
              </a:ext>
            </a:extLst>
          </p:cNvPr>
          <p:cNvSpPr txBox="1"/>
          <p:nvPr/>
        </p:nvSpPr>
        <p:spPr>
          <a:xfrm>
            <a:off x="693912" y="1556792"/>
            <a:ext cx="8270576" cy="5062924"/>
          </a:xfrm>
          <a:prstGeom prst="rect">
            <a:avLst/>
          </a:prstGeom>
          <a:noFill/>
        </p:spPr>
        <p:txBody>
          <a:bodyPr wrap="square" rtlCol="0">
            <a:spAutoFit/>
          </a:bodyPr>
          <a:lstStyle/>
          <a:p>
            <a:r>
              <a:rPr lang="en-MY" sz="1700" dirty="0"/>
              <a:t>The second step of the selection process is to track the pre-screened applicants.</a:t>
            </a:r>
          </a:p>
          <a:p>
            <a:endParaRPr lang="en-MY" sz="1700" dirty="0"/>
          </a:p>
          <a:p>
            <a:r>
              <a:rPr lang="en-MY" sz="1700" dirty="0"/>
              <a:t>An applicant tracking system (ATS) is a software system that helps an organization recruit employees. Many applicant tracking systems support the following tasks:</a:t>
            </a:r>
          </a:p>
          <a:p>
            <a:pPr marL="285750" indent="-285750">
              <a:buFont typeface="Wingdings" panose="05000000000000000000" pitchFamily="2" charset="2"/>
              <a:buChar char="§"/>
            </a:pPr>
            <a:r>
              <a:rPr lang="en-MY" sz="1700" dirty="0"/>
              <a:t>Storing and processing resumes</a:t>
            </a:r>
          </a:p>
          <a:p>
            <a:pPr marL="285750" indent="-285750">
              <a:buFont typeface="Wingdings" panose="05000000000000000000" pitchFamily="2" charset="2"/>
              <a:buChar char="§"/>
            </a:pPr>
            <a:r>
              <a:rPr lang="en-MY" sz="1700" dirty="0"/>
              <a:t>Making the job requisition process more efficient</a:t>
            </a:r>
          </a:p>
          <a:p>
            <a:pPr marL="285750" indent="-285750">
              <a:buFont typeface="Wingdings" panose="05000000000000000000" pitchFamily="2" charset="2"/>
              <a:buChar char="§"/>
            </a:pPr>
            <a:r>
              <a:rPr lang="en-MY" sz="1700" dirty="0"/>
              <a:t>Providing reporting metrics that allow organizations to apply their recruiting budget more effectively</a:t>
            </a:r>
          </a:p>
          <a:p>
            <a:endParaRPr lang="en-MY" sz="1700" dirty="0"/>
          </a:p>
          <a:p>
            <a:r>
              <a:rPr lang="en-MY" sz="1700" dirty="0"/>
              <a:t>Another option for tracking applicants is outsourcing the task to an external agency. In this case, recruiting professionals act as a liaison between external agency recruiters and internal hiring managers or other internal stakeholders involved in the recruiting process. The recruiting professional has the following additional responsibilities:</a:t>
            </a:r>
          </a:p>
          <a:p>
            <a:pPr marL="285750" indent="-285750">
              <a:buFont typeface="Wingdings" panose="05000000000000000000" pitchFamily="2" charset="2"/>
              <a:buChar char="§"/>
            </a:pPr>
            <a:r>
              <a:rPr lang="en-MY" sz="1700" dirty="0"/>
              <a:t>Serve as a point of contact within the organization to communicate job requirements and recruiting processes to the agency</a:t>
            </a:r>
          </a:p>
          <a:p>
            <a:pPr marL="285750" indent="-285750">
              <a:buFont typeface="Wingdings" panose="05000000000000000000" pitchFamily="2" charset="2"/>
              <a:buChar char="§"/>
            </a:pPr>
            <a:r>
              <a:rPr lang="en-MY" sz="1700" dirty="0"/>
              <a:t>Ensure that the applications received from the agency are tracked to the organization’s job database and are consistent with the external candidate application process</a:t>
            </a:r>
          </a:p>
        </p:txBody>
      </p:sp>
    </p:spTree>
    <p:extLst>
      <p:ext uri="{BB962C8B-B14F-4D97-AF65-F5344CB8AC3E}">
        <p14:creationId xmlns:p14="http://schemas.microsoft.com/office/powerpoint/2010/main" val="1174689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9144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Step 3: Interview</a:t>
            </a:r>
          </a:p>
        </p:txBody>
      </p:sp>
      <p:sp>
        <p:nvSpPr>
          <p:cNvPr id="4" name="TextBox 3">
            <a:extLst>
              <a:ext uri="{FF2B5EF4-FFF2-40B4-BE49-F238E27FC236}">
                <a16:creationId xmlns:a16="http://schemas.microsoft.com/office/drawing/2014/main" id="{6963FD3A-CD64-4B37-847F-424C919CEB8C}"/>
              </a:ext>
            </a:extLst>
          </p:cNvPr>
          <p:cNvSpPr txBox="1"/>
          <p:nvPr/>
        </p:nvSpPr>
        <p:spPr>
          <a:xfrm>
            <a:off x="611560" y="1582340"/>
            <a:ext cx="8208912" cy="2585323"/>
          </a:xfrm>
          <a:prstGeom prst="rect">
            <a:avLst/>
          </a:prstGeom>
          <a:noFill/>
        </p:spPr>
        <p:txBody>
          <a:bodyPr wrap="square" rtlCol="0">
            <a:spAutoFit/>
          </a:bodyPr>
          <a:lstStyle/>
          <a:p>
            <a:r>
              <a:rPr lang="en-MY" dirty="0"/>
              <a:t>The third step of the selection process is to interview the qualified candidates.</a:t>
            </a:r>
          </a:p>
          <a:p>
            <a:endParaRPr lang="en-MY" dirty="0"/>
          </a:p>
          <a:p>
            <a:r>
              <a:rPr lang="en-MY" b="1" dirty="0"/>
              <a:t>Types of Interviews</a:t>
            </a:r>
          </a:p>
          <a:p>
            <a:r>
              <a:rPr lang="en-MY" dirty="0"/>
              <a:t>Interviews determine how well the candidate meets the needs of the organization. Organizations tend to use interviews for qualifying candidates more than any other procedure in the selection process.</a:t>
            </a:r>
          </a:p>
          <a:p>
            <a:endParaRPr lang="en-MY" dirty="0"/>
          </a:p>
          <a:p>
            <a:r>
              <a:rPr lang="en-MY" dirty="0"/>
              <a:t>Interviews can range from short pre-screening interviews (20 minutes or less) to long in-depth interviews (one hour or more).</a:t>
            </a:r>
          </a:p>
        </p:txBody>
      </p:sp>
      <p:pic>
        <p:nvPicPr>
          <p:cNvPr id="6" name="Picture 5">
            <a:extLst>
              <a:ext uri="{FF2B5EF4-FFF2-40B4-BE49-F238E27FC236}">
                <a16:creationId xmlns:a16="http://schemas.microsoft.com/office/drawing/2014/main" id="{7ED5259C-B204-4DB3-8601-60597420CB88}"/>
              </a:ext>
            </a:extLst>
          </p:cNvPr>
          <p:cNvPicPr>
            <a:picLocks noChangeAspect="1"/>
          </p:cNvPicPr>
          <p:nvPr/>
        </p:nvPicPr>
        <p:blipFill>
          <a:blip r:embed="rId2"/>
          <a:stretch>
            <a:fillRect/>
          </a:stretch>
        </p:blipFill>
        <p:spPr>
          <a:xfrm>
            <a:off x="1934001" y="4168009"/>
            <a:ext cx="5275998" cy="2412178"/>
          </a:xfrm>
          <a:prstGeom prst="rect">
            <a:avLst/>
          </a:prstGeom>
        </p:spPr>
      </p:pic>
    </p:spTree>
    <p:extLst>
      <p:ext uri="{BB962C8B-B14F-4D97-AF65-F5344CB8AC3E}">
        <p14:creationId xmlns:p14="http://schemas.microsoft.com/office/powerpoint/2010/main" val="1254565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17617639-59C8-4A6A-915A-DB08C7D5A08A}"/>
              </a:ext>
            </a:extLst>
          </p:cNvPr>
          <p:cNvSpPr txBox="1"/>
          <p:nvPr/>
        </p:nvSpPr>
        <p:spPr>
          <a:xfrm>
            <a:off x="755576" y="1700808"/>
            <a:ext cx="7931224" cy="646331"/>
          </a:xfrm>
          <a:prstGeom prst="rect">
            <a:avLst/>
          </a:prstGeom>
          <a:noFill/>
        </p:spPr>
        <p:txBody>
          <a:bodyPr wrap="square" rtlCol="0">
            <a:spAutoFit/>
          </a:bodyPr>
          <a:lstStyle/>
          <a:p>
            <a:r>
              <a:rPr lang="en-MY" dirty="0"/>
              <a:t>There are many styles of in-depth interviews. Three are the </a:t>
            </a:r>
            <a:r>
              <a:rPr lang="en-MY" dirty="0" err="1"/>
              <a:t>behavioral</a:t>
            </a:r>
            <a:r>
              <a:rPr lang="en-MY" dirty="0"/>
              <a:t> interview, the competency-based interview and the structured interview.</a:t>
            </a:r>
          </a:p>
        </p:txBody>
      </p:sp>
      <p:graphicFrame>
        <p:nvGraphicFramePr>
          <p:cNvPr id="5" name="Table 4">
            <a:extLst>
              <a:ext uri="{FF2B5EF4-FFF2-40B4-BE49-F238E27FC236}">
                <a16:creationId xmlns:a16="http://schemas.microsoft.com/office/drawing/2014/main" id="{2DE4CE0E-B4B3-45BB-BF7B-52BE7D2ADEAA}"/>
              </a:ext>
            </a:extLst>
          </p:cNvPr>
          <p:cNvGraphicFramePr>
            <a:graphicFrameLocks noGrp="1"/>
          </p:cNvGraphicFramePr>
          <p:nvPr/>
        </p:nvGraphicFramePr>
        <p:xfrm>
          <a:off x="1259632" y="2386289"/>
          <a:ext cx="6552728" cy="2560320"/>
        </p:xfrm>
        <a:graphic>
          <a:graphicData uri="http://schemas.openxmlformats.org/drawingml/2006/table">
            <a:tbl>
              <a:tblPr firstRow="1" firstCol="1" lastRow="1" lastCol="1" bandRow="1" bandCol="1">
                <a:tableStyleId>{5C22544A-7EE6-4342-B048-85BDC9FD1C3A}</a:tableStyleId>
              </a:tblPr>
              <a:tblGrid>
                <a:gridCol w="3384376">
                  <a:extLst>
                    <a:ext uri="{9D8B030D-6E8A-4147-A177-3AD203B41FA5}">
                      <a16:colId xmlns:a16="http://schemas.microsoft.com/office/drawing/2014/main" val="627334451"/>
                    </a:ext>
                  </a:extLst>
                </a:gridCol>
                <a:gridCol w="3168352">
                  <a:extLst>
                    <a:ext uri="{9D8B030D-6E8A-4147-A177-3AD203B41FA5}">
                      <a16:colId xmlns:a16="http://schemas.microsoft.com/office/drawing/2014/main" val="2352760340"/>
                    </a:ext>
                  </a:extLst>
                </a:gridCol>
              </a:tblGrid>
              <a:tr h="446405">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045292"/>
                  </a:ext>
                </a:extLst>
              </a:tr>
              <a:tr h="2113915">
                <a:tc>
                  <a:txBody>
                    <a:bodyPr/>
                    <a:lstStyle/>
                    <a:p>
                      <a:pPr marL="171450" marR="99060"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focuses on how the applicant previously </a:t>
                      </a:r>
                      <a:r>
                        <a:rPr lang="en-US" sz="1200" spc="-20" dirty="0">
                          <a:solidFill>
                            <a:schemeClr val="tx1"/>
                          </a:solidFill>
                          <a:effectLst/>
                        </a:rPr>
                        <a:t>handled </a:t>
                      </a:r>
                      <a:r>
                        <a:rPr lang="en-US" sz="1200" dirty="0">
                          <a:solidFill>
                            <a:schemeClr val="tx1"/>
                          </a:solidFill>
                          <a:effectLst/>
                        </a:rPr>
                        <a:t>situations (real experiences, not hypothetical</a:t>
                      </a:r>
                      <a:r>
                        <a:rPr lang="en-US" sz="1200" spc="-5" dirty="0">
                          <a:solidFill>
                            <a:schemeClr val="tx1"/>
                          </a:solidFill>
                          <a:effectLst/>
                        </a:rPr>
                        <a:t> </a:t>
                      </a:r>
                      <a:r>
                        <a:rPr lang="en-US" sz="1200" dirty="0">
                          <a:solidFill>
                            <a:schemeClr val="tx1"/>
                          </a:solidFill>
                          <a:effectLst/>
                        </a:rPr>
                        <a:t>ones).</a:t>
                      </a:r>
                      <a:endParaRPr lang="en-MY" sz="1100" dirty="0">
                        <a:solidFill>
                          <a:schemeClr val="tx1"/>
                        </a:solidFill>
                        <a:effectLst/>
                      </a:endParaRPr>
                    </a:p>
                    <a:p>
                      <a:pPr marL="171450" marR="120015" lvl="0" indent="-171450">
                        <a:lnSpc>
                          <a:spcPct val="147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very </a:t>
                      </a:r>
                      <a:r>
                        <a:rPr lang="en-US" sz="1200" spc="-15" dirty="0">
                          <a:solidFill>
                            <a:schemeClr val="tx1"/>
                          </a:solidFill>
                          <a:effectLst/>
                        </a:rPr>
                        <a:t>direct </a:t>
                      </a:r>
                      <a:r>
                        <a:rPr lang="en-US" sz="1200" dirty="0">
                          <a:solidFill>
                            <a:schemeClr val="tx1"/>
                          </a:solidFill>
                          <a:effectLst/>
                        </a:rPr>
                        <a:t>questions to determine if the individual possesses the</a:t>
                      </a:r>
                      <a:r>
                        <a:rPr lang="en-US" sz="1200" spc="-5" dirty="0">
                          <a:solidFill>
                            <a:schemeClr val="tx1"/>
                          </a:solidFill>
                          <a:effectLst/>
                        </a:rPr>
                        <a:t> </a:t>
                      </a:r>
                      <a:r>
                        <a:rPr lang="en-US" sz="1200" dirty="0">
                          <a:solidFill>
                            <a:schemeClr val="tx1"/>
                          </a:solidFill>
                          <a:effectLst/>
                        </a:rPr>
                        <a:t>skills</a:t>
                      </a:r>
                      <a:r>
                        <a:rPr lang="en-MY" sz="1100" dirty="0">
                          <a:solidFill>
                            <a:schemeClr val="tx1"/>
                          </a:solidFill>
                          <a:effectLst/>
                        </a:rPr>
                        <a:t> </a:t>
                      </a:r>
                      <a:r>
                        <a:rPr lang="en-US" sz="1200" dirty="0">
                          <a:solidFill>
                            <a:schemeClr val="tx1"/>
                          </a:solidFill>
                          <a:effectLst/>
                        </a:rPr>
                        <a:t>necessary for the job.</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299720" lvl="0" indent="-342900">
                        <a:lnSpc>
                          <a:spcPct val="147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Provides insight into how </a:t>
                      </a:r>
                      <a:r>
                        <a:rPr lang="en-US" sz="1200" spc="-25" dirty="0">
                          <a:solidFill>
                            <a:schemeClr val="tx1"/>
                          </a:solidFill>
                          <a:effectLst/>
                        </a:rPr>
                        <a:t>the </a:t>
                      </a:r>
                      <a:r>
                        <a:rPr lang="en-US" sz="1200" dirty="0">
                          <a:solidFill>
                            <a:schemeClr val="tx1"/>
                          </a:solidFill>
                          <a:effectLst/>
                        </a:rPr>
                        <a:t>candidate handled past job- related</a:t>
                      </a:r>
                      <a:r>
                        <a:rPr lang="en-US" sz="1200" spc="-5" dirty="0">
                          <a:solidFill>
                            <a:schemeClr val="tx1"/>
                          </a:solidFill>
                          <a:effectLst/>
                        </a:rPr>
                        <a:t> </a:t>
                      </a:r>
                      <a:r>
                        <a:rPr lang="en-US" sz="1200" dirty="0">
                          <a:solidFill>
                            <a:schemeClr val="tx1"/>
                          </a:solidFill>
                          <a:effectLst/>
                        </a:rPr>
                        <a:t>situations</a:t>
                      </a:r>
                      <a:endParaRPr lang="en-MY" sz="1100" dirty="0">
                        <a:solidFill>
                          <a:schemeClr val="tx1"/>
                        </a:solidFill>
                        <a:effectLst/>
                      </a:endParaRPr>
                    </a:p>
                    <a:p>
                      <a:pPr marL="342900" marR="148590" lvl="0" indent="-342900">
                        <a:lnSpc>
                          <a:spcPct val="148000"/>
                        </a:lnSpc>
                        <a:spcAft>
                          <a:spcPts val="0"/>
                        </a:spcAft>
                        <a:buSzPts val="1200"/>
                        <a:buFont typeface="Symbol" panose="05050102010706020507" pitchFamily="18" charset="2"/>
                        <a:buChar char=""/>
                        <a:tabLst>
                          <a:tab pos="453390" algn="l"/>
                          <a:tab pos="454025" algn="l"/>
                        </a:tabLst>
                      </a:pPr>
                      <a:r>
                        <a:rPr lang="en-US" sz="1200" dirty="0">
                          <a:solidFill>
                            <a:schemeClr val="tx1"/>
                          </a:solidFill>
                          <a:effectLst/>
                        </a:rPr>
                        <a:t>Allows the interviewer to </a:t>
                      </a:r>
                      <a:r>
                        <a:rPr lang="en-US" sz="1200" spc="-20" dirty="0">
                          <a:solidFill>
                            <a:schemeClr val="tx1"/>
                          </a:solidFill>
                          <a:effectLst/>
                        </a:rPr>
                        <a:t>probe </a:t>
                      </a:r>
                      <a:r>
                        <a:rPr lang="en-US" sz="1200" dirty="0">
                          <a:solidFill>
                            <a:schemeClr val="tx1"/>
                          </a:solidFill>
                          <a:effectLst/>
                        </a:rPr>
                        <a:t>more than with traditional interview</a:t>
                      </a:r>
                      <a:r>
                        <a:rPr lang="en-US" sz="1200" spc="-5" dirty="0">
                          <a:solidFill>
                            <a:schemeClr val="tx1"/>
                          </a:solidFill>
                          <a:effectLst/>
                        </a:rPr>
                        <a:t> </a:t>
                      </a:r>
                      <a:r>
                        <a:rPr lang="en-US" sz="1200" dirty="0">
                          <a:solidFill>
                            <a:schemeClr val="tx1"/>
                          </a:solidFill>
                          <a:effectLst/>
                        </a:rPr>
                        <a:t>questions</a:t>
                      </a:r>
                      <a:endParaRPr lang="en-MY" sz="1100" dirty="0">
                        <a:solidFill>
                          <a:schemeClr val="tx1"/>
                        </a:solidFill>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788537"/>
                  </a:ext>
                </a:extLst>
              </a:tr>
            </a:tbl>
          </a:graphicData>
        </a:graphic>
      </p:graphicFrame>
      <p:sp>
        <p:nvSpPr>
          <p:cNvPr id="6" name="TextBox 5">
            <a:extLst>
              <a:ext uri="{FF2B5EF4-FFF2-40B4-BE49-F238E27FC236}">
                <a16:creationId xmlns:a16="http://schemas.microsoft.com/office/drawing/2014/main" id="{8C066D4D-326D-4A4A-9A36-16CFA6C14D23}"/>
              </a:ext>
            </a:extLst>
          </p:cNvPr>
          <p:cNvSpPr txBox="1"/>
          <p:nvPr/>
        </p:nvSpPr>
        <p:spPr>
          <a:xfrm>
            <a:off x="1115616" y="5229200"/>
            <a:ext cx="7772400" cy="646331"/>
          </a:xfrm>
          <a:prstGeom prst="rect">
            <a:avLst/>
          </a:prstGeom>
          <a:noFill/>
        </p:spPr>
        <p:txBody>
          <a:bodyPr wrap="square" rtlCol="0">
            <a:spAutoFit/>
          </a:bodyPr>
          <a:lstStyle/>
          <a:p>
            <a:r>
              <a:rPr lang="en-MY" dirty="0"/>
              <a:t>The premise of the </a:t>
            </a:r>
            <a:r>
              <a:rPr lang="en-MY" dirty="0" err="1"/>
              <a:t>behavioral</a:t>
            </a:r>
            <a:r>
              <a:rPr lang="en-MY" dirty="0"/>
              <a:t> interview is that past performance is the best predictor of future performance.</a:t>
            </a:r>
          </a:p>
        </p:txBody>
      </p:sp>
    </p:spTree>
    <p:extLst>
      <p:ext uri="{BB962C8B-B14F-4D97-AF65-F5344CB8AC3E}">
        <p14:creationId xmlns:p14="http://schemas.microsoft.com/office/powerpoint/2010/main" val="3606982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err="1"/>
              <a:t>Behavioral</a:t>
            </a:r>
            <a:r>
              <a:rPr lang="en-MY" dirty="0"/>
              <a:t> Interview</a:t>
            </a:r>
          </a:p>
        </p:txBody>
      </p:sp>
      <p:sp>
        <p:nvSpPr>
          <p:cNvPr id="4" name="TextBox 3">
            <a:extLst>
              <a:ext uri="{FF2B5EF4-FFF2-40B4-BE49-F238E27FC236}">
                <a16:creationId xmlns:a16="http://schemas.microsoft.com/office/drawing/2014/main" id="{05CBF76B-E7FA-4BF4-9517-1B1947946EED}"/>
              </a:ext>
            </a:extLst>
          </p:cNvPr>
          <p:cNvSpPr txBox="1"/>
          <p:nvPr/>
        </p:nvSpPr>
        <p:spPr>
          <a:xfrm>
            <a:off x="837928" y="1628800"/>
            <a:ext cx="7848872" cy="2308324"/>
          </a:xfrm>
          <a:prstGeom prst="rect">
            <a:avLst/>
          </a:prstGeom>
          <a:noFill/>
        </p:spPr>
        <p:txBody>
          <a:bodyPr wrap="square" rtlCol="0">
            <a:spAutoFit/>
          </a:bodyPr>
          <a:lstStyle/>
          <a:p>
            <a:r>
              <a:rPr lang="en-MY" dirty="0"/>
              <a:t>An interviewer may ask a candidate for a management position to describe a situation in which the candidate coached a difficult employee. The candidate gives an example that illustrates past performance, while the interviewer looks for the following three key pieces of information:</a:t>
            </a:r>
          </a:p>
          <a:p>
            <a:pPr marL="285750" indent="-285750">
              <a:buFont typeface="Wingdings" panose="05000000000000000000" pitchFamily="2" charset="2"/>
              <a:buChar char="§"/>
            </a:pPr>
            <a:r>
              <a:rPr lang="en-MY" dirty="0"/>
              <a:t>A description of the situation or task</a:t>
            </a:r>
          </a:p>
          <a:p>
            <a:pPr marL="285750" indent="-285750">
              <a:buFont typeface="Wingdings" panose="05000000000000000000" pitchFamily="2" charset="2"/>
              <a:buChar char="§"/>
            </a:pPr>
            <a:r>
              <a:rPr lang="en-MY" dirty="0"/>
              <a:t>The action taken</a:t>
            </a:r>
          </a:p>
          <a:p>
            <a:pPr marL="285750" indent="-285750">
              <a:buFont typeface="Wingdings" panose="05000000000000000000" pitchFamily="2" charset="2"/>
              <a:buChar char="§"/>
            </a:pPr>
            <a:r>
              <a:rPr lang="en-MY" dirty="0"/>
              <a:t>The result or outcome</a:t>
            </a:r>
          </a:p>
          <a:p>
            <a:endParaRPr lang="en-MY" dirty="0"/>
          </a:p>
        </p:txBody>
      </p:sp>
      <p:pic>
        <p:nvPicPr>
          <p:cNvPr id="5" name="image31.jpeg">
            <a:extLst>
              <a:ext uri="{FF2B5EF4-FFF2-40B4-BE49-F238E27FC236}">
                <a16:creationId xmlns:a16="http://schemas.microsoft.com/office/drawing/2014/main" id="{18ED4AB3-CD53-46B0-80A2-83BB459BF7FA}"/>
              </a:ext>
            </a:extLst>
          </p:cNvPr>
          <p:cNvPicPr/>
          <p:nvPr/>
        </p:nvPicPr>
        <p:blipFill>
          <a:blip r:embed="rId2" cstate="print"/>
          <a:stretch>
            <a:fillRect/>
          </a:stretch>
        </p:blipFill>
        <p:spPr>
          <a:xfrm>
            <a:off x="3923928" y="3406654"/>
            <a:ext cx="4505459" cy="2887603"/>
          </a:xfrm>
          <a:prstGeom prst="rect">
            <a:avLst/>
          </a:prstGeom>
        </p:spPr>
      </p:pic>
    </p:spTree>
    <p:extLst>
      <p:ext uri="{BB962C8B-B14F-4D97-AF65-F5344CB8AC3E}">
        <p14:creationId xmlns:p14="http://schemas.microsoft.com/office/powerpoint/2010/main" val="1237615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Competency-Based Interview</a:t>
            </a:r>
          </a:p>
        </p:txBody>
      </p:sp>
      <p:sp>
        <p:nvSpPr>
          <p:cNvPr id="4" name="TextBox 3">
            <a:extLst>
              <a:ext uri="{FF2B5EF4-FFF2-40B4-BE49-F238E27FC236}">
                <a16:creationId xmlns:a16="http://schemas.microsoft.com/office/drawing/2014/main" id="{AED3B626-572C-410D-9CB4-E56EA11866F6}"/>
              </a:ext>
            </a:extLst>
          </p:cNvPr>
          <p:cNvSpPr txBox="1"/>
          <p:nvPr/>
        </p:nvSpPr>
        <p:spPr>
          <a:xfrm>
            <a:off x="914400" y="1772816"/>
            <a:ext cx="7772400" cy="646331"/>
          </a:xfrm>
          <a:prstGeom prst="rect">
            <a:avLst/>
          </a:prstGeom>
          <a:noFill/>
        </p:spPr>
        <p:txBody>
          <a:bodyPr wrap="square" rtlCol="0">
            <a:spAutoFit/>
          </a:bodyPr>
          <a:lstStyle/>
          <a:p>
            <a:r>
              <a:rPr lang="en-MY" dirty="0"/>
              <a:t>Competencies are the skills, </a:t>
            </a:r>
            <a:r>
              <a:rPr lang="en-MY" dirty="0" err="1"/>
              <a:t>behaviors</a:t>
            </a:r>
            <a:r>
              <a:rPr lang="en-MY" dirty="0"/>
              <a:t> and knowledge that are needed to succeed in a specific job. </a:t>
            </a:r>
          </a:p>
        </p:txBody>
      </p:sp>
      <p:graphicFrame>
        <p:nvGraphicFramePr>
          <p:cNvPr id="5" name="Table 4">
            <a:extLst>
              <a:ext uri="{FF2B5EF4-FFF2-40B4-BE49-F238E27FC236}">
                <a16:creationId xmlns:a16="http://schemas.microsoft.com/office/drawing/2014/main" id="{D831865B-BAAD-4E35-84F3-A5B09C9C5E5B}"/>
              </a:ext>
            </a:extLst>
          </p:cNvPr>
          <p:cNvGraphicFramePr>
            <a:graphicFrameLocks noGrp="1"/>
          </p:cNvGraphicFramePr>
          <p:nvPr/>
        </p:nvGraphicFramePr>
        <p:xfrm>
          <a:off x="1259632" y="2564904"/>
          <a:ext cx="5988254" cy="3164840"/>
        </p:xfrm>
        <a:graphic>
          <a:graphicData uri="http://schemas.openxmlformats.org/drawingml/2006/table">
            <a:tbl>
              <a:tblPr firstRow="1" firstCol="1" lastRow="1" lastCol="1" bandRow="1" bandCol="1">
                <a:tableStyleId>{5C22544A-7EE6-4342-B048-85BDC9FD1C3A}</a:tableStyleId>
              </a:tblPr>
              <a:tblGrid>
                <a:gridCol w="2994127">
                  <a:extLst>
                    <a:ext uri="{9D8B030D-6E8A-4147-A177-3AD203B41FA5}">
                      <a16:colId xmlns:a16="http://schemas.microsoft.com/office/drawing/2014/main" val="3831551115"/>
                    </a:ext>
                  </a:extLst>
                </a:gridCol>
                <a:gridCol w="2994127">
                  <a:extLst>
                    <a:ext uri="{9D8B030D-6E8A-4147-A177-3AD203B41FA5}">
                      <a16:colId xmlns:a16="http://schemas.microsoft.com/office/drawing/2014/main" val="670222105"/>
                    </a:ext>
                  </a:extLst>
                </a:gridCol>
              </a:tblGrid>
              <a:tr h="556624">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603179126"/>
                  </a:ext>
                </a:extLst>
              </a:tr>
              <a:tr h="2608216">
                <a:tc>
                  <a:txBody>
                    <a:bodyPr/>
                    <a:lstStyle/>
                    <a:p>
                      <a:pPr marL="171450" marR="166370" lvl="0" indent="-171450" algn="just">
                        <a:lnSpc>
                          <a:spcPct val="150000"/>
                        </a:lnSpc>
                        <a:spcAft>
                          <a:spcPts val="0"/>
                        </a:spcAft>
                        <a:buFont typeface="Wingdings" panose="05000000000000000000" pitchFamily="2" charset="2"/>
                        <a:buChar char="§"/>
                        <a:tabLst>
                          <a:tab pos="457200" algn="l"/>
                        </a:tabLst>
                      </a:pPr>
                      <a:r>
                        <a:rPr lang="en-US" sz="1200" dirty="0">
                          <a:solidFill>
                            <a:schemeClr val="tx1"/>
                          </a:solidFill>
                          <a:effectLst/>
                        </a:rPr>
                        <a:t>The interviewer asks questions that are based on real </a:t>
                      </a:r>
                      <a:r>
                        <a:rPr lang="en-US" sz="1200" spc="-10" dirty="0">
                          <a:solidFill>
                            <a:schemeClr val="tx1"/>
                          </a:solidFill>
                          <a:effectLst/>
                        </a:rPr>
                        <a:t>situations </a:t>
                      </a:r>
                      <a:r>
                        <a:rPr lang="en-US" sz="1200" dirty="0">
                          <a:solidFill>
                            <a:schemeClr val="tx1"/>
                          </a:solidFill>
                          <a:effectLst/>
                        </a:rPr>
                        <a:t>related to the competencies for the position.</a:t>
                      </a:r>
                    </a:p>
                    <a:p>
                      <a:pPr marL="171450" marR="166370" lvl="0" indent="-171450" algn="just">
                        <a:lnSpc>
                          <a:spcPct val="150000"/>
                        </a:lnSpc>
                        <a:spcAft>
                          <a:spcPts val="0"/>
                        </a:spcAft>
                        <a:buFont typeface="Wingdings" panose="05000000000000000000" pitchFamily="2" charset="2"/>
                        <a:buChar char="§"/>
                        <a:tabLst>
                          <a:tab pos="457200" algn="l"/>
                        </a:tabLst>
                      </a:pPr>
                      <a:endParaRPr lang="en-MY" sz="1100" dirty="0">
                        <a:solidFill>
                          <a:schemeClr val="tx1"/>
                        </a:solidFill>
                        <a:effectLst/>
                      </a:endParaRPr>
                    </a:p>
                    <a:p>
                      <a:pPr marL="171450" marR="93980" lvl="0" indent="-171450">
                        <a:lnSpc>
                          <a:spcPct val="148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the candidate to provide an example of a time he or she</a:t>
                      </a:r>
                      <a:r>
                        <a:rPr lang="en-US" sz="1200" spc="-90" dirty="0">
                          <a:solidFill>
                            <a:schemeClr val="tx1"/>
                          </a:solidFill>
                          <a:effectLst/>
                        </a:rPr>
                        <a:t> </a:t>
                      </a:r>
                      <a:r>
                        <a:rPr lang="en-US" sz="1200" dirty="0">
                          <a:solidFill>
                            <a:schemeClr val="tx1"/>
                          </a:solidFill>
                          <a:effectLst/>
                        </a:rPr>
                        <a:t>demonstrated the</a:t>
                      </a:r>
                      <a:r>
                        <a:rPr lang="en-US" sz="1200" spc="-5" dirty="0">
                          <a:solidFill>
                            <a:schemeClr val="tx1"/>
                          </a:solidFill>
                          <a:effectLst/>
                        </a:rPr>
                        <a:t> </a:t>
                      </a:r>
                      <a:r>
                        <a:rPr lang="en-US" sz="1200" dirty="0">
                          <a:solidFill>
                            <a:schemeClr val="tx1"/>
                          </a:solidFill>
                          <a:effectLst/>
                        </a:rPr>
                        <a:t>competency.</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397510" lvl="0" indent="-171450">
                        <a:lnSpc>
                          <a:spcPct val="147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Provides insight into the candidate’s proficiency in </a:t>
                      </a:r>
                      <a:r>
                        <a:rPr lang="en-US" sz="1200" spc="-70" dirty="0">
                          <a:solidFill>
                            <a:schemeClr val="tx1"/>
                          </a:solidFill>
                          <a:effectLst/>
                        </a:rPr>
                        <a:t>a </a:t>
                      </a:r>
                      <a:r>
                        <a:rPr lang="en-US" sz="1200" dirty="0">
                          <a:solidFill>
                            <a:schemeClr val="tx1"/>
                          </a:solidFill>
                          <a:effectLst/>
                        </a:rPr>
                        <a:t>particular competency</a:t>
                      </a: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342900" marR="397510" lvl="0" indent="-342900">
                        <a:lnSpc>
                          <a:spcPct val="147000"/>
                        </a:lnSpc>
                        <a:spcAft>
                          <a:spcPts val="0"/>
                        </a:spcAft>
                        <a:buSzPts val="1200"/>
                        <a:buFont typeface="Symbol" panose="05050102010706020507" pitchFamily="18" charset="2"/>
                        <a:buChar char=""/>
                        <a:tabLst>
                          <a:tab pos="453390" algn="l"/>
                          <a:tab pos="454025" algn="l"/>
                        </a:tabLst>
                      </a:pPr>
                      <a:endParaRPr lang="en-MY" sz="1100" dirty="0">
                        <a:solidFill>
                          <a:schemeClr val="tx1"/>
                        </a:solidFill>
                        <a:effectLst/>
                      </a:endParaRPr>
                    </a:p>
                    <a:p>
                      <a:pPr marL="171450" marR="71120" lvl="0" indent="-171450">
                        <a:lnSpc>
                          <a:spcPct val="148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Gathers information that is predictive of what the candidate’s behavior and performance is likely to be in</a:t>
                      </a:r>
                      <a:r>
                        <a:rPr lang="en-US" sz="1200" spc="-25" dirty="0">
                          <a:solidFill>
                            <a:schemeClr val="tx1"/>
                          </a:solidFill>
                          <a:effectLst/>
                        </a:rPr>
                        <a:t> </a:t>
                      </a:r>
                      <a:r>
                        <a:rPr lang="en-US" sz="1200" spc="-20" dirty="0">
                          <a:solidFill>
                            <a:schemeClr val="tx1"/>
                          </a:solidFill>
                          <a:effectLst/>
                        </a:rPr>
                        <a:t>the</a:t>
                      </a:r>
                      <a:endParaRPr lang="en-MY" sz="1100" dirty="0">
                        <a:solidFill>
                          <a:schemeClr val="tx1"/>
                        </a:solidFill>
                        <a:effectLst/>
                      </a:endParaRPr>
                    </a:p>
                    <a:p>
                      <a:pPr marL="453390">
                        <a:spcBef>
                          <a:spcPts val="5"/>
                        </a:spcBef>
                        <a:spcAft>
                          <a:spcPts val="0"/>
                        </a:spcAft>
                      </a:pPr>
                      <a:r>
                        <a:rPr lang="en-US" sz="1200" dirty="0">
                          <a:solidFill>
                            <a:schemeClr val="tx1"/>
                          </a:solidFill>
                          <a:effectLst/>
                        </a:rPr>
                        <a:t>position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943725"/>
                  </a:ext>
                </a:extLst>
              </a:tr>
            </a:tbl>
          </a:graphicData>
        </a:graphic>
      </p:graphicFrame>
    </p:spTree>
    <p:extLst>
      <p:ext uri="{BB962C8B-B14F-4D97-AF65-F5344CB8AC3E}">
        <p14:creationId xmlns:p14="http://schemas.microsoft.com/office/powerpoint/2010/main" val="4038073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Examples of Questions for Competency-Based Interviews </a:t>
            </a:r>
          </a:p>
        </p:txBody>
      </p:sp>
      <p:pic>
        <p:nvPicPr>
          <p:cNvPr id="4" name="image32.jpeg">
            <a:extLst>
              <a:ext uri="{FF2B5EF4-FFF2-40B4-BE49-F238E27FC236}">
                <a16:creationId xmlns:a16="http://schemas.microsoft.com/office/drawing/2014/main" id="{17100F92-F25D-454B-BCDD-28825A713AD4}"/>
              </a:ext>
            </a:extLst>
          </p:cNvPr>
          <p:cNvPicPr/>
          <p:nvPr/>
        </p:nvPicPr>
        <p:blipFill>
          <a:blip r:embed="rId2" cstate="print"/>
          <a:stretch>
            <a:fillRect/>
          </a:stretch>
        </p:blipFill>
        <p:spPr>
          <a:xfrm>
            <a:off x="1475656" y="1909545"/>
            <a:ext cx="6424369" cy="4680481"/>
          </a:xfrm>
          <a:prstGeom prst="rect">
            <a:avLst/>
          </a:prstGeom>
        </p:spPr>
      </p:pic>
    </p:spTree>
    <p:extLst>
      <p:ext uri="{BB962C8B-B14F-4D97-AF65-F5344CB8AC3E}">
        <p14:creationId xmlns:p14="http://schemas.microsoft.com/office/powerpoint/2010/main" val="1053745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Structured Interview</a:t>
            </a:r>
          </a:p>
        </p:txBody>
      </p:sp>
      <p:graphicFrame>
        <p:nvGraphicFramePr>
          <p:cNvPr id="4" name="Table 3">
            <a:extLst>
              <a:ext uri="{FF2B5EF4-FFF2-40B4-BE49-F238E27FC236}">
                <a16:creationId xmlns:a16="http://schemas.microsoft.com/office/drawing/2014/main" id="{521CD5C1-665D-494E-8F5E-A8DEDD3A753B}"/>
              </a:ext>
            </a:extLst>
          </p:cNvPr>
          <p:cNvGraphicFramePr>
            <a:graphicFrameLocks noGrp="1"/>
          </p:cNvGraphicFramePr>
          <p:nvPr/>
        </p:nvGraphicFramePr>
        <p:xfrm>
          <a:off x="914400" y="1844824"/>
          <a:ext cx="7618040" cy="3030538"/>
        </p:xfrm>
        <a:graphic>
          <a:graphicData uri="http://schemas.openxmlformats.org/drawingml/2006/table">
            <a:tbl>
              <a:tblPr firstRow="1" firstCol="1" lastRow="1" lastCol="1" bandRow="1" bandCol="1">
                <a:tableStyleId>{5C22544A-7EE6-4342-B048-85BDC9FD1C3A}</a:tableStyleId>
              </a:tblPr>
              <a:tblGrid>
                <a:gridCol w="4011795">
                  <a:extLst>
                    <a:ext uri="{9D8B030D-6E8A-4147-A177-3AD203B41FA5}">
                      <a16:colId xmlns:a16="http://schemas.microsoft.com/office/drawing/2014/main" val="1624867639"/>
                    </a:ext>
                  </a:extLst>
                </a:gridCol>
                <a:gridCol w="3606245">
                  <a:extLst>
                    <a:ext uri="{9D8B030D-6E8A-4147-A177-3AD203B41FA5}">
                      <a16:colId xmlns:a16="http://schemas.microsoft.com/office/drawing/2014/main" val="837940711"/>
                    </a:ext>
                  </a:extLst>
                </a:gridCol>
              </a:tblGrid>
              <a:tr h="444500">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Description</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spcBef>
                          <a:spcPts val="55"/>
                        </a:spcBef>
                      </a:pPr>
                      <a:r>
                        <a:rPr lang="en-US" sz="1200" dirty="0">
                          <a:solidFill>
                            <a:schemeClr val="tx1"/>
                          </a:solidFill>
                          <a:effectLst/>
                        </a:rPr>
                        <a:t> </a:t>
                      </a:r>
                      <a:endParaRPr lang="en-MY" sz="1100" dirty="0">
                        <a:solidFill>
                          <a:schemeClr val="tx1"/>
                        </a:solidFill>
                        <a:effectLst/>
                      </a:endParaRPr>
                    </a:p>
                    <a:p>
                      <a:pPr marL="466725" marR="467995" algn="ctr">
                        <a:spcAft>
                          <a:spcPts val="0"/>
                        </a:spcAft>
                      </a:pPr>
                      <a:r>
                        <a:rPr lang="en-US" sz="1200" dirty="0">
                          <a:solidFill>
                            <a:schemeClr val="tx1"/>
                          </a:solidFill>
                          <a:effectLst/>
                        </a:rPr>
                        <a:t>Comments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568209203"/>
                  </a:ext>
                </a:extLst>
              </a:tr>
              <a:tr h="2398395">
                <a:tc>
                  <a:txBody>
                    <a:bodyPr/>
                    <a:lstStyle/>
                    <a:p>
                      <a:pPr marL="171450" marR="271145" lvl="0" indent="-171450">
                        <a:lnSpc>
                          <a:spcPct val="150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asks every candidate the same questions. Follow-up questions may be different.</a:t>
                      </a:r>
                    </a:p>
                    <a:p>
                      <a:pPr marL="171450" marR="271145" lvl="0" indent="-171450">
                        <a:lnSpc>
                          <a:spcPct val="150000"/>
                        </a:lnSpc>
                        <a:spcAft>
                          <a:spcPts val="0"/>
                        </a:spcAft>
                        <a:buFont typeface="Wingdings" panose="05000000000000000000" pitchFamily="2" charset="2"/>
                        <a:buChar char="§"/>
                        <a:tabLst>
                          <a:tab pos="456565" algn="l"/>
                          <a:tab pos="457200" algn="l"/>
                        </a:tabLst>
                      </a:pPr>
                      <a:endParaRPr lang="en-MY" sz="1100" dirty="0">
                        <a:solidFill>
                          <a:schemeClr val="tx1"/>
                        </a:solidFill>
                        <a:effectLst/>
                      </a:endParaRPr>
                    </a:p>
                    <a:p>
                      <a:pPr marL="171450" marR="144780" lvl="0" indent="-171450">
                        <a:lnSpc>
                          <a:spcPct val="146000"/>
                        </a:lnSpc>
                        <a:spcAft>
                          <a:spcPts val="0"/>
                        </a:spcAft>
                        <a:buFont typeface="Wingdings" panose="05000000000000000000" pitchFamily="2" charset="2"/>
                        <a:buChar char="§"/>
                        <a:tabLst>
                          <a:tab pos="456565" algn="l"/>
                          <a:tab pos="457200" algn="l"/>
                        </a:tabLst>
                      </a:pPr>
                      <a:r>
                        <a:rPr lang="en-US" sz="1200" dirty="0">
                          <a:solidFill>
                            <a:schemeClr val="tx1"/>
                          </a:solidFill>
                          <a:effectLst/>
                        </a:rPr>
                        <a:t>The interviewer stays in </a:t>
                      </a:r>
                      <a:r>
                        <a:rPr lang="en-US" sz="1200" spc="-15" dirty="0">
                          <a:solidFill>
                            <a:schemeClr val="tx1"/>
                          </a:solidFill>
                          <a:effectLst/>
                        </a:rPr>
                        <a:t>control </a:t>
                      </a:r>
                      <a:r>
                        <a:rPr lang="en-US" sz="1200" dirty="0">
                          <a:solidFill>
                            <a:schemeClr val="tx1"/>
                          </a:solidFill>
                          <a:effectLst/>
                        </a:rPr>
                        <a:t>of the</a:t>
                      </a:r>
                      <a:r>
                        <a:rPr lang="en-US" sz="1200" spc="-10" dirty="0">
                          <a:solidFill>
                            <a:schemeClr val="tx1"/>
                          </a:solidFill>
                          <a:effectLst/>
                        </a:rPr>
                        <a:t> </a:t>
                      </a:r>
                      <a:r>
                        <a:rPr lang="en-US" sz="1200" dirty="0">
                          <a:solidFill>
                            <a:schemeClr val="tx1"/>
                          </a:solidFill>
                          <a:effectLst/>
                        </a:rPr>
                        <a:t>interview.</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Ensures that similar information is gathered from all</a:t>
                      </a:r>
                      <a:r>
                        <a:rPr lang="en-US" sz="1200" spc="-20" dirty="0">
                          <a:solidFill>
                            <a:schemeClr val="tx1"/>
                          </a:solidFill>
                          <a:effectLst/>
                        </a:rPr>
                        <a:t> </a:t>
                      </a:r>
                      <a:r>
                        <a:rPr lang="en-US" sz="1200" dirty="0">
                          <a:solidFill>
                            <a:schemeClr val="tx1"/>
                          </a:solidFill>
                          <a:effectLst/>
                        </a:rPr>
                        <a:t>candidates</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Gives each candidate the </a:t>
                      </a:r>
                      <a:r>
                        <a:rPr lang="en-US" sz="1200" spc="-25" dirty="0">
                          <a:solidFill>
                            <a:schemeClr val="tx1"/>
                          </a:solidFill>
                          <a:effectLst/>
                        </a:rPr>
                        <a:t>same </a:t>
                      </a:r>
                      <a:r>
                        <a:rPr lang="en-US" sz="1200" dirty="0">
                          <a:solidFill>
                            <a:schemeClr val="tx1"/>
                          </a:solidFill>
                          <a:effectLst/>
                        </a:rPr>
                        <a:t>opportunity to create a good impression</a:t>
                      </a: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endParaRPr lang="en-US" sz="1200" dirty="0">
                        <a:solidFill>
                          <a:schemeClr val="tx1"/>
                        </a:solidFill>
                        <a:effectLst/>
                      </a:endParaRPr>
                    </a:p>
                    <a:p>
                      <a:pPr marL="171450" marR="117475" lvl="0" indent="-171450">
                        <a:lnSpc>
                          <a:spcPct val="146000"/>
                        </a:lnSpc>
                        <a:spcAft>
                          <a:spcPts val="0"/>
                        </a:spcAft>
                        <a:buSzPts val="1200"/>
                        <a:buFont typeface="Wingdings" panose="05000000000000000000" pitchFamily="2" charset="2"/>
                        <a:buChar char="§"/>
                        <a:tabLst>
                          <a:tab pos="453390" algn="l"/>
                          <a:tab pos="454025" algn="l"/>
                        </a:tabLst>
                      </a:pPr>
                      <a:r>
                        <a:rPr lang="en-US" sz="1200" dirty="0">
                          <a:solidFill>
                            <a:schemeClr val="tx1"/>
                          </a:solidFill>
                          <a:effectLst/>
                        </a:rPr>
                        <a:t>Works best when the </a:t>
                      </a:r>
                      <a:r>
                        <a:rPr lang="en-US" sz="1200" spc="-15" dirty="0">
                          <a:solidFill>
                            <a:schemeClr val="tx1"/>
                          </a:solidFill>
                          <a:effectLst/>
                        </a:rPr>
                        <a:t>interviewer </a:t>
                      </a:r>
                      <a:r>
                        <a:rPr lang="en-US" sz="1200" dirty="0">
                          <a:solidFill>
                            <a:schemeClr val="tx1"/>
                          </a:solidFill>
                          <a:effectLst/>
                        </a:rPr>
                        <a:t>wants to ensure that the same questions are asked of</a:t>
                      </a:r>
                      <a:r>
                        <a:rPr lang="en-US" sz="1200" spc="-15" dirty="0">
                          <a:solidFill>
                            <a:schemeClr val="tx1"/>
                          </a:solidFill>
                          <a:effectLst/>
                        </a:rPr>
                        <a:t> </a:t>
                      </a:r>
                      <a:r>
                        <a:rPr lang="en-US" sz="1200" dirty="0">
                          <a:solidFill>
                            <a:schemeClr val="tx1"/>
                          </a:solidFill>
                          <a:effectLst/>
                        </a:rPr>
                        <a:t>all</a:t>
                      </a:r>
                      <a:endParaRPr lang="en-MY" sz="1100" dirty="0">
                        <a:solidFill>
                          <a:schemeClr val="tx1"/>
                        </a:solidFill>
                        <a:effectLst/>
                      </a:endParaRPr>
                    </a:p>
                    <a:p>
                      <a:pPr marL="453390">
                        <a:spcBef>
                          <a:spcPts val="40"/>
                        </a:spcBef>
                        <a:spcAft>
                          <a:spcPts val="0"/>
                        </a:spcAft>
                      </a:pPr>
                      <a:r>
                        <a:rPr lang="en-US" sz="1200" dirty="0">
                          <a:solidFill>
                            <a:schemeClr val="tx1"/>
                          </a:solidFill>
                          <a:effectLst/>
                        </a:rPr>
                        <a:t>candidates</a:t>
                      </a:r>
                      <a:endParaRPr lang="en-MY"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271561"/>
                  </a:ext>
                </a:extLst>
              </a:tr>
            </a:tbl>
          </a:graphicData>
        </a:graphic>
      </p:graphicFrame>
      <p:sp>
        <p:nvSpPr>
          <p:cNvPr id="5" name="TextBox 4">
            <a:extLst>
              <a:ext uri="{FF2B5EF4-FFF2-40B4-BE49-F238E27FC236}">
                <a16:creationId xmlns:a16="http://schemas.microsoft.com/office/drawing/2014/main" id="{68624226-BF3C-4E49-B9F7-A9654D647D84}"/>
              </a:ext>
            </a:extLst>
          </p:cNvPr>
          <p:cNvSpPr txBox="1"/>
          <p:nvPr/>
        </p:nvSpPr>
        <p:spPr>
          <a:xfrm>
            <a:off x="914400" y="5373216"/>
            <a:ext cx="7330008" cy="923330"/>
          </a:xfrm>
          <a:prstGeom prst="rect">
            <a:avLst/>
          </a:prstGeom>
          <a:noFill/>
        </p:spPr>
        <p:txBody>
          <a:bodyPr wrap="square" rtlCol="0">
            <a:spAutoFit/>
          </a:bodyPr>
          <a:lstStyle/>
          <a:p>
            <a:r>
              <a:rPr lang="en-MY" dirty="0"/>
              <a:t>Different types of questions can be used in the structured interview. The key is that the interviewer asks every candidate the same group of questions.</a:t>
            </a:r>
          </a:p>
        </p:txBody>
      </p:sp>
    </p:spTree>
    <p:extLst>
      <p:ext uri="{BB962C8B-B14F-4D97-AF65-F5344CB8AC3E}">
        <p14:creationId xmlns:p14="http://schemas.microsoft.com/office/powerpoint/2010/main" val="307756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4: Evaluate</a:t>
            </a:r>
          </a:p>
        </p:txBody>
      </p:sp>
      <p:sp>
        <p:nvSpPr>
          <p:cNvPr id="4" name="TextBox 3">
            <a:extLst>
              <a:ext uri="{FF2B5EF4-FFF2-40B4-BE49-F238E27FC236}">
                <a16:creationId xmlns:a16="http://schemas.microsoft.com/office/drawing/2014/main" id="{26528EEE-8A8B-4E33-A2FF-9AABEBC51130}"/>
              </a:ext>
            </a:extLst>
          </p:cNvPr>
          <p:cNvSpPr txBox="1"/>
          <p:nvPr/>
        </p:nvSpPr>
        <p:spPr>
          <a:xfrm>
            <a:off x="683568" y="1700808"/>
            <a:ext cx="8003232" cy="5078313"/>
          </a:xfrm>
          <a:prstGeom prst="rect">
            <a:avLst/>
          </a:prstGeom>
          <a:noFill/>
        </p:spPr>
        <p:txBody>
          <a:bodyPr wrap="square" rtlCol="0">
            <a:spAutoFit/>
          </a:bodyPr>
          <a:lstStyle/>
          <a:p>
            <a:r>
              <a:rPr lang="en-MY" dirty="0"/>
              <a:t>The fourth step of the selection process is to evaluate the candidates.</a:t>
            </a:r>
          </a:p>
          <a:p>
            <a:endParaRPr lang="en-MY" dirty="0"/>
          </a:p>
          <a:p>
            <a:r>
              <a:rPr lang="en-MY" b="1" dirty="0"/>
              <a:t>Interview Feedback</a:t>
            </a:r>
          </a:p>
          <a:p>
            <a:r>
              <a:rPr lang="en-MY" dirty="0"/>
              <a:t>Giving feedback to candidates after an interview is an important part of the selection process. Guidelines for providing effective feedback to candidates include the following:</a:t>
            </a:r>
          </a:p>
          <a:p>
            <a:pPr marL="285750" indent="-285750">
              <a:buFont typeface="Wingdings" panose="05000000000000000000" pitchFamily="2" charset="2"/>
              <a:buChar char="§"/>
            </a:pPr>
            <a:r>
              <a:rPr lang="en-MY" dirty="0"/>
              <a:t>Be honest in your assessment and give the applicant meaningful feedback for future employment.</a:t>
            </a:r>
          </a:p>
          <a:p>
            <a:pPr marL="285750" indent="-285750">
              <a:buFont typeface="Wingdings" panose="05000000000000000000" pitchFamily="2" charset="2"/>
              <a:buChar char="§"/>
            </a:pPr>
            <a:r>
              <a:rPr lang="en-MY" dirty="0"/>
              <a:t>Provide feedback that is clear and concise allowing the applicant to understand their strengths and weaknesses in comparison to the job requirements.</a:t>
            </a:r>
          </a:p>
          <a:p>
            <a:pPr marL="285750" indent="-285750">
              <a:buFont typeface="Wingdings" panose="05000000000000000000" pitchFamily="2" charset="2"/>
              <a:buChar char="§"/>
            </a:pPr>
            <a:r>
              <a:rPr lang="en-MY" dirty="0"/>
              <a:t>Give balanced feedback and discuss the person’s strengths first and then weaknesses against the job requirements.</a:t>
            </a:r>
          </a:p>
          <a:p>
            <a:pPr marL="285750" indent="-285750">
              <a:buFont typeface="Wingdings" panose="05000000000000000000" pitchFamily="2" charset="2"/>
              <a:buChar char="§"/>
            </a:pPr>
            <a:r>
              <a:rPr lang="en-MY" dirty="0"/>
              <a:t>Relate feedback to the job requirements not feelings, impression, or views of the applicant’s personality.</a:t>
            </a:r>
          </a:p>
          <a:p>
            <a:pPr marL="285750" indent="-285750">
              <a:buFont typeface="Wingdings" panose="05000000000000000000" pitchFamily="2" charset="2"/>
              <a:buChar char="§"/>
            </a:pPr>
            <a:r>
              <a:rPr lang="en-MY" dirty="0"/>
              <a:t>Consider the language used when providing feedback, especially in relation to interview performance.</a:t>
            </a:r>
          </a:p>
          <a:p>
            <a:pPr marL="285750" indent="-285750">
              <a:buFont typeface="Wingdings" panose="05000000000000000000" pitchFamily="2" charset="2"/>
              <a:buChar char="§"/>
            </a:pPr>
            <a:r>
              <a:rPr lang="en-MY" dirty="0"/>
              <a:t>Give factual examples in support to the feedback being provided. </a:t>
            </a:r>
          </a:p>
        </p:txBody>
      </p:sp>
    </p:spTree>
    <p:extLst>
      <p:ext uri="{BB962C8B-B14F-4D97-AF65-F5344CB8AC3E}">
        <p14:creationId xmlns:p14="http://schemas.microsoft.com/office/powerpoint/2010/main" val="2420999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1F59F-DCE6-4DA9-BC42-8B60EEABE06E}"/>
              </a:ext>
            </a:extLst>
          </p:cNvPr>
          <p:cNvSpPr>
            <a:spLocks noGrp="1"/>
          </p:cNvSpPr>
          <p:nvPr>
            <p:ph type="title"/>
          </p:nvPr>
        </p:nvSpPr>
        <p:spPr/>
        <p:txBody>
          <a:bodyPr/>
          <a:lstStyle/>
          <a:p>
            <a:r>
              <a:rPr lang="en-MY" dirty="0"/>
              <a:t>STAR technique</a:t>
            </a:r>
          </a:p>
        </p:txBody>
      </p:sp>
      <p:sp>
        <p:nvSpPr>
          <p:cNvPr id="3" name="Content Placeholder 2">
            <a:extLst>
              <a:ext uri="{FF2B5EF4-FFF2-40B4-BE49-F238E27FC236}">
                <a16:creationId xmlns:a16="http://schemas.microsoft.com/office/drawing/2014/main" id="{EA6BBD24-018E-4E9B-A89A-69020137DF1D}"/>
              </a:ext>
            </a:extLst>
          </p:cNvPr>
          <p:cNvSpPr>
            <a:spLocks noGrp="1"/>
          </p:cNvSpPr>
          <p:nvPr>
            <p:ph idx="1"/>
          </p:nvPr>
        </p:nvSpPr>
        <p:spPr/>
        <p:txBody>
          <a:bodyPr/>
          <a:lstStyle/>
          <a:p>
            <a:pPr marL="0" indent="0">
              <a:buNone/>
            </a:pPr>
            <a:r>
              <a:rPr lang="en-MY" dirty="0"/>
              <a:t>The STAR (Situation, Task, Action, Results) format is a job interview technique </a:t>
            </a:r>
          </a:p>
          <a:p>
            <a:pPr marL="0" indent="0">
              <a:buNone/>
            </a:pPr>
            <a:endParaRPr lang="en-MY" dirty="0"/>
          </a:p>
          <a:p>
            <a:r>
              <a:rPr lang="en-MY" dirty="0"/>
              <a:t>Situation - The interviewer wants you to present a recent challenge and situation in which you found yourself</a:t>
            </a:r>
          </a:p>
          <a:p>
            <a:endParaRPr lang="en-MY" dirty="0"/>
          </a:p>
          <a:p>
            <a:r>
              <a:rPr lang="en-MY" dirty="0"/>
              <a:t>Task - What did you have to achieve? The interviewer will be looking to see what you were trying to achieve from the situation.</a:t>
            </a:r>
          </a:p>
          <a:p>
            <a:endParaRPr lang="en-MY" dirty="0"/>
          </a:p>
        </p:txBody>
      </p:sp>
    </p:spTree>
    <p:extLst>
      <p:ext uri="{BB962C8B-B14F-4D97-AF65-F5344CB8AC3E}">
        <p14:creationId xmlns:p14="http://schemas.microsoft.com/office/powerpoint/2010/main" val="3861982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222E-A1DA-45DD-8B87-062CA155DD7D}"/>
              </a:ext>
            </a:extLst>
          </p:cNvPr>
          <p:cNvSpPr>
            <a:spLocks noGrp="1"/>
          </p:cNvSpPr>
          <p:nvPr>
            <p:ph type="title"/>
          </p:nvPr>
        </p:nvSpPr>
        <p:spPr/>
        <p:txBody>
          <a:bodyPr/>
          <a:lstStyle/>
          <a:p>
            <a:r>
              <a:rPr lang="en-MY" dirty="0"/>
              <a:t>STAR technique</a:t>
            </a:r>
          </a:p>
        </p:txBody>
      </p:sp>
      <p:sp>
        <p:nvSpPr>
          <p:cNvPr id="3" name="Content Placeholder 2">
            <a:extLst>
              <a:ext uri="{FF2B5EF4-FFF2-40B4-BE49-F238E27FC236}">
                <a16:creationId xmlns:a16="http://schemas.microsoft.com/office/drawing/2014/main" id="{1E013E23-82E9-40C4-B2B0-4BAA895D4B2C}"/>
              </a:ext>
            </a:extLst>
          </p:cNvPr>
          <p:cNvSpPr>
            <a:spLocks noGrp="1"/>
          </p:cNvSpPr>
          <p:nvPr>
            <p:ph idx="1"/>
          </p:nvPr>
        </p:nvSpPr>
        <p:spPr>
          <a:xfrm>
            <a:off x="902466" y="1700808"/>
            <a:ext cx="7772400" cy="4530725"/>
          </a:xfrm>
        </p:spPr>
        <p:txBody>
          <a:bodyPr/>
          <a:lstStyle/>
          <a:p>
            <a:r>
              <a:rPr lang="en-MY" dirty="0"/>
              <a:t>Action - What did you do? The interviewer will be looking for information on what you did, why you did it and what the alternatives were</a:t>
            </a:r>
          </a:p>
          <a:p>
            <a:endParaRPr lang="en-MY" dirty="0"/>
          </a:p>
          <a:p>
            <a:r>
              <a:rPr lang="en-MY" dirty="0"/>
              <a:t>Results - What was the outcome of your actions? What did you achieve through your actions and did you meet your objectives? What did you learn from this experience and have you used this learning since?</a:t>
            </a:r>
          </a:p>
        </p:txBody>
      </p:sp>
    </p:spTree>
    <p:extLst>
      <p:ext uri="{BB962C8B-B14F-4D97-AF65-F5344CB8AC3E}">
        <p14:creationId xmlns:p14="http://schemas.microsoft.com/office/powerpoint/2010/main" val="1034792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2058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Background Investigations</a:t>
            </a:r>
          </a:p>
        </p:txBody>
      </p:sp>
      <p:sp>
        <p:nvSpPr>
          <p:cNvPr id="4" name="TextBox 3">
            <a:extLst>
              <a:ext uri="{FF2B5EF4-FFF2-40B4-BE49-F238E27FC236}">
                <a16:creationId xmlns:a16="http://schemas.microsoft.com/office/drawing/2014/main" id="{C7704C61-0E02-4BC1-A4FD-84A134C72D7A}"/>
              </a:ext>
            </a:extLst>
          </p:cNvPr>
          <p:cNvSpPr txBox="1"/>
          <p:nvPr/>
        </p:nvSpPr>
        <p:spPr>
          <a:xfrm>
            <a:off x="827584" y="1916832"/>
            <a:ext cx="7859216" cy="3970318"/>
          </a:xfrm>
          <a:prstGeom prst="rect">
            <a:avLst/>
          </a:prstGeom>
          <a:noFill/>
        </p:spPr>
        <p:txBody>
          <a:bodyPr wrap="square" rtlCol="0">
            <a:spAutoFit/>
          </a:bodyPr>
          <a:lstStyle/>
          <a:p>
            <a:r>
              <a:rPr lang="en-MY" dirty="0"/>
              <a:t>Background investigation is the process of authenticating the information supplied to a potential employer by a job applicant in his or her resume, application and interviews. Organizations that conduct thorough background investigations usually make better hiring decisions and may avoid negligent hiring claims. Negligent hiring involves hiring a candidate who the employer knew (or should have known based on a reasonable investigation of the candidate’s background) posed a risk to others in the workplace.</a:t>
            </a:r>
          </a:p>
          <a:p>
            <a:endParaRPr lang="en-MY" dirty="0"/>
          </a:p>
          <a:p>
            <a:r>
              <a:rPr lang="en-MY" dirty="0"/>
              <a:t>HR professionals often conduct the background investigations. These investigations should be the same for candidates applying for the same job. Make sure a clear connection exists between the background investigations and the requirements of the job.</a:t>
            </a:r>
          </a:p>
          <a:p>
            <a:endParaRPr lang="en-MY" dirty="0"/>
          </a:p>
        </p:txBody>
      </p:sp>
    </p:spTree>
    <p:extLst>
      <p:ext uri="{BB962C8B-B14F-4D97-AF65-F5344CB8AC3E}">
        <p14:creationId xmlns:p14="http://schemas.microsoft.com/office/powerpoint/2010/main" val="1652289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a:xfrm>
            <a:off x="914400" y="277813"/>
            <a:ext cx="8122096" cy="1143000"/>
          </a:xfrm>
        </p:spPr>
        <p:txBody>
          <a:bodyPr/>
          <a:lstStyle/>
          <a:p>
            <a:r>
              <a:rPr lang="en-MY" dirty="0"/>
              <a:t>Common Background Investigations</a:t>
            </a:r>
          </a:p>
        </p:txBody>
      </p:sp>
      <p:sp>
        <p:nvSpPr>
          <p:cNvPr id="4" name="TextBox 3">
            <a:extLst>
              <a:ext uri="{FF2B5EF4-FFF2-40B4-BE49-F238E27FC236}">
                <a16:creationId xmlns:a16="http://schemas.microsoft.com/office/drawing/2014/main" id="{B62AE32A-C3B7-4045-A8EE-597871DBE140}"/>
              </a:ext>
            </a:extLst>
          </p:cNvPr>
          <p:cNvSpPr txBox="1"/>
          <p:nvPr/>
        </p:nvSpPr>
        <p:spPr>
          <a:xfrm>
            <a:off x="683568" y="1556792"/>
            <a:ext cx="8352928" cy="5262979"/>
          </a:xfrm>
          <a:prstGeom prst="rect">
            <a:avLst/>
          </a:prstGeom>
          <a:noFill/>
        </p:spPr>
        <p:txBody>
          <a:bodyPr wrap="square" rtlCol="0">
            <a:spAutoFit/>
          </a:bodyPr>
          <a:lstStyle/>
          <a:p>
            <a:r>
              <a:rPr lang="en-MY" sz="1600" b="1" dirty="0"/>
              <a:t>Internet Search :</a:t>
            </a:r>
          </a:p>
          <a:p>
            <a:r>
              <a:rPr lang="en-MY" sz="1600" dirty="0"/>
              <a:t>An Internet search on the candidate's name, especially using an Internet search engine such as Google.com, helps the organization confirm candidates’ claims about their jobs, performance, awards and other information. Sites such as LinkedIn may also serve to check the candidate’s consistency in claims about job history and achievements</a:t>
            </a:r>
          </a:p>
          <a:p>
            <a:r>
              <a:rPr lang="en-MY" sz="1600" dirty="0"/>
              <a:t>Criminal Background Check</a:t>
            </a:r>
          </a:p>
          <a:p>
            <a:endParaRPr lang="en-MY" sz="1600" dirty="0"/>
          </a:p>
          <a:p>
            <a:r>
              <a:rPr lang="en-MY" sz="1600" dirty="0"/>
              <a:t>Organizations conduct criminal background checks for the following reasons:</a:t>
            </a:r>
          </a:p>
          <a:p>
            <a:pPr marL="285750" indent="-285750">
              <a:buFont typeface="Wingdings" panose="05000000000000000000" pitchFamily="2" charset="2"/>
              <a:buChar char="§"/>
            </a:pPr>
            <a:r>
              <a:rPr lang="en-MY" sz="1600" dirty="0"/>
              <a:t>To determine if the candidate has a history of criminal convictions that may disqualify her or him from consideration</a:t>
            </a:r>
          </a:p>
          <a:p>
            <a:pPr marL="285750" indent="-285750">
              <a:buFont typeface="Wingdings" panose="05000000000000000000" pitchFamily="2" charset="2"/>
              <a:buChar char="§"/>
            </a:pPr>
            <a:r>
              <a:rPr lang="en-MY" sz="1600" dirty="0"/>
              <a:t>To increase the quality of applicant hiring</a:t>
            </a:r>
          </a:p>
          <a:p>
            <a:pPr marL="285750" indent="-285750">
              <a:buFont typeface="Wingdings" panose="05000000000000000000" pitchFamily="2" charset="2"/>
              <a:buChar char="§"/>
            </a:pPr>
            <a:r>
              <a:rPr lang="en-MY" sz="1600" dirty="0"/>
              <a:t>To reduce the possibility of theft and embezzlement</a:t>
            </a:r>
          </a:p>
          <a:p>
            <a:endParaRPr lang="en-MY" sz="1600" dirty="0"/>
          </a:p>
          <a:p>
            <a:r>
              <a:rPr lang="en-MY" sz="1600" b="1" dirty="0"/>
              <a:t>Credit History Checks</a:t>
            </a:r>
          </a:p>
          <a:p>
            <a:r>
              <a:rPr lang="en-MY" sz="1600" dirty="0"/>
              <a:t>Credit history checks should be conducted only on the following candidates:</a:t>
            </a:r>
          </a:p>
          <a:p>
            <a:pPr marL="285750" indent="-285750">
              <a:buFont typeface="Wingdings" panose="05000000000000000000" pitchFamily="2" charset="2"/>
              <a:buChar char="§"/>
            </a:pPr>
            <a:r>
              <a:rPr lang="en-MY" sz="1600" dirty="0"/>
              <a:t>Candidates for positions of financial responsibility (such as accounting and finance professionals)</a:t>
            </a:r>
          </a:p>
          <a:p>
            <a:pPr marL="285750" indent="-285750">
              <a:buFont typeface="Wingdings" panose="05000000000000000000" pitchFamily="2" charset="2"/>
              <a:buChar char="§"/>
            </a:pPr>
            <a:r>
              <a:rPr lang="en-MY" sz="1600" dirty="0"/>
              <a:t>Candidate for positions that involve handling significant amounts of currency or other valuables</a:t>
            </a:r>
          </a:p>
          <a:p>
            <a:r>
              <a:rPr lang="en-MY" sz="1600" dirty="0"/>
              <a:t>If your credit reports are acquired from external vendors, the organization must comply with any applicable credit check laws.</a:t>
            </a:r>
          </a:p>
        </p:txBody>
      </p:sp>
    </p:spTree>
    <p:extLst>
      <p:ext uri="{BB962C8B-B14F-4D97-AF65-F5344CB8AC3E}">
        <p14:creationId xmlns:p14="http://schemas.microsoft.com/office/powerpoint/2010/main" val="1957224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Step 5: Select</a:t>
            </a:r>
          </a:p>
        </p:txBody>
      </p:sp>
      <p:sp>
        <p:nvSpPr>
          <p:cNvPr id="4" name="TextBox 3">
            <a:extLst>
              <a:ext uri="{FF2B5EF4-FFF2-40B4-BE49-F238E27FC236}">
                <a16:creationId xmlns:a16="http://schemas.microsoft.com/office/drawing/2014/main" id="{7242B80E-A365-4EFD-BF24-571E06157184}"/>
              </a:ext>
            </a:extLst>
          </p:cNvPr>
          <p:cNvSpPr txBox="1"/>
          <p:nvPr/>
        </p:nvSpPr>
        <p:spPr>
          <a:xfrm>
            <a:off x="755576" y="1700808"/>
            <a:ext cx="7931224" cy="4801314"/>
          </a:xfrm>
          <a:prstGeom prst="rect">
            <a:avLst/>
          </a:prstGeom>
          <a:noFill/>
        </p:spPr>
        <p:txBody>
          <a:bodyPr wrap="square" rtlCol="0">
            <a:spAutoFit/>
          </a:bodyPr>
          <a:lstStyle/>
          <a:p>
            <a:r>
              <a:rPr lang="en-MY" dirty="0"/>
              <a:t>The fifth step in the selection process is selecting a candidate to fill the open position.</a:t>
            </a:r>
          </a:p>
          <a:p>
            <a:endParaRPr lang="en-MY" dirty="0"/>
          </a:p>
          <a:p>
            <a:r>
              <a:rPr lang="en-MY" dirty="0"/>
              <a:t>Selection of the most qualified candidate will be based on the interviews, evaluations, and tests conducted in Steps 3 and 4 of the selection process.</a:t>
            </a:r>
          </a:p>
          <a:p>
            <a:endParaRPr lang="en-MY" dirty="0"/>
          </a:p>
          <a:p>
            <a:r>
              <a:rPr lang="en-MY" dirty="0"/>
              <a:t>A tie breaker is a method used to select a preferred candidate when two or more candidates are considered equally qualified. The job requirements will help you determine what particular categories are the most important. The winning candidate should be the one who scores higher in the most consequential categories.</a:t>
            </a:r>
          </a:p>
          <a:p>
            <a:r>
              <a:rPr lang="en-MY" dirty="0"/>
              <a:t> </a:t>
            </a:r>
          </a:p>
          <a:p>
            <a:r>
              <a:rPr lang="en-MY" dirty="0"/>
              <a:t>In some cases the decision must be based on a personality fit. The wrong fit leads to an unhappy employee, manager and team. The right fit can energize the environment and lead to a happy employee, manager and team. Often the head of the department or the organization must make the final decision about the right fit.</a:t>
            </a:r>
          </a:p>
        </p:txBody>
      </p:sp>
    </p:spTree>
    <p:extLst>
      <p:ext uri="{BB962C8B-B14F-4D97-AF65-F5344CB8AC3E}">
        <p14:creationId xmlns:p14="http://schemas.microsoft.com/office/powerpoint/2010/main" val="28269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Step 6: Offer</a:t>
            </a:r>
          </a:p>
        </p:txBody>
      </p:sp>
      <p:sp>
        <p:nvSpPr>
          <p:cNvPr id="4" name="TextBox 3">
            <a:extLst>
              <a:ext uri="{FF2B5EF4-FFF2-40B4-BE49-F238E27FC236}">
                <a16:creationId xmlns:a16="http://schemas.microsoft.com/office/drawing/2014/main" id="{9260E3F8-7F2D-4AF7-B55C-2D4D641122F1}"/>
              </a:ext>
            </a:extLst>
          </p:cNvPr>
          <p:cNvSpPr txBox="1"/>
          <p:nvPr/>
        </p:nvSpPr>
        <p:spPr>
          <a:xfrm>
            <a:off x="685800" y="1556792"/>
            <a:ext cx="8278688" cy="5355312"/>
          </a:xfrm>
          <a:prstGeom prst="rect">
            <a:avLst/>
          </a:prstGeom>
          <a:noFill/>
        </p:spPr>
        <p:txBody>
          <a:bodyPr wrap="square" rtlCol="0">
            <a:spAutoFit/>
          </a:bodyPr>
          <a:lstStyle/>
          <a:p>
            <a:r>
              <a:rPr lang="en-MY" dirty="0"/>
              <a:t>The last step of the selection process is offering the position to the most qualified candidate.</a:t>
            </a:r>
          </a:p>
          <a:p>
            <a:endParaRPr lang="en-MY" dirty="0"/>
          </a:p>
          <a:p>
            <a:r>
              <a:rPr lang="en-MY" b="1" dirty="0"/>
              <a:t>Contingent Job Offer</a:t>
            </a:r>
          </a:p>
          <a:p>
            <a:r>
              <a:rPr lang="en-MY" dirty="0"/>
              <a:t>Organizations may make a job offer that is contingent on the candidate passing certain tests or meeting certain requirements. This is known as a contingent job offer. The tests or requirements can include the following:</a:t>
            </a:r>
          </a:p>
          <a:p>
            <a:pPr marL="285750" indent="-285750">
              <a:buFont typeface="Wingdings" panose="05000000000000000000" pitchFamily="2" charset="2"/>
              <a:buChar char="§"/>
            </a:pPr>
            <a:r>
              <a:rPr lang="en-MY" dirty="0"/>
              <a:t>Medical examination</a:t>
            </a:r>
          </a:p>
          <a:p>
            <a:pPr marL="285750" indent="-285750">
              <a:buFont typeface="Wingdings" panose="05000000000000000000" pitchFamily="2" charset="2"/>
              <a:buChar char="§"/>
            </a:pPr>
            <a:r>
              <a:rPr lang="en-MY" dirty="0"/>
              <a:t>Physical fitness test</a:t>
            </a:r>
          </a:p>
          <a:p>
            <a:pPr marL="285750" indent="-285750">
              <a:buFont typeface="Wingdings" panose="05000000000000000000" pitchFamily="2" charset="2"/>
              <a:buChar char="§"/>
            </a:pPr>
            <a:r>
              <a:rPr lang="en-MY" dirty="0"/>
              <a:t>Psychological test</a:t>
            </a:r>
          </a:p>
          <a:p>
            <a:endParaRPr lang="en-MY" dirty="0"/>
          </a:p>
          <a:p>
            <a:r>
              <a:rPr lang="en-MY" b="1" dirty="0"/>
              <a:t>Employment Offer</a:t>
            </a:r>
          </a:p>
          <a:p>
            <a:r>
              <a:rPr lang="en-MY" dirty="0"/>
              <a:t>An employment offer should quickly follow the selection of the most qualified candidate. Mishandling this part of the process can result in losing the candidate to another organization or can give the employment relationship a negative start even if the candidate accepts the position.</a:t>
            </a:r>
          </a:p>
          <a:p>
            <a:endParaRPr lang="en-MY" dirty="0"/>
          </a:p>
          <a:p>
            <a:r>
              <a:rPr lang="en-MY" dirty="0"/>
              <a:t>An employment offer is formally communicated through an offer letter. Employment offers must be worded carefully. </a:t>
            </a:r>
          </a:p>
        </p:txBody>
      </p:sp>
    </p:spTree>
    <p:extLst>
      <p:ext uri="{BB962C8B-B14F-4D97-AF65-F5344CB8AC3E}">
        <p14:creationId xmlns:p14="http://schemas.microsoft.com/office/powerpoint/2010/main" val="553295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Employment Contracts</a:t>
            </a:r>
          </a:p>
        </p:txBody>
      </p:sp>
      <p:sp>
        <p:nvSpPr>
          <p:cNvPr id="4" name="TextBox 3">
            <a:extLst>
              <a:ext uri="{FF2B5EF4-FFF2-40B4-BE49-F238E27FC236}">
                <a16:creationId xmlns:a16="http://schemas.microsoft.com/office/drawing/2014/main" id="{F77BFFBA-8D17-46E7-8838-585844033A5D}"/>
              </a:ext>
            </a:extLst>
          </p:cNvPr>
          <p:cNvSpPr txBox="1"/>
          <p:nvPr/>
        </p:nvSpPr>
        <p:spPr>
          <a:xfrm>
            <a:off x="827584" y="1844824"/>
            <a:ext cx="7772400" cy="4801314"/>
          </a:xfrm>
          <a:prstGeom prst="rect">
            <a:avLst/>
          </a:prstGeom>
          <a:noFill/>
        </p:spPr>
        <p:txBody>
          <a:bodyPr wrap="square" rtlCol="0">
            <a:spAutoFit/>
          </a:bodyPr>
          <a:lstStyle/>
          <a:p>
            <a:r>
              <a:rPr lang="en-MY" dirty="0"/>
              <a:t>An employment contract is an agreement between the organization and an employee that explains the employment relationship.</a:t>
            </a:r>
          </a:p>
          <a:p>
            <a:endParaRPr lang="en-MY" dirty="0"/>
          </a:p>
          <a:p>
            <a:r>
              <a:rPr lang="en-MY" dirty="0"/>
              <a:t>A written contract helps clarify employment terms. The specific terms will vary based on the organization, the job and applicable local laws. The following list provides examples of items commonly covered in an employment contract:</a:t>
            </a:r>
          </a:p>
          <a:p>
            <a:endParaRPr lang="en-MY" dirty="0"/>
          </a:p>
          <a:p>
            <a:pPr marL="285750" indent="-285750">
              <a:buFont typeface="Wingdings" panose="05000000000000000000" pitchFamily="2" charset="2"/>
              <a:buChar char="§"/>
            </a:pPr>
            <a:r>
              <a:rPr lang="en-MY" dirty="0"/>
              <a:t>Terms and conditions of employment</a:t>
            </a:r>
          </a:p>
          <a:p>
            <a:pPr marL="285750" indent="-285750">
              <a:buFont typeface="Wingdings" panose="05000000000000000000" pitchFamily="2" charset="2"/>
              <a:buChar char="§"/>
            </a:pPr>
            <a:r>
              <a:rPr lang="en-MY" dirty="0"/>
              <a:t>General duties and job expectations of the employee</a:t>
            </a:r>
          </a:p>
          <a:p>
            <a:pPr marL="285750" indent="-285750">
              <a:buFont typeface="Wingdings" panose="05000000000000000000" pitchFamily="2" charset="2"/>
              <a:buChar char="§"/>
            </a:pPr>
            <a:r>
              <a:rPr lang="en-MY" dirty="0"/>
              <a:t>Confidentiality and nondisclosure terms</a:t>
            </a:r>
          </a:p>
          <a:p>
            <a:pPr marL="285750" indent="-285750">
              <a:buFont typeface="Wingdings" panose="05000000000000000000" pitchFamily="2" charset="2"/>
              <a:buChar char="§"/>
            </a:pPr>
            <a:r>
              <a:rPr lang="en-MY" dirty="0"/>
              <a:t>Compensation and benefits</a:t>
            </a:r>
          </a:p>
          <a:p>
            <a:pPr marL="285750" indent="-285750">
              <a:buFont typeface="Wingdings" panose="05000000000000000000" pitchFamily="2" charset="2"/>
              <a:buChar char="§"/>
            </a:pPr>
            <a:r>
              <a:rPr lang="en-MY" dirty="0"/>
              <a:t>Terms for resignation or termination</a:t>
            </a:r>
          </a:p>
          <a:p>
            <a:pPr marL="285750" indent="-285750">
              <a:buFont typeface="Wingdings" panose="05000000000000000000" pitchFamily="2" charset="2"/>
              <a:buChar char="§"/>
            </a:pPr>
            <a:r>
              <a:rPr lang="en-MY" dirty="0"/>
              <a:t>Relocation</a:t>
            </a:r>
          </a:p>
          <a:p>
            <a:pPr marL="285750" indent="-285750">
              <a:buFont typeface="Wingdings" panose="05000000000000000000" pitchFamily="2" charset="2"/>
              <a:buChar char="§"/>
            </a:pPr>
            <a:r>
              <a:rPr lang="en-MY" dirty="0"/>
              <a:t>Severance provisions</a:t>
            </a:r>
          </a:p>
          <a:p>
            <a:pPr marL="285750" indent="-285750">
              <a:buFont typeface="Wingdings" panose="05000000000000000000" pitchFamily="2" charset="2"/>
              <a:buChar char="§"/>
            </a:pPr>
            <a:r>
              <a:rPr lang="en-MY" dirty="0"/>
              <a:t>Appropriate signatures and date</a:t>
            </a:r>
          </a:p>
          <a:p>
            <a:endParaRPr lang="en-MY" dirty="0"/>
          </a:p>
        </p:txBody>
      </p:sp>
    </p:spTree>
    <p:extLst>
      <p:ext uri="{BB962C8B-B14F-4D97-AF65-F5344CB8AC3E}">
        <p14:creationId xmlns:p14="http://schemas.microsoft.com/office/powerpoint/2010/main" val="447470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Difference between an offer and a contract</a:t>
            </a:r>
          </a:p>
        </p:txBody>
      </p:sp>
      <p:sp>
        <p:nvSpPr>
          <p:cNvPr id="4" name="TextBox 3">
            <a:extLst>
              <a:ext uri="{FF2B5EF4-FFF2-40B4-BE49-F238E27FC236}">
                <a16:creationId xmlns:a16="http://schemas.microsoft.com/office/drawing/2014/main" id="{BC0CF57F-F3BE-4489-B3D3-14C752F1A39C}"/>
              </a:ext>
            </a:extLst>
          </p:cNvPr>
          <p:cNvSpPr txBox="1"/>
          <p:nvPr/>
        </p:nvSpPr>
        <p:spPr>
          <a:xfrm>
            <a:off x="1043608" y="2060848"/>
            <a:ext cx="7848872" cy="1477328"/>
          </a:xfrm>
          <a:prstGeom prst="rect">
            <a:avLst/>
          </a:prstGeom>
          <a:noFill/>
        </p:spPr>
        <p:txBody>
          <a:bodyPr wrap="square" rtlCol="0">
            <a:spAutoFit/>
          </a:bodyPr>
          <a:lstStyle/>
          <a:p>
            <a:r>
              <a:rPr lang="en-MY" dirty="0"/>
              <a:t>In general, an offer is not legally binding and can be retracted at any time. A contract confers specific legal obligations on both the organization and the new employee. In some counties, the contract can be very difficult to break without significant costs. Involve legal counsel in developing any offer letter or contract for the organization.</a:t>
            </a:r>
          </a:p>
        </p:txBody>
      </p:sp>
    </p:spTree>
    <p:extLst>
      <p:ext uri="{BB962C8B-B14F-4D97-AF65-F5344CB8AC3E}">
        <p14:creationId xmlns:p14="http://schemas.microsoft.com/office/powerpoint/2010/main" val="2574569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F7C5BA09-2A47-4129-962C-F41CDFF361D8}"/>
              </a:ext>
            </a:extLst>
          </p:cNvPr>
          <p:cNvSpPr txBox="1"/>
          <p:nvPr/>
        </p:nvSpPr>
        <p:spPr>
          <a:xfrm>
            <a:off x="1115616" y="1772816"/>
            <a:ext cx="7571184" cy="3970318"/>
          </a:xfrm>
          <a:prstGeom prst="rect">
            <a:avLst/>
          </a:prstGeom>
          <a:noFill/>
        </p:spPr>
        <p:txBody>
          <a:bodyPr wrap="square" rtlCol="0">
            <a:spAutoFit/>
          </a:bodyPr>
          <a:lstStyle/>
          <a:p>
            <a:r>
              <a:rPr lang="en-MY" dirty="0"/>
              <a:t>Which one of the following statements related to resumes and applications is true?</a:t>
            </a:r>
          </a:p>
          <a:p>
            <a:pPr marL="342900" indent="-342900">
              <a:buAutoNum type="arabicPeriod"/>
            </a:pPr>
            <a:endParaRPr lang="en-MY" dirty="0"/>
          </a:p>
          <a:p>
            <a:pPr marL="342900" indent="-342900">
              <a:buFont typeface="+mj-lt"/>
              <a:buAutoNum type="alphaUcPeriod"/>
            </a:pPr>
            <a:r>
              <a:rPr lang="en-MY" dirty="0"/>
              <a:t>Resumes highlight the candidate’s strengths.</a:t>
            </a:r>
          </a:p>
          <a:p>
            <a:pPr marL="342900" indent="-342900">
              <a:buFont typeface="+mj-lt"/>
              <a:buAutoNum type="alphaUcPeriod"/>
            </a:pPr>
            <a:endParaRPr lang="en-MY" dirty="0"/>
          </a:p>
          <a:p>
            <a:pPr marL="342900" indent="-342900">
              <a:buFont typeface="+mj-lt"/>
              <a:buAutoNum type="alphaUcPeriod"/>
            </a:pPr>
            <a:r>
              <a:rPr lang="en-MY" dirty="0"/>
              <a:t>Many HR professionals believe candidates should submit only a resume and that an application form is not needed.</a:t>
            </a:r>
          </a:p>
          <a:p>
            <a:pPr marL="342900" indent="-342900">
              <a:buFont typeface="+mj-lt"/>
              <a:buAutoNum type="alphaUcPeriod"/>
            </a:pPr>
            <a:endParaRPr lang="en-MY" dirty="0"/>
          </a:p>
          <a:p>
            <a:pPr marL="342900" indent="-342900">
              <a:buFont typeface="+mj-lt"/>
              <a:buAutoNum type="alphaUcPeriod"/>
            </a:pPr>
            <a:r>
              <a:rPr lang="en-MY" dirty="0"/>
              <a:t>The application provides information the candidate wants you to know; the resume provides information you want to know.</a:t>
            </a:r>
          </a:p>
          <a:p>
            <a:pPr marL="342900" indent="-342900">
              <a:buFont typeface="+mj-lt"/>
              <a:buAutoNum type="alphaUcPeriod"/>
            </a:pPr>
            <a:endParaRPr lang="en-MY" dirty="0"/>
          </a:p>
          <a:p>
            <a:pPr marL="342900" indent="-342900">
              <a:buFont typeface="+mj-lt"/>
              <a:buAutoNum type="alphaUcPeriod"/>
            </a:pPr>
            <a:r>
              <a:rPr lang="en-MY" dirty="0"/>
              <a:t>The presence of any warning signs means that a candidate should immediately be rejected.</a:t>
            </a:r>
          </a:p>
          <a:p>
            <a:endParaRPr lang="en-MY" dirty="0"/>
          </a:p>
        </p:txBody>
      </p:sp>
    </p:spTree>
    <p:extLst>
      <p:ext uri="{BB962C8B-B14F-4D97-AF65-F5344CB8AC3E}">
        <p14:creationId xmlns:p14="http://schemas.microsoft.com/office/powerpoint/2010/main" val="13345584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1</a:t>
            </a:r>
          </a:p>
        </p:txBody>
      </p:sp>
      <p:sp>
        <p:nvSpPr>
          <p:cNvPr id="4" name="TextBox 3">
            <a:extLst>
              <a:ext uri="{FF2B5EF4-FFF2-40B4-BE49-F238E27FC236}">
                <a16:creationId xmlns:a16="http://schemas.microsoft.com/office/drawing/2014/main" id="{47604451-50DA-43BA-A7DD-DF96859D604B}"/>
              </a:ext>
            </a:extLst>
          </p:cNvPr>
          <p:cNvSpPr txBox="1"/>
          <p:nvPr/>
        </p:nvSpPr>
        <p:spPr>
          <a:xfrm>
            <a:off x="914400" y="2060848"/>
            <a:ext cx="7474024" cy="461665"/>
          </a:xfrm>
          <a:prstGeom prst="rect">
            <a:avLst/>
          </a:prstGeom>
          <a:noFill/>
        </p:spPr>
        <p:txBody>
          <a:bodyPr wrap="square" rtlCol="0">
            <a:spAutoFit/>
          </a:bodyPr>
          <a:lstStyle/>
          <a:p>
            <a:r>
              <a:rPr lang="en-MY" sz="2400" dirty="0">
                <a:latin typeface="+mn-lt"/>
              </a:rPr>
              <a:t>a.	Resumes highlight the candidate’s strengths.</a:t>
            </a:r>
          </a:p>
        </p:txBody>
      </p:sp>
    </p:spTree>
    <p:extLst>
      <p:ext uri="{BB962C8B-B14F-4D97-AF65-F5344CB8AC3E}">
        <p14:creationId xmlns:p14="http://schemas.microsoft.com/office/powerpoint/2010/main" val="2131940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ECF554E5-3A89-427F-8AC1-DBEE91640154}"/>
              </a:ext>
            </a:extLst>
          </p:cNvPr>
          <p:cNvSpPr txBox="1"/>
          <p:nvPr/>
        </p:nvSpPr>
        <p:spPr>
          <a:xfrm>
            <a:off x="914400" y="1844824"/>
            <a:ext cx="7258000" cy="3139321"/>
          </a:xfrm>
          <a:prstGeom prst="rect">
            <a:avLst/>
          </a:prstGeom>
          <a:noFill/>
        </p:spPr>
        <p:txBody>
          <a:bodyPr wrap="square" rtlCol="0">
            <a:spAutoFit/>
          </a:bodyPr>
          <a:lstStyle/>
          <a:p>
            <a:r>
              <a:rPr lang="en-MY" dirty="0"/>
              <a:t>Which pre-employment test assesses skills the candidate has already learned?</a:t>
            </a:r>
          </a:p>
          <a:p>
            <a:endParaRPr lang="en-MY" dirty="0"/>
          </a:p>
          <a:p>
            <a:pPr marL="342900" indent="-342900">
              <a:buFont typeface="+mj-lt"/>
              <a:buAutoNum type="alphaUcPeriod"/>
            </a:pPr>
            <a:r>
              <a:rPr lang="en-MY" dirty="0"/>
              <a:t>Aptitude test</a:t>
            </a:r>
          </a:p>
          <a:p>
            <a:pPr marL="342900" indent="-342900">
              <a:buFont typeface="+mj-lt"/>
              <a:buAutoNum type="alphaUcPeriod"/>
            </a:pPr>
            <a:endParaRPr lang="en-MY" dirty="0"/>
          </a:p>
          <a:p>
            <a:pPr marL="342900" indent="-342900">
              <a:buFont typeface="+mj-lt"/>
              <a:buAutoNum type="alphaUcPeriod"/>
            </a:pPr>
            <a:r>
              <a:rPr lang="en-MY" dirty="0"/>
              <a:t>Cognitive ability test</a:t>
            </a:r>
          </a:p>
          <a:p>
            <a:pPr marL="342900" indent="-342900">
              <a:buFont typeface="+mj-lt"/>
              <a:buAutoNum type="alphaUcPeriod"/>
            </a:pPr>
            <a:endParaRPr lang="en-MY" dirty="0"/>
          </a:p>
          <a:p>
            <a:pPr marL="342900" indent="-342900">
              <a:buFont typeface="+mj-lt"/>
              <a:buAutoNum type="alphaUcPeriod"/>
            </a:pPr>
            <a:r>
              <a:rPr lang="en-MY" dirty="0"/>
              <a:t>Personality test</a:t>
            </a:r>
          </a:p>
          <a:p>
            <a:pPr marL="342900" indent="-342900">
              <a:buFont typeface="+mj-lt"/>
              <a:buAutoNum type="alphaUcPeriod"/>
            </a:pPr>
            <a:endParaRPr lang="en-MY" dirty="0"/>
          </a:p>
          <a:p>
            <a:pPr marL="342900" indent="-342900">
              <a:buFont typeface="+mj-lt"/>
              <a:buAutoNum type="alphaUcPeriod"/>
            </a:pPr>
            <a:r>
              <a:rPr lang="en-MY" dirty="0"/>
              <a:t>Psychomotor test</a:t>
            </a:r>
          </a:p>
          <a:p>
            <a:endParaRPr lang="en-MY" dirty="0"/>
          </a:p>
        </p:txBody>
      </p:sp>
    </p:spTree>
    <p:extLst>
      <p:ext uri="{BB962C8B-B14F-4D97-AF65-F5344CB8AC3E}">
        <p14:creationId xmlns:p14="http://schemas.microsoft.com/office/powerpoint/2010/main" val="9345870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E5C5EAF8-D733-40E1-9585-BDADAB661046}"/>
              </a:ext>
            </a:extLst>
          </p:cNvPr>
          <p:cNvSpPr>
            <a:spLocks noGrp="1"/>
          </p:cNvSpPr>
          <p:nvPr>
            <p:ph idx="1"/>
          </p:nvPr>
        </p:nvSpPr>
        <p:spPr>
          <a:xfrm>
            <a:off x="1475656" y="2132856"/>
            <a:ext cx="5889848" cy="892696"/>
          </a:xfrm>
        </p:spPr>
        <p:txBody>
          <a:bodyPr/>
          <a:lstStyle/>
          <a:p>
            <a:r>
              <a:rPr lang="en-MY" dirty="0"/>
              <a:t>B.	Cognitive ability test</a:t>
            </a:r>
          </a:p>
        </p:txBody>
      </p:sp>
    </p:spTree>
    <p:extLst>
      <p:ext uri="{BB962C8B-B14F-4D97-AF65-F5344CB8AC3E}">
        <p14:creationId xmlns:p14="http://schemas.microsoft.com/office/powerpoint/2010/main" val="3303450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317BB3EB-D2D2-43E2-8CFE-6EA3AD845289}"/>
              </a:ext>
            </a:extLst>
          </p:cNvPr>
          <p:cNvSpPr txBox="1"/>
          <p:nvPr/>
        </p:nvSpPr>
        <p:spPr>
          <a:xfrm>
            <a:off x="914400" y="1844824"/>
            <a:ext cx="7618040" cy="3139321"/>
          </a:xfrm>
          <a:prstGeom prst="rect">
            <a:avLst/>
          </a:prstGeom>
          <a:noFill/>
        </p:spPr>
        <p:txBody>
          <a:bodyPr wrap="square" rtlCol="0">
            <a:spAutoFit/>
          </a:bodyPr>
          <a:lstStyle/>
          <a:p>
            <a:r>
              <a:rPr lang="en-MY" dirty="0"/>
              <a:t>Which of the following is a question used in a </a:t>
            </a:r>
            <a:r>
              <a:rPr lang="en-MY" dirty="0" err="1"/>
              <a:t>behavioral</a:t>
            </a:r>
            <a:r>
              <a:rPr lang="en-MY" dirty="0"/>
              <a:t> interview?</a:t>
            </a:r>
          </a:p>
          <a:p>
            <a:endParaRPr lang="en-MY" dirty="0"/>
          </a:p>
          <a:p>
            <a:pPr marL="342900" indent="-342900">
              <a:buFont typeface="+mj-lt"/>
              <a:buAutoNum type="alphaUcPeriod"/>
            </a:pPr>
            <a:r>
              <a:rPr lang="en-MY" dirty="0"/>
              <a:t>Describe a time when you used your fact-finding skills to solve a problem.</a:t>
            </a:r>
          </a:p>
          <a:p>
            <a:pPr marL="342900" indent="-342900">
              <a:buFont typeface="+mj-lt"/>
              <a:buAutoNum type="alphaUcPeriod"/>
            </a:pPr>
            <a:endParaRPr lang="en-MY" dirty="0"/>
          </a:p>
          <a:p>
            <a:pPr marL="342900" indent="-342900">
              <a:buFont typeface="+mj-lt"/>
              <a:buAutoNum type="alphaUcPeriod"/>
            </a:pPr>
            <a:r>
              <a:rPr lang="en-MY" dirty="0"/>
              <a:t>Do you possess good management skills?</a:t>
            </a:r>
          </a:p>
          <a:p>
            <a:pPr marL="342900" indent="-342900">
              <a:buFont typeface="+mj-lt"/>
              <a:buAutoNum type="alphaUcPeriod"/>
            </a:pPr>
            <a:endParaRPr lang="en-MY" dirty="0"/>
          </a:p>
          <a:p>
            <a:pPr marL="342900" indent="-342900">
              <a:buFont typeface="+mj-lt"/>
              <a:buAutoNum type="alphaUcPeriod"/>
            </a:pPr>
            <a:r>
              <a:rPr lang="en-MY" dirty="0"/>
              <a:t>Have you ever dealt with stress in your current position</a:t>
            </a:r>
          </a:p>
          <a:p>
            <a:pPr marL="342900" indent="-342900">
              <a:buFont typeface="+mj-lt"/>
              <a:buAutoNum type="alphaUcPeriod"/>
            </a:pPr>
            <a:endParaRPr lang="en-MY" dirty="0"/>
          </a:p>
          <a:p>
            <a:pPr marL="342900" indent="-342900">
              <a:buFont typeface="+mj-lt"/>
              <a:buAutoNum type="alphaUcPeriod"/>
            </a:pPr>
            <a:r>
              <a:rPr lang="en-MY" dirty="0"/>
              <a:t>Describe your current job responsibilities.</a:t>
            </a:r>
          </a:p>
          <a:p>
            <a:endParaRPr lang="en-MY" dirty="0"/>
          </a:p>
        </p:txBody>
      </p:sp>
    </p:spTree>
    <p:extLst>
      <p:ext uri="{BB962C8B-B14F-4D97-AF65-F5344CB8AC3E}">
        <p14:creationId xmlns:p14="http://schemas.microsoft.com/office/powerpoint/2010/main" val="308111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3</a:t>
            </a:r>
          </a:p>
        </p:txBody>
      </p:sp>
      <p:sp>
        <p:nvSpPr>
          <p:cNvPr id="4" name="TextBox 3">
            <a:extLst>
              <a:ext uri="{FF2B5EF4-FFF2-40B4-BE49-F238E27FC236}">
                <a16:creationId xmlns:a16="http://schemas.microsoft.com/office/drawing/2014/main" id="{39C906FC-A520-453F-B9CD-07C65B407AD6}"/>
              </a:ext>
            </a:extLst>
          </p:cNvPr>
          <p:cNvSpPr txBox="1"/>
          <p:nvPr/>
        </p:nvSpPr>
        <p:spPr>
          <a:xfrm>
            <a:off x="1043608" y="2204864"/>
            <a:ext cx="7772400" cy="830997"/>
          </a:xfrm>
          <a:prstGeom prst="rect">
            <a:avLst/>
          </a:prstGeom>
          <a:noFill/>
        </p:spPr>
        <p:txBody>
          <a:bodyPr wrap="square" rtlCol="0">
            <a:spAutoFit/>
          </a:bodyPr>
          <a:lstStyle/>
          <a:p>
            <a:r>
              <a:rPr lang="en-MY" sz="2400" dirty="0">
                <a:latin typeface="+mn-lt"/>
              </a:rPr>
              <a:t>C.	Have you ever dealt with stress in your current position?</a:t>
            </a:r>
          </a:p>
        </p:txBody>
      </p:sp>
    </p:spTree>
    <p:extLst>
      <p:ext uri="{BB962C8B-B14F-4D97-AF65-F5344CB8AC3E}">
        <p14:creationId xmlns:p14="http://schemas.microsoft.com/office/powerpoint/2010/main" val="4365428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83468B67-6525-4C45-BF10-BAE758EA3D31}"/>
              </a:ext>
            </a:extLst>
          </p:cNvPr>
          <p:cNvSpPr txBox="1"/>
          <p:nvPr/>
        </p:nvSpPr>
        <p:spPr>
          <a:xfrm>
            <a:off x="914400" y="1844824"/>
            <a:ext cx="7772400" cy="3139321"/>
          </a:xfrm>
          <a:prstGeom prst="rect">
            <a:avLst/>
          </a:prstGeom>
          <a:noFill/>
        </p:spPr>
        <p:txBody>
          <a:bodyPr wrap="square" rtlCol="0">
            <a:spAutoFit/>
          </a:bodyPr>
          <a:lstStyle/>
          <a:p>
            <a:r>
              <a:rPr lang="en-MY" dirty="0"/>
              <a:t>In which type of interview is each candidate asked the same group of questions?</a:t>
            </a:r>
          </a:p>
          <a:p>
            <a:endParaRPr lang="en-MY" dirty="0"/>
          </a:p>
          <a:p>
            <a:pPr marL="342900" indent="-342900">
              <a:buFont typeface="+mj-lt"/>
              <a:buAutoNum type="alphaUcPeriod"/>
            </a:pPr>
            <a:r>
              <a:rPr lang="en-MY" dirty="0" err="1"/>
              <a:t>Behavioral</a:t>
            </a:r>
            <a:r>
              <a:rPr lang="en-MY" dirty="0"/>
              <a:t> interview</a:t>
            </a:r>
          </a:p>
          <a:p>
            <a:pPr marL="342900" indent="-342900">
              <a:buFont typeface="+mj-lt"/>
              <a:buAutoNum type="alphaUcPeriod"/>
            </a:pPr>
            <a:endParaRPr lang="en-MY" dirty="0"/>
          </a:p>
          <a:p>
            <a:pPr marL="342900" indent="-342900">
              <a:buFont typeface="+mj-lt"/>
              <a:buAutoNum type="alphaUcPeriod"/>
            </a:pPr>
            <a:r>
              <a:rPr lang="en-MY" dirty="0"/>
              <a:t>Competency-based interview</a:t>
            </a:r>
          </a:p>
          <a:p>
            <a:pPr marL="342900" indent="-342900">
              <a:buFont typeface="+mj-lt"/>
              <a:buAutoNum type="alphaUcPeriod"/>
            </a:pPr>
            <a:endParaRPr lang="en-MY" dirty="0"/>
          </a:p>
          <a:p>
            <a:pPr marL="342900" indent="-342900">
              <a:buFont typeface="+mj-lt"/>
              <a:buAutoNum type="alphaUcPeriod"/>
            </a:pPr>
            <a:r>
              <a:rPr lang="en-MY" dirty="0"/>
              <a:t>Structured interview</a:t>
            </a:r>
          </a:p>
          <a:p>
            <a:pPr marL="342900" indent="-342900">
              <a:buFont typeface="+mj-lt"/>
              <a:buAutoNum type="alphaUcPeriod"/>
            </a:pPr>
            <a:endParaRPr lang="en-MY" dirty="0"/>
          </a:p>
          <a:p>
            <a:pPr marL="342900" indent="-342900">
              <a:buFont typeface="+mj-lt"/>
              <a:buAutoNum type="alphaUcPeriod"/>
            </a:pPr>
            <a:r>
              <a:rPr lang="en-MY" dirty="0"/>
              <a:t>Unstructured interview</a:t>
            </a:r>
          </a:p>
          <a:p>
            <a:endParaRPr lang="en-MY" dirty="0"/>
          </a:p>
        </p:txBody>
      </p:sp>
    </p:spTree>
    <p:extLst>
      <p:ext uri="{BB962C8B-B14F-4D97-AF65-F5344CB8AC3E}">
        <p14:creationId xmlns:p14="http://schemas.microsoft.com/office/powerpoint/2010/main" val="1046837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4</a:t>
            </a:r>
          </a:p>
        </p:txBody>
      </p:sp>
      <p:sp>
        <p:nvSpPr>
          <p:cNvPr id="4" name="TextBox 3">
            <a:extLst>
              <a:ext uri="{FF2B5EF4-FFF2-40B4-BE49-F238E27FC236}">
                <a16:creationId xmlns:a16="http://schemas.microsoft.com/office/drawing/2014/main" id="{06C5B952-3861-4EC1-9EE5-A7007FFD231C}"/>
              </a:ext>
            </a:extLst>
          </p:cNvPr>
          <p:cNvSpPr txBox="1"/>
          <p:nvPr/>
        </p:nvSpPr>
        <p:spPr>
          <a:xfrm>
            <a:off x="1187624" y="2060848"/>
            <a:ext cx="4032448" cy="461665"/>
          </a:xfrm>
          <a:prstGeom prst="rect">
            <a:avLst/>
          </a:prstGeom>
          <a:noFill/>
        </p:spPr>
        <p:txBody>
          <a:bodyPr wrap="square" rtlCol="0">
            <a:spAutoFit/>
          </a:bodyPr>
          <a:lstStyle/>
          <a:p>
            <a:r>
              <a:rPr lang="en-MY" sz="2400" dirty="0">
                <a:latin typeface="+mn-lt"/>
              </a:rPr>
              <a:t>C.	Structured interview</a:t>
            </a:r>
          </a:p>
        </p:txBody>
      </p:sp>
    </p:spTree>
    <p:extLst>
      <p:ext uri="{BB962C8B-B14F-4D97-AF65-F5344CB8AC3E}">
        <p14:creationId xmlns:p14="http://schemas.microsoft.com/office/powerpoint/2010/main" val="139815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E315-7975-46AB-9452-F61B4C4436CA}"/>
              </a:ext>
            </a:extLst>
          </p:cNvPr>
          <p:cNvSpPr>
            <a:spLocks noGrp="1"/>
          </p:cNvSpPr>
          <p:nvPr>
            <p:ph type="title"/>
          </p:nvPr>
        </p:nvSpPr>
        <p:spPr/>
        <p:txBody>
          <a:bodyPr/>
          <a:lstStyle/>
          <a:p>
            <a:r>
              <a:rPr lang="en-MY" dirty="0"/>
              <a:t>Poll Question # 5</a:t>
            </a:r>
          </a:p>
        </p:txBody>
      </p:sp>
      <p:sp>
        <p:nvSpPr>
          <p:cNvPr id="4" name="TextBox 3">
            <a:extLst>
              <a:ext uri="{FF2B5EF4-FFF2-40B4-BE49-F238E27FC236}">
                <a16:creationId xmlns:a16="http://schemas.microsoft.com/office/drawing/2014/main" id="{BC3D1F97-FD71-48C8-BCD5-2B95FF986148}"/>
              </a:ext>
            </a:extLst>
          </p:cNvPr>
          <p:cNvSpPr txBox="1"/>
          <p:nvPr/>
        </p:nvSpPr>
        <p:spPr>
          <a:xfrm>
            <a:off x="798984" y="1844824"/>
            <a:ext cx="7546032" cy="3416320"/>
          </a:xfrm>
          <a:prstGeom prst="rect">
            <a:avLst/>
          </a:prstGeom>
          <a:noFill/>
        </p:spPr>
        <p:txBody>
          <a:bodyPr wrap="square" rtlCol="0">
            <a:spAutoFit/>
          </a:bodyPr>
          <a:lstStyle/>
          <a:p>
            <a:r>
              <a:rPr lang="en-MY" dirty="0"/>
              <a:t>Which of the following is NOT a feature of an effective RJP (realistic job preview)?</a:t>
            </a:r>
          </a:p>
          <a:p>
            <a:endParaRPr lang="en-MY" dirty="0"/>
          </a:p>
          <a:p>
            <a:pPr marL="342900" indent="-342900">
              <a:buFont typeface="+mj-lt"/>
              <a:buAutoNum type="alphaUcPeriod"/>
            </a:pPr>
            <a:r>
              <a:rPr lang="en-MY" dirty="0"/>
              <a:t>Dispels unrealistic expectations</a:t>
            </a:r>
          </a:p>
          <a:p>
            <a:pPr marL="342900" indent="-342900">
              <a:buFont typeface="+mj-lt"/>
              <a:buAutoNum type="alphaUcPeriod"/>
            </a:pPr>
            <a:endParaRPr lang="en-MY" dirty="0"/>
          </a:p>
          <a:p>
            <a:pPr marL="342900" indent="-342900">
              <a:buFont typeface="+mj-lt"/>
              <a:buAutoNum type="alphaUcPeriod"/>
            </a:pPr>
            <a:r>
              <a:rPr lang="en-MY" dirty="0"/>
              <a:t>Accurately represents organizational realities</a:t>
            </a:r>
          </a:p>
          <a:p>
            <a:pPr marL="342900" indent="-342900">
              <a:buFont typeface="+mj-lt"/>
              <a:buAutoNum type="alphaUcPeriod"/>
            </a:pPr>
            <a:endParaRPr lang="en-MY" dirty="0"/>
          </a:p>
          <a:p>
            <a:pPr marL="342900" indent="-342900">
              <a:buFont typeface="+mj-lt"/>
              <a:buAutoNum type="alphaUcPeriod"/>
            </a:pPr>
            <a:r>
              <a:rPr lang="en-MY" dirty="0"/>
              <a:t>Helps increase job satisfaction</a:t>
            </a:r>
          </a:p>
          <a:p>
            <a:pPr marL="342900" indent="-342900">
              <a:buFont typeface="+mj-lt"/>
              <a:buAutoNum type="alphaUcPeriod"/>
            </a:pPr>
            <a:endParaRPr lang="en-MY" dirty="0"/>
          </a:p>
          <a:p>
            <a:pPr marL="342900" indent="-342900">
              <a:buFont typeface="+mj-lt"/>
              <a:buAutoNum type="alphaUcPeriod"/>
            </a:pPr>
            <a:r>
              <a:rPr lang="en-MY" dirty="0"/>
              <a:t>Increases the likelihood that the candidate will not accept the job offer</a:t>
            </a:r>
          </a:p>
          <a:p>
            <a:endParaRPr lang="en-MY" dirty="0"/>
          </a:p>
        </p:txBody>
      </p:sp>
    </p:spTree>
    <p:extLst>
      <p:ext uri="{BB962C8B-B14F-4D97-AF65-F5344CB8AC3E}">
        <p14:creationId xmlns:p14="http://schemas.microsoft.com/office/powerpoint/2010/main" val="14820167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7291-393A-48D2-AE08-9677E496AE88}"/>
              </a:ext>
            </a:extLst>
          </p:cNvPr>
          <p:cNvSpPr>
            <a:spLocks noGrp="1"/>
          </p:cNvSpPr>
          <p:nvPr>
            <p:ph type="title"/>
          </p:nvPr>
        </p:nvSpPr>
        <p:spPr/>
        <p:txBody>
          <a:bodyPr/>
          <a:lstStyle/>
          <a:p>
            <a:r>
              <a:rPr lang="en-MY" dirty="0"/>
              <a:t>Answer to Poll Question # 5</a:t>
            </a:r>
          </a:p>
        </p:txBody>
      </p:sp>
      <p:sp>
        <p:nvSpPr>
          <p:cNvPr id="4" name="TextBox 3">
            <a:extLst>
              <a:ext uri="{FF2B5EF4-FFF2-40B4-BE49-F238E27FC236}">
                <a16:creationId xmlns:a16="http://schemas.microsoft.com/office/drawing/2014/main" id="{0B801A40-A486-472E-89C8-709CF9060537}"/>
              </a:ext>
            </a:extLst>
          </p:cNvPr>
          <p:cNvSpPr txBox="1"/>
          <p:nvPr/>
        </p:nvSpPr>
        <p:spPr>
          <a:xfrm>
            <a:off x="914400" y="1988840"/>
            <a:ext cx="7772400" cy="830997"/>
          </a:xfrm>
          <a:prstGeom prst="rect">
            <a:avLst/>
          </a:prstGeom>
          <a:noFill/>
        </p:spPr>
        <p:txBody>
          <a:bodyPr wrap="square" rtlCol="0">
            <a:spAutoFit/>
          </a:bodyPr>
          <a:lstStyle/>
          <a:p>
            <a:r>
              <a:rPr lang="en-MY" sz="2400" dirty="0">
                <a:latin typeface="+mn-lt"/>
              </a:rPr>
              <a:t>D.	Increases the likelihood that the candidate will not accept the job offer</a:t>
            </a:r>
          </a:p>
        </p:txBody>
      </p:sp>
    </p:spTree>
    <p:extLst>
      <p:ext uri="{BB962C8B-B14F-4D97-AF65-F5344CB8AC3E}">
        <p14:creationId xmlns:p14="http://schemas.microsoft.com/office/powerpoint/2010/main" val="4012362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AED6-3A6F-4A0A-9565-B50D7FB32D9C}"/>
              </a:ext>
            </a:extLst>
          </p:cNvPr>
          <p:cNvSpPr>
            <a:spLocks noGrp="1"/>
          </p:cNvSpPr>
          <p:nvPr>
            <p:ph type="title"/>
          </p:nvPr>
        </p:nvSpPr>
        <p:spPr/>
        <p:txBody>
          <a:bodyPr/>
          <a:lstStyle/>
          <a:p>
            <a:r>
              <a:rPr lang="en-MY" dirty="0"/>
              <a:t>Poll Question # 6</a:t>
            </a:r>
          </a:p>
        </p:txBody>
      </p:sp>
      <p:sp>
        <p:nvSpPr>
          <p:cNvPr id="4" name="TextBox 3">
            <a:extLst>
              <a:ext uri="{FF2B5EF4-FFF2-40B4-BE49-F238E27FC236}">
                <a16:creationId xmlns:a16="http://schemas.microsoft.com/office/drawing/2014/main" id="{45DE20AC-F124-483B-9A2D-328FCCE2CDBE}"/>
              </a:ext>
            </a:extLst>
          </p:cNvPr>
          <p:cNvSpPr txBox="1"/>
          <p:nvPr/>
        </p:nvSpPr>
        <p:spPr>
          <a:xfrm>
            <a:off x="914400" y="2060848"/>
            <a:ext cx="7330008" cy="3139321"/>
          </a:xfrm>
          <a:prstGeom prst="rect">
            <a:avLst/>
          </a:prstGeom>
          <a:noFill/>
        </p:spPr>
        <p:txBody>
          <a:bodyPr wrap="square" rtlCol="0">
            <a:spAutoFit/>
          </a:bodyPr>
          <a:lstStyle/>
          <a:p>
            <a:r>
              <a:rPr lang="en-MY" dirty="0"/>
              <a:t>What term is used for an agreement between the organization and an employee that explains the employment relationship?</a:t>
            </a:r>
          </a:p>
          <a:p>
            <a:endParaRPr lang="en-MY" dirty="0"/>
          </a:p>
          <a:p>
            <a:pPr marL="342900" indent="-342900">
              <a:buFont typeface="+mj-lt"/>
              <a:buAutoNum type="alphaUcPeriod"/>
            </a:pPr>
            <a:r>
              <a:rPr lang="en-MY" dirty="0"/>
              <a:t>Contingent job offer</a:t>
            </a:r>
          </a:p>
          <a:p>
            <a:pPr marL="342900" indent="-342900">
              <a:buFont typeface="+mj-lt"/>
              <a:buAutoNum type="alphaUcPeriod"/>
            </a:pPr>
            <a:endParaRPr lang="en-MY" dirty="0"/>
          </a:p>
          <a:p>
            <a:pPr marL="342900" indent="-342900">
              <a:buFont typeface="+mj-lt"/>
              <a:buAutoNum type="alphaUcPeriod"/>
            </a:pPr>
            <a:r>
              <a:rPr lang="en-MY" dirty="0"/>
              <a:t>Offer letter</a:t>
            </a:r>
          </a:p>
          <a:p>
            <a:pPr marL="342900" indent="-342900">
              <a:buFont typeface="+mj-lt"/>
              <a:buAutoNum type="alphaUcPeriod"/>
            </a:pPr>
            <a:endParaRPr lang="en-MY" dirty="0"/>
          </a:p>
          <a:p>
            <a:pPr marL="342900" indent="-342900">
              <a:buFont typeface="+mj-lt"/>
              <a:buAutoNum type="alphaUcPeriod"/>
            </a:pPr>
            <a:r>
              <a:rPr lang="en-MY" dirty="0"/>
              <a:t>Employment contract</a:t>
            </a:r>
          </a:p>
          <a:p>
            <a:pPr marL="342900" indent="-342900">
              <a:buFont typeface="+mj-lt"/>
              <a:buAutoNum type="alphaUcPeriod"/>
            </a:pPr>
            <a:endParaRPr lang="en-MY" dirty="0"/>
          </a:p>
          <a:p>
            <a:pPr marL="342900" indent="-342900">
              <a:buFont typeface="+mj-lt"/>
              <a:buAutoNum type="alphaUcPeriod"/>
            </a:pPr>
            <a:r>
              <a:rPr lang="en-MY" dirty="0"/>
              <a:t>Offer negotiation</a:t>
            </a:r>
          </a:p>
          <a:p>
            <a:endParaRPr lang="en-MY" dirty="0"/>
          </a:p>
        </p:txBody>
      </p:sp>
    </p:spTree>
    <p:extLst>
      <p:ext uri="{BB962C8B-B14F-4D97-AF65-F5344CB8AC3E}">
        <p14:creationId xmlns:p14="http://schemas.microsoft.com/office/powerpoint/2010/main" val="14766825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EFA-DA99-48C0-A3B1-EDC96331889C}"/>
              </a:ext>
            </a:extLst>
          </p:cNvPr>
          <p:cNvSpPr>
            <a:spLocks noGrp="1"/>
          </p:cNvSpPr>
          <p:nvPr>
            <p:ph type="title"/>
          </p:nvPr>
        </p:nvSpPr>
        <p:spPr/>
        <p:txBody>
          <a:bodyPr/>
          <a:lstStyle/>
          <a:p>
            <a:r>
              <a:rPr lang="en-MY" dirty="0"/>
              <a:t>Answer to Poll Question # 6</a:t>
            </a:r>
          </a:p>
        </p:txBody>
      </p:sp>
      <p:sp>
        <p:nvSpPr>
          <p:cNvPr id="4" name="TextBox 3">
            <a:extLst>
              <a:ext uri="{FF2B5EF4-FFF2-40B4-BE49-F238E27FC236}">
                <a16:creationId xmlns:a16="http://schemas.microsoft.com/office/drawing/2014/main" id="{443C46EA-D858-47F1-BCD5-BDE52CCAE1F8}"/>
              </a:ext>
            </a:extLst>
          </p:cNvPr>
          <p:cNvSpPr txBox="1"/>
          <p:nvPr/>
        </p:nvSpPr>
        <p:spPr>
          <a:xfrm>
            <a:off x="1187624" y="1844824"/>
            <a:ext cx="6480720" cy="461665"/>
          </a:xfrm>
          <a:prstGeom prst="rect">
            <a:avLst/>
          </a:prstGeom>
          <a:noFill/>
        </p:spPr>
        <p:txBody>
          <a:bodyPr wrap="square" rtlCol="0">
            <a:spAutoFit/>
          </a:bodyPr>
          <a:lstStyle/>
          <a:p>
            <a:r>
              <a:rPr lang="en-MY" sz="2400" dirty="0">
                <a:latin typeface="+mn-lt"/>
              </a:rPr>
              <a:t>C.	Employment contract</a:t>
            </a:r>
          </a:p>
        </p:txBody>
      </p:sp>
    </p:spTree>
    <p:extLst>
      <p:ext uri="{BB962C8B-B14F-4D97-AF65-F5344CB8AC3E}">
        <p14:creationId xmlns:p14="http://schemas.microsoft.com/office/powerpoint/2010/main" val="24563180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r>
              <a:rPr lang="en-MY" dirty="0"/>
              <a:t> </a:t>
            </a:r>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1343</TotalTime>
  <Words>3108</Words>
  <Application>Microsoft Office PowerPoint</Application>
  <PresentationFormat>On-screen Show (4:3)</PresentationFormat>
  <Paragraphs>350</Paragraphs>
  <Slides>51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Symbol</vt:lpstr>
      <vt:lpstr>Times New Roman</vt:lpstr>
      <vt:lpstr>Wingdings</vt:lpstr>
      <vt:lpstr>Office Theme</vt:lpstr>
      <vt:lpstr>TALENT ACQUISITION- III</vt:lpstr>
      <vt:lpstr>PowerPoint Presentation</vt:lpstr>
      <vt:lpstr>Selection</vt:lpstr>
      <vt:lpstr>Selection Process</vt:lpstr>
      <vt:lpstr>Selection Process</vt:lpstr>
      <vt:lpstr>Selection Process</vt:lpstr>
      <vt:lpstr>PowerPoint Presentation</vt:lpstr>
      <vt:lpstr>Reliability and Validity of Selection Tools and Methods</vt:lpstr>
      <vt:lpstr>Reliability and Validity of Selection Tools and Methods</vt:lpstr>
      <vt:lpstr>PowerPoint Presentation</vt:lpstr>
      <vt:lpstr>Selection Tools</vt:lpstr>
      <vt:lpstr>Pre-employment Screening</vt:lpstr>
      <vt:lpstr>Selection</vt:lpstr>
      <vt:lpstr>Step 1: Pre-Screen</vt:lpstr>
      <vt:lpstr>Application Forms</vt:lpstr>
      <vt:lpstr>Warning Signs in a CV</vt:lpstr>
      <vt:lpstr>Pre-Employment Tests</vt:lpstr>
      <vt:lpstr>Pre-Employment Tests</vt:lpstr>
      <vt:lpstr>Other Pre-Screening Tools</vt:lpstr>
      <vt:lpstr>Other Pre-Screening Tools</vt:lpstr>
      <vt:lpstr>Step 2: Track</vt:lpstr>
      <vt:lpstr>PowerPoint Presentation</vt:lpstr>
      <vt:lpstr>Step 3: Interview</vt:lpstr>
      <vt:lpstr>Behavioral Interview</vt:lpstr>
      <vt:lpstr>Behavioral Interview</vt:lpstr>
      <vt:lpstr>Competency-Based Interview</vt:lpstr>
      <vt:lpstr>Examples of Questions for Competency-Based Interviews </vt:lpstr>
      <vt:lpstr>Structured Interview</vt:lpstr>
      <vt:lpstr>Step 4: Evaluate</vt:lpstr>
      <vt:lpstr>STAR technique</vt:lpstr>
      <vt:lpstr>STAR technique</vt:lpstr>
      <vt:lpstr>PowerPoint Presentation</vt:lpstr>
      <vt:lpstr>Background Investigations</vt:lpstr>
      <vt:lpstr>Common Background Investigations</vt:lpstr>
      <vt:lpstr>Step 5: Select</vt:lpstr>
      <vt:lpstr>Step 6: Offer</vt:lpstr>
      <vt:lpstr>Employment Contracts</vt:lpstr>
      <vt:lpstr>Difference between an offer and a contract</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Poll Question # 5</vt:lpstr>
      <vt:lpstr>Answer to Poll Question # 5</vt:lpstr>
      <vt:lpstr>Poll Question # 6</vt:lpstr>
      <vt:lpstr>Answer to Poll Question # 6</vt:lpstr>
      <vt:lpstr>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99</cp:revision>
  <cp:lastPrinted>1601-01-01T00:00:00Z</cp:lastPrinted>
  <dcterms:created xsi:type="dcterms:W3CDTF">2020-07-09T15:12:46Z</dcterms:created>
  <dcterms:modified xsi:type="dcterms:W3CDTF">2022-02-26T13:13:13Z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