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7"/>
  </p:notesMasterIdLst>
  <p:handoutMasterIdLst>
    <p:handoutMasterId r:id="rId88"/>
  </p:handoutMasterIdLst>
  <p:sldIdLst>
    <p:sldId id="256" r:id="rId2"/>
    <p:sldId id="329" r:id="rId3"/>
    <p:sldId id="508" r:id="rId4"/>
    <p:sldId id="330" r:id="rId5"/>
    <p:sldId id="331" r:id="rId6"/>
    <p:sldId id="332" r:id="rId7"/>
    <p:sldId id="286" r:id="rId8"/>
    <p:sldId id="333" r:id="rId9"/>
    <p:sldId id="334" r:id="rId10"/>
    <p:sldId id="335" r:id="rId11"/>
    <p:sldId id="336" r:id="rId12"/>
    <p:sldId id="337" r:id="rId13"/>
    <p:sldId id="338" r:id="rId14"/>
    <p:sldId id="390" r:id="rId15"/>
    <p:sldId id="391" r:id="rId16"/>
    <p:sldId id="287" r:id="rId17"/>
    <p:sldId id="288" r:id="rId18"/>
    <p:sldId id="509" r:id="rId19"/>
    <p:sldId id="290" r:id="rId20"/>
    <p:sldId id="291" r:id="rId21"/>
    <p:sldId id="292" r:id="rId22"/>
    <p:sldId id="293" r:id="rId23"/>
    <p:sldId id="294" r:id="rId24"/>
    <p:sldId id="295" r:id="rId25"/>
    <p:sldId id="296" r:id="rId26"/>
    <p:sldId id="297" r:id="rId27"/>
    <p:sldId id="298" r:id="rId28"/>
    <p:sldId id="299" r:id="rId29"/>
    <p:sldId id="300" r:id="rId30"/>
    <p:sldId id="339" r:id="rId31"/>
    <p:sldId id="340" r:id="rId32"/>
    <p:sldId id="341" r:id="rId33"/>
    <p:sldId id="342" r:id="rId34"/>
    <p:sldId id="393" r:id="rId35"/>
    <p:sldId id="394" r:id="rId36"/>
    <p:sldId id="392" r:id="rId37"/>
    <p:sldId id="343" r:id="rId38"/>
    <p:sldId id="344" r:id="rId39"/>
    <p:sldId id="345" r:id="rId40"/>
    <p:sldId id="346" r:id="rId41"/>
    <p:sldId id="347" r:id="rId42"/>
    <p:sldId id="348" r:id="rId43"/>
    <p:sldId id="349" r:id="rId44"/>
    <p:sldId id="395" r:id="rId45"/>
    <p:sldId id="350" r:id="rId46"/>
    <p:sldId id="351" r:id="rId47"/>
    <p:sldId id="352" r:id="rId48"/>
    <p:sldId id="353" r:id="rId49"/>
    <p:sldId id="354" r:id="rId50"/>
    <p:sldId id="356" r:id="rId51"/>
    <p:sldId id="355" r:id="rId52"/>
    <p:sldId id="357" r:id="rId53"/>
    <p:sldId id="358" r:id="rId54"/>
    <p:sldId id="404" r:id="rId55"/>
    <p:sldId id="405" r:id="rId56"/>
    <p:sldId id="396" r:id="rId57"/>
    <p:sldId id="359" r:id="rId58"/>
    <p:sldId id="360" r:id="rId59"/>
    <p:sldId id="258" r:id="rId60"/>
    <p:sldId id="397" r:id="rId61"/>
    <p:sldId id="398" r:id="rId62"/>
    <p:sldId id="399" r:id="rId63"/>
    <p:sldId id="259" r:id="rId64"/>
    <p:sldId id="361" r:id="rId65"/>
    <p:sldId id="362" r:id="rId66"/>
    <p:sldId id="400" r:id="rId67"/>
    <p:sldId id="363" r:id="rId68"/>
    <p:sldId id="364" r:id="rId69"/>
    <p:sldId id="365" r:id="rId70"/>
    <p:sldId id="366" r:id="rId71"/>
    <p:sldId id="367" r:id="rId72"/>
    <p:sldId id="401" r:id="rId73"/>
    <p:sldId id="368" r:id="rId74"/>
    <p:sldId id="369" r:id="rId75"/>
    <p:sldId id="370" r:id="rId76"/>
    <p:sldId id="402" r:id="rId77"/>
    <p:sldId id="371" r:id="rId78"/>
    <p:sldId id="372" r:id="rId79"/>
    <p:sldId id="403" r:id="rId80"/>
    <p:sldId id="374" r:id="rId81"/>
    <p:sldId id="373" r:id="rId82"/>
    <p:sldId id="375" r:id="rId83"/>
    <p:sldId id="376" r:id="rId84"/>
    <p:sldId id="377" r:id="rId85"/>
    <p:sldId id="289" r:id="rId86"/>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dgm:spPr>
        <a:solidFill>
          <a:srgbClr val="FFFFFF"/>
        </a:solidFill>
      </dgm:spPr>
      <dgm:t>
        <a:bodyPr/>
        <a:lstStyle/>
        <a:p>
          <a:r>
            <a:rPr lang="en-MY">
              <a:solidFill>
                <a:schemeClr val="tx1"/>
              </a:solidFill>
            </a:rPr>
            <a:t>Methods of Job Analysis</a:t>
          </a:r>
          <a:endParaRPr lang="en-MY" dirty="0">
            <a:solidFill>
              <a:schemeClr val="tx1"/>
            </a:solidFill>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dgm:spPr>
        <a:solidFill>
          <a:srgbClr val="FFFFFF"/>
        </a:solidFill>
      </dgm:spPr>
      <dgm:t>
        <a:bodyPr/>
        <a:lstStyle/>
        <a:p>
          <a:r>
            <a:rPr lang="en-MY">
              <a:solidFill>
                <a:schemeClr val="tx1"/>
              </a:solidFill>
            </a:rPr>
            <a:t>Human Resource Planning</a:t>
          </a:r>
          <a:endParaRPr lang="en-MY" dirty="0">
            <a:solidFill>
              <a:schemeClr val="tx1"/>
            </a:solidFill>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dgm:spPr>
        <a:solidFill>
          <a:srgbClr val="FFFFFF"/>
        </a:solidFill>
      </dgm:spPr>
      <dgm:t>
        <a:bodyPr/>
        <a:lstStyle/>
        <a:p>
          <a:r>
            <a:rPr lang="en-MY" dirty="0">
              <a:solidFill>
                <a:schemeClr val="tx1"/>
              </a:solidFill>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Staffing Plan</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dgm:spPr>
        <a:solidFill>
          <a:srgbClr val="FFFFFF"/>
        </a:solidFill>
      </dgm:spPr>
      <dgm:t>
        <a:bodyPr/>
        <a:lstStyle/>
        <a:p>
          <a:r>
            <a:rPr lang="en-MY">
              <a:solidFill>
                <a:schemeClr val="tx1"/>
              </a:solidFill>
            </a:rPr>
            <a:t>Contingent Staffing</a:t>
          </a:r>
          <a:endParaRPr lang="en-MY" dirty="0">
            <a:solidFill>
              <a:schemeClr val="tx1"/>
            </a:solidFill>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a:xfrm>
          <a:off x="0" y="13805"/>
          <a:ext cx="8322690" cy="772200"/>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dgm:presLayoutVars>
          <dgm:chMax val="0"/>
          <dgm:bulletEnabled val="1"/>
        </dgm:presLayoutVars>
      </dgm:prSet>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Methods of Job Analysis</a:t>
          </a:r>
          <a:endParaRPr lang="en-MY" sz="2700" kern="1200" dirty="0">
            <a:solidFill>
              <a:srgbClr val="FFFFEE"/>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dgm:spPr>
        <a:solidFill>
          <a:srgbClr val="FFFFFF"/>
        </a:solidFill>
      </dgm:spPr>
      <dgm:t>
        <a:bodyPr/>
        <a:lstStyle/>
        <a:p>
          <a:r>
            <a:rPr lang="en-MY">
              <a:solidFill>
                <a:schemeClr val="tx1"/>
              </a:solidFill>
            </a:rPr>
            <a:t>Human Resource Planning</a:t>
          </a:r>
          <a:endParaRPr lang="en-MY" dirty="0">
            <a:solidFill>
              <a:schemeClr val="tx1"/>
            </a:solidFill>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dgm:spPr>
        <a:solidFill>
          <a:srgbClr val="FFFFFF"/>
        </a:solidFill>
      </dgm:spPr>
      <dgm:t>
        <a:bodyPr/>
        <a:lstStyle/>
        <a:p>
          <a:r>
            <a:rPr lang="en-MY" dirty="0">
              <a:solidFill>
                <a:schemeClr val="tx1"/>
              </a:solidFill>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Staffing Plan</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dgm:spPr>
        <a:solidFill>
          <a:srgbClr val="FFFFFF"/>
        </a:solidFill>
      </dgm:spPr>
      <dgm:t>
        <a:bodyPr/>
        <a:lstStyle/>
        <a:p>
          <a:r>
            <a:rPr lang="en-MY">
              <a:solidFill>
                <a:schemeClr val="tx1"/>
              </a:solidFill>
            </a:rPr>
            <a:t>Contingent Staffing</a:t>
          </a:r>
          <a:endParaRPr lang="en-MY" dirty="0">
            <a:solidFill>
              <a:schemeClr val="tx1"/>
            </a:solidFill>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363" custLinFactNeighborY="-25550">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08754"/>
          <a:ext cx="8424936" cy="637723"/>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dgm:presLayoutVars>
          <dgm:chMax val="0"/>
          <dgm:bulletEnabled val="1"/>
        </dgm:presLayoutVars>
      </dgm:prSet>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dgm:spPr>
        <a:solidFill>
          <a:srgbClr val="FFFFFF"/>
        </a:solidFill>
      </dgm:spPr>
      <dgm:t>
        <a:bodyPr/>
        <a:lstStyle/>
        <a:p>
          <a:r>
            <a:rPr lang="en-MY">
              <a:solidFill>
                <a:schemeClr val="tx1"/>
              </a:solidFill>
            </a:rPr>
            <a:t>Human Resource Planning</a:t>
          </a:r>
          <a:endParaRPr lang="en-MY" dirty="0">
            <a:solidFill>
              <a:schemeClr val="tx1"/>
            </a:solidFill>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Staffing Plan</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dgm:spPr>
        <a:solidFill>
          <a:srgbClr val="FFFFFF"/>
        </a:solidFill>
      </dgm:spPr>
      <dgm:t>
        <a:bodyPr/>
        <a:lstStyle/>
        <a:p>
          <a:r>
            <a:rPr lang="en-MY">
              <a:solidFill>
                <a:schemeClr val="tx1"/>
              </a:solidFill>
            </a:rPr>
            <a:t>Contingent Staffing</a:t>
          </a:r>
          <a:endParaRPr lang="en-MY" dirty="0">
            <a:solidFill>
              <a:schemeClr val="tx1"/>
            </a:solidFill>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dgm:presLayoutVars>
          <dgm:chMax val="0"/>
          <dgm:bulletEnabled val="1"/>
        </dgm:presLayoutVars>
      </dgm:prSet>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Human Resource Planning</a:t>
          </a:r>
          <a:endParaRPr lang="en-MY" sz="2700" kern="1200" dirty="0">
            <a:solidFill>
              <a:srgbClr val="FFFFEE"/>
            </a:solidFill>
            <a:latin typeface="Arial"/>
            <a:ea typeface="+mn-ea"/>
            <a:cs typeface="+mn-cs"/>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dgm:spPr>
        <a:solidFill>
          <a:srgbClr val="FFFFFF"/>
        </a:solidFill>
      </dgm:spPr>
      <dgm:t>
        <a:bodyPr/>
        <a:lstStyle/>
        <a:p>
          <a:r>
            <a:rPr lang="en-MY">
              <a:solidFill>
                <a:schemeClr val="tx1"/>
              </a:solidFill>
            </a:rPr>
            <a:t>Staffing Plan</a:t>
          </a:r>
          <a:endParaRPr lang="en-MY" dirty="0">
            <a:solidFill>
              <a:schemeClr val="tx1"/>
            </a:solidFill>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dgm:spPr>
        <a:solidFill>
          <a:srgbClr val="FFFFFF"/>
        </a:solidFill>
      </dgm:spPr>
      <dgm:t>
        <a:bodyPr/>
        <a:lstStyle/>
        <a:p>
          <a:r>
            <a:rPr lang="en-MY">
              <a:solidFill>
                <a:schemeClr val="tx1"/>
              </a:solidFill>
            </a:rPr>
            <a:t>Contingent Staffing</a:t>
          </a:r>
          <a:endParaRPr lang="en-MY" dirty="0">
            <a:solidFill>
              <a:schemeClr val="tx1"/>
            </a:solidFill>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a:xfrm>
          <a:off x="0" y="2245644"/>
          <a:ext cx="8424936" cy="631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dgm:presLayoutVars>
          <dgm:chMax val="0"/>
          <dgm:bulletEnabled val="1"/>
        </dgm:presLayoutVars>
      </dgm:prSet>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Staffing Plan</a:t>
          </a:r>
          <a:endParaRPr lang="en-MY" sz="2700" kern="1200" dirty="0">
            <a:solidFill>
              <a:srgbClr val="FFFFEE"/>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dgm:spPr>
        <a:solidFill>
          <a:srgbClr val="FFFFFF"/>
        </a:solidFill>
      </dgm:spPr>
      <dgm:t>
        <a:bodyPr/>
        <a:lstStyle/>
        <a:p>
          <a:r>
            <a:rPr lang="en-MY">
              <a:solidFill>
                <a:schemeClr val="tx1"/>
              </a:solidFill>
            </a:rPr>
            <a:t>Contingent Staffing</a:t>
          </a:r>
          <a:endParaRPr lang="en-MY" dirty="0">
            <a:solidFill>
              <a:schemeClr val="tx1"/>
            </a:solidFill>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a:xfrm>
          <a:off x="0" y="2245644"/>
          <a:ext cx="8424936" cy="631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dgm:presLayoutVars>
          <dgm:chMax val="0"/>
          <dgm:bulletEnabled val="1"/>
        </dgm:presLayoutVars>
      </dgm:prSet>
      <dgm:spPr>
        <a:xfrm>
          <a:off x="0" y="2955204"/>
          <a:ext cx="8424936" cy="631800"/>
        </a:xfrm>
        <a:prstGeom prst="roundRect">
          <a:avLst/>
        </a:prstGeom>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Contingent Staffing</a:t>
          </a:r>
          <a:endParaRPr lang="en-MY" sz="2700" kern="1200" dirty="0">
            <a:solidFill>
              <a:srgbClr val="FFFFEE"/>
            </a:solidFill>
            <a:latin typeface="Arial"/>
            <a:ea typeface="+mn-ea"/>
            <a:cs typeface="+mn-cs"/>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dgm:spPr>
        <a:solidFill>
          <a:srgbClr val="FFFFFF"/>
        </a:solidFill>
      </dgm:spPr>
      <dgm:t>
        <a:bodyPr/>
        <a:lstStyle/>
        <a:p>
          <a:r>
            <a:rPr lang="en-MY">
              <a:solidFill>
                <a:schemeClr val="tx1"/>
              </a:solidFill>
            </a:rPr>
            <a:t>Diversity and Inclusion</a:t>
          </a:r>
          <a:endParaRPr lang="en-MY" dirty="0">
            <a:solidFill>
              <a:schemeClr val="tx1"/>
            </a:solidFill>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a:xfrm>
          <a:off x="0" y="2245644"/>
          <a:ext cx="8424936" cy="631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dgm:presLayoutVars>
          <dgm:chMax val="0"/>
          <dgm:bulletEnabled val="1"/>
        </dgm:presLayoutVars>
      </dgm:prSet>
      <dgm:spPr>
        <a:xfrm>
          <a:off x="0" y="2955204"/>
          <a:ext cx="8424936" cy="631800"/>
        </a:xfrm>
        <a:prstGeom prst="roundRect">
          <a:avLst/>
        </a:prstGeom>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a:xfrm>
          <a:off x="0" y="3664764"/>
          <a:ext cx="8424936" cy="631800"/>
        </a:xfrm>
        <a:prstGeom prst="roundRect">
          <a:avLst/>
        </a:prstGeom>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Contingent Staffing</a:t>
          </a:r>
          <a:endParaRPr lang="en-MY" sz="2700" kern="1200" dirty="0">
            <a:solidFill>
              <a:srgbClr val="000000"/>
            </a:solidFill>
            <a:latin typeface="Arial"/>
            <a:ea typeface="+mn-ea"/>
            <a:cs typeface="+mn-cs"/>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dgm:spPr>
        <a:solidFill>
          <a:srgbClr val="FFFFFF"/>
        </a:solidFill>
      </dgm:spPr>
      <dgm:t>
        <a:bodyPr/>
        <a:lstStyle/>
        <a:p>
          <a:r>
            <a:rPr lang="en-MY" dirty="0">
              <a:solidFill>
                <a:schemeClr val="tx1"/>
              </a:solidFill>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a:xfrm>
          <a:off x="0" y="2245644"/>
          <a:ext cx="8424936" cy="631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custLinFactNeighborY="88904">
        <dgm:presLayoutVars>
          <dgm:chMax val="0"/>
          <dgm:bulletEnabled val="1"/>
        </dgm:presLayoutVars>
      </dgm:prSet>
      <dgm:spPr>
        <a:xfrm>
          <a:off x="0" y="2955204"/>
          <a:ext cx="8424936" cy="631800"/>
        </a:xfrm>
        <a:prstGeom prst="roundRect">
          <a:avLst/>
        </a:prstGeom>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a:xfrm>
          <a:off x="0" y="3664764"/>
          <a:ext cx="8424936" cy="631800"/>
        </a:xfrm>
        <a:prstGeom prst="roundRect">
          <a:avLst/>
        </a:prstGeom>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a:xfrm>
          <a:off x="0" y="4374324"/>
          <a:ext cx="8424936" cy="631800"/>
        </a:xfrm>
        <a:prstGeom prst="roundRect">
          <a:avLst/>
        </a:prstGeom>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E3C7EEC6-7D66-429C-B367-E5B41DDF877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gm:t>
    </dgm:pt>
    <dgm:pt modelId="{C3E86F90-0CAC-4D18-87DA-3BEFABCD7A56}" type="parTrans" cxnId="{0104CEE1-901A-4240-9FD7-2DE043543BD8}">
      <dgm:prSet/>
      <dgm:spPr/>
      <dgm:t>
        <a:bodyPr/>
        <a:lstStyle/>
        <a:p>
          <a:endParaRPr lang="en-MY"/>
        </a:p>
      </dgm:t>
    </dgm:pt>
    <dgm:pt modelId="{F3FD38F1-D7FF-43AE-9C1A-D0F245F3BFF7}" type="sibTrans" cxnId="{0104CEE1-901A-4240-9FD7-2DE043543BD8}">
      <dgm:prSet/>
      <dgm:spPr/>
      <dgm:t>
        <a:bodyPr/>
        <a:lstStyle/>
        <a:p>
          <a:endParaRPr lang="en-MY"/>
        </a:p>
      </dgm:t>
    </dgm:pt>
    <dgm:pt modelId="{B7F59D07-D26E-4024-ACDA-B2DE7FC5940E}">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gm:t>
    </dgm:pt>
    <dgm:pt modelId="{808994CC-C077-4279-9508-FFE382A63A50}" type="parTrans" cxnId="{EFCF53D0-F357-423F-B7C1-ACAA1571BF0C}">
      <dgm:prSet/>
      <dgm:spPr/>
      <dgm:t>
        <a:bodyPr/>
        <a:lstStyle/>
        <a:p>
          <a:endParaRPr lang="en-MY"/>
        </a:p>
      </dgm:t>
    </dgm:pt>
    <dgm:pt modelId="{50D1EFFD-B5DF-4B00-958E-B565E7042B8F}" type="sibTrans" cxnId="{EFCF53D0-F357-423F-B7C1-ACAA1571BF0C}">
      <dgm:prSet/>
      <dgm:spPr/>
      <dgm:t>
        <a:bodyPr/>
        <a:lstStyle/>
        <a:p>
          <a:endParaRPr lang="en-MY"/>
        </a:p>
      </dgm:t>
    </dgm:pt>
    <dgm:pt modelId="{FFE77478-CB62-4B26-8592-2063AD2E66E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Contingent Staffing</a:t>
          </a:r>
          <a:endParaRPr lang="en-MY" sz="2700" kern="1200" dirty="0">
            <a:solidFill>
              <a:srgbClr val="000000"/>
            </a:solidFill>
            <a:latin typeface="Arial"/>
            <a:ea typeface="+mn-ea"/>
            <a:cs typeface="+mn-cs"/>
          </a:endParaRPr>
        </a:p>
      </dgm:t>
    </dgm:pt>
    <dgm:pt modelId="{6BFD388E-7CBE-470D-9774-BDB50A437DE2}" type="parTrans" cxnId="{2715F4E2-FCD0-49A5-B4B6-93567F8803CA}">
      <dgm:prSet/>
      <dgm:spPr/>
      <dgm:t>
        <a:bodyPr/>
        <a:lstStyle/>
        <a:p>
          <a:endParaRPr lang="en-MY"/>
        </a:p>
      </dgm:t>
    </dgm:pt>
    <dgm:pt modelId="{90AE0945-74F5-4B4B-B2D3-13CA1421F010}" type="sibTrans" cxnId="{2715F4E2-FCD0-49A5-B4B6-93567F8803CA}">
      <dgm:prSet/>
      <dgm:spPr/>
      <dgm:t>
        <a:bodyPr/>
        <a:lstStyle/>
        <a:p>
          <a:endParaRPr lang="en-MY"/>
        </a:p>
      </dgm:t>
    </dgm:pt>
    <dgm:pt modelId="{9F632401-E818-4C51-8AD9-2EF02544AF6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Diversity and Inclusion</a:t>
          </a:r>
          <a:endParaRPr lang="en-MY" sz="2700" kern="1200" dirty="0">
            <a:solidFill>
              <a:srgbClr val="000000"/>
            </a:solidFill>
            <a:latin typeface="Arial"/>
            <a:ea typeface="+mn-ea"/>
            <a:cs typeface="+mn-cs"/>
          </a:endParaRPr>
        </a:p>
      </dgm:t>
    </dgm:pt>
    <dgm:pt modelId="{72DE9FD1-F221-450D-9052-0081540512BD}" type="parTrans" cxnId="{EE28EFD5-0710-4350-B9B7-B9647DE4F2B6}">
      <dgm:prSet/>
      <dgm:spPr/>
      <dgm:t>
        <a:bodyPr/>
        <a:lstStyle/>
        <a:p>
          <a:endParaRPr lang="en-MY"/>
        </a:p>
      </dgm:t>
    </dgm:pt>
    <dgm:pt modelId="{998FA619-B230-4A6E-80D4-F46465F94ACE}" type="sibTrans" cxnId="{EE28EFD5-0710-4350-B9B7-B9647DE4F2B6}">
      <dgm:prSet/>
      <dgm:spPr/>
      <dgm:t>
        <a:bodyPr/>
        <a:lstStyle/>
        <a:p>
          <a:endParaRPr lang="en-MY"/>
        </a:p>
      </dgm:t>
    </dgm:pt>
    <dgm:pt modelId="{F471258B-B9F3-4519-8692-742BA912F02C}">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Employment Contract</a:t>
          </a:r>
        </a:p>
      </dgm:t>
    </dgm:pt>
    <dgm:pt modelId="{0DC2D743-C540-4EE8-A716-B0A30E4B63E8}" type="parTrans" cxnId="{8D36E8FC-5724-4BE4-BA61-3E6DB4DE31E9}">
      <dgm:prSet/>
      <dgm:spPr/>
      <dgm:t>
        <a:bodyPr/>
        <a:lstStyle/>
        <a:p>
          <a:endParaRPr lang="en-MY"/>
        </a:p>
      </dgm:t>
    </dgm:pt>
    <dgm:pt modelId="{7EF1E2C4-CBEF-43E1-A903-369F0BBE2FDB}" type="sibTrans" cxnId="{8D36E8FC-5724-4BE4-BA61-3E6DB4DE31E9}">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8" custScaleX="99638" custLinFactNeighborX="-181" custLinFactNeighborY="-57813">
        <dgm:presLayoutVars>
          <dgm:chMax val="0"/>
          <dgm:bulletEnabled val="1"/>
        </dgm:presLayoutVars>
      </dgm:prSet>
      <dgm:spPr>
        <a:xfrm>
          <a:off x="0" y="73403"/>
          <a:ext cx="8394437" cy="637723"/>
        </a:xfrm>
        <a:prstGeom prst="roundRect">
          <a:avLst/>
        </a:prstGeom>
      </dgm:spPr>
    </dgm:pt>
    <dgm:pt modelId="{4E6B4AFF-7F28-479F-BB0E-2E6F3FE26F05}" type="pres">
      <dgm:prSet presAssocID="{A9EA73E1-EF34-4B14-B6BA-8A4F60B3DC71}" presName="spacer" presStyleCnt="0"/>
      <dgm:spPr/>
    </dgm:pt>
    <dgm:pt modelId="{C75F0C89-4FDE-43A5-BCFE-A9860503C606}" type="pres">
      <dgm:prSet presAssocID="{7973B7AA-0253-4A2E-B6B1-2E327272DF81}" presName="parentText" presStyleLbl="node1" presStyleIdx="1" presStyleCnt="8">
        <dgm:presLayoutVars>
          <dgm:chMax val="0"/>
          <dgm:bulletEnabled val="1"/>
        </dgm:presLayoutVars>
      </dgm:prSet>
      <dgm:spPr>
        <a:xfrm>
          <a:off x="0" y="826523"/>
          <a:ext cx="8424936" cy="631800"/>
        </a:xfrm>
        <a:prstGeom prst="roundRect">
          <a:avLst/>
        </a:prstGeom>
      </dgm:spPr>
    </dgm:pt>
    <dgm:pt modelId="{0ED52BFE-7CEF-42F6-B591-8074C17D5745}" type="pres">
      <dgm:prSet presAssocID="{CD949228-73F8-4624-A49D-856BF81BE567}" presName="spacer" presStyleCnt="0"/>
      <dgm:spPr/>
    </dgm:pt>
    <dgm:pt modelId="{0A80F9D6-B120-441A-A51E-04C68EE40530}" type="pres">
      <dgm:prSet presAssocID="{E3C7EEC6-7D66-429C-B367-E5B41DDF877E}" presName="parentText" presStyleLbl="node1" presStyleIdx="2" presStyleCnt="8">
        <dgm:presLayoutVars>
          <dgm:chMax val="0"/>
          <dgm:bulletEnabled val="1"/>
        </dgm:presLayoutVars>
      </dgm:prSet>
      <dgm:spPr>
        <a:xfrm>
          <a:off x="0" y="1536084"/>
          <a:ext cx="8424936" cy="631800"/>
        </a:xfrm>
        <a:prstGeom prst="roundRect">
          <a:avLst/>
        </a:prstGeom>
      </dgm:spPr>
    </dgm:pt>
    <dgm:pt modelId="{EF2B8384-526A-4530-9631-1EC3A6B24185}" type="pres">
      <dgm:prSet presAssocID="{F3FD38F1-D7FF-43AE-9C1A-D0F245F3BFF7}" presName="spacer" presStyleCnt="0"/>
      <dgm:spPr/>
    </dgm:pt>
    <dgm:pt modelId="{B6A3A167-9354-415B-8D75-E452646CD9C9}" type="pres">
      <dgm:prSet presAssocID="{9387FC01-2A66-4109-B809-2FB306330CB1}" presName="parentText" presStyleLbl="node1" presStyleIdx="3" presStyleCnt="8">
        <dgm:presLayoutVars>
          <dgm:chMax val="0"/>
          <dgm:bulletEnabled val="1"/>
        </dgm:presLayoutVars>
      </dgm:prSet>
      <dgm:spPr>
        <a:xfrm>
          <a:off x="0" y="2245644"/>
          <a:ext cx="8424936" cy="631800"/>
        </a:xfrm>
        <a:prstGeom prst="roundRect">
          <a:avLst/>
        </a:prstGeom>
      </dgm:spPr>
    </dgm:pt>
    <dgm:pt modelId="{DAA00F1C-9933-4893-9213-696C3EBC7004}" type="pres">
      <dgm:prSet presAssocID="{6C0B671B-0DF3-4C96-994A-8DCEABA38940}" presName="spacer" presStyleCnt="0"/>
      <dgm:spPr/>
    </dgm:pt>
    <dgm:pt modelId="{0653DB32-C73E-4EA1-95A0-59C496657901}" type="pres">
      <dgm:prSet presAssocID="{B7F59D07-D26E-4024-ACDA-B2DE7FC5940E}" presName="parentText" presStyleLbl="node1" presStyleIdx="4" presStyleCnt="8" custLinFactNeighborY="88904">
        <dgm:presLayoutVars>
          <dgm:chMax val="0"/>
          <dgm:bulletEnabled val="1"/>
        </dgm:presLayoutVars>
      </dgm:prSet>
      <dgm:spPr>
        <a:xfrm>
          <a:off x="0" y="2955204"/>
          <a:ext cx="8424936" cy="631800"/>
        </a:xfrm>
        <a:prstGeom prst="roundRect">
          <a:avLst/>
        </a:prstGeom>
      </dgm:spPr>
    </dgm:pt>
    <dgm:pt modelId="{DF8B01CB-E1C2-4B02-90B4-84632219A2BB}" type="pres">
      <dgm:prSet presAssocID="{50D1EFFD-B5DF-4B00-958E-B565E7042B8F}" presName="spacer" presStyleCnt="0"/>
      <dgm:spPr/>
    </dgm:pt>
    <dgm:pt modelId="{FF5BEFE1-36AD-4D9C-A3CA-45D40EACD48F}" type="pres">
      <dgm:prSet presAssocID="{FFE77478-CB62-4B26-8592-2063AD2E66E3}" presName="parentText" presStyleLbl="node1" presStyleIdx="5" presStyleCnt="8">
        <dgm:presLayoutVars>
          <dgm:chMax val="0"/>
          <dgm:bulletEnabled val="1"/>
        </dgm:presLayoutVars>
      </dgm:prSet>
      <dgm:spPr>
        <a:xfrm>
          <a:off x="0" y="3664764"/>
          <a:ext cx="8424936" cy="631800"/>
        </a:xfrm>
        <a:prstGeom prst="roundRect">
          <a:avLst/>
        </a:prstGeom>
      </dgm:spPr>
    </dgm:pt>
    <dgm:pt modelId="{2622048F-2C92-4E4B-9CCC-D7D6722E1C05}" type="pres">
      <dgm:prSet presAssocID="{90AE0945-74F5-4B4B-B2D3-13CA1421F010}" presName="spacer" presStyleCnt="0"/>
      <dgm:spPr/>
    </dgm:pt>
    <dgm:pt modelId="{BA4486A0-A583-4139-905B-9EF88A7EB6B4}" type="pres">
      <dgm:prSet presAssocID="{9F632401-E818-4C51-8AD9-2EF02544AF6A}" presName="parentText" presStyleLbl="node1" presStyleIdx="6" presStyleCnt="8">
        <dgm:presLayoutVars>
          <dgm:chMax val="0"/>
          <dgm:bulletEnabled val="1"/>
        </dgm:presLayoutVars>
      </dgm:prSet>
      <dgm:spPr>
        <a:xfrm>
          <a:off x="0" y="4434084"/>
          <a:ext cx="8424936" cy="636480"/>
        </a:xfrm>
        <a:prstGeom prst="roundRect">
          <a:avLst/>
        </a:prstGeom>
      </dgm:spPr>
    </dgm:pt>
    <dgm:pt modelId="{47B5A7A5-11E1-4A05-B047-AE6EE3F8525B}" type="pres">
      <dgm:prSet presAssocID="{998FA619-B230-4A6E-80D4-F46465F94ACE}" presName="spacer" presStyleCnt="0"/>
      <dgm:spPr/>
    </dgm:pt>
    <dgm:pt modelId="{26630B15-1639-4AF0-8788-CBCA81756700}" type="pres">
      <dgm:prSet presAssocID="{F471258B-B9F3-4519-8692-742BA912F02C}" presName="parentText" presStyleLbl="node1" presStyleIdx="7" presStyleCnt="8">
        <dgm:presLayoutVars>
          <dgm:chMax val="0"/>
          <dgm:bulletEnabled val="1"/>
        </dgm:presLayoutVars>
      </dgm:prSet>
      <dgm:spPr>
        <a:xfrm>
          <a:off x="0" y="5083884"/>
          <a:ext cx="8424936" cy="631800"/>
        </a:xfrm>
        <a:prstGeom prst="roundRect">
          <a:avLst/>
        </a:prstGeom>
      </dgm:spPr>
    </dgm:pt>
  </dgm:ptLst>
  <dgm:cxnLst>
    <dgm:cxn modelId="{657B932C-536F-439B-80BF-3D6A33F3E58F}" type="presOf" srcId="{FFE77478-CB62-4B26-8592-2063AD2E66E3}" destId="{FF5BEFE1-36AD-4D9C-A3CA-45D40EACD48F}" srcOrd="0" destOrd="0" presId="urn:microsoft.com/office/officeart/2005/8/layout/vList2"/>
    <dgm:cxn modelId="{EA08006D-A8AC-49F6-9FDD-020EDFED4197}" type="presOf" srcId="{9F632401-E818-4C51-8AD9-2EF02544AF6A}" destId="{BA4486A0-A583-4139-905B-9EF88A7EB6B4}"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39570A88-F4BE-496E-99D4-7527AA97F225}" type="presOf" srcId="{B7F59D07-D26E-4024-ACDA-B2DE7FC5940E}" destId="{0653DB32-C73E-4EA1-95A0-59C496657901}" srcOrd="0" destOrd="0" presId="urn:microsoft.com/office/officeart/2005/8/layout/vList2"/>
    <dgm:cxn modelId="{DAE06395-30BF-4A5F-A63C-F781A94E62E9}" type="presOf" srcId="{E3C7EEC6-7D66-429C-B367-E5B41DDF877E}" destId="{0A80F9D6-B120-441A-A51E-04C68EE40530}" srcOrd="0" destOrd="0" presId="urn:microsoft.com/office/officeart/2005/8/layout/vList2"/>
    <dgm:cxn modelId="{B47F55A1-069E-4240-92AB-51CCDB1F4CF1}" type="presOf" srcId="{F471258B-B9F3-4519-8692-742BA912F02C}" destId="{26630B15-1639-4AF0-8788-CBCA81756700}"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C5266FCC-EFC5-4966-BF17-72CC0FC5B6E9}" type="presOf" srcId="{10A0C590-A532-44A1-89C8-932F5D7DA730}" destId="{DF1768A1-F5E4-4152-9DE2-8FFC4D413F5A}" srcOrd="0" destOrd="0" presId="urn:microsoft.com/office/officeart/2005/8/layout/vList2"/>
    <dgm:cxn modelId="{E51660CD-F2A3-4E19-AFE6-7DD82B1F479A}" srcId="{703D4D02-5513-427D-B6E9-B2E187EE0C3A}" destId="{9387FC01-2A66-4109-B809-2FB306330CB1}" srcOrd="3" destOrd="0" parTransId="{1A01E74A-EB2E-4F18-84BE-0D61153BBCD8}" sibTransId="{6C0B671B-0DF3-4C96-994A-8DCEABA38940}"/>
    <dgm:cxn modelId="{EFCF53D0-F357-423F-B7C1-ACAA1571BF0C}" srcId="{703D4D02-5513-427D-B6E9-B2E187EE0C3A}" destId="{B7F59D07-D26E-4024-ACDA-B2DE7FC5940E}" srcOrd="4" destOrd="0" parTransId="{808994CC-C077-4279-9508-FFE382A63A50}" sibTransId="{50D1EFFD-B5DF-4B00-958E-B565E7042B8F}"/>
    <dgm:cxn modelId="{EE28EFD5-0710-4350-B9B7-B9647DE4F2B6}" srcId="{703D4D02-5513-427D-B6E9-B2E187EE0C3A}" destId="{9F632401-E818-4C51-8AD9-2EF02544AF6A}" srcOrd="6" destOrd="0" parTransId="{72DE9FD1-F221-450D-9052-0081540512BD}" sibTransId="{998FA619-B230-4A6E-80D4-F46465F94ACE}"/>
    <dgm:cxn modelId="{0104CEE1-901A-4240-9FD7-2DE043543BD8}" srcId="{703D4D02-5513-427D-B6E9-B2E187EE0C3A}" destId="{E3C7EEC6-7D66-429C-B367-E5B41DDF877E}" srcOrd="2" destOrd="0" parTransId="{C3E86F90-0CAC-4D18-87DA-3BEFABCD7A56}" sibTransId="{F3FD38F1-D7FF-43AE-9C1A-D0F245F3BFF7}"/>
    <dgm:cxn modelId="{2715F4E2-FCD0-49A5-B4B6-93567F8803CA}" srcId="{703D4D02-5513-427D-B6E9-B2E187EE0C3A}" destId="{FFE77478-CB62-4B26-8592-2063AD2E66E3}" srcOrd="5" destOrd="0" parTransId="{6BFD388E-7CBE-470D-9774-BDB50A437DE2}" sibTransId="{90AE0945-74F5-4B4B-B2D3-13CA1421F010}"/>
    <dgm:cxn modelId="{8D36E8FC-5724-4BE4-BA61-3E6DB4DE31E9}" srcId="{703D4D02-5513-427D-B6E9-B2E187EE0C3A}" destId="{F471258B-B9F3-4519-8692-742BA912F02C}" srcOrd="7" destOrd="0" parTransId="{0DC2D743-C540-4EE8-A716-B0A30E4B63E8}" sibTransId="{7EF1E2C4-CBEF-43E1-A903-369F0BBE2FDB}"/>
    <dgm:cxn modelId="{F36781FD-34F6-4204-A182-E7923A3308CE}" srcId="{703D4D02-5513-427D-B6E9-B2E187EE0C3A}" destId="{7973B7AA-0253-4A2E-B6B1-2E327272DF81}" srcOrd="1" destOrd="0" parTransId="{3C13AF17-096B-40B7-8AFF-F80596662440}" sibTransId="{CD949228-73F8-4624-A49D-856BF81BE567}"/>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1BA2CD29-0A7E-4B25-9154-EB47A8DC13FB}" type="presParOf" srcId="{CC8763B3-4621-4666-B669-3C5BA2A30DBE}" destId="{C75F0C89-4FDE-43A5-BCFE-A9860503C606}" srcOrd="2" destOrd="0" presId="urn:microsoft.com/office/officeart/2005/8/layout/vList2"/>
    <dgm:cxn modelId="{70D6613A-8068-44E1-A9E7-100BDE55E5F1}" type="presParOf" srcId="{CC8763B3-4621-4666-B669-3C5BA2A30DBE}" destId="{0ED52BFE-7CEF-42F6-B591-8074C17D5745}" srcOrd="3" destOrd="0" presId="urn:microsoft.com/office/officeart/2005/8/layout/vList2"/>
    <dgm:cxn modelId="{56CCE990-D488-4A59-9893-16155ECBC534}" type="presParOf" srcId="{CC8763B3-4621-4666-B669-3C5BA2A30DBE}" destId="{0A80F9D6-B120-441A-A51E-04C68EE40530}" srcOrd="4" destOrd="0" presId="urn:microsoft.com/office/officeart/2005/8/layout/vList2"/>
    <dgm:cxn modelId="{F9B48200-D787-4CAC-9AEE-E2FFBA3DB636}" type="presParOf" srcId="{CC8763B3-4621-4666-B669-3C5BA2A30DBE}" destId="{EF2B8384-526A-4530-9631-1EC3A6B24185}" srcOrd="5" destOrd="0" presId="urn:microsoft.com/office/officeart/2005/8/layout/vList2"/>
    <dgm:cxn modelId="{F0D91CB9-0ABA-41C9-A834-4C01E9349FFE}" type="presParOf" srcId="{CC8763B3-4621-4666-B669-3C5BA2A30DBE}" destId="{B6A3A167-9354-415B-8D75-E452646CD9C9}" srcOrd="6" destOrd="0" presId="urn:microsoft.com/office/officeart/2005/8/layout/vList2"/>
    <dgm:cxn modelId="{4B7A8D4F-1F57-4A13-A601-90EBE45894E8}" type="presParOf" srcId="{CC8763B3-4621-4666-B669-3C5BA2A30DBE}" destId="{DAA00F1C-9933-4893-9213-696C3EBC7004}" srcOrd="7" destOrd="0" presId="urn:microsoft.com/office/officeart/2005/8/layout/vList2"/>
    <dgm:cxn modelId="{E4AAE989-D5EE-4722-BA5F-37F24438675C}" type="presParOf" srcId="{CC8763B3-4621-4666-B669-3C5BA2A30DBE}" destId="{0653DB32-C73E-4EA1-95A0-59C496657901}" srcOrd="8" destOrd="0" presId="urn:microsoft.com/office/officeart/2005/8/layout/vList2"/>
    <dgm:cxn modelId="{35237C6F-2D5B-4AD6-BAB9-2D24C2137F57}" type="presParOf" srcId="{CC8763B3-4621-4666-B669-3C5BA2A30DBE}" destId="{DF8B01CB-E1C2-4B02-90B4-84632219A2BB}" srcOrd="9" destOrd="0" presId="urn:microsoft.com/office/officeart/2005/8/layout/vList2"/>
    <dgm:cxn modelId="{C11CB447-784D-4E40-9962-C4D28DEAB9B7}" type="presParOf" srcId="{CC8763B3-4621-4666-B669-3C5BA2A30DBE}" destId="{FF5BEFE1-36AD-4D9C-A3CA-45D40EACD48F}" srcOrd="10" destOrd="0" presId="urn:microsoft.com/office/officeart/2005/8/layout/vList2"/>
    <dgm:cxn modelId="{013FAFF0-752C-414E-958C-C4F886012A09}" type="presParOf" srcId="{CC8763B3-4621-4666-B669-3C5BA2A30DBE}" destId="{2622048F-2C92-4E4B-9CCC-D7D6722E1C05}" srcOrd="11" destOrd="0" presId="urn:microsoft.com/office/officeart/2005/8/layout/vList2"/>
    <dgm:cxn modelId="{B8B171A5-919F-42FA-A771-F6152B7C598C}" type="presParOf" srcId="{CC8763B3-4621-4666-B669-3C5BA2A30DBE}" destId="{BA4486A0-A583-4139-905B-9EF88A7EB6B4}" srcOrd="12" destOrd="0" presId="urn:microsoft.com/office/officeart/2005/8/layout/vList2"/>
    <dgm:cxn modelId="{A3646A39-CD66-4807-BD6A-C5C8FC356677}" type="presParOf" srcId="{CC8763B3-4621-4666-B669-3C5BA2A30DBE}" destId="{47B5A7A5-11E1-4A05-B047-AE6EE3F8525B}" srcOrd="13" destOrd="0" presId="urn:microsoft.com/office/officeart/2005/8/layout/vList2"/>
    <dgm:cxn modelId="{3D2799D7-A4BD-432C-8A4C-EBC20F94BBF2}" type="presParOf" srcId="{CC8763B3-4621-4666-B669-3C5BA2A30DBE}" destId="{26630B15-1639-4AF0-8788-CBCA8175670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73403"/>
          <a:ext cx="8394437" cy="637723"/>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Job Analysis</a:t>
          </a:r>
        </a:p>
      </dsp:txBody>
      <dsp:txXfrm>
        <a:off x="31131" y="104534"/>
        <a:ext cx="8332175" cy="575461"/>
      </dsp:txXfrm>
    </dsp:sp>
    <dsp:sp modelId="{C75F0C89-4FDE-43A5-BCFE-A9860503C606}">
      <dsp:nvSpPr>
        <dsp:cNvPr id="0" name=""/>
        <dsp:cNvSpPr/>
      </dsp:nvSpPr>
      <dsp:spPr>
        <a:xfrm>
          <a:off x="0" y="808754"/>
          <a:ext cx="8424936" cy="637723"/>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Methods of Job Analysis</a:t>
          </a:r>
          <a:endParaRPr lang="en-MY" sz="2700" kern="1200" dirty="0">
            <a:solidFill>
              <a:schemeClr val="tx1"/>
            </a:solidFill>
          </a:endParaRPr>
        </a:p>
      </dsp:txBody>
      <dsp:txXfrm>
        <a:off x="31131" y="839885"/>
        <a:ext cx="8362674" cy="575461"/>
      </dsp:txXfrm>
    </dsp:sp>
    <dsp:sp modelId="{0A80F9D6-B120-441A-A51E-04C68EE40530}">
      <dsp:nvSpPr>
        <dsp:cNvPr id="0" name=""/>
        <dsp:cNvSpPr/>
      </dsp:nvSpPr>
      <dsp:spPr>
        <a:xfrm>
          <a:off x="0" y="1524237"/>
          <a:ext cx="8424936" cy="637723"/>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Job Design</a:t>
          </a:r>
        </a:p>
      </dsp:txBody>
      <dsp:txXfrm>
        <a:off x="31131" y="1555368"/>
        <a:ext cx="8362674" cy="575461"/>
      </dsp:txXfrm>
    </dsp:sp>
    <dsp:sp modelId="{B6A3A167-9354-415B-8D75-E452646CD9C9}">
      <dsp:nvSpPr>
        <dsp:cNvPr id="0" name=""/>
        <dsp:cNvSpPr/>
      </dsp:nvSpPr>
      <dsp:spPr>
        <a:xfrm>
          <a:off x="0" y="2239720"/>
          <a:ext cx="8424936" cy="637723"/>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Human Resource Planning</a:t>
          </a:r>
          <a:endParaRPr lang="en-MY" sz="2700" kern="1200" dirty="0">
            <a:solidFill>
              <a:schemeClr val="tx1"/>
            </a:solidFill>
          </a:endParaRPr>
        </a:p>
      </dsp:txBody>
      <dsp:txXfrm>
        <a:off x="31131" y="2270851"/>
        <a:ext cx="8362674" cy="575461"/>
      </dsp:txXfrm>
    </dsp:sp>
    <dsp:sp modelId="{0653DB32-C73E-4EA1-95A0-59C496657901}">
      <dsp:nvSpPr>
        <dsp:cNvPr id="0" name=""/>
        <dsp:cNvSpPr/>
      </dsp:nvSpPr>
      <dsp:spPr>
        <a:xfrm>
          <a:off x="0" y="2955204"/>
          <a:ext cx="8424936" cy="637723"/>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Staffing Plan</a:t>
          </a:r>
          <a:endParaRPr lang="en-MY" sz="2700" kern="1200" dirty="0">
            <a:solidFill>
              <a:schemeClr val="tx1"/>
            </a:solidFill>
          </a:endParaRPr>
        </a:p>
      </dsp:txBody>
      <dsp:txXfrm>
        <a:off x="31131" y="2986335"/>
        <a:ext cx="8362674" cy="575461"/>
      </dsp:txXfrm>
    </dsp:sp>
    <dsp:sp modelId="{FF5BEFE1-36AD-4D9C-A3CA-45D40EACD48F}">
      <dsp:nvSpPr>
        <dsp:cNvPr id="0" name=""/>
        <dsp:cNvSpPr/>
      </dsp:nvSpPr>
      <dsp:spPr>
        <a:xfrm>
          <a:off x="0" y="3670687"/>
          <a:ext cx="8424936" cy="637723"/>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Contingent Staffing</a:t>
          </a:r>
          <a:endParaRPr lang="en-MY" sz="2700" kern="1200" dirty="0">
            <a:solidFill>
              <a:schemeClr val="tx1"/>
            </a:solidFill>
          </a:endParaRPr>
        </a:p>
      </dsp:txBody>
      <dsp:txXfrm>
        <a:off x="31131" y="3701818"/>
        <a:ext cx="8362674" cy="575461"/>
      </dsp:txXfrm>
    </dsp:sp>
    <dsp:sp modelId="{BA4486A0-A583-4139-905B-9EF88A7EB6B4}">
      <dsp:nvSpPr>
        <dsp:cNvPr id="0" name=""/>
        <dsp:cNvSpPr/>
      </dsp:nvSpPr>
      <dsp:spPr>
        <a:xfrm>
          <a:off x="0" y="4386170"/>
          <a:ext cx="8424936" cy="637723"/>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1131" y="4417301"/>
        <a:ext cx="8362674" cy="575461"/>
      </dsp:txXfrm>
    </dsp:sp>
    <dsp:sp modelId="{26630B15-1639-4AF0-8788-CBCA81756700}">
      <dsp:nvSpPr>
        <dsp:cNvPr id="0" name=""/>
        <dsp:cNvSpPr/>
      </dsp:nvSpPr>
      <dsp:spPr>
        <a:xfrm>
          <a:off x="0" y="5101653"/>
          <a:ext cx="8424936" cy="637723"/>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1131" y="5132784"/>
        <a:ext cx="8362674" cy="5754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97096"/>
          <a:ext cx="8394437"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0842" y="127938"/>
        <a:ext cx="8332753" cy="570116"/>
      </dsp:txXfrm>
    </dsp:sp>
    <dsp:sp modelId="{C75F0C89-4FDE-43A5-BCFE-A9860503C606}">
      <dsp:nvSpPr>
        <dsp:cNvPr id="0" name=""/>
        <dsp:cNvSpPr/>
      </dsp:nvSpPr>
      <dsp:spPr>
        <a:xfrm>
          <a:off x="0" y="826523"/>
          <a:ext cx="842493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Methods of Job Analysis</a:t>
          </a:r>
          <a:endParaRPr lang="en-MY" sz="2700" kern="1200" dirty="0">
            <a:solidFill>
              <a:srgbClr val="FFFFEE"/>
            </a:solidFill>
            <a:latin typeface="Arial"/>
            <a:ea typeface="+mn-ea"/>
            <a:cs typeface="+mn-cs"/>
          </a:endParaRPr>
        </a:p>
      </dsp:txBody>
      <dsp:txXfrm>
        <a:off x="30842" y="857365"/>
        <a:ext cx="8363252" cy="570116"/>
      </dsp:txXfrm>
    </dsp:sp>
    <dsp:sp modelId="{0A80F9D6-B120-441A-A51E-04C68EE40530}">
      <dsp:nvSpPr>
        <dsp:cNvPr id="0" name=""/>
        <dsp:cNvSpPr/>
      </dsp:nvSpPr>
      <dsp:spPr>
        <a:xfrm>
          <a:off x="0" y="15360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Job Design</a:t>
          </a:r>
        </a:p>
      </dsp:txBody>
      <dsp:txXfrm>
        <a:off x="30842" y="1566926"/>
        <a:ext cx="8363252" cy="570116"/>
      </dsp:txXfrm>
    </dsp:sp>
    <dsp:sp modelId="{B6A3A167-9354-415B-8D75-E452646CD9C9}">
      <dsp:nvSpPr>
        <dsp:cNvPr id="0" name=""/>
        <dsp:cNvSpPr/>
      </dsp:nvSpPr>
      <dsp:spPr>
        <a:xfrm>
          <a:off x="0" y="224564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Human Resource Planning</a:t>
          </a:r>
          <a:endParaRPr lang="en-MY" sz="2700" kern="1200" dirty="0">
            <a:solidFill>
              <a:schemeClr val="tx1"/>
            </a:solidFill>
          </a:endParaRPr>
        </a:p>
      </dsp:txBody>
      <dsp:txXfrm>
        <a:off x="30842" y="2276486"/>
        <a:ext cx="8363252" cy="570116"/>
      </dsp:txXfrm>
    </dsp:sp>
    <dsp:sp modelId="{0653DB32-C73E-4EA1-95A0-59C496657901}">
      <dsp:nvSpPr>
        <dsp:cNvPr id="0" name=""/>
        <dsp:cNvSpPr/>
      </dsp:nvSpPr>
      <dsp:spPr>
        <a:xfrm>
          <a:off x="0" y="295520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Staffing Plan</a:t>
          </a:r>
          <a:endParaRPr lang="en-MY" sz="2700" kern="1200" dirty="0">
            <a:solidFill>
              <a:schemeClr val="tx1"/>
            </a:solidFill>
          </a:endParaRPr>
        </a:p>
      </dsp:txBody>
      <dsp:txXfrm>
        <a:off x="30842" y="2986046"/>
        <a:ext cx="8363252" cy="570116"/>
      </dsp:txXfrm>
    </dsp:sp>
    <dsp:sp modelId="{FF5BEFE1-36AD-4D9C-A3CA-45D40EACD48F}">
      <dsp:nvSpPr>
        <dsp:cNvPr id="0" name=""/>
        <dsp:cNvSpPr/>
      </dsp:nvSpPr>
      <dsp:spPr>
        <a:xfrm>
          <a:off x="0" y="366476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Contingent Staffing</a:t>
          </a:r>
          <a:endParaRPr lang="en-MY" sz="2700" kern="1200" dirty="0">
            <a:solidFill>
              <a:schemeClr val="tx1"/>
            </a:solidFill>
          </a:endParaRPr>
        </a:p>
      </dsp:txBody>
      <dsp:txXfrm>
        <a:off x="30842" y="3695606"/>
        <a:ext cx="8363252" cy="570116"/>
      </dsp:txXfrm>
    </dsp:sp>
    <dsp:sp modelId="{BA4486A0-A583-4139-905B-9EF88A7EB6B4}">
      <dsp:nvSpPr>
        <dsp:cNvPr id="0" name=""/>
        <dsp:cNvSpPr/>
      </dsp:nvSpPr>
      <dsp:spPr>
        <a:xfrm>
          <a:off x="0" y="437432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842" y="4405166"/>
        <a:ext cx="8363252" cy="570116"/>
      </dsp:txXfrm>
    </dsp:sp>
    <dsp:sp modelId="{26630B15-1639-4AF0-8788-CBCA81756700}">
      <dsp:nvSpPr>
        <dsp:cNvPr id="0" name=""/>
        <dsp:cNvSpPr/>
      </dsp:nvSpPr>
      <dsp:spPr>
        <a:xfrm>
          <a:off x="0" y="50838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0842" y="5114726"/>
        <a:ext cx="8363252" cy="570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72008"/>
          <a:ext cx="8394437"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0842" y="102850"/>
        <a:ext cx="8332753" cy="570116"/>
      </dsp:txXfrm>
    </dsp:sp>
    <dsp:sp modelId="{C75F0C89-4FDE-43A5-BCFE-A9860503C606}">
      <dsp:nvSpPr>
        <dsp:cNvPr id="0" name=""/>
        <dsp:cNvSpPr/>
      </dsp:nvSpPr>
      <dsp:spPr>
        <a:xfrm>
          <a:off x="0" y="826523"/>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0842" y="857365"/>
        <a:ext cx="8363252" cy="570116"/>
      </dsp:txXfrm>
    </dsp:sp>
    <dsp:sp modelId="{0A80F9D6-B120-441A-A51E-04C68EE40530}">
      <dsp:nvSpPr>
        <dsp:cNvPr id="0" name=""/>
        <dsp:cNvSpPr/>
      </dsp:nvSpPr>
      <dsp:spPr>
        <a:xfrm>
          <a:off x="0" y="1536084"/>
          <a:ext cx="842493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Job Design</a:t>
          </a:r>
        </a:p>
      </dsp:txBody>
      <dsp:txXfrm>
        <a:off x="30842" y="1566926"/>
        <a:ext cx="8363252" cy="570116"/>
      </dsp:txXfrm>
    </dsp:sp>
    <dsp:sp modelId="{B6A3A167-9354-415B-8D75-E452646CD9C9}">
      <dsp:nvSpPr>
        <dsp:cNvPr id="0" name=""/>
        <dsp:cNvSpPr/>
      </dsp:nvSpPr>
      <dsp:spPr>
        <a:xfrm>
          <a:off x="0" y="224564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Human Resource Planning</a:t>
          </a:r>
          <a:endParaRPr lang="en-MY" sz="2700" kern="1200" dirty="0">
            <a:solidFill>
              <a:schemeClr val="tx1"/>
            </a:solidFill>
          </a:endParaRPr>
        </a:p>
      </dsp:txBody>
      <dsp:txXfrm>
        <a:off x="30842" y="2276486"/>
        <a:ext cx="8363252" cy="570116"/>
      </dsp:txXfrm>
    </dsp:sp>
    <dsp:sp modelId="{0653DB32-C73E-4EA1-95A0-59C496657901}">
      <dsp:nvSpPr>
        <dsp:cNvPr id="0" name=""/>
        <dsp:cNvSpPr/>
      </dsp:nvSpPr>
      <dsp:spPr>
        <a:xfrm>
          <a:off x="0" y="295520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Staffing Plan</a:t>
          </a:r>
          <a:endParaRPr lang="en-MY" sz="2700" kern="1200" dirty="0">
            <a:solidFill>
              <a:schemeClr val="tx1"/>
            </a:solidFill>
          </a:endParaRPr>
        </a:p>
      </dsp:txBody>
      <dsp:txXfrm>
        <a:off x="30842" y="2986046"/>
        <a:ext cx="8363252" cy="570116"/>
      </dsp:txXfrm>
    </dsp:sp>
    <dsp:sp modelId="{FF5BEFE1-36AD-4D9C-A3CA-45D40EACD48F}">
      <dsp:nvSpPr>
        <dsp:cNvPr id="0" name=""/>
        <dsp:cNvSpPr/>
      </dsp:nvSpPr>
      <dsp:spPr>
        <a:xfrm>
          <a:off x="0" y="366476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Contingent Staffing</a:t>
          </a:r>
          <a:endParaRPr lang="en-MY" sz="2700" kern="1200" dirty="0">
            <a:solidFill>
              <a:schemeClr val="tx1"/>
            </a:solidFill>
          </a:endParaRPr>
        </a:p>
      </dsp:txBody>
      <dsp:txXfrm>
        <a:off x="30842" y="3695606"/>
        <a:ext cx="8363252" cy="570116"/>
      </dsp:txXfrm>
    </dsp:sp>
    <dsp:sp modelId="{BA4486A0-A583-4139-905B-9EF88A7EB6B4}">
      <dsp:nvSpPr>
        <dsp:cNvPr id="0" name=""/>
        <dsp:cNvSpPr/>
      </dsp:nvSpPr>
      <dsp:spPr>
        <a:xfrm>
          <a:off x="0" y="437432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842" y="4405166"/>
        <a:ext cx="8363252" cy="570116"/>
      </dsp:txXfrm>
    </dsp:sp>
    <dsp:sp modelId="{26630B15-1639-4AF0-8788-CBCA81756700}">
      <dsp:nvSpPr>
        <dsp:cNvPr id="0" name=""/>
        <dsp:cNvSpPr/>
      </dsp:nvSpPr>
      <dsp:spPr>
        <a:xfrm>
          <a:off x="0" y="50838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0842" y="5114726"/>
        <a:ext cx="8363252"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72008"/>
          <a:ext cx="8394437"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0842" y="102850"/>
        <a:ext cx="8332753" cy="570116"/>
      </dsp:txXfrm>
    </dsp:sp>
    <dsp:sp modelId="{C75F0C89-4FDE-43A5-BCFE-A9860503C606}">
      <dsp:nvSpPr>
        <dsp:cNvPr id="0" name=""/>
        <dsp:cNvSpPr/>
      </dsp:nvSpPr>
      <dsp:spPr>
        <a:xfrm>
          <a:off x="0" y="826523"/>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0842" y="857365"/>
        <a:ext cx="8363252" cy="570116"/>
      </dsp:txXfrm>
    </dsp:sp>
    <dsp:sp modelId="{0A80F9D6-B120-441A-A51E-04C68EE40530}">
      <dsp:nvSpPr>
        <dsp:cNvPr id="0" name=""/>
        <dsp:cNvSpPr/>
      </dsp:nvSpPr>
      <dsp:spPr>
        <a:xfrm>
          <a:off x="0" y="153608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sp:txBody>
      <dsp:txXfrm>
        <a:off x="30842" y="1566926"/>
        <a:ext cx="8363252" cy="570116"/>
      </dsp:txXfrm>
    </dsp:sp>
    <dsp:sp modelId="{B6A3A167-9354-415B-8D75-E452646CD9C9}">
      <dsp:nvSpPr>
        <dsp:cNvPr id="0" name=""/>
        <dsp:cNvSpPr/>
      </dsp:nvSpPr>
      <dsp:spPr>
        <a:xfrm>
          <a:off x="0" y="2245644"/>
          <a:ext cx="842493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Human Resource Planning</a:t>
          </a:r>
          <a:endParaRPr lang="en-MY" sz="2700" kern="1200" dirty="0">
            <a:solidFill>
              <a:srgbClr val="FFFFEE"/>
            </a:solidFill>
            <a:latin typeface="Arial"/>
            <a:ea typeface="+mn-ea"/>
            <a:cs typeface="+mn-cs"/>
          </a:endParaRPr>
        </a:p>
      </dsp:txBody>
      <dsp:txXfrm>
        <a:off x="30842" y="2276486"/>
        <a:ext cx="8363252" cy="570116"/>
      </dsp:txXfrm>
    </dsp:sp>
    <dsp:sp modelId="{0653DB32-C73E-4EA1-95A0-59C496657901}">
      <dsp:nvSpPr>
        <dsp:cNvPr id="0" name=""/>
        <dsp:cNvSpPr/>
      </dsp:nvSpPr>
      <dsp:spPr>
        <a:xfrm>
          <a:off x="0" y="295520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Staffing Plan</a:t>
          </a:r>
          <a:endParaRPr lang="en-MY" sz="2700" kern="1200" dirty="0">
            <a:solidFill>
              <a:schemeClr val="tx1"/>
            </a:solidFill>
          </a:endParaRPr>
        </a:p>
      </dsp:txBody>
      <dsp:txXfrm>
        <a:off x="30842" y="2986046"/>
        <a:ext cx="8363252" cy="570116"/>
      </dsp:txXfrm>
    </dsp:sp>
    <dsp:sp modelId="{FF5BEFE1-36AD-4D9C-A3CA-45D40EACD48F}">
      <dsp:nvSpPr>
        <dsp:cNvPr id="0" name=""/>
        <dsp:cNvSpPr/>
      </dsp:nvSpPr>
      <dsp:spPr>
        <a:xfrm>
          <a:off x="0" y="366476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Contingent Staffing</a:t>
          </a:r>
          <a:endParaRPr lang="en-MY" sz="2700" kern="1200" dirty="0">
            <a:solidFill>
              <a:schemeClr val="tx1"/>
            </a:solidFill>
          </a:endParaRPr>
        </a:p>
      </dsp:txBody>
      <dsp:txXfrm>
        <a:off x="30842" y="3695606"/>
        <a:ext cx="8363252" cy="570116"/>
      </dsp:txXfrm>
    </dsp:sp>
    <dsp:sp modelId="{BA4486A0-A583-4139-905B-9EF88A7EB6B4}">
      <dsp:nvSpPr>
        <dsp:cNvPr id="0" name=""/>
        <dsp:cNvSpPr/>
      </dsp:nvSpPr>
      <dsp:spPr>
        <a:xfrm>
          <a:off x="0" y="437432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842" y="4405166"/>
        <a:ext cx="8363252" cy="570116"/>
      </dsp:txXfrm>
    </dsp:sp>
    <dsp:sp modelId="{26630B15-1639-4AF0-8788-CBCA81756700}">
      <dsp:nvSpPr>
        <dsp:cNvPr id="0" name=""/>
        <dsp:cNvSpPr/>
      </dsp:nvSpPr>
      <dsp:spPr>
        <a:xfrm>
          <a:off x="0" y="50838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0842" y="5114726"/>
        <a:ext cx="8363252" cy="570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72008"/>
          <a:ext cx="8394437"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0842" y="102850"/>
        <a:ext cx="8332753" cy="570116"/>
      </dsp:txXfrm>
    </dsp:sp>
    <dsp:sp modelId="{C75F0C89-4FDE-43A5-BCFE-A9860503C606}">
      <dsp:nvSpPr>
        <dsp:cNvPr id="0" name=""/>
        <dsp:cNvSpPr/>
      </dsp:nvSpPr>
      <dsp:spPr>
        <a:xfrm>
          <a:off x="0" y="826523"/>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0842" y="857365"/>
        <a:ext cx="8363252" cy="570116"/>
      </dsp:txXfrm>
    </dsp:sp>
    <dsp:sp modelId="{0A80F9D6-B120-441A-A51E-04C68EE40530}">
      <dsp:nvSpPr>
        <dsp:cNvPr id="0" name=""/>
        <dsp:cNvSpPr/>
      </dsp:nvSpPr>
      <dsp:spPr>
        <a:xfrm>
          <a:off x="0" y="153608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sp:txBody>
      <dsp:txXfrm>
        <a:off x="30842" y="1566926"/>
        <a:ext cx="8363252" cy="570116"/>
      </dsp:txXfrm>
    </dsp:sp>
    <dsp:sp modelId="{B6A3A167-9354-415B-8D75-E452646CD9C9}">
      <dsp:nvSpPr>
        <dsp:cNvPr id="0" name=""/>
        <dsp:cNvSpPr/>
      </dsp:nvSpPr>
      <dsp:spPr>
        <a:xfrm>
          <a:off x="0" y="224564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sp:txBody>
      <dsp:txXfrm>
        <a:off x="30842" y="2276486"/>
        <a:ext cx="8363252" cy="570116"/>
      </dsp:txXfrm>
    </dsp:sp>
    <dsp:sp modelId="{0653DB32-C73E-4EA1-95A0-59C496657901}">
      <dsp:nvSpPr>
        <dsp:cNvPr id="0" name=""/>
        <dsp:cNvSpPr/>
      </dsp:nvSpPr>
      <dsp:spPr>
        <a:xfrm>
          <a:off x="0" y="2955204"/>
          <a:ext cx="842493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Staffing Plan</a:t>
          </a:r>
          <a:endParaRPr lang="en-MY" sz="2700" kern="1200" dirty="0">
            <a:solidFill>
              <a:srgbClr val="FFFFEE"/>
            </a:solidFill>
            <a:latin typeface="Arial"/>
            <a:ea typeface="+mn-ea"/>
            <a:cs typeface="+mn-cs"/>
          </a:endParaRPr>
        </a:p>
      </dsp:txBody>
      <dsp:txXfrm>
        <a:off x="30842" y="2986046"/>
        <a:ext cx="8363252" cy="570116"/>
      </dsp:txXfrm>
    </dsp:sp>
    <dsp:sp modelId="{FF5BEFE1-36AD-4D9C-A3CA-45D40EACD48F}">
      <dsp:nvSpPr>
        <dsp:cNvPr id="0" name=""/>
        <dsp:cNvSpPr/>
      </dsp:nvSpPr>
      <dsp:spPr>
        <a:xfrm>
          <a:off x="0" y="366476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Contingent Staffing</a:t>
          </a:r>
          <a:endParaRPr lang="en-MY" sz="2700" kern="1200" dirty="0">
            <a:solidFill>
              <a:schemeClr val="tx1"/>
            </a:solidFill>
          </a:endParaRPr>
        </a:p>
      </dsp:txBody>
      <dsp:txXfrm>
        <a:off x="30842" y="3695606"/>
        <a:ext cx="8363252" cy="570116"/>
      </dsp:txXfrm>
    </dsp:sp>
    <dsp:sp modelId="{BA4486A0-A583-4139-905B-9EF88A7EB6B4}">
      <dsp:nvSpPr>
        <dsp:cNvPr id="0" name=""/>
        <dsp:cNvSpPr/>
      </dsp:nvSpPr>
      <dsp:spPr>
        <a:xfrm>
          <a:off x="0" y="437432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842" y="4405166"/>
        <a:ext cx="8363252" cy="570116"/>
      </dsp:txXfrm>
    </dsp:sp>
    <dsp:sp modelId="{26630B15-1639-4AF0-8788-CBCA81756700}">
      <dsp:nvSpPr>
        <dsp:cNvPr id="0" name=""/>
        <dsp:cNvSpPr/>
      </dsp:nvSpPr>
      <dsp:spPr>
        <a:xfrm>
          <a:off x="0" y="50838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0842" y="5114726"/>
        <a:ext cx="8363252" cy="570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72008"/>
          <a:ext cx="8394437"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0842" y="102850"/>
        <a:ext cx="8332753" cy="570116"/>
      </dsp:txXfrm>
    </dsp:sp>
    <dsp:sp modelId="{C75F0C89-4FDE-43A5-BCFE-A9860503C606}">
      <dsp:nvSpPr>
        <dsp:cNvPr id="0" name=""/>
        <dsp:cNvSpPr/>
      </dsp:nvSpPr>
      <dsp:spPr>
        <a:xfrm>
          <a:off x="0" y="826523"/>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0842" y="857365"/>
        <a:ext cx="8363252" cy="570116"/>
      </dsp:txXfrm>
    </dsp:sp>
    <dsp:sp modelId="{0A80F9D6-B120-441A-A51E-04C68EE40530}">
      <dsp:nvSpPr>
        <dsp:cNvPr id="0" name=""/>
        <dsp:cNvSpPr/>
      </dsp:nvSpPr>
      <dsp:spPr>
        <a:xfrm>
          <a:off x="0" y="153608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sp:txBody>
      <dsp:txXfrm>
        <a:off x="30842" y="1566926"/>
        <a:ext cx="8363252" cy="570116"/>
      </dsp:txXfrm>
    </dsp:sp>
    <dsp:sp modelId="{B6A3A167-9354-415B-8D75-E452646CD9C9}">
      <dsp:nvSpPr>
        <dsp:cNvPr id="0" name=""/>
        <dsp:cNvSpPr/>
      </dsp:nvSpPr>
      <dsp:spPr>
        <a:xfrm>
          <a:off x="0" y="224564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sp:txBody>
      <dsp:txXfrm>
        <a:off x="30842" y="2276486"/>
        <a:ext cx="8363252" cy="570116"/>
      </dsp:txXfrm>
    </dsp:sp>
    <dsp:sp modelId="{0653DB32-C73E-4EA1-95A0-59C496657901}">
      <dsp:nvSpPr>
        <dsp:cNvPr id="0" name=""/>
        <dsp:cNvSpPr/>
      </dsp:nvSpPr>
      <dsp:spPr>
        <a:xfrm>
          <a:off x="0" y="295520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sp:txBody>
      <dsp:txXfrm>
        <a:off x="30842" y="2986046"/>
        <a:ext cx="8363252" cy="570116"/>
      </dsp:txXfrm>
    </dsp:sp>
    <dsp:sp modelId="{FF5BEFE1-36AD-4D9C-A3CA-45D40EACD48F}">
      <dsp:nvSpPr>
        <dsp:cNvPr id="0" name=""/>
        <dsp:cNvSpPr/>
      </dsp:nvSpPr>
      <dsp:spPr>
        <a:xfrm>
          <a:off x="0" y="3664764"/>
          <a:ext cx="842493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Contingent Staffing</a:t>
          </a:r>
          <a:endParaRPr lang="en-MY" sz="2700" kern="1200" dirty="0">
            <a:solidFill>
              <a:srgbClr val="FFFFEE"/>
            </a:solidFill>
            <a:latin typeface="Arial"/>
            <a:ea typeface="+mn-ea"/>
            <a:cs typeface="+mn-cs"/>
          </a:endParaRPr>
        </a:p>
      </dsp:txBody>
      <dsp:txXfrm>
        <a:off x="30842" y="3695606"/>
        <a:ext cx="8363252" cy="570116"/>
      </dsp:txXfrm>
    </dsp:sp>
    <dsp:sp modelId="{BA4486A0-A583-4139-905B-9EF88A7EB6B4}">
      <dsp:nvSpPr>
        <dsp:cNvPr id="0" name=""/>
        <dsp:cNvSpPr/>
      </dsp:nvSpPr>
      <dsp:spPr>
        <a:xfrm>
          <a:off x="0" y="437432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30842" y="4405166"/>
        <a:ext cx="8363252" cy="570116"/>
      </dsp:txXfrm>
    </dsp:sp>
    <dsp:sp modelId="{26630B15-1639-4AF0-8788-CBCA81756700}">
      <dsp:nvSpPr>
        <dsp:cNvPr id="0" name=""/>
        <dsp:cNvSpPr/>
      </dsp:nvSpPr>
      <dsp:spPr>
        <a:xfrm>
          <a:off x="0" y="50838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0842" y="5114726"/>
        <a:ext cx="8363252" cy="5701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72008"/>
          <a:ext cx="8394437"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0842" y="102850"/>
        <a:ext cx="8332753" cy="570116"/>
      </dsp:txXfrm>
    </dsp:sp>
    <dsp:sp modelId="{C75F0C89-4FDE-43A5-BCFE-A9860503C606}">
      <dsp:nvSpPr>
        <dsp:cNvPr id="0" name=""/>
        <dsp:cNvSpPr/>
      </dsp:nvSpPr>
      <dsp:spPr>
        <a:xfrm>
          <a:off x="0" y="826523"/>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0842" y="857365"/>
        <a:ext cx="8363252" cy="570116"/>
      </dsp:txXfrm>
    </dsp:sp>
    <dsp:sp modelId="{0A80F9D6-B120-441A-A51E-04C68EE40530}">
      <dsp:nvSpPr>
        <dsp:cNvPr id="0" name=""/>
        <dsp:cNvSpPr/>
      </dsp:nvSpPr>
      <dsp:spPr>
        <a:xfrm>
          <a:off x="0" y="153608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sp:txBody>
      <dsp:txXfrm>
        <a:off x="30842" y="1566926"/>
        <a:ext cx="8363252" cy="570116"/>
      </dsp:txXfrm>
    </dsp:sp>
    <dsp:sp modelId="{B6A3A167-9354-415B-8D75-E452646CD9C9}">
      <dsp:nvSpPr>
        <dsp:cNvPr id="0" name=""/>
        <dsp:cNvSpPr/>
      </dsp:nvSpPr>
      <dsp:spPr>
        <a:xfrm>
          <a:off x="0" y="224564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sp:txBody>
      <dsp:txXfrm>
        <a:off x="30842" y="2276486"/>
        <a:ext cx="8363252" cy="570116"/>
      </dsp:txXfrm>
    </dsp:sp>
    <dsp:sp modelId="{0653DB32-C73E-4EA1-95A0-59C496657901}">
      <dsp:nvSpPr>
        <dsp:cNvPr id="0" name=""/>
        <dsp:cNvSpPr/>
      </dsp:nvSpPr>
      <dsp:spPr>
        <a:xfrm>
          <a:off x="0" y="3024335"/>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sp:txBody>
      <dsp:txXfrm>
        <a:off x="30842" y="3055177"/>
        <a:ext cx="8363252" cy="570116"/>
      </dsp:txXfrm>
    </dsp:sp>
    <dsp:sp modelId="{FF5BEFE1-36AD-4D9C-A3CA-45D40EACD48F}">
      <dsp:nvSpPr>
        <dsp:cNvPr id="0" name=""/>
        <dsp:cNvSpPr/>
      </dsp:nvSpPr>
      <dsp:spPr>
        <a:xfrm>
          <a:off x="0" y="3664764"/>
          <a:ext cx="8424936" cy="631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Contingent Staffing</a:t>
          </a:r>
          <a:endParaRPr lang="en-MY" sz="2700" kern="1200" dirty="0">
            <a:solidFill>
              <a:srgbClr val="000000"/>
            </a:solidFill>
            <a:latin typeface="Arial"/>
            <a:ea typeface="+mn-ea"/>
            <a:cs typeface="+mn-cs"/>
          </a:endParaRPr>
        </a:p>
      </dsp:txBody>
      <dsp:txXfrm>
        <a:off x="30842" y="3695606"/>
        <a:ext cx="8363252" cy="570116"/>
      </dsp:txXfrm>
    </dsp:sp>
    <dsp:sp modelId="{BA4486A0-A583-4139-905B-9EF88A7EB6B4}">
      <dsp:nvSpPr>
        <dsp:cNvPr id="0" name=""/>
        <dsp:cNvSpPr/>
      </dsp:nvSpPr>
      <dsp:spPr>
        <a:xfrm>
          <a:off x="0" y="4374324"/>
          <a:ext cx="8424936" cy="631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sp:txBody>
      <dsp:txXfrm>
        <a:off x="30842" y="4405166"/>
        <a:ext cx="8363252" cy="570116"/>
      </dsp:txXfrm>
    </dsp:sp>
    <dsp:sp modelId="{26630B15-1639-4AF0-8788-CBCA81756700}">
      <dsp:nvSpPr>
        <dsp:cNvPr id="0" name=""/>
        <dsp:cNvSpPr/>
      </dsp:nvSpPr>
      <dsp:spPr>
        <a:xfrm>
          <a:off x="0" y="5083884"/>
          <a:ext cx="8424936" cy="63180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Employment Contract</a:t>
          </a:r>
        </a:p>
      </dsp:txBody>
      <dsp:txXfrm>
        <a:off x="30842" y="5114726"/>
        <a:ext cx="8363252" cy="57011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0"/>
          <a:ext cx="8394437"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Analysis</a:t>
          </a:r>
        </a:p>
      </dsp:txBody>
      <dsp:txXfrm>
        <a:off x="31070" y="31070"/>
        <a:ext cx="8332297" cy="574340"/>
      </dsp:txXfrm>
    </dsp:sp>
    <dsp:sp modelId="{C75F0C89-4FDE-43A5-BCFE-A9860503C606}">
      <dsp:nvSpPr>
        <dsp:cNvPr id="0" name=""/>
        <dsp:cNvSpPr/>
      </dsp:nvSpPr>
      <dsp:spPr>
        <a:xfrm>
          <a:off x="0" y="762083"/>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Methods of Job Analysis</a:t>
          </a:r>
          <a:endParaRPr lang="en-MY" sz="2700" kern="1200" dirty="0">
            <a:solidFill>
              <a:srgbClr val="000000"/>
            </a:solidFill>
            <a:latin typeface="Arial"/>
            <a:ea typeface="+mn-ea"/>
            <a:cs typeface="+mn-cs"/>
          </a:endParaRPr>
        </a:p>
      </dsp:txBody>
      <dsp:txXfrm>
        <a:off x="31070" y="793153"/>
        <a:ext cx="8362796" cy="574340"/>
      </dsp:txXfrm>
    </dsp:sp>
    <dsp:sp modelId="{0A80F9D6-B120-441A-A51E-04C68EE40530}">
      <dsp:nvSpPr>
        <dsp:cNvPr id="0" name=""/>
        <dsp:cNvSpPr/>
      </dsp:nvSpPr>
      <dsp:spPr>
        <a:xfrm>
          <a:off x="0" y="1496483"/>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Job Design</a:t>
          </a:r>
        </a:p>
      </dsp:txBody>
      <dsp:txXfrm>
        <a:off x="31070" y="1527553"/>
        <a:ext cx="8362796" cy="574340"/>
      </dsp:txXfrm>
    </dsp:sp>
    <dsp:sp modelId="{B6A3A167-9354-415B-8D75-E452646CD9C9}">
      <dsp:nvSpPr>
        <dsp:cNvPr id="0" name=""/>
        <dsp:cNvSpPr/>
      </dsp:nvSpPr>
      <dsp:spPr>
        <a:xfrm>
          <a:off x="0" y="2230883"/>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Human Resource Planning</a:t>
          </a:r>
          <a:endParaRPr lang="en-MY" sz="2700" kern="1200" dirty="0">
            <a:solidFill>
              <a:srgbClr val="000000"/>
            </a:solidFill>
            <a:latin typeface="Arial"/>
            <a:ea typeface="+mn-ea"/>
            <a:cs typeface="+mn-cs"/>
          </a:endParaRPr>
        </a:p>
      </dsp:txBody>
      <dsp:txXfrm>
        <a:off x="31070" y="2261953"/>
        <a:ext cx="8362796" cy="574340"/>
      </dsp:txXfrm>
    </dsp:sp>
    <dsp:sp modelId="{0653DB32-C73E-4EA1-95A0-59C496657901}">
      <dsp:nvSpPr>
        <dsp:cNvPr id="0" name=""/>
        <dsp:cNvSpPr/>
      </dsp:nvSpPr>
      <dsp:spPr>
        <a:xfrm>
          <a:off x="0" y="3052338"/>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Staffing Plan</a:t>
          </a:r>
          <a:endParaRPr lang="en-MY" sz="2700" kern="1200" dirty="0">
            <a:solidFill>
              <a:srgbClr val="000000"/>
            </a:solidFill>
            <a:latin typeface="Arial"/>
            <a:ea typeface="+mn-ea"/>
            <a:cs typeface="+mn-cs"/>
          </a:endParaRPr>
        </a:p>
      </dsp:txBody>
      <dsp:txXfrm>
        <a:off x="31070" y="3083408"/>
        <a:ext cx="8362796" cy="574340"/>
      </dsp:txXfrm>
    </dsp:sp>
    <dsp:sp modelId="{FF5BEFE1-36AD-4D9C-A3CA-45D40EACD48F}">
      <dsp:nvSpPr>
        <dsp:cNvPr id="0" name=""/>
        <dsp:cNvSpPr/>
      </dsp:nvSpPr>
      <dsp:spPr>
        <a:xfrm>
          <a:off x="0" y="3699684"/>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Contingent Staffing</a:t>
          </a:r>
          <a:endParaRPr lang="en-MY" sz="2700" kern="1200" dirty="0">
            <a:solidFill>
              <a:srgbClr val="000000"/>
            </a:solidFill>
            <a:latin typeface="Arial"/>
            <a:ea typeface="+mn-ea"/>
            <a:cs typeface="+mn-cs"/>
          </a:endParaRPr>
        </a:p>
      </dsp:txBody>
      <dsp:txXfrm>
        <a:off x="31070" y="3730754"/>
        <a:ext cx="8362796" cy="574340"/>
      </dsp:txXfrm>
    </dsp:sp>
    <dsp:sp modelId="{BA4486A0-A583-4139-905B-9EF88A7EB6B4}">
      <dsp:nvSpPr>
        <dsp:cNvPr id="0" name=""/>
        <dsp:cNvSpPr/>
      </dsp:nvSpPr>
      <dsp:spPr>
        <a:xfrm>
          <a:off x="0" y="4434084"/>
          <a:ext cx="8424936" cy="6364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Diversity and Inclusion</a:t>
          </a:r>
          <a:endParaRPr lang="en-MY" sz="2700" kern="1200" dirty="0">
            <a:solidFill>
              <a:srgbClr val="000000"/>
            </a:solidFill>
            <a:latin typeface="Arial"/>
            <a:ea typeface="+mn-ea"/>
            <a:cs typeface="+mn-cs"/>
          </a:endParaRPr>
        </a:p>
      </dsp:txBody>
      <dsp:txXfrm>
        <a:off x="31070" y="4465154"/>
        <a:ext cx="8362796" cy="574340"/>
      </dsp:txXfrm>
    </dsp:sp>
    <dsp:sp modelId="{26630B15-1639-4AF0-8788-CBCA81756700}">
      <dsp:nvSpPr>
        <dsp:cNvPr id="0" name=""/>
        <dsp:cNvSpPr/>
      </dsp:nvSpPr>
      <dsp:spPr>
        <a:xfrm>
          <a:off x="0" y="5168484"/>
          <a:ext cx="8424936" cy="63648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Employment Contract</a:t>
          </a:r>
        </a:p>
      </dsp:txBody>
      <dsp:txXfrm>
        <a:off x="31070" y="5199554"/>
        <a:ext cx="8362796"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ACQUISITION-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35518396"/>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374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77C84-D0C0-4795-AD2E-3B14866307E6}"/>
              </a:ext>
            </a:extLst>
          </p:cNvPr>
          <p:cNvSpPr>
            <a:spLocks noGrp="1"/>
          </p:cNvSpPr>
          <p:nvPr>
            <p:ph type="title"/>
          </p:nvPr>
        </p:nvSpPr>
        <p:spPr/>
        <p:txBody>
          <a:bodyPr/>
          <a:lstStyle/>
          <a:p>
            <a:r>
              <a:rPr lang="en-MY" dirty="0"/>
              <a:t>Job Analysis</a:t>
            </a:r>
          </a:p>
        </p:txBody>
      </p:sp>
      <p:sp>
        <p:nvSpPr>
          <p:cNvPr id="3" name="Content Placeholder 2">
            <a:extLst>
              <a:ext uri="{FF2B5EF4-FFF2-40B4-BE49-F238E27FC236}">
                <a16:creationId xmlns:a16="http://schemas.microsoft.com/office/drawing/2014/main" id="{45C9B12B-8B74-46AF-A330-FA25FE81AD6F}"/>
              </a:ext>
            </a:extLst>
          </p:cNvPr>
          <p:cNvSpPr>
            <a:spLocks noGrp="1"/>
          </p:cNvSpPr>
          <p:nvPr>
            <p:ph idx="1"/>
          </p:nvPr>
        </p:nvSpPr>
        <p:spPr>
          <a:xfrm>
            <a:off x="685800" y="1556792"/>
            <a:ext cx="8278688" cy="4530725"/>
          </a:xfrm>
        </p:spPr>
        <p:txBody>
          <a:bodyPr/>
          <a:lstStyle/>
          <a:p>
            <a:pPr marL="0" indent="0">
              <a:buNone/>
            </a:pPr>
            <a:r>
              <a:rPr lang="en-MY" sz="2700" dirty="0"/>
              <a:t>The success of any organization depends on each employee’s performance on the job. To make the recruitment and selection process effective, both employees and employers must have a clear concept of what a given job is and a clear language to communicate about the job.</a:t>
            </a:r>
          </a:p>
          <a:p>
            <a:pPr marL="0" indent="0">
              <a:buNone/>
            </a:pPr>
            <a:endParaRPr lang="en-MY" sz="2700" dirty="0"/>
          </a:p>
          <a:p>
            <a:pPr marL="0" indent="0">
              <a:buNone/>
            </a:pPr>
            <a:r>
              <a:rPr lang="en-MY" sz="2700" dirty="0"/>
              <a:t>A job analysis is a study of the major tasks and responsibilities of jobs in an organization. Job analysis is the foundation of many HR functions and activities. Effective HR practices depend on a thorough understanding of how jobs are performed</a:t>
            </a:r>
          </a:p>
          <a:p>
            <a:pPr marL="0" indent="0">
              <a:buNone/>
            </a:pPr>
            <a:endParaRPr lang="en-MY" sz="2700" dirty="0"/>
          </a:p>
        </p:txBody>
      </p:sp>
    </p:spTree>
    <p:extLst>
      <p:ext uri="{BB962C8B-B14F-4D97-AF65-F5344CB8AC3E}">
        <p14:creationId xmlns:p14="http://schemas.microsoft.com/office/powerpoint/2010/main" val="2847814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70606-3439-4530-A7E7-8EECFCAA70AF}"/>
              </a:ext>
            </a:extLst>
          </p:cNvPr>
          <p:cNvSpPr>
            <a:spLocks noGrp="1"/>
          </p:cNvSpPr>
          <p:nvPr>
            <p:ph type="title"/>
          </p:nvPr>
        </p:nvSpPr>
        <p:spPr/>
        <p:txBody>
          <a:bodyPr/>
          <a:lstStyle/>
          <a:p>
            <a:r>
              <a:rPr lang="en-MY" dirty="0">
                <a:solidFill>
                  <a:schemeClr val="tx1"/>
                </a:solidFill>
              </a:rPr>
              <a:t>Job Analysis</a:t>
            </a:r>
          </a:p>
        </p:txBody>
      </p:sp>
      <p:sp>
        <p:nvSpPr>
          <p:cNvPr id="3" name="Content Placeholder 2">
            <a:extLst>
              <a:ext uri="{FF2B5EF4-FFF2-40B4-BE49-F238E27FC236}">
                <a16:creationId xmlns:a16="http://schemas.microsoft.com/office/drawing/2014/main" id="{0FB7AFC3-9897-4FB3-A6D7-B07C1ECCCEBF}"/>
              </a:ext>
            </a:extLst>
          </p:cNvPr>
          <p:cNvSpPr>
            <a:spLocks noGrp="1"/>
          </p:cNvSpPr>
          <p:nvPr>
            <p:ph idx="1"/>
          </p:nvPr>
        </p:nvSpPr>
        <p:spPr>
          <a:xfrm>
            <a:off x="668392" y="1772815"/>
            <a:ext cx="8018407" cy="4807371"/>
          </a:xfrm>
        </p:spPr>
        <p:txBody>
          <a:bodyPr/>
          <a:lstStyle/>
          <a:p>
            <a:r>
              <a:rPr lang="en-MY" dirty="0"/>
              <a:t>Human resource management in organizations virtually always requires an in-depth understanding of the work that people do in that organization. The process by which this understanding is developed is a job analysis.</a:t>
            </a:r>
          </a:p>
          <a:p>
            <a:r>
              <a:rPr lang="en-MY" dirty="0"/>
              <a:t>Systematic collection of data on the observable job </a:t>
            </a:r>
            <a:r>
              <a:rPr lang="en-MY" dirty="0" err="1"/>
              <a:t>behaviors</a:t>
            </a:r>
            <a:r>
              <a:rPr lang="en-MY" dirty="0"/>
              <a:t> of employees and what is accomplished by these </a:t>
            </a:r>
            <a:r>
              <a:rPr lang="en-MY" dirty="0" err="1"/>
              <a:t>behaviors</a:t>
            </a:r>
            <a:r>
              <a:rPr lang="en-MY" dirty="0"/>
              <a:t> and what technologies are required to do so</a:t>
            </a:r>
          </a:p>
          <a:p>
            <a:r>
              <a:rPr lang="en-MY" dirty="0"/>
              <a:t>A job description is the documentation of the results of that analysis.</a:t>
            </a:r>
          </a:p>
        </p:txBody>
      </p:sp>
    </p:spTree>
    <p:extLst>
      <p:ext uri="{BB962C8B-B14F-4D97-AF65-F5344CB8AC3E}">
        <p14:creationId xmlns:p14="http://schemas.microsoft.com/office/powerpoint/2010/main" val="3869613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E71C0-DF6F-4636-B26F-F014EA6E4FB5}"/>
              </a:ext>
            </a:extLst>
          </p:cNvPr>
          <p:cNvSpPr>
            <a:spLocks noGrp="1"/>
          </p:cNvSpPr>
          <p:nvPr>
            <p:ph type="title"/>
          </p:nvPr>
        </p:nvSpPr>
        <p:spPr/>
        <p:txBody>
          <a:bodyPr/>
          <a:lstStyle/>
          <a:p>
            <a:r>
              <a:rPr lang="en-MY" dirty="0"/>
              <a:t>Job Analysis</a:t>
            </a:r>
          </a:p>
        </p:txBody>
      </p:sp>
      <p:pic>
        <p:nvPicPr>
          <p:cNvPr id="5" name="Picture 4">
            <a:extLst>
              <a:ext uri="{FF2B5EF4-FFF2-40B4-BE49-F238E27FC236}">
                <a16:creationId xmlns:a16="http://schemas.microsoft.com/office/drawing/2014/main" id="{13958677-BAAC-4F86-9769-45FB446F0E00}"/>
              </a:ext>
            </a:extLst>
          </p:cNvPr>
          <p:cNvPicPr>
            <a:picLocks noChangeAspect="1"/>
          </p:cNvPicPr>
          <p:nvPr/>
        </p:nvPicPr>
        <p:blipFill>
          <a:blip r:embed="rId2"/>
          <a:stretch>
            <a:fillRect/>
          </a:stretch>
        </p:blipFill>
        <p:spPr>
          <a:xfrm>
            <a:off x="755576" y="1988840"/>
            <a:ext cx="7931224" cy="4647529"/>
          </a:xfrm>
          <a:prstGeom prst="rect">
            <a:avLst/>
          </a:prstGeom>
        </p:spPr>
      </p:pic>
    </p:spTree>
    <p:extLst>
      <p:ext uri="{BB962C8B-B14F-4D97-AF65-F5344CB8AC3E}">
        <p14:creationId xmlns:p14="http://schemas.microsoft.com/office/powerpoint/2010/main" val="2367564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849BE-0924-4F48-9314-D830695E1F25}"/>
              </a:ext>
            </a:extLst>
          </p:cNvPr>
          <p:cNvSpPr>
            <a:spLocks noGrp="1"/>
          </p:cNvSpPr>
          <p:nvPr>
            <p:ph type="title"/>
          </p:nvPr>
        </p:nvSpPr>
        <p:spPr/>
        <p:txBody>
          <a:bodyPr/>
          <a:lstStyle/>
          <a:p>
            <a:r>
              <a:rPr lang="en-MY" dirty="0"/>
              <a:t>Application of Job Analysis</a:t>
            </a:r>
          </a:p>
        </p:txBody>
      </p:sp>
      <p:sp>
        <p:nvSpPr>
          <p:cNvPr id="3" name="Content Placeholder 2">
            <a:extLst>
              <a:ext uri="{FF2B5EF4-FFF2-40B4-BE49-F238E27FC236}">
                <a16:creationId xmlns:a16="http://schemas.microsoft.com/office/drawing/2014/main" id="{08C28375-82AB-4BD5-B541-1D4BBB62B15C}"/>
              </a:ext>
            </a:extLst>
          </p:cNvPr>
          <p:cNvSpPr>
            <a:spLocks noGrp="1"/>
          </p:cNvSpPr>
          <p:nvPr>
            <p:ph idx="1"/>
          </p:nvPr>
        </p:nvSpPr>
        <p:spPr>
          <a:xfrm>
            <a:off x="914400" y="1600201"/>
            <a:ext cx="7772400" cy="3773016"/>
          </a:xfrm>
        </p:spPr>
        <p:txBody>
          <a:bodyPr/>
          <a:lstStyle/>
          <a:p>
            <a:pPr marL="514350" indent="-514350">
              <a:buFont typeface="+mj-lt"/>
              <a:buAutoNum type="arabicPeriod"/>
            </a:pPr>
            <a:r>
              <a:rPr lang="en-MY" dirty="0"/>
              <a:t>Recruitment</a:t>
            </a:r>
          </a:p>
          <a:p>
            <a:pPr marL="514350" indent="-514350">
              <a:buFont typeface="+mj-lt"/>
              <a:buAutoNum type="arabicPeriod"/>
            </a:pPr>
            <a:r>
              <a:rPr lang="en-MY" dirty="0"/>
              <a:t>Candidate Selection</a:t>
            </a:r>
          </a:p>
          <a:p>
            <a:pPr marL="514350" indent="-514350">
              <a:buFont typeface="+mj-lt"/>
              <a:buAutoNum type="arabicPeriod"/>
            </a:pPr>
            <a:r>
              <a:rPr lang="en-MY" dirty="0"/>
              <a:t>Employee Training and Development</a:t>
            </a:r>
          </a:p>
          <a:p>
            <a:pPr marL="514350" indent="-514350">
              <a:buFont typeface="+mj-lt"/>
              <a:buAutoNum type="arabicPeriod"/>
            </a:pPr>
            <a:r>
              <a:rPr lang="en-MY" dirty="0"/>
              <a:t>Performance Management</a:t>
            </a:r>
          </a:p>
          <a:p>
            <a:pPr marL="514350" indent="-514350">
              <a:buFont typeface="+mj-lt"/>
              <a:buAutoNum type="arabicPeriod"/>
            </a:pPr>
            <a:r>
              <a:rPr lang="en-MY" dirty="0"/>
              <a:t>Organizational Management and Planning</a:t>
            </a:r>
          </a:p>
          <a:p>
            <a:pPr marL="514350" indent="-514350">
              <a:buFont typeface="+mj-lt"/>
              <a:buAutoNum type="arabicPeriod"/>
            </a:pPr>
            <a:r>
              <a:rPr lang="en-MY" dirty="0"/>
              <a:t>Litigation Protection</a:t>
            </a:r>
          </a:p>
        </p:txBody>
      </p:sp>
    </p:spTree>
    <p:extLst>
      <p:ext uri="{BB962C8B-B14F-4D97-AF65-F5344CB8AC3E}">
        <p14:creationId xmlns:p14="http://schemas.microsoft.com/office/powerpoint/2010/main" val="2398335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Roles of Job Analysis in HR</a:t>
            </a:r>
          </a:p>
        </p:txBody>
      </p:sp>
      <p:pic>
        <p:nvPicPr>
          <p:cNvPr id="5" name="Picture 4">
            <a:extLst>
              <a:ext uri="{FF2B5EF4-FFF2-40B4-BE49-F238E27FC236}">
                <a16:creationId xmlns:a16="http://schemas.microsoft.com/office/drawing/2014/main" id="{38B562A1-D2FC-4771-952A-4BC89A666CA1}"/>
              </a:ext>
            </a:extLst>
          </p:cNvPr>
          <p:cNvPicPr>
            <a:picLocks noChangeAspect="1"/>
          </p:cNvPicPr>
          <p:nvPr/>
        </p:nvPicPr>
        <p:blipFill>
          <a:blip r:embed="rId2"/>
          <a:stretch>
            <a:fillRect/>
          </a:stretch>
        </p:blipFill>
        <p:spPr>
          <a:xfrm>
            <a:off x="1691680" y="1700808"/>
            <a:ext cx="4762500" cy="4457700"/>
          </a:xfrm>
          <a:prstGeom prst="rect">
            <a:avLst/>
          </a:prstGeom>
        </p:spPr>
      </p:pic>
    </p:spTree>
    <p:extLst>
      <p:ext uri="{BB962C8B-B14F-4D97-AF65-F5344CB8AC3E}">
        <p14:creationId xmlns:p14="http://schemas.microsoft.com/office/powerpoint/2010/main" val="2392130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614B3-5961-4001-B088-701EAD59F2F8}"/>
              </a:ext>
            </a:extLst>
          </p:cNvPr>
          <p:cNvSpPr>
            <a:spLocks noGrp="1"/>
          </p:cNvSpPr>
          <p:nvPr>
            <p:ph type="title"/>
          </p:nvPr>
        </p:nvSpPr>
        <p:spPr/>
        <p:txBody>
          <a:bodyPr/>
          <a:lstStyle/>
          <a:p>
            <a:r>
              <a:rPr lang="en-MY" dirty="0"/>
              <a:t>1. Job Analysis in Recruitment</a:t>
            </a:r>
          </a:p>
        </p:txBody>
      </p:sp>
      <p:sp>
        <p:nvSpPr>
          <p:cNvPr id="3" name="Content Placeholder 2">
            <a:extLst>
              <a:ext uri="{FF2B5EF4-FFF2-40B4-BE49-F238E27FC236}">
                <a16:creationId xmlns:a16="http://schemas.microsoft.com/office/drawing/2014/main" id="{AB00B71F-E12C-4FA9-8E75-8861F3B99895}"/>
              </a:ext>
            </a:extLst>
          </p:cNvPr>
          <p:cNvSpPr>
            <a:spLocks noGrp="1"/>
          </p:cNvSpPr>
          <p:nvPr>
            <p:ph idx="1"/>
          </p:nvPr>
        </p:nvSpPr>
        <p:spPr/>
        <p:txBody>
          <a:bodyPr/>
          <a:lstStyle/>
          <a:p>
            <a:r>
              <a:rPr lang="en-MY" dirty="0"/>
              <a:t>The first external application of job analysis is in recruitment, when the job description becomes the basis for recruiting applicants. In beginning to fill a vacant job, the recruiter needs to know the job responsibilities as well as the skills and other characteristics required of candidates.</a:t>
            </a:r>
          </a:p>
        </p:txBody>
      </p:sp>
    </p:spTree>
    <p:extLst>
      <p:ext uri="{BB962C8B-B14F-4D97-AF65-F5344CB8AC3E}">
        <p14:creationId xmlns:p14="http://schemas.microsoft.com/office/powerpoint/2010/main" val="3162319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2. Job Analysis in Selection</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Job analysis is used in developing </a:t>
            </a:r>
            <a:r>
              <a:rPr lang="en-MY" dirty="0" err="1"/>
              <a:t>behavioral</a:t>
            </a:r>
            <a:r>
              <a:rPr lang="en-MY" dirty="0"/>
              <a:t> interviewing protocols for candidate screening. The job description that is the end-product of the job analysis should provide a clear picture of the work and activities and the requirements.</a:t>
            </a:r>
          </a:p>
          <a:p>
            <a:endParaRPr lang="en-MY" dirty="0"/>
          </a:p>
          <a:p>
            <a:r>
              <a:rPr lang="en-MY" dirty="0"/>
              <a:t>job analysis is used as the criteria for validity studies of any preemployment selection procedure, especially psychological tests</a:t>
            </a:r>
          </a:p>
        </p:txBody>
      </p:sp>
    </p:spTree>
    <p:extLst>
      <p:ext uri="{BB962C8B-B14F-4D97-AF65-F5344CB8AC3E}">
        <p14:creationId xmlns:p14="http://schemas.microsoft.com/office/powerpoint/2010/main" val="4242728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3. Job Analysis in T &amp; D</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a:xfrm>
            <a:off x="893654" y="1916832"/>
            <a:ext cx="7474024" cy="2188840"/>
          </a:xfrm>
        </p:spPr>
        <p:txBody>
          <a:bodyPr/>
          <a:lstStyle/>
          <a:p>
            <a:pPr marL="0" indent="0">
              <a:buNone/>
            </a:pPr>
            <a:r>
              <a:rPr lang="en-MY" dirty="0"/>
              <a:t>Job analysis used for the new hire should lead to an analysis of the competencies of the existing staff, and a training and development program should be instituted to produce the necessary competencies.</a:t>
            </a:r>
          </a:p>
        </p:txBody>
      </p:sp>
    </p:spTree>
    <p:extLst>
      <p:ext uri="{BB962C8B-B14F-4D97-AF65-F5344CB8AC3E}">
        <p14:creationId xmlns:p14="http://schemas.microsoft.com/office/powerpoint/2010/main" val="181415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4. Job Analysis in Performance Management</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Job analyses should highlight the various work activities involved in performing a job and the relative importance of each activity. A rational performance appraisal system would evaluate the quality of the work performed by the individual being appraised according to the various importance ratings.</a:t>
            </a:r>
          </a:p>
        </p:txBody>
      </p:sp>
    </p:spTree>
    <p:extLst>
      <p:ext uri="{BB962C8B-B14F-4D97-AF65-F5344CB8AC3E}">
        <p14:creationId xmlns:p14="http://schemas.microsoft.com/office/powerpoint/2010/main" val="1887143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5. Job Analysis in Organisational Management and Planning</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Job analysis help draft current job descriptions, create a uniform set of job titles, and recommend a compensation system based on the job content involved and a regional salary survey.</a:t>
            </a:r>
          </a:p>
        </p:txBody>
      </p:sp>
    </p:spTree>
    <p:extLst>
      <p:ext uri="{BB962C8B-B14F-4D97-AF65-F5344CB8AC3E}">
        <p14:creationId xmlns:p14="http://schemas.microsoft.com/office/powerpoint/2010/main" val="3192319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a:xfrm>
            <a:off x="914400" y="277813"/>
            <a:ext cx="7978080" cy="1143000"/>
          </a:xfrm>
        </p:spPr>
        <p:txBody>
          <a:bodyPr/>
          <a:lstStyle/>
          <a:p>
            <a:r>
              <a:rPr lang="en-MY" dirty="0"/>
              <a:t>6.  Job Analysis in Litigation</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It is a basis for selection decisions </a:t>
            </a:r>
          </a:p>
          <a:p>
            <a:r>
              <a:rPr lang="en-MY" dirty="0"/>
              <a:t>Job analysis using only well-validated selection procedures based on those job analyses will deter frivolous filings. </a:t>
            </a:r>
          </a:p>
          <a:p>
            <a:r>
              <a:rPr lang="en-MY" dirty="0"/>
              <a:t>Record documenting what was done and why it was done.</a:t>
            </a:r>
          </a:p>
        </p:txBody>
      </p:sp>
    </p:spTree>
    <p:extLst>
      <p:ext uri="{BB962C8B-B14F-4D97-AF65-F5344CB8AC3E}">
        <p14:creationId xmlns:p14="http://schemas.microsoft.com/office/powerpoint/2010/main" val="1384485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84FA9-69B8-498D-B6EE-0BA757B2968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0C5B7B37-7213-47CF-9FA4-73842E3309EC}"/>
              </a:ext>
            </a:extLst>
          </p:cNvPr>
          <p:cNvSpPr>
            <a:spLocks noGrp="1"/>
          </p:cNvSpPr>
          <p:nvPr>
            <p:ph idx="1"/>
          </p:nvPr>
        </p:nvSpPr>
        <p:spPr/>
        <p:txBody>
          <a:bodyPr/>
          <a:lstStyle/>
          <a:p>
            <a:pPr marL="0" indent="0">
              <a:buNone/>
            </a:pPr>
            <a:r>
              <a:rPr lang="en-MY" dirty="0"/>
              <a:t>Before establishing a recruitment program at a new branch office, HR interviews employees and managers to determine the duties and qualifications of each position to be filled. This is known as a(n).	    </a:t>
            </a:r>
          </a:p>
          <a:p>
            <a:pPr marL="0" indent="0">
              <a:buNone/>
            </a:pPr>
            <a:r>
              <a:rPr lang="en-MY" dirty="0"/>
              <a:t>a) job analysis.	    </a:t>
            </a:r>
          </a:p>
          <a:p>
            <a:pPr marL="0" indent="0">
              <a:buNone/>
            </a:pPr>
            <a:r>
              <a:rPr lang="en-MY" dirty="0"/>
              <a:t>b) workforce analysis.	    </a:t>
            </a:r>
          </a:p>
          <a:p>
            <a:pPr marL="0" indent="0">
              <a:buNone/>
            </a:pPr>
            <a:r>
              <a:rPr lang="en-MY" dirty="0"/>
              <a:t>c) availability analysis.	    </a:t>
            </a:r>
          </a:p>
          <a:p>
            <a:pPr marL="0" indent="0">
              <a:buNone/>
            </a:pPr>
            <a:r>
              <a:rPr lang="en-MY" dirty="0"/>
              <a:t>d) applicant flow analysis.</a:t>
            </a:r>
          </a:p>
          <a:p>
            <a:pPr marL="0" indent="0">
              <a:buNone/>
            </a:pPr>
            <a:endParaRPr lang="en-MY" dirty="0"/>
          </a:p>
        </p:txBody>
      </p:sp>
    </p:spTree>
    <p:extLst>
      <p:ext uri="{BB962C8B-B14F-4D97-AF65-F5344CB8AC3E}">
        <p14:creationId xmlns:p14="http://schemas.microsoft.com/office/powerpoint/2010/main" val="945914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BFBB9-5898-4742-9C3F-B90BC7AE5A2D}"/>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26F0576B-B68E-47D9-A6A5-4A600614D51D}"/>
              </a:ext>
            </a:extLst>
          </p:cNvPr>
          <p:cNvSpPr>
            <a:spLocks noGrp="1"/>
          </p:cNvSpPr>
          <p:nvPr>
            <p:ph idx="1"/>
          </p:nvPr>
        </p:nvSpPr>
        <p:spPr/>
        <p:txBody>
          <a:bodyPr/>
          <a:lstStyle/>
          <a:p>
            <a:r>
              <a:rPr lang="en-MY" dirty="0"/>
              <a:t>Option A</a:t>
            </a:r>
          </a:p>
          <a:p>
            <a:endParaRPr lang="en-MY" dirty="0"/>
          </a:p>
          <a:p>
            <a:pPr marL="0" indent="0">
              <a:buNone/>
            </a:pPr>
            <a:r>
              <a:rPr lang="en-MY" dirty="0"/>
              <a:t> Job analysis is a systematic study of jobs to determine what activities and responsibilities they include, their relative importance and relationship with other jobs, the personal qualifications necessary for performance of the jobs, and the conditions under which the work is performed. A job analysis enables an organization to recruit people with the appropriate knowledge, skills, and abilities.</a:t>
            </a:r>
          </a:p>
        </p:txBody>
      </p:sp>
    </p:spTree>
    <p:extLst>
      <p:ext uri="{BB962C8B-B14F-4D97-AF65-F5344CB8AC3E}">
        <p14:creationId xmlns:p14="http://schemas.microsoft.com/office/powerpoint/2010/main" val="2808655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Importance of Job Analysis</a:t>
            </a:r>
          </a:p>
        </p:txBody>
      </p:sp>
      <p:sp>
        <p:nvSpPr>
          <p:cNvPr id="4" name="TextBox 3">
            <a:extLst>
              <a:ext uri="{FF2B5EF4-FFF2-40B4-BE49-F238E27FC236}">
                <a16:creationId xmlns:a16="http://schemas.microsoft.com/office/drawing/2014/main" id="{1C8A444B-2D93-440B-A6F5-F6D3240E860F}"/>
              </a:ext>
            </a:extLst>
          </p:cNvPr>
          <p:cNvSpPr txBox="1"/>
          <p:nvPr/>
        </p:nvSpPr>
        <p:spPr>
          <a:xfrm>
            <a:off x="685800" y="1685070"/>
            <a:ext cx="7772400" cy="4801314"/>
          </a:xfrm>
          <a:prstGeom prst="rect">
            <a:avLst/>
          </a:prstGeom>
          <a:noFill/>
        </p:spPr>
        <p:txBody>
          <a:bodyPr wrap="square" rtlCol="0">
            <a:spAutoFit/>
          </a:bodyPr>
          <a:lstStyle/>
          <a:p>
            <a:r>
              <a:rPr lang="en-MY" dirty="0"/>
              <a:t>A job analysis measures the job, not the person doing the job.</a:t>
            </a:r>
          </a:p>
          <a:p>
            <a:endParaRPr lang="en-MY" dirty="0"/>
          </a:p>
          <a:p>
            <a:r>
              <a:rPr lang="en-MY" dirty="0"/>
              <a:t>A job analysis helps to determine the following information:</a:t>
            </a:r>
          </a:p>
          <a:p>
            <a:endParaRPr lang="en-MY" dirty="0"/>
          </a:p>
          <a:p>
            <a:pPr marL="285750" indent="-285750">
              <a:buFont typeface="Wingdings" panose="05000000000000000000" pitchFamily="2" charset="2"/>
              <a:buChar char="§"/>
            </a:pPr>
            <a:r>
              <a:rPr lang="en-MY" dirty="0"/>
              <a:t>The importance of each task and responsibility</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How the job relates to other jobs in the organization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performance qualifications for the job</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conditions under which the work is performed</a:t>
            </a:r>
          </a:p>
          <a:p>
            <a:endParaRPr lang="en-MY" dirty="0"/>
          </a:p>
          <a:p>
            <a:r>
              <a:rPr lang="en-MY" dirty="0"/>
              <a:t>The general purpose of the job analysis is to understand the requirements of a job and to develop a pay structure. All jobs must be interrelated to accomplish the organization’s vision, mission, goals and objectives. Job analysis is the first step toward that end.</a:t>
            </a:r>
          </a:p>
          <a:p>
            <a:endParaRPr lang="en-MY" dirty="0"/>
          </a:p>
        </p:txBody>
      </p:sp>
    </p:spTree>
    <p:extLst>
      <p:ext uri="{BB962C8B-B14F-4D97-AF65-F5344CB8AC3E}">
        <p14:creationId xmlns:p14="http://schemas.microsoft.com/office/powerpoint/2010/main" val="262029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Analysis Data</a:t>
            </a:r>
          </a:p>
        </p:txBody>
      </p:sp>
      <p:sp>
        <p:nvSpPr>
          <p:cNvPr id="4" name="TextBox 3">
            <a:extLst>
              <a:ext uri="{FF2B5EF4-FFF2-40B4-BE49-F238E27FC236}">
                <a16:creationId xmlns:a16="http://schemas.microsoft.com/office/drawing/2014/main" id="{3A749D1F-68C1-4E72-B8BE-F7D32A6B1670}"/>
              </a:ext>
            </a:extLst>
          </p:cNvPr>
          <p:cNvSpPr txBox="1"/>
          <p:nvPr/>
        </p:nvSpPr>
        <p:spPr>
          <a:xfrm>
            <a:off x="914400" y="1916832"/>
            <a:ext cx="7474024" cy="3139321"/>
          </a:xfrm>
          <a:prstGeom prst="rect">
            <a:avLst/>
          </a:prstGeom>
          <a:noFill/>
        </p:spPr>
        <p:txBody>
          <a:bodyPr wrap="square" rtlCol="0">
            <a:spAutoFit/>
          </a:bodyPr>
          <a:lstStyle/>
          <a:p>
            <a:pPr marL="285750" indent="-285750">
              <a:buFont typeface="Wingdings" panose="05000000000000000000" pitchFamily="2" charset="2"/>
              <a:buChar char="§"/>
            </a:pPr>
            <a:r>
              <a:rPr lang="en-MY" dirty="0"/>
              <a:t>Essential and nonessential tasks, duties and responsibilities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Knowledge, skills, and abilities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Mental and physical attributes required for the job</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Level of responsibility in the job (supervision received and given)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Work environment (including equipment used, hazards and general physical conditions that may affect the work)</a:t>
            </a:r>
          </a:p>
          <a:p>
            <a:endParaRPr lang="en-MY" dirty="0"/>
          </a:p>
        </p:txBody>
      </p:sp>
    </p:spTree>
    <p:extLst>
      <p:ext uri="{BB962C8B-B14F-4D97-AF65-F5344CB8AC3E}">
        <p14:creationId xmlns:p14="http://schemas.microsoft.com/office/powerpoint/2010/main" val="746602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Outcomes of the Job Analysis</a:t>
            </a:r>
          </a:p>
        </p:txBody>
      </p:sp>
      <p:pic>
        <p:nvPicPr>
          <p:cNvPr id="5" name="Picture 4">
            <a:extLst>
              <a:ext uri="{FF2B5EF4-FFF2-40B4-BE49-F238E27FC236}">
                <a16:creationId xmlns:a16="http://schemas.microsoft.com/office/drawing/2014/main" id="{870A3D8B-5987-46D1-B342-0959FB674723}"/>
              </a:ext>
            </a:extLst>
          </p:cNvPr>
          <p:cNvPicPr>
            <a:picLocks noChangeAspect="1"/>
          </p:cNvPicPr>
          <p:nvPr/>
        </p:nvPicPr>
        <p:blipFill>
          <a:blip r:embed="rId2"/>
          <a:stretch>
            <a:fillRect/>
          </a:stretch>
        </p:blipFill>
        <p:spPr>
          <a:xfrm>
            <a:off x="914400" y="1772816"/>
            <a:ext cx="5759152" cy="4996911"/>
          </a:xfrm>
          <a:prstGeom prst="rect">
            <a:avLst/>
          </a:prstGeom>
        </p:spPr>
      </p:pic>
    </p:spTree>
    <p:extLst>
      <p:ext uri="{BB962C8B-B14F-4D97-AF65-F5344CB8AC3E}">
        <p14:creationId xmlns:p14="http://schemas.microsoft.com/office/powerpoint/2010/main" val="2209699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Description</a:t>
            </a:r>
          </a:p>
        </p:txBody>
      </p:sp>
      <p:sp>
        <p:nvSpPr>
          <p:cNvPr id="4" name="TextBox 3">
            <a:extLst>
              <a:ext uri="{FF2B5EF4-FFF2-40B4-BE49-F238E27FC236}">
                <a16:creationId xmlns:a16="http://schemas.microsoft.com/office/drawing/2014/main" id="{A50E4772-27A5-4084-A40C-862992A3FA75}"/>
              </a:ext>
            </a:extLst>
          </p:cNvPr>
          <p:cNvSpPr txBox="1"/>
          <p:nvPr/>
        </p:nvSpPr>
        <p:spPr>
          <a:xfrm>
            <a:off x="886018" y="1700808"/>
            <a:ext cx="7546032" cy="646331"/>
          </a:xfrm>
          <a:prstGeom prst="rect">
            <a:avLst/>
          </a:prstGeom>
          <a:noFill/>
        </p:spPr>
        <p:txBody>
          <a:bodyPr wrap="square" rtlCol="0">
            <a:spAutoFit/>
          </a:bodyPr>
          <a:lstStyle/>
          <a:p>
            <a:r>
              <a:rPr lang="en-MY" dirty="0"/>
              <a:t>A job description is a written document describing an employee’s work activities.</a:t>
            </a:r>
          </a:p>
        </p:txBody>
      </p:sp>
      <p:pic>
        <p:nvPicPr>
          <p:cNvPr id="6" name="Picture 5">
            <a:extLst>
              <a:ext uri="{FF2B5EF4-FFF2-40B4-BE49-F238E27FC236}">
                <a16:creationId xmlns:a16="http://schemas.microsoft.com/office/drawing/2014/main" id="{1A04A29C-CD0C-43FA-92F6-748CBF7FC24D}"/>
              </a:ext>
            </a:extLst>
          </p:cNvPr>
          <p:cNvPicPr>
            <a:picLocks noChangeAspect="1"/>
          </p:cNvPicPr>
          <p:nvPr/>
        </p:nvPicPr>
        <p:blipFill>
          <a:blip r:embed="rId2"/>
          <a:stretch>
            <a:fillRect/>
          </a:stretch>
        </p:blipFill>
        <p:spPr>
          <a:xfrm>
            <a:off x="1547664" y="2627133"/>
            <a:ext cx="5862654" cy="3953053"/>
          </a:xfrm>
          <a:prstGeom prst="rect">
            <a:avLst/>
          </a:prstGeom>
        </p:spPr>
      </p:pic>
    </p:spTree>
    <p:extLst>
      <p:ext uri="{BB962C8B-B14F-4D97-AF65-F5344CB8AC3E}">
        <p14:creationId xmlns:p14="http://schemas.microsoft.com/office/powerpoint/2010/main" val="514743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Specifications</a:t>
            </a:r>
          </a:p>
        </p:txBody>
      </p:sp>
      <p:sp>
        <p:nvSpPr>
          <p:cNvPr id="4" name="TextBox 3">
            <a:extLst>
              <a:ext uri="{FF2B5EF4-FFF2-40B4-BE49-F238E27FC236}">
                <a16:creationId xmlns:a16="http://schemas.microsoft.com/office/drawing/2014/main" id="{BFEFB249-2409-4E24-A2C4-4A1E6057DBAA}"/>
              </a:ext>
            </a:extLst>
          </p:cNvPr>
          <p:cNvSpPr txBox="1"/>
          <p:nvPr/>
        </p:nvSpPr>
        <p:spPr>
          <a:xfrm>
            <a:off x="685800" y="1772816"/>
            <a:ext cx="8134672" cy="4524315"/>
          </a:xfrm>
          <a:prstGeom prst="rect">
            <a:avLst/>
          </a:prstGeom>
          <a:noFill/>
        </p:spPr>
        <p:txBody>
          <a:bodyPr wrap="square" rtlCol="0">
            <a:spAutoFit/>
          </a:bodyPr>
          <a:lstStyle/>
          <a:p>
            <a:r>
              <a:rPr lang="en-MY" dirty="0"/>
              <a:t>A job specification is a written description of the minimum qualifications required to perform a specific job. A job specification should reflect what is necessary for satisfactory performance, not what the ideal candidate should have.</a:t>
            </a:r>
          </a:p>
          <a:p>
            <a:endParaRPr lang="en-MY" dirty="0"/>
          </a:p>
          <a:p>
            <a:r>
              <a:rPr lang="en-MY" dirty="0"/>
              <a:t>Job specifications can be generated during the preparation of the job description. These specifications are often included as part of the job description document.</a:t>
            </a:r>
          </a:p>
          <a:p>
            <a:endParaRPr lang="en-MY" dirty="0"/>
          </a:p>
          <a:p>
            <a:r>
              <a:rPr lang="en-MY" dirty="0"/>
              <a:t>Examples of job specifications include the following:</a:t>
            </a:r>
          </a:p>
          <a:p>
            <a:pPr marL="285750" indent="-285750">
              <a:buFont typeface="Wingdings" panose="05000000000000000000" pitchFamily="2" charset="2"/>
              <a:buChar char="§"/>
            </a:pPr>
            <a:r>
              <a:rPr lang="en-MY" dirty="0"/>
              <a:t>Experience</a:t>
            </a:r>
          </a:p>
          <a:p>
            <a:pPr marL="285750" indent="-285750">
              <a:buFont typeface="Wingdings" panose="05000000000000000000" pitchFamily="2" charset="2"/>
              <a:buChar char="§"/>
            </a:pPr>
            <a:r>
              <a:rPr lang="en-MY" dirty="0"/>
              <a:t>Education</a:t>
            </a:r>
          </a:p>
          <a:p>
            <a:pPr marL="285750" indent="-285750">
              <a:buFont typeface="Wingdings" panose="05000000000000000000" pitchFamily="2" charset="2"/>
              <a:buChar char="§"/>
            </a:pPr>
            <a:r>
              <a:rPr lang="en-MY" dirty="0"/>
              <a:t>Training</a:t>
            </a:r>
          </a:p>
          <a:p>
            <a:pPr marL="285750" indent="-285750">
              <a:buFont typeface="Wingdings" panose="05000000000000000000" pitchFamily="2" charset="2"/>
              <a:buChar char="§"/>
            </a:pPr>
            <a:r>
              <a:rPr lang="en-MY" dirty="0"/>
              <a:t>Licenses and certification (if required)</a:t>
            </a:r>
          </a:p>
          <a:p>
            <a:pPr marL="285750" indent="-285750">
              <a:buFont typeface="Wingdings" panose="05000000000000000000" pitchFamily="2" charset="2"/>
              <a:buChar char="§"/>
            </a:pPr>
            <a:r>
              <a:rPr lang="en-MY" dirty="0"/>
              <a:t>Mental abilities and physical skills</a:t>
            </a:r>
          </a:p>
          <a:p>
            <a:pPr marL="285750" indent="-285750">
              <a:buFont typeface="Wingdings" panose="05000000000000000000" pitchFamily="2" charset="2"/>
              <a:buChar char="§"/>
            </a:pPr>
            <a:r>
              <a:rPr lang="en-MY" dirty="0"/>
              <a:t>Level of organizational responsibility</a:t>
            </a:r>
          </a:p>
        </p:txBody>
      </p:sp>
    </p:spTree>
    <p:extLst>
      <p:ext uri="{BB962C8B-B14F-4D97-AF65-F5344CB8AC3E}">
        <p14:creationId xmlns:p14="http://schemas.microsoft.com/office/powerpoint/2010/main" val="2790108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Job Competencies</a:t>
            </a:r>
          </a:p>
        </p:txBody>
      </p:sp>
      <p:sp>
        <p:nvSpPr>
          <p:cNvPr id="4" name="TextBox 3">
            <a:extLst>
              <a:ext uri="{FF2B5EF4-FFF2-40B4-BE49-F238E27FC236}">
                <a16:creationId xmlns:a16="http://schemas.microsoft.com/office/drawing/2014/main" id="{6B14A765-1D81-4784-9CB5-1D91670C42B6}"/>
              </a:ext>
            </a:extLst>
          </p:cNvPr>
          <p:cNvSpPr txBox="1"/>
          <p:nvPr/>
        </p:nvSpPr>
        <p:spPr>
          <a:xfrm>
            <a:off x="827584" y="1844824"/>
            <a:ext cx="7859216" cy="3693319"/>
          </a:xfrm>
          <a:prstGeom prst="rect">
            <a:avLst/>
          </a:prstGeom>
          <a:noFill/>
        </p:spPr>
        <p:txBody>
          <a:bodyPr wrap="square" rtlCol="0">
            <a:spAutoFit/>
          </a:bodyPr>
          <a:lstStyle/>
          <a:p>
            <a:r>
              <a:rPr lang="en-MY" dirty="0"/>
              <a:t>Job competencies are the observable and measurable skills, </a:t>
            </a:r>
            <a:r>
              <a:rPr lang="en-MY" dirty="0" err="1"/>
              <a:t>behaviors</a:t>
            </a:r>
            <a:r>
              <a:rPr lang="en-MY" dirty="0"/>
              <a:t> and knowledge that are needed to succeed in a specific job. Some organizations use the term ―competencies interchangeably with the knowledge, skills and abilities needed to perform a job successfully. However, competencies are more than basic KSAs. An employee usually develops competency at a job over a period of time. Therefore, job competencies represent the accumulation of multiple abilities and traits and knowledge required for success.</a:t>
            </a:r>
          </a:p>
          <a:p>
            <a:endParaRPr lang="en-MY" dirty="0"/>
          </a:p>
          <a:p>
            <a:r>
              <a:rPr lang="en-MY" dirty="0"/>
              <a:t>A competency-based job analysis describes a job in terms of competencies instead of job duties. The focus is on what the employee or team must be competent to do in order to perform the job.</a:t>
            </a:r>
          </a:p>
          <a:p>
            <a:endParaRPr lang="en-MY" dirty="0"/>
          </a:p>
        </p:txBody>
      </p:sp>
    </p:spTree>
    <p:extLst>
      <p:ext uri="{BB962C8B-B14F-4D97-AF65-F5344CB8AC3E}">
        <p14:creationId xmlns:p14="http://schemas.microsoft.com/office/powerpoint/2010/main" val="3438790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50468C40-6AE6-419B-9351-DD3C292EB0C5}"/>
              </a:ext>
            </a:extLst>
          </p:cNvPr>
          <p:cNvSpPr txBox="1"/>
          <p:nvPr/>
        </p:nvSpPr>
        <p:spPr>
          <a:xfrm>
            <a:off x="914400" y="1916832"/>
            <a:ext cx="8050088" cy="3139321"/>
          </a:xfrm>
          <a:prstGeom prst="rect">
            <a:avLst/>
          </a:prstGeom>
          <a:noFill/>
        </p:spPr>
        <p:txBody>
          <a:bodyPr wrap="square" rtlCol="0">
            <a:spAutoFit/>
          </a:bodyPr>
          <a:lstStyle/>
          <a:p>
            <a:r>
              <a:rPr lang="en-MY" dirty="0"/>
              <a:t>What term is used to describe a study of the major tasks and responsibilities of jobs in an organization?</a:t>
            </a:r>
          </a:p>
          <a:p>
            <a:endParaRPr lang="en-MY" dirty="0"/>
          </a:p>
          <a:p>
            <a:pPr marL="342900" indent="-342900">
              <a:buAutoNum type="alphaUcPeriod"/>
            </a:pPr>
            <a:r>
              <a:rPr lang="en-MY" dirty="0"/>
              <a:t>Job analysis</a:t>
            </a:r>
          </a:p>
          <a:p>
            <a:pPr marL="342900" indent="-342900">
              <a:buAutoNum type="alphaUcPeriod"/>
            </a:pPr>
            <a:endParaRPr lang="en-MY" dirty="0"/>
          </a:p>
          <a:p>
            <a:pPr marL="342900" indent="-342900">
              <a:buAutoNum type="alphaUcPeriod"/>
            </a:pPr>
            <a:r>
              <a:rPr lang="en-MY" dirty="0"/>
              <a:t>Job description</a:t>
            </a:r>
          </a:p>
          <a:p>
            <a:pPr marL="342900" indent="-342900">
              <a:buAutoNum type="alphaUcPeriod"/>
            </a:pPr>
            <a:endParaRPr lang="en-MY" dirty="0"/>
          </a:p>
          <a:p>
            <a:pPr marL="342900" indent="-342900">
              <a:buAutoNum type="alphaUcPeriod"/>
            </a:pPr>
            <a:r>
              <a:rPr lang="en-MY" dirty="0"/>
              <a:t>Job specification</a:t>
            </a:r>
          </a:p>
          <a:p>
            <a:pPr marL="342900" indent="-342900">
              <a:buAutoNum type="alphaUcPeriod"/>
            </a:pPr>
            <a:endParaRPr lang="en-MY" dirty="0"/>
          </a:p>
          <a:p>
            <a:pPr marL="342900" indent="-342900">
              <a:buAutoNum type="alphaUcPeriod"/>
            </a:pPr>
            <a:r>
              <a:rPr lang="en-MY" dirty="0"/>
              <a:t>Job competency</a:t>
            </a:r>
          </a:p>
          <a:p>
            <a:endParaRPr lang="en-MY" dirty="0"/>
          </a:p>
        </p:txBody>
      </p:sp>
    </p:spTree>
    <p:extLst>
      <p:ext uri="{BB962C8B-B14F-4D97-AF65-F5344CB8AC3E}">
        <p14:creationId xmlns:p14="http://schemas.microsoft.com/office/powerpoint/2010/main" val="2341775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1259632" y="2107062"/>
            <a:ext cx="3657600" cy="692409"/>
          </a:xfrm>
        </p:spPr>
        <p:txBody>
          <a:bodyPr/>
          <a:lstStyle/>
          <a:p>
            <a:pPr marL="0" indent="0">
              <a:buNone/>
            </a:pPr>
            <a:r>
              <a:rPr lang="en-MY" dirty="0"/>
              <a:t>A.	Job analysis</a:t>
            </a:r>
          </a:p>
        </p:txBody>
      </p:sp>
    </p:spTree>
    <p:extLst>
      <p:ext uri="{BB962C8B-B14F-4D97-AF65-F5344CB8AC3E}">
        <p14:creationId xmlns:p14="http://schemas.microsoft.com/office/powerpoint/2010/main" val="32134284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2</a:t>
            </a:r>
          </a:p>
        </p:txBody>
      </p:sp>
      <p:sp>
        <p:nvSpPr>
          <p:cNvPr id="4" name="TextBox 3">
            <a:extLst>
              <a:ext uri="{FF2B5EF4-FFF2-40B4-BE49-F238E27FC236}">
                <a16:creationId xmlns:a16="http://schemas.microsoft.com/office/drawing/2014/main" id="{B7529260-28ED-4378-B8F6-78DC0B4BE558}"/>
              </a:ext>
            </a:extLst>
          </p:cNvPr>
          <p:cNvSpPr txBox="1"/>
          <p:nvPr/>
        </p:nvSpPr>
        <p:spPr>
          <a:xfrm>
            <a:off x="914400" y="1916832"/>
            <a:ext cx="7772400" cy="2862322"/>
          </a:xfrm>
          <a:prstGeom prst="rect">
            <a:avLst/>
          </a:prstGeom>
          <a:noFill/>
        </p:spPr>
        <p:txBody>
          <a:bodyPr wrap="square" rtlCol="0">
            <a:spAutoFit/>
          </a:bodyPr>
          <a:lstStyle/>
          <a:p>
            <a:r>
              <a:rPr lang="en-MY" dirty="0"/>
              <a:t>Which of the following information is NOT collected during a job analysis?</a:t>
            </a:r>
          </a:p>
          <a:p>
            <a:endParaRPr lang="en-MY" dirty="0"/>
          </a:p>
          <a:p>
            <a:pPr marL="342900" indent="-342900">
              <a:buAutoNum type="alphaUcPeriod"/>
            </a:pPr>
            <a:r>
              <a:rPr lang="en-MY" dirty="0"/>
              <a:t>Job context</a:t>
            </a:r>
          </a:p>
          <a:p>
            <a:pPr marL="342900" indent="-342900">
              <a:buAutoNum type="alphaUcPeriod"/>
            </a:pPr>
            <a:endParaRPr lang="en-MY" dirty="0"/>
          </a:p>
          <a:p>
            <a:pPr marL="342900" indent="-342900">
              <a:buAutoNum type="alphaUcPeriod"/>
            </a:pPr>
            <a:r>
              <a:rPr lang="en-MY" dirty="0"/>
              <a:t>Job content</a:t>
            </a:r>
          </a:p>
          <a:p>
            <a:pPr marL="342900" indent="-342900">
              <a:buAutoNum type="alphaUcPeriod"/>
            </a:pPr>
            <a:endParaRPr lang="en-MY" dirty="0"/>
          </a:p>
          <a:p>
            <a:pPr marL="342900" indent="-342900">
              <a:buAutoNum type="alphaUcPeriod"/>
            </a:pPr>
            <a:r>
              <a:rPr lang="en-MY" dirty="0"/>
              <a:t>Internal strengths and weaknesses</a:t>
            </a:r>
          </a:p>
          <a:p>
            <a:pPr marL="342900" indent="-342900">
              <a:buAutoNum type="alphaUcPeriod"/>
            </a:pPr>
            <a:endParaRPr lang="en-MY" dirty="0"/>
          </a:p>
          <a:p>
            <a:pPr marL="342900" indent="-342900">
              <a:buAutoNum type="alphaUcPeriod"/>
            </a:pPr>
            <a:r>
              <a:rPr lang="en-MY" dirty="0"/>
              <a:t>Performance criteria</a:t>
            </a:r>
          </a:p>
          <a:p>
            <a:endParaRPr lang="en-MY" dirty="0"/>
          </a:p>
        </p:txBody>
      </p:sp>
    </p:spTree>
    <p:extLst>
      <p:ext uri="{BB962C8B-B14F-4D97-AF65-F5344CB8AC3E}">
        <p14:creationId xmlns:p14="http://schemas.microsoft.com/office/powerpoint/2010/main" val="1782751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1043608" y="2260849"/>
            <a:ext cx="6825952" cy="964704"/>
          </a:xfrm>
        </p:spPr>
        <p:txBody>
          <a:bodyPr/>
          <a:lstStyle/>
          <a:p>
            <a:pPr marL="0" indent="0">
              <a:buNone/>
            </a:pPr>
            <a:r>
              <a:rPr lang="en-MY" dirty="0"/>
              <a:t>C.	Internal strengths and weaknesses</a:t>
            </a:r>
          </a:p>
        </p:txBody>
      </p:sp>
    </p:spTree>
    <p:extLst>
      <p:ext uri="{BB962C8B-B14F-4D97-AF65-F5344CB8AC3E}">
        <p14:creationId xmlns:p14="http://schemas.microsoft.com/office/powerpoint/2010/main" val="3737674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3</a:t>
            </a:r>
          </a:p>
        </p:txBody>
      </p:sp>
      <p:sp>
        <p:nvSpPr>
          <p:cNvPr id="4" name="TextBox 3">
            <a:extLst>
              <a:ext uri="{FF2B5EF4-FFF2-40B4-BE49-F238E27FC236}">
                <a16:creationId xmlns:a16="http://schemas.microsoft.com/office/drawing/2014/main" id="{769AD99E-7CE9-4D71-A630-371DD7EAEE1B}"/>
              </a:ext>
            </a:extLst>
          </p:cNvPr>
          <p:cNvSpPr txBox="1"/>
          <p:nvPr/>
        </p:nvSpPr>
        <p:spPr>
          <a:xfrm>
            <a:off x="827584" y="1844824"/>
            <a:ext cx="7772400" cy="3139321"/>
          </a:xfrm>
          <a:prstGeom prst="rect">
            <a:avLst/>
          </a:prstGeom>
          <a:noFill/>
        </p:spPr>
        <p:txBody>
          <a:bodyPr wrap="square" rtlCol="0">
            <a:spAutoFit/>
          </a:bodyPr>
          <a:lstStyle/>
          <a:p>
            <a:r>
              <a:rPr lang="en-MY" dirty="0"/>
              <a:t>When you collect data for a job analysis, which of the following can be considered a primary source?</a:t>
            </a:r>
          </a:p>
          <a:p>
            <a:endParaRPr lang="en-MY" dirty="0"/>
          </a:p>
          <a:p>
            <a:pPr marL="342900" indent="-342900">
              <a:buAutoNum type="alphaUcPeriod"/>
            </a:pPr>
            <a:r>
              <a:rPr lang="en-MY" dirty="0"/>
              <a:t>Job applicants</a:t>
            </a:r>
          </a:p>
          <a:p>
            <a:pPr marL="342900" indent="-342900">
              <a:buAutoNum type="alphaUcPeriod"/>
            </a:pPr>
            <a:endParaRPr lang="en-MY" dirty="0"/>
          </a:p>
          <a:p>
            <a:pPr marL="342900" indent="-342900">
              <a:buAutoNum type="alphaUcPeriod"/>
            </a:pPr>
            <a:r>
              <a:rPr lang="en-MY" dirty="0"/>
              <a:t>Employees who are currently performing the job</a:t>
            </a:r>
          </a:p>
          <a:p>
            <a:pPr marL="342900" indent="-342900">
              <a:buAutoNum type="alphaUcPeriod"/>
            </a:pPr>
            <a:endParaRPr lang="en-MY" dirty="0"/>
          </a:p>
          <a:p>
            <a:pPr marL="342900" indent="-342900">
              <a:buAutoNum type="alphaUcPeriod"/>
            </a:pPr>
            <a:r>
              <a:rPr lang="en-MY" dirty="0"/>
              <a:t>Employees throughout the organization</a:t>
            </a:r>
          </a:p>
          <a:p>
            <a:pPr marL="342900" indent="-342900">
              <a:buAutoNum type="alphaUcPeriod"/>
            </a:pPr>
            <a:endParaRPr lang="en-MY" dirty="0"/>
          </a:p>
          <a:p>
            <a:pPr marL="342900" indent="-342900">
              <a:buAutoNum type="alphaUcPeriod"/>
            </a:pPr>
            <a:r>
              <a:rPr lang="en-MY" dirty="0"/>
              <a:t>Employees who perform similar jobs at other organizations</a:t>
            </a:r>
          </a:p>
          <a:p>
            <a:endParaRPr lang="en-MY" dirty="0"/>
          </a:p>
        </p:txBody>
      </p:sp>
    </p:spTree>
    <p:extLst>
      <p:ext uri="{BB962C8B-B14F-4D97-AF65-F5344CB8AC3E}">
        <p14:creationId xmlns:p14="http://schemas.microsoft.com/office/powerpoint/2010/main" val="30444729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685800" y="2392288"/>
            <a:ext cx="7772400" cy="1036712"/>
          </a:xfrm>
        </p:spPr>
        <p:txBody>
          <a:bodyPr/>
          <a:lstStyle/>
          <a:p>
            <a:pPr marL="0" indent="0">
              <a:buNone/>
            </a:pPr>
            <a:r>
              <a:rPr lang="en-MY" dirty="0"/>
              <a:t>B.	Employees who are currently performing the job</a:t>
            </a:r>
          </a:p>
        </p:txBody>
      </p:sp>
    </p:spTree>
    <p:extLst>
      <p:ext uri="{BB962C8B-B14F-4D97-AF65-F5344CB8AC3E}">
        <p14:creationId xmlns:p14="http://schemas.microsoft.com/office/powerpoint/2010/main" val="1746340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Poll Question # 4</a:t>
            </a:r>
          </a:p>
        </p:txBody>
      </p:sp>
      <p:sp>
        <p:nvSpPr>
          <p:cNvPr id="4" name="TextBox 3">
            <a:extLst>
              <a:ext uri="{FF2B5EF4-FFF2-40B4-BE49-F238E27FC236}">
                <a16:creationId xmlns:a16="http://schemas.microsoft.com/office/drawing/2014/main" id="{5F8D4E3D-2AC3-4D79-84C0-09FF5ED7D659}"/>
              </a:ext>
            </a:extLst>
          </p:cNvPr>
          <p:cNvSpPr txBox="1"/>
          <p:nvPr/>
        </p:nvSpPr>
        <p:spPr>
          <a:xfrm>
            <a:off x="914400" y="1772816"/>
            <a:ext cx="7315200" cy="3139321"/>
          </a:xfrm>
          <a:prstGeom prst="rect">
            <a:avLst/>
          </a:prstGeom>
          <a:noFill/>
        </p:spPr>
        <p:txBody>
          <a:bodyPr wrap="square" rtlCol="0">
            <a:spAutoFit/>
          </a:bodyPr>
          <a:lstStyle/>
          <a:p>
            <a:r>
              <a:rPr lang="en-MY" dirty="0"/>
              <a:t>Which method of collecting primary source data provides a realistic view of the daily tasks and activities performed in a job?</a:t>
            </a:r>
          </a:p>
          <a:p>
            <a:endParaRPr lang="en-MY" dirty="0"/>
          </a:p>
          <a:p>
            <a:pPr marL="342900" indent="-342900">
              <a:buAutoNum type="alphaUcPeriod"/>
            </a:pPr>
            <a:r>
              <a:rPr lang="en-MY" dirty="0"/>
              <a:t>Interviews</a:t>
            </a:r>
          </a:p>
          <a:p>
            <a:pPr marL="342900" indent="-342900">
              <a:buAutoNum type="alphaUcPeriod"/>
            </a:pPr>
            <a:endParaRPr lang="en-MY" dirty="0"/>
          </a:p>
          <a:p>
            <a:pPr marL="342900" indent="-342900">
              <a:buAutoNum type="alphaUcPeriod"/>
            </a:pPr>
            <a:r>
              <a:rPr lang="en-MY" dirty="0"/>
              <a:t>Observation</a:t>
            </a:r>
          </a:p>
          <a:p>
            <a:pPr marL="342900" indent="-342900">
              <a:buAutoNum type="alphaUcPeriod"/>
            </a:pPr>
            <a:endParaRPr lang="en-MY" dirty="0"/>
          </a:p>
          <a:p>
            <a:pPr marL="342900" indent="-342900">
              <a:buAutoNum type="alphaUcPeriod"/>
            </a:pPr>
            <a:r>
              <a:rPr lang="en-MY" dirty="0"/>
              <a:t>Questionnaire</a:t>
            </a:r>
          </a:p>
          <a:p>
            <a:pPr marL="342900" indent="-342900">
              <a:buAutoNum type="alphaUcPeriod"/>
            </a:pPr>
            <a:endParaRPr lang="en-MY" dirty="0"/>
          </a:p>
          <a:p>
            <a:pPr marL="342900" indent="-342900">
              <a:buAutoNum type="alphaUcPeriod"/>
            </a:pPr>
            <a:r>
              <a:rPr lang="en-MY" dirty="0"/>
              <a:t>Work log</a:t>
            </a:r>
          </a:p>
          <a:p>
            <a:endParaRPr lang="en-MY" dirty="0"/>
          </a:p>
        </p:txBody>
      </p:sp>
    </p:spTree>
    <p:extLst>
      <p:ext uri="{BB962C8B-B14F-4D97-AF65-F5344CB8AC3E}">
        <p14:creationId xmlns:p14="http://schemas.microsoft.com/office/powerpoint/2010/main" val="10970607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Answer to Question # 4</a:t>
            </a:r>
          </a:p>
        </p:txBody>
      </p:sp>
      <p:sp>
        <p:nvSpPr>
          <p:cNvPr id="3" name="Content Placeholder 2">
            <a:extLst>
              <a:ext uri="{FF2B5EF4-FFF2-40B4-BE49-F238E27FC236}">
                <a16:creationId xmlns:a16="http://schemas.microsoft.com/office/drawing/2014/main" id="{C5D89331-C29E-4566-A01D-3CA9F6AE19B2}"/>
              </a:ext>
            </a:extLst>
          </p:cNvPr>
          <p:cNvSpPr>
            <a:spLocks noGrp="1"/>
          </p:cNvSpPr>
          <p:nvPr>
            <p:ph idx="1"/>
          </p:nvPr>
        </p:nvSpPr>
        <p:spPr>
          <a:xfrm>
            <a:off x="1259632" y="2204864"/>
            <a:ext cx="3873624" cy="676672"/>
          </a:xfrm>
        </p:spPr>
        <p:txBody>
          <a:bodyPr/>
          <a:lstStyle/>
          <a:p>
            <a:pPr marL="0" indent="0">
              <a:buNone/>
            </a:pPr>
            <a:r>
              <a:rPr lang="en-MY" dirty="0"/>
              <a:t>B.	Observation</a:t>
            </a:r>
          </a:p>
        </p:txBody>
      </p:sp>
    </p:spTree>
    <p:extLst>
      <p:ext uri="{BB962C8B-B14F-4D97-AF65-F5344CB8AC3E}">
        <p14:creationId xmlns:p14="http://schemas.microsoft.com/office/powerpoint/2010/main" val="36807762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Elements of Job Analysis</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A description of the work activity (WA) or tasks involved in doing the job;</a:t>
            </a:r>
          </a:p>
          <a:p>
            <a:r>
              <a:rPr lang="en-MY" dirty="0"/>
              <a:t>The knowledge, skills, and abilities (KSA) or competencies necessary to perform the job;</a:t>
            </a:r>
          </a:p>
          <a:p>
            <a:r>
              <a:rPr lang="en-MY" dirty="0"/>
              <a:t>Data on the range of job performance; and</a:t>
            </a:r>
          </a:p>
          <a:p>
            <a:r>
              <a:rPr lang="en-MY" dirty="0"/>
              <a:t>The characteristics of the workplace.</a:t>
            </a:r>
          </a:p>
        </p:txBody>
      </p:sp>
    </p:spTree>
    <p:extLst>
      <p:ext uri="{BB962C8B-B14F-4D97-AF65-F5344CB8AC3E}">
        <p14:creationId xmlns:p14="http://schemas.microsoft.com/office/powerpoint/2010/main" val="8979898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Work Activity (WA)</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a:xfrm>
            <a:off x="685800" y="1556792"/>
            <a:ext cx="8001000" cy="4530725"/>
          </a:xfrm>
        </p:spPr>
        <p:txBody>
          <a:bodyPr/>
          <a:lstStyle/>
          <a:p>
            <a:pPr marL="514350" indent="-514350">
              <a:buFont typeface="+mj-lt"/>
              <a:buAutoNum type="arabicPeriod"/>
            </a:pPr>
            <a:r>
              <a:rPr lang="en-MY" dirty="0"/>
              <a:t>the action performed in observable terms;</a:t>
            </a:r>
          </a:p>
          <a:p>
            <a:pPr marL="514350" indent="-514350">
              <a:buFont typeface="+mj-lt"/>
              <a:buAutoNum type="arabicPeriod"/>
            </a:pPr>
            <a:r>
              <a:rPr lang="en-MY" dirty="0"/>
              <a:t>the outcomes or results of that action;</a:t>
            </a:r>
          </a:p>
          <a:p>
            <a:pPr marL="514350" indent="-514350">
              <a:buFont typeface="+mj-lt"/>
              <a:buAutoNum type="arabicPeriod"/>
            </a:pPr>
            <a:r>
              <a:rPr lang="en-MY" dirty="0"/>
              <a:t>the tools or other equipment used;</a:t>
            </a:r>
          </a:p>
          <a:p>
            <a:pPr marL="514350" indent="-514350">
              <a:buFont typeface="+mj-lt"/>
              <a:buAutoNum type="arabicPeriod"/>
            </a:pPr>
            <a:r>
              <a:rPr lang="en-MY" dirty="0"/>
              <a:t>the amount of discretion allowed the worker in that action.</a:t>
            </a:r>
          </a:p>
          <a:p>
            <a:endParaRPr lang="en-MY" dirty="0"/>
          </a:p>
          <a:p>
            <a:r>
              <a:rPr lang="en-MY" dirty="0"/>
              <a:t>Importance of the action to the success of performing the job</a:t>
            </a:r>
          </a:p>
          <a:p>
            <a:r>
              <a:rPr lang="en-MY" dirty="0"/>
              <a:t>the frequency with which that action is performed. </a:t>
            </a:r>
          </a:p>
        </p:txBody>
      </p:sp>
    </p:spTree>
    <p:extLst>
      <p:ext uri="{BB962C8B-B14F-4D97-AF65-F5344CB8AC3E}">
        <p14:creationId xmlns:p14="http://schemas.microsoft.com/office/powerpoint/2010/main" val="4233927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Knowledge, Skills, and Ability (KSA)</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a:xfrm>
            <a:off x="661256" y="1628800"/>
            <a:ext cx="8278688" cy="4530725"/>
          </a:xfrm>
        </p:spPr>
        <p:txBody>
          <a:bodyPr/>
          <a:lstStyle/>
          <a:p>
            <a:r>
              <a:rPr lang="en-MY" b="1" dirty="0"/>
              <a:t>Knowledge</a:t>
            </a:r>
            <a:r>
              <a:rPr lang="en-MY" dirty="0"/>
              <a:t> is defined as an organized body of information, usually of a factual or procedural nature, that, when applied, makes the successful performance of a job action possible.</a:t>
            </a:r>
          </a:p>
          <a:p>
            <a:r>
              <a:rPr lang="en-MY" b="1" dirty="0"/>
              <a:t>Skill </a:t>
            </a:r>
            <a:r>
              <a:rPr lang="en-MY" dirty="0"/>
              <a:t>is defined as the proficiency in the manual, verbal, or mental manipulation of people, ideas, or things.</a:t>
            </a:r>
          </a:p>
          <a:p>
            <a:r>
              <a:rPr lang="en-MY" b="1" dirty="0"/>
              <a:t>Ability</a:t>
            </a:r>
            <a:r>
              <a:rPr lang="en-MY" dirty="0"/>
              <a:t> is defined as the present capacity to execute a job action, to perform a job function by applying an underlying knowledge base and the necessary skills simultaneously.</a:t>
            </a:r>
          </a:p>
        </p:txBody>
      </p:sp>
    </p:spTree>
    <p:extLst>
      <p:ext uri="{BB962C8B-B14F-4D97-AF65-F5344CB8AC3E}">
        <p14:creationId xmlns:p14="http://schemas.microsoft.com/office/powerpoint/2010/main" val="14866099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Job Specification</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Job specification is a statement of employee characteristics and qualifications required for satisfactory performance of defined duties and tasks comprising a specific job or function. Job specification is derived from job analysis. In other word, Job specification as a statement of minimum qualification that person must possess to perform a given job successfully.</a:t>
            </a:r>
          </a:p>
          <a:p>
            <a:pPr marL="0" indent="0">
              <a:buNone/>
            </a:pPr>
            <a:endParaRPr lang="en-MY" dirty="0"/>
          </a:p>
          <a:p>
            <a:pPr marL="0" indent="0">
              <a:buNone/>
            </a:pPr>
            <a:r>
              <a:rPr lang="en-MY" dirty="0"/>
              <a:t>Usually, the information of a job specification includes Experience, Education and KSAOs</a:t>
            </a:r>
          </a:p>
        </p:txBody>
      </p:sp>
    </p:spTree>
    <p:extLst>
      <p:ext uri="{BB962C8B-B14F-4D97-AF65-F5344CB8AC3E}">
        <p14:creationId xmlns:p14="http://schemas.microsoft.com/office/powerpoint/2010/main" val="28226403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0A8B0-6E8A-4F43-8ABE-99FFF9A98263}"/>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2315FE9C-CCAC-443A-91B2-33A6AE9786A6}"/>
              </a:ext>
            </a:extLst>
          </p:cNvPr>
          <p:cNvSpPr>
            <a:spLocks noGrp="1"/>
          </p:cNvSpPr>
          <p:nvPr>
            <p:ph idx="1"/>
          </p:nvPr>
        </p:nvSpPr>
        <p:spPr/>
        <p:txBody>
          <a:bodyPr/>
          <a:lstStyle/>
          <a:p>
            <a:pPr marL="0" indent="0">
              <a:buNone/>
            </a:pPr>
            <a:r>
              <a:rPr lang="en-MY" dirty="0"/>
              <a:t>A job requires a master's degree in HR, three years of HR generalist experience and the ability to use statistical computer software. These are	   </a:t>
            </a:r>
          </a:p>
          <a:p>
            <a:pPr marL="0" indent="0">
              <a:buNone/>
            </a:pPr>
            <a:r>
              <a:rPr lang="en-MY" dirty="0"/>
              <a:t>a) Position outcomes.	    </a:t>
            </a:r>
          </a:p>
          <a:p>
            <a:pPr marL="0" indent="0">
              <a:buNone/>
            </a:pPr>
            <a:r>
              <a:rPr lang="en-MY" dirty="0"/>
              <a:t>b) Essential job functions.	    </a:t>
            </a:r>
          </a:p>
          <a:p>
            <a:pPr marL="0" indent="0">
              <a:buNone/>
            </a:pPr>
            <a:r>
              <a:rPr lang="en-MY" dirty="0"/>
              <a:t>c) Performance standards.	    </a:t>
            </a:r>
          </a:p>
          <a:p>
            <a:pPr marL="0" indent="0">
              <a:buNone/>
            </a:pPr>
            <a:r>
              <a:rPr lang="en-MY" dirty="0"/>
              <a:t>d) Job specifications.</a:t>
            </a:r>
          </a:p>
          <a:p>
            <a:pPr marL="0" indent="0">
              <a:buNone/>
            </a:pPr>
            <a:endParaRPr lang="en-MY" dirty="0"/>
          </a:p>
        </p:txBody>
      </p:sp>
    </p:spTree>
    <p:extLst>
      <p:ext uri="{BB962C8B-B14F-4D97-AF65-F5344CB8AC3E}">
        <p14:creationId xmlns:p14="http://schemas.microsoft.com/office/powerpoint/2010/main" val="726205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1BA98-C148-4E24-A1D4-6BCFBF323E5F}"/>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BAE9A85D-8777-40EA-BDE0-46A05A85F9F3}"/>
              </a:ext>
            </a:extLst>
          </p:cNvPr>
          <p:cNvSpPr>
            <a:spLocks noGrp="1"/>
          </p:cNvSpPr>
          <p:nvPr>
            <p:ph idx="1"/>
          </p:nvPr>
        </p:nvSpPr>
        <p:spPr>
          <a:xfrm>
            <a:off x="914400" y="1600201"/>
            <a:ext cx="7618040" cy="2260848"/>
          </a:xfrm>
        </p:spPr>
        <p:txBody>
          <a:bodyPr/>
          <a:lstStyle/>
          <a:p>
            <a:r>
              <a:rPr lang="en-MY" dirty="0"/>
              <a:t>Option D</a:t>
            </a:r>
          </a:p>
          <a:p>
            <a:pPr marL="0" indent="0">
              <a:buNone/>
            </a:pPr>
            <a:endParaRPr lang="en-MY" dirty="0"/>
          </a:p>
          <a:p>
            <a:pPr marL="0" indent="0">
              <a:buNone/>
            </a:pPr>
            <a:r>
              <a:rPr lang="en-MY" dirty="0"/>
              <a:t> A job specification is the KSAOs that an individual needs to perform a job satisfactorily.</a:t>
            </a:r>
          </a:p>
        </p:txBody>
      </p:sp>
    </p:spTree>
    <p:extLst>
      <p:ext uri="{BB962C8B-B14F-4D97-AF65-F5344CB8AC3E}">
        <p14:creationId xmlns:p14="http://schemas.microsoft.com/office/powerpoint/2010/main" val="2429083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817308376"/>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46657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Methods of Job Analysis</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pPr marL="0" indent="0">
              <a:buNone/>
            </a:pPr>
            <a:r>
              <a:rPr lang="en-MY" dirty="0"/>
              <a:t>Job description describes:</a:t>
            </a:r>
          </a:p>
          <a:p>
            <a:r>
              <a:rPr lang="en-MY" dirty="0"/>
              <a:t>the important tasks that need to be performed to successfully hold this job; </a:t>
            </a:r>
          </a:p>
          <a:p>
            <a:r>
              <a:rPr lang="en-MY" dirty="0"/>
              <a:t>the requirements necessary to perform these tasks; </a:t>
            </a:r>
          </a:p>
          <a:p>
            <a:r>
              <a:rPr lang="en-MY" dirty="0"/>
              <a:t>the levels of job performance that can be expected at various levels of experience and expertise;</a:t>
            </a:r>
          </a:p>
          <a:p>
            <a:r>
              <a:rPr lang="en-MY" dirty="0"/>
              <a:t>those characteristics of the work setting that impact work performance</a:t>
            </a:r>
          </a:p>
        </p:txBody>
      </p:sp>
    </p:spTree>
    <p:extLst>
      <p:ext uri="{BB962C8B-B14F-4D97-AF65-F5344CB8AC3E}">
        <p14:creationId xmlns:p14="http://schemas.microsoft.com/office/powerpoint/2010/main" val="35585719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Methods of Job Analysis</a:t>
            </a:r>
          </a:p>
        </p:txBody>
      </p:sp>
      <p:pic>
        <p:nvPicPr>
          <p:cNvPr id="5" name="Picture 4">
            <a:extLst>
              <a:ext uri="{FF2B5EF4-FFF2-40B4-BE49-F238E27FC236}">
                <a16:creationId xmlns:a16="http://schemas.microsoft.com/office/drawing/2014/main" id="{C81F846F-E3BB-4114-BF8A-8D4ECEC3A687}"/>
              </a:ext>
            </a:extLst>
          </p:cNvPr>
          <p:cNvPicPr>
            <a:picLocks noChangeAspect="1"/>
          </p:cNvPicPr>
          <p:nvPr/>
        </p:nvPicPr>
        <p:blipFill>
          <a:blip r:embed="rId2"/>
          <a:stretch>
            <a:fillRect/>
          </a:stretch>
        </p:blipFill>
        <p:spPr>
          <a:xfrm>
            <a:off x="2033798" y="1772816"/>
            <a:ext cx="5076403" cy="4450389"/>
          </a:xfrm>
          <a:prstGeom prst="rect">
            <a:avLst/>
          </a:prstGeom>
        </p:spPr>
      </p:pic>
    </p:spTree>
    <p:extLst>
      <p:ext uri="{BB962C8B-B14F-4D97-AF65-F5344CB8AC3E}">
        <p14:creationId xmlns:p14="http://schemas.microsoft.com/office/powerpoint/2010/main" val="24312760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Document Reviews</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pPr marL="0" indent="0">
              <a:buNone/>
            </a:pPr>
            <a:r>
              <a:rPr lang="en-MY" dirty="0"/>
              <a:t>Most organizations contain a variety of documents that are useful in conducting job analysis :</a:t>
            </a:r>
          </a:p>
          <a:p>
            <a:r>
              <a:rPr lang="en-MY" dirty="0"/>
              <a:t>Analysis of output</a:t>
            </a:r>
          </a:p>
          <a:p>
            <a:r>
              <a:rPr lang="en-MY" dirty="0"/>
              <a:t>Performance appraisals,</a:t>
            </a:r>
          </a:p>
          <a:p>
            <a:r>
              <a:rPr lang="en-MY" dirty="0"/>
              <a:t>Reports by both internal auditors</a:t>
            </a:r>
          </a:p>
          <a:p>
            <a:r>
              <a:rPr lang="en-MY" dirty="0"/>
              <a:t>External consultants about workplace issues</a:t>
            </a:r>
          </a:p>
          <a:p>
            <a:r>
              <a:rPr lang="en-MY" dirty="0"/>
              <a:t>Prior job descriptions</a:t>
            </a:r>
          </a:p>
          <a:p>
            <a:r>
              <a:rPr lang="en-MY" dirty="0"/>
              <a:t>Customer complaint records</a:t>
            </a:r>
          </a:p>
          <a:p>
            <a:r>
              <a:rPr lang="en-MY" dirty="0"/>
              <a:t>Time and Attendance records</a:t>
            </a:r>
          </a:p>
        </p:txBody>
      </p:sp>
    </p:spTree>
    <p:extLst>
      <p:ext uri="{BB962C8B-B14F-4D97-AF65-F5344CB8AC3E}">
        <p14:creationId xmlns:p14="http://schemas.microsoft.com/office/powerpoint/2010/main" val="28129886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Questionnaires and Surveys</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Custom-Designed Questionnaires –the HR professional responsible for the job analysis must develop the questionnaire using information typically obtained individually from the job incumbent, his or her supervisor, other SMEs, and whatever other data sets are available to the responsible professional</a:t>
            </a:r>
          </a:p>
          <a:p>
            <a:endParaRPr lang="en-MY" dirty="0"/>
          </a:p>
          <a:p>
            <a:r>
              <a:rPr lang="en-MY" dirty="0"/>
              <a:t>Commercially available questionnaire are developed by job-analysis experts and is commercially available.</a:t>
            </a:r>
          </a:p>
        </p:txBody>
      </p:sp>
    </p:spTree>
    <p:extLst>
      <p:ext uri="{BB962C8B-B14F-4D97-AF65-F5344CB8AC3E}">
        <p14:creationId xmlns:p14="http://schemas.microsoft.com/office/powerpoint/2010/main" val="33005752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pPr marL="0" indent="0">
              <a:buNone/>
            </a:pPr>
            <a:r>
              <a:rPr lang="en-MY" dirty="0"/>
              <a:t>Which is a job-analysis method that allows for a quick response rate and gathering of data on a large number of jobs?	    </a:t>
            </a:r>
          </a:p>
          <a:p>
            <a:pPr marL="0" indent="0">
              <a:buNone/>
            </a:pPr>
            <a:r>
              <a:rPr lang="en-MY" dirty="0"/>
              <a:t>a) Observation.	    </a:t>
            </a:r>
          </a:p>
          <a:p>
            <a:pPr marL="0" indent="0">
              <a:buNone/>
            </a:pPr>
            <a:r>
              <a:rPr lang="en-MY" dirty="0"/>
              <a:t>b) Interview.	    </a:t>
            </a:r>
          </a:p>
          <a:p>
            <a:pPr marL="0" indent="0">
              <a:buNone/>
            </a:pPr>
            <a:r>
              <a:rPr lang="en-MY" dirty="0"/>
              <a:t>c) Questionnaire.	    </a:t>
            </a:r>
          </a:p>
          <a:p>
            <a:pPr marL="0" indent="0">
              <a:buNone/>
            </a:pPr>
            <a:r>
              <a:rPr lang="en-MY" dirty="0"/>
              <a:t>d) Functional.</a:t>
            </a:r>
          </a:p>
          <a:p>
            <a:pPr marL="0" indent="0">
              <a:buNone/>
            </a:pPr>
            <a:endParaRPr lang="en-MY" dirty="0"/>
          </a:p>
        </p:txBody>
      </p:sp>
    </p:spTree>
    <p:extLst>
      <p:ext uri="{BB962C8B-B14F-4D97-AF65-F5344CB8AC3E}">
        <p14:creationId xmlns:p14="http://schemas.microsoft.com/office/powerpoint/2010/main" val="30972187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Option C</a:t>
            </a:r>
          </a:p>
          <a:p>
            <a:endParaRPr lang="en-MY" dirty="0"/>
          </a:p>
          <a:p>
            <a:pPr marL="0" indent="0">
              <a:buNone/>
            </a:pPr>
            <a:r>
              <a:rPr lang="en-MY" dirty="0"/>
              <a:t>Questionnaires, as a means of gathering job-analysis data, provide the most efficient use of resources when data must be collected on many jobs, while allowing many participants at once. Observation and interviews requires a bit of time. Functional job analysis used by the US federal government, is highly structured and requires extensive resources.</a:t>
            </a:r>
          </a:p>
        </p:txBody>
      </p:sp>
    </p:spTree>
    <p:extLst>
      <p:ext uri="{BB962C8B-B14F-4D97-AF65-F5344CB8AC3E}">
        <p14:creationId xmlns:p14="http://schemas.microsoft.com/office/powerpoint/2010/main" val="4975688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Problems in using Job Descriptions</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endParaRPr lang="en-MY" dirty="0"/>
          </a:p>
          <a:p>
            <a:r>
              <a:rPr lang="en-MY" dirty="0"/>
              <a:t>Changes in the nature of work over time</a:t>
            </a:r>
          </a:p>
          <a:p>
            <a:endParaRPr lang="en-MY" dirty="0"/>
          </a:p>
          <a:p>
            <a:r>
              <a:rPr lang="en-MY" dirty="0"/>
              <a:t>the low accuracy of the data obtained</a:t>
            </a:r>
          </a:p>
          <a:p>
            <a:endParaRPr lang="en-MY" dirty="0"/>
          </a:p>
          <a:p>
            <a:r>
              <a:rPr lang="en-MY" dirty="0"/>
              <a:t>the general stability of job performance</a:t>
            </a:r>
          </a:p>
        </p:txBody>
      </p:sp>
    </p:spTree>
    <p:extLst>
      <p:ext uri="{BB962C8B-B14F-4D97-AF65-F5344CB8AC3E}">
        <p14:creationId xmlns:p14="http://schemas.microsoft.com/office/powerpoint/2010/main" val="9119858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882914153"/>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91823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Job Design</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Job design is the process of Work arrangement (or rearrangement) aimed at reducing or overcoming job dissatisfaction and employee alienation arising from repetitive and mechanistic tasks. </a:t>
            </a:r>
          </a:p>
          <a:p>
            <a:r>
              <a:rPr lang="en-MY" dirty="0"/>
              <a:t>Through job design, organizations try to raise productivity levels by offering non-monetary rewards such as greater satisfaction from a sense of personal achievement in meeting the increased challenge and responsibility of one's work</a:t>
            </a:r>
          </a:p>
        </p:txBody>
      </p:sp>
    </p:spTree>
    <p:extLst>
      <p:ext uri="{BB962C8B-B14F-4D97-AF65-F5344CB8AC3E}">
        <p14:creationId xmlns:p14="http://schemas.microsoft.com/office/powerpoint/2010/main" val="42328677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Job Design</a:t>
            </a:r>
          </a:p>
        </p:txBody>
      </p:sp>
      <p:pic>
        <p:nvPicPr>
          <p:cNvPr id="5" name="Picture 4">
            <a:extLst>
              <a:ext uri="{FF2B5EF4-FFF2-40B4-BE49-F238E27FC236}">
                <a16:creationId xmlns:a16="http://schemas.microsoft.com/office/drawing/2014/main" id="{E0563C72-56BA-4473-B674-CF3CEF817471}"/>
              </a:ext>
            </a:extLst>
          </p:cNvPr>
          <p:cNvPicPr>
            <a:picLocks noChangeAspect="1"/>
          </p:cNvPicPr>
          <p:nvPr/>
        </p:nvPicPr>
        <p:blipFill>
          <a:blip r:embed="rId2"/>
          <a:stretch>
            <a:fillRect/>
          </a:stretch>
        </p:blipFill>
        <p:spPr>
          <a:xfrm>
            <a:off x="1481137" y="2060848"/>
            <a:ext cx="6638925" cy="4114800"/>
          </a:xfrm>
          <a:prstGeom prst="rect">
            <a:avLst/>
          </a:prstGeom>
        </p:spPr>
      </p:pic>
    </p:spTree>
    <p:extLst>
      <p:ext uri="{BB962C8B-B14F-4D97-AF65-F5344CB8AC3E}">
        <p14:creationId xmlns:p14="http://schemas.microsoft.com/office/powerpoint/2010/main" val="50048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Job Rotation</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Job rotation refers to moving employees from job to job to add variety and reduce boredom by allowing them to perform a variety of tasks. As traditionally used, job rotation is low in both impact and complexity because it typically moves employees from one routine job to another.</a:t>
            </a:r>
          </a:p>
          <a:p>
            <a:pPr marL="0" indent="0">
              <a:buNone/>
            </a:pPr>
            <a:endParaRPr lang="en-MY" dirty="0"/>
          </a:p>
        </p:txBody>
      </p:sp>
    </p:spTree>
    <p:extLst>
      <p:ext uri="{BB962C8B-B14F-4D97-AF65-F5344CB8AC3E}">
        <p14:creationId xmlns:p14="http://schemas.microsoft.com/office/powerpoint/2010/main" val="5285707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Job Engineering</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a:xfrm>
            <a:off x="685800" y="1556792"/>
            <a:ext cx="8350696" cy="4530725"/>
          </a:xfrm>
        </p:spPr>
        <p:txBody>
          <a:bodyPr/>
          <a:lstStyle/>
          <a:p>
            <a:pPr marL="0" indent="0">
              <a:buNone/>
            </a:pPr>
            <a:r>
              <a:rPr lang="en-MY" sz="2600" dirty="0"/>
              <a:t>A cornerstone of job engineering is specialization of </a:t>
            </a:r>
            <a:r>
              <a:rPr lang="en-MY" sz="2600" dirty="0" err="1"/>
              <a:t>labor</a:t>
            </a:r>
            <a:r>
              <a:rPr lang="en-MY" sz="2600" dirty="0"/>
              <a:t> with the goal of achieving greater efficiency. High levels of specialization are intended to </a:t>
            </a:r>
          </a:p>
          <a:p>
            <a:pPr marL="0" indent="0">
              <a:buNone/>
            </a:pPr>
            <a:r>
              <a:rPr lang="en-MY" sz="2600" dirty="0"/>
              <a:t>(1) allow employees to learn a task rapidly</a:t>
            </a:r>
          </a:p>
          <a:p>
            <a:pPr marL="0" indent="0">
              <a:buNone/>
            </a:pPr>
            <a:r>
              <a:rPr lang="en-MY" sz="2600" dirty="0"/>
              <a:t>(2) permit short work cycles so that performance can be almost automatic and involve little or no mental effort, </a:t>
            </a:r>
          </a:p>
          <a:p>
            <a:pPr marL="0" indent="0">
              <a:buNone/>
            </a:pPr>
            <a:r>
              <a:rPr lang="en-MY" sz="2600" dirty="0"/>
              <a:t>(3) make hiring easier because low skilled people can be easily trained and paid relatively low wages, and </a:t>
            </a:r>
          </a:p>
          <a:p>
            <a:pPr marL="0" indent="0">
              <a:buNone/>
            </a:pPr>
            <a:r>
              <a:rPr lang="en-MY" sz="2600" dirty="0"/>
              <a:t>(4) reduce the need for supervision, owing to simplified jobs and standardization</a:t>
            </a:r>
          </a:p>
        </p:txBody>
      </p:sp>
    </p:spTree>
    <p:extLst>
      <p:ext uri="{BB962C8B-B14F-4D97-AF65-F5344CB8AC3E}">
        <p14:creationId xmlns:p14="http://schemas.microsoft.com/office/powerpoint/2010/main" val="26083707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Job Enlargement</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Job enlargement is expansion of the number of different tasks performed by an employee in a single job.</a:t>
            </a:r>
          </a:p>
          <a:p>
            <a:r>
              <a:rPr lang="en-MY" dirty="0"/>
              <a:t>Job enlargement attempts to add somewhat similar tasks to the job so that it will have more variety and be more interesting.</a:t>
            </a:r>
          </a:p>
          <a:p>
            <a:r>
              <a:rPr lang="en-MY" dirty="0"/>
              <a:t> Job enlargement is also viewed as an extension of job engineering. </a:t>
            </a:r>
          </a:p>
        </p:txBody>
      </p:sp>
    </p:spTree>
    <p:extLst>
      <p:ext uri="{BB962C8B-B14F-4D97-AF65-F5344CB8AC3E}">
        <p14:creationId xmlns:p14="http://schemas.microsoft.com/office/powerpoint/2010/main" val="22829834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Job Sharing</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a:xfrm>
            <a:off x="685800" y="1556792"/>
            <a:ext cx="8134672" cy="4530725"/>
          </a:xfrm>
        </p:spPr>
        <p:txBody>
          <a:bodyPr/>
          <a:lstStyle/>
          <a:p>
            <a:r>
              <a:rPr lang="en-MY" dirty="0"/>
              <a:t>Job sharing is a type of flexible work arrangement in which two people work part-time schedules to complete the work one person would do in a single full-time job. </a:t>
            </a:r>
          </a:p>
          <a:p>
            <a:r>
              <a:rPr lang="en-MY" dirty="0"/>
              <a:t>Job sharing can be appealing for workers who are looking to reduce their hours to provide care for someone at home, or who are simply looking for a lighter workload without quitting altogether. </a:t>
            </a:r>
          </a:p>
          <a:p>
            <a:r>
              <a:rPr lang="en-MY" dirty="0"/>
              <a:t>Job sharing can also decrease benefits costs for employers, depending on their benefits policies</a:t>
            </a:r>
          </a:p>
        </p:txBody>
      </p:sp>
    </p:spTree>
    <p:extLst>
      <p:ext uri="{BB962C8B-B14F-4D97-AF65-F5344CB8AC3E}">
        <p14:creationId xmlns:p14="http://schemas.microsoft.com/office/powerpoint/2010/main" val="27225470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Job Enrichment</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pPr marL="0" indent="0">
              <a:buNone/>
            </a:pPr>
            <a:r>
              <a:rPr lang="en-MY" dirty="0"/>
              <a:t>Job enrichment refers to the empowerment of employees to assume more responsibility and accountability for planning, organizing, performing, controlling, and evaluating their own work.</a:t>
            </a:r>
          </a:p>
          <a:p>
            <a:pPr marL="0" indent="0">
              <a:buNone/>
            </a:pPr>
            <a:r>
              <a:rPr lang="en-MY" dirty="0"/>
              <a:t>Five job characteristics hold the key to job enrichment efforts</a:t>
            </a:r>
          </a:p>
          <a:p>
            <a:pPr marL="0" indent="0">
              <a:buNone/>
            </a:pPr>
            <a:endParaRPr lang="en-MY" dirty="0"/>
          </a:p>
          <a:p>
            <a:r>
              <a:rPr lang="en-MY" dirty="0"/>
              <a:t>Skill variety—the extent to which a job requires a variety of employee competencies to carry out the work.</a:t>
            </a:r>
          </a:p>
        </p:txBody>
      </p:sp>
    </p:spTree>
    <p:extLst>
      <p:ext uri="{BB962C8B-B14F-4D97-AF65-F5344CB8AC3E}">
        <p14:creationId xmlns:p14="http://schemas.microsoft.com/office/powerpoint/2010/main" val="31035892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Job Enrichment</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Task identity—the extent to which a job requires an employee to complete a whole and identifiable piece of work.</a:t>
            </a:r>
          </a:p>
          <a:p>
            <a:endParaRPr lang="en-MY" dirty="0"/>
          </a:p>
          <a:p>
            <a:r>
              <a:rPr lang="en-MY" dirty="0"/>
              <a:t>Task significance—the extent to which an employee perceives the job as having a substantial impact on the lives of other people, whether those people are within or outside the organization.</a:t>
            </a:r>
          </a:p>
        </p:txBody>
      </p:sp>
    </p:spTree>
    <p:extLst>
      <p:ext uri="{BB962C8B-B14F-4D97-AF65-F5344CB8AC3E}">
        <p14:creationId xmlns:p14="http://schemas.microsoft.com/office/powerpoint/2010/main" val="40408313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Job Enrichment</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Autonomy—the extent to which the job provides empowerment and discretion to an employee in scheduling tasks and in determining procedures to be used in carrying out those tasks.</a:t>
            </a:r>
          </a:p>
          <a:p>
            <a:endParaRPr lang="en-MY" dirty="0"/>
          </a:p>
          <a:p>
            <a:r>
              <a:rPr lang="en-MY" dirty="0"/>
              <a:t>Job feedback—the extent to which carrying out job-related tasks provides direct and clear information about the effectiveness of an employee’s performance.</a:t>
            </a:r>
          </a:p>
          <a:p>
            <a:endParaRPr lang="en-MY" dirty="0"/>
          </a:p>
        </p:txBody>
      </p:sp>
    </p:spTree>
    <p:extLst>
      <p:ext uri="{BB962C8B-B14F-4D97-AF65-F5344CB8AC3E}">
        <p14:creationId xmlns:p14="http://schemas.microsoft.com/office/powerpoint/2010/main" val="25966557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459D8-48CA-44B8-9048-5D647793C270}"/>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E5DD86BE-F8F0-4373-9F6F-4116B564C9AE}"/>
              </a:ext>
            </a:extLst>
          </p:cNvPr>
          <p:cNvSpPr>
            <a:spLocks noGrp="1"/>
          </p:cNvSpPr>
          <p:nvPr>
            <p:ph idx="1"/>
          </p:nvPr>
        </p:nvSpPr>
        <p:spPr>
          <a:xfrm>
            <a:off x="685800" y="1556792"/>
            <a:ext cx="8458200" cy="4530725"/>
          </a:xfrm>
        </p:spPr>
        <p:txBody>
          <a:bodyPr/>
          <a:lstStyle/>
          <a:p>
            <a:pPr marL="0" indent="0">
              <a:buNone/>
            </a:pPr>
            <a:r>
              <a:rPr lang="en-MY" dirty="0"/>
              <a:t>Which of the following is the BEST example of an essential job function for a senior shipping specialist in an operations department?	    </a:t>
            </a:r>
          </a:p>
          <a:p>
            <a:pPr marL="0" indent="0">
              <a:buNone/>
            </a:pPr>
            <a:r>
              <a:rPr lang="en-MY" dirty="0"/>
              <a:t>a) Supervise shipping staff to ensure that procedures are followed.	    </a:t>
            </a:r>
          </a:p>
          <a:p>
            <a:pPr marL="0" indent="0">
              <a:buNone/>
            </a:pPr>
            <a:r>
              <a:rPr lang="en-MY" dirty="0"/>
              <a:t>b) Oversee the use of the company van when needed.	    </a:t>
            </a:r>
          </a:p>
          <a:p>
            <a:pPr marL="0" indent="0">
              <a:buNone/>
            </a:pPr>
            <a:r>
              <a:rPr lang="en-MY" dirty="0"/>
              <a:t>c) Accompany HR personnel at local recruiting fairs.	    </a:t>
            </a:r>
          </a:p>
          <a:p>
            <a:pPr marL="0" indent="0">
              <a:buNone/>
            </a:pPr>
            <a:r>
              <a:rPr lang="en-MY" dirty="0"/>
              <a:t>d) Encourage shipping staff to participate in company-sponsored retirement planning.</a:t>
            </a:r>
          </a:p>
          <a:p>
            <a:pPr marL="0" indent="0">
              <a:buNone/>
            </a:pPr>
            <a:endParaRPr lang="en-MY" dirty="0"/>
          </a:p>
        </p:txBody>
      </p:sp>
    </p:spTree>
    <p:extLst>
      <p:ext uri="{BB962C8B-B14F-4D97-AF65-F5344CB8AC3E}">
        <p14:creationId xmlns:p14="http://schemas.microsoft.com/office/powerpoint/2010/main" val="39330610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6B0D9-8DB1-4338-96E9-5CB409B7518E}"/>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348D81D5-1210-4FFE-92A5-5EFAF7D453EA}"/>
              </a:ext>
            </a:extLst>
          </p:cNvPr>
          <p:cNvSpPr>
            <a:spLocks noGrp="1"/>
          </p:cNvSpPr>
          <p:nvPr>
            <p:ph idx="1"/>
          </p:nvPr>
        </p:nvSpPr>
        <p:spPr>
          <a:xfrm>
            <a:off x="914400" y="1600200"/>
            <a:ext cx="8050088" cy="4530725"/>
          </a:xfrm>
        </p:spPr>
        <p:txBody>
          <a:bodyPr/>
          <a:lstStyle/>
          <a:p>
            <a:r>
              <a:rPr lang="en-MY" dirty="0"/>
              <a:t>Option A</a:t>
            </a:r>
          </a:p>
          <a:p>
            <a:pPr marL="0" indent="0">
              <a:buNone/>
            </a:pPr>
            <a:r>
              <a:rPr lang="en-MY" dirty="0"/>
              <a:t>Job analysis is a crucial step in validating all major personnel activities in accordance with Equal Employment Opportunity Commission (EEOC). In evaluating the validity of essential job functions, the EEOC notes that case by case determinations are made. While percentages of time may be helpful as a starting point for HR to assess whether a function is essential, it is ordinarily recommended that the percentages not be included in the job description itself</a:t>
            </a:r>
          </a:p>
        </p:txBody>
      </p:sp>
    </p:spTree>
    <p:extLst>
      <p:ext uri="{BB962C8B-B14F-4D97-AF65-F5344CB8AC3E}">
        <p14:creationId xmlns:p14="http://schemas.microsoft.com/office/powerpoint/2010/main" val="42178905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02945018"/>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16418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Human Resource Planning</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Workforce planning (also called Human Resource Planning, HRP) has traditionally been used by organizations to ensure that the right person is in the right job at the right time</a:t>
            </a:r>
          </a:p>
          <a:p>
            <a:endParaRPr lang="en-MY" dirty="0"/>
          </a:p>
          <a:p>
            <a:r>
              <a:rPr lang="en-MY" dirty="0"/>
              <a:t>Human Resource Planning focuses on </a:t>
            </a:r>
            <a:r>
              <a:rPr lang="en-MY" dirty="0" err="1"/>
              <a:t>analyzing</a:t>
            </a:r>
            <a:r>
              <a:rPr lang="en-MY" dirty="0"/>
              <a:t> an organization’s HR needs as the organization’s conditions change, and then supplying strategies to help respond proactively to those changes over time.</a:t>
            </a:r>
          </a:p>
        </p:txBody>
      </p:sp>
    </p:spTree>
    <p:extLst>
      <p:ext uri="{BB962C8B-B14F-4D97-AF65-F5344CB8AC3E}">
        <p14:creationId xmlns:p14="http://schemas.microsoft.com/office/powerpoint/2010/main" val="267711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Workforce planning</a:t>
            </a:r>
          </a:p>
        </p:txBody>
      </p:sp>
      <p:pic>
        <p:nvPicPr>
          <p:cNvPr id="5" name="Picture 4">
            <a:extLst>
              <a:ext uri="{FF2B5EF4-FFF2-40B4-BE49-F238E27FC236}">
                <a16:creationId xmlns:a16="http://schemas.microsoft.com/office/drawing/2014/main" id="{17347715-86F1-4E39-A581-0B3DFB73CDB1}"/>
              </a:ext>
            </a:extLst>
          </p:cNvPr>
          <p:cNvPicPr>
            <a:picLocks noChangeAspect="1"/>
          </p:cNvPicPr>
          <p:nvPr/>
        </p:nvPicPr>
        <p:blipFill>
          <a:blip r:embed="rId2"/>
          <a:stretch>
            <a:fillRect/>
          </a:stretch>
        </p:blipFill>
        <p:spPr>
          <a:xfrm>
            <a:off x="1043608" y="1916832"/>
            <a:ext cx="7328230" cy="4091905"/>
          </a:xfrm>
          <a:prstGeom prst="rect">
            <a:avLst/>
          </a:prstGeom>
        </p:spPr>
      </p:pic>
    </p:spTree>
    <p:extLst>
      <p:ext uri="{BB962C8B-B14F-4D97-AF65-F5344CB8AC3E}">
        <p14:creationId xmlns:p14="http://schemas.microsoft.com/office/powerpoint/2010/main" val="5785962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Workforce Planning</a:t>
            </a:r>
          </a:p>
        </p:txBody>
      </p:sp>
      <p:sp>
        <p:nvSpPr>
          <p:cNvPr id="4" name="TextBox 3">
            <a:extLst>
              <a:ext uri="{FF2B5EF4-FFF2-40B4-BE49-F238E27FC236}">
                <a16:creationId xmlns:a16="http://schemas.microsoft.com/office/drawing/2014/main" id="{B63649DB-A96A-451A-8E92-F427CDA986A7}"/>
              </a:ext>
            </a:extLst>
          </p:cNvPr>
          <p:cNvSpPr txBox="1"/>
          <p:nvPr/>
        </p:nvSpPr>
        <p:spPr>
          <a:xfrm>
            <a:off x="750404" y="1595021"/>
            <a:ext cx="7643192" cy="5262979"/>
          </a:xfrm>
          <a:prstGeom prst="rect">
            <a:avLst/>
          </a:prstGeom>
          <a:noFill/>
        </p:spPr>
        <p:txBody>
          <a:bodyPr wrap="square" rtlCol="0">
            <a:spAutoFit/>
          </a:bodyPr>
          <a:lstStyle/>
          <a:p>
            <a:r>
              <a:rPr lang="en-MY" sz="2400" dirty="0"/>
              <a:t>Workforce planning is the process of identifying and analysing the organization’s need for human capital to allow for the achievement of the organization’s goals. This process includes the following actions:</a:t>
            </a:r>
          </a:p>
          <a:p>
            <a:endParaRPr lang="en-MY" sz="2400" dirty="0"/>
          </a:p>
          <a:p>
            <a:pPr marL="285750" indent="-285750">
              <a:buFont typeface="Wingdings" panose="05000000000000000000" pitchFamily="2" charset="2"/>
              <a:buChar char="§"/>
            </a:pPr>
            <a:r>
              <a:rPr lang="en-MY" sz="2400" dirty="0"/>
              <a:t>Forecasting the future composition of the workforce</a:t>
            </a:r>
          </a:p>
          <a:p>
            <a:endParaRPr lang="en-MY" sz="2400" dirty="0"/>
          </a:p>
          <a:p>
            <a:pPr marL="285750" indent="-285750">
              <a:buFont typeface="Wingdings" panose="05000000000000000000" pitchFamily="2" charset="2"/>
              <a:buChar char="§"/>
            </a:pPr>
            <a:r>
              <a:rPr lang="en-MY" sz="2400" dirty="0"/>
              <a:t>Identifying any gaps between the current and future staff</a:t>
            </a:r>
          </a:p>
          <a:p>
            <a:pPr marL="285750" indent="-285750">
              <a:buFont typeface="Wingdings" panose="05000000000000000000" pitchFamily="2" charset="2"/>
              <a:buChar char="§"/>
            </a:pPr>
            <a:endParaRPr lang="en-MY" sz="2400" dirty="0"/>
          </a:p>
          <a:p>
            <a:pPr marL="285750" indent="-285750">
              <a:buFont typeface="Wingdings" panose="05000000000000000000" pitchFamily="2" charset="2"/>
              <a:buChar char="§"/>
            </a:pPr>
            <a:r>
              <a:rPr lang="en-MY" sz="2400" dirty="0"/>
              <a:t>Deciding how to close those gaps</a:t>
            </a:r>
          </a:p>
          <a:p>
            <a:endParaRPr lang="en-MY" sz="2400" dirty="0"/>
          </a:p>
          <a:p>
            <a:pPr marL="285750" indent="-285750">
              <a:buFont typeface="Wingdings" panose="05000000000000000000" pitchFamily="2" charset="2"/>
              <a:buChar char="§"/>
            </a:pPr>
            <a:r>
              <a:rPr lang="en-MY" sz="2400" dirty="0"/>
              <a:t>Determining how to meet the staffing needs</a:t>
            </a:r>
          </a:p>
          <a:p>
            <a:endParaRPr lang="en-MY" sz="2400" dirty="0"/>
          </a:p>
        </p:txBody>
      </p:sp>
    </p:spTree>
    <p:extLst>
      <p:ext uri="{BB962C8B-B14F-4D97-AF65-F5344CB8AC3E}">
        <p14:creationId xmlns:p14="http://schemas.microsoft.com/office/powerpoint/2010/main" val="7891007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4E33-1812-493F-972C-72F58D7B769E}"/>
              </a:ext>
            </a:extLst>
          </p:cNvPr>
          <p:cNvSpPr>
            <a:spLocks noGrp="1"/>
          </p:cNvSpPr>
          <p:nvPr>
            <p:ph type="title"/>
          </p:nvPr>
        </p:nvSpPr>
        <p:spPr/>
        <p:txBody>
          <a:bodyPr/>
          <a:lstStyle/>
          <a:p>
            <a:r>
              <a:rPr lang="en-MY" dirty="0"/>
              <a:t>Workforce Planning</a:t>
            </a:r>
          </a:p>
        </p:txBody>
      </p:sp>
      <p:cxnSp>
        <p:nvCxnSpPr>
          <p:cNvPr id="5" name="Straight Connector 4">
            <a:extLst>
              <a:ext uri="{FF2B5EF4-FFF2-40B4-BE49-F238E27FC236}">
                <a16:creationId xmlns:a16="http://schemas.microsoft.com/office/drawing/2014/main" id="{3D0AF1FE-8651-4A9C-BD88-22C1E24225C7}"/>
              </a:ext>
            </a:extLst>
          </p:cNvPr>
          <p:cNvCxnSpPr/>
          <p:nvPr/>
        </p:nvCxnSpPr>
        <p:spPr>
          <a:xfrm>
            <a:off x="2267744" y="2276872"/>
            <a:ext cx="0" cy="2808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8D6A23A-1C6F-4460-9EDA-955233935E33}"/>
              </a:ext>
            </a:extLst>
          </p:cNvPr>
          <p:cNvCxnSpPr/>
          <p:nvPr/>
        </p:nvCxnSpPr>
        <p:spPr>
          <a:xfrm>
            <a:off x="2267744" y="5085184"/>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EFCF359-1AE0-4DA4-B145-B81D3AB60933}"/>
              </a:ext>
            </a:extLst>
          </p:cNvPr>
          <p:cNvSpPr txBox="1"/>
          <p:nvPr/>
        </p:nvSpPr>
        <p:spPr>
          <a:xfrm>
            <a:off x="698162" y="1649611"/>
            <a:ext cx="2505686" cy="369332"/>
          </a:xfrm>
          <a:prstGeom prst="rect">
            <a:avLst/>
          </a:prstGeom>
          <a:noFill/>
        </p:spPr>
        <p:txBody>
          <a:bodyPr wrap="square" rtlCol="0">
            <a:spAutoFit/>
          </a:bodyPr>
          <a:lstStyle/>
          <a:p>
            <a:r>
              <a:rPr lang="en-MY" dirty="0"/>
              <a:t>Quantity Of Talent</a:t>
            </a:r>
          </a:p>
        </p:txBody>
      </p:sp>
      <p:sp>
        <p:nvSpPr>
          <p:cNvPr id="9" name="TextBox 8">
            <a:extLst>
              <a:ext uri="{FF2B5EF4-FFF2-40B4-BE49-F238E27FC236}">
                <a16:creationId xmlns:a16="http://schemas.microsoft.com/office/drawing/2014/main" id="{80839239-61B3-4F8B-941A-B4B88A6C3B6B}"/>
              </a:ext>
            </a:extLst>
          </p:cNvPr>
          <p:cNvSpPr txBox="1"/>
          <p:nvPr/>
        </p:nvSpPr>
        <p:spPr>
          <a:xfrm>
            <a:off x="5871483" y="5085184"/>
            <a:ext cx="1296144" cy="369332"/>
          </a:xfrm>
          <a:prstGeom prst="rect">
            <a:avLst/>
          </a:prstGeom>
          <a:noFill/>
        </p:spPr>
        <p:txBody>
          <a:bodyPr wrap="square" rtlCol="0">
            <a:spAutoFit/>
          </a:bodyPr>
          <a:lstStyle/>
          <a:p>
            <a:r>
              <a:rPr lang="en-MY" dirty="0"/>
              <a:t>Time</a:t>
            </a:r>
          </a:p>
        </p:txBody>
      </p:sp>
      <p:cxnSp>
        <p:nvCxnSpPr>
          <p:cNvPr id="11" name="Straight Connector 10">
            <a:extLst>
              <a:ext uri="{FF2B5EF4-FFF2-40B4-BE49-F238E27FC236}">
                <a16:creationId xmlns:a16="http://schemas.microsoft.com/office/drawing/2014/main" id="{5BA75FE2-704B-4B0E-84D8-77ABFD37F048}"/>
              </a:ext>
            </a:extLst>
          </p:cNvPr>
          <p:cNvCxnSpPr/>
          <p:nvPr/>
        </p:nvCxnSpPr>
        <p:spPr>
          <a:xfrm flipV="1">
            <a:off x="2411760" y="2276872"/>
            <a:ext cx="216024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24D54E8-EFEE-4A65-BB70-D739CAD06EE9}"/>
              </a:ext>
            </a:extLst>
          </p:cNvPr>
          <p:cNvCxnSpPr>
            <a:cxnSpLocks/>
          </p:cNvCxnSpPr>
          <p:nvPr/>
        </p:nvCxnSpPr>
        <p:spPr>
          <a:xfrm flipV="1">
            <a:off x="2411753" y="2731702"/>
            <a:ext cx="2388847" cy="14974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9B89D1-A167-4676-BFAD-740733F2D788}"/>
              </a:ext>
            </a:extLst>
          </p:cNvPr>
          <p:cNvSpPr txBox="1"/>
          <p:nvPr/>
        </p:nvSpPr>
        <p:spPr>
          <a:xfrm>
            <a:off x="3851920" y="1852860"/>
            <a:ext cx="1440160" cy="369332"/>
          </a:xfrm>
          <a:prstGeom prst="rect">
            <a:avLst/>
          </a:prstGeom>
          <a:noFill/>
        </p:spPr>
        <p:txBody>
          <a:bodyPr wrap="square" rtlCol="0">
            <a:spAutoFit/>
          </a:bodyPr>
          <a:lstStyle/>
          <a:p>
            <a:r>
              <a:rPr lang="en-MY" dirty="0"/>
              <a:t>Demand</a:t>
            </a:r>
          </a:p>
        </p:txBody>
      </p:sp>
      <p:sp>
        <p:nvSpPr>
          <p:cNvPr id="16" name="TextBox 15">
            <a:extLst>
              <a:ext uri="{FF2B5EF4-FFF2-40B4-BE49-F238E27FC236}">
                <a16:creationId xmlns:a16="http://schemas.microsoft.com/office/drawing/2014/main" id="{52D61BB0-F992-4ADC-BB0B-5135B9F404E4}"/>
              </a:ext>
            </a:extLst>
          </p:cNvPr>
          <p:cNvSpPr txBox="1"/>
          <p:nvPr/>
        </p:nvSpPr>
        <p:spPr>
          <a:xfrm>
            <a:off x="3923928" y="3501008"/>
            <a:ext cx="1020680" cy="369332"/>
          </a:xfrm>
          <a:prstGeom prst="rect">
            <a:avLst/>
          </a:prstGeom>
          <a:noFill/>
        </p:spPr>
        <p:txBody>
          <a:bodyPr wrap="square" rtlCol="0">
            <a:spAutoFit/>
          </a:bodyPr>
          <a:lstStyle/>
          <a:p>
            <a:r>
              <a:rPr lang="en-MY" dirty="0"/>
              <a:t>Supply</a:t>
            </a:r>
          </a:p>
        </p:txBody>
      </p:sp>
      <p:sp>
        <p:nvSpPr>
          <p:cNvPr id="17" name="TextBox 16">
            <a:extLst>
              <a:ext uri="{FF2B5EF4-FFF2-40B4-BE49-F238E27FC236}">
                <a16:creationId xmlns:a16="http://schemas.microsoft.com/office/drawing/2014/main" id="{122587E5-8F81-4960-9381-FF2F632509B5}"/>
              </a:ext>
            </a:extLst>
          </p:cNvPr>
          <p:cNvSpPr txBox="1"/>
          <p:nvPr/>
        </p:nvSpPr>
        <p:spPr>
          <a:xfrm>
            <a:off x="1475663" y="4005064"/>
            <a:ext cx="792081" cy="369332"/>
          </a:xfrm>
          <a:prstGeom prst="rect">
            <a:avLst/>
          </a:prstGeom>
          <a:noFill/>
        </p:spPr>
        <p:txBody>
          <a:bodyPr wrap="square" rtlCol="0">
            <a:spAutoFit/>
          </a:bodyPr>
          <a:lstStyle/>
          <a:p>
            <a:r>
              <a:rPr lang="en-MY" dirty="0"/>
              <a:t>10 X</a:t>
            </a:r>
          </a:p>
        </p:txBody>
      </p:sp>
      <p:sp>
        <p:nvSpPr>
          <p:cNvPr id="18" name="TextBox 17">
            <a:extLst>
              <a:ext uri="{FF2B5EF4-FFF2-40B4-BE49-F238E27FC236}">
                <a16:creationId xmlns:a16="http://schemas.microsoft.com/office/drawing/2014/main" id="{9788D11B-32AA-4C39-981B-B198CD589183}"/>
              </a:ext>
            </a:extLst>
          </p:cNvPr>
          <p:cNvSpPr txBox="1"/>
          <p:nvPr/>
        </p:nvSpPr>
        <p:spPr>
          <a:xfrm>
            <a:off x="1484045" y="3429000"/>
            <a:ext cx="792081" cy="369332"/>
          </a:xfrm>
          <a:prstGeom prst="rect">
            <a:avLst/>
          </a:prstGeom>
          <a:noFill/>
        </p:spPr>
        <p:txBody>
          <a:bodyPr wrap="square" rtlCol="0">
            <a:spAutoFit/>
          </a:bodyPr>
          <a:lstStyle/>
          <a:p>
            <a:r>
              <a:rPr lang="en-MY" dirty="0"/>
              <a:t>12 X</a:t>
            </a:r>
          </a:p>
        </p:txBody>
      </p:sp>
      <p:sp>
        <p:nvSpPr>
          <p:cNvPr id="19" name="Right Brace 18">
            <a:extLst>
              <a:ext uri="{FF2B5EF4-FFF2-40B4-BE49-F238E27FC236}">
                <a16:creationId xmlns:a16="http://schemas.microsoft.com/office/drawing/2014/main" id="{A79C920D-35E8-4A5F-9E5D-0F26EAE2CD89}"/>
              </a:ext>
            </a:extLst>
          </p:cNvPr>
          <p:cNvSpPr/>
          <p:nvPr/>
        </p:nvSpPr>
        <p:spPr>
          <a:xfrm>
            <a:off x="4879820" y="2244181"/>
            <a:ext cx="216024" cy="42401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MY"/>
          </a:p>
        </p:txBody>
      </p:sp>
      <p:sp>
        <p:nvSpPr>
          <p:cNvPr id="20" name="TextBox 19">
            <a:extLst>
              <a:ext uri="{FF2B5EF4-FFF2-40B4-BE49-F238E27FC236}">
                <a16:creationId xmlns:a16="http://schemas.microsoft.com/office/drawing/2014/main" id="{8158FE8F-D018-4AE3-BACD-A3EEC0A5482B}"/>
              </a:ext>
            </a:extLst>
          </p:cNvPr>
          <p:cNvSpPr txBox="1"/>
          <p:nvPr/>
        </p:nvSpPr>
        <p:spPr>
          <a:xfrm>
            <a:off x="5436096" y="2216531"/>
            <a:ext cx="864096" cy="369331"/>
          </a:xfrm>
          <a:prstGeom prst="rect">
            <a:avLst/>
          </a:prstGeom>
          <a:noFill/>
        </p:spPr>
        <p:txBody>
          <a:bodyPr wrap="square" rtlCol="0">
            <a:spAutoFit/>
          </a:bodyPr>
          <a:lstStyle/>
          <a:p>
            <a:r>
              <a:rPr lang="en-MY" dirty="0"/>
              <a:t>Gap</a:t>
            </a:r>
          </a:p>
        </p:txBody>
      </p:sp>
    </p:spTree>
    <p:extLst>
      <p:ext uri="{BB962C8B-B14F-4D97-AF65-F5344CB8AC3E}">
        <p14:creationId xmlns:p14="http://schemas.microsoft.com/office/powerpoint/2010/main" val="2688171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2080-6746-4E6E-8C1C-0E104D43B9F7}"/>
              </a:ext>
            </a:extLst>
          </p:cNvPr>
          <p:cNvSpPr>
            <a:spLocks noGrp="1"/>
          </p:cNvSpPr>
          <p:nvPr>
            <p:ph type="title"/>
          </p:nvPr>
        </p:nvSpPr>
        <p:spPr/>
        <p:txBody>
          <a:bodyPr/>
          <a:lstStyle/>
          <a:p>
            <a:r>
              <a:rPr lang="en-MY" dirty="0"/>
              <a:t>Workforce Planning</a:t>
            </a:r>
          </a:p>
        </p:txBody>
      </p:sp>
      <p:sp>
        <p:nvSpPr>
          <p:cNvPr id="3" name="Content Placeholder 2">
            <a:extLst>
              <a:ext uri="{FF2B5EF4-FFF2-40B4-BE49-F238E27FC236}">
                <a16:creationId xmlns:a16="http://schemas.microsoft.com/office/drawing/2014/main" id="{785F9606-B2D5-440B-9F61-AD942AE3D466}"/>
              </a:ext>
            </a:extLst>
          </p:cNvPr>
          <p:cNvSpPr>
            <a:spLocks noGrp="1"/>
          </p:cNvSpPr>
          <p:nvPr>
            <p:ph idx="1"/>
          </p:nvPr>
        </p:nvSpPr>
        <p:spPr/>
        <p:txBody>
          <a:bodyPr/>
          <a:lstStyle/>
          <a:p>
            <a:pPr marL="0" indent="0">
              <a:buNone/>
            </a:pPr>
            <a:r>
              <a:rPr lang="en-MY" sz="2400" dirty="0"/>
              <a:t>How to fill the Gap</a:t>
            </a:r>
          </a:p>
          <a:p>
            <a:r>
              <a:rPr lang="en-MY" sz="2400" dirty="0"/>
              <a:t>Hire</a:t>
            </a:r>
          </a:p>
          <a:p>
            <a:r>
              <a:rPr lang="en-MY" sz="2400" dirty="0"/>
              <a:t>Develop</a:t>
            </a:r>
          </a:p>
          <a:p>
            <a:r>
              <a:rPr lang="en-MY" sz="2400" dirty="0"/>
              <a:t>Outsource</a:t>
            </a:r>
          </a:p>
          <a:p>
            <a:r>
              <a:rPr lang="en-MY" sz="2400" dirty="0"/>
              <a:t>Design</a:t>
            </a:r>
          </a:p>
          <a:p>
            <a:pPr marL="0" indent="0">
              <a:buNone/>
            </a:pPr>
            <a:endParaRPr lang="en-MY" sz="2400" dirty="0"/>
          </a:p>
          <a:p>
            <a:pPr marL="0" indent="0">
              <a:buNone/>
            </a:pPr>
            <a:r>
              <a:rPr lang="en-MY" sz="2400" dirty="0"/>
              <a:t>Organisation must have </a:t>
            </a:r>
          </a:p>
          <a:p>
            <a:r>
              <a:rPr lang="en-MY" sz="2400" dirty="0"/>
              <a:t>Capability to do the work</a:t>
            </a:r>
          </a:p>
          <a:p>
            <a:r>
              <a:rPr lang="en-MY" sz="2400" dirty="0"/>
              <a:t>Capacity – enough people</a:t>
            </a:r>
          </a:p>
          <a:p>
            <a:r>
              <a:rPr lang="en-MY" sz="2400" dirty="0"/>
              <a:t>Cost – within a budget</a:t>
            </a:r>
          </a:p>
          <a:p>
            <a:r>
              <a:rPr lang="en-MY" sz="2400" dirty="0"/>
              <a:t>Construct – internal vs external</a:t>
            </a:r>
          </a:p>
          <a:p>
            <a:endParaRPr lang="en-MY" sz="2400" dirty="0"/>
          </a:p>
        </p:txBody>
      </p:sp>
    </p:spTree>
    <p:extLst>
      <p:ext uri="{BB962C8B-B14F-4D97-AF65-F5344CB8AC3E}">
        <p14:creationId xmlns:p14="http://schemas.microsoft.com/office/powerpoint/2010/main" val="7367532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2AAA2-9903-4083-B7EE-57092954BBA6}"/>
              </a:ext>
            </a:extLst>
          </p:cNvPr>
          <p:cNvSpPr>
            <a:spLocks noGrp="1"/>
          </p:cNvSpPr>
          <p:nvPr>
            <p:ph type="title"/>
          </p:nvPr>
        </p:nvSpPr>
        <p:spPr/>
        <p:txBody>
          <a:bodyPr/>
          <a:lstStyle/>
          <a:p>
            <a:r>
              <a:rPr lang="en-MY" dirty="0"/>
              <a:t>Talent Strategy</a:t>
            </a:r>
          </a:p>
        </p:txBody>
      </p:sp>
      <p:pic>
        <p:nvPicPr>
          <p:cNvPr id="5" name="Picture 4">
            <a:extLst>
              <a:ext uri="{FF2B5EF4-FFF2-40B4-BE49-F238E27FC236}">
                <a16:creationId xmlns:a16="http://schemas.microsoft.com/office/drawing/2014/main" id="{603783BE-2211-4BA9-A384-B731B281C50C}"/>
              </a:ext>
            </a:extLst>
          </p:cNvPr>
          <p:cNvPicPr>
            <a:picLocks noChangeAspect="1"/>
          </p:cNvPicPr>
          <p:nvPr/>
        </p:nvPicPr>
        <p:blipFill>
          <a:blip r:embed="rId2"/>
          <a:stretch>
            <a:fillRect/>
          </a:stretch>
        </p:blipFill>
        <p:spPr>
          <a:xfrm>
            <a:off x="1547664" y="2132856"/>
            <a:ext cx="5187577" cy="3749005"/>
          </a:xfrm>
          <a:prstGeom prst="rect">
            <a:avLst/>
          </a:prstGeom>
        </p:spPr>
      </p:pic>
    </p:spTree>
    <p:extLst>
      <p:ext uri="{BB962C8B-B14F-4D97-AF65-F5344CB8AC3E}">
        <p14:creationId xmlns:p14="http://schemas.microsoft.com/office/powerpoint/2010/main" val="848975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1CA33-A87A-4F4E-BCC4-F3DB977E526A}"/>
              </a:ext>
            </a:extLst>
          </p:cNvPr>
          <p:cNvSpPr>
            <a:spLocks noGrp="1"/>
          </p:cNvSpPr>
          <p:nvPr>
            <p:ph type="title"/>
          </p:nvPr>
        </p:nvSpPr>
        <p:spPr/>
        <p:txBody>
          <a:bodyPr/>
          <a:lstStyle/>
          <a:p>
            <a:r>
              <a:rPr lang="en-MY" dirty="0"/>
              <a:t>Benefits of Workforce Planning</a:t>
            </a:r>
          </a:p>
        </p:txBody>
      </p:sp>
      <p:sp>
        <p:nvSpPr>
          <p:cNvPr id="4" name="TextBox 3">
            <a:extLst>
              <a:ext uri="{FF2B5EF4-FFF2-40B4-BE49-F238E27FC236}">
                <a16:creationId xmlns:a16="http://schemas.microsoft.com/office/drawing/2014/main" id="{A103A73A-18F3-4D99-9876-4E0EF238ADF3}"/>
              </a:ext>
            </a:extLst>
          </p:cNvPr>
          <p:cNvSpPr txBox="1"/>
          <p:nvPr/>
        </p:nvSpPr>
        <p:spPr>
          <a:xfrm>
            <a:off x="755576" y="1570511"/>
            <a:ext cx="8064896" cy="4832092"/>
          </a:xfrm>
          <a:prstGeom prst="rect">
            <a:avLst/>
          </a:prstGeom>
          <a:noFill/>
        </p:spPr>
        <p:txBody>
          <a:bodyPr wrap="square" rtlCol="0">
            <a:spAutoFit/>
          </a:bodyPr>
          <a:lstStyle/>
          <a:p>
            <a:r>
              <a:rPr lang="en-MY" sz="2200" dirty="0"/>
              <a:t>Organizations should conduct a regular and detailed workforce planning assessment. The goal is to create the best staffed and trained workforce that can respond to the needs of the organization.</a:t>
            </a:r>
          </a:p>
          <a:p>
            <a:endParaRPr lang="en-MY" sz="2200" dirty="0"/>
          </a:p>
          <a:p>
            <a:r>
              <a:rPr lang="en-MY" sz="2200" dirty="0"/>
              <a:t>Effective workforce planning offers the following benefits to an organization:</a:t>
            </a:r>
          </a:p>
          <a:p>
            <a:endParaRPr lang="en-MY" sz="2200" dirty="0"/>
          </a:p>
          <a:p>
            <a:pPr marL="285750" indent="-285750">
              <a:buFont typeface="Wingdings" panose="05000000000000000000" pitchFamily="2" charset="2"/>
              <a:buChar char="§"/>
            </a:pPr>
            <a:r>
              <a:rPr lang="en-MY" sz="2200" dirty="0"/>
              <a:t>Easily accessing employee data to locate talent anywhere in the organization</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Finding the best use for each employee</a:t>
            </a:r>
          </a:p>
          <a:p>
            <a:pPr marL="285750" indent="-285750">
              <a:buFont typeface="Wingdings" panose="05000000000000000000" pitchFamily="2" charset="2"/>
              <a:buChar char="§"/>
            </a:pPr>
            <a:endParaRPr lang="en-MY" sz="2200" dirty="0"/>
          </a:p>
          <a:p>
            <a:pPr marL="285750" indent="-285750">
              <a:buFont typeface="Wingdings" panose="05000000000000000000" pitchFamily="2" charset="2"/>
              <a:buChar char="§"/>
            </a:pPr>
            <a:r>
              <a:rPr lang="en-MY" sz="2200" dirty="0"/>
              <a:t>Recruiting passive job candidates </a:t>
            </a:r>
          </a:p>
        </p:txBody>
      </p:sp>
    </p:spTree>
    <p:extLst>
      <p:ext uri="{BB962C8B-B14F-4D97-AF65-F5344CB8AC3E}">
        <p14:creationId xmlns:p14="http://schemas.microsoft.com/office/powerpoint/2010/main" val="2938404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Equating Workforce Demand to Supply</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a:xfrm>
            <a:off x="685800" y="1628800"/>
            <a:ext cx="8134672" cy="4530725"/>
          </a:xfrm>
        </p:spPr>
        <p:txBody>
          <a:bodyPr/>
          <a:lstStyle/>
          <a:p>
            <a:r>
              <a:rPr lang="en-MY" dirty="0"/>
              <a:t>Demand Equals Supply - The company can simply continue doing what it is doing; nothing else is required, at least in the short run.</a:t>
            </a:r>
          </a:p>
          <a:p>
            <a:endParaRPr lang="en-MY" dirty="0"/>
          </a:p>
          <a:p>
            <a:r>
              <a:rPr lang="en-MY" dirty="0"/>
              <a:t>Demand Is Less Than Supply - Large organizations down-size, restructure, right-size, and streamline to cut costs, increase efficiency, improve productivity, and remain competitive. Methods used are restricted hiring, reduced working hours, job sharing, early retirement, retraining, and layoffs.</a:t>
            </a:r>
          </a:p>
        </p:txBody>
      </p:sp>
    </p:spTree>
    <p:extLst>
      <p:ext uri="{BB962C8B-B14F-4D97-AF65-F5344CB8AC3E}">
        <p14:creationId xmlns:p14="http://schemas.microsoft.com/office/powerpoint/2010/main" val="13649339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Equating Workforce Demand to Supply</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Demand Is Greater Than Supply - Creative recruiting (seeking different sourcing), compensation incentive (premium pay, four-day workweeks, flexible working hours, telecommuting, parttime, employment, and child care </a:t>
            </a:r>
            <a:r>
              <a:rPr lang="en-MY" dirty="0" err="1"/>
              <a:t>centers</a:t>
            </a:r>
            <a:r>
              <a:rPr lang="en-MY" dirty="0"/>
              <a:t>), training programs (special training programs to prepare previously unemployable individuals for positions with a firm), and different selection standards (lowering of employment standards and coupled with training programs).</a:t>
            </a:r>
          </a:p>
        </p:txBody>
      </p:sp>
    </p:spTree>
    <p:extLst>
      <p:ext uri="{BB962C8B-B14F-4D97-AF65-F5344CB8AC3E}">
        <p14:creationId xmlns:p14="http://schemas.microsoft.com/office/powerpoint/2010/main" val="17863223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787630293"/>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68501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Demand Forecast</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a:xfrm>
            <a:off x="914400" y="1947665"/>
            <a:ext cx="7690048" cy="2980928"/>
          </a:xfrm>
        </p:spPr>
        <p:txBody>
          <a:bodyPr/>
          <a:lstStyle/>
          <a:p>
            <a:pPr marL="0" indent="0">
              <a:buNone/>
            </a:pPr>
            <a:r>
              <a:rPr lang="en-MY" dirty="0"/>
              <a:t>Demand forecasting is the process of estimating the future quantity and quality of people required. The basis of the forecast must be the annual budget and long-term corporate plan, translated into activity levels for each function and department. </a:t>
            </a:r>
          </a:p>
        </p:txBody>
      </p:sp>
    </p:spTree>
    <p:extLst>
      <p:ext uri="{BB962C8B-B14F-4D97-AF65-F5344CB8AC3E}">
        <p14:creationId xmlns:p14="http://schemas.microsoft.com/office/powerpoint/2010/main" val="39758991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Supply Forecast</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Supply forecasting means to make an estimation of supply of human resources taking into consideration the analysis of current human resources inventory and future availability</a:t>
            </a:r>
          </a:p>
          <a:p>
            <a:pPr marL="0" indent="0">
              <a:buNone/>
            </a:pPr>
            <a:endParaRPr lang="en-MY" dirty="0"/>
          </a:p>
          <a:p>
            <a:r>
              <a:rPr lang="en-MY" dirty="0"/>
              <a:t>Gap Analysis - Subtract the projected supply from the projected demand. A negative result indicates the need for a new strategy.</a:t>
            </a:r>
          </a:p>
        </p:txBody>
      </p:sp>
    </p:spTree>
    <p:extLst>
      <p:ext uri="{BB962C8B-B14F-4D97-AF65-F5344CB8AC3E}">
        <p14:creationId xmlns:p14="http://schemas.microsoft.com/office/powerpoint/2010/main" val="34102276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Strategy Identification</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a:xfrm>
            <a:off x="685800" y="1628800"/>
            <a:ext cx="8134672" cy="4530725"/>
          </a:xfrm>
        </p:spPr>
        <p:txBody>
          <a:bodyPr/>
          <a:lstStyle/>
          <a:p>
            <a:pPr marL="0" indent="0">
              <a:buNone/>
            </a:pPr>
            <a:r>
              <a:rPr lang="en-MY" sz="2700" dirty="0"/>
              <a:t>Demand-side strategies reduce the number of positions that need to be filled. They include:</a:t>
            </a:r>
          </a:p>
          <a:p>
            <a:r>
              <a:rPr lang="en-MY" sz="2700" b="1" dirty="0"/>
              <a:t>Retention</a:t>
            </a:r>
            <a:r>
              <a:rPr lang="en-MY" sz="2700" dirty="0"/>
              <a:t>: Reduce turnover through retention incentives and employee engagement strategies.</a:t>
            </a:r>
          </a:p>
          <a:p>
            <a:r>
              <a:rPr lang="en-MY" sz="2700" b="1" dirty="0"/>
              <a:t>Reorganization</a:t>
            </a:r>
            <a:r>
              <a:rPr lang="en-MY" sz="2700" dirty="0"/>
              <a:t>: Reduce the number of management positions by expanding supervisory span of control.</a:t>
            </a:r>
          </a:p>
          <a:p>
            <a:r>
              <a:rPr lang="en-MY" sz="2700" b="1" dirty="0"/>
              <a:t>Work Process Redesign</a:t>
            </a:r>
            <a:r>
              <a:rPr lang="en-MY" sz="2700" dirty="0"/>
              <a:t>: Reduce staffing needs by streamlining workflows and methods.</a:t>
            </a:r>
          </a:p>
          <a:p>
            <a:r>
              <a:rPr lang="en-MY" sz="2700" b="1" dirty="0"/>
              <a:t>Employee Performance Management</a:t>
            </a:r>
            <a:r>
              <a:rPr lang="en-MY" sz="2700" dirty="0"/>
              <a:t>: Reduce staffing needs by improving individual productivity.</a:t>
            </a:r>
          </a:p>
        </p:txBody>
      </p:sp>
    </p:spTree>
    <p:extLst>
      <p:ext uri="{BB962C8B-B14F-4D97-AF65-F5344CB8AC3E}">
        <p14:creationId xmlns:p14="http://schemas.microsoft.com/office/powerpoint/2010/main" val="25537623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Supply-side strategies</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a:xfrm>
            <a:off x="685800" y="1556792"/>
            <a:ext cx="8206680" cy="4530725"/>
          </a:xfrm>
        </p:spPr>
        <p:txBody>
          <a:bodyPr/>
          <a:lstStyle/>
          <a:p>
            <a:pPr marL="0" indent="0">
              <a:buNone/>
            </a:pPr>
            <a:r>
              <a:rPr lang="en-MY" dirty="0"/>
              <a:t>Supply-side strategies help fill the remaining staffing gap once demand-side strategies have reduced the number of positions that must be filled. They include:</a:t>
            </a:r>
          </a:p>
          <a:p>
            <a:r>
              <a:rPr lang="en-MY" b="1" dirty="0"/>
              <a:t>Recruitment: </a:t>
            </a:r>
            <a:r>
              <a:rPr lang="en-MY" dirty="0"/>
              <a:t>Expand applicant pools through enhanced marketing (e.g., broadening the target recruitment area, increasing advertising venues, and improved branding strategy).</a:t>
            </a:r>
          </a:p>
          <a:p>
            <a:r>
              <a:rPr lang="en-MY" b="1" dirty="0"/>
              <a:t>Modified Qualifications: </a:t>
            </a:r>
            <a:r>
              <a:rPr lang="en-MY" dirty="0"/>
              <a:t>Expand applicant pools by considering a broader range of experience and education.</a:t>
            </a:r>
          </a:p>
        </p:txBody>
      </p:sp>
    </p:spTree>
    <p:extLst>
      <p:ext uri="{BB962C8B-B14F-4D97-AF65-F5344CB8AC3E}">
        <p14:creationId xmlns:p14="http://schemas.microsoft.com/office/powerpoint/2010/main" val="30168692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Supply-side strategies</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b="1" dirty="0"/>
              <a:t>Workforce Development: </a:t>
            </a:r>
            <a:r>
              <a:rPr lang="en-MY" dirty="0"/>
              <a:t>Grow future applicant pools by supporting schools and apprenticeship programs.</a:t>
            </a:r>
          </a:p>
          <a:p>
            <a:r>
              <a:rPr lang="en-MY" b="1" dirty="0"/>
              <a:t>Training and Development: </a:t>
            </a:r>
            <a:r>
              <a:rPr lang="en-MY" dirty="0"/>
              <a:t>Keep current staff up-to-date in their knowledge and skills through on-the-job and other training and development programs.</a:t>
            </a:r>
          </a:p>
          <a:p>
            <a:r>
              <a:rPr lang="en-MY" b="1" dirty="0"/>
              <a:t>Succession Planning: </a:t>
            </a:r>
            <a:r>
              <a:rPr lang="en-MY" dirty="0"/>
              <a:t>Grow new internal applicant pools through training and development programs.</a:t>
            </a:r>
          </a:p>
        </p:txBody>
      </p:sp>
    </p:spTree>
    <p:extLst>
      <p:ext uri="{BB962C8B-B14F-4D97-AF65-F5344CB8AC3E}">
        <p14:creationId xmlns:p14="http://schemas.microsoft.com/office/powerpoint/2010/main" val="23470710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900796215"/>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60321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Contingent Staffing</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Contingent staffing also referred to as alternative staffing, also called flexible staffing, it uses alternative recruiting sources and workers who are not regular employees. Many staffing approaches are possible other than conventional full-time arrangements where the organization directly hires, supervises, and provides compensation and benefits to regular employees.</a:t>
            </a:r>
          </a:p>
        </p:txBody>
      </p:sp>
    </p:spTree>
    <p:extLst>
      <p:ext uri="{BB962C8B-B14F-4D97-AF65-F5344CB8AC3E}">
        <p14:creationId xmlns:p14="http://schemas.microsoft.com/office/powerpoint/2010/main" val="2512915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Contingent Staffing</a:t>
            </a:r>
          </a:p>
        </p:txBody>
      </p:sp>
      <p:pic>
        <p:nvPicPr>
          <p:cNvPr id="5" name="Picture 4">
            <a:extLst>
              <a:ext uri="{FF2B5EF4-FFF2-40B4-BE49-F238E27FC236}">
                <a16:creationId xmlns:a16="http://schemas.microsoft.com/office/drawing/2014/main" id="{F8463CA9-D7CB-495C-AA14-BFE8D3264A60}"/>
              </a:ext>
            </a:extLst>
          </p:cNvPr>
          <p:cNvPicPr>
            <a:picLocks noChangeAspect="1"/>
          </p:cNvPicPr>
          <p:nvPr/>
        </p:nvPicPr>
        <p:blipFill>
          <a:blip r:embed="rId2"/>
          <a:stretch>
            <a:fillRect/>
          </a:stretch>
        </p:blipFill>
        <p:spPr>
          <a:xfrm>
            <a:off x="1835696" y="1772815"/>
            <a:ext cx="5760640" cy="4659813"/>
          </a:xfrm>
          <a:prstGeom prst="rect">
            <a:avLst/>
          </a:prstGeom>
        </p:spPr>
      </p:pic>
    </p:spTree>
    <p:extLst>
      <p:ext uri="{BB962C8B-B14F-4D97-AF65-F5344CB8AC3E}">
        <p14:creationId xmlns:p14="http://schemas.microsoft.com/office/powerpoint/2010/main" val="40446514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Professional employer organization (PEO)</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A  professional employer organization (PEO) is an organization that enters into a joint-employment relationship with an employer by leasing employees to the employer, thereby allowing the PEO to share and manage many employee-related responsibilities and liabilities. This allows employers to outsource their human resource functions, such as employee benefits, compensation and payroll administration, workers' compensation, and employment taxes.</a:t>
            </a:r>
          </a:p>
        </p:txBody>
      </p:sp>
    </p:spTree>
    <p:extLst>
      <p:ext uri="{BB962C8B-B14F-4D97-AF65-F5344CB8AC3E}">
        <p14:creationId xmlns:p14="http://schemas.microsoft.com/office/powerpoint/2010/main" val="41870989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437152926"/>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98538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Diversity and Inclusion</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b="1" dirty="0"/>
              <a:t>Diversity</a:t>
            </a:r>
            <a:r>
              <a:rPr lang="en-MY" dirty="0"/>
              <a:t> means all the ways we differ. Some of these differences we are born with and cannot change. Anything that makes us unique is part of this definition of diversity.</a:t>
            </a:r>
          </a:p>
          <a:p>
            <a:r>
              <a:rPr lang="en-MY" b="1" dirty="0"/>
              <a:t>Inclusion</a:t>
            </a:r>
            <a:r>
              <a:rPr lang="en-MY" dirty="0"/>
              <a:t> involves bringing together and harnessing these diverse forces and resources, in a way that is beneficial. Inclusion puts the concept and practice of diversity into action by creating an environment of involvement, respect, and connection. </a:t>
            </a:r>
          </a:p>
        </p:txBody>
      </p:sp>
    </p:spTree>
    <p:extLst>
      <p:ext uri="{BB962C8B-B14F-4D97-AF65-F5344CB8AC3E}">
        <p14:creationId xmlns:p14="http://schemas.microsoft.com/office/powerpoint/2010/main" val="14979010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Inventory of Action</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Incorporate diversity principles across business functions and units.</a:t>
            </a:r>
          </a:p>
          <a:p>
            <a:r>
              <a:rPr lang="en-MY" dirty="0"/>
              <a:t>Create opportunities for cross-generational work teams and interactions.</a:t>
            </a:r>
          </a:p>
          <a:p>
            <a:r>
              <a:rPr lang="en-MY" dirty="0"/>
              <a:t>Appointing a Chief Diversity Officer</a:t>
            </a:r>
          </a:p>
          <a:p>
            <a:r>
              <a:rPr lang="en-MY" dirty="0"/>
              <a:t>Setting up diverse candidate slates,</a:t>
            </a:r>
          </a:p>
          <a:p>
            <a:r>
              <a:rPr lang="en-MY" dirty="0"/>
              <a:t>Implementing flexible working policies</a:t>
            </a:r>
          </a:p>
          <a:p>
            <a:endParaRPr lang="en-MY" dirty="0"/>
          </a:p>
        </p:txBody>
      </p:sp>
    </p:spTree>
    <p:extLst>
      <p:ext uri="{BB962C8B-B14F-4D97-AF65-F5344CB8AC3E}">
        <p14:creationId xmlns:p14="http://schemas.microsoft.com/office/powerpoint/2010/main" val="33895170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7261969"/>
              </p:ext>
            </p:extLst>
          </p:nvPr>
        </p:nvGraphicFramePr>
        <p:xfrm>
          <a:off x="539552" y="404664"/>
          <a:ext cx="8424936"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5434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Employment Contract</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pPr marL="0" indent="0">
              <a:buNone/>
            </a:pPr>
            <a:r>
              <a:rPr lang="en-MY" dirty="0"/>
              <a:t>An employment contract can be verbal, written or both to be valid. The agreement can be either explicit or implied. With an implied contract there may be no formal agreement in writing that an employee signs, but an employer’s promises can be binding all the same. An explicit employment contract details the employee’s job duties, compensation and number of work hours in writing. Implicit contracts imply expectations on the part of both employers and employees</a:t>
            </a:r>
          </a:p>
        </p:txBody>
      </p:sp>
    </p:spTree>
    <p:extLst>
      <p:ext uri="{BB962C8B-B14F-4D97-AF65-F5344CB8AC3E}">
        <p14:creationId xmlns:p14="http://schemas.microsoft.com/office/powerpoint/2010/main" val="30197120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Implied Agreement</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Implied employment contracts come about when an employer discusses details relating to job duties, compensation, benefits and termination of employment with an interviewee or current employee.</a:t>
            </a:r>
          </a:p>
          <a:p>
            <a:r>
              <a:rPr lang="en-MY" dirty="0"/>
              <a:t>Employers must always make it clear verbally and in writing that the employer/employee relationship is at will, which means that either the employer or employee can terminate employment at any time.</a:t>
            </a:r>
          </a:p>
        </p:txBody>
      </p:sp>
    </p:spTree>
    <p:extLst>
      <p:ext uri="{BB962C8B-B14F-4D97-AF65-F5344CB8AC3E}">
        <p14:creationId xmlns:p14="http://schemas.microsoft.com/office/powerpoint/2010/main" val="23809215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Written Agreement</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The employer state that benefits that could change at any point, although the employee will be advised of a change before it occurs.</a:t>
            </a:r>
          </a:p>
          <a:p>
            <a:r>
              <a:rPr lang="en-MY" dirty="0"/>
              <a:t>To protect against misunderstandings, an employer often will ask employees to sign a document agreeing to at-will employment rather than sign an employment contract.</a:t>
            </a:r>
          </a:p>
        </p:txBody>
      </p:sp>
    </p:spTree>
    <p:extLst>
      <p:ext uri="{BB962C8B-B14F-4D97-AF65-F5344CB8AC3E}">
        <p14:creationId xmlns:p14="http://schemas.microsoft.com/office/powerpoint/2010/main" val="27859293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2723-BADE-420A-ADB6-D0E46BCB5F23}"/>
              </a:ext>
            </a:extLst>
          </p:cNvPr>
          <p:cNvSpPr>
            <a:spLocks noGrp="1"/>
          </p:cNvSpPr>
          <p:nvPr>
            <p:ph type="title"/>
          </p:nvPr>
        </p:nvSpPr>
        <p:spPr/>
        <p:txBody>
          <a:bodyPr/>
          <a:lstStyle/>
          <a:p>
            <a:r>
              <a:rPr lang="en-MY" dirty="0"/>
              <a:t>Job offer</a:t>
            </a:r>
          </a:p>
        </p:txBody>
      </p:sp>
      <p:sp>
        <p:nvSpPr>
          <p:cNvPr id="3" name="Content Placeholder 2">
            <a:extLst>
              <a:ext uri="{FF2B5EF4-FFF2-40B4-BE49-F238E27FC236}">
                <a16:creationId xmlns:a16="http://schemas.microsoft.com/office/drawing/2014/main" id="{D83133C8-BB28-4079-B680-D789F9AF59DF}"/>
              </a:ext>
            </a:extLst>
          </p:cNvPr>
          <p:cNvSpPr>
            <a:spLocks noGrp="1"/>
          </p:cNvSpPr>
          <p:nvPr>
            <p:ph idx="1"/>
          </p:nvPr>
        </p:nvSpPr>
        <p:spPr/>
        <p:txBody>
          <a:bodyPr/>
          <a:lstStyle/>
          <a:p>
            <a:r>
              <a:rPr lang="en-MY" dirty="0"/>
              <a:t>A job offer letter is an informal employment contract used in private sector employment. The job offer letter usually spells out just the basics of compensation and benefits, paid time off, job title, and reporting relationships.</a:t>
            </a:r>
          </a:p>
        </p:txBody>
      </p:sp>
    </p:spTree>
    <p:extLst>
      <p:ext uri="{BB962C8B-B14F-4D97-AF65-F5344CB8AC3E}">
        <p14:creationId xmlns:p14="http://schemas.microsoft.com/office/powerpoint/2010/main" val="19572996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12A17-0260-4E96-A295-00C65253DC44}"/>
              </a:ext>
            </a:extLst>
          </p:cNvPr>
          <p:cNvSpPr>
            <a:spLocks noGrp="1"/>
          </p:cNvSpPr>
          <p:nvPr>
            <p:ph type="title"/>
          </p:nvPr>
        </p:nvSpPr>
        <p:spPr/>
        <p:txBody>
          <a:bodyPr/>
          <a:lstStyle/>
          <a:p>
            <a:r>
              <a:rPr lang="en-MY" dirty="0"/>
              <a:t>Employment Contract Elements</a:t>
            </a:r>
          </a:p>
        </p:txBody>
      </p:sp>
      <p:sp>
        <p:nvSpPr>
          <p:cNvPr id="3" name="Content Placeholder 2">
            <a:extLst>
              <a:ext uri="{FF2B5EF4-FFF2-40B4-BE49-F238E27FC236}">
                <a16:creationId xmlns:a16="http://schemas.microsoft.com/office/drawing/2014/main" id="{B01BB3FD-5F85-4961-997D-E15E2A334197}"/>
              </a:ext>
            </a:extLst>
          </p:cNvPr>
          <p:cNvSpPr>
            <a:spLocks noGrp="1"/>
          </p:cNvSpPr>
          <p:nvPr>
            <p:ph idx="1"/>
          </p:nvPr>
        </p:nvSpPr>
        <p:spPr/>
        <p:txBody>
          <a:bodyPr/>
          <a:lstStyle/>
          <a:p>
            <a:r>
              <a:rPr lang="en-MY" dirty="0"/>
              <a:t>Define the Position</a:t>
            </a:r>
          </a:p>
          <a:p>
            <a:r>
              <a:rPr lang="en-MY" dirty="0"/>
              <a:t>Length of Agreement</a:t>
            </a:r>
          </a:p>
          <a:p>
            <a:r>
              <a:rPr lang="en-MY" dirty="0"/>
              <a:t>Performance</a:t>
            </a:r>
          </a:p>
          <a:p>
            <a:r>
              <a:rPr lang="en-MY" dirty="0"/>
              <a:t>Compensation</a:t>
            </a:r>
          </a:p>
          <a:p>
            <a:r>
              <a:rPr lang="en-MY" dirty="0"/>
              <a:t>Benefits</a:t>
            </a:r>
          </a:p>
          <a:p>
            <a:r>
              <a:rPr lang="en-MY" dirty="0"/>
              <a:t>Termination</a:t>
            </a:r>
          </a:p>
          <a:p>
            <a:r>
              <a:rPr lang="en-MY" dirty="0"/>
              <a:t>Other Elements</a:t>
            </a:r>
          </a:p>
        </p:txBody>
      </p:sp>
    </p:spTree>
    <p:extLst>
      <p:ext uri="{BB962C8B-B14F-4D97-AF65-F5344CB8AC3E}">
        <p14:creationId xmlns:p14="http://schemas.microsoft.com/office/powerpoint/2010/main" val="12386843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r>
              <a:rPr lang="en-MY" dirty="0"/>
              <a:t> </a:t>
            </a:r>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1120</TotalTime>
  <Words>3937</Words>
  <Application>Microsoft Office PowerPoint</Application>
  <PresentationFormat>On-screen Show (4:3)</PresentationFormat>
  <Paragraphs>416</Paragraphs>
  <Slides>85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85</vt:i4>
      </vt:variant>
    </vt:vector>
  </HeadingPairs>
  <TitlesOfParts>
    <vt:vector size="89" baseType="lpstr">
      <vt:lpstr>Arial</vt:lpstr>
      <vt:lpstr>Times New Roman</vt:lpstr>
      <vt:lpstr>Wingdings</vt:lpstr>
      <vt:lpstr>Office Theme</vt:lpstr>
      <vt:lpstr>TALENT ACQUISITION- I</vt:lpstr>
      <vt:lpstr>PowerPoint Presentation</vt:lpstr>
      <vt:lpstr>Job Analysis</vt:lpstr>
      <vt:lpstr>Job Analysis</vt:lpstr>
      <vt:lpstr>Job Analysis</vt:lpstr>
      <vt:lpstr>Application of Job Analysis</vt:lpstr>
      <vt:lpstr>Roles of Job Analysis in HR</vt:lpstr>
      <vt:lpstr>1. Job Analysis in Recruitment</vt:lpstr>
      <vt:lpstr>2. Job Analysis in Selection</vt:lpstr>
      <vt:lpstr>3. Job Analysis in T &amp; D</vt:lpstr>
      <vt:lpstr>4. Job Analysis in Performance Management</vt:lpstr>
      <vt:lpstr>5. Job Analysis in Organisational Management and Planning</vt:lpstr>
      <vt:lpstr>6.  Job Analysis in Litigation</vt:lpstr>
      <vt:lpstr>Question # 1</vt:lpstr>
      <vt:lpstr>Answer # 1</vt:lpstr>
      <vt:lpstr>Importance of Job Analysis</vt:lpstr>
      <vt:lpstr>Job Analysis Data</vt:lpstr>
      <vt:lpstr>Outcomes of the Job Analysis</vt:lpstr>
      <vt:lpstr>Job Description</vt:lpstr>
      <vt:lpstr>Job Specifications</vt:lpstr>
      <vt:lpstr>Job Competencies</vt:lpstr>
      <vt:lpstr>Poll Question # 1</vt:lpstr>
      <vt:lpstr>Answer to Poll Question # 1</vt:lpstr>
      <vt:lpstr>Poll Question # 2</vt:lpstr>
      <vt:lpstr>Answer to Poll Question # 2</vt:lpstr>
      <vt:lpstr>Poll Question # 3</vt:lpstr>
      <vt:lpstr>Answer to Poll Question # 3</vt:lpstr>
      <vt:lpstr>Poll Question # 4</vt:lpstr>
      <vt:lpstr>Answer to Question # 4</vt:lpstr>
      <vt:lpstr>Elements of Job Analysis</vt:lpstr>
      <vt:lpstr>Work Activity (WA)</vt:lpstr>
      <vt:lpstr>Knowledge, Skills, and Ability (KSA)</vt:lpstr>
      <vt:lpstr>Job Specification</vt:lpstr>
      <vt:lpstr>Question # 2</vt:lpstr>
      <vt:lpstr>Answer # 2</vt:lpstr>
      <vt:lpstr>PowerPoint Presentation</vt:lpstr>
      <vt:lpstr>Methods of Job Analysis</vt:lpstr>
      <vt:lpstr>Methods of Job Analysis</vt:lpstr>
      <vt:lpstr>Document Reviews</vt:lpstr>
      <vt:lpstr>Questionnaires and Surveys</vt:lpstr>
      <vt:lpstr>Question # 3</vt:lpstr>
      <vt:lpstr>Answer # 3</vt:lpstr>
      <vt:lpstr>Problems in using Job Descriptions</vt:lpstr>
      <vt:lpstr>PowerPoint Presentation</vt:lpstr>
      <vt:lpstr>Job Design</vt:lpstr>
      <vt:lpstr>Job Design</vt:lpstr>
      <vt:lpstr>Job Rotation</vt:lpstr>
      <vt:lpstr>Job Engineering</vt:lpstr>
      <vt:lpstr>Job Enlargement</vt:lpstr>
      <vt:lpstr>Job Sharing</vt:lpstr>
      <vt:lpstr>Job Enrichment</vt:lpstr>
      <vt:lpstr>Job Enrichment</vt:lpstr>
      <vt:lpstr>Job Enrichment</vt:lpstr>
      <vt:lpstr>Question # 4</vt:lpstr>
      <vt:lpstr>Answer # 4</vt:lpstr>
      <vt:lpstr>PowerPoint Presentation</vt:lpstr>
      <vt:lpstr>Human Resource Planning</vt:lpstr>
      <vt:lpstr>Workforce planning</vt:lpstr>
      <vt:lpstr>Workforce Planning</vt:lpstr>
      <vt:lpstr>Workforce Planning</vt:lpstr>
      <vt:lpstr>Workforce Planning</vt:lpstr>
      <vt:lpstr>Talent Strategy</vt:lpstr>
      <vt:lpstr>Benefits of Workforce Planning</vt:lpstr>
      <vt:lpstr>Equating Workforce Demand to Supply</vt:lpstr>
      <vt:lpstr>Equating Workforce Demand to Supply</vt:lpstr>
      <vt:lpstr>PowerPoint Presentation</vt:lpstr>
      <vt:lpstr>Demand Forecast</vt:lpstr>
      <vt:lpstr>Supply Forecast</vt:lpstr>
      <vt:lpstr>Strategy Identification</vt:lpstr>
      <vt:lpstr>Supply-side strategies</vt:lpstr>
      <vt:lpstr>Supply-side strategies</vt:lpstr>
      <vt:lpstr>PowerPoint Presentation</vt:lpstr>
      <vt:lpstr>Contingent Staffing</vt:lpstr>
      <vt:lpstr>Contingent Staffing</vt:lpstr>
      <vt:lpstr>Professional employer organization (PEO)</vt:lpstr>
      <vt:lpstr>PowerPoint Presentation</vt:lpstr>
      <vt:lpstr>Diversity and Inclusion</vt:lpstr>
      <vt:lpstr>Inventory of Action</vt:lpstr>
      <vt:lpstr>PowerPoint Presentation</vt:lpstr>
      <vt:lpstr>Employment Contract</vt:lpstr>
      <vt:lpstr>Implied Agreement</vt:lpstr>
      <vt:lpstr>Written Agreement</vt:lpstr>
      <vt:lpstr>Job offer</vt:lpstr>
      <vt:lpstr>Employment Contract Elements</vt:lpstr>
      <vt:lpstr>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93</cp:revision>
  <cp:lastPrinted>1601-01-01T00:00:00Z</cp:lastPrinted>
  <dcterms:created xsi:type="dcterms:W3CDTF">2020-07-09T15:12:46Z</dcterms:created>
  <dcterms:modified xsi:type="dcterms:W3CDTF">2021-05-31T08:34:53Z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