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94" r:id="rId6"/>
    <p:sldId id="295" r:id="rId7"/>
    <p:sldId id="296" r:id="rId8"/>
    <p:sldId id="297" r:id="rId9"/>
    <p:sldId id="284" r:id="rId10"/>
    <p:sldId id="282" r:id="rId11"/>
    <p:sldId id="286" r:id="rId12"/>
    <p:sldId id="287" r:id="rId13"/>
    <p:sldId id="290" r:id="rId14"/>
    <p:sldId id="288" r:id="rId15"/>
    <p:sldId id="291" r:id="rId16"/>
    <p:sldId id="292" r:id="rId17"/>
    <p:sldId id="293" r:id="rId18"/>
    <p:sldId id="270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AD72-6D97-4637-AAC8-3077A187C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76FE31-44A6-4C6A-8F4B-011DA3A6E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BFEA2-9E97-40ED-B8AF-B0CCFAA4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7020E-A7FF-49C7-A809-71A7BC76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6F0EF-BF37-4468-A7DE-EDEFD239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812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B466-E5EA-423B-9182-E7B08149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5C40F-3DDD-4219-8E42-4B2CAB832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88C5-E4A2-4AE3-8D72-4067669F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EB1E6-1462-4A4B-9263-0D72F4A4F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8F95A-A400-43B8-BD7B-9B33E2DC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908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92B7-5A15-4FB8-9212-9CC21D58E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E3663-BF43-4AB3-BD21-FF219CF4F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F5EE8-FB7C-4059-8CA0-EB5A318A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C65C6-2F42-4878-B545-E030127C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40C4D-5DDA-4C9B-BBE9-BFF8CB38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79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E9D97-F884-42F3-9C44-EDC4F31C2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397B3-739A-43F2-9E4D-601B4CB8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6926B-73D5-44FA-B396-49BF42A1E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8E653-E11C-48E0-8BA7-5F17137F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6A9EC-130C-464A-A57D-8E5530EAC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6074B-10EE-4A3A-B5F7-EE784E9F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685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D371-BBB5-4ED0-B8A8-E3235B68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25BCF-3261-4820-A9F7-6B79143B0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D5DB9-A45C-41D1-B5F9-D9D02B38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891503-9B26-4F84-B482-191E8DE08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D3007D-75EF-48B5-AB1C-E70EA2ACC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657A8E-3EAF-47AB-9509-CC12D53B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C07EB-FA65-49FD-A92C-EB392475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A8CE6B-619D-4B85-AECB-7FDF1ACC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85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7043-5FE2-469D-BF90-C3E157BEF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275A07-688D-4944-8997-A7427038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8F505-2CCE-4AFF-8A63-B22C274E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D1CDFC-5691-4FD7-AD2A-65175573E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60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A488C-E505-4CD9-8B41-FA95578CF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BE825-7289-4443-B0C8-C99AEBB85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2C55C-25FB-4D8C-8065-0453604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85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9200-E8BC-4D0D-AB60-B752419CA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5474-A500-4A9B-9F30-ACA64A47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BE5AA-8883-453D-8041-EE475FC8A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55258-E67D-400D-8E3C-38C897B8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4F408-F183-4C83-B792-8B4639F69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83AFB-7D6C-4BCC-BC08-AFC57B33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7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AF69-3A31-45E1-A4FF-5FAFB4650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B166B-285D-40DD-B3DD-305918E43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CE39B-CCE5-473A-9FD4-B7C2ECD8A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782A0-6324-4FF8-BF9C-74BD18F6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881E1-1AAB-4B03-ADDF-5E06A007F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388BB-BB29-4A23-917C-8AE7AAFD7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40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A7BD-009F-40CD-BD97-812EA910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6B987-CB63-4FB7-8763-414F5046A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1811E-BFDB-48C2-8665-18C58DE1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C4725-EFB5-4779-A03C-45402EBC0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2C0C3-1ADC-41CA-BC25-AF1327EA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6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B7649-50B5-4A0F-A761-B3DD52208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5FA15-D65E-4404-8FD6-964826266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C443-1D72-471F-9A2A-82269792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EF1E-BB34-4C8B-A94D-DBE403223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2200C-08BD-489C-831D-DF57F493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182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84C034-C7C0-4661-A326-E7D7051B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E13BE-C4AC-46BC-AB09-120CA1071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19543-CC69-4277-B464-ABB438266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15813-247A-46EA-AB5C-0304134C8015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77E13-4AF7-4033-BE90-B1DC4476C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26BF4-0A4B-4FE7-A5C8-3ABA02433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09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public.tableau.com/app/profile/nilesh.oho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nilesh-ohol-bb73a0195/" TargetMode="External"/><Relationship Id="rId5" Type="http://schemas.openxmlformats.org/officeDocument/2006/relationships/hyperlink" Target="https://www.flickr.com/photos/141573413@N04/42099499622" TargetMode="Externa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D0A0-E548-4E6F-8C7E-69A0867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882" y="1450428"/>
            <a:ext cx="9958551" cy="2238210"/>
          </a:xfrm>
          <a:solidFill>
            <a:schemeClr val="tx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sz="5000" dirty="0">
                <a:solidFill>
                  <a:schemeClr val="bg1"/>
                </a:solidFill>
                <a:latin typeface="Montserrat" panose="00000500000000000000" pitchFamily="2" charset="0"/>
              </a:rPr>
              <a:t>Functionalities, Managing Data Source &amp; Creating Dynamic Visualization</a:t>
            </a:r>
            <a:endParaRPr lang="en-IN" sz="5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3F399-9F01-4D26-925A-BFAF7F676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4810"/>
            <a:ext cx="9144000" cy="381383"/>
          </a:xfrm>
          <a:solidFill>
            <a:schemeClr val="tx1">
              <a:alpha val="5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By Nilesh Ohol</a:t>
            </a:r>
          </a:p>
        </p:txBody>
      </p:sp>
    </p:spTree>
    <p:extLst>
      <p:ext uri="{BB962C8B-B14F-4D97-AF65-F5344CB8AC3E}">
        <p14:creationId xmlns:p14="http://schemas.microsoft.com/office/powerpoint/2010/main" val="2182529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A glance at the previous session: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57758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Visually describing the behaviour of the data is called Data Visualization.</a:t>
            </a:r>
          </a:p>
          <a:p>
            <a:r>
              <a:rPr lang="en-IN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  <a:cs typeface="Mongolian Baiti" panose="03000500000000000000" pitchFamily="66" charset="0"/>
              </a:rPr>
              <a:t>Tableau allows for instantaneous insight by transforming data into interactive visualizations called dashboards.</a:t>
            </a:r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 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To predict what is likely to happen by looking                  at the trends is called Forecasting.</a:t>
            </a:r>
          </a:p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Lines, Scatter plots are used to plot data points. </a:t>
            </a:r>
          </a:p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  <a:cs typeface="Mongolian Baiti" panose="03000500000000000000" pitchFamily="66" charset="0"/>
              </a:rPr>
              <a:t>Dashboard is a combination of multiple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 sheets and textual information.</a:t>
            </a:r>
            <a:endParaRPr lang="en-US" b="0" i="0" dirty="0">
              <a:solidFill>
                <a:schemeClr val="bg1"/>
              </a:solidFill>
              <a:effectLst/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6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22032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Joins and its types.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Grouping and Blending.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Dashboards.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Story.</a:t>
            </a:r>
          </a:p>
          <a:p>
            <a:pPr marL="457200" lvl="1" indent="0">
              <a:buNone/>
            </a:pP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lvl="1"/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4" name="Graphic 3" descr="Robot">
            <a:extLst>
              <a:ext uri="{FF2B5EF4-FFF2-40B4-BE49-F238E27FC236}">
                <a16:creationId xmlns:a16="http://schemas.microsoft.com/office/drawing/2014/main" id="{97583289-C744-4C3A-B7E6-E2851FE2F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2938" y="4141001"/>
            <a:ext cx="1510862" cy="151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08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Joins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049690"/>
          </a:xfrm>
          <a:solidFill>
            <a:schemeClr val="tx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It is often necessary to combine data from multiple places—different tables or even data sources—to perform a desired analysis. Depending on the structure of the data and the needs of the analysis, there are several ways to combine the tables.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1028" name="Picture 4" descr="Join and Blend data in Tableau - AbsentData">
            <a:extLst>
              <a:ext uri="{FF2B5EF4-FFF2-40B4-BE49-F238E27FC236}">
                <a16:creationId xmlns:a16="http://schemas.microsoft.com/office/drawing/2014/main" id="{A1190879-8398-4C33-90F1-383FBEDEE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21"/>
          <a:stretch/>
        </p:blipFill>
        <p:spPr bwMode="auto">
          <a:xfrm>
            <a:off x="3371850" y="4010250"/>
            <a:ext cx="5448300" cy="232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68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Inner Joins</a:t>
            </a:r>
          </a:p>
        </p:txBody>
      </p:sp>
      <p:pic>
        <p:nvPicPr>
          <p:cNvPr id="1026" name="Picture 2" descr="Thierry Warin, PhD: [R Course] Data Wrangling with R: Tidyverse">
            <a:extLst>
              <a:ext uri="{FF2B5EF4-FFF2-40B4-BE49-F238E27FC236}">
                <a16:creationId xmlns:a16="http://schemas.microsoft.com/office/drawing/2014/main" id="{E4B46614-7EC1-4E86-AF7A-C396EFAED0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43" y="1920875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F728388-A63B-4E58-8593-9CE77D94E6F1}"/>
              </a:ext>
            </a:extLst>
          </p:cNvPr>
          <p:cNvSpPr txBox="1">
            <a:spLocks/>
          </p:cNvSpPr>
          <p:nvPr/>
        </p:nvSpPr>
        <p:spPr>
          <a:xfrm>
            <a:off x="8120743" y="5903036"/>
            <a:ext cx="2352291" cy="58983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Image Source:</a:t>
            </a:r>
          </a:p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warin.ca</a:t>
            </a:r>
          </a:p>
        </p:txBody>
      </p:sp>
    </p:spTree>
    <p:extLst>
      <p:ext uri="{BB962C8B-B14F-4D97-AF65-F5344CB8AC3E}">
        <p14:creationId xmlns:p14="http://schemas.microsoft.com/office/powerpoint/2010/main" val="283616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Outer Joins</a:t>
            </a:r>
          </a:p>
        </p:txBody>
      </p:sp>
      <p:pic>
        <p:nvPicPr>
          <p:cNvPr id="2050" name="Picture 2" descr="🤹 tidyexplain | Garrick Aden‑Buie">
            <a:extLst>
              <a:ext uri="{FF2B5EF4-FFF2-40B4-BE49-F238E27FC236}">
                <a16:creationId xmlns:a16="http://schemas.microsoft.com/office/drawing/2014/main" id="{43583684-BDAD-402A-8767-CA2A4D3ADD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920875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136730E-4F00-49F6-9DDA-9461A5470734}"/>
              </a:ext>
            </a:extLst>
          </p:cNvPr>
          <p:cNvSpPr txBox="1">
            <a:spLocks/>
          </p:cNvSpPr>
          <p:nvPr/>
        </p:nvSpPr>
        <p:spPr>
          <a:xfrm>
            <a:off x="8496412" y="5903036"/>
            <a:ext cx="2857388" cy="58983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Image Source:</a:t>
            </a:r>
          </a:p>
          <a:p>
            <a:pPr algn="ctr"/>
            <a:r>
              <a:rPr lang="en-IN" dirty="0" err="1">
                <a:solidFill>
                  <a:schemeClr val="bg1"/>
                </a:solidFill>
                <a:latin typeface="Montserrat" panose="00000500000000000000" pitchFamily="2" charset="0"/>
              </a:rPr>
              <a:t>tidyexpalin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22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Left Joins</a:t>
            </a:r>
          </a:p>
        </p:txBody>
      </p:sp>
      <p:pic>
        <p:nvPicPr>
          <p:cNvPr id="3074" name="Picture 2" descr="🤹 tidyexplain | Garrick Aden‑Buie">
            <a:extLst>
              <a:ext uri="{FF2B5EF4-FFF2-40B4-BE49-F238E27FC236}">
                <a16:creationId xmlns:a16="http://schemas.microsoft.com/office/drawing/2014/main" id="{7321B699-4E92-43E3-8AE4-0296E77FD7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577" y="1920875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C87E9C-E1D1-4EDE-B8E0-F4A469DAC122}"/>
              </a:ext>
            </a:extLst>
          </p:cNvPr>
          <p:cNvSpPr txBox="1">
            <a:spLocks/>
          </p:cNvSpPr>
          <p:nvPr/>
        </p:nvSpPr>
        <p:spPr>
          <a:xfrm>
            <a:off x="8251372" y="5903036"/>
            <a:ext cx="3240566" cy="58983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Image Source:</a:t>
            </a:r>
          </a:p>
          <a:p>
            <a:pPr algn="ctr"/>
            <a:r>
              <a:rPr lang="en-IN" dirty="0" err="1">
                <a:solidFill>
                  <a:schemeClr val="bg1"/>
                </a:solidFill>
                <a:latin typeface="Montserrat" panose="00000500000000000000" pitchFamily="2" charset="0"/>
              </a:rPr>
              <a:t>tidyexpalin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2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Right Joins</a:t>
            </a:r>
          </a:p>
        </p:txBody>
      </p:sp>
      <p:pic>
        <p:nvPicPr>
          <p:cNvPr id="4098" name="Picture 2" descr="Join types in Power Query – SEE how it works">
            <a:extLst>
              <a:ext uri="{FF2B5EF4-FFF2-40B4-BE49-F238E27FC236}">
                <a16:creationId xmlns:a16="http://schemas.microsoft.com/office/drawing/2014/main" id="{ADE604DE-3408-4BE6-8FB2-0B133B1768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99054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4BFFF5D-9C41-493A-9825-7536C2B1E56F}"/>
              </a:ext>
            </a:extLst>
          </p:cNvPr>
          <p:cNvSpPr txBox="1">
            <a:spLocks/>
          </p:cNvSpPr>
          <p:nvPr/>
        </p:nvSpPr>
        <p:spPr>
          <a:xfrm>
            <a:off x="8530046" y="5870211"/>
            <a:ext cx="2921726" cy="68144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Image Source:</a:t>
            </a:r>
          </a:p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Self Service BI Blogs</a:t>
            </a:r>
          </a:p>
        </p:txBody>
      </p:sp>
    </p:spTree>
    <p:extLst>
      <p:ext uri="{BB962C8B-B14F-4D97-AF65-F5344CB8AC3E}">
        <p14:creationId xmlns:p14="http://schemas.microsoft.com/office/powerpoint/2010/main" val="1744207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1238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dive in into the implementation,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64182" y="556418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8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Groups: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1666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You can create a group to combine related members in a field. 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For example, </a:t>
            </a:r>
            <a:b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</a:b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if you are working with a view that shows average test scores by major, you might want to group certain majors together to create major categories. English and History might be combined into a group called Liberal Arts Majors, while Biology and Physics might be grouped as Science Majors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3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1238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dive in into the implementation,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64182" y="556418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61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Data Blend: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41278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Data blending is a method for combining data from multiple sources. Data blending brings in additional information from a secondary data source and displays it with data from the primary data source directly in the view.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00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1238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dive in into the implementation,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64182" y="556418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48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Dashboards: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41278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 dashboard is a collection of several views, letting you compare a variety of data simultaneously. For example, if you have a set of views that you review every day, you can create a dashboard that displays all the views at once, rather than navigate to separate worksheets.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5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1238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dive in into the implementation,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64182" y="556418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55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Story: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41278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In Tableau, a </a:t>
            </a:r>
            <a:r>
              <a:rPr lang="en-US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story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 is a sequence of visualizations that work together to convey information. You can create stories to tell a data narrative, provide context, demonstrate how decisions relate to outcomes, or to simply make a compelling case.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0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1238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dive in into the implementation,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64182" y="556418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5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2DBAA-CE7F-4570-9919-14A4EB2E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13023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What is a Calculated Field?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Where do we use Clustering and 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B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ar 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G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raphs?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What are different types of joins?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Difference between groups and blending.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What is a Dashboard?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What is Story?</a:t>
            </a:r>
          </a:p>
          <a:p>
            <a:pPr marL="514350" indent="-514350">
              <a:buFont typeface="+mj-lt"/>
              <a:buAutoNum type="arabicPeriod"/>
            </a:pP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44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144" y="5812276"/>
            <a:ext cx="4133194" cy="589839"/>
          </a:xfrm>
          <a:solidFill>
            <a:schemeClr val="tx1">
              <a:alpha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IN" dirty="0" err="1">
                <a:solidFill>
                  <a:schemeClr val="bg1"/>
                </a:solidFill>
                <a:latin typeface="Montserrat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nilesh.ohol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625DB-84B2-4BB6-B7A7-436FED9B7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58" y="4372305"/>
            <a:ext cx="989286" cy="9892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38763DE-64E6-4B8F-A73D-84FDDA7470E0}"/>
              </a:ext>
            </a:extLst>
          </p:cNvPr>
          <p:cNvSpPr txBox="1">
            <a:spLocks/>
          </p:cNvSpPr>
          <p:nvPr/>
        </p:nvSpPr>
        <p:spPr>
          <a:xfrm>
            <a:off x="838200" y="2412752"/>
            <a:ext cx="10515600" cy="1325563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Thank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D2F49-EC65-4459-8B8A-F4B774D15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8459" y="5496282"/>
            <a:ext cx="989286" cy="9892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57AC4D-E0C8-4905-9419-FEE4FCEC1033}"/>
              </a:ext>
            </a:extLst>
          </p:cNvPr>
          <p:cNvSpPr txBox="1">
            <a:spLocks/>
          </p:cNvSpPr>
          <p:nvPr/>
        </p:nvSpPr>
        <p:spPr>
          <a:xfrm>
            <a:off x="5100144" y="4924152"/>
            <a:ext cx="4133194" cy="58983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Nilesh Ohol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532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470</Words>
  <Application>Microsoft Office PowerPoint</Application>
  <PresentationFormat>Widescreen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Montserrat</vt:lpstr>
      <vt:lpstr>Office Theme</vt:lpstr>
      <vt:lpstr>Functionalities, Managing Data Source &amp; Creating Dynamic Visualization</vt:lpstr>
      <vt:lpstr>A glance at the previous session:</vt:lpstr>
      <vt:lpstr>Contents</vt:lpstr>
      <vt:lpstr>Joins</vt:lpstr>
      <vt:lpstr>Inner Joins</vt:lpstr>
      <vt:lpstr>Outer Joins</vt:lpstr>
      <vt:lpstr>Left Joins</vt:lpstr>
      <vt:lpstr>Right Joins</vt:lpstr>
      <vt:lpstr>Let’s dive in into the implementation,</vt:lpstr>
      <vt:lpstr>Groups:</vt:lpstr>
      <vt:lpstr>Let’s dive in into the implementation,</vt:lpstr>
      <vt:lpstr>Data Blend:</vt:lpstr>
      <vt:lpstr>Let’s dive in into the implementation,</vt:lpstr>
      <vt:lpstr>Dashboards:</vt:lpstr>
      <vt:lpstr>Let’s dive in into the implementation,</vt:lpstr>
      <vt:lpstr>Story:</vt:lpstr>
      <vt:lpstr>Let’s dive in into the implementation,</vt:lpstr>
      <vt:lpstr>Quiz</vt:lpstr>
      <vt:lpstr>nilesh.ohol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Machine Learning</dc:title>
  <dc:creator>Nilesh Ohol</dc:creator>
  <cp:lastModifiedBy>Nilesh Ohol</cp:lastModifiedBy>
  <cp:revision>37</cp:revision>
  <dcterms:created xsi:type="dcterms:W3CDTF">2021-07-25T17:19:43Z</dcterms:created>
  <dcterms:modified xsi:type="dcterms:W3CDTF">2021-12-19T06:27:43Z</dcterms:modified>
</cp:coreProperties>
</file>