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9"/>
  </p:notesMasterIdLst>
  <p:sldIdLst>
    <p:sldId id="256" r:id="rId2"/>
    <p:sldId id="303" r:id="rId3"/>
    <p:sldId id="304" r:id="rId4"/>
    <p:sldId id="285" r:id="rId5"/>
    <p:sldId id="272" r:id="rId6"/>
    <p:sldId id="315" r:id="rId7"/>
    <p:sldId id="316" r:id="rId8"/>
    <p:sldId id="331" r:id="rId9"/>
    <p:sldId id="312" r:id="rId10"/>
    <p:sldId id="310" r:id="rId11"/>
    <p:sldId id="309" r:id="rId12"/>
    <p:sldId id="338" r:id="rId13"/>
    <p:sldId id="344" r:id="rId14"/>
    <p:sldId id="313" r:id="rId15"/>
    <p:sldId id="308" r:id="rId16"/>
    <p:sldId id="314" r:id="rId17"/>
    <p:sldId id="306" r:id="rId18"/>
    <p:sldId id="307" r:id="rId19"/>
    <p:sldId id="296" r:id="rId20"/>
    <p:sldId id="318" r:id="rId21"/>
    <p:sldId id="319" r:id="rId22"/>
    <p:sldId id="317" r:id="rId23"/>
    <p:sldId id="286" r:id="rId24"/>
    <p:sldId id="340" r:id="rId25"/>
    <p:sldId id="339" r:id="rId26"/>
    <p:sldId id="275" r:id="rId27"/>
    <p:sldId id="276" r:id="rId28"/>
    <p:sldId id="278" r:id="rId29"/>
    <p:sldId id="280" r:id="rId30"/>
    <p:sldId id="343" r:id="rId31"/>
    <p:sldId id="322" r:id="rId32"/>
    <p:sldId id="323" r:id="rId33"/>
    <p:sldId id="342" r:id="rId34"/>
    <p:sldId id="283" r:id="rId35"/>
    <p:sldId id="320" r:id="rId36"/>
    <p:sldId id="321" r:id="rId37"/>
    <p:sldId id="335" r:id="rId38"/>
    <p:sldId id="336" r:id="rId39"/>
    <p:sldId id="337" r:id="rId40"/>
    <p:sldId id="281" r:id="rId41"/>
    <p:sldId id="282" r:id="rId42"/>
    <p:sldId id="332" r:id="rId43"/>
    <p:sldId id="279" r:id="rId44"/>
    <p:sldId id="292" r:id="rId45"/>
    <p:sldId id="264" r:id="rId46"/>
    <p:sldId id="356" r:id="rId47"/>
    <p:sldId id="269" r:id="rId48"/>
    <p:sldId id="367" r:id="rId49"/>
    <p:sldId id="350" r:id="rId50"/>
    <p:sldId id="351" r:id="rId51"/>
    <p:sldId id="352" r:id="rId52"/>
    <p:sldId id="267" r:id="rId53"/>
    <p:sldId id="353" r:id="rId54"/>
    <p:sldId id="341" r:id="rId55"/>
    <p:sldId id="354" r:id="rId56"/>
    <p:sldId id="355" r:id="rId57"/>
    <p:sldId id="364" r:id="rId58"/>
    <p:sldId id="365" r:id="rId59"/>
    <p:sldId id="294" r:id="rId60"/>
    <p:sldId id="288" r:id="rId61"/>
    <p:sldId id="293" r:id="rId62"/>
    <p:sldId id="289" r:id="rId63"/>
    <p:sldId id="333" r:id="rId64"/>
    <p:sldId id="348" r:id="rId65"/>
    <p:sldId id="291" r:id="rId66"/>
    <p:sldId id="325" r:id="rId67"/>
    <p:sldId id="349" r:id="rId68"/>
    <p:sldId id="326" r:id="rId69"/>
    <p:sldId id="368" r:id="rId70"/>
    <p:sldId id="295" r:id="rId71"/>
    <p:sldId id="297" r:id="rId72"/>
    <p:sldId id="329" r:id="rId73"/>
    <p:sldId id="327" r:id="rId74"/>
    <p:sldId id="328" r:id="rId75"/>
    <p:sldId id="330" r:id="rId76"/>
    <p:sldId id="360" r:id="rId77"/>
    <p:sldId id="361" r:id="rId78"/>
    <p:sldId id="362" r:id="rId79"/>
    <p:sldId id="363" r:id="rId80"/>
    <p:sldId id="345" r:id="rId81"/>
    <p:sldId id="347" r:id="rId82"/>
    <p:sldId id="358" r:id="rId83"/>
    <p:sldId id="359" r:id="rId84"/>
    <p:sldId id="334" r:id="rId85"/>
    <p:sldId id="284" r:id="rId86"/>
    <p:sldId id="265" r:id="rId87"/>
    <p:sldId id="357" r:id="rId8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645" autoAdjust="0"/>
  </p:normalViewPr>
  <p:slideViewPr>
    <p:cSldViewPr snapToGrid="0">
      <p:cViewPr varScale="1">
        <p:scale>
          <a:sx n="65" d="100"/>
          <a:sy n="65" d="100"/>
        </p:scale>
        <p:origin x="93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Product Price</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1"/>
                </a:solidFill>
                <a:prstDash val="sysDot"/>
              </a:ln>
              <a:effectLst/>
            </c:spPr>
            <c:trendlineType val="linear"/>
            <c:dispRSqr val="0"/>
            <c:dispEq val="0"/>
          </c:trendline>
          <c:cat>
            <c:numRef>
              <c:f>Sheet1!$A$2:$A$6</c:f>
              <c:numCache>
                <c:formatCode>General</c:formatCode>
                <c:ptCount val="5"/>
                <c:pt idx="0">
                  <c:v>800</c:v>
                </c:pt>
                <c:pt idx="1">
                  <c:v>1000</c:v>
                </c:pt>
                <c:pt idx="2">
                  <c:v>1200</c:v>
                </c:pt>
                <c:pt idx="3">
                  <c:v>1400</c:v>
                </c:pt>
                <c:pt idx="4">
                  <c:v>1600</c:v>
                </c:pt>
              </c:numCache>
            </c:numRef>
          </c:cat>
          <c:val>
            <c:numRef>
              <c:f>Sheet1!$B$2:$B$6</c:f>
              <c:numCache>
                <c:formatCode>General</c:formatCode>
                <c:ptCount val="5"/>
                <c:pt idx="0">
                  <c:v>4</c:v>
                </c:pt>
                <c:pt idx="1">
                  <c:v>3</c:v>
                </c:pt>
              </c:numCache>
            </c:numRef>
          </c:val>
          <c:smooth val="0"/>
          <c:extLst>
            <c:ext xmlns:c16="http://schemas.microsoft.com/office/drawing/2014/chart" uri="{C3380CC4-5D6E-409C-BE32-E72D297353CC}">
              <c16:uniqueId val="{00000000-D602-47D1-AF93-3ADD5F90C978}"/>
            </c:ext>
          </c:extLst>
        </c:ser>
        <c:dLbls>
          <c:showLegendKey val="0"/>
          <c:showVal val="0"/>
          <c:showCatName val="0"/>
          <c:showSerName val="0"/>
          <c:showPercent val="0"/>
          <c:showBubbleSize val="0"/>
        </c:dLbls>
        <c:smooth val="0"/>
        <c:axId val="1736366992"/>
        <c:axId val="1736358672"/>
      </c:lineChart>
      <c:catAx>
        <c:axId val="1736366992"/>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SG" dirty="0"/>
                  <a:t>Quantity</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6358672"/>
        <c:crosses val="autoZero"/>
        <c:auto val="1"/>
        <c:lblAlgn val="ctr"/>
        <c:lblOffset val="100"/>
        <c:noMultiLvlLbl val="0"/>
      </c:catAx>
      <c:valAx>
        <c:axId val="17363586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SG" dirty="0"/>
                  <a:t>Price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6366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654966-4AFA-4A44-8BE7-E267049F4DD2}"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SG"/>
        </a:p>
      </dgm:t>
    </dgm:pt>
    <dgm:pt modelId="{2F093C80-D6D9-4A13-A99D-1C933E97FCCA}">
      <dgm:prSet phldrT="[Text]" custT="1"/>
      <dgm:spPr/>
      <dgm:t>
        <a:bodyPr/>
        <a:lstStyle/>
        <a:p>
          <a:r>
            <a:rPr lang="en-SG" sz="1800" dirty="0"/>
            <a:t>1. Estimation of Customer Perceived Value</a:t>
          </a:r>
        </a:p>
      </dgm:t>
    </dgm:pt>
    <dgm:pt modelId="{1F38F87F-66EA-43EA-A350-A3A61AE894FA}" type="parTrans" cxnId="{6909B0B1-2949-4A1B-9AD9-E9C0CD83BA77}">
      <dgm:prSet/>
      <dgm:spPr/>
      <dgm:t>
        <a:bodyPr/>
        <a:lstStyle/>
        <a:p>
          <a:endParaRPr lang="en-SG" sz="1800"/>
        </a:p>
      </dgm:t>
    </dgm:pt>
    <dgm:pt modelId="{77BB3165-D888-4FA5-AF1D-3BF2319D9BBD}" type="sibTrans" cxnId="{6909B0B1-2949-4A1B-9AD9-E9C0CD83BA77}">
      <dgm:prSet/>
      <dgm:spPr/>
      <dgm:t>
        <a:bodyPr/>
        <a:lstStyle/>
        <a:p>
          <a:endParaRPr lang="en-SG" sz="1800"/>
        </a:p>
      </dgm:t>
    </dgm:pt>
    <dgm:pt modelId="{0CB2D749-E413-4214-AE23-359E3D223597}">
      <dgm:prSet phldrT="[Text]" custT="1"/>
      <dgm:spPr/>
      <dgm:t>
        <a:bodyPr/>
        <a:lstStyle/>
        <a:p>
          <a:r>
            <a:rPr lang="en-SG" sz="1800" dirty="0"/>
            <a:t>2. Decide Price Range based on Customer Feedback</a:t>
          </a:r>
        </a:p>
      </dgm:t>
    </dgm:pt>
    <dgm:pt modelId="{50512843-4B3E-401C-A7E0-0AD81102FA8A}" type="parTrans" cxnId="{F3CECC6D-93A4-41A9-83D1-72ED921B864E}">
      <dgm:prSet/>
      <dgm:spPr/>
      <dgm:t>
        <a:bodyPr/>
        <a:lstStyle/>
        <a:p>
          <a:endParaRPr lang="en-SG" sz="1800"/>
        </a:p>
      </dgm:t>
    </dgm:pt>
    <dgm:pt modelId="{28011B66-768F-4DAF-913D-F82474F3EB2D}" type="sibTrans" cxnId="{F3CECC6D-93A4-41A9-83D1-72ED921B864E}">
      <dgm:prSet/>
      <dgm:spPr/>
      <dgm:t>
        <a:bodyPr/>
        <a:lstStyle/>
        <a:p>
          <a:endParaRPr lang="en-SG" sz="1800"/>
        </a:p>
      </dgm:t>
    </dgm:pt>
    <dgm:pt modelId="{337F3810-7EAF-47D5-9E41-2116D5F2B785}">
      <dgm:prSet phldrT="[Text]" custT="1"/>
      <dgm:spPr/>
      <dgm:t>
        <a:bodyPr/>
        <a:lstStyle/>
        <a:p>
          <a:r>
            <a:rPr lang="en-SG" sz="1800" dirty="0"/>
            <a:t>3. Check how much Customer actually values Product</a:t>
          </a:r>
        </a:p>
      </dgm:t>
    </dgm:pt>
    <dgm:pt modelId="{1F6FE4B7-364F-4B07-841D-A32B846EE398}" type="parTrans" cxnId="{743906A9-770E-4F6F-B5B2-550972E846C2}">
      <dgm:prSet/>
      <dgm:spPr/>
      <dgm:t>
        <a:bodyPr/>
        <a:lstStyle/>
        <a:p>
          <a:endParaRPr lang="en-SG" sz="1800"/>
        </a:p>
      </dgm:t>
    </dgm:pt>
    <dgm:pt modelId="{9D483511-2167-47EF-AAA4-23A17EFF7C85}" type="sibTrans" cxnId="{743906A9-770E-4F6F-B5B2-550972E846C2}">
      <dgm:prSet/>
      <dgm:spPr/>
      <dgm:t>
        <a:bodyPr/>
        <a:lstStyle/>
        <a:p>
          <a:endParaRPr lang="en-SG" sz="1800"/>
        </a:p>
      </dgm:t>
    </dgm:pt>
    <dgm:pt modelId="{E981F667-C4C1-4428-8ED8-40C8B69C272C}">
      <dgm:prSet phldrT="[Text]" custT="1"/>
      <dgm:spPr/>
      <dgm:t>
        <a:bodyPr/>
        <a:lstStyle/>
        <a:p>
          <a:r>
            <a:rPr lang="en-SG" sz="1800" dirty="0"/>
            <a:t>4. Decide Price for differentiated features of Product</a:t>
          </a:r>
        </a:p>
      </dgm:t>
    </dgm:pt>
    <dgm:pt modelId="{930F6DE5-0287-4EFC-B90A-66F133822BBC}" type="parTrans" cxnId="{DE85A124-E11C-460A-A56D-4B039F2692C6}">
      <dgm:prSet/>
      <dgm:spPr/>
      <dgm:t>
        <a:bodyPr/>
        <a:lstStyle/>
        <a:p>
          <a:endParaRPr lang="en-SG" sz="1800"/>
        </a:p>
      </dgm:t>
    </dgm:pt>
    <dgm:pt modelId="{E6EFD406-4FD2-443E-A0F1-A23245CA87CA}" type="sibTrans" cxnId="{DE85A124-E11C-460A-A56D-4B039F2692C6}">
      <dgm:prSet/>
      <dgm:spPr/>
      <dgm:t>
        <a:bodyPr/>
        <a:lstStyle/>
        <a:p>
          <a:endParaRPr lang="en-SG" sz="1800"/>
        </a:p>
      </dgm:t>
    </dgm:pt>
    <dgm:pt modelId="{202974A7-41F4-4FBE-848B-3B0598BF4796}" type="pres">
      <dgm:prSet presAssocID="{96654966-4AFA-4A44-8BE7-E267049F4DD2}" presName="cycle" presStyleCnt="0">
        <dgm:presLayoutVars>
          <dgm:dir/>
          <dgm:resizeHandles val="exact"/>
        </dgm:presLayoutVars>
      </dgm:prSet>
      <dgm:spPr/>
    </dgm:pt>
    <dgm:pt modelId="{91D2F264-AA81-4CB7-8D10-38BAF4625C55}" type="pres">
      <dgm:prSet presAssocID="{2F093C80-D6D9-4A13-A99D-1C933E97FCCA}" presName="node" presStyleLbl="node1" presStyleIdx="0" presStyleCnt="4" custScaleX="216708" custScaleY="70138">
        <dgm:presLayoutVars>
          <dgm:bulletEnabled val="1"/>
        </dgm:presLayoutVars>
      </dgm:prSet>
      <dgm:spPr/>
    </dgm:pt>
    <dgm:pt modelId="{62D6D0BF-597E-488A-97AD-F6FCB8BA510E}" type="pres">
      <dgm:prSet presAssocID="{2F093C80-D6D9-4A13-A99D-1C933E97FCCA}" presName="spNode" presStyleCnt="0"/>
      <dgm:spPr/>
    </dgm:pt>
    <dgm:pt modelId="{06D0F858-19CB-4F45-806A-B98A174B9C9D}" type="pres">
      <dgm:prSet presAssocID="{77BB3165-D888-4FA5-AF1D-3BF2319D9BBD}" presName="sibTrans" presStyleLbl="sibTrans1D1" presStyleIdx="0" presStyleCnt="4"/>
      <dgm:spPr/>
    </dgm:pt>
    <dgm:pt modelId="{57DB02D3-9C00-45A6-8AB1-2B8DC1B80809}" type="pres">
      <dgm:prSet presAssocID="{0CB2D749-E413-4214-AE23-359E3D223597}" presName="node" presStyleLbl="node1" presStyleIdx="1" presStyleCnt="4" custScaleX="206438">
        <dgm:presLayoutVars>
          <dgm:bulletEnabled val="1"/>
        </dgm:presLayoutVars>
      </dgm:prSet>
      <dgm:spPr/>
    </dgm:pt>
    <dgm:pt modelId="{12A5881D-0491-4D1E-8559-15675DF572DE}" type="pres">
      <dgm:prSet presAssocID="{0CB2D749-E413-4214-AE23-359E3D223597}" presName="spNode" presStyleCnt="0"/>
      <dgm:spPr/>
    </dgm:pt>
    <dgm:pt modelId="{F9242B9D-A8BA-4740-9E74-8869DA1E424A}" type="pres">
      <dgm:prSet presAssocID="{28011B66-768F-4DAF-913D-F82474F3EB2D}" presName="sibTrans" presStyleLbl="sibTrans1D1" presStyleIdx="1" presStyleCnt="4"/>
      <dgm:spPr/>
    </dgm:pt>
    <dgm:pt modelId="{1189417F-E8BE-4EAE-A078-06C0666F62A2}" type="pres">
      <dgm:prSet presAssocID="{337F3810-7EAF-47D5-9E41-2116D5F2B785}" presName="node" presStyleLbl="node1" presStyleIdx="2" presStyleCnt="4" custScaleX="189031">
        <dgm:presLayoutVars>
          <dgm:bulletEnabled val="1"/>
        </dgm:presLayoutVars>
      </dgm:prSet>
      <dgm:spPr/>
    </dgm:pt>
    <dgm:pt modelId="{EBE5FCC4-52E6-4938-86A2-33DB7D18BFFF}" type="pres">
      <dgm:prSet presAssocID="{337F3810-7EAF-47D5-9E41-2116D5F2B785}" presName="spNode" presStyleCnt="0"/>
      <dgm:spPr/>
    </dgm:pt>
    <dgm:pt modelId="{D794D216-1F2E-4C2B-9CB0-8024102A2329}" type="pres">
      <dgm:prSet presAssocID="{9D483511-2167-47EF-AAA4-23A17EFF7C85}" presName="sibTrans" presStyleLbl="sibTrans1D1" presStyleIdx="2" presStyleCnt="4"/>
      <dgm:spPr/>
    </dgm:pt>
    <dgm:pt modelId="{C6396483-6AA6-4867-A4F7-202B321420CE}" type="pres">
      <dgm:prSet presAssocID="{E981F667-C4C1-4428-8ED8-40C8B69C272C}" presName="node" presStyleLbl="node1" presStyleIdx="3" presStyleCnt="4" custScaleX="174336">
        <dgm:presLayoutVars>
          <dgm:bulletEnabled val="1"/>
        </dgm:presLayoutVars>
      </dgm:prSet>
      <dgm:spPr/>
    </dgm:pt>
    <dgm:pt modelId="{C0CA32D6-F625-4B2D-93E4-77ACD9966361}" type="pres">
      <dgm:prSet presAssocID="{E981F667-C4C1-4428-8ED8-40C8B69C272C}" presName="spNode" presStyleCnt="0"/>
      <dgm:spPr/>
    </dgm:pt>
    <dgm:pt modelId="{47B55462-CC3B-47D5-87C8-D7FB1C7AFC15}" type="pres">
      <dgm:prSet presAssocID="{E6EFD406-4FD2-443E-A0F1-A23245CA87CA}" presName="sibTrans" presStyleLbl="sibTrans1D1" presStyleIdx="3" presStyleCnt="4"/>
      <dgm:spPr/>
    </dgm:pt>
  </dgm:ptLst>
  <dgm:cxnLst>
    <dgm:cxn modelId="{8C6B8103-10EE-4688-99F7-2CF320E0CAEF}" type="presOf" srcId="{9D483511-2167-47EF-AAA4-23A17EFF7C85}" destId="{D794D216-1F2E-4C2B-9CB0-8024102A2329}" srcOrd="0" destOrd="0" presId="urn:microsoft.com/office/officeart/2005/8/layout/cycle5"/>
    <dgm:cxn modelId="{033EBE04-9143-4A74-9A8E-6FACE8EF744E}" type="presOf" srcId="{28011B66-768F-4DAF-913D-F82474F3EB2D}" destId="{F9242B9D-A8BA-4740-9E74-8869DA1E424A}" srcOrd="0" destOrd="0" presId="urn:microsoft.com/office/officeart/2005/8/layout/cycle5"/>
    <dgm:cxn modelId="{F0AA2D0E-FEFD-4647-8B91-05B3D0D3ABEA}" type="presOf" srcId="{337F3810-7EAF-47D5-9E41-2116D5F2B785}" destId="{1189417F-E8BE-4EAE-A078-06C0666F62A2}" srcOrd="0" destOrd="0" presId="urn:microsoft.com/office/officeart/2005/8/layout/cycle5"/>
    <dgm:cxn modelId="{DE85A124-E11C-460A-A56D-4B039F2692C6}" srcId="{96654966-4AFA-4A44-8BE7-E267049F4DD2}" destId="{E981F667-C4C1-4428-8ED8-40C8B69C272C}" srcOrd="3" destOrd="0" parTransId="{930F6DE5-0287-4EFC-B90A-66F133822BBC}" sibTransId="{E6EFD406-4FD2-443E-A0F1-A23245CA87CA}"/>
    <dgm:cxn modelId="{6B2DCD38-550F-4868-8074-A74CDA78E0FA}" type="presOf" srcId="{E6EFD406-4FD2-443E-A0F1-A23245CA87CA}" destId="{47B55462-CC3B-47D5-87C8-D7FB1C7AFC15}" srcOrd="0" destOrd="0" presId="urn:microsoft.com/office/officeart/2005/8/layout/cycle5"/>
    <dgm:cxn modelId="{F3CECC6D-93A4-41A9-83D1-72ED921B864E}" srcId="{96654966-4AFA-4A44-8BE7-E267049F4DD2}" destId="{0CB2D749-E413-4214-AE23-359E3D223597}" srcOrd="1" destOrd="0" parTransId="{50512843-4B3E-401C-A7E0-0AD81102FA8A}" sibTransId="{28011B66-768F-4DAF-913D-F82474F3EB2D}"/>
    <dgm:cxn modelId="{508C1D73-39E1-4E0D-A49C-4608167DA7BB}" type="presOf" srcId="{77BB3165-D888-4FA5-AF1D-3BF2319D9BBD}" destId="{06D0F858-19CB-4F45-806A-B98A174B9C9D}" srcOrd="0" destOrd="0" presId="urn:microsoft.com/office/officeart/2005/8/layout/cycle5"/>
    <dgm:cxn modelId="{35411985-2E0B-4D0A-B524-E7A5ABF3FA76}" type="presOf" srcId="{0CB2D749-E413-4214-AE23-359E3D223597}" destId="{57DB02D3-9C00-45A6-8AB1-2B8DC1B80809}" srcOrd="0" destOrd="0" presId="urn:microsoft.com/office/officeart/2005/8/layout/cycle5"/>
    <dgm:cxn modelId="{BC3503A4-0B4B-4728-9BEC-93864143AE9D}" type="presOf" srcId="{E981F667-C4C1-4428-8ED8-40C8B69C272C}" destId="{C6396483-6AA6-4867-A4F7-202B321420CE}" srcOrd="0" destOrd="0" presId="urn:microsoft.com/office/officeart/2005/8/layout/cycle5"/>
    <dgm:cxn modelId="{743906A9-770E-4F6F-B5B2-550972E846C2}" srcId="{96654966-4AFA-4A44-8BE7-E267049F4DD2}" destId="{337F3810-7EAF-47D5-9E41-2116D5F2B785}" srcOrd="2" destOrd="0" parTransId="{1F6FE4B7-364F-4B07-841D-A32B846EE398}" sibTransId="{9D483511-2167-47EF-AAA4-23A17EFF7C85}"/>
    <dgm:cxn modelId="{59AA5EAB-E1EA-4CA6-A28B-72320BD3CA83}" type="presOf" srcId="{96654966-4AFA-4A44-8BE7-E267049F4DD2}" destId="{202974A7-41F4-4FBE-848B-3B0598BF4796}" srcOrd="0" destOrd="0" presId="urn:microsoft.com/office/officeart/2005/8/layout/cycle5"/>
    <dgm:cxn modelId="{6909B0B1-2949-4A1B-9AD9-E9C0CD83BA77}" srcId="{96654966-4AFA-4A44-8BE7-E267049F4DD2}" destId="{2F093C80-D6D9-4A13-A99D-1C933E97FCCA}" srcOrd="0" destOrd="0" parTransId="{1F38F87F-66EA-43EA-A350-A3A61AE894FA}" sibTransId="{77BB3165-D888-4FA5-AF1D-3BF2319D9BBD}"/>
    <dgm:cxn modelId="{FB95FECC-C22F-4551-8A3A-C6ABC8466D29}" type="presOf" srcId="{2F093C80-D6D9-4A13-A99D-1C933E97FCCA}" destId="{91D2F264-AA81-4CB7-8D10-38BAF4625C55}" srcOrd="0" destOrd="0" presId="urn:microsoft.com/office/officeart/2005/8/layout/cycle5"/>
    <dgm:cxn modelId="{A40C58F4-8E1E-4E9D-B0D9-EEAF18D9941D}" type="presParOf" srcId="{202974A7-41F4-4FBE-848B-3B0598BF4796}" destId="{91D2F264-AA81-4CB7-8D10-38BAF4625C55}" srcOrd="0" destOrd="0" presId="urn:microsoft.com/office/officeart/2005/8/layout/cycle5"/>
    <dgm:cxn modelId="{D2B24F12-104C-4A9A-926C-18B3B350124F}" type="presParOf" srcId="{202974A7-41F4-4FBE-848B-3B0598BF4796}" destId="{62D6D0BF-597E-488A-97AD-F6FCB8BA510E}" srcOrd="1" destOrd="0" presId="urn:microsoft.com/office/officeart/2005/8/layout/cycle5"/>
    <dgm:cxn modelId="{58A85A90-F197-41A7-84D8-9C69CEA057D2}" type="presParOf" srcId="{202974A7-41F4-4FBE-848B-3B0598BF4796}" destId="{06D0F858-19CB-4F45-806A-B98A174B9C9D}" srcOrd="2" destOrd="0" presId="urn:microsoft.com/office/officeart/2005/8/layout/cycle5"/>
    <dgm:cxn modelId="{CF9467EB-302B-4344-B7B7-36E006F0F57E}" type="presParOf" srcId="{202974A7-41F4-4FBE-848B-3B0598BF4796}" destId="{57DB02D3-9C00-45A6-8AB1-2B8DC1B80809}" srcOrd="3" destOrd="0" presId="urn:microsoft.com/office/officeart/2005/8/layout/cycle5"/>
    <dgm:cxn modelId="{A82B4392-43F0-4C5B-A38E-588FA50EC915}" type="presParOf" srcId="{202974A7-41F4-4FBE-848B-3B0598BF4796}" destId="{12A5881D-0491-4D1E-8559-15675DF572DE}" srcOrd="4" destOrd="0" presId="urn:microsoft.com/office/officeart/2005/8/layout/cycle5"/>
    <dgm:cxn modelId="{E35F6202-BEA5-432C-A637-CCCA31EF46D7}" type="presParOf" srcId="{202974A7-41F4-4FBE-848B-3B0598BF4796}" destId="{F9242B9D-A8BA-4740-9E74-8869DA1E424A}" srcOrd="5" destOrd="0" presId="urn:microsoft.com/office/officeart/2005/8/layout/cycle5"/>
    <dgm:cxn modelId="{DABD122D-2D41-402C-9521-EBA982BA9186}" type="presParOf" srcId="{202974A7-41F4-4FBE-848B-3B0598BF4796}" destId="{1189417F-E8BE-4EAE-A078-06C0666F62A2}" srcOrd="6" destOrd="0" presId="urn:microsoft.com/office/officeart/2005/8/layout/cycle5"/>
    <dgm:cxn modelId="{563C8E0B-318A-4B12-A507-E8C25BA048C9}" type="presParOf" srcId="{202974A7-41F4-4FBE-848B-3B0598BF4796}" destId="{EBE5FCC4-52E6-4938-86A2-33DB7D18BFFF}" srcOrd="7" destOrd="0" presId="urn:microsoft.com/office/officeart/2005/8/layout/cycle5"/>
    <dgm:cxn modelId="{FC57CC5A-7FFB-4171-BCBB-A9C82E8EDA2A}" type="presParOf" srcId="{202974A7-41F4-4FBE-848B-3B0598BF4796}" destId="{D794D216-1F2E-4C2B-9CB0-8024102A2329}" srcOrd="8" destOrd="0" presId="urn:microsoft.com/office/officeart/2005/8/layout/cycle5"/>
    <dgm:cxn modelId="{DA425E87-30B3-467A-82C3-F03EAF1B66EE}" type="presParOf" srcId="{202974A7-41F4-4FBE-848B-3B0598BF4796}" destId="{C6396483-6AA6-4867-A4F7-202B321420CE}" srcOrd="9" destOrd="0" presId="urn:microsoft.com/office/officeart/2005/8/layout/cycle5"/>
    <dgm:cxn modelId="{799C7136-EFF6-4E3C-B207-BCA3E1CD3D4D}" type="presParOf" srcId="{202974A7-41F4-4FBE-848B-3B0598BF4796}" destId="{C0CA32D6-F625-4B2D-93E4-77ACD9966361}" srcOrd="10" destOrd="0" presId="urn:microsoft.com/office/officeart/2005/8/layout/cycle5"/>
    <dgm:cxn modelId="{015AA7A0-3730-46A6-8D96-81CAC49F63E1}" type="presParOf" srcId="{202974A7-41F4-4FBE-848B-3B0598BF4796}" destId="{47B55462-CC3B-47D5-87C8-D7FB1C7AFC15}" srcOrd="11"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2F264-AA81-4CB7-8D10-38BAF4625C55}">
      <dsp:nvSpPr>
        <dsp:cNvPr id="0" name=""/>
        <dsp:cNvSpPr/>
      </dsp:nvSpPr>
      <dsp:spPr>
        <a:xfrm>
          <a:off x="2068548" y="63974"/>
          <a:ext cx="2801627" cy="5893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dirty="0"/>
            <a:t>1. Estimation of Customer Perceived Value</a:t>
          </a:r>
        </a:p>
      </dsp:txBody>
      <dsp:txXfrm>
        <a:off x="2097320" y="92746"/>
        <a:ext cx="2744083" cy="531845"/>
      </dsp:txXfrm>
    </dsp:sp>
    <dsp:sp modelId="{06D0F858-19CB-4F45-806A-B98A174B9C9D}">
      <dsp:nvSpPr>
        <dsp:cNvPr id="0" name=""/>
        <dsp:cNvSpPr/>
      </dsp:nvSpPr>
      <dsp:spPr>
        <a:xfrm>
          <a:off x="1790937" y="523867"/>
          <a:ext cx="2775513" cy="2775513"/>
        </a:xfrm>
        <a:custGeom>
          <a:avLst/>
          <a:gdLst/>
          <a:ahLst/>
          <a:cxnLst/>
          <a:rect l="0" t="0" r="0" b="0"/>
          <a:pathLst>
            <a:path>
              <a:moveTo>
                <a:pt x="2139647" y="221339"/>
              </a:moveTo>
              <a:arcTo wR="1387756" hR="1387756" stAng="18168386" swAng="1463228"/>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57DB02D3-9C00-45A6-8AB1-2B8DC1B80809}">
      <dsp:nvSpPr>
        <dsp:cNvPr id="0" name=""/>
        <dsp:cNvSpPr/>
      </dsp:nvSpPr>
      <dsp:spPr>
        <a:xfrm>
          <a:off x="3522691" y="1326262"/>
          <a:ext cx="2668855" cy="8403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dirty="0"/>
            <a:t>2. Decide Price Range based on Customer Feedback</a:t>
          </a:r>
        </a:p>
      </dsp:txBody>
      <dsp:txXfrm>
        <a:off x="3563712" y="1367283"/>
        <a:ext cx="2586813" cy="758286"/>
      </dsp:txXfrm>
    </dsp:sp>
    <dsp:sp modelId="{F9242B9D-A8BA-4740-9E74-8869DA1E424A}">
      <dsp:nvSpPr>
        <dsp:cNvPr id="0" name=""/>
        <dsp:cNvSpPr/>
      </dsp:nvSpPr>
      <dsp:spPr>
        <a:xfrm>
          <a:off x="1833138" y="110202"/>
          <a:ext cx="2775513" cy="2775513"/>
        </a:xfrm>
        <a:custGeom>
          <a:avLst/>
          <a:gdLst/>
          <a:ahLst/>
          <a:cxnLst/>
          <a:rect l="0" t="0" r="0" b="0"/>
          <a:pathLst>
            <a:path>
              <a:moveTo>
                <a:pt x="2521809" y="2187628"/>
              </a:moveTo>
              <a:arcTo wR="1387756" hR="1387756" stAng="2111769" swAng="1176461"/>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1189417F-E8BE-4EAE-A078-06C0666F62A2}">
      <dsp:nvSpPr>
        <dsp:cNvPr id="0" name=""/>
        <dsp:cNvSpPr/>
      </dsp:nvSpPr>
      <dsp:spPr>
        <a:xfrm>
          <a:off x="2247454" y="2714019"/>
          <a:ext cx="2443816" cy="8403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dirty="0"/>
            <a:t>3. Check how much Customer actually values Product</a:t>
          </a:r>
        </a:p>
      </dsp:txBody>
      <dsp:txXfrm>
        <a:off x="2288475" y="2755040"/>
        <a:ext cx="2361774" cy="758286"/>
      </dsp:txXfrm>
    </dsp:sp>
    <dsp:sp modelId="{D794D216-1F2E-4C2B-9CB0-8024102A2329}">
      <dsp:nvSpPr>
        <dsp:cNvPr id="0" name=""/>
        <dsp:cNvSpPr/>
      </dsp:nvSpPr>
      <dsp:spPr>
        <a:xfrm>
          <a:off x="2330072" y="110202"/>
          <a:ext cx="2775513" cy="2775513"/>
        </a:xfrm>
        <a:custGeom>
          <a:avLst/>
          <a:gdLst/>
          <a:ahLst/>
          <a:cxnLst/>
          <a:rect l="0" t="0" r="0" b="0"/>
          <a:pathLst>
            <a:path>
              <a:moveTo>
                <a:pt x="587885" y="2521809"/>
              </a:moveTo>
              <a:arcTo wR="1387756" hR="1387756" stAng="7511769" swAng="1176461"/>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C6396483-6AA6-4867-A4F7-202B321420CE}">
      <dsp:nvSpPr>
        <dsp:cNvPr id="0" name=""/>
        <dsp:cNvSpPr/>
      </dsp:nvSpPr>
      <dsp:spPr>
        <a:xfrm>
          <a:off x="954686" y="1326262"/>
          <a:ext cx="2253837" cy="8403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dirty="0"/>
            <a:t>4. Decide Price for differentiated features of Product</a:t>
          </a:r>
        </a:p>
      </dsp:txBody>
      <dsp:txXfrm>
        <a:off x="995707" y="1367283"/>
        <a:ext cx="2171795" cy="758286"/>
      </dsp:txXfrm>
    </dsp:sp>
    <dsp:sp modelId="{47B55462-CC3B-47D5-87C8-D7FB1C7AFC15}">
      <dsp:nvSpPr>
        <dsp:cNvPr id="0" name=""/>
        <dsp:cNvSpPr/>
      </dsp:nvSpPr>
      <dsp:spPr>
        <a:xfrm>
          <a:off x="2372273" y="523867"/>
          <a:ext cx="2775513" cy="2775513"/>
        </a:xfrm>
        <a:custGeom>
          <a:avLst/>
          <a:gdLst/>
          <a:ahLst/>
          <a:cxnLst/>
          <a:rect l="0" t="0" r="0" b="0"/>
          <a:pathLst>
            <a:path>
              <a:moveTo>
                <a:pt x="221339" y="635866"/>
              </a:moveTo>
              <a:arcTo wR="1387756" hR="1387756" stAng="12768386" swAng="1463228"/>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D71F89-CC55-4568-BEAF-4BA6C2D57701}" type="datetimeFigureOut">
              <a:rPr lang="en-SG" smtClean="0"/>
              <a:t>23/9/2022</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036F6E-2C75-4C16-9D90-0A7DB7D21704}" type="slidenum">
              <a:rPr lang="en-SG" smtClean="0"/>
              <a:t>‹#›</a:t>
            </a:fld>
            <a:endParaRPr lang="en-SG"/>
          </a:p>
        </p:txBody>
      </p:sp>
    </p:spTree>
    <p:extLst>
      <p:ext uri="{BB962C8B-B14F-4D97-AF65-F5344CB8AC3E}">
        <p14:creationId xmlns:p14="http://schemas.microsoft.com/office/powerpoint/2010/main" val="4149273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1</a:t>
            </a:fld>
            <a:endParaRPr lang="en-SG"/>
          </a:p>
        </p:txBody>
      </p:sp>
    </p:spTree>
    <p:extLst>
      <p:ext uri="{BB962C8B-B14F-4D97-AF65-F5344CB8AC3E}">
        <p14:creationId xmlns:p14="http://schemas.microsoft.com/office/powerpoint/2010/main" val="2936024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5</a:t>
            </a:fld>
            <a:endParaRPr lang="en-SG"/>
          </a:p>
        </p:txBody>
      </p:sp>
    </p:spTree>
    <p:extLst>
      <p:ext uri="{BB962C8B-B14F-4D97-AF65-F5344CB8AC3E}">
        <p14:creationId xmlns:p14="http://schemas.microsoft.com/office/powerpoint/2010/main" val="2586824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Excel file example</a:t>
            </a:r>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11</a:t>
            </a:fld>
            <a:endParaRPr lang="en-SG"/>
          </a:p>
        </p:txBody>
      </p:sp>
    </p:spTree>
    <p:extLst>
      <p:ext uri="{BB962C8B-B14F-4D97-AF65-F5344CB8AC3E}">
        <p14:creationId xmlns:p14="http://schemas.microsoft.com/office/powerpoint/2010/main" val="275929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Give Excel file example</a:t>
            </a:r>
            <a:endParaRPr lang="en-SG" dirty="0"/>
          </a:p>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12</a:t>
            </a:fld>
            <a:endParaRPr lang="en-SG"/>
          </a:p>
        </p:txBody>
      </p:sp>
    </p:spTree>
    <p:extLst>
      <p:ext uri="{BB962C8B-B14F-4D97-AF65-F5344CB8AC3E}">
        <p14:creationId xmlns:p14="http://schemas.microsoft.com/office/powerpoint/2010/main" val="1990863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Give Excel file example</a:t>
            </a:r>
            <a:endParaRPr lang="en-SG" dirty="0"/>
          </a:p>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13</a:t>
            </a:fld>
            <a:endParaRPr lang="en-SG"/>
          </a:p>
        </p:txBody>
      </p:sp>
    </p:spTree>
    <p:extLst>
      <p:ext uri="{BB962C8B-B14F-4D97-AF65-F5344CB8AC3E}">
        <p14:creationId xmlns:p14="http://schemas.microsoft.com/office/powerpoint/2010/main" val="1552913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Contribution method: Sales Revenue = 10,000, Sales Volume = 100</a:t>
            </a:r>
          </a:p>
          <a:p>
            <a:r>
              <a:rPr lang="en-SG" dirty="0"/>
              <a:t>Equation Method: Sales Revenue = 10,000, Sales Volume = 100</a:t>
            </a:r>
          </a:p>
        </p:txBody>
      </p:sp>
      <p:sp>
        <p:nvSpPr>
          <p:cNvPr id="4" name="Slide Number Placeholder 3"/>
          <p:cNvSpPr>
            <a:spLocks noGrp="1"/>
          </p:cNvSpPr>
          <p:nvPr>
            <p:ph type="sldNum" sz="quarter" idx="5"/>
          </p:nvPr>
        </p:nvSpPr>
        <p:spPr/>
        <p:txBody>
          <a:bodyPr/>
          <a:lstStyle/>
          <a:p>
            <a:fld id="{94036F6E-2C75-4C16-9D90-0A7DB7D21704}" type="slidenum">
              <a:rPr lang="en-SG" smtClean="0"/>
              <a:t>16</a:t>
            </a:fld>
            <a:endParaRPr lang="en-SG"/>
          </a:p>
        </p:txBody>
      </p:sp>
    </p:spTree>
    <p:extLst>
      <p:ext uri="{BB962C8B-B14F-4D97-AF65-F5344CB8AC3E}">
        <p14:creationId xmlns:p14="http://schemas.microsoft.com/office/powerpoint/2010/main" val="3916550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https://www.nber.org/system/files/working_papers/w17611/w17611.pdf</a:t>
            </a:r>
          </a:p>
          <a:p>
            <a:endParaRPr lang="en-SG" dirty="0"/>
          </a:p>
          <a:p>
            <a:r>
              <a:rPr lang="en-US" dirty="0"/>
              <a:t>Hedonic Prices and Implicit Markets: Product Differentiation in Pure Competition Author(s): Sherwin Rosen Source: The Journal of Political Economy, Vol. 82, No. 1 (Jan. - Feb., 1974), pp. 34-55 Published by: The University of Chicago Press</a:t>
            </a:r>
            <a:endParaRPr lang="en-SG" dirty="0"/>
          </a:p>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20</a:t>
            </a:fld>
            <a:endParaRPr lang="en-SG"/>
          </a:p>
        </p:txBody>
      </p:sp>
    </p:spTree>
    <p:extLst>
      <p:ext uri="{BB962C8B-B14F-4D97-AF65-F5344CB8AC3E}">
        <p14:creationId xmlns:p14="http://schemas.microsoft.com/office/powerpoint/2010/main" val="3374062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25</a:t>
            </a:fld>
            <a:endParaRPr lang="en-SG"/>
          </a:p>
        </p:txBody>
      </p:sp>
    </p:spTree>
    <p:extLst>
      <p:ext uri="{BB962C8B-B14F-4D97-AF65-F5344CB8AC3E}">
        <p14:creationId xmlns:p14="http://schemas.microsoft.com/office/powerpoint/2010/main" val="478712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26</a:t>
            </a:fld>
            <a:endParaRPr lang="en-SG"/>
          </a:p>
        </p:txBody>
      </p:sp>
    </p:spTree>
    <p:extLst>
      <p:ext uri="{BB962C8B-B14F-4D97-AF65-F5344CB8AC3E}">
        <p14:creationId xmlns:p14="http://schemas.microsoft.com/office/powerpoint/2010/main" val="331446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b="0" i="0" dirty="0">
                <a:solidFill>
                  <a:srgbClr val="5F6D7B"/>
                </a:solidFill>
                <a:effectLst/>
                <a:latin typeface="Proxima Nova Rg"/>
              </a:rPr>
              <a:t>Prestige/Premium/</a:t>
            </a:r>
            <a:endParaRPr lang="en-SG" dirty="0"/>
          </a:p>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27</a:t>
            </a:fld>
            <a:endParaRPr lang="en-SG"/>
          </a:p>
        </p:txBody>
      </p:sp>
    </p:spTree>
    <p:extLst>
      <p:ext uri="{BB962C8B-B14F-4D97-AF65-F5344CB8AC3E}">
        <p14:creationId xmlns:p14="http://schemas.microsoft.com/office/powerpoint/2010/main" val="1401691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https://research.aimultiple.com/ - </a:t>
            </a:r>
            <a:r>
              <a:rPr lang="en-SG" dirty="0" err="1"/>
              <a:t>Cem</a:t>
            </a:r>
            <a:r>
              <a:rPr lang="en-SG" dirty="0"/>
              <a:t> </a:t>
            </a:r>
            <a:r>
              <a:rPr lang="en-SG" dirty="0" err="1"/>
              <a:t>Dilmegani</a:t>
            </a:r>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34</a:t>
            </a:fld>
            <a:endParaRPr lang="en-SG"/>
          </a:p>
        </p:txBody>
      </p:sp>
    </p:spTree>
    <p:extLst>
      <p:ext uri="{BB962C8B-B14F-4D97-AF65-F5344CB8AC3E}">
        <p14:creationId xmlns:p14="http://schemas.microsoft.com/office/powerpoint/2010/main" val="3089950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b="1" dirty="0"/>
              <a:t>Data Science Central</a:t>
            </a:r>
          </a:p>
          <a:p>
            <a:r>
              <a:rPr lang="en-SG" dirty="0"/>
              <a:t>https://www.datasciencecentral.com/profiles/blogs/reinforcement-learning-for-dynamic-pricing</a:t>
            </a:r>
          </a:p>
        </p:txBody>
      </p:sp>
      <p:sp>
        <p:nvSpPr>
          <p:cNvPr id="4" name="Slide Number Placeholder 3"/>
          <p:cNvSpPr>
            <a:spLocks noGrp="1"/>
          </p:cNvSpPr>
          <p:nvPr>
            <p:ph type="sldNum" sz="quarter" idx="5"/>
          </p:nvPr>
        </p:nvSpPr>
        <p:spPr/>
        <p:txBody>
          <a:bodyPr/>
          <a:lstStyle/>
          <a:p>
            <a:fld id="{94036F6E-2C75-4C16-9D90-0A7DB7D21704}" type="slidenum">
              <a:rPr lang="en-SG" smtClean="0"/>
              <a:t>36</a:t>
            </a:fld>
            <a:endParaRPr lang="en-SG"/>
          </a:p>
        </p:txBody>
      </p:sp>
    </p:spTree>
    <p:extLst>
      <p:ext uri="{BB962C8B-B14F-4D97-AF65-F5344CB8AC3E}">
        <p14:creationId xmlns:p14="http://schemas.microsoft.com/office/powerpoint/2010/main" val="2472511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https://www.india.gov.in/minimum-support-price-msp-agricultural-crops</a:t>
            </a:r>
          </a:p>
          <a:p>
            <a:r>
              <a:rPr lang="en-SG" dirty="0"/>
              <a:t>https://agricoop.nic.in/sites/default/files/pssguidelines.pdf</a:t>
            </a:r>
          </a:p>
          <a:p>
            <a:r>
              <a:rPr lang="en-SG" dirty="0"/>
              <a:t>https://en.wikipedia.org/wiki/Commission_for_Agricultural_Costs_and_Prices</a:t>
            </a:r>
          </a:p>
          <a:p>
            <a:r>
              <a:rPr lang="en-SG" dirty="0"/>
              <a:t>https://www.economicsdiscussion.net/agricultural-economics/agricultural-price-policy-in-india/21416</a:t>
            </a:r>
          </a:p>
        </p:txBody>
      </p:sp>
      <p:sp>
        <p:nvSpPr>
          <p:cNvPr id="4" name="Slide Number Placeholder 3"/>
          <p:cNvSpPr>
            <a:spLocks noGrp="1"/>
          </p:cNvSpPr>
          <p:nvPr>
            <p:ph type="sldNum" sz="quarter" idx="5"/>
          </p:nvPr>
        </p:nvSpPr>
        <p:spPr/>
        <p:txBody>
          <a:bodyPr/>
          <a:lstStyle/>
          <a:p>
            <a:fld id="{94036F6E-2C75-4C16-9D90-0A7DB7D21704}" type="slidenum">
              <a:rPr lang="en-SG" smtClean="0"/>
              <a:t>37</a:t>
            </a:fld>
            <a:endParaRPr lang="en-SG"/>
          </a:p>
        </p:txBody>
      </p:sp>
    </p:spTree>
    <p:extLst>
      <p:ext uri="{BB962C8B-B14F-4D97-AF65-F5344CB8AC3E}">
        <p14:creationId xmlns:p14="http://schemas.microsoft.com/office/powerpoint/2010/main" val="2836146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p=24; R =p*x = 480;</a:t>
            </a:r>
            <a:endParaRPr lang="en-MY" dirty="0"/>
          </a:p>
          <a:p>
            <a:endParaRPr lang="en-MY" dirty="0"/>
          </a:p>
        </p:txBody>
      </p:sp>
      <p:sp>
        <p:nvSpPr>
          <p:cNvPr id="4" name="Slide Number Placeholder 3"/>
          <p:cNvSpPr>
            <a:spLocks noGrp="1"/>
          </p:cNvSpPr>
          <p:nvPr>
            <p:ph type="sldNum" sz="quarter" idx="5"/>
          </p:nvPr>
        </p:nvSpPr>
        <p:spPr/>
        <p:txBody>
          <a:bodyPr/>
          <a:lstStyle/>
          <a:p>
            <a:fld id="{94036F6E-2C75-4C16-9D90-0A7DB7D21704}" type="slidenum">
              <a:rPr lang="en-SG" smtClean="0"/>
              <a:t>45</a:t>
            </a:fld>
            <a:endParaRPr lang="en-SG"/>
          </a:p>
        </p:txBody>
      </p:sp>
    </p:spTree>
    <p:extLst>
      <p:ext uri="{BB962C8B-B14F-4D97-AF65-F5344CB8AC3E}">
        <p14:creationId xmlns:p14="http://schemas.microsoft.com/office/powerpoint/2010/main" val="34757731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Product Mindset Newsletter</a:t>
            </a:r>
          </a:p>
        </p:txBody>
      </p:sp>
      <p:sp>
        <p:nvSpPr>
          <p:cNvPr id="4" name="Slide Number Placeholder 3"/>
          <p:cNvSpPr>
            <a:spLocks noGrp="1"/>
          </p:cNvSpPr>
          <p:nvPr>
            <p:ph type="sldNum" sz="quarter" idx="5"/>
          </p:nvPr>
        </p:nvSpPr>
        <p:spPr/>
        <p:txBody>
          <a:bodyPr/>
          <a:lstStyle/>
          <a:p>
            <a:fld id="{94036F6E-2C75-4C16-9D90-0A7DB7D21704}" type="slidenum">
              <a:rPr lang="en-SG" smtClean="0"/>
              <a:t>49</a:t>
            </a:fld>
            <a:endParaRPr lang="en-SG"/>
          </a:p>
        </p:txBody>
      </p:sp>
    </p:spTree>
    <p:extLst>
      <p:ext uri="{BB962C8B-B14F-4D97-AF65-F5344CB8AC3E}">
        <p14:creationId xmlns:p14="http://schemas.microsoft.com/office/powerpoint/2010/main" val="813281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Product Mindset Newsletter</a:t>
            </a:r>
          </a:p>
        </p:txBody>
      </p:sp>
      <p:sp>
        <p:nvSpPr>
          <p:cNvPr id="4" name="Slide Number Placeholder 3"/>
          <p:cNvSpPr>
            <a:spLocks noGrp="1"/>
          </p:cNvSpPr>
          <p:nvPr>
            <p:ph type="sldNum" sz="quarter" idx="5"/>
          </p:nvPr>
        </p:nvSpPr>
        <p:spPr/>
        <p:txBody>
          <a:bodyPr/>
          <a:lstStyle/>
          <a:p>
            <a:fld id="{94036F6E-2C75-4C16-9D90-0A7DB7D21704}" type="slidenum">
              <a:rPr lang="en-SG" smtClean="0"/>
              <a:t>51</a:t>
            </a:fld>
            <a:endParaRPr lang="en-SG"/>
          </a:p>
        </p:txBody>
      </p:sp>
    </p:spTree>
    <p:extLst>
      <p:ext uri="{BB962C8B-B14F-4D97-AF65-F5344CB8AC3E}">
        <p14:creationId xmlns:p14="http://schemas.microsoft.com/office/powerpoint/2010/main" val="3974388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https://productmindset.substack.com/p/tam-sam-som</a:t>
            </a:r>
          </a:p>
        </p:txBody>
      </p:sp>
      <p:sp>
        <p:nvSpPr>
          <p:cNvPr id="4" name="Slide Number Placeholder 3"/>
          <p:cNvSpPr>
            <a:spLocks noGrp="1"/>
          </p:cNvSpPr>
          <p:nvPr>
            <p:ph type="sldNum" sz="quarter" idx="5"/>
          </p:nvPr>
        </p:nvSpPr>
        <p:spPr/>
        <p:txBody>
          <a:bodyPr/>
          <a:lstStyle/>
          <a:p>
            <a:fld id="{94036F6E-2C75-4C16-9D90-0A7DB7D21704}" type="slidenum">
              <a:rPr lang="en-SG" smtClean="0"/>
              <a:t>54</a:t>
            </a:fld>
            <a:endParaRPr lang="en-SG"/>
          </a:p>
        </p:txBody>
      </p:sp>
    </p:spTree>
    <p:extLst>
      <p:ext uri="{BB962C8B-B14F-4D97-AF65-F5344CB8AC3E}">
        <p14:creationId xmlns:p14="http://schemas.microsoft.com/office/powerpoint/2010/main" val="274877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Wang &amp; Bowie</a:t>
            </a:r>
          </a:p>
        </p:txBody>
      </p:sp>
      <p:sp>
        <p:nvSpPr>
          <p:cNvPr id="4" name="Slide Number Placeholder 3"/>
          <p:cNvSpPr>
            <a:spLocks noGrp="1"/>
          </p:cNvSpPr>
          <p:nvPr>
            <p:ph type="sldNum" sz="quarter" idx="5"/>
          </p:nvPr>
        </p:nvSpPr>
        <p:spPr/>
        <p:txBody>
          <a:bodyPr/>
          <a:lstStyle/>
          <a:p>
            <a:fld id="{94036F6E-2C75-4C16-9D90-0A7DB7D21704}" type="slidenum">
              <a:rPr lang="en-SG" smtClean="0"/>
              <a:t>62</a:t>
            </a:fld>
            <a:endParaRPr lang="en-SG"/>
          </a:p>
        </p:txBody>
      </p:sp>
    </p:spTree>
    <p:extLst>
      <p:ext uri="{BB962C8B-B14F-4D97-AF65-F5344CB8AC3E}">
        <p14:creationId xmlns:p14="http://schemas.microsoft.com/office/powerpoint/2010/main" val="3663247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Airline network revenue management: Considerations for implementation - </a:t>
            </a:r>
            <a:r>
              <a:rPr lang="en-US" dirty="0"/>
              <a:t>Marcial Lapp and Larry Weatherford US Airways Inc, Tempe; and University of Wyoming, Laramie </a:t>
            </a:r>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63</a:t>
            </a:fld>
            <a:endParaRPr lang="en-SG"/>
          </a:p>
        </p:txBody>
      </p:sp>
    </p:spTree>
    <p:extLst>
      <p:ext uri="{BB962C8B-B14F-4D97-AF65-F5344CB8AC3E}">
        <p14:creationId xmlns:p14="http://schemas.microsoft.com/office/powerpoint/2010/main" val="12074959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Airline Yield Management - Frau Prof. Schusteritsch, J</a:t>
            </a:r>
            <a:r>
              <a:rPr lang="de-DE" dirty="0"/>
              <a:t>ulius Neubauer, 5BT , Kärntner Tourismusschulen Warmbad Villach May 2009</a:t>
            </a:r>
            <a:endParaRPr lang="en-SG" dirty="0"/>
          </a:p>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64</a:t>
            </a:fld>
            <a:endParaRPr lang="en-SG"/>
          </a:p>
        </p:txBody>
      </p:sp>
    </p:spTree>
    <p:extLst>
      <p:ext uri="{BB962C8B-B14F-4D97-AF65-F5344CB8AC3E}">
        <p14:creationId xmlns:p14="http://schemas.microsoft.com/office/powerpoint/2010/main" val="22899482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Airline Yield Management - Frau Prof. Schusteritsch, J</a:t>
            </a:r>
            <a:r>
              <a:rPr lang="de-DE" dirty="0"/>
              <a:t>ulius Neubauer, 5BT , Kärntner Tourismusschulen Warmbad Villach May 2009</a:t>
            </a:r>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65</a:t>
            </a:fld>
            <a:endParaRPr lang="en-SG"/>
          </a:p>
        </p:txBody>
      </p:sp>
    </p:spTree>
    <p:extLst>
      <p:ext uri="{BB962C8B-B14F-4D97-AF65-F5344CB8AC3E}">
        <p14:creationId xmlns:p14="http://schemas.microsoft.com/office/powerpoint/2010/main" val="2338900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Airline Yield Management - Frau Prof. Schusteritsch, J</a:t>
            </a:r>
            <a:r>
              <a:rPr lang="de-DE" dirty="0"/>
              <a:t>ulius Neubauer, 5BT , Kärntner Tourismusschulen Warmbad Villach May 2009</a:t>
            </a:r>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66</a:t>
            </a:fld>
            <a:endParaRPr lang="en-SG"/>
          </a:p>
        </p:txBody>
      </p:sp>
    </p:spTree>
    <p:extLst>
      <p:ext uri="{BB962C8B-B14F-4D97-AF65-F5344CB8AC3E}">
        <p14:creationId xmlns:p14="http://schemas.microsoft.com/office/powerpoint/2010/main" val="1798633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67</a:t>
            </a:fld>
            <a:endParaRPr lang="en-SG"/>
          </a:p>
        </p:txBody>
      </p:sp>
    </p:spTree>
    <p:extLst>
      <p:ext uri="{BB962C8B-B14F-4D97-AF65-F5344CB8AC3E}">
        <p14:creationId xmlns:p14="http://schemas.microsoft.com/office/powerpoint/2010/main" val="34477459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1241425"/>
            <a:ext cx="5956300" cy="3349625"/>
          </a:xfrm>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94036F6E-2C75-4C16-9D90-0A7DB7D21704}" type="slidenum">
              <a:rPr lang="en-SG" smtClean="0"/>
              <a:t>69</a:t>
            </a:fld>
            <a:endParaRPr lang="en-SG"/>
          </a:p>
        </p:txBody>
      </p:sp>
    </p:spTree>
    <p:extLst>
      <p:ext uri="{BB962C8B-B14F-4D97-AF65-F5344CB8AC3E}">
        <p14:creationId xmlns:p14="http://schemas.microsoft.com/office/powerpoint/2010/main" val="29052501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036F6E-2C75-4C16-9D90-0A7DB7D21704}" type="slidenum">
              <a:rPr lang="en-SG" smtClean="0"/>
              <a:t>70</a:t>
            </a:fld>
            <a:endParaRPr lang="en-SG"/>
          </a:p>
        </p:txBody>
      </p:sp>
    </p:spTree>
    <p:extLst>
      <p:ext uri="{BB962C8B-B14F-4D97-AF65-F5344CB8AC3E}">
        <p14:creationId xmlns:p14="http://schemas.microsoft.com/office/powerpoint/2010/main" val="39641174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71</a:t>
            </a:fld>
            <a:endParaRPr lang="en-SG"/>
          </a:p>
        </p:txBody>
      </p:sp>
    </p:spTree>
    <p:extLst>
      <p:ext uri="{BB962C8B-B14F-4D97-AF65-F5344CB8AC3E}">
        <p14:creationId xmlns:p14="http://schemas.microsoft.com/office/powerpoint/2010/main" val="23568918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https://www.iata.org/en/iata-repository/publications/economic-reports/easing-restrictions-met-with-high-demand-in-asia-pacific/</a:t>
            </a:r>
          </a:p>
        </p:txBody>
      </p:sp>
      <p:sp>
        <p:nvSpPr>
          <p:cNvPr id="4" name="Slide Number Placeholder 3"/>
          <p:cNvSpPr>
            <a:spLocks noGrp="1"/>
          </p:cNvSpPr>
          <p:nvPr>
            <p:ph type="sldNum" sz="quarter" idx="5"/>
          </p:nvPr>
        </p:nvSpPr>
        <p:spPr/>
        <p:txBody>
          <a:bodyPr/>
          <a:lstStyle/>
          <a:p>
            <a:fld id="{94036F6E-2C75-4C16-9D90-0A7DB7D21704}" type="slidenum">
              <a:rPr lang="en-SG" smtClean="0"/>
              <a:t>72</a:t>
            </a:fld>
            <a:endParaRPr lang="en-SG"/>
          </a:p>
        </p:txBody>
      </p:sp>
    </p:spTree>
    <p:extLst>
      <p:ext uri="{BB962C8B-B14F-4D97-AF65-F5344CB8AC3E}">
        <p14:creationId xmlns:p14="http://schemas.microsoft.com/office/powerpoint/2010/main" val="19895566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https://www.iata.org/en/iata-repository/publications/economic-reports/easing-restrictions-met-with-high-demand-in-asia-pacific/</a:t>
            </a:r>
          </a:p>
        </p:txBody>
      </p:sp>
      <p:sp>
        <p:nvSpPr>
          <p:cNvPr id="4" name="Slide Number Placeholder 3"/>
          <p:cNvSpPr>
            <a:spLocks noGrp="1"/>
          </p:cNvSpPr>
          <p:nvPr>
            <p:ph type="sldNum" sz="quarter" idx="5"/>
          </p:nvPr>
        </p:nvSpPr>
        <p:spPr/>
        <p:txBody>
          <a:bodyPr/>
          <a:lstStyle/>
          <a:p>
            <a:fld id="{94036F6E-2C75-4C16-9D90-0A7DB7D21704}" type="slidenum">
              <a:rPr lang="en-SG" smtClean="0"/>
              <a:t>75</a:t>
            </a:fld>
            <a:endParaRPr lang="en-SG"/>
          </a:p>
        </p:txBody>
      </p:sp>
    </p:spTree>
    <p:extLst>
      <p:ext uri="{BB962C8B-B14F-4D97-AF65-F5344CB8AC3E}">
        <p14:creationId xmlns:p14="http://schemas.microsoft.com/office/powerpoint/2010/main" val="15764881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https://www.airliners.de/was-kosten-flug-aviation-management/41685</a:t>
            </a:r>
          </a:p>
        </p:txBody>
      </p:sp>
      <p:sp>
        <p:nvSpPr>
          <p:cNvPr id="4" name="Slide Number Placeholder 3"/>
          <p:cNvSpPr>
            <a:spLocks noGrp="1"/>
          </p:cNvSpPr>
          <p:nvPr>
            <p:ph type="sldNum" sz="quarter" idx="5"/>
          </p:nvPr>
        </p:nvSpPr>
        <p:spPr/>
        <p:txBody>
          <a:bodyPr/>
          <a:lstStyle/>
          <a:p>
            <a:fld id="{94036F6E-2C75-4C16-9D90-0A7DB7D21704}" type="slidenum">
              <a:rPr lang="en-SG" smtClean="0"/>
              <a:t>76</a:t>
            </a:fld>
            <a:endParaRPr lang="en-SG"/>
          </a:p>
        </p:txBody>
      </p:sp>
    </p:spTree>
    <p:extLst>
      <p:ext uri="{BB962C8B-B14F-4D97-AF65-F5344CB8AC3E}">
        <p14:creationId xmlns:p14="http://schemas.microsoft.com/office/powerpoint/2010/main" val="41311014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https://images.forbes.com/forbesinsights/StudyPDFs/ServiceSource-MasteringRevenueLifecycleManagement-REPORT.pdf</a:t>
            </a:r>
          </a:p>
        </p:txBody>
      </p:sp>
      <p:sp>
        <p:nvSpPr>
          <p:cNvPr id="4" name="Slide Number Placeholder 3"/>
          <p:cNvSpPr>
            <a:spLocks noGrp="1"/>
          </p:cNvSpPr>
          <p:nvPr>
            <p:ph type="sldNum" sz="quarter" idx="5"/>
          </p:nvPr>
        </p:nvSpPr>
        <p:spPr/>
        <p:txBody>
          <a:bodyPr/>
          <a:lstStyle/>
          <a:p>
            <a:fld id="{94036F6E-2C75-4C16-9D90-0A7DB7D21704}" type="slidenum">
              <a:rPr lang="en-SG" smtClean="0"/>
              <a:t>80</a:t>
            </a:fld>
            <a:endParaRPr lang="en-SG"/>
          </a:p>
        </p:txBody>
      </p:sp>
    </p:spTree>
    <p:extLst>
      <p:ext uri="{BB962C8B-B14F-4D97-AF65-F5344CB8AC3E}">
        <p14:creationId xmlns:p14="http://schemas.microsoft.com/office/powerpoint/2010/main" val="38935991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https://images.forbes.com/forbesinsights/StudyPDFs/ServiceSource-MasteringRevenueLifecycleManagement-REPORT.pdf</a:t>
            </a:r>
          </a:p>
        </p:txBody>
      </p:sp>
      <p:sp>
        <p:nvSpPr>
          <p:cNvPr id="4" name="Slide Number Placeholder 3"/>
          <p:cNvSpPr>
            <a:spLocks noGrp="1"/>
          </p:cNvSpPr>
          <p:nvPr>
            <p:ph type="sldNum" sz="quarter" idx="5"/>
          </p:nvPr>
        </p:nvSpPr>
        <p:spPr/>
        <p:txBody>
          <a:bodyPr/>
          <a:lstStyle/>
          <a:p>
            <a:fld id="{94036F6E-2C75-4C16-9D90-0A7DB7D21704}" type="slidenum">
              <a:rPr lang="en-SG" smtClean="0"/>
              <a:t>81</a:t>
            </a:fld>
            <a:endParaRPr lang="en-SG"/>
          </a:p>
        </p:txBody>
      </p:sp>
    </p:spTree>
    <p:extLst>
      <p:ext uri="{BB962C8B-B14F-4D97-AF65-F5344CB8AC3E}">
        <p14:creationId xmlns:p14="http://schemas.microsoft.com/office/powerpoint/2010/main" val="9446426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https://images.forbes.com/forbesinsights/StudyPDFs/ServiceSource-MasteringRevenueLifecycleManagement-REPORT.pdf</a:t>
            </a:r>
          </a:p>
        </p:txBody>
      </p:sp>
      <p:sp>
        <p:nvSpPr>
          <p:cNvPr id="4" name="Slide Number Placeholder 3"/>
          <p:cNvSpPr>
            <a:spLocks noGrp="1"/>
          </p:cNvSpPr>
          <p:nvPr>
            <p:ph type="sldNum" sz="quarter" idx="5"/>
          </p:nvPr>
        </p:nvSpPr>
        <p:spPr/>
        <p:txBody>
          <a:bodyPr/>
          <a:lstStyle/>
          <a:p>
            <a:fld id="{94036F6E-2C75-4C16-9D90-0A7DB7D21704}" type="slidenum">
              <a:rPr lang="en-SG" smtClean="0"/>
              <a:t>82</a:t>
            </a:fld>
            <a:endParaRPr lang="en-SG"/>
          </a:p>
        </p:txBody>
      </p:sp>
    </p:spTree>
    <p:extLst>
      <p:ext uri="{BB962C8B-B14F-4D97-AF65-F5344CB8AC3E}">
        <p14:creationId xmlns:p14="http://schemas.microsoft.com/office/powerpoint/2010/main" val="17151291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https://images.forbes.com/forbesinsights/StudyPDFs/ServiceSource-MasteringRevenueLifecycleManagement-REPORT.pdf</a:t>
            </a:r>
          </a:p>
        </p:txBody>
      </p:sp>
      <p:sp>
        <p:nvSpPr>
          <p:cNvPr id="4" name="Slide Number Placeholder 3"/>
          <p:cNvSpPr>
            <a:spLocks noGrp="1"/>
          </p:cNvSpPr>
          <p:nvPr>
            <p:ph type="sldNum" sz="quarter" idx="5"/>
          </p:nvPr>
        </p:nvSpPr>
        <p:spPr/>
        <p:txBody>
          <a:bodyPr/>
          <a:lstStyle/>
          <a:p>
            <a:fld id="{94036F6E-2C75-4C16-9D90-0A7DB7D21704}" type="slidenum">
              <a:rPr lang="en-SG" smtClean="0"/>
              <a:t>83</a:t>
            </a:fld>
            <a:endParaRPr lang="en-SG"/>
          </a:p>
        </p:txBody>
      </p:sp>
    </p:spTree>
    <p:extLst>
      <p:ext uri="{BB962C8B-B14F-4D97-AF65-F5344CB8AC3E}">
        <p14:creationId xmlns:p14="http://schemas.microsoft.com/office/powerpoint/2010/main" val="3930084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94036F6E-2C75-4C16-9D90-0A7DB7D21704}" type="slidenum">
              <a:rPr lang="en-SG" smtClean="0"/>
              <a:t>85</a:t>
            </a:fld>
            <a:endParaRPr lang="en-SG"/>
          </a:p>
        </p:txBody>
      </p:sp>
    </p:spTree>
    <p:extLst>
      <p:ext uri="{BB962C8B-B14F-4D97-AF65-F5344CB8AC3E}">
        <p14:creationId xmlns:p14="http://schemas.microsoft.com/office/powerpoint/2010/main" val="926102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48511-2C6E-AA75-0F71-C96266E598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52E44D8F-8BE7-C920-3C21-F58F1A4453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38C38194-CB2B-9685-F468-FD77C9994866}"/>
              </a:ext>
            </a:extLst>
          </p:cNvPr>
          <p:cNvSpPr>
            <a:spLocks noGrp="1"/>
          </p:cNvSpPr>
          <p:nvPr>
            <p:ph type="dt" sz="half" idx="10"/>
          </p:nvPr>
        </p:nvSpPr>
        <p:spPr/>
        <p:txBody>
          <a:bodyPr/>
          <a:lstStyle/>
          <a:p>
            <a:fld id="{2B96708C-A42A-4FAF-892A-A5DF3882BA11}" type="datetimeFigureOut">
              <a:rPr lang="en-SG" smtClean="0"/>
              <a:t>23/9/2022</a:t>
            </a:fld>
            <a:endParaRPr lang="en-SG"/>
          </a:p>
        </p:txBody>
      </p:sp>
      <p:sp>
        <p:nvSpPr>
          <p:cNvPr id="5" name="Footer Placeholder 4">
            <a:extLst>
              <a:ext uri="{FF2B5EF4-FFF2-40B4-BE49-F238E27FC236}">
                <a16:creationId xmlns:a16="http://schemas.microsoft.com/office/drawing/2014/main" id="{DCA69BF0-EC3F-E684-373C-21E135795B64}"/>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207E05A2-4F94-58DE-A47F-FC608F6F1AF2}"/>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3229352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6EE0C-C8FB-C08D-BA97-5E900870BD5D}"/>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4D8CFCA4-A4A2-C69A-3131-A256D1EB46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2F58E13C-6168-AFE6-E948-D099A3D32BB7}"/>
              </a:ext>
            </a:extLst>
          </p:cNvPr>
          <p:cNvSpPr>
            <a:spLocks noGrp="1"/>
          </p:cNvSpPr>
          <p:nvPr>
            <p:ph type="dt" sz="half" idx="10"/>
          </p:nvPr>
        </p:nvSpPr>
        <p:spPr/>
        <p:txBody>
          <a:bodyPr/>
          <a:lstStyle/>
          <a:p>
            <a:fld id="{2B96708C-A42A-4FAF-892A-A5DF3882BA11}" type="datetimeFigureOut">
              <a:rPr lang="en-SG" smtClean="0"/>
              <a:t>23/9/2022</a:t>
            </a:fld>
            <a:endParaRPr lang="en-SG"/>
          </a:p>
        </p:txBody>
      </p:sp>
      <p:sp>
        <p:nvSpPr>
          <p:cNvPr id="5" name="Footer Placeholder 4">
            <a:extLst>
              <a:ext uri="{FF2B5EF4-FFF2-40B4-BE49-F238E27FC236}">
                <a16:creationId xmlns:a16="http://schemas.microsoft.com/office/drawing/2014/main" id="{A5817E43-4531-F206-A129-571AA2BD22CB}"/>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DFEFBF8F-704F-D943-4AA3-8BD94E123C9A}"/>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3961621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33BFB-85B8-DA0F-49B0-12DD2EF12E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EF21FC33-DB3E-8A00-2F69-4A5C84A254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FBD3C7-C12C-0F26-4B43-52EDA4FE1345}"/>
              </a:ext>
            </a:extLst>
          </p:cNvPr>
          <p:cNvSpPr>
            <a:spLocks noGrp="1"/>
          </p:cNvSpPr>
          <p:nvPr>
            <p:ph type="dt" sz="half" idx="10"/>
          </p:nvPr>
        </p:nvSpPr>
        <p:spPr/>
        <p:txBody>
          <a:bodyPr/>
          <a:lstStyle/>
          <a:p>
            <a:fld id="{2B96708C-A42A-4FAF-892A-A5DF3882BA11}" type="datetimeFigureOut">
              <a:rPr lang="en-SG" smtClean="0"/>
              <a:t>23/9/2022</a:t>
            </a:fld>
            <a:endParaRPr lang="en-SG"/>
          </a:p>
        </p:txBody>
      </p:sp>
      <p:sp>
        <p:nvSpPr>
          <p:cNvPr id="5" name="Footer Placeholder 4">
            <a:extLst>
              <a:ext uri="{FF2B5EF4-FFF2-40B4-BE49-F238E27FC236}">
                <a16:creationId xmlns:a16="http://schemas.microsoft.com/office/drawing/2014/main" id="{263CA4EE-2AA3-BC89-295A-AE1071CED7CD}"/>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F64A001D-DE82-37F1-245A-A7771418C542}"/>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2845085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9760E-8783-9B52-6B3B-F6F4B516B516}"/>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1C47EB69-CB12-4B8F-853E-D4969489889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20F61028-C205-BADC-0487-86BA656B6E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92872609-26BC-983D-946E-B192E0C42697}"/>
              </a:ext>
            </a:extLst>
          </p:cNvPr>
          <p:cNvSpPr>
            <a:spLocks noGrp="1"/>
          </p:cNvSpPr>
          <p:nvPr>
            <p:ph type="dt" sz="half" idx="10"/>
          </p:nvPr>
        </p:nvSpPr>
        <p:spPr/>
        <p:txBody>
          <a:bodyPr/>
          <a:lstStyle/>
          <a:p>
            <a:fld id="{2B96708C-A42A-4FAF-892A-A5DF3882BA11}" type="datetimeFigureOut">
              <a:rPr lang="en-SG" smtClean="0"/>
              <a:t>23/9/2022</a:t>
            </a:fld>
            <a:endParaRPr lang="en-SG"/>
          </a:p>
        </p:txBody>
      </p:sp>
      <p:sp>
        <p:nvSpPr>
          <p:cNvPr id="6" name="Footer Placeholder 5">
            <a:extLst>
              <a:ext uri="{FF2B5EF4-FFF2-40B4-BE49-F238E27FC236}">
                <a16:creationId xmlns:a16="http://schemas.microsoft.com/office/drawing/2014/main" id="{68522B90-C747-0BBE-409C-8E6B34B6E063}"/>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FC23EC21-D6FA-7AE5-8B84-561838F84D3F}"/>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48154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975D3-43EB-401A-1C02-1F0B25B247FC}"/>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D3A64317-DE15-B03C-1DF9-3E2A83A433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403BF4-E3C3-3375-4B3A-F3E24117665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F540979F-4A65-7856-5AB6-488CF56408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081F80-256B-966B-25B1-31E94E0A77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54A12CAA-1848-800F-10F1-C6BA198DC7E5}"/>
              </a:ext>
            </a:extLst>
          </p:cNvPr>
          <p:cNvSpPr>
            <a:spLocks noGrp="1"/>
          </p:cNvSpPr>
          <p:nvPr>
            <p:ph type="dt" sz="half" idx="10"/>
          </p:nvPr>
        </p:nvSpPr>
        <p:spPr/>
        <p:txBody>
          <a:bodyPr/>
          <a:lstStyle/>
          <a:p>
            <a:fld id="{2B96708C-A42A-4FAF-892A-A5DF3882BA11}" type="datetimeFigureOut">
              <a:rPr lang="en-SG" smtClean="0"/>
              <a:t>23/9/2022</a:t>
            </a:fld>
            <a:endParaRPr lang="en-SG"/>
          </a:p>
        </p:txBody>
      </p:sp>
      <p:sp>
        <p:nvSpPr>
          <p:cNvPr id="8" name="Footer Placeholder 7">
            <a:extLst>
              <a:ext uri="{FF2B5EF4-FFF2-40B4-BE49-F238E27FC236}">
                <a16:creationId xmlns:a16="http://schemas.microsoft.com/office/drawing/2014/main" id="{EEEF782B-CBC1-E758-3449-5B38F28FDE0C}"/>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id="{333D5179-0A4B-C386-79C7-66E26F549C8B}"/>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3279709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BB471-9924-C43D-DC50-10406A0604E6}"/>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1C9115B3-3D2F-CE37-4C0D-7F36B196B169}"/>
              </a:ext>
            </a:extLst>
          </p:cNvPr>
          <p:cNvSpPr>
            <a:spLocks noGrp="1"/>
          </p:cNvSpPr>
          <p:nvPr>
            <p:ph type="dt" sz="half" idx="10"/>
          </p:nvPr>
        </p:nvSpPr>
        <p:spPr/>
        <p:txBody>
          <a:bodyPr/>
          <a:lstStyle/>
          <a:p>
            <a:fld id="{2B96708C-A42A-4FAF-892A-A5DF3882BA11}" type="datetimeFigureOut">
              <a:rPr lang="en-SG" smtClean="0"/>
              <a:t>23/9/2022</a:t>
            </a:fld>
            <a:endParaRPr lang="en-SG"/>
          </a:p>
        </p:txBody>
      </p:sp>
      <p:sp>
        <p:nvSpPr>
          <p:cNvPr id="4" name="Footer Placeholder 3">
            <a:extLst>
              <a:ext uri="{FF2B5EF4-FFF2-40B4-BE49-F238E27FC236}">
                <a16:creationId xmlns:a16="http://schemas.microsoft.com/office/drawing/2014/main" id="{12117ABC-5FFD-5D49-B57B-04D1D73AC70D}"/>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id="{91893B0F-AC20-D9AE-7D8B-8BF5AB0F7564}"/>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978219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2178F4-749D-7724-E0C7-0990B1FB1BFD}"/>
              </a:ext>
            </a:extLst>
          </p:cNvPr>
          <p:cNvSpPr>
            <a:spLocks noGrp="1"/>
          </p:cNvSpPr>
          <p:nvPr>
            <p:ph type="dt" sz="half" idx="10"/>
          </p:nvPr>
        </p:nvSpPr>
        <p:spPr/>
        <p:txBody>
          <a:bodyPr/>
          <a:lstStyle/>
          <a:p>
            <a:fld id="{2B96708C-A42A-4FAF-892A-A5DF3882BA11}" type="datetimeFigureOut">
              <a:rPr lang="en-SG" smtClean="0"/>
              <a:t>23/9/2022</a:t>
            </a:fld>
            <a:endParaRPr lang="en-SG"/>
          </a:p>
        </p:txBody>
      </p:sp>
      <p:sp>
        <p:nvSpPr>
          <p:cNvPr id="3" name="Footer Placeholder 2">
            <a:extLst>
              <a:ext uri="{FF2B5EF4-FFF2-40B4-BE49-F238E27FC236}">
                <a16:creationId xmlns:a16="http://schemas.microsoft.com/office/drawing/2014/main" id="{FB1A0EA8-EE15-D3BA-3E5E-4A898C5C854A}"/>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id="{A48B8D76-88B3-5733-D93C-93AE5044EDC4}"/>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2733866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0A04E-52F3-0947-30C2-9BEF2EB3FE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B7529D0D-D930-6654-3E11-C378D69AFF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5019CCBF-AAA8-2FE3-A6E6-38555323C3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3F5A5C-2145-C911-F3C4-B88B0BA13B4F}"/>
              </a:ext>
            </a:extLst>
          </p:cNvPr>
          <p:cNvSpPr>
            <a:spLocks noGrp="1"/>
          </p:cNvSpPr>
          <p:nvPr>
            <p:ph type="dt" sz="half" idx="10"/>
          </p:nvPr>
        </p:nvSpPr>
        <p:spPr/>
        <p:txBody>
          <a:bodyPr/>
          <a:lstStyle/>
          <a:p>
            <a:fld id="{2B96708C-A42A-4FAF-892A-A5DF3882BA11}" type="datetimeFigureOut">
              <a:rPr lang="en-SG" smtClean="0"/>
              <a:t>23/9/2022</a:t>
            </a:fld>
            <a:endParaRPr lang="en-SG"/>
          </a:p>
        </p:txBody>
      </p:sp>
      <p:sp>
        <p:nvSpPr>
          <p:cNvPr id="6" name="Footer Placeholder 5">
            <a:extLst>
              <a:ext uri="{FF2B5EF4-FFF2-40B4-BE49-F238E27FC236}">
                <a16:creationId xmlns:a16="http://schemas.microsoft.com/office/drawing/2014/main" id="{74534229-3944-5FE1-A159-147792088660}"/>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2815C65A-7A3D-E53B-4879-3DC8EDFF4B06}"/>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1942033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B72FE-7B03-199A-C1BE-7E7E89D0A9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74B2A4E9-06E7-39DE-4867-64A9A0BB85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id="{9627CFA6-8C99-66A9-ABAB-20CE9222E1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6DF392-77FE-36EC-7C90-939C3FE33E76}"/>
              </a:ext>
            </a:extLst>
          </p:cNvPr>
          <p:cNvSpPr>
            <a:spLocks noGrp="1"/>
          </p:cNvSpPr>
          <p:nvPr>
            <p:ph type="dt" sz="half" idx="10"/>
          </p:nvPr>
        </p:nvSpPr>
        <p:spPr/>
        <p:txBody>
          <a:bodyPr/>
          <a:lstStyle/>
          <a:p>
            <a:fld id="{2B96708C-A42A-4FAF-892A-A5DF3882BA11}" type="datetimeFigureOut">
              <a:rPr lang="en-SG" smtClean="0"/>
              <a:t>23/9/2022</a:t>
            </a:fld>
            <a:endParaRPr lang="en-SG"/>
          </a:p>
        </p:txBody>
      </p:sp>
      <p:sp>
        <p:nvSpPr>
          <p:cNvPr id="6" name="Footer Placeholder 5">
            <a:extLst>
              <a:ext uri="{FF2B5EF4-FFF2-40B4-BE49-F238E27FC236}">
                <a16:creationId xmlns:a16="http://schemas.microsoft.com/office/drawing/2014/main" id="{A99A8AD8-C7C0-D5CF-B4E5-D6372731A88D}"/>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0F12CC53-D707-C296-7C78-64F1048382FD}"/>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1904243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937E4-EDD7-57B7-2D18-DD57464114C8}"/>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6573BF10-614E-29E9-751C-3E6EFD3913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266E9879-BDC8-BFD1-3B9A-68248518B551}"/>
              </a:ext>
            </a:extLst>
          </p:cNvPr>
          <p:cNvSpPr>
            <a:spLocks noGrp="1"/>
          </p:cNvSpPr>
          <p:nvPr>
            <p:ph type="dt" sz="half" idx="10"/>
          </p:nvPr>
        </p:nvSpPr>
        <p:spPr/>
        <p:txBody>
          <a:bodyPr/>
          <a:lstStyle/>
          <a:p>
            <a:fld id="{2B96708C-A42A-4FAF-892A-A5DF3882BA11}" type="datetimeFigureOut">
              <a:rPr lang="en-SG" smtClean="0"/>
              <a:t>23/9/2022</a:t>
            </a:fld>
            <a:endParaRPr lang="en-SG"/>
          </a:p>
        </p:txBody>
      </p:sp>
      <p:sp>
        <p:nvSpPr>
          <p:cNvPr id="5" name="Footer Placeholder 4">
            <a:extLst>
              <a:ext uri="{FF2B5EF4-FFF2-40B4-BE49-F238E27FC236}">
                <a16:creationId xmlns:a16="http://schemas.microsoft.com/office/drawing/2014/main" id="{C8031049-F008-1820-2CA2-C36F82BB8BF8}"/>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B1A8ED01-588A-DCD5-C046-34DDDC7E7C83}"/>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3423110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BAE989-4C8C-F4F2-D5DC-BCE6CB06DE6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F6A7BEED-915D-1C89-5F4B-E69EE1B8E7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9FD9EEDC-A80B-8167-35A7-F9C8AA36AA10}"/>
              </a:ext>
            </a:extLst>
          </p:cNvPr>
          <p:cNvSpPr>
            <a:spLocks noGrp="1"/>
          </p:cNvSpPr>
          <p:nvPr>
            <p:ph type="dt" sz="half" idx="10"/>
          </p:nvPr>
        </p:nvSpPr>
        <p:spPr/>
        <p:txBody>
          <a:bodyPr/>
          <a:lstStyle/>
          <a:p>
            <a:fld id="{2B96708C-A42A-4FAF-892A-A5DF3882BA11}" type="datetimeFigureOut">
              <a:rPr lang="en-SG" smtClean="0"/>
              <a:t>23/9/2022</a:t>
            </a:fld>
            <a:endParaRPr lang="en-SG"/>
          </a:p>
        </p:txBody>
      </p:sp>
      <p:sp>
        <p:nvSpPr>
          <p:cNvPr id="5" name="Footer Placeholder 4">
            <a:extLst>
              <a:ext uri="{FF2B5EF4-FFF2-40B4-BE49-F238E27FC236}">
                <a16:creationId xmlns:a16="http://schemas.microsoft.com/office/drawing/2014/main" id="{DE99E0A0-34DD-9DE7-E5A3-99527632E568}"/>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17653820-7884-552F-29A1-850BE57659B3}"/>
              </a:ext>
            </a:extLst>
          </p:cNvPr>
          <p:cNvSpPr>
            <a:spLocks noGrp="1"/>
          </p:cNvSpPr>
          <p:nvPr>
            <p:ph type="sldNum" sz="quarter" idx="12"/>
          </p:nvPr>
        </p:nvSpPr>
        <p:spPr/>
        <p:txBody>
          <a:bodyPr/>
          <a:lstStyle/>
          <a:p>
            <a:fld id="{EC3D9125-FF3C-45A2-9047-E2E22CFE2EBB}" type="slidenum">
              <a:rPr lang="en-SG" smtClean="0"/>
              <a:t>‹#›</a:t>
            </a:fld>
            <a:endParaRPr lang="en-SG"/>
          </a:p>
        </p:txBody>
      </p:sp>
    </p:spTree>
    <p:extLst>
      <p:ext uri="{BB962C8B-B14F-4D97-AF65-F5344CB8AC3E}">
        <p14:creationId xmlns:p14="http://schemas.microsoft.com/office/powerpoint/2010/main" val="3736142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6FA853-4A75-32AE-1DF7-94F352630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8C8FD0A0-4235-C57D-02CA-8019A50746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57838762-5471-4A2B-C3CF-91DF98A61D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96708C-A42A-4FAF-892A-A5DF3882BA11}" type="datetimeFigureOut">
              <a:rPr lang="en-SG" smtClean="0"/>
              <a:t>23/9/2022</a:t>
            </a:fld>
            <a:endParaRPr lang="en-SG"/>
          </a:p>
        </p:txBody>
      </p:sp>
      <p:sp>
        <p:nvSpPr>
          <p:cNvPr id="5" name="Footer Placeholder 4">
            <a:extLst>
              <a:ext uri="{FF2B5EF4-FFF2-40B4-BE49-F238E27FC236}">
                <a16:creationId xmlns:a16="http://schemas.microsoft.com/office/drawing/2014/main" id="{C7383FF5-40B5-BF9F-50A1-21395DE37C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a:extLst>
              <a:ext uri="{FF2B5EF4-FFF2-40B4-BE49-F238E27FC236}">
                <a16:creationId xmlns:a16="http://schemas.microsoft.com/office/drawing/2014/main" id="{0847C2E1-FA93-03C5-C0FA-169786CD0F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3D9125-FF3C-45A2-9047-E2E22CFE2EBB}" type="slidenum">
              <a:rPr lang="en-SG" smtClean="0"/>
              <a:t>‹#›</a:t>
            </a:fld>
            <a:endParaRPr lang="en-SG"/>
          </a:p>
        </p:txBody>
      </p:sp>
    </p:spTree>
    <p:extLst>
      <p:ext uri="{BB962C8B-B14F-4D97-AF65-F5344CB8AC3E}">
        <p14:creationId xmlns:p14="http://schemas.microsoft.com/office/powerpoint/2010/main" val="770608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creativecommons.org/licenses/by/3.0/" TargetMode="External"/><Relationship Id="rId5" Type="http://schemas.openxmlformats.org/officeDocument/2006/relationships/hyperlink" Target="https://www.bridgespan.org/insights/library/funding-strategy/how-nonprofits-get-really-big/profile-texas-migrant-council"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courses.lumenlearning.com/wm-principlesofmanagement/chapter/reading-current-developments-in-management-practices/" TargetMode="External"/><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peoplematters.in/article/editors-desk/price-what-you-pay-value-what-you-get-12527" TargetMode="External"/><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localtokens.info/what-are-local-tokens/global-stable-value-token/collateral-conversion-stabilisation/" TargetMode="Externa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homeworklib.com/questions/1197299/draw-the-supply-curve-when-prives-are-flexible" TargetMode="Externa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www.psicologiaparatodos.net/destacados/la-psicologia-de-los-precios-el-centimo-que-marca-la-diferencia/"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s://www.homeworklib.com/questions/599/the-price-and-the-quantity-x-sold-of-a-certain"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www.freefoodphotos.com/imagelibrary/drink/slides/tea_and_saucer.html" TargetMode="External"/><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courses.lumenlearning.com/wm-principlesofmanagement/chapter/reading-current-developments-in-management-practices/" TargetMode="External"/><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hyperlink" Target="https://creativecommons.org/licenses/by-nc/3.0/" TargetMode="External"/><Relationship Id="rId3" Type="http://schemas.openxmlformats.org/officeDocument/2006/relationships/image" Target="../media/image20.jpg"/><Relationship Id="rId7" Type="http://schemas.openxmlformats.org/officeDocument/2006/relationships/hyperlink" Target="https://www.jairm.org/index.php/jairm/article/view/17/55"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1.gif"/><Relationship Id="rId5" Type="http://schemas.openxmlformats.org/officeDocument/2006/relationships/hyperlink" Target="https://creativecommons.org/licenses/by-sa/3.0/" TargetMode="External"/><Relationship Id="rId4" Type="http://schemas.openxmlformats.org/officeDocument/2006/relationships/hyperlink" Target="https://arachne.cc/issues/01/hub-and-spoke_flynn-casey.html" TargetMode="Externa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s://www.frontiersin.org/articles/10.3389/fpls.2021.657629/full" TargetMode="Externa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www.gesetze-im-internet.de/bundesrecht/luftvstg/gesamt.pdf" TargetMode="External"/><Relationship Id="rId7" Type="http://schemas.openxmlformats.org/officeDocument/2006/relationships/hyperlink" Target="https://www.dus.com/~/media/fdg/dus_com/businesspartner/aviation/entgelte/entgeltordnung%202017%20nfl%2021-10-2016.pdf"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www.haufe.de/finance/finance-office-professional/personenbefoerderungsunternehmen-63-internationale-fluege_idesk_PI11525_HI863194.html" TargetMode="External"/><Relationship Id="rId5" Type="http://schemas.openxmlformats.org/officeDocument/2006/relationships/hyperlink" Target="http://www.aena.es/csee/ccurl/946/153/Aena%20price%20guide%202017%20March%20edition.pdf" TargetMode="External"/><Relationship Id="rId4" Type="http://schemas.openxmlformats.org/officeDocument/2006/relationships/hyperlink" Target="https://www.bmi.bund.de/SharedDocs/Downloads/DE/Themen/Sicherheit/Bundespolizei/luftsicherheitsgebuehr.pdf?__blob=publicationFile"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www.dfs.de/dfs_homepage/de/Services/Geb%C3%BChren/" TargetMode="External"/><Relationship Id="rId2" Type="http://schemas.openxmlformats.org/officeDocument/2006/relationships/hyperlink" Target="https://www.dus.com/~/media/fdg/dus_com/businesspartner/aviation/entgelte/entgeltordnung%202017%20nfl%2021-10-2016.pdf" TargetMode="External"/><Relationship Id="rId1" Type="http://schemas.openxmlformats.org/officeDocument/2006/relationships/slideLayout" Target="../slideLayouts/slideLayout2.xml"/><Relationship Id="rId5" Type="http://schemas.openxmlformats.org/officeDocument/2006/relationships/hyperlink" Target="http://www.enaire.es/csee/ccurl/112/408/List%20of%20charges%202017.pdf" TargetMode="External"/><Relationship Id="rId4" Type="http://schemas.openxmlformats.org/officeDocument/2006/relationships/hyperlink" Target="http://www.aena.es/csee/ccurl/92/771/Aena%20price%20guide%202017%20June%20edition.pdf" TargetMode="External"/></Relationships>
</file>

<file path=ppt/slides/_rels/slide79.xml.rels><?xml version="1.0" encoding="UTF-8" standalone="yes"?>
<Relationships xmlns="http://schemas.openxmlformats.org/package/2006/relationships"><Relationship Id="rId3" Type="http://schemas.openxmlformats.org/officeDocument/2006/relationships/hyperlink" Target="http://www.aena.es/csee/ccurl/92/771/Aena%20price%20guide%202017%20June%20edition.pdf" TargetMode="External"/><Relationship Id="rId2" Type="http://schemas.openxmlformats.org/officeDocument/2006/relationships/hyperlink" Target="http://www.groundhandling-dus.de/fileadmin/groundhandling-dus.de/content/16-11-30_Anlage_2d.pdf" TargetMode="External"/><Relationship Id="rId1" Type="http://schemas.openxmlformats.org/officeDocument/2006/relationships/slideLayout" Target="../slideLayouts/slideLayout2.xml"/><Relationship Id="rId4" Type="http://schemas.openxmlformats.org/officeDocument/2006/relationships/hyperlink" Target="https://www.eurocontrol.int/services/rso-distance-tool" TargetMode="Externa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s://lawreview.uchicago.edu/publication/algorithmic-price-discrimination-when-demand-function-both-preferences-and#footnote38_44tg78n" TargetMode="External"/><Relationship Id="rId2" Type="http://schemas.openxmlformats.org/officeDocument/2006/relationships/hyperlink" Target="https://www.researchgate.net/publication/343575442_The_Landscape_of_Pricing_and_Algorithmic_Pricing" TargetMode="External"/><Relationship Id="rId1" Type="http://schemas.openxmlformats.org/officeDocument/2006/relationships/slideLayout" Target="../slideLayouts/slideLayout2.xml"/><Relationship Id="rId6" Type="http://schemas.openxmlformats.org/officeDocument/2006/relationships/hyperlink" Target="https://productmindset.substack.com/" TargetMode="External"/><Relationship Id="rId5" Type="http://schemas.openxmlformats.org/officeDocument/2006/relationships/hyperlink" Target="https://www.datasciencecentral.com/profiles/blogs/reinforcement-learning-for-dynamic-pricing" TargetMode="External"/><Relationship Id="rId4" Type="http://schemas.openxmlformats.org/officeDocument/2006/relationships/hyperlink" Target="https://research.aimultiple.com/" TargetMode="External"/></Relationships>
</file>

<file path=ppt/slides/_rels/slide87.xml.rels><?xml version="1.0" encoding="UTF-8" standalone="yes"?>
<Relationships xmlns="http://schemas.openxmlformats.org/package/2006/relationships"><Relationship Id="rId8" Type="http://schemas.openxmlformats.org/officeDocument/2006/relationships/hyperlink" Target="https://agricoop.nic.in/sites/default/files/pssguidelines.pdf" TargetMode="External"/><Relationship Id="rId3" Type="http://schemas.openxmlformats.org/officeDocument/2006/relationships/hyperlink" Target="https://images.forbes.com/forbesinsights/StudyPDFs/ServiceSource-MasteringRevenueLifecycleManagement-REPORT.pdf" TargetMode="External"/><Relationship Id="rId7" Type="http://schemas.openxmlformats.org/officeDocument/2006/relationships/hyperlink" Target="https://www.india.gov.in/minimum-support-price-msp-agricultural-crops" TargetMode="External"/><Relationship Id="rId2" Type="http://schemas.openxmlformats.org/officeDocument/2006/relationships/hyperlink" Target="https://www.iata.org/" TargetMode="External"/><Relationship Id="rId1" Type="http://schemas.openxmlformats.org/officeDocument/2006/relationships/slideLayout" Target="../slideLayouts/slideLayout2.xml"/><Relationship Id="rId6" Type="http://schemas.openxmlformats.org/officeDocument/2006/relationships/hyperlink" Target="https://www.wallstreetmojo.com/psychological-pricing/" TargetMode="External"/><Relationship Id="rId5" Type="http://schemas.openxmlformats.org/officeDocument/2006/relationships/hyperlink" Target="https://www.leibsolutions.com/views-blog/" TargetMode="External"/><Relationship Id="rId10" Type="http://schemas.openxmlformats.org/officeDocument/2006/relationships/hyperlink" Target="https://www.economicsdiscussion.net/agricultural-economics/agricultural-price-policy-in-india/21416" TargetMode="External"/><Relationship Id="rId4" Type="http://schemas.openxmlformats.org/officeDocument/2006/relationships/hyperlink" Target="https://www.productplan.com/" TargetMode="External"/><Relationship Id="rId9" Type="http://schemas.openxmlformats.org/officeDocument/2006/relationships/hyperlink" Target="https://en.wikipedia.org/wiki/Commission_for_Agricultural_Costs_and_Pri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8A09D-DD71-7226-4E2E-5EEE5FC05DE5}"/>
              </a:ext>
            </a:extLst>
          </p:cNvPr>
          <p:cNvSpPr>
            <a:spLocks noGrp="1"/>
          </p:cNvSpPr>
          <p:nvPr>
            <p:ph type="ctrTitle"/>
          </p:nvPr>
        </p:nvSpPr>
        <p:spPr>
          <a:xfrm>
            <a:off x="1524000" y="436435"/>
            <a:ext cx="9144000" cy="2387600"/>
          </a:xfrm>
        </p:spPr>
        <p:txBody>
          <a:bodyPr>
            <a:normAutofit fontScale="90000"/>
          </a:bodyPr>
          <a:lstStyle/>
          <a:p>
            <a:r>
              <a:rPr lang="en-US" dirty="0"/>
              <a:t>Pricing Analytics and Revenue Management (RM) in Supply Chain</a:t>
            </a:r>
            <a:endParaRPr lang="en-SG" dirty="0"/>
          </a:p>
        </p:txBody>
      </p:sp>
      <p:sp>
        <p:nvSpPr>
          <p:cNvPr id="3" name="Subtitle 2">
            <a:extLst>
              <a:ext uri="{FF2B5EF4-FFF2-40B4-BE49-F238E27FC236}">
                <a16:creationId xmlns:a16="http://schemas.microsoft.com/office/drawing/2014/main" id="{CE03D66B-DF4F-8993-ABDF-8EF5407B60C1}"/>
              </a:ext>
            </a:extLst>
          </p:cNvPr>
          <p:cNvSpPr>
            <a:spLocks noGrp="1"/>
          </p:cNvSpPr>
          <p:nvPr>
            <p:ph type="subTitle" idx="1"/>
          </p:nvPr>
        </p:nvSpPr>
        <p:spPr>
          <a:xfrm>
            <a:off x="4702865" y="3509963"/>
            <a:ext cx="2786270" cy="431927"/>
          </a:xfrm>
        </p:spPr>
        <p:txBody>
          <a:bodyPr/>
          <a:lstStyle/>
          <a:p>
            <a:r>
              <a:rPr lang="en-SG" dirty="0"/>
              <a:t>Trilok Prakash Nanda</a:t>
            </a:r>
          </a:p>
        </p:txBody>
      </p:sp>
      <p:pic>
        <p:nvPicPr>
          <p:cNvPr id="1026" name="Picture 2" descr="development plan Icon 2024411">
            <a:extLst>
              <a:ext uri="{FF2B5EF4-FFF2-40B4-BE49-F238E27FC236}">
                <a16:creationId xmlns:a16="http://schemas.microsoft.com/office/drawing/2014/main" id="{48696762-466F-F844-6D06-DE052299E2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5126" y="4445297"/>
            <a:ext cx="2130282" cy="213028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5BDBA85-006F-9A20-5918-997ED9A26F4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836503" y="4516565"/>
            <a:ext cx="3544186" cy="1905000"/>
          </a:xfrm>
          <a:prstGeom prst="rect">
            <a:avLst/>
          </a:prstGeom>
          <a:ln>
            <a:solidFill>
              <a:schemeClr val="tx1"/>
            </a:solidFill>
          </a:ln>
        </p:spPr>
      </p:pic>
      <p:sp>
        <p:nvSpPr>
          <p:cNvPr id="6" name="TextBox 5">
            <a:extLst>
              <a:ext uri="{FF2B5EF4-FFF2-40B4-BE49-F238E27FC236}">
                <a16:creationId xmlns:a16="http://schemas.microsoft.com/office/drawing/2014/main" id="{CEACD1E0-B571-A1AD-B075-AEDE51DE5CC9}"/>
              </a:ext>
            </a:extLst>
          </p:cNvPr>
          <p:cNvSpPr txBox="1"/>
          <p:nvPr/>
        </p:nvSpPr>
        <p:spPr>
          <a:xfrm>
            <a:off x="8468139" y="6460164"/>
            <a:ext cx="2779644" cy="230832"/>
          </a:xfrm>
          <a:prstGeom prst="rect">
            <a:avLst/>
          </a:prstGeom>
          <a:noFill/>
        </p:spPr>
        <p:txBody>
          <a:bodyPr wrap="square" rtlCol="0">
            <a:spAutoFit/>
          </a:bodyPr>
          <a:lstStyle/>
          <a:p>
            <a:r>
              <a:rPr lang="en-SG" sz="900" dirty="0">
                <a:hlinkClick r:id="rId5" tooltip="https://www.bridgespan.org/insights/library/funding-strategy/how-nonprofits-get-really-big/profile-texas-migrant-council"/>
              </a:rPr>
              <a:t>This Photo</a:t>
            </a:r>
            <a:r>
              <a:rPr lang="en-SG" sz="900" dirty="0"/>
              <a:t> by Unknown Author is licensed under </a:t>
            </a:r>
            <a:r>
              <a:rPr lang="en-SG" sz="900" dirty="0">
                <a:hlinkClick r:id="rId6" tooltip="https://creativecommons.org/licenses/by/3.0/"/>
              </a:rPr>
              <a:t>CC BY</a:t>
            </a:r>
            <a:endParaRPr lang="en-SG" sz="900" dirty="0"/>
          </a:p>
        </p:txBody>
      </p:sp>
      <p:pic>
        <p:nvPicPr>
          <p:cNvPr id="8" name="Picture 7">
            <a:extLst>
              <a:ext uri="{FF2B5EF4-FFF2-40B4-BE49-F238E27FC236}">
                <a16:creationId xmlns:a16="http://schemas.microsoft.com/office/drawing/2014/main" id="{F9D5C307-0D0D-E7B2-B364-36282F54093F}"/>
              </a:ext>
            </a:extLst>
          </p:cNvPr>
          <p:cNvPicPr>
            <a:picLocks noChangeAspect="1"/>
          </p:cNvPicPr>
          <p:nvPr/>
        </p:nvPicPr>
        <p:blipFill>
          <a:blip r:embed="rId7"/>
          <a:stretch>
            <a:fillRect/>
          </a:stretch>
        </p:blipFill>
        <p:spPr>
          <a:xfrm>
            <a:off x="3723862" y="4445297"/>
            <a:ext cx="3544187" cy="2130283"/>
          </a:xfrm>
          <a:prstGeom prst="rect">
            <a:avLst/>
          </a:prstGeom>
        </p:spPr>
      </p:pic>
    </p:spTree>
    <p:extLst>
      <p:ext uri="{BB962C8B-B14F-4D97-AF65-F5344CB8AC3E}">
        <p14:creationId xmlns:p14="http://schemas.microsoft.com/office/powerpoint/2010/main" val="651653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45C94-F167-5BF7-A934-06FE871EE9C5}"/>
              </a:ext>
            </a:extLst>
          </p:cNvPr>
          <p:cNvSpPr>
            <a:spLocks noGrp="1"/>
          </p:cNvSpPr>
          <p:nvPr>
            <p:ph type="title"/>
          </p:nvPr>
        </p:nvSpPr>
        <p:spPr>
          <a:xfrm>
            <a:off x="838200" y="365126"/>
            <a:ext cx="10515600" cy="531346"/>
          </a:xfrm>
        </p:spPr>
        <p:txBody>
          <a:bodyPr anchor="t">
            <a:normAutofit/>
          </a:bodyPr>
          <a:lstStyle/>
          <a:p>
            <a:pPr algn="ctr"/>
            <a:r>
              <a:rPr lang="en-SG" sz="3200" b="1" dirty="0"/>
              <a:t>Product Pricing</a:t>
            </a:r>
          </a:p>
        </p:txBody>
      </p:sp>
      <p:sp>
        <p:nvSpPr>
          <p:cNvPr id="3" name="Content Placeholder 2">
            <a:extLst>
              <a:ext uri="{FF2B5EF4-FFF2-40B4-BE49-F238E27FC236}">
                <a16:creationId xmlns:a16="http://schemas.microsoft.com/office/drawing/2014/main" id="{D5F97E39-ACD3-9011-ACBC-F4F996717E2C}"/>
              </a:ext>
            </a:extLst>
          </p:cNvPr>
          <p:cNvSpPr>
            <a:spLocks noGrp="1"/>
          </p:cNvSpPr>
          <p:nvPr>
            <p:ph idx="1"/>
          </p:nvPr>
        </p:nvSpPr>
        <p:spPr>
          <a:xfrm>
            <a:off x="838200" y="1290918"/>
            <a:ext cx="10515600" cy="4886045"/>
          </a:xfrm>
        </p:spPr>
        <p:txBody>
          <a:bodyPr>
            <a:noAutofit/>
          </a:bodyPr>
          <a:lstStyle/>
          <a:p>
            <a:pPr marL="342900" lvl="0" indent="-342900">
              <a:buSzPts val="1000"/>
              <a:buFont typeface="Symbol" panose="05050102010706020507" pitchFamily="18" charset="2"/>
              <a:buChar char=""/>
              <a:tabLst>
                <a:tab pos="4572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Overview &amp; Importance of Pricing Analytics and Revenue Management</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Product Pricing</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SG" sz="1800" dirty="0">
                <a:latin typeface="Calibri" panose="020F0502020204030204" pitchFamily="34" charset="0"/>
                <a:ea typeface="Times New Roman" panose="02020603050405020304" pitchFamily="18" charset="0"/>
                <a:cs typeface="Calibri" panose="020F0502020204030204" pitchFamily="34" charset="0"/>
              </a:rPr>
              <a:t>Types of Costs</a:t>
            </a:r>
            <a:endParaRPr lang="en-SG" sz="1800" dirty="0">
              <a:effectLst/>
              <a:latin typeface="Calibri" panose="020F0502020204030204" pitchFamily="34" charset="0"/>
              <a:ea typeface="Times New Roman" panose="02020603050405020304" pitchFamily="18" charset="0"/>
              <a:cs typeface="Calibri" panose="020F0502020204030204" pitchFamily="34" charset="0"/>
            </a:endParaRPr>
          </a:p>
          <a:p>
            <a:pPr marL="742950" lvl="1" indent="-285750">
              <a:buSzPts val="1000"/>
              <a:buFont typeface="Courier New" panose="02070309020205020404" pitchFamily="49" charset="0"/>
              <a:buChar char="o"/>
              <a:tabLst>
                <a:tab pos="9144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Product Pricing Strategies (with Use Case Examples)</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Perceived vs Actual Price</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Variable Pricing</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Algorithmic Pricing</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Yield Management</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Cognitive Bias</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Storytelling</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Price Skimming</a:t>
            </a:r>
          </a:p>
          <a:p>
            <a:pPr lvl="2">
              <a:buSzPts val="1000"/>
              <a:buFont typeface="Wingdings" panose="05000000000000000000" pitchFamily="2" charset="2"/>
              <a:buChar char="§"/>
              <a:tabLst>
                <a:tab pos="1371600" algn="l"/>
              </a:tabLst>
            </a:pPr>
            <a:r>
              <a:rPr lang="en-SG" sz="1800" dirty="0">
                <a:latin typeface="Calibri" panose="020F0502020204030204" pitchFamily="34" charset="0"/>
                <a:ea typeface="Times New Roman" panose="02020603050405020304" pitchFamily="18" charset="0"/>
                <a:cs typeface="Calibri" panose="020F0502020204030204" pitchFamily="34" charset="0"/>
              </a:rPr>
              <a:t>Every Day Low Pricing (EDLP)</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Pricing related Metrics</a:t>
            </a:r>
          </a:p>
          <a:p>
            <a:pPr marL="742950" lvl="1" indent="-285750">
              <a:buSzPts val="1000"/>
              <a:buFont typeface="Courier New" panose="02070309020205020404" pitchFamily="49" charset="0"/>
              <a:buChar char="o"/>
              <a:tabLst>
                <a:tab pos="9144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Exercise</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B67FA56A-8303-37B5-36FF-B279F7D27398}"/>
              </a:ext>
            </a:extLst>
          </p:cNvPr>
          <p:cNvPicPr>
            <a:picLocks noChangeAspect="1"/>
          </p:cNvPicPr>
          <p:nvPr/>
        </p:nvPicPr>
        <p:blipFill>
          <a:blip r:embed="rId2"/>
          <a:stretch>
            <a:fillRect/>
          </a:stretch>
        </p:blipFill>
        <p:spPr>
          <a:xfrm>
            <a:off x="6719905" y="1656220"/>
            <a:ext cx="4800079" cy="4155440"/>
          </a:xfrm>
          <a:prstGeom prst="rect">
            <a:avLst/>
          </a:prstGeom>
        </p:spPr>
      </p:pic>
    </p:spTree>
    <p:extLst>
      <p:ext uri="{BB962C8B-B14F-4D97-AF65-F5344CB8AC3E}">
        <p14:creationId xmlns:p14="http://schemas.microsoft.com/office/powerpoint/2010/main" val="2181062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45C94-F167-5BF7-A934-06FE871EE9C5}"/>
              </a:ext>
            </a:extLst>
          </p:cNvPr>
          <p:cNvSpPr>
            <a:spLocks noGrp="1"/>
          </p:cNvSpPr>
          <p:nvPr>
            <p:ph type="title"/>
          </p:nvPr>
        </p:nvSpPr>
        <p:spPr>
          <a:xfrm>
            <a:off x="838200" y="365126"/>
            <a:ext cx="10515600" cy="531346"/>
          </a:xfrm>
        </p:spPr>
        <p:txBody>
          <a:bodyPr anchor="t">
            <a:normAutofit/>
          </a:bodyPr>
          <a:lstStyle/>
          <a:p>
            <a:pPr algn="ctr"/>
            <a:r>
              <a:rPr lang="en-SG" sz="3200" b="1" dirty="0"/>
              <a:t>Revenue Management</a:t>
            </a:r>
          </a:p>
        </p:txBody>
      </p:sp>
      <p:sp>
        <p:nvSpPr>
          <p:cNvPr id="3" name="Content Placeholder 2">
            <a:extLst>
              <a:ext uri="{FF2B5EF4-FFF2-40B4-BE49-F238E27FC236}">
                <a16:creationId xmlns:a16="http://schemas.microsoft.com/office/drawing/2014/main" id="{D5F97E39-ACD3-9011-ACBC-F4F996717E2C}"/>
              </a:ext>
            </a:extLst>
          </p:cNvPr>
          <p:cNvSpPr>
            <a:spLocks noGrp="1"/>
          </p:cNvSpPr>
          <p:nvPr>
            <p:ph idx="1"/>
          </p:nvPr>
        </p:nvSpPr>
        <p:spPr>
          <a:xfrm>
            <a:off x="838200" y="1290918"/>
            <a:ext cx="10515600" cy="4886045"/>
          </a:xfrm>
        </p:spPr>
        <p:txBody>
          <a:bodyPr>
            <a:noAutofit/>
          </a:bodyPr>
          <a:lstStyle/>
          <a:p>
            <a:pPr marL="342900" lvl="0" indent="-342900">
              <a:buSzPts val="1000"/>
              <a:buFont typeface="Symbol" panose="05050102010706020507" pitchFamily="18" charset="2"/>
              <a:buChar char=""/>
              <a:tabLst>
                <a:tab pos="4572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Revenue Management</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Key Components</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Customer Segmentation (STP Model)</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Product Pricing</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Demand Forecast</a:t>
            </a: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Times New Roman" panose="02020603050405020304" pitchFamily="18" charset="0"/>
              </a:rPr>
              <a:t>Product Market Fit</a:t>
            </a: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Revenue Lifecycle Management</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Case Study (Airlines Industry, Jewellery Industry)</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315D29F5-59FE-016E-7D07-7EDF1E817CB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319684" y="1108398"/>
            <a:ext cx="5034116" cy="3048000"/>
          </a:xfrm>
          <a:prstGeom prst="rect">
            <a:avLst/>
          </a:prstGeom>
        </p:spPr>
      </p:pic>
      <p:sp>
        <p:nvSpPr>
          <p:cNvPr id="8" name="TextBox 7">
            <a:extLst>
              <a:ext uri="{FF2B5EF4-FFF2-40B4-BE49-F238E27FC236}">
                <a16:creationId xmlns:a16="http://schemas.microsoft.com/office/drawing/2014/main" id="{44A705D8-DA0F-12BB-7820-4312A29A6836}"/>
              </a:ext>
            </a:extLst>
          </p:cNvPr>
          <p:cNvSpPr txBox="1"/>
          <p:nvPr/>
        </p:nvSpPr>
        <p:spPr>
          <a:xfrm>
            <a:off x="8613058" y="4108086"/>
            <a:ext cx="2740742" cy="230832"/>
          </a:xfrm>
          <a:prstGeom prst="rect">
            <a:avLst/>
          </a:prstGeom>
          <a:noFill/>
        </p:spPr>
        <p:txBody>
          <a:bodyPr wrap="square" rtlCol="0">
            <a:spAutoFit/>
          </a:bodyPr>
          <a:lstStyle/>
          <a:p>
            <a:r>
              <a:rPr lang="en-SG" sz="900" dirty="0">
                <a:hlinkClick r:id="rId3" tooltip="https://courses.lumenlearning.com/wm-principlesofmanagement/chapter/reading-current-developments-in-management-practices/"/>
              </a:rPr>
              <a:t>This Photo</a:t>
            </a:r>
            <a:r>
              <a:rPr lang="en-SG" sz="900" dirty="0"/>
              <a:t> by Unknown Author is licensed under </a:t>
            </a:r>
            <a:r>
              <a:rPr lang="en-SG" sz="900" dirty="0">
                <a:hlinkClick r:id="rId4" tooltip="https://creativecommons.org/licenses/by/3.0/"/>
              </a:rPr>
              <a:t>CC BY</a:t>
            </a:r>
            <a:endParaRPr lang="en-SG" sz="900" dirty="0"/>
          </a:p>
        </p:txBody>
      </p:sp>
    </p:spTree>
    <p:extLst>
      <p:ext uri="{BB962C8B-B14F-4D97-AF65-F5344CB8AC3E}">
        <p14:creationId xmlns:p14="http://schemas.microsoft.com/office/powerpoint/2010/main" val="4289852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47E33-1A89-1424-0D65-61F56AC0DE44}"/>
              </a:ext>
            </a:extLst>
          </p:cNvPr>
          <p:cNvSpPr>
            <a:spLocks noGrp="1"/>
          </p:cNvSpPr>
          <p:nvPr>
            <p:ph type="title"/>
          </p:nvPr>
        </p:nvSpPr>
        <p:spPr>
          <a:xfrm>
            <a:off x="838200" y="365126"/>
            <a:ext cx="10515600" cy="698362"/>
          </a:xfrm>
        </p:spPr>
        <p:txBody>
          <a:bodyPr>
            <a:normAutofit/>
          </a:bodyPr>
          <a:lstStyle/>
          <a:p>
            <a:pPr algn="ctr"/>
            <a:r>
              <a:rPr lang="en-SG" sz="3200" dirty="0">
                <a:effectLst/>
                <a:latin typeface="Calibri" panose="020F0502020204030204" pitchFamily="34" charset="0"/>
                <a:ea typeface="Times New Roman" panose="02020603050405020304" pitchFamily="18" charset="0"/>
                <a:cs typeface="Times New Roman" panose="02020603050405020304" pitchFamily="18" charset="0"/>
              </a:rPr>
              <a:t>Overview &amp; Importance of Pricing Analytics and RM</a:t>
            </a:r>
            <a:endParaRPr lang="en-SG" sz="3200" dirty="0"/>
          </a:p>
        </p:txBody>
      </p:sp>
      <p:sp>
        <p:nvSpPr>
          <p:cNvPr id="5" name="Content Placeholder 4">
            <a:extLst>
              <a:ext uri="{FF2B5EF4-FFF2-40B4-BE49-F238E27FC236}">
                <a16:creationId xmlns:a16="http://schemas.microsoft.com/office/drawing/2014/main" id="{470E7E8A-79EF-AFCC-7C24-F2B8A1635903}"/>
              </a:ext>
            </a:extLst>
          </p:cNvPr>
          <p:cNvSpPr>
            <a:spLocks noGrp="1"/>
          </p:cNvSpPr>
          <p:nvPr>
            <p:ph idx="1"/>
          </p:nvPr>
        </p:nvSpPr>
        <p:spPr>
          <a:xfrm>
            <a:off x="838200" y="1328667"/>
            <a:ext cx="10515600" cy="5427733"/>
          </a:xfrm>
        </p:spPr>
        <p:txBody>
          <a:bodyPr>
            <a:noAutofit/>
          </a:bodyPr>
          <a:lstStyle/>
          <a:p>
            <a:pPr marL="0" indent="0">
              <a:buNone/>
            </a:pPr>
            <a:r>
              <a:rPr lang="en-US" sz="1800" dirty="0"/>
              <a:t>Pricing Analysis is the process by which a firm decides how much to charge customers for its goods and services. </a:t>
            </a:r>
          </a:p>
          <a:p>
            <a:r>
              <a:rPr lang="en-US" sz="1800" dirty="0"/>
              <a:t>All pricing decisions should be made with the objective of increasing firm profits. </a:t>
            </a:r>
          </a:p>
          <a:p>
            <a:r>
              <a:rPr lang="en-US" sz="1800" dirty="0"/>
              <a:t>This requires an understanding of the cost structure of performing a supply chain activity and the value this activity brings to the supply chain. </a:t>
            </a:r>
          </a:p>
          <a:p>
            <a:pPr marL="0" indent="0">
              <a:buNone/>
            </a:pPr>
            <a:endParaRPr lang="en-US" sz="1800" dirty="0"/>
          </a:p>
          <a:p>
            <a:pPr marL="0" indent="0">
              <a:buNone/>
            </a:pPr>
            <a:r>
              <a:rPr lang="en-US" sz="1800" dirty="0"/>
              <a:t>The primary aim of Revenue Management is to sell the right product to the right customer at the right time for the right price. </a:t>
            </a:r>
          </a:p>
          <a:p>
            <a:pPr marL="0" indent="0">
              <a:buNone/>
            </a:pPr>
            <a:endParaRPr lang="en-US" sz="1800" dirty="0"/>
          </a:p>
          <a:p>
            <a:pPr marL="0" indent="0">
              <a:buNone/>
            </a:pPr>
            <a:r>
              <a:rPr lang="en-US" sz="1800" dirty="0"/>
              <a:t>Revenue Management can be defined as the application of differential pricing on the basis of:</a:t>
            </a:r>
          </a:p>
          <a:p>
            <a:r>
              <a:rPr lang="en-US" sz="1800" dirty="0"/>
              <a:t>Customer segment, </a:t>
            </a:r>
          </a:p>
          <a:p>
            <a:r>
              <a:rPr lang="en-US" sz="1800" dirty="0"/>
              <a:t>Time of use and </a:t>
            </a:r>
          </a:p>
          <a:p>
            <a:r>
              <a:rPr lang="en-US" sz="1800" dirty="0"/>
              <a:t>Product or capacity availability to increment supply chain surplus</a:t>
            </a:r>
          </a:p>
          <a:p>
            <a:pPr marL="0" indent="0">
              <a:buNone/>
            </a:pPr>
            <a:endParaRPr lang="en-US" sz="1800" dirty="0"/>
          </a:p>
          <a:p>
            <a:pPr marL="0" indent="0">
              <a:buNone/>
            </a:pPr>
            <a:r>
              <a:rPr lang="en-US" sz="1800" dirty="0"/>
              <a:t>Revenue Management comprises Marketing, Finance, and Operation functions to maximize the net profit earned.</a:t>
            </a:r>
          </a:p>
          <a:p>
            <a:endParaRPr lang="en-US" sz="1800" dirty="0"/>
          </a:p>
          <a:p>
            <a:endParaRPr lang="en-SG" sz="1800" dirty="0"/>
          </a:p>
        </p:txBody>
      </p:sp>
    </p:spTree>
    <p:extLst>
      <p:ext uri="{BB962C8B-B14F-4D97-AF65-F5344CB8AC3E}">
        <p14:creationId xmlns:p14="http://schemas.microsoft.com/office/powerpoint/2010/main" val="1429497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01C30-076B-0223-EEDD-F2D5CD50D154}"/>
              </a:ext>
            </a:extLst>
          </p:cNvPr>
          <p:cNvSpPr>
            <a:spLocks noGrp="1"/>
          </p:cNvSpPr>
          <p:nvPr>
            <p:ph type="title"/>
          </p:nvPr>
        </p:nvSpPr>
        <p:spPr>
          <a:xfrm>
            <a:off x="838200" y="365125"/>
            <a:ext cx="10515600" cy="618849"/>
          </a:xfrm>
        </p:spPr>
        <p:txBody>
          <a:bodyPr>
            <a:normAutofit/>
          </a:bodyPr>
          <a:lstStyle/>
          <a:p>
            <a:pPr algn="ctr"/>
            <a:r>
              <a:rPr lang="en-SG" sz="3200" b="1" dirty="0"/>
              <a:t>Product Pricing Analytics</a:t>
            </a:r>
          </a:p>
        </p:txBody>
      </p:sp>
      <p:sp>
        <p:nvSpPr>
          <p:cNvPr id="3" name="Content Placeholder 2">
            <a:extLst>
              <a:ext uri="{FF2B5EF4-FFF2-40B4-BE49-F238E27FC236}">
                <a16:creationId xmlns:a16="http://schemas.microsoft.com/office/drawing/2014/main" id="{05869DC0-7FD9-B962-253E-A58931F2569B}"/>
              </a:ext>
            </a:extLst>
          </p:cNvPr>
          <p:cNvSpPr>
            <a:spLocks noGrp="1"/>
          </p:cNvSpPr>
          <p:nvPr>
            <p:ph idx="1"/>
          </p:nvPr>
        </p:nvSpPr>
        <p:spPr>
          <a:xfrm>
            <a:off x="838200" y="1285404"/>
            <a:ext cx="10515600" cy="4763434"/>
          </a:xfrm>
        </p:spPr>
        <p:txBody>
          <a:bodyPr>
            <a:noAutofit/>
          </a:bodyPr>
          <a:lstStyle/>
          <a:p>
            <a:pPr marL="457200" indent="-457200">
              <a:buFont typeface="+mj-lt"/>
              <a:buAutoNum type="arabicPeriod"/>
            </a:pPr>
            <a:r>
              <a:rPr lang="en-US" sz="1800" dirty="0"/>
              <a:t>Identify potential Customers: </a:t>
            </a:r>
          </a:p>
          <a:p>
            <a:pPr lvl="1"/>
            <a:r>
              <a:rPr lang="en-US" sz="1800" dirty="0"/>
              <a:t>Who is your target Audience ?</a:t>
            </a:r>
          </a:p>
          <a:p>
            <a:pPr lvl="1"/>
            <a:r>
              <a:rPr lang="en-US" sz="1800" dirty="0"/>
              <a:t>What is your Problem Statement? How is your Product a Solution to the Problem?</a:t>
            </a:r>
          </a:p>
          <a:p>
            <a:pPr marL="457200" indent="-457200">
              <a:buFont typeface="+mj-lt"/>
              <a:buAutoNum type="arabicPeriod"/>
            </a:pPr>
            <a:r>
              <a:rPr lang="en-US" sz="1800" dirty="0"/>
              <a:t>What is your Unique Selling Point?</a:t>
            </a:r>
          </a:p>
          <a:p>
            <a:pPr lvl="1"/>
            <a:r>
              <a:rPr lang="en-US" sz="1800" dirty="0"/>
              <a:t>What is the Actual Value of the Product vs Perceived Value?</a:t>
            </a:r>
          </a:p>
          <a:p>
            <a:pPr marL="342900" indent="-342900">
              <a:buFont typeface="+mj-lt"/>
              <a:buAutoNum type="arabicPeriod"/>
            </a:pPr>
            <a:r>
              <a:rPr lang="en-SG" sz="1800" dirty="0"/>
              <a:t>Identify Costs: </a:t>
            </a:r>
          </a:p>
          <a:p>
            <a:pPr lvl="1"/>
            <a:r>
              <a:rPr lang="en-SG" sz="1800" dirty="0"/>
              <a:t>What are the </a:t>
            </a:r>
            <a:r>
              <a:rPr lang="en-US" sz="1800" dirty="0"/>
              <a:t>the costs involved with bringing your product to market ?</a:t>
            </a:r>
          </a:p>
          <a:p>
            <a:pPr lvl="2"/>
            <a:r>
              <a:rPr lang="en-US" sz="1800" dirty="0"/>
              <a:t>Cost of Goods Sold (COGS) . It is neither an Asset nor a Liability. It is an Expense.</a:t>
            </a:r>
          </a:p>
          <a:p>
            <a:pPr marL="914400" lvl="2" indent="0">
              <a:buNone/>
            </a:pPr>
            <a:r>
              <a:rPr lang="en-US" sz="1800" dirty="0"/>
              <a:t>[Materials, Labour, Packaging, Promotional Materials, Shipping, Taxes, Goods Recovery]</a:t>
            </a:r>
          </a:p>
          <a:p>
            <a:pPr lvl="2"/>
            <a:r>
              <a:rPr lang="en-US" sz="1800" dirty="0"/>
              <a:t>Sunk costs like Manufacturing Plant, Warehouse,  Manpower, Admin, Transport</a:t>
            </a:r>
          </a:p>
          <a:p>
            <a:pPr lvl="2"/>
            <a:r>
              <a:rPr lang="en-US" sz="1800" dirty="0"/>
              <a:t>Fixed costs like Rent, Raw Materials</a:t>
            </a:r>
          </a:p>
          <a:p>
            <a:pPr lvl="2"/>
            <a:r>
              <a:rPr lang="en-US" sz="1800" dirty="0"/>
              <a:t>Short-term costs like loan repayments</a:t>
            </a:r>
          </a:p>
          <a:p>
            <a:pPr lvl="2"/>
            <a:r>
              <a:rPr lang="en-SG" sz="1800" dirty="0"/>
              <a:t>Time to Market [</a:t>
            </a:r>
            <a:r>
              <a:rPr lang="en-US" sz="1800" dirty="0"/>
              <a:t>Production time</a:t>
            </a:r>
            <a:r>
              <a:rPr lang="en-SG" sz="1800" dirty="0"/>
              <a:t>, Effort required]</a:t>
            </a:r>
          </a:p>
          <a:p>
            <a:pPr marL="342900" lvl="2" indent="-342900">
              <a:spcBef>
                <a:spcPts val="1000"/>
              </a:spcBef>
              <a:buFont typeface="+mj-lt"/>
              <a:buAutoNum type="arabicPeriod" startAt="4"/>
            </a:pPr>
            <a:r>
              <a:rPr lang="en-SG" sz="1800" dirty="0"/>
              <a:t>How much money do you need to support your Business?</a:t>
            </a:r>
            <a:r>
              <a:rPr lang="en-US" sz="1800" dirty="0"/>
              <a:t> </a:t>
            </a:r>
          </a:p>
        </p:txBody>
      </p:sp>
    </p:spTree>
    <p:extLst>
      <p:ext uri="{BB962C8B-B14F-4D97-AF65-F5344CB8AC3E}">
        <p14:creationId xmlns:p14="http://schemas.microsoft.com/office/powerpoint/2010/main" val="991500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Types of Product Costs</a:t>
            </a:r>
          </a:p>
        </p:txBody>
      </p:sp>
      <p:graphicFrame>
        <p:nvGraphicFramePr>
          <p:cNvPr id="3" name="Table 5">
            <a:extLst>
              <a:ext uri="{FF2B5EF4-FFF2-40B4-BE49-F238E27FC236}">
                <a16:creationId xmlns:a16="http://schemas.microsoft.com/office/drawing/2014/main" id="{F55F8502-5D85-5ECC-46AD-5FD3876DF5C7}"/>
              </a:ext>
            </a:extLst>
          </p:cNvPr>
          <p:cNvGraphicFramePr>
            <a:graphicFrameLocks noGrp="1"/>
          </p:cNvGraphicFramePr>
          <p:nvPr/>
        </p:nvGraphicFramePr>
        <p:xfrm>
          <a:off x="838200" y="1166925"/>
          <a:ext cx="9847562" cy="4028440"/>
        </p:xfrm>
        <a:graphic>
          <a:graphicData uri="http://schemas.openxmlformats.org/drawingml/2006/table">
            <a:tbl>
              <a:tblPr firstRow="1" bandRow="1">
                <a:tableStyleId>{5940675A-B579-460E-94D1-54222C63F5DA}</a:tableStyleId>
              </a:tblPr>
              <a:tblGrid>
                <a:gridCol w="1965833">
                  <a:extLst>
                    <a:ext uri="{9D8B030D-6E8A-4147-A177-3AD203B41FA5}">
                      <a16:colId xmlns:a16="http://schemas.microsoft.com/office/drawing/2014/main" val="4114317395"/>
                    </a:ext>
                  </a:extLst>
                </a:gridCol>
                <a:gridCol w="7881729">
                  <a:extLst>
                    <a:ext uri="{9D8B030D-6E8A-4147-A177-3AD203B41FA5}">
                      <a16:colId xmlns:a16="http://schemas.microsoft.com/office/drawing/2014/main" val="3670757902"/>
                    </a:ext>
                  </a:extLst>
                </a:gridCol>
              </a:tblGrid>
              <a:tr h="370840">
                <a:tc>
                  <a:txBody>
                    <a:bodyPr/>
                    <a:lstStyle/>
                    <a:p>
                      <a:pPr algn="ctr"/>
                      <a:r>
                        <a:rPr lang="en-SG" b="1" dirty="0"/>
                        <a:t>Type</a:t>
                      </a:r>
                    </a:p>
                  </a:txBody>
                  <a:tcPr/>
                </a:tc>
                <a:tc>
                  <a:txBody>
                    <a:bodyPr/>
                    <a:lstStyle/>
                    <a:p>
                      <a:pPr algn="ctr"/>
                      <a:r>
                        <a:rPr lang="en-SG" b="1" dirty="0"/>
                        <a:t>Description</a:t>
                      </a:r>
                    </a:p>
                  </a:txBody>
                  <a:tcPr/>
                </a:tc>
                <a:extLst>
                  <a:ext uri="{0D108BD9-81ED-4DB2-BD59-A6C34878D82A}">
                    <a16:rowId xmlns:a16="http://schemas.microsoft.com/office/drawing/2014/main" val="1697127001"/>
                  </a:ext>
                </a:extLst>
              </a:tr>
              <a:tr h="370840">
                <a:tc>
                  <a:txBody>
                    <a:bodyPr/>
                    <a:lstStyle/>
                    <a:p>
                      <a:r>
                        <a:rPr lang="en-SG" dirty="0"/>
                        <a:t>Direct &amp; Variable</a:t>
                      </a:r>
                    </a:p>
                  </a:txBody>
                  <a:tcPr/>
                </a:tc>
                <a:tc>
                  <a:txBody>
                    <a:bodyPr/>
                    <a:lstStyle/>
                    <a:p>
                      <a:r>
                        <a:rPr lang="en-SG" dirty="0"/>
                        <a:t>Costs directly traceable to Product.</a:t>
                      </a:r>
                    </a:p>
                    <a:p>
                      <a:r>
                        <a:rPr lang="en-SG" dirty="0"/>
                        <a:t>Total cost changes in proportion to change in total output. </a:t>
                      </a:r>
                    </a:p>
                    <a:p>
                      <a:r>
                        <a:rPr lang="en-SG" dirty="0"/>
                        <a:t>E.g. Direct material costs like sheet metal in preparation of automobile parts</a:t>
                      </a:r>
                    </a:p>
                  </a:txBody>
                  <a:tcPr/>
                </a:tc>
                <a:extLst>
                  <a:ext uri="{0D108BD9-81ED-4DB2-BD59-A6C34878D82A}">
                    <a16:rowId xmlns:a16="http://schemas.microsoft.com/office/drawing/2014/main" val="1142670464"/>
                  </a:ext>
                </a:extLst>
              </a:tr>
              <a:tr h="370840">
                <a:tc>
                  <a:txBody>
                    <a:bodyPr/>
                    <a:lstStyle/>
                    <a:p>
                      <a:r>
                        <a:rPr lang="en-SG" dirty="0"/>
                        <a:t>Direct &amp; Fixed</a:t>
                      </a:r>
                    </a:p>
                  </a:txBody>
                  <a:tcPr/>
                </a:tc>
                <a:tc>
                  <a:txBody>
                    <a:bodyPr/>
                    <a:lstStyle/>
                    <a:p>
                      <a:r>
                        <a:rPr lang="en-SG" dirty="0"/>
                        <a:t>Costs directly traceable to Product.</a:t>
                      </a:r>
                    </a:p>
                    <a:p>
                      <a:r>
                        <a:rPr lang="en-SG" dirty="0"/>
                        <a:t>Total cost does not change in proportion to change in total output. </a:t>
                      </a:r>
                    </a:p>
                    <a:p>
                      <a:r>
                        <a:rPr lang="en-SG" dirty="0"/>
                        <a:t>E.g. Salary of Shop-floor manager in Manufacturing plant.</a:t>
                      </a:r>
                    </a:p>
                  </a:txBody>
                  <a:tcPr/>
                </a:tc>
                <a:extLst>
                  <a:ext uri="{0D108BD9-81ED-4DB2-BD59-A6C34878D82A}">
                    <a16:rowId xmlns:a16="http://schemas.microsoft.com/office/drawing/2014/main" val="2387245732"/>
                  </a:ext>
                </a:extLst>
              </a:tr>
              <a:tr h="370840">
                <a:tc>
                  <a:txBody>
                    <a:bodyPr/>
                    <a:lstStyle/>
                    <a:p>
                      <a:r>
                        <a:rPr lang="en-SG" dirty="0"/>
                        <a:t>Indirect &amp; Variable</a:t>
                      </a:r>
                    </a:p>
                  </a:txBody>
                  <a:tcPr/>
                </a:tc>
                <a:tc>
                  <a:txBody>
                    <a:bodyPr/>
                    <a:lstStyle/>
                    <a:p>
                      <a:r>
                        <a:rPr lang="en-SG" dirty="0"/>
                        <a:t>Costs not directly traceable related to Product.</a:t>
                      </a:r>
                    </a:p>
                    <a:p>
                      <a:r>
                        <a:rPr lang="en-SG" dirty="0"/>
                        <a:t>Total cost changes in proportion to change in total output. </a:t>
                      </a:r>
                    </a:p>
                    <a:p>
                      <a:r>
                        <a:rPr lang="en-SG" dirty="0"/>
                        <a:t>E.g. Cost of Power consumption at Manufacturing plant</a:t>
                      </a:r>
                    </a:p>
                  </a:txBody>
                  <a:tcPr/>
                </a:tc>
                <a:extLst>
                  <a:ext uri="{0D108BD9-81ED-4DB2-BD59-A6C34878D82A}">
                    <a16:rowId xmlns:a16="http://schemas.microsoft.com/office/drawing/2014/main" val="1710622757"/>
                  </a:ext>
                </a:extLst>
              </a:tr>
              <a:tr h="370840">
                <a:tc>
                  <a:txBody>
                    <a:bodyPr/>
                    <a:lstStyle/>
                    <a:p>
                      <a:r>
                        <a:rPr lang="en-SG" dirty="0"/>
                        <a:t>Indirect &amp; Fixed</a:t>
                      </a:r>
                    </a:p>
                  </a:txBody>
                  <a:tcPr/>
                </a:tc>
                <a:tc>
                  <a:txBody>
                    <a:bodyPr/>
                    <a:lstStyle/>
                    <a:p>
                      <a:r>
                        <a:rPr lang="en-SG" dirty="0"/>
                        <a:t>Costs not directly traceable related to Product.</a:t>
                      </a:r>
                    </a:p>
                    <a:p>
                      <a:r>
                        <a:rPr lang="en-SG" dirty="0"/>
                        <a:t>Total cost does not change in proportion to change in total output. </a:t>
                      </a:r>
                    </a:p>
                    <a:p>
                      <a:r>
                        <a:rPr lang="en-SG" dirty="0"/>
                        <a:t>E.g. Annual License Fee</a:t>
                      </a:r>
                    </a:p>
                  </a:txBody>
                  <a:tcPr/>
                </a:tc>
                <a:extLst>
                  <a:ext uri="{0D108BD9-81ED-4DB2-BD59-A6C34878D82A}">
                    <a16:rowId xmlns:a16="http://schemas.microsoft.com/office/drawing/2014/main" val="3751337803"/>
                  </a:ext>
                </a:extLst>
              </a:tr>
            </a:tbl>
          </a:graphicData>
        </a:graphic>
      </p:graphicFrame>
      <p:sp>
        <p:nvSpPr>
          <p:cNvPr id="7" name="TextBox 6">
            <a:extLst>
              <a:ext uri="{FF2B5EF4-FFF2-40B4-BE49-F238E27FC236}">
                <a16:creationId xmlns:a16="http://schemas.microsoft.com/office/drawing/2014/main" id="{CF2972E6-FFF8-1C29-56FC-62F64AAD53F3}"/>
              </a:ext>
            </a:extLst>
          </p:cNvPr>
          <p:cNvSpPr txBox="1"/>
          <p:nvPr/>
        </p:nvSpPr>
        <p:spPr>
          <a:xfrm>
            <a:off x="2713153" y="5447890"/>
            <a:ext cx="6097656" cy="646331"/>
          </a:xfrm>
          <a:prstGeom prst="rect">
            <a:avLst/>
          </a:prstGeom>
          <a:noFill/>
        </p:spPr>
        <p:txBody>
          <a:bodyPr wrap="square">
            <a:spAutoFit/>
          </a:bodyPr>
          <a:lstStyle/>
          <a:p>
            <a:r>
              <a:rPr lang="en-US" dirty="0"/>
              <a:t>All Direct Cost + All Indirect Costs = Total Costs</a:t>
            </a:r>
          </a:p>
          <a:p>
            <a:r>
              <a:rPr lang="en-US" dirty="0"/>
              <a:t>All Variable costs + All Fixed Costs = Total Costs</a:t>
            </a:r>
            <a:endParaRPr lang="en-SG" dirty="0"/>
          </a:p>
        </p:txBody>
      </p:sp>
    </p:spTree>
    <p:extLst>
      <p:ext uri="{BB962C8B-B14F-4D97-AF65-F5344CB8AC3E}">
        <p14:creationId xmlns:p14="http://schemas.microsoft.com/office/powerpoint/2010/main" val="563155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7C7BB-F602-CB83-70C7-48F555539B3C}"/>
              </a:ext>
            </a:extLst>
          </p:cNvPr>
          <p:cNvSpPr>
            <a:spLocks noGrp="1"/>
          </p:cNvSpPr>
          <p:nvPr>
            <p:ph type="title"/>
          </p:nvPr>
        </p:nvSpPr>
        <p:spPr>
          <a:xfrm>
            <a:off x="838200" y="365126"/>
            <a:ext cx="10515600" cy="787814"/>
          </a:xfrm>
        </p:spPr>
        <p:txBody>
          <a:bodyPr>
            <a:normAutofit/>
          </a:bodyPr>
          <a:lstStyle/>
          <a:p>
            <a:pPr algn="ctr"/>
            <a:r>
              <a:rPr lang="en-US" sz="3200" b="1" dirty="0"/>
              <a:t>Direct Cost, Variable Cost, Fixed Cost, Indirect Cost</a:t>
            </a:r>
            <a:endParaRPr lang="en-SG" sz="3200" b="1" dirty="0"/>
          </a:p>
        </p:txBody>
      </p:sp>
      <p:graphicFrame>
        <p:nvGraphicFramePr>
          <p:cNvPr id="7" name="Table 6">
            <a:extLst>
              <a:ext uri="{FF2B5EF4-FFF2-40B4-BE49-F238E27FC236}">
                <a16:creationId xmlns:a16="http://schemas.microsoft.com/office/drawing/2014/main" id="{CE468872-0940-D75E-1974-1DD61736C83C}"/>
              </a:ext>
            </a:extLst>
          </p:cNvPr>
          <p:cNvGraphicFramePr>
            <a:graphicFrameLocks noGrp="1"/>
          </p:cNvGraphicFramePr>
          <p:nvPr>
            <p:extLst>
              <p:ext uri="{D42A27DB-BD31-4B8C-83A1-F6EECF244321}">
                <p14:modId xmlns:p14="http://schemas.microsoft.com/office/powerpoint/2010/main" val="1901222459"/>
              </p:ext>
            </p:extLst>
          </p:nvPr>
        </p:nvGraphicFramePr>
        <p:xfrm>
          <a:off x="367747" y="1340748"/>
          <a:ext cx="11072191" cy="4968240"/>
        </p:xfrm>
        <a:graphic>
          <a:graphicData uri="http://schemas.openxmlformats.org/drawingml/2006/table">
            <a:tbl>
              <a:tblPr>
                <a:tableStyleId>{5940675A-B579-460E-94D1-54222C63F5DA}</a:tableStyleId>
              </a:tblPr>
              <a:tblGrid>
                <a:gridCol w="1108925">
                  <a:extLst>
                    <a:ext uri="{9D8B030D-6E8A-4147-A177-3AD203B41FA5}">
                      <a16:colId xmlns:a16="http://schemas.microsoft.com/office/drawing/2014/main" val="3385498169"/>
                    </a:ext>
                  </a:extLst>
                </a:gridCol>
                <a:gridCol w="3975070">
                  <a:extLst>
                    <a:ext uri="{9D8B030D-6E8A-4147-A177-3AD203B41FA5}">
                      <a16:colId xmlns:a16="http://schemas.microsoft.com/office/drawing/2014/main" val="693524334"/>
                    </a:ext>
                  </a:extLst>
                </a:gridCol>
                <a:gridCol w="4196855">
                  <a:extLst>
                    <a:ext uri="{9D8B030D-6E8A-4147-A177-3AD203B41FA5}">
                      <a16:colId xmlns:a16="http://schemas.microsoft.com/office/drawing/2014/main" val="2777750818"/>
                    </a:ext>
                  </a:extLst>
                </a:gridCol>
                <a:gridCol w="1791341">
                  <a:extLst>
                    <a:ext uri="{9D8B030D-6E8A-4147-A177-3AD203B41FA5}">
                      <a16:colId xmlns:a16="http://schemas.microsoft.com/office/drawing/2014/main" val="3950012000"/>
                    </a:ext>
                  </a:extLst>
                </a:gridCol>
              </a:tblGrid>
              <a:tr h="182880">
                <a:tc>
                  <a:txBody>
                    <a:bodyPr/>
                    <a:lstStyle/>
                    <a:p>
                      <a:pPr algn="ctr" fontAlgn="b"/>
                      <a:r>
                        <a:rPr lang="en-SG" sz="1800" b="1" u="none" strike="noStrike">
                          <a:effectLst/>
                        </a:rPr>
                        <a:t>Costs</a:t>
                      </a:r>
                      <a:endParaRPr lang="en-SG" sz="18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SG" sz="1800" b="1" u="none" strike="noStrike" dirty="0">
                          <a:effectLst/>
                        </a:rPr>
                        <a:t>Fixed Costs</a:t>
                      </a:r>
                      <a:endParaRPr lang="en-SG" sz="18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SG" sz="1800" b="1" u="none" strike="noStrike">
                          <a:effectLst/>
                        </a:rPr>
                        <a:t>Variable Costs</a:t>
                      </a:r>
                      <a:endParaRPr lang="en-SG" sz="18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t"/>
                      <a:r>
                        <a:rPr lang="en-SG" sz="1800" b="1" u="none" strike="noStrike" dirty="0">
                          <a:effectLst/>
                        </a:rPr>
                        <a:t>Total</a:t>
                      </a:r>
                      <a:endParaRPr lang="en-SG" sz="1800" b="1" i="0" u="none" strike="noStrike" dirty="0">
                        <a:solidFill>
                          <a:srgbClr val="000000"/>
                        </a:solidFill>
                        <a:effectLst/>
                        <a:latin typeface="Calibri" panose="020F0502020204030204" pitchFamily="34" charset="0"/>
                      </a:endParaRPr>
                    </a:p>
                  </a:txBody>
                  <a:tcPr marL="7620" marR="7620" marT="7620" marB="0"/>
                </a:tc>
                <a:extLst>
                  <a:ext uri="{0D108BD9-81ED-4DB2-BD59-A6C34878D82A}">
                    <a16:rowId xmlns:a16="http://schemas.microsoft.com/office/drawing/2014/main" val="3347507094"/>
                  </a:ext>
                </a:extLst>
              </a:tr>
              <a:tr h="1463040">
                <a:tc>
                  <a:txBody>
                    <a:bodyPr/>
                    <a:lstStyle/>
                    <a:p>
                      <a:pPr algn="ctr" fontAlgn="ctr"/>
                      <a:r>
                        <a:rPr lang="en-SG" sz="1800" u="none" strike="noStrike">
                          <a:effectLst/>
                        </a:rPr>
                        <a:t>Direct Costs</a:t>
                      </a:r>
                      <a:endParaRPr lang="en-SG" sz="1800" b="0" i="0" u="none" strike="noStrike">
                        <a:solidFill>
                          <a:srgbClr val="000000"/>
                        </a:solidFill>
                        <a:effectLst/>
                        <a:latin typeface="Calibri" panose="020F0502020204030204" pitchFamily="34" charset="0"/>
                      </a:endParaRPr>
                    </a:p>
                  </a:txBody>
                  <a:tcPr marL="7620" marR="7620" marT="7620" marB="0" anchor="ctr"/>
                </a:tc>
                <a:tc>
                  <a:txBody>
                    <a:bodyPr/>
                    <a:lstStyle/>
                    <a:p>
                      <a:pPr marL="285750" indent="-285750" algn="l" fontAlgn="t">
                        <a:buFont typeface="Arial" panose="020B0604020202020204" pitchFamily="34" charset="0"/>
                        <a:buChar char="•"/>
                      </a:pPr>
                      <a:r>
                        <a:rPr lang="en-US" sz="1800" u="none" strike="noStrike" dirty="0">
                          <a:effectLst/>
                        </a:rPr>
                        <a:t>Rent of Production factory</a:t>
                      </a:r>
                    </a:p>
                    <a:p>
                      <a:pPr marL="285750" indent="-285750" algn="l" fontAlgn="t">
                        <a:buFont typeface="Arial" panose="020B0604020202020204" pitchFamily="34" charset="0"/>
                        <a:buChar char="•"/>
                      </a:pPr>
                      <a:r>
                        <a:rPr lang="en-US" sz="1800" u="none" strike="noStrike" dirty="0">
                          <a:effectLst/>
                        </a:rPr>
                        <a:t>Security charges of Production department</a:t>
                      </a:r>
                    </a:p>
                    <a:p>
                      <a:pPr marL="285750" indent="-285750" algn="l" fontAlgn="t">
                        <a:buFont typeface="Arial" panose="020B0604020202020204" pitchFamily="34" charset="0"/>
                        <a:buChar char="•"/>
                      </a:pPr>
                      <a:r>
                        <a:rPr lang="en-US" sz="1800" u="none" strike="noStrike" dirty="0">
                          <a:effectLst/>
                        </a:rPr>
                        <a:t>Plant Utilities - Fixed charges</a:t>
                      </a:r>
                    </a:p>
                    <a:p>
                      <a:pPr marL="285750" indent="-285750" algn="l" fontAlgn="t">
                        <a:buFont typeface="Arial" panose="020B0604020202020204" pitchFamily="34" charset="0"/>
                        <a:buChar char="•"/>
                      </a:pPr>
                      <a:r>
                        <a:rPr lang="en-US" sz="1800" u="none" strike="noStrike" dirty="0">
                          <a:effectLst/>
                        </a:rPr>
                        <a:t>Crew salaries</a:t>
                      </a:r>
                    </a:p>
                    <a:p>
                      <a:pPr marL="285750" indent="-285750" algn="l" fontAlgn="t">
                        <a:buFont typeface="Arial" panose="020B0604020202020204" pitchFamily="34" charset="0"/>
                        <a:buChar char="•"/>
                      </a:pPr>
                      <a:r>
                        <a:rPr lang="en-US" sz="1800" u="none" strike="noStrike" dirty="0">
                          <a:effectLst/>
                        </a:rPr>
                        <a:t>Salaries of Bus drivers for a Tour operator company</a:t>
                      </a:r>
                      <a:endParaRPr lang="en-US" sz="1800" b="0" i="0" u="none" strike="noStrike" dirty="0">
                        <a:solidFill>
                          <a:srgbClr val="000000"/>
                        </a:solidFill>
                        <a:effectLst/>
                        <a:latin typeface="Calibri" panose="020F0502020204030204" pitchFamily="34" charset="0"/>
                      </a:endParaRPr>
                    </a:p>
                  </a:txBody>
                  <a:tcPr marL="7620" marR="7620" marT="7620" marB="0"/>
                </a:tc>
                <a:tc>
                  <a:txBody>
                    <a:bodyPr/>
                    <a:lstStyle/>
                    <a:p>
                      <a:pPr marL="285750" indent="-285750" algn="l" fontAlgn="b">
                        <a:buFont typeface="Arial" panose="020B0604020202020204" pitchFamily="34" charset="0"/>
                        <a:buChar char="•"/>
                      </a:pPr>
                      <a:r>
                        <a:rPr lang="en-US" sz="1800" u="none" strike="noStrike" dirty="0">
                          <a:effectLst/>
                        </a:rPr>
                        <a:t>Direct material</a:t>
                      </a:r>
                    </a:p>
                    <a:p>
                      <a:pPr marL="285750" indent="-285750" algn="l" fontAlgn="b">
                        <a:buFont typeface="Arial" panose="020B0604020202020204" pitchFamily="34" charset="0"/>
                        <a:buChar char="•"/>
                      </a:pPr>
                      <a:r>
                        <a:rPr lang="en-US" sz="1800" u="none" strike="noStrike" dirty="0">
                          <a:effectLst/>
                        </a:rPr>
                        <a:t>Direct Labor</a:t>
                      </a:r>
                    </a:p>
                    <a:p>
                      <a:pPr marL="285750" indent="-285750" algn="l" fontAlgn="b">
                        <a:buFont typeface="Arial" panose="020B0604020202020204" pitchFamily="34" charset="0"/>
                        <a:buChar char="•"/>
                      </a:pPr>
                      <a:r>
                        <a:rPr lang="en-US" sz="1800" u="none" strike="noStrike" dirty="0">
                          <a:effectLst/>
                        </a:rPr>
                        <a:t>Direct Supervision</a:t>
                      </a:r>
                    </a:p>
                    <a:p>
                      <a:pPr marL="285750" indent="-285750" algn="l" fontAlgn="b">
                        <a:buFont typeface="Arial" panose="020B0604020202020204" pitchFamily="34" charset="0"/>
                        <a:buChar char="•"/>
                      </a:pPr>
                      <a:r>
                        <a:rPr lang="en-US" sz="1800" u="none" strike="noStrike" dirty="0">
                          <a:effectLst/>
                        </a:rPr>
                        <a:t>Electricity consumption charges of manufacturing unit</a:t>
                      </a:r>
                    </a:p>
                    <a:p>
                      <a:pPr marL="285750" indent="-285750" algn="l" fontAlgn="b">
                        <a:buFont typeface="Arial" panose="020B0604020202020204" pitchFamily="34" charset="0"/>
                        <a:buChar char="•"/>
                      </a:pPr>
                      <a:r>
                        <a:rPr lang="en-US" sz="1800" u="none" strike="noStrike" dirty="0">
                          <a:effectLst/>
                        </a:rPr>
                        <a:t>Food served on a plane</a:t>
                      </a:r>
                    </a:p>
                    <a:p>
                      <a:pPr marL="285750" indent="-285750" algn="l" fontAlgn="b">
                        <a:buFont typeface="Arial" panose="020B0604020202020204" pitchFamily="34" charset="0"/>
                        <a:buChar char="•"/>
                      </a:pPr>
                      <a:r>
                        <a:rPr lang="en-US" sz="1800" u="none" strike="noStrike" dirty="0">
                          <a:effectLst/>
                        </a:rPr>
                        <a:t>Fuel used by a Taxi company</a:t>
                      </a:r>
                    </a:p>
                    <a:p>
                      <a:pPr marL="285750" indent="-285750" algn="l" fontAlgn="b">
                        <a:buFont typeface="Arial" panose="020B0604020202020204" pitchFamily="34" charset="0"/>
                        <a:buChar char="•"/>
                      </a:pPr>
                      <a:r>
                        <a:rPr lang="en-US" sz="1800" u="none" strike="noStrike" dirty="0">
                          <a:effectLst/>
                        </a:rPr>
                        <a:t>Construction workers daily wages</a:t>
                      </a:r>
                    </a:p>
                    <a:p>
                      <a:pPr marL="285750" indent="-285750" algn="l" fontAlgn="b">
                        <a:buFont typeface="Arial" panose="020B0604020202020204" pitchFamily="34" charset="0"/>
                        <a:buChar char="•"/>
                      </a:pPr>
                      <a:r>
                        <a:rPr lang="en-US" sz="1800" u="none" strike="noStrike" dirty="0">
                          <a:effectLst/>
                        </a:rPr>
                        <a:t>Hourly teaching rate of visiting faculty</a:t>
                      </a:r>
                      <a:endParaRPr lang="en-US" sz="18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t"/>
                      <a:r>
                        <a:rPr lang="en-US" sz="1800" u="none" strike="noStrike" dirty="0">
                          <a:effectLst/>
                        </a:rPr>
                        <a:t>Fixed Direct costs + Variable Direct Costs = Total Direct Costs</a:t>
                      </a:r>
                      <a:endParaRPr lang="en-US" sz="1800" b="0" i="0" u="none" strike="noStrike" dirty="0">
                        <a:solidFill>
                          <a:srgbClr val="000000"/>
                        </a:solidFill>
                        <a:effectLst/>
                        <a:latin typeface="Calibri" panose="020F0502020204030204" pitchFamily="34" charset="0"/>
                      </a:endParaRPr>
                    </a:p>
                  </a:txBody>
                  <a:tcPr marL="7620" marR="7620" marT="7620" marB="0"/>
                </a:tc>
                <a:extLst>
                  <a:ext uri="{0D108BD9-81ED-4DB2-BD59-A6C34878D82A}">
                    <a16:rowId xmlns:a16="http://schemas.microsoft.com/office/drawing/2014/main" val="3323024639"/>
                  </a:ext>
                </a:extLst>
              </a:tr>
              <a:tr h="1097280">
                <a:tc>
                  <a:txBody>
                    <a:bodyPr/>
                    <a:lstStyle/>
                    <a:p>
                      <a:pPr algn="ctr" fontAlgn="ctr"/>
                      <a:r>
                        <a:rPr lang="en-SG" sz="1800" u="none" strike="noStrike">
                          <a:effectLst/>
                        </a:rPr>
                        <a:t>Indirect Costs</a:t>
                      </a:r>
                      <a:endParaRPr lang="en-SG" sz="1800" b="0" i="0" u="none" strike="noStrike">
                        <a:solidFill>
                          <a:srgbClr val="000000"/>
                        </a:solidFill>
                        <a:effectLst/>
                        <a:latin typeface="Calibri" panose="020F0502020204030204" pitchFamily="34" charset="0"/>
                      </a:endParaRPr>
                    </a:p>
                  </a:txBody>
                  <a:tcPr marL="7620" marR="7620" marT="7620" marB="0" anchor="ctr"/>
                </a:tc>
                <a:tc>
                  <a:txBody>
                    <a:bodyPr/>
                    <a:lstStyle/>
                    <a:p>
                      <a:pPr marL="285750" indent="-285750" algn="l" fontAlgn="t">
                        <a:buFont typeface="Arial" panose="020B0604020202020204" pitchFamily="34" charset="0"/>
                        <a:buChar char="•"/>
                      </a:pPr>
                      <a:r>
                        <a:rPr lang="en-US" sz="1800" u="none" strike="noStrike" dirty="0">
                          <a:effectLst/>
                        </a:rPr>
                        <a:t>Direct material</a:t>
                      </a:r>
                    </a:p>
                    <a:p>
                      <a:pPr marL="285750" indent="-285750" algn="l" fontAlgn="t">
                        <a:buFont typeface="Arial" panose="020B0604020202020204" pitchFamily="34" charset="0"/>
                        <a:buChar char="•"/>
                      </a:pPr>
                      <a:r>
                        <a:rPr lang="en-US" sz="1800" u="none" strike="noStrike" dirty="0">
                          <a:effectLst/>
                        </a:rPr>
                        <a:t>Rent of Admin office</a:t>
                      </a:r>
                    </a:p>
                    <a:p>
                      <a:pPr marL="285750" indent="-285750" algn="l" fontAlgn="t">
                        <a:buFont typeface="Arial" panose="020B0604020202020204" pitchFamily="34" charset="0"/>
                        <a:buChar char="•"/>
                      </a:pPr>
                      <a:r>
                        <a:rPr lang="en-US" sz="1800" u="none" strike="noStrike" dirty="0">
                          <a:effectLst/>
                        </a:rPr>
                        <a:t>Salaries of finance staff</a:t>
                      </a:r>
                    </a:p>
                    <a:p>
                      <a:pPr marL="285750" indent="-285750" algn="l" fontAlgn="t">
                        <a:buFont typeface="Arial" panose="020B0604020202020204" pitchFamily="34" charset="0"/>
                        <a:buChar char="•"/>
                      </a:pPr>
                      <a:r>
                        <a:rPr lang="en-US" sz="1800" u="none" strike="noStrike" dirty="0">
                          <a:effectLst/>
                        </a:rPr>
                        <a:t>Staff medical insurance cost</a:t>
                      </a:r>
                    </a:p>
                    <a:p>
                      <a:pPr marL="285750" indent="-285750" algn="l" fontAlgn="t">
                        <a:buFont typeface="Arial" panose="020B0604020202020204" pitchFamily="34" charset="0"/>
                        <a:buChar char="•"/>
                      </a:pPr>
                      <a:r>
                        <a:rPr lang="en-US" sz="1800" u="none" strike="noStrike" dirty="0">
                          <a:effectLst/>
                        </a:rPr>
                        <a:t>Utilities fixed charges of administration</a:t>
                      </a:r>
                    </a:p>
                    <a:p>
                      <a:pPr marL="285750" indent="-285750" algn="l" fontAlgn="t">
                        <a:buFont typeface="Arial" panose="020B0604020202020204" pitchFamily="34" charset="0"/>
                        <a:buChar char="•"/>
                      </a:pPr>
                      <a:r>
                        <a:rPr lang="en-US" sz="1800" u="none" strike="noStrike" dirty="0">
                          <a:effectLst/>
                        </a:rPr>
                        <a:t>Annual license fee</a:t>
                      </a:r>
                      <a:endParaRPr lang="en-US" sz="1800" b="0" i="0" u="none" strike="noStrike" dirty="0">
                        <a:solidFill>
                          <a:srgbClr val="000000"/>
                        </a:solidFill>
                        <a:effectLst/>
                        <a:latin typeface="Calibri" panose="020F0502020204030204" pitchFamily="34" charset="0"/>
                      </a:endParaRPr>
                    </a:p>
                  </a:txBody>
                  <a:tcPr marL="7620" marR="7620" marT="7620" marB="0"/>
                </a:tc>
                <a:tc>
                  <a:txBody>
                    <a:bodyPr/>
                    <a:lstStyle/>
                    <a:p>
                      <a:pPr marL="285750" indent="-285750" algn="l" fontAlgn="b">
                        <a:buFont typeface="Arial" panose="020B0604020202020204" pitchFamily="34" charset="0"/>
                        <a:buChar char="•"/>
                      </a:pPr>
                      <a:r>
                        <a:rPr lang="en-US" sz="1800" u="none" strike="noStrike" dirty="0">
                          <a:effectLst/>
                        </a:rPr>
                        <a:t>Indirect material</a:t>
                      </a:r>
                    </a:p>
                    <a:p>
                      <a:pPr marL="285750" indent="-285750" algn="l" fontAlgn="b">
                        <a:buFont typeface="Arial" panose="020B0604020202020204" pitchFamily="34" charset="0"/>
                        <a:buChar char="•"/>
                      </a:pPr>
                      <a:r>
                        <a:rPr lang="en-US" sz="1800" u="none" strike="noStrike" dirty="0">
                          <a:effectLst/>
                        </a:rPr>
                        <a:t>Indirect labor and supervision</a:t>
                      </a:r>
                    </a:p>
                    <a:p>
                      <a:pPr marL="285750" indent="-285750" algn="l" fontAlgn="b">
                        <a:buFont typeface="Arial" panose="020B0604020202020204" pitchFamily="34" charset="0"/>
                        <a:buChar char="•"/>
                      </a:pPr>
                      <a:r>
                        <a:rPr lang="en-US" sz="1800" u="none" strike="noStrike" dirty="0">
                          <a:effectLst/>
                        </a:rPr>
                        <a:t>Sales commission</a:t>
                      </a:r>
                    </a:p>
                    <a:p>
                      <a:pPr marL="285750" indent="-285750" algn="l" fontAlgn="b">
                        <a:buFont typeface="Arial" panose="020B0604020202020204" pitchFamily="34" charset="0"/>
                        <a:buChar char="•"/>
                      </a:pPr>
                      <a:r>
                        <a:rPr lang="en-US" sz="1800" u="none" strike="noStrike" dirty="0">
                          <a:effectLst/>
                        </a:rPr>
                        <a:t>Additional packaging cost</a:t>
                      </a:r>
                    </a:p>
                    <a:p>
                      <a:pPr marL="285750" indent="-285750" algn="l" fontAlgn="b">
                        <a:buFont typeface="Arial" panose="020B0604020202020204" pitchFamily="34" charset="0"/>
                        <a:buChar char="•"/>
                      </a:pPr>
                      <a:r>
                        <a:rPr lang="en-US" sz="1800" u="none" strike="noStrike" dirty="0">
                          <a:effectLst/>
                        </a:rPr>
                        <a:t>Utilities variable charges of administration</a:t>
                      </a:r>
                    </a:p>
                    <a:p>
                      <a:pPr marL="285750" indent="-285750" algn="l" fontAlgn="b">
                        <a:buFont typeface="Arial" panose="020B0604020202020204" pitchFamily="34" charset="0"/>
                        <a:buChar char="•"/>
                      </a:pPr>
                      <a:r>
                        <a:rPr lang="en-US" sz="1800" u="none" strike="noStrike" dirty="0">
                          <a:effectLst/>
                        </a:rPr>
                        <a:t>Income tax</a:t>
                      </a:r>
                      <a:endParaRPr lang="en-US" sz="18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t"/>
                      <a:r>
                        <a:rPr lang="en-US" sz="1800" u="none" strike="noStrike" dirty="0">
                          <a:effectLst/>
                        </a:rPr>
                        <a:t>Fixed Indirect costs + Variable Indirect Costs = </a:t>
                      </a:r>
                      <a:r>
                        <a:rPr lang="en-SG" sz="1800" u="none" strike="noStrike" dirty="0">
                          <a:effectLst/>
                        </a:rPr>
                        <a:t>Total Indirect Costs</a:t>
                      </a:r>
                      <a:endParaRPr lang="en-SG" sz="1800" b="0" i="0" u="none" strike="noStrike" dirty="0">
                        <a:solidFill>
                          <a:srgbClr val="000000"/>
                        </a:solidFill>
                        <a:effectLst/>
                        <a:latin typeface="Calibri" panose="020F0502020204030204" pitchFamily="34" charset="0"/>
                      </a:endParaRPr>
                    </a:p>
                  </a:txBody>
                  <a:tcPr marL="7620" marR="7620" marT="7620" marB="0"/>
                </a:tc>
                <a:extLst>
                  <a:ext uri="{0D108BD9-81ED-4DB2-BD59-A6C34878D82A}">
                    <a16:rowId xmlns:a16="http://schemas.microsoft.com/office/drawing/2014/main" val="1072958776"/>
                  </a:ext>
                </a:extLst>
              </a:tr>
              <a:tr h="182880">
                <a:tc>
                  <a:txBody>
                    <a:bodyPr/>
                    <a:lstStyle/>
                    <a:p>
                      <a:pPr algn="ctr" fontAlgn="b"/>
                      <a:r>
                        <a:rPr lang="en-SG" sz="1800" b="1" u="none" strike="noStrike" dirty="0">
                          <a:effectLst/>
                        </a:rPr>
                        <a:t>Total</a:t>
                      </a:r>
                      <a:endParaRPr lang="en-SG" sz="18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SG" sz="1800" u="none" strike="noStrike" dirty="0">
                          <a:effectLst/>
                        </a:rPr>
                        <a:t>Total Fixed Costs</a:t>
                      </a:r>
                      <a:endParaRPr lang="en-SG" sz="18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SG" sz="1800" u="none" strike="noStrike">
                          <a:effectLst/>
                        </a:rPr>
                        <a:t>Total Variable Costs</a:t>
                      </a:r>
                      <a:endParaRPr lang="en-SG" sz="18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t"/>
                      <a:r>
                        <a:rPr lang="en-SG" sz="1800" u="none" strike="noStrike" dirty="0">
                          <a:effectLst/>
                        </a:rPr>
                        <a:t>Total Costs</a:t>
                      </a:r>
                      <a:endParaRPr lang="en-SG" sz="1800" b="0" i="0" u="none" strike="noStrike" dirty="0">
                        <a:solidFill>
                          <a:srgbClr val="000000"/>
                        </a:solidFill>
                        <a:effectLst/>
                        <a:latin typeface="Calibri" panose="020F0502020204030204" pitchFamily="34" charset="0"/>
                      </a:endParaRPr>
                    </a:p>
                  </a:txBody>
                  <a:tcPr marL="7620" marR="7620" marT="7620" marB="0"/>
                </a:tc>
                <a:extLst>
                  <a:ext uri="{0D108BD9-81ED-4DB2-BD59-A6C34878D82A}">
                    <a16:rowId xmlns:a16="http://schemas.microsoft.com/office/drawing/2014/main" val="3691530065"/>
                  </a:ext>
                </a:extLst>
              </a:tr>
            </a:tbl>
          </a:graphicData>
        </a:graphic>
      </p:graphicFrame>
    </p:spTree>
    <p:extLst>
      <p:ext uri="{BB962C8B-B14F-4D97-AF65-F5344CB8AC3E}">
        <p14:creationId xmlns:p14="http://schemas.microsoft.com/office/powerpoint/2010/main" val="3966143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Cost-Based Pricing Strategy</a:t>
            </a:r>
          </a:p>
        </p:txBody>
      </p:sp>
      <p:graphicFrame>
        <p:nvGraphicFramePr>
          <p:cNvPr id="4" name="Table 4">
            <a:extLst>
              <a:ext uri="{FF2B5EF4-FFF2-40B4-BE49-F238E27FC236}">
                <a16:creationId xmlns:a16="http://schemas.microsoft.com/office/drawing/2014/main" id="{2CC55702-AEE2-5EBF-AA63-A63304B15B81}"/>
              </a:ext>
            </a:extLst>
          </p:cNvPr>
          <p:cNvGraphicFramePr>
            <a:graphicFrameLocks noGrp="1"/>
          </p:cNvGraphicFramePr>
          <p:nvPr>
            <p:ph idx="1"/>
            <p:extLst>
              <p:ext uri="{D42A27DB-BD31-4B8C-83A1-F6EECF244321}">
                <p14:modId xmlns:p14="http://schemas.microsoft.com/office/powerpoint/2010/main" val="2274816060"/>
              </p:ext>
            </p:extLst>
          </p:nvPr>
        </p:nvGraphicFramePr>
        <p:xfrm>
          <a:off x="337930" y="1087120"/>
          <a:ext cx="11516140" cy="5496560"/>
        </p:xfrm>
        <a:graphic>
          <a:graphicData uri="http://schemas.openxmlformats.org/drawingml/2006/table">
            <a:tbl>
              <a:tblPr firstRow="1" bandRow="1">
                <a:tableStyleId>{5940675A-B579-460E-94D1-54222C63F5DA}</a:tableStyleId>
              </a:tblPr>
              <a:tblGrid>
                <a:gridCol w="2404269">
                  <a:extLst>
                    <a:ext uri="{9D8B030D-6E8A-4147-A177-3AD203B41FA5}">
                      <a16:colId xmlns:a16="http://schemas.microsoft.com/office/drawing/2014/main" val="3454454141"/>
                    </a:ext>
                  </a:extLst>
                </a:gridCol>
                <a:gridCol w="4855449">
                  <a:extLst>
                    <a:ext uri="{9D8B030D-6E8A-4147-A177-3AD203B41FA5}">
                      <a16:colId xmlns:a16="http://schemas.microsoft.com/office/drawing/2014/main" val="1856905152"/>
                    </a:ext>
                  </a:extLst>
                </a:gridCol>
                <a:gridCol w="4256422">
                  <a:extLst>
                    <a:ext uri="{9D8B030D-6E8A-4147-A177-3AD203B41FA5}">
                      <a16:colId xmlns:a16="http://schemas.microsoft.com/office/drawing/2014/main" val="1002092589"/>
                    </a:ext>
                  </a:extLst>
                </a:gridCol>
              </a:tblGrid>
              <a:tr h="370840">
                <a:tc>
                  <a:txBody>
                    <a:bodyPr/>
                    <a:lstStyle/>
                    <a:p>
                      <a:pPr algn="ctr"/>
                      <a:r>
                        <a:rPr lang="en-SG" b="1" dirty="0"/>
                        <a:t>Pricing Technique</a:t>
                      </a:r>
                    </a:p>
                  </a:txBody>
                  <a:tcPr/>
                </a:tc>
                <a:tc>
                  <a:txBody>
                    <a:bodyPr/>
                    <a:lstStyle/>
                    <a:p>
                      <a:pPr algn="ctr"/>
                      <a:r>
                        <a:rPr lang="en-SG" b="1" dirty="0"/>
                        <a:t>Formula/ Description</a:t>
                      </a:r>
                    </a:p>
                  </a:txBody>
                  <a:tcPr/>
                </a:tc>
                <a:tc>
                  <a:txBody>
                    <a:bodyPr/>
                    <a:lstStyle/>
                    <a:p>
                      <a:pPr algn="ctr"/>
                      <a:r>
                        <a:rPr lang="en-SG" b="1" dirty="0"/>
                        <a:t>Remarks</a:t>
                      </a:r>
                    </a:p>
                  </a:txBody>
                  <a:tcPr/>
                </a:tc>
                <a:extLst>
                  <a:ext uri="{0D108BD9-81ED-4DB2-BD59-A6C34878D82A}">
                    <a16:rowId xmlns:a16="http://schemas.microsoft.com/office/drawing/2014/main" val="3071435063"/>
                  </a:ext>
                </a:extLst>
              </a:tr>
              <a:tr h="370840">
                <a:tc>
                  <a:txBody>
                    <a:bodyPr/>
                    <a:lstStyle/>
                    <a:p>
                      <a:r>
                        <a:rPr lang="en-SG" dirty="0"/>
                        <a:t>Cost-plus Pricing</a:t>
                      </a:r>
                    </a:p>
                  </a:txBody>
                  <a:tcPr/>
                </a:tc>
                <a:tc>
                  <a:txBody>
                    <a:bodyPr/>
                    <a:lstStyle/>
                    <a:p>
                      <a:r>
                        <a:rPr lang="en-SG" dirty="0"/>
                        <a:t>Total Cost per Unit = Fixed Cost + Variable Cost</a:t>
                      </a:r>
                    </a:p>
                    <a:p>
                      <a:r>
                        <a:rPr lang="en-SG" dirty="0"/>
                        <a:t>Selling Price = Total Cost per Unit + Profit</a:t>
                      </a:r>
                    </a:p>
                  </a:txBody>
                  <a:tcPr/>
                </a:tc>
                <a:tc>
                  <a:txBody>
                    <a:bodyPr/>
                    <a:lstStyle/>
                    <a:p>
                      <a:r>
                        <a:rPr lang="en-SG" dirty="0"/>
                        <a:t>SP = INR 10 + 10% of INR 10 = INR 11</a:t>
                      </a:r>
                    </a:p>
                    <a:p>
                      <a:r>
                        <a:rPr lang="en-SG" dirty="0"/>
                        <a:t>[Profit = 10%]</a:t>
                      </a:r>
                    </a:p>
                  </a:txBody>
                  <a:tcPr/>
                </a:tc>
                <a:extLst>
                  <a:ext uri="{0D108BD9-81ED-4DB2-BD59-A6C34878D82A}">
                    <a16:rowId xmlns:a16="http://schemas.microsoft.com/office/drawing/2014/main" val="2119775594"/>
                  </a:ext>
                </a:extLst>
              </a:tr>
              <a:tr h="370840">
                <a:tc>
                  <a:txBody>
                    <a:bodyPr/>
                    <a:lstStyle/>
                    <a:p>
                      <a:r>
                        <a:rPr lang="en-SG" dirty="0"/>
                        <a:t>Markup Pricing</a:t>
                      </a:r>
                    </a:p>
                  </a:txBody>
                  <a:tcPr/>
                </a:tc>
                <a:tc>
                  <a:txBody>
                    <a:bodyPr/>
                    <a:lstStyle/>
                    <a:p>
                      <a:r>
                        <a:rPr lang="en-SG" dirty="0"/>
                        <a:t>Markup Price = </a:t>
                      </a:r>
                      <a:r>
                        <a:rPr lang="en-SG" u="sng" dirty="0"/>
                        <a:t>Total Cost per Unit</a:t>
                      </a:r>
                      <a:r>
                        <a:rPr lang="en-SG" dirty="0"/>
                        <a:t> </a:t>
                      </a:r>
                    </a:p>
                    <a:p>
                      <a:r>
                        <a:rPr lang="en-SG" dirty="0"/>
                        <a:t>                           (1-desired Markup)</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MP = </a:t>
                      </a:r>
                      <a:r>
                        <a:rPr lang="en-SG" u="sng" dirty="0"/>
                        <a:t>      10        </a:t>
                      </a:r>
                      <a:r>
                        <a:rPr lang="en-SG" u="none" dirty="0"/>
                        <a:t> = 11        [Markup = 9.09%]</a:t>
                      </a:r>
                    </a:p>
                    <a:p>
                      <a:r>
                        <a:rPr lang="en-SG" u="none" dirty="0"/>
                        <a:t>           (1-0.0909)</a:t>
                      </a:r>
                    </a:p>
                  </a:txBody>
                  <a:tcPr/>
                </a:tc>
                <a:extLst>
                  <a:ext uri="{0D108BD9-81ED-4DB2-BD59-A6C34878D82A}">
                    <a16:rowId xmlns:a16="http://schemas.microsoft.com/office/drawing/2014/main" val="764169946"/>
                  </a:ext>
                </a:extLst>
              </a:tr>
              <a:tr h="370840">
                <a:tc>
                  <a:txBody>
                    <a:bodyPr/>
                    <a:lstStyle/>
                    <a:p>
                      <a:r>
                        <a:rPr lang="en-SG" dirty="0"/>
                        <a:t>Incremental Cost Pricing (Marginal Cost Pricing)</a:t>
                      </a:r>
                    </a:p>
                  </a:txBody>
                  <a:tcPr/>
                </a:tc>
                <a:tc>
                  <a:txBody>
                    <a:bodyPr/>
                    <a:lstStyle/>
                    <a:p>
                      <a:r>
                        <a:rPr lang="en-US" dirty="0"/>
                        <a:t>Selling Price = Variable Cost + Profit Margin</a:t>
                      </a:r>
                      <a:endParaRPr lang="en-SG" dirty="0"/>
                    </a:p>
                  </a:txBody>
                  <a:tcPr/>
                </a:tc>
                <a:tc>
                  <a:txBody>
                    <a:bodyPr/>
                    <a:lstStyle/>
                    <a:p>
                      <a:r>
                        <a:rPr lang="en-SG" dirty="0"/>
                        <a:t>Good for Large Firms, Intense Market Competitions, Large product portfolio</a:t>
                      </a:r>
                    </a:p>
                  </a:txBody>
                  <a:tcPr/>
                </a:tc>
                <a:extLst>
                  <a:ext uri="{0D108BD9-81ED-4DB2-BD59-A6C34878D82A}">
                    <a16:rowId xmlns:a16="http://schemas.microsoft.com/office/drawing/2014/main" val="4212171644"/>
                  </a:ext>
                </a:extLst>
              </a:tr>
              <a:tr h="370840">
                <a:tc>
                  <a:txBody>
                    <a:bodyPr/>
                    <a:lstStyle/>
                    <a:p>
                      <a:r>
                        <a:rPr lang="en-SG" dirty="0"/>
                        <a:t>Break-even Pricing</a:t>
                      </a:r>
                    </a:p>
                  </a:txBody>
                  <a:tcPr/>
                </a:tc>
                <a:tc>
                  <a:txBody>
                    <a:bodyPr/>
                    <a:lstStyle/>
                    <a:p>
                      <a:r>
                        <a:rPr lang="en-SG" dirty="0"/>
                        <a:t>BEP =&gt; No Profit and No Loss</a:t>
                      </a:r>
                    </a:p>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Selling Price = Fixed Cost + Variable Cost per Unit</a:t>
                      </a:r>
                    </a:p>
                  </a:txBody>
                  <a:tcPr/>
                </a:tc>
                <a:tc>
                  <a:txBody>
                    <a:bodyPr/>
                    <a:lstStyle/>
                    <a:p>
                      <a:r>
                        <a:rPr lang="en-SG" dirty="0"/>
                        <a:t>Economies of scale. Good for new entrant and reducing competition. E.g.: Reliance Jio</a:t>
                      </a:r>
                    </a:p>
                  </a:txBody>
                  <a:tcPr/>
                </a:tc>
                <a:extLst>
                  <a:ext uri="{0D108BD9-81ED-4DB2-BD59-A6C34878D82A}">
                    <a16:rowId xmlns:a16="http://schemas.microsoft.com/office/drawing/2014/main" val="463027791"/>
                  </a:ext>
                </a:extLst>
              </a:tr>
              <a:tr h="370840">
                <a:tc gridSpan="3">
                  <a:txBody>
                    <a:bodyPr/>
                    <a:lstStyle/>
                    <a:p>
                      <a:r>
                        <a:rPr lang="en-SG" b="1" dirty="0"/>
                        <a:t>Demand based Pricing</a:t>
                      </a:r>
                    </a:p>
                  </a:txBody>
                  <a:tcPr/>
                </a:tc>
                <a:tc hMerge="1">
                  <a:txBody>
                    <a:bodyPr/>
                    <a:lstStyle/>
                    <a:p>
                      <a:endParaRPr lang="en-SG" dirty="0"/>
                    </a:p>
                  </a:txBody>
                  <a:tcPr/>
                </a:tc>
                <a:tc hMerge="1">
                  <a:txBody>
                    <a:bodyPr/>
                    <a:lstStyle/>
                    <a:p>
                      <a:endParaRPr lang="en-SG"/>
                    </a:p>
                  </a:txBody>
                  <a:tcPr/>
                </a:tc>
                <a:extLst>
                  <a:ext uri="{0D108BD9-81ED-4DB2-BD59-A6C34878D82A}">
                    <a16:rowId xmlns:a16="http://schemas.microsoft.com/office/drawing/2014/main" val="1007697591"/>
                  </a:ext>
                </a:extLst>
              </a:tr>
              <a:tr h="370840">
                <a:tc>
                  <a:txBody>
                    <a:bodyPr/>
                    <a:lstStyle/>
                    <a:p>
                      <a:r>
                        <a:rPr lang="en-SG" dirty="0"/>
                        <a:t>Demand based Pricing</a:t>
                      </a:r>
                    </a:p>
                  </a:txBody>
                  <a:tcPr/>
                </a:tc>
                <a:tc>
                  <a:txBody>
                    <a:bodyPr/>
                    <a:lstStyle/>
                    <a:p>
                      <a:r>
                        <a:rPr lang="en-SG" dirty="0"/>
                        <a:t>How much can a Customer afford to pay for product?</a:t>
                      </a:r>
                    </a:p>
                  </a:txBody>
                  <a:tcPr/>
                </a:tc>
                <a:tc>
                  <a:txBody>
                    <a:bodyPr/>
                    <a:lstStyle/>
                    <a:p>
                      <a:r>
                        <a:rPr lang="en-SG" dirty="0"/>
                        <a:t>Good for short-term only</a:t>
                      </a:r>
                    </a:p>
                  </a:txBody>
                  <a:tcPr/>
                </a:tc>
                <a:extLst>
                  <a:ext uri="{0D108BD9-81ED-4DB2-BD59-A6C34878D82A}">
                    <a16:rowId xmlns:a16="http://schemas.microsoft.com/office/drawing/2014/main" val="2348562913"/>
                  </a:ext>
                </a:extLst>
              </a:tr>
              <a:tr h="370840">
                <a:tc>
                  <a:txBody>
                    <a:bodyPr/>
                    <a:lstStyle/>
                    <a:p>
                      <a:r>
                        <a:rPr lang="en-SG" dirty="0"/>
                        <a:t>Skimming based Pricing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Product Price goes from High to Low</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Good for short-term gains of a unique product. E.g.: Nokia Mobile phones</a:t>
                      </a:r>
                    </a:p>
                  </a:txBody>
                  <a:tcPr/>
                </a:tc>
                <a:extLst>
                  <a:ext uri="{0D108BD9-81ED-4DB2-BD59-A6C34878D82A}">
                    <a16:rowId xmlns:a16="http://schemas.microsoft.com/office/drawing/2014/main" val="2832574623"/>
                  </a:ext>
                </a:extLst>
              </a:tr>
              <a:tr h="370840">
                <a:tc>
                  <a:txBody>
                    <a:bodyPr/>
                    <a:lstStyle/>
                    <a:p>
                      <a:r>
                        <a:rPr lang="en-SG" dirty="0"/>
                        <a:t>Penetration based Pricing</a:t>
                      </a:r>
                    </a:p>
                  </a:txBody>
                  <a:tcPr/>
                </a:tc>
                <a:tc>
                  <a:txBody>
                    <a:bodyPr/>
                    <a:lstStyle/>
                    <a:p>
                      <a:r>
                        <a:rPr lang="en-SG" dirty="0"/>
                        <a:t>Product Price goes from Low to High</a:t>
                      </a:r>
                    </a:p>
                  </a:txBody>
                  <a:tcPr/>
                </a:tc>
                <a:tc>
                  <a:txBody>
                    <a:bodyPr/>
                    <a:lstStyle/>
                    <a:p>
                      <a:r>
                        <a:rPr lang="en-SG" dirty="0"/>
                        <a:t>Increase market penetration for new entrants with common products</a:t>
                      </a:r>
                    </a:p>
                  </a:txBody>
                  <a:tcPr/>
                </a:tc>
                <a:extLst>
                  <a:ext uri="{0D108BD9-81ED-4DB2-BD59-A6C34878D82A}">
                    <a16:rowId xmlns:a16="http://schemas.microsoft.com/office/drawing/2014/main" val="759517822"/>
                  </a:ext>
                </a:extLst>
              </a:tr>
            </a:tbl>
          </a:graphicData>
        </a:graphic>
      </p:graphicFrame>
    </p:spTree>
    <p:extLst>
      <p:ext uri="{BB962C8B-B14F-4D97-AF65-F5344CB8AC3E}">
        <p14:creationId xmlns:p14="http://schemas.microsoft.com/office/powerpoint/2010/main" val="30014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Cost-Volume-Profit (CVP) Analysis</a:t>
            </a:r>
          </a:p>
        </p:txBody>
      </p:sp>
      <p:graphicFrame>
        <p:nvGraphicFramePr>
          <p:cNvPr id="3" name="Table 6">
            <a:extLst>
              <a:ext uri="{FF2B5EF4-FFF2-40B4-BE49-F238E27FC236}">
                <a16:creationId xmlns:a16="http://schemas.microsoft.com/office/drawing/2014/main" id="{DFBAB92A-75AD-BE9A-1E2E-4CBDD778A3B5}"/>
              </a:ext>
            </a:extLst>
          </p:cNvPr>
          <p:cNvGraphicFramePr>
            <a:graphicFrameLocks noGrp="1"/>
          </p:cNvGraphicFramePr>
          <p:nvPr>
            <p:extLst>
              <p:ext uri="{D42A27DB-BD31-4B8C-83A1-F6EECF244321}">
                <p14:modId xmlns:p14="http://schemas.microsoft.com/office/powerpoint/2010/main" val="3019489222"/>
              </p:ext>
            </p:extLst>
          </p:nvPr>
        </p:nvGraphicFramePr>
        <p:xfrm>
          <a:off x="381000" y="1081157"/>
          <a:ext cx="11430000" cy="5313680"/>
        </p:xfrm>
        <a:graphic>
          <a:graphicData uri="http://schemas.openxmlformats.org/drawingml/2006/table">
            <a:tbl>
              <a:tblPr firstRow="1" bandRow="1">
                <a:tableStyleId>{5940675A-B579-460E-94D1-54222C63F5DA}</a:tableStyleId>
              </a:tblPr>
              <a:tblGrid>
                <a:gridCol w="5715000">
                  <a:extLst>
                    <a:ext uri="{9D8B030D-6E8A-4147-A177-3AD203B41FA5}">
                      <a16:colId xmlns:a16="http://schemas.microsoft.com/office/drawing/2014/main" val="2742816631"/>
                    </a:ext>
                  </a:extLst>
                </a:gridCol>
                <a:gridCol w="5715000">
                  <a:extLst>
                    <a:ext uri="{9D8B030D-6E8A-4147-A177-3AD203B41FA5}">
                      <a16:colId xmlns:a16="http://schemas.microsoft.com/office/drawing/2014/main" val="48405813"/>
                    </a:ext>
                  </a:extLst>
                </a:gridCol>
              </a:tblGrid>
              <a:tr h="370840">
                <a:tc>
                  <a:txBody>
                    <a:bodyPr/>
                    <a:lstStyle/>
                    <a:p>
                      <a:pPr algn="ctr"/>
                      <a:r>
                        <a:rPr lang="en-SG" b="1" dirty="0"/>
                        <a:t>Break-Even Point (BEP)</a:t>
                      </a:r>
                    </a:p>
                  </a:txBody>
                  <a:tcPr/>
                </a:tc>
                <a:tc>
                  <a:txBody>
                    <a:bodyPr/>
                    <a:lstStyle/>
                    <a:p>
                      <a:pPr algn="ctr"/>
                      <a:r>
                        <a:rPr lang="en-SG" b="1" dirty="0"/>
                        <a:t>Margin of Safety (MoS)</a:t>
                      </a:r>
                    </a:p>
                  </a:txBody>
                  <a:tcPr/>
                </a:tc>
                <a:extLst>
                  <a:ext uri="{0D108BD9-81ED-4DB2-BD59-A6C34878D82A}">
                    <a16:rowId xmlns:a16="http://schemas.microsoft.com/office/drawing/2014/main" val="729670851"/>
                  </a:ext>
                </a:extLst>
              </a:tr>
              <a:tr h="370840">
                <a:tc>
                  <a:txBody>
                    <a:bodyPr/>
                    <a:lstStyle/>
                    <a:p>
                      <a:r>
                        <a:rPr lang="en-US" dirty="0"/>
                        <a:t>BEP = Amount of Sales that covers entire Fixed and Variable costs. </a:t>
                      </a:r>
                    </a:p>
                    <a:p>
                      <a:r>
                        <a:rPr lang="en-US" dirty="0"/>
                        <a:t>Sales &lt; BEP =&gt; Losses, </a:t>
                      </a:r>
                    </a:p>
                    <a:p>
                      <a:r>
                        <a:rPr lang="en-US" dirty="0"/>
                        <a:t>Sales &gt; BEP =&gt; Profit after considering all the costs.</a:t>
                      </a:r>
                      <a:endParaRPr lang="en-SG"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Margin of Safety is the margin between the actual/budgeted sales and the breakeven point. It denotes the level of safety that the company enjoys before incurring losses (i.e., falling below the break-even level).</a:t>
                      </a:r>
                      <a:endParaRPr lang="en-SG" dirty="0"/>
                    </a:p>
                  </a:txBody>
                  <a:tcPr/>
                </a:tc>
                <a:extLst>
                  <a:ext uri="{0D108BD9-81ED-4DB2-BD59-A6C34878D82A}">
                    <a16:rowId xmlns:a16="http://schemas.microsoft.com/office/drawing/2014/main" val="2869412403"/>
                  </a:ext>
                </a:extLst>
              </a:tr>
              <a:tr h="370840">
                <a:tc>
                  <a:txBody>
                    <a:bodyPr/>
                    <a:lstStyle/>
                    <a:p>
                      <a:r>
                        <a:rPr lang="en-SG" dirty="0"/>
                        <a:t>Measure of Sustenance.</a:t>
                      </a:r>
                    </a:p>
                  </a:txBody>
                  <a:tcPr/>
                </a:tc>
                <a:tc>
                  <a:txBody>
                    <a:bodyPr/>
                    <a:lstStyle/>
                    <a:p>
                      <a:r>
                        <a:rPr lang="en-SG" dirty="0"/>
                        <a:t>Measure of Risk.</a:t>
                      </a:r>
                    </a:p>
                  </a:txBody>
                  <a:tcPr/>
                </a:tc>
                <a:extLst>
                  <a:ext uri="{0D108BD9-81ED-4DB2-BD59-A6C34878D82A}">
                    <a16:rowId xmlns:a16="http://schemas.microsoft.com/office/drawing/2014/main" val="40737120"/>
                  </a:ext>
                </a:extLst>
              </a:tr>
              <a:tr h="370840">
                <a:tc>
                  <a:txBody>
                    <a:bodyPr/>
                    <a:lstStyle/>
                    <a:p>
                      <a:r>
                        <a:rPr lang="en-US" dirty="0"/>
                        <a:t>The lower the break-even quantity, the better it is for the companies.</a:t>
                      </a:r>
                      <a:endParaRPr lang="en-SG" dirty="0"/>
                    </a:p>
                  </a:txBody>
                  <a:tcPr/>
                </a:tc>
                <a:tc>
                  <a:txBody>
                    <a:bodyPr/>
                    <a:lstStyle/>
                    <a:p>
                      <a:r>
                        <a:rPr lang="en-US" dirty="0"/>
                        <a:t>The higher the margin of safety, the better it is for the company.</a:t>
                      </a:r>
                      <a:endParaRPr lang="en-SG" dirty="0"/>
                    </a:p>
                  </a:txBody>
                  <a:tcPr/>
                </a:tc>
                <a:extLst>
                  <a:ext uri="{0D108BD9-81ED-4DB2-BD59-A6C34878D82A}">
                    <a16:rowId xmlns:a16="http://schemas.microsoft.com/office/drawing/2014/main" val="965319060"/>
                  </a:ext>
                </a:extLst>
              </a:tr>
              <a:tr h="370840">
                <a:tc>
                  <a:txBody>
                    <a:bodyPr/>
                    <a:lstStyle/>
                    <a:p>
                      <a:r>
                        <a:rPr lang="en-US" dirty="0"/>
                        <a:t>Indicates how any change in Selling Price would impact the Profitability and BEP</a:t>
                      </a:r>
                      <a:endParaRPr lang="en-SG" dirty="0"/>
                    </a:p>
                  </a:txBody>
                  <a:tcPr/>
                </a:tc>
                <a:tc>
                  <a:txBody>
                    <a:bodyPr/>
                    <a:lstStyle/>
                    <a:p>
                      <a:r>
                        <a:rPr lang="en-US" dirty="0"/>
                        <a:t>Provides freedom to the company’s management to alter the selling price of their product to gain market share from its competitors.</a:t>
                      </a:r>
                      <a:endParaRPr lang="en-SG" dirty="0"/>
                    </a:p>
                  </a:txBody>
                  <a:tcPr/>
                </a:tc>
                <a:extLst>
                  <a:ext uri="{0D108BD9-81ED-4DB2-BD59-A6C34878D82A}">
                    <a16:rowId xmlns:a16="http://schemas.microsoft.com/office/drawing/2014/main" val="1000308487"/>
                  </a:ext>
                </a:extLst>
              </a:tr>
              <a:tr h="370840">
                <a:tc>
                  <a:txBody>
                    <a:bodyPr/>
                    <a:lstStyle/>
                    <a:p>
                      <a:r>
                        <a:rPr lang="en-US" dirty="0"/>
                        <a:t>One of the indicators that help decide whether to manufacture a new product yourself or outsource.</a:t>
                      </a:r>
                      <a:endParaRPr lang="en-SG" dirty="0"/>
                    </a:p>
                  </a:txBody>
                  <a:tcPr/>
                </a:tc>
                <a:tc>
                  <a:txBody>
                    <a:bodyPr/>
                    <a:lstStyle/>
                    <a:p>
                      <a:r>
                        <a:rPr lang="en-US" dirty="0"/>
                        <a:t>Higher MoS allows the company to spend more on advertising or other activities to help improve sales in the long run.</a:t>
                      </a:r>
                      <a:endParaRPr lang="en-SG" dirty="0"/>
                    </a:p>
                  </a:txBody>
                  <a:tcPr/>
                </a:tc>
                <a:extLst>
                  <a:ext uri="{0D108BD9-81ED-4DB2-BD59-A6C34878D82A}">
                    <a16:rowId xmlns:a16="http://schemas.microsoft.com/office/drawing/2014/main" val="2804981526"/>
                  </a:ext>
                </a:extLst>
              </a:tr>
              <a:tr h="370840">
                <a:tc>
                  <a:txBody>
                    <a:bodyPr/>
                    <a:lstStyle/>
                    <a:p>
                      <a:r>
                        <a:rPr lang="en-US" dirty="0"/>
                        <a:t>Appropriate to analyse a single product at a time; Fails in the case of a multi-product scenario. Many times it isn’t easy to classify a cost as fixed or variable.</a:t>
                      </a:r>
                      <a:endParaRPr lang="en-SG" dirty="0"/>
                    </a:p>
                  </a:txBody>
                  <a:tcPr/>
                </a:tc>
                <a:tc>
                  <a:txBody>
                    <a:bodyPr/>
                    <a:lstStyle/>
                    <a:p>
                      <a:r>
                        <a:rPr lang="en-SG" dirty="0"/>
                        <a:t>If MoS is too high, it can lead to higher risk-taking and inappropriate use of excess funds.</a:t>
                      </a:r>
                    </a:p>
                  </a:txBody>
                  <a:tcPr/>
                </a:tc>
                <a:extLst>
                  <a:ext uri="{0D108BD9-81ED-4DB2-BD59-A6C34878D82A}">
                    <a16:rowId xmlns:a16="http://schemas.microsoft.com/office/drawing/2014/main" val="3726166250"/>
                  </a:ext>
                </a:extLst>
              </a:tr>
            </a:tbl>
          </a:graphicData>
        </a:graphic>
      </p:graphicFrame>
    </p:spTree>
    <p:extLst>
      <p:ext uri="{BB962C8B-B14F-4D97-AF65-F5344CB8AC3E}">
        <p14:creationId xmlns:p14="http://schemas.microsoft.com/office/powerpoint/2010/main" val="1329971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Break-Even Chart</a:t>
            </a:r>
          </a:p>
        </p:txBody>
      </p:sp>
      <p:sp>
        <p:nvSpPr>
          <p:cNvPr id="4" name="TextBox 3">
            <a:extLst>
              <a:ext uri="{FF2B5EF4-FFF2-40B4-BE49-F238E27FC236}">
                <a16:creationId xmlns:a16="http://schemas.microsoft.com/office/drawing/2014/main" id="{97FC01E1-8D03-CA40-6590-79089494FE0A}"/>
              </a:ext>
            </a:extLst>
          </p:cNvPr>
          <p:cNvSpPr txBox="1"/>
          <p:nvPr/>
        </p:nvSpPr>
        <p:spPr>
          <a:xfrm>
            <a:off x="695739" y="1481653"/>
            <a:ext cx="10426148" cy="2308324"/>
          </a:xfrm>
          <a:prstGeom prst="rect">
            <a:avLst/>
          </a:prstGeom>
          <a:noFill/>
        </p:spPr>
        <p:txBody>
          <a:bodyPr wrap="square">
            <a:spAutoFit/>
          </a:bodyPr>
          <a:lstStyle/>
          <a:p>
            <a:r>
              <a:rPr lang="en-US" dirty="0"/>
              <a:t>How to construct a break-even chart:</a:t>
            </a:r>
          </a:p>
          <a:p>
            <a:endParaRPr lang="en-US" dirty="0"/>
          </a:p>
          <a:p>
            <a:pPr marL="285750" indent="-285750">
              <a:buFont typeface="Arial" panose="020B0604020202020204" pitchFamily="34" charset="0"/>
              <a:buChar char="•"/>
            </a:pPr>
            <a:r>
              <a:rPr lang="en-US" dirty="0"/>
              <a:t>First, plot sales on the X-axis. You can also plot production in units on the same axis.</a:t>
            </a:r>
          </a:p>
          <a:p>
            <a:pPr marL="285750" indent="-285750">
              <a:buFont typeface="Arial" panose="020B0604020202020204" pitchFamily="34" charset="0"/>
              <a:buChar char="•"/>
            </a:pPr>
            <a:r>
              <a:rPr lang="en-US" dirty="0"/>
              <a:t>On the Y-axis, plot Costs and Revenue.</a:t>
            </a:r>
          </a:p>
          <a:p>
            <a:pPr marL="285750" indent="-285750">
              <a:buFont typeface="Arial" panose="020B0604020202020204" pitchFamily="34" charset="0"/>
              <a:buChar char="•"/>
            </a:pPr>
            <a:r>
              <a:rPr lang="en-US" dirty="0"/>
              <a:t>After that, plot a Fixed Cost line running parallel on the X-axis.</a:t>
            </a:r>
          </a:p>
          <a:p>
            <a:pPr marL="285750" indent="-285750">
              <a:buFont typeface="Arial" panose="020B0604020202020204" pitchFamily="34" charset="0"/>
              <a:buChar char="•"/>
            </a:pPr>
            <a:r>
              <a:rPr lang="en-US" dirty="0"/>
              <a:t>The variable cost line should originate from the point on the Y-axis.</a:t>
            </a:r>
          </a:p>
          <a:p>
            <a:pPr marL="285750" indent="-285750">
              <a:buFont typeface="Arial" panose="020B0604020202020204" pitchFamily="34" charset="0"/>
              <a:buChar char="•"/>
            </a:pPr>
            <a:r>
              <a:rPr lang="en-US" dirty="0"/>
              <a:t>Lastly, draw the Sales line, which should start from the zero point. It should finish at the point of the maximum scale.</a:t>
            </a:r>
            <a:endParaRPr lang="en-SG" dirty="0"/>
          </a:p>
        </p:txBody>
      </p:sp>
      <p:sp>
        <p:nvSpPr>
          <p:cNvPr id="5" name="TextBox 4">
            <a:extLst>
              <a:ext uri="{FF2B5EF4-FFF2-40B4-BE49-F238E27FC236}">
                <a16:creationId xmlns:a16="http://schemas.microsoft.com/office/drawing/2014/main" id="{F59238D4-5E4A-6907-EF4F-041C5445D43E}"/>
              </a:ext>
            </a:extLst>
          </p:cNvPr>
          <p:cNvSpPr txBox="1"/>
          <p:nvPr/>
        </p:nvSpPr>
        <p:spPr>
          <a:xfrm>
            <a:off x="695739" y="4098090"/>
            <a:ext cx="10426148" cy="2031325"/>
          </a:xfrm>
          <a:prstGeom prst="rect">
            <a:avLst/>
          </a:prstGeom>
          <a:noFill/>
        </p:spPr>
        <p:txBody>
          <a:bodyPr wrap="square">
            <a:spAutoFit/>
          </a:bodyPr>
          <a:lstStyle/>
          <a:p>
            <a:r>
              <a:rPr lang="en-US" b="1" dirty="0"/>
              <a:t>Angle of incidence</a:t>
            </a:r>
            <a:r>
              <a:rPr lang="en-US" dirty="0"/>
              <a:t>:</a:t>
            </a:r>
          </a:p>
          <a:p>
            <a:pPr marL="285750" indent="-285750">
              <a:buFont typeface="Arial" panose="020B0604020202020204" pitchFamily="34" charset="0"/>
              <a:buChar char="•"/>
            </a:pPr>
            <a:r>
              <a:rPr lang="en-SG" dirty="0"/>
              <a:t>Angle of Incidence is the angle created when Total Sales line and Total Costs line intersect.</a:t>
            </a:r>
          </a:p>
          <a:p>
            <a:pPr marL="285750" indent="-285750">
              <a:buFont typeface="Arial" panose="020B0604020202020204" pitchFamily="34" charset="0"/>
              <a:buChar char="•"/>
            </a:pPr>
            <a:r>
              <a:rPr lang="en-US" dirty="0"/>
              <a:t>This angle suggests that the rate at which the company is making profits.</a:t>
            </a:r>
          </a:p>
          <a:p>
            <a:pPr marL="285750" indent="-285750">
              <a:buFont typeface="Arial" panose="020B0604020202020204" pitchFamily="34" charset="0"/>
              <a:buChar char="•"/>
            </a:pPr>
            <a:r>
              <a:rPr lang="en-US" dirty="0"/>
              <a:t>The higher the angle, the more the profit and vice versa. A large angle of incidence means the company is making profits at a higher rate.  Similarly, a small angle suggests the profit is being earned at a lower rate.</a:t>
            </a:r>
            <a:endParaRPr lang="en-SG" dirty="0"/>
          </a:p>
          <a:p>
            <a:pPr marL="285750" indent="-285750">
              <a:buFont typeface="Arial" panose="020B0604020202020204" pitchFamily="34" charset="0"/>
              <a:buChar char="•"/>
            </a:pPr>
            <a:r>
              <a:rPr lang="en-US" dirty="0"/>
              <a:t>This angle originates from the BEP. It represents the whole area between the two lines. The larger the area, the bigger the profit that a company is making, and the more cushion the company has in times of distress.</a:t>
            </a:r>
          </a:p>
        </p:txBody>
      </p:sp>
      <p:sp>
        <p:nvSpPr>
          <p:cNvPr id="6" name="TextBox 5">
            <a:extLst>
              <a:ext uri="{FF2B5EF4-FFF2-40B4-BE49-F238E27FC236}">
                <a16:creationId xmlns:a16="http://schemas.microsoft.com/office/drawing/2014/main" id="{13EDBA00-0709-3224-176F-930ED3C8BB0C}"/>
              </a:ext>
            </a:extLst>
          </p:cNvPr>
          <p:cNvSpPr txBox="1"/>
          <p:nvPr/>
        </p:nvSpPr>
        <p:spPr>
          <a:xfrm>
            <a:off x="2307535" y="914400"/>
            <a:ext cx="7576930" cy="369332"/>
          </a:xfrm>
          <a:prstGeom prst="rect">
            <a:avLst/>
          </a:prstGeom>
          <a:noFill/>
        </p:spPr>
        <p:txBody>
          <a:bodyPr wrap="square">
            <a:spAutoFit/>
          </a:bodyPr>
          <a:lstStyle/>
          <a:p>
            <a:pPr algn="ctr"/>
            <a:r>
              <a:rPr lang="en-US" dirty="0"/>
              <a:t>What volume of sales/activity can achieve a break-even point for a business?</a:t>
            </a:r>
          </a:p>
        </p:txBody>
      </p:sp>
    </p:spTree>
    <p:extLst>
      <p:ext uri="{BB962C8B-B14F-4D97-AF65-F5344CB8AC3E}">
        <p14:creationId xmlns:p14="http://schemas.microsoft.com/office/powerpoint/2010/main" val="510168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Break-Even Chart</a:t>
            </a:r>
          </a:p>
        </p:txBody>
      </p:sp>
      <p:pic>
        <p:nvPicPr>
          <p:cNvPr id="11" name="Picture 10">
            <a:extLst>
              <a:ext uri="{FF2B5EF4-FFF2-40B4-BE49-F238E27FC236}">
                <a16:creationId xmlns:a16="http://schemas.microsoft.com/office/drawing/2014/main" id="{EE2C376C-C14F-7F92-08AA-357716EEC230}"/>
              </a:ext>
            </a:extLst>
          </p:cNvPr>
          <p:cNvPicPr>
            <a:picLocks noChangeAspect="1"/>
          </p:cNvPicPr>
          <p:nvPr/>
        </p:nvPicPr>
        <p:blipFill>
          <a:blip r:embed="rId3"/>
          <a:stretch>
            <a:fillRect/>
          </a:stretch>
        </p:blipFill>
        <p:spPr>
          <a:xfrm>
            <a:off x="3485924" y="1264732"/>
            <a:ext cx="5220152" cy="4328535"/>
          </a:xfrm>
          <a:prstGeom prst="rect">
            <a:avLst/>
          </a:prstGeom>
        </p:spPr>
      </p:pic>
    </p:spTree>
    <p:extLst>
      <p:ext uri="{BB962C8B-B14F-4D97-AF65-F5344CB8AC3E}">
        <p14:creationId xmlns:p14="http://schemas.microsoft.com/office/powerpoint/2010/main" val="3199732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F12C3A3-98C0-5CD8-9A9F-2F5808C8C9D6}"/>
              </a:ext>
            </a:extLst>
          </p:cNvPr>
          <p:cNvPicPr>
            <a:picLocks noChangeAspect="1"/>
          </p:cNvPicPr>
          <p:nvPr/>
        </p:nvPicPr>
        <p:blipFill>
          <a:blip r:embed="rId3"/>
          <a:stretch>
            <a:fillRect/>
          </a:stretch>
        </p:blipFill>
        <p:spPr>
          <a:xfrm>
            <a:off x="848360" y="443500"/>
            <a:ext cx="10495280" cy="6308334"/>
          </a:xfrm>
          <a:prstGeom prst="rect">
            <a:avLst/>
          </a:prstGeom>
        </p:spPr>
      </p:pic>
    </p:spTree>
    <p:extLst>
      <p:ext uri="{BB962C8B-B14F-4D97-AF65-F5344CB8AC3E}">
        <p14:creationId xmlns:p14="http://schemas.microsoft.com/office/powerpoint/2010/main" val="3690447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FA0556-2C4C-250A-5637-E877FC3E80CE}"/>
              </a:ext>
            </a:extLst>
          </p:cNvPr>
          <p:cNvPicPr>
            <a:picLocks noChangeAspect="1"/>
          </p:cNvPicPr>
          <p:nvPr/>
        </p:nvPicPr>
        <p:blipFill>
          <a:blip r:embed="rId3"/>
          <a:stretch>
            <a:fillRect/>
          </a:stretch>
        </p:blipFill>
        <p:spPr>
          <a:xfrm>
            <a:off x="579120" y="685766"/>
            <a:ext cx="11247120" cy="5592559"/>
          </a:xfrm>
          <a:prstGeom prst="rect">
            <a:avLst/>
          </a:prstGeom>
        </p:spPr>
      </p:pic>
    </p:spTree>
    <p:extLst>
      <p:ext uri="{BB962C8B-B14F-4D97-AF65-F5344CB8AC3E}">
        <p14:creationId xmlns:p14="http://schemas.microsoft.com/office/powerpoint/2010/main" val="2272319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Margin of Safety</a:t>
            </a:r>
          </a:p>
        </p:txBody>
      </p:sp>
      <p:graphicFrame>
        <p:nvGraphicFramePr>
          <p:cNvPr id="3" name="Table 3">
            <a:extLst>
              <a:ext uri="{FF2B5EF4-FFF2-40B4-BE49-F238E27FC236}">
                <a16:creationId xmlns:a16="http://schemas.microsoft.com/office/drawing/2014/main" id="{A9656FB3-7D82-BD26-957C-ADCAF517C081}"/>
              </a:ext>
            </a:extLst>
          </p:cNvPr>
          <p:cNvGraphicFramePr>
            <a:graphicFrameLocks noGrp="1"/>
          </p:cNvGraphicFramePr>
          <p:nvPr>
            <p:extLst>
              <p:ext uri="{D42A27DB-BD31-4B8C-83A1-F6EECF244321}">
                <p14:modId xmlns:p14="http://schemas.microsoft.com/office/powerpoint/2010/main" val="269557432"/>
              </p:ext>
            </p:extLst>
          </p:nvPr>
        </p:nvGraphicFramePr>
        <p:xfrm>
          <a:off x="2753691" y="1107292"/>
          <a:ext cx="6684617" cy="4312920"/>
        </p:xfrm>
        <a:graphic>
          <a:graphicData uri="http://schemas.openxmlformats.org/drawingml/2006/table">
            <a:tbl>
              <a:tblPr firstRow="1" bandRow="1">
                <a:tableStyleId>{5C22544A-7EE6-4342-B048-85BDC9FD1C3A}</a:tableStyleId>
              </a:tblPr>
              <a:tblGrid>
                <a:gridCol w="2822939">
                  <a:extLst>
                    <a:ext uri="{9D8B030D-6E8A-4147-A177-3AD203B41FA5}">
                      <a16:colId xmlns:a16="http://schemas.microsoft.com/office/drawing/2014/main" val="722734551"/>
                    </a:ext>
                  </a:extLst>
                </a:gridCol>
                <a:gridCol w="3861678">
                  <a:extLst>
                    <a:ext uri="{9D8B030D-6E8A-4147-A177-3AD203B41FA5}">
                      <a16:colId xmlns:a16="http://schemas.microsoft.com/office/drawing/2014/main" val="2383245516"/>
                    </a:ext>
                  </a:extLst>
                </a:gridCol>
              </a:tblGrid>
              <a:tr h="370840">
                <a:tc>
                  <a:txBody>
                    <a:bodyPr/>
                    <a:lstStyle/>
                    <a:p>
                      <a:pPr algn="ctr"/>
                      <a:r>
                        <a:rPr lang="en-US" dirty="0"/>
                        <a:t>Terms</a:t>
                      </a:r>
                      <a:endParaRPr lang="en-SG" dirty="0"/>
                    </a:p>
                  </a:txBody>
                  <a:tcPr/>
                </a:tc>
                <a:tc>
                  <a:txBody>
                    <a:bodyPr/>
                    <a:lstStyle/>
                    <a:p>
                      <a:pPr algn="ctr"/>
                      <a:r>
                        <a:rPr lang="en-US" dirty="0"/>
                        <a:t>Formula</a:t>
                      </a:r>
                      <a:endParaRPr lang="en-SG" dirty="0"/>
                    </a:p>
                  </a:txBody>
                  <a:tcPr/>
                </a:tc>
                <a:extLst>
                  <a:ext uri="{0D108BD9-81ED-4DB2-BD59-A6C34878D82A}">
                    <a16:rowId xmlns:a16="http://schemas.microsoft.com/office/drawing/2014/main" val="2251648903"/>
                  </a:ext>
                </a:extLst>
              </a:tr>
              <a:tr h="370840">
                <a:tc>
                  <a:txBody>
                    <a:bodyPr/>
                    <a:lstStyle/>
                    <a:p>
                      <a:r>
                        <a:rPr lang="en-US" dirty="0"/>
                        <a:t>Contribution</a:t>
                      </a:r>
                      <a:endParaRPr lang="en-SG" dirty="0"/>
                    </a:p>
                  </a:txBody>
                  <a:tcPr/>
                </a:tc>
                <a:tc>
                  <a:txBody>
                    <a:bodyPr/>
                    <a:lstStyle/>
                    <a:p>
                      <a:r>
                        <a:rPr lang="en-US" dirty="0"/>
                        <a:t>Total Sales – Total Variable Cost</a:t>
                      </a:r>
                      <a:endParaRPr lang="en-SG" dirty="0"/>
                    </a:p>
                  </a:txBody>
                  <a:tcPr/>
                </a:tc>
                <a:extLst>
                  <a:ext uri="{0D108BD9-81ED-4DB2-BD59-A6C34878D82A}">
                    <a16:rowId xmlns:a16="http://schemas.microsoft.com/office/drawing/2014/main" val="2222098732"/>
                  </a:ext>
                </a:extLst>
              </a:tr>
              <a:tr h="370840">
                <a:tc>
                  <a:txBody>
                    <a:bodyPr/>
                    <a:lstStyle/>
                    <a:p>
                      <a:r>
                        <a:rPr lang="en-US" dirty="0"/>
                        <a:t>Contribution per Unit</a:t>
                      </a:r>
                      <a:endParaRPr lang="en-SG" dirty="0"/>
                    </a:p>
                  </a:txBody>
                  <a:tcPr/>
                </a:tc>
                <a:tc>
                  <a:txBody>
                    <a:bodyPr/>
                    <a:lstStyle/>
                    <a:p>
                      <a:r>
                        <a:rPr lang="en-US" u="sng" dirty="0"/>
                        <a:t>(Total Sales – Total Variable Cost)</a:t>
                      </a:r>
                    </a:p>
                    <a:p>
                      <a:r>
                        <a:rPr lang="en-US" dirty="0"/>
                        <a:t>       Number of units sold</a:t>
                      </a:r>
                      <a:endParaRPr lang="en-SG" dirty="0"/>
                    </a:p>
                  </a:txBody>
                  <a:tcPr/>
                </a:tc>
                <a:extLst>
                  <a:ext uri="{0D108BD9-81ED-4DB2-BD59-A6C34878D82A}">
                    <a16:rowId xmlns:a16="http://schemas.microsoft.com/office/drawing/2014/main" val="127079391"/>
                  </a:ext>
                </a:extLst>
              </a:tr>
              <a:tr h="370840">
                <a:tc>
                  <a:txBody>
                    <a:bodyPr/>
                    <a:lstStyle/>
                    <a:p>
                      <a:r>
                        <a:rPr lang="en-US" dirty="0"/>
                        <a:t>PV/Contribution Ratio</a:t>
                      </a:r>
                      <a:endParaRPr lang="en-SG" dirty="0"/>
                    </a:p>
                  </a:txBody>
                  <a:tcPr/>
                </a:tc>
                <a:tc>
                  <a:txBody>
                    <a:bodyPr/>
                    <a:lstStyle/>
                    <a:p>
                      <a:r>
                        <a:rPr lang="en-US" u="sng" dirty="0"/>
                        <a:t>Contribution*100</a:t>
                      </a:r>
                    </a:p>
                    <a:p>
                      <a:r>
                        <a:rPr lang="en-US" dirty="0"/>
                        <a:t>    Total Sales</a:t>
                      </a:r>
                      <a:endParaRPr lang="en-SG" dirty="0"/>
                    </a:p>
                  </a:txBody>
                  <a:tcPr/>
                </a:tc>
                <a:extLst>
                  <a:ext uri="{0D108BD9-81ED-4DB2-BD59-A6C34878D82A}">
                    <a16:rowId xmlns:a16="http://schemas.microsoft.com/office/drawing/2014/main" val="3228920705"/>
                  </a:ext>
                </a:extLst>
              </a:tr>
              <a:tr h="370840">
                <a:tc>
                  <a:txBody>
                    <a:bodyPr/>
                    <a:lstStyle/>
                    <a:p>
                      <a:r>
                        <a:rPr lang="en-US" dirty="0"/>
                        <a:t>BEP Units</a:t>
                      </a:r>
                      <a:endParaRPr lang="en-SG" dirty="0"/>
                    </a:p>
                  </a:txBody>
                  <a:tcPr/>
                </a:tc>
                <a:tc>
                  <a:txBody>
                    <a:bodyPr/>
                    <a:lstStyle/>
                    <a:p>
                      <a:r>
                        <a:rPr lang="en-US" u="sng" dirty="0"/>
                        <a:t> Fixed Cost   </a:t>
                      </a:r>
                    </a:p>
                    <a:p>
                      <a:r>
                        <a:rPr lang="en-US" dirty="0"/>
                        <a:t>Contribution per Unit</a:t>
                      </a:r>
                      <a:endParaRPr lang="en-SG" dirty="0"/>
                    </a:p>
                  </a:txBody>
                  <a:tcPr/>
                </a:tc>
                <a:extLst>
                  <a:ext uri="{0D108BD9-81ED-4DB2-BD59-A6C34878D82A}">
                    <a16:rowId xmlns:a16="http://schemas.microsoft.com/office/drawing/2014/main" val="3383324300"/>
                  </a:ext>
                </a:extLst>
              </a:tr>
              <a:tr h="370840">
                <a:tc>
                  <a:txBody>
                    <a:bodyPr/>
                    <a:lstStyle/>
                    <a:p>
                      <a:r>
                        <a:rPr lang="en-US" dirty="0"/>
                        <a:t>BEP Sales</a:t>
                      </a:r>
                      <a:endParaRPr lang="en-SG" dirty="0"/>
                    </a:p>
                  </a:txBody>
                  <a:tcPr/>
                </a:tc>
                <a:tc>
                  <a:txBody>
                    <a:bodyPr/>
                    <a:lstStyle/>
                    <a:p>
                      <a:r>
                        <a:rPr lang="en-US" u="sng" dirty="0"/>
                        <a:t>Fixed cost</a:t>
                      </a:r>
                    </a:p>
                    <a:p>
                      <a:r>
                        <a:rPr lang="en-US" dirty="0"/>
                        <a:t>Contribution Ratio</a:t>
                      </a:r>
                      <a:endParaRPr lang="en-SG" dirty="0"/>
                    </a:p>
                  </a:txBody>
                  <a:tcPr/>
                </a:tc>
                <a:extLst>
                  <a:ext uri="{0D108BD9-81ED-4DB2-BD59-A6C34878D82A}">
                    <a16:rowId xmlns:a16="http://schemas.microsoft.com/office/drawing/2014/main" val="2717626283"/>
                  </a:ext>
                </a:extLst>
              </a:tr>
              <a:tr h="370840">
                <a:tc>
                  <a:txBody>
                    <a:bodyPr/>
                    <a:lstStyle/>
                    <a:p>
                      <a:r>
                        <a:rPr lang="en-US" dirty="0"/>
                        <a:t>Margin of Safety</a:t>
                      </a:r>
                      <a:endParaRPr lang="en-SG" dirty="0"/>
                    </a:p>
                  </a:txBody>
                  <a:tcPr/>
                </a:tc>
                <a:tc>
                  <a:txBody>
                    <a:bodyPr/>
                    <a:lstStyle/>
                    <a:p>
                      <a:r>
                        <a:rPr lang="en-SG" dirty="0"/>
                        <a:t>Total Sales – BEP Sales</a:t>
                      </a:r>
                    </a:p>
                  </a:txBody>
                  <a:tcPr/>
                </a:tc>
                <a:extLst>
                  <a:ext uri="{0D108BD9-81ED-4DB2-BD59-A6C34878D82A}">
                    <a16:rowId xmlns:a16="http://schemas.microsoft.com/office/drawing/2014/main" val="4116628283"/>
                  </a:ext>
                </a:extLst>
              </a:tr>
              <a:tr h="370840">
                <a:tc>
                  <a:txBody>
                    <a:bodyPr/>
                    <a:lstStyle/>
                    <a:p>
                      <a:r>
                        <a:rPr lang="en-US" dirty="0"/>
                        <a:t>Margin of Safety Ratio</a:t>
                      </a:r>
                      <a:endParaRPr lang="en-SG" dirty="0"/>
                    </a:p>
                  </a:txBody>
                  <a:tcPr/>
                </a:tc>
                <a:tc>
                  <a:txBody>
                    <a:bodyPr/>
                    <a:lstStyle/>
                    <a:p>
                      <a:r>
                        <a:rPr lang="en-US" u="sng" dirty="0"/>
                        <a:t>(Total Sales – BEP Sales) * 100</a:t>
                      </a:r>
                    </a:p>
                    <a:p>
                      <a:r>
                        <a:rPr lang="en-US" dirty="0"/>
                        <a:t>                 Total Sales</a:t>
                      </a:r>
                      <a:endParaRPr lang="en-SG" dirty="0"/>
                    </a:p>
                  </a:txBody>
                  <a:tcPr/>
                </a:tc>
                <a:extLst>
                  <a:ext uri="{0D108BD9-81ED-4DB2-BD59-A6C34878D82A}">
                    <a16:rowId xmlns:a16="http://schemas.microsoft.com/office/drawing/2014/main" val="3966632772"/>
                  </a:ext>
                </a:extLst>
              </a:tr>
            </a:tbl>
          </a:graphicData>
        </a:graphic>
      </p:graphicFrame>
      <p:sp>
        <p:nvSpPr>
          <p:cNvPr id="5" name="TextBox 4">
            <a:extLst>
              <a:ext uri="{FF2B5EF4-FFF2-40B4-BE49-F238E27FC236}">
                <a16:creationId xmlns:a16="http://schemas.microsoft.com/office/drawing/2014/main" id="{F562A74D-2F3F-8371-1327-32FC335608CA}"/>
              </a:ext>
            </a:extLst>
          </p:cNvPr>
          <p:cNvSpPr txBox="1"/>
          <p:nvPr/>
        </p:nvSpPr>
        <p:spPr>
          <a:xfrm>
            <a:off x="198783" y="5613104"/>
            <a:ext cx="11509513" cy="646331"/>
          </a:xfrm>
          <a:prstGeom prst="rect">
            <a:avLst/>
          </a:prstGeom>
          <a:noFill/>
        </p:spPr>
        <p:txBody>
          <a:bodyPr wrap="square">
            <a:spAutoFit/>
          </a:bodyPr>
          <a:lstStyle/>
          <a:p>
            <a:r>
              <a:rPr lang="en-US" b="0" i="0" dirty="0">
                <a:solidFill>
                  <a:srgbClr val="222222"/>
                </a:solidFill>
                <a:effectLst/>
              </a:rPr>
              <a:t>A change in per unit Selling Price or Variable Cost will cause a change in Contribution and will eventually cause a change in </a:t>
            </a:r>
            <a:r>
              <a:rPr lang="en-US" dirty="0">
                <a:solidFill>
                  <a:srgbClr val="222222"/>
                </a:solidFill>
              </a:rPr>
              <a:t>Profit/Volume(</a:t>
            </a:r>
            <a:r>
              <a:rPr lang="en-US" b="0" i="0" dirty="0">
                <a:solidFill>
                  <a:srgbClr val="222222"/>
                </a:solidFill>
                <a:effectLst/>
              </a:rPr>
              <a:t>PV) Ratio, BEP, and Margin of Safety.</a:t>
            </a:r>
            <a:endParaRPr lang="en-SG" dirty="0"/>
          </a:p>
        </p:txBody>
      </p:sp>
    </p:spTree>
    <p:extLst>
      <p:ext uri="{BB962C8B-B14F-4D97-AF65-F5344CB8AC3E}">
        <p14:creationId xmlns:p14="http://schemas.microsoft.com/office/powerpoint/2010/main" val="1558922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Target Profit Pricing Strategy</a:t>
            </a:r>
          </a:p>
        </p:txBody>
      </p:sp>
      <p:sp>
        <p:nvSpPr>
          <p:cNvPr id="5" name="Content Placeholder 4">
            <a:extLst>
              <a:ext uri="{FF2B5EF4-FFF2-40B4-BE49-F238E27FC236}">
                <a16:creationId xmlns:a16="http://schemas.microsoft.com/office/drawing/2014/main" id="{E3C07F2B-30EC-972C-FC65-D99F473C4329}"/>
              </a:ext>
            </a:extLst>
          </p:cNvPr>
          <p:cNvSpPr>
            <a:spLocks noGrp="1"/>
          </p:cNvSpPr>
          <p:nvPr>
            <p:ph idx="1"/>
          </p:nvPr>
        </p:nvSpPr>
        <p:spPr/>
        <p:txBody>
          <a:bodyPr>
            <a:normAutofit/>
          </a:bodyPr>
          <a:lstStyle/>
          <a:p>
            <a:pPr marL="0" indent="0">
              <a:buNone/>
            </a:pPr>
            <a:r>
              <a:rPr lang="en-SG" sz="1800" b="1" dirty="0"/>
              <a:t>Contribution Margin Method:</a:t>
            </a:r>
            <a:r>
              <a:rPr lang="en-SG" sz="1800" dirty="0"/>
              <a:t> </a:t>
            </a:r>
            <a:r>
              <a:rPr lang="en-US" sz="1800" dirty="0"/>
              <a:t>Computing sales volume and sales revenues by achieving the target profits.</a:t>
            </a:r>
            <a:endParaRPr lang="en-SG" sz="1800" dirty="0"/>
          </a:p>
          <a:p>
            <a:pPr marL="0" indent="0">
              <a:buNone/>
            </a:pPr>
            <a:r>
              <a:rPr lang="en-US" sz="1800" dirty="0"/>
              <a:t>Total Sales Volume (Units) = (Target Profits + Total Fixed Costs )/ Contribution Margin Per Unit</a:t>
            </a:r>
          </a:p>
          <a:p>
            <a:pPr marL="0" indent="0">
              <a:buNone/>
            </a:pPr>
            <a:r>
              <a:rPr lang="en-US" sz="1800" dirty="0"/>
              <a:t>Total Sales Revenue = Total Sales Volume * Selling Price Per Unit</a:t>
            </a:r>
          </a:p>
          <a:p>
            <a:pPr marL="0" indent="0">
              <a:buNone/>
            </a:pPr>
            <a:r>
              <a:rPr lang="en-US" sz="1800" dirty="0"/>
              <a:t>Total Profit = Total Sales Volume * Contribution Margin Per Unit</a:t>
            </a:r>
          </a:p>
          <a:p>
            <a:pPr marL="0" indent="0">
              <a:buNone/>
            </a:pPr>
            <a:r>
              <a:rPr lang="en-SG" sz="1800" dirty="0"/>
              <a:t>Contribution Margin Per Unit = Selling Price Per Unit – Variable Cost Per Unit</a:t>
            </a:r>
          </a:p>
          <a:p>
            <a:pPr marL="0" indent="0">
              <a:buNone/>
            </a:pPr>
            <a:endParaRPr lang="en-SG" sz="1800" dirty="0"/>
          </a:p>
          <a:p>
            <a:pPr marL="0" indent="0">
              <a:buNone/>
            </a:pPr>
            <a:r>
              <a:rPr lang="en-SG" sz="1800" b="1" dirty="0"/>
              <a:t>Equation (or Contribution Margin) Method: </a:t>
            </a:r>
            <a:r>
              <a:rPr lang="en-US" sz="1800" dirty="0"/>
              <a:t>Computing sales figures by satisfying target profits.</a:t>
            </a:r>
            <a:endParaRPr lang="en-SG" sz="1800" dirty="0"/>
          </a:p>
          <a:p>
            <a:pPr marL="0" indent="0">
              <a:buNone/>
            </a:pPr>
            <a:r>
              <a:rPr lang="en-US" sz="1800" dirty="0"/>
              <a:t>Selling Price Per Unit * Total Sales Volume = Variable Cost Per Unit * Total Sales Volume + Total Fixed Costs + Target Profits</a:t>
            </a:r>
          </a:p>
          <a:p>
            <a:pPr marL="0" indent="0">
              <a:buNone/>
            </a:pPr>
            <a:endParaRPr lang="en-US" sz="1800" dirty="0"/>
          </a:p>
          <a:p>
            <a:pPr marL="0" indent="0">
              <a:buNone/>
            </a:pPr>
            <a:r>
              <a:rPr lang="en-US" sz="1800" dirty="0"/>
              <a:t>Total Sales Revenue = Total Sales Volume * Selling Price Per Unit</a:t>
            </a:r>
          </a:p>
        </p:txBody>
      </p:sp>
    </p:spTree>
    <p:extLst>
      <p:ext uri="{BB962C8B-B14F-4D97-AF65-F5344CB8AC3E}">
        <p14:creationId xmlns:p14="http://schemas.microsoft.com/office/powerpoint/2010/main" val="206029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Target Profit Pricing Exercise</a:t>
            </a:r>
          </a:p>
        </p:txBody>
      </p:sp>
      <p:sp>
        <p:nvSpPr>
          <p:cNvPr id="5" name="Content Placeholder 4">
            <a:extLst>
              <a:ext uri="{FF2B5EF4-FFF2-40B4-BE49-F238E27FC236}">
                <a16:creationId xmlns:a16="http://schemas.microsoft.com/office/drawing/2014/main" id="{E3C07F2B-30EC-972C-FC65-D99F473C4329}"/>
              </a:ext>
            </a:extLst>
          </p:cNvPr>
          <p:cNvSpPr>
            <a:spLocks noGrp="1"/>
          </p:cNvSpPr>
          <p:nvPr>
            <p:ph idx="1"/>
          </p:nvPr>
        </p:nvSpPr>
        <p:spPr>
          <a:xfrm>
            <a:off x="838200" y="1825625"/>
            <a:ext cx="10515600" cy="2418384"/>
          </a:xfrm>
        </p:spPr>
        <p:txBody>
          <a:bodyPr>
            <a:normAutofit/>
          </a:bodyPr>
          <a:lstStyle/>
          <a:p>
            <a:pPr marL="0" indent="0">
              <a:buNone/>
            </a:pPr>
            <a:r>
              <a:rPr lang="en-US" sz="1800" dirty="0"/>
              <a:t>Details are as follows:-</a:t>
            </a:r>
          </a:p>
          <a:p>
            <a:pPr marL="0" indent="0">
              <a:buNone/>
            </a:pPr>
            <a:r>
              <a:rPr lang="en-US" sz="1800" dirty="0"/>
              <a:t>Selling Price Per Unit: INR 100</a:t>
            </a:r>
          </a:p>
          <a:p>
            <a:pPr marL="0" indent="0">
              <a:buNone/>
            </a:pPr>
            <a:r>
              <a:rPr lang="en-US" sz="1800" dirty="0"/>
              <a:t>Variable Cost Per Unit: INR 25</a:t>
            </a:r>
          </a:p>
          <a:p>
            <a:pPr marL="0" indent="0">
              <a:buNone/>
            </a:pPr>
            <a:r>
              <a:rPr lang="en-US" sz="1800" dirty="0"/>
              <a:t>Total Fixed Cost: INR 2000</a:t>
            </a:r>
          </a:p>
          <a:p>
            <a:pPr marL="0" indent="0">
              <a:buNone/>
            </a:pPr>
            <a:r>
              <a:rPr lang="en-US" sz="1800" dirty="0"/>
              <a:t>Target Profits: INR 6000</a:t>
            </a:r>
          </a:p>
          <a:p>
            <a:pPr marL="0" indent="0">
              <a:buNone/>
            </a:pPr>
            <a:r>
              <a:rPr lang="en-US" sz="1800" dirty="0"/>
              <a:t>Compute Sales Revenue and Volume by Contribution Margin Method and Equation Method.</a:t>
            </a:r>
          </a:p>
        </p:txBody>
      </p:sp>
    </p:spTree>
    <p:extLst>
      <p:ext uri="{BB962C8B-B14F-4D97-AF65-F5344CB8AC3E}">
        <p14:creationId xmlns:p14="http://schemas.microsoft.com/office/powerpoint/2010/main" val="2821440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Pricing Techniques and Methods</a:t>
            </a:r>
          </a:p>
        </p:txBody>
      </p:sp>
      <p:graphicFrame>
        <p:nvGraphicFramePr>
          <p:cNvPr id="4" name="Table 4">
            <a:extLst>
              <a:ext uri="{FF2B5EF4-FFF2-40B4-BE49-F238E27FC236}">
                <a16:creationId xmlns:a16="http://schemas.microsoft.com/office/drawing/2014/main" id="{2CC55702-AEE2-5EBF-AA63-A63304B15B81}"/>
              </a:ext>
            </a:extLst>
          </p:cNvPr>
          <p:cNvGraphicFramePr>
            <a:graphicFrameLocks noGrp="1"/>
          </p:cNvGraphicFramePr>
          <p:nvPr>
            <p:ph idx="1"/>
            <p:extLst>
              <p:ext uri="{D42A27DB-BD31-4B8C-83A1-F6EECF244321}">
                <p14:modId xmlns:p14="http://schemas.microsoft.com/office/powerpoint/2010/main" val="1728696218"/>
              </p:ext>
            </p:extLst>
          </p:nvPr>
        </p:nvGraphicFramePr>
        <p:xfrm>
          <a:off x="470452" y="1229277"/>
          <a:ext cx="10999304" cy="3032760"/>
        </p:xfrm>
        <a:graphic>
          <a:graphicData uri="http://schemas.openxmlformats.org/drawingml/2006/table">
            <a:tbl>
              <a:tblPr firstRow="1" bandRow="1">
                <a:tableStyleId>{5940675A-B579-460E-94D1-54222C63F5DA}</a:tableStyleId>
              </a:tblPr>
              <a:tblGrid>
                <a:gridCol w="2481470">
                  <a:extLst>
                    <a:ext uri="{9D8B030D-6E8A-4147-A177-3AD203B41FA5}">
                      <a16:colId xmlns:a16="http://schemas.microsoft.com/office/drawing/2014/main" val="3454454141"/>
                    </a:ext>
                  </a:extLst>
                </a:gridCol>
                <a:gridCol w="4850295">
                  <a:extLst>
                    <a:ext uri="{9D8B030D-6E8A-4147-A177-3AD203B41FA5}">
                      <a16:colId xmlns:a16="http://schemas.microsoft.com/office/drawing/2014/main" val="1856905152"/>
                    </a:ext>
                  </a:extLst>
                </a:gridCol>
                <a:gridCol w="3667539">
                  <a:extLst>
                    <a:ext uri="{9D8B030D-6E8A-4147-A177-3AD203B41FA5}">
                      <a16:colId xmlns:a16="http://schemas.microsoft.com/office/drawing/2014/main" val="1330598977"/>
                    </a:ext>
                  </a:extLst>
                </a:gridCol>
              </a:tblGrid>
              <a:tr h="370840">
                <a:tc gridSpan="3">
                  <a:txBody>
                    <a:bodyPr/>
                    <a:lstStyle/>
                    <a:p>
                      <a:pPr algn="ctr"/>
                      <a:r>
                        <a:rPr lang="en-SG" b="1" dirty="0"/>
                        <a:t>Competitor Based Pricing</a:t>
                      </a:r>
                    </a:p>
                  </a:txBody>
                  <a:tcPr/>
                </a:tc>
                <a:tc hMerge="1">
                  <a:txBody>
                    <a:bodyPr/>
                    <a:lstStyle/>
                    <a:p>
                      <a:endParaRPr lang="en-SG" dirty="0"/>
                    </a:p>
                  </a:txBody>
                  <a:tcPr/>
                </a:tc>
                <a:tc hMerge="1">
                  <a:txBody>
                    <a:bodyPr/>
                    <a:lstStyle/>
                    <a:p>
                      <a:endParaRPr lang="en-SG" dirty="0"/>
                    </a:p>
                  </a:txBody>
                  <a:tcPr/>
                </a:tc>
                <a:extLst>
                  <a:ext uri="{0D108BD9-81ED-4DB2-BD59-A6C34878D82A}">
                    <a16:rowId xmlns:a16="http://schemas.microsoft.com/office/drawing/2014/main" val="2119775594"/>
                  </a:ext>
                </a:extLst>
              </a:tr>
              <a:tr h="370840">
                <a:tc>
                  <a:txBody>
                    <a:bodyPr/>
                    <a:lstStyle/>
                    <a:p>
                      <a:pPr algn="ctr"/>
                      <a:r>
                        <a:rPr lang="en-SG" b="1" dirty="0"/>
                        <a:t>Pricing Technique</a:t>
                      </a:r>
                    </a:p>
                  </a:txBody>
                  <a:tcPr/>
                </a:tc>
                <a:tc>
                  <a:txBody>
                    <a:bodyPr/>
                    <a:lstStyle/>
                    <a:p>
                      <a:pPr algn="ctr"/>
                      <a:r>
                        <a:rPr lang="en-SG" b="1" dirty="0"/>
                        <a:t>Formula/ Description</a:t>
                      </a:r>
                    </a:p>
                  </a:txBody>
                  <a:tcPr/>
                </a:tc>
                <a:tc>
                  <a:txBody>
                    <a:bodyPr/>
                    <a:lstStyle/>
                    <a:p>
                      <a:pPr algn="ctr"/>
                      <a:r>
                        <a:rPr lang="en-SG" b="1" dirty="0"/>
                        <a:t>Remarks</a:t>
                      </a:r>
                    </a:p>
                  </a:txBody>
                  <a:tcPr/>
                </a:tc>
                <a:extLst>
                  <a:ext uri="{0D108BD9-81ED-4DB2-BD59-A6C34878D82A}">
                    <a16:rowId xmlns:a16="http://schemas.microsoft.com/office/drawing/2014/main" val="477282722"/>
                  </a:ext>
                </a:extLst>
              </a:tr>
              <a:tr h="370840">
                <a:tc>
                  <a:txBody>
                    <a:bodyPr/>
                    <a:lstStyle/>
                    <a:p>
                      <a:r>
                        <a:rPr lang="en-SG" dirty="0"/>
                        <a:t>Parity Pricing</a:t>
                      </a:r>
                    </a:p>
                  </a:txBody>
                  <a:tcPr/>
                </a:tc>
                <a:tc>
                  <a:txBody>
                    <a:bodyPr/>
                    <a:lstStyle/>
                    <a:p>
                      <a:r>
                        <a:rPr lang="en-SG" dirty="0"/>
                        <a:t>Product Price matches or close to Competitor’s Product Price</a:t>
                      </a:r>
                    </a:p>
                  </a:txBody>
                  <a:tcPr/>
                </a:tc>
                <a:tc>
                  <a:txBody>
                    <a:bodyPr/>
                    <a:lstStyle/>
                    <a:p>
                      <a:endParaRPr lang="en-SG" dirty="0"/>
                    </a:p>
                  </a:txBody>
                  <a:tcPr/>
                </a:tc>
                <a:extLst>
                  <a:ext uri="{0D108BD9-81ED-4DB2-BD59-A6C34878D82A}">
                    <a16:rowId xmlns:a16="http://schemas.microsoft.com/office/drawing/2014/main" val="4212171644"/>
                  </a:ext>
                </a:extLst>
              </a:tr>
              <a:tr h="370840">
                <a:tc>
                  <a:txBody>
                    <a:bodyPr/>
                    <a:lstStyle/>
                    <a:p>
                      <a:r>
                        <a:rPr lang="en-SG" dirty="0"/>
                        <a:t>Discount Pricing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Product Price is less than Competitor’s Product Price</a:t>
                      </a:r>
                    </a:p>
                  </a:txBody>
                  <a:tcPr/>
                </a:tc>
                <a:tc>
                  <a:txBody>
                    <a:bodyPr/>
                    <a:lstStyle/>
                    <a:p>
                      <a:endParaRPr lang="en-SG" dirty="0"/>
                    </a:p>
                  </a:txBody>
                  <a:tcPr/>
                </a:tc>
                <a:extLst>
                  <a:ext uri="{0D108BD9-81ED-4DB2-BD59-A6C34878D82A}">
                    <a16:rowId xmlns:a16="http://schemas.microsoft.com/office/drawing/2014/main" val="463027791"/>
                  </a:ext>
                </a:extLst>
              </a:tr>
              <a:tr h="370840">
                <a:tc>
                  <a:txBody>
                    <a:bodyPr/>
                    <a:lstStyle/>
                    <a:p>
                      <a:r>
                        <a:rPr lang="en-SG" dirty="0"/>
                        <a:t>Premium Pricing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Product Price is higher than Competitor’s Product Price</a:t>
                      </a:r>
                    </a:p>
                  </a:txBody>
                  <a:tcPr/>
                </a:tc>
                <a:tc>
                  <a:txBody>
                    <a:bodyPr/>
                    <a:lstStyle/>
                    <a:p>
                      <a:r>
                        <a:rPr lang="en-SG" dirty="0"/>
                        <a:t>Cognitive Bias. Psychological pricing.</a:t>
                      </a:r>
                    </a:p>
                  </a:txBody>
                  <a:tcPr/>
                </a:tc>
                <a:extLst>
                  <a:ext uri="{0D108BD9-81ED-4DB2-BD59-A6C34878D82A}">
                    <a16:rowId xmlns:a16="http://schemas.microsoft.com/office/drawing/2014/main" val="2348562913"/>
                  </a:ext>
                </a:extLst>
              </a:tr>
              <a:tr h="370840">
                <a:tc>
                  <a:txBody>
                    <a:bodyPr/>
                    <a:lstStyle/>
                    <a:p>
                      <a:r>
                        <a:rPr lang="en-SG" dirty="0"/>
                        <a:t>Tender Pricing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Price matches Tender price</a:t>
                      </a:r>
                    </a:p>
                  </a:txBody>
                  <a:tcPr/>
                </a:tc>
                <a:tc>
                  <a:txBody>
                    <a:bodyPr/>
                    <a:lstStyle/>
                    <a:p>
                      <a:r>
                        <a:rPr lang="en-SG" dirty="0"/>
                        <a:t>Government or Public Sector Tenders</a:t>
                      </a:r>
                    </a:p>
                  </a:txBody>
                  <a:tcPr/>
                </a:tc>
                <a:extLst>
                  <a:ext uri="{0D108BD9-81ED-4DB2-BD59-A6C34878D82A}">
                    <a16:rowId xmlns:a16="http://schemas.microsoft.com/office/drawing/2014/main" val="2832574623"/>
                  </a:ext>
                </a:extLst>
              </a:tr>
            </a:tbl>
          </a:graphicData>
        </a:graphic>
      </p:graphicFrame>
    </p:spTree>
    <p:extLst>
      <p:ext uri="{BB962C8B-B14F-4D97-AF65-F5344CB8AC3E}">
        <p14:creationId xmlns:p14="http://schemas.microsoft.com/office/powerpoint/2010/main" val="963006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A264-020A-AAC3-632C-9F053A589945}"/>
              </a:ext>
            </a:extLst>
          </p:cNvPr>
          <p:cNvSpPr>
            <a:spLocks noGrp="1"/>
          </p:cNvSpPr>
          <p:nvPr>
            <p:ph type="title"/>
          </p:nvPr>
        </p:nvSpPr>
        <p:spPr>
          <a:xfrm>
            <a:off x="838200" y="365125"/>
            <a:ext cx="10515600" cy="549275"/>
          </a:xfrm>
        </p:spPr>
        <p:txBody>
          <a:bodyPr>
            <a:normAutofit/>
          </a:bodyPr>
          <a:lstStyle/>
          <a:p>
            <a:pPr algn="ctr"/>
            <a:r>
              <a:rPr lang="en-SG" sz="3200" b="1" dirty="0"/>
              <a:t>Pricing Techniques and Methods</a:t>
            </a:r>
          </a:p>
        </p:txBody>
      </p:sp>
      <p:graphicFrame>
        <p:nvGraphicFramePr>
          <p:cNvPr id="4" name="Table 4">
            <a:extLst>
              <a:ext uri="{FF2B5EF4-FFF2-40B4-BE49-F238E27FC236}">
                <a16:creationId xmlns:a16="http://schemas.microsoft.com/office/drawing/2014/main" id="{2CC55702-AEE2-5EBF-AA63-A63304B15B81}"/>
              </a:ext>
            </a:extLst>
          </p:cNvPr>
          <p:cNvGraphicFramePr>
            <a:graphicFrameLocks noGrp="1"/>
          </p:cNvGraphicFramePr>
          <p:nvPr>
            <p:ph idx="1"/>
            <p:extLst>
              <p:ext uri="{D42A27DB-BD31-4B8C-83A1-F6EECF244321}">
                <p14:modId xmlns:p14="http://schemas.microsoft.com/office/powerpoint/2010/main" val="4196422089"/>
              </p:ext>
            </p:extLst>
          </p:nvPr>
        </p:nvGraphicFramePr>
        <p:xfrm>
          <a:off x="470452" y="1229277"/>
          <a:ext cx="11187692" cy="3881120"/>
        </p:xfrm>
        <a:graphic>
          <a:graphicData uri="http://schemas.openxmlformats.org/drawingml/2006/table">
            <a:tbl>
              <a:tblPr firstRow="1" bandRow="1">
                <a:tableStyleId>{5940675A-B579-460E-94D1-54222C63F5DA}</a:tableStyleId>
              </a:tblPr>
              <a:tblGrid>
                <a:gridCol w="2669858">
                  <a:extLst>
                    <a:ext uri="{9D8B030D-6E8A-4147-A177-3AD203B41FA5}">
                      <a16:colId xmlns:a16="http://schemas.microsoft.com/office/drawing/2014/main" val="3454454141"/>
                    </a:ext>
                  </a:extLst>
                </a:gridCol>
                <a:gridCol w="4850295">
                  <a:extLst>
                    <a:ext uri="{9D8B030D-6E8A-4147-A177-3AD203B41FA5}">
                      <a16:colId xmlns:a16="http://schemas.microsoft.com/office/drawing/2014/main" val="1856905152"/>
                    </a:ext>
                  </a:extLst>
                </a:gridCol>
                <a:gridCol w="3667539">
                  <a:extLst>
                    <a:ext uri="{9D8B030D-6E8A-4147-A177-3AD203B41FA5}">
                      <a16:colId xmlns:a16="http://schemas.microsoft.com/office/drawing/2014/main" val="1330598977"/>
                    </a:ext>
                  </a:extLst>
                </a:gridCol>
              </a:tblGrid>
              <a:tr h="370840">
                <a:tc gridSpan="3">
                  <a:txBody>
                    <a:bodyPr/>
                    <a:lstStyle/>
                    <a:p>
                      <a:pPr algn="ctr"/>
                      <a:r>
                        <a:rPr lang="en-SG" b="1" dirty="0"/>
                        <a:t>Others</a:t>
                      </a:r>
                    </a:p>
                  </a:txBody>
                  <a:tcPr/>
                </a:tc>
                <a:tc hMerge="1">
                  <a:txBody>
                    <a:bodyPr/>
                    <a:lstStyle/>
                    <a:p>
                      <a:endParaRPr lang="en-SG" dirty="0"/>
                    </a:p>
                  </a:txBody>
                  <a:tcPr/>
                </a:tc>
                <a:tc hMerge="1">
                  <a:txBody>
                    <a:bodyPr/>
                    <a:lstStyle/>
                    <a:p>
                      <a:endParaRPr lang="en-SG" dirty="0"/>
                    </a:p>
                  </a:txBody>
                  <a:tcPr/>
                </a:tc>
                <a:extLst>
                  <a:ext uri="{0D108BD9-81ED-4DB2-BD59-A6C34878D82A}">
                    <a16:rowId xmlns:a16="http://schemas.microsoft.com/office/drawing/2014/main" val="2119775594"/>
                  </a:ext>
                </a:extLst>
              </a:tr>
              <a:tr h="370840">
                <a:tc>
                  <a:txBody>
                    <a:bodyPr/>
                    <a:lstStyle/>
                    <a:p>
                      <a:pPr algn="ctr"/>
                      <a:r>
                        <a:rPr lang="en-SG" b="1" dirty="0"/>
                        <a:t>Pricing Technique</a:t>
                      </a:r>
                    </a:p>
                  </a:txBody>
                  <a:tcPr/>
                </a:tc>
                <a:tc>
                  <a:txBody>
                    <a:bodyPr/>
                    <a:lstStyle/>
                    <a:p>
                      <a:pPr algn="ctr"/>
                      <a:r>
                        <a:rPr lang="en-SG" b="1" dirty="0"/>
                        <a:t>Formula/ Description</a:t>
                      </a:r>
                    </a:p>
                  </a:txBody>
                  <a:tcPr/>
                </a:tc>
                <a:tc>
                  <a:txBody>
                    <a:bodyPr/>
                    <a:lstStyle/>
                    <a:p>
                      <a:pPr algn="ctr"/>
                      <a:r>
                        <a:rPr lang="en-SG" b="1" dirty="0"/>
                        <a:t>Remarks</a:t>
                      </a:r>
                    </a:p>
                  </a:txBody>
                  <a:tcPr/>
                </a:tc>
                <a:extLst>
                  <a:ext uri="{0D108BD9-81ED-4DB2-BD59-A6C34878D82A}">
                    <a16:rowId xmlns:a16="http://schemas.microsoft.com/office/drawing/2014/main" val="4002571185"/>
                  </a:ext>
                </a:extLst>
              </a:tr>
              <a:tr h="370840">
                <a:tc rowSpan="4">
                  <a:txBody>
                    <a:bodyPr/>
                    <a:lstStyle/>
                    <a:p>
                      <a:r>
                        <a:rPr lang="en-SG" dirty="0"/>
                        <a:t>Value Based Pricing</a:t>
                      </a:r>
                    </a:p>
                  </a:txBody>
                  <a:tcPr/>
                </a:tc>
                <a:tc>
                  <a:txBody>
                    <a:bodyPr/>
                    <a:lstStyle/>
                    <a:p>
                      <a:r>
                        <a:rPr lang="en-SG" dirty="0"/>
                        <a:t>Value &gt; Price &gt; Cost</a:t>
                      </a:r>
                    </a:p>
                  </a:txBody>
                  <a:tcPr/>
                </a:tc>
                <a:tc>
                  <a:txBody>
                    <a:bodyPr/>
                    <a:lstStyle/>
                    <a:p>
                      <a:r>
                        <a:rPr lang="en-SG" dirty="0"/>
                        <a:t>Good overall strategy</a:t>
                      </a:r>
                    </a:p>
                  </a:txBody>
                  <a:tcPr/>
                </a:tc>
                <a:extLst>
                  <a:ext uri="{0D108BD9-81ED-4DB2-BD59-A6C34878D82A}">
                    <a16:rowId xmlns:a16="http://schemas.microsoft.com/office/drawing/2014/main" val="4212171644"/>
                  </a:ext>
                </a:extLst>
              </a:tr>
              <a:tr h="370840">
                <a:tc vMerge="1">
                  <a:txBody>
                    <a:bodyPr/>
                    <a:lstStyle/>
                    <a:p>
                      <a:endParaRPr lang="en-SG"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Price &gt; Value &gt; Cost</a:t>
                      </a:r>
                    </a:p>
                  </a:txBody>
                  <a:tcPr/>
                </a:tc>
                <a:tc>
                  <a:txBody>
                    <a:bodyPr/>
                    <a:lstStyle/>
                    <a:p>
                      <a:r>
                        <a:rPr lang="en-SG" dirty="0"/>
                        <a:t>Bad in long term</a:t>
                      </a:r>
                    </a:p>
                  </a:txBody>
                  <a:tcPr/>
                </a:tc>
                <a:extLst>
                  <a:ext uri="{0D108BD9-81ED-4DB2-BD59-A6C34878D82A}">
                    <a16:rowId xmlns:a16="http://schemas.microsoft.com/office/drawing/2014/main" val="1549280715"/>
                  </a:ext>
                </a:extLst>
              </a:tr>
              <a:tr h="370840">
                <a:tc vMerge="1">
                  <a:txBody>
                    <a:bodyPr/>
                    <a:lstStyle/>
                    <a:p>
                      <a:endParaRPr lang="en-SG"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Price &gt; Cost &gt; Value</a:t>
                      </a:r>
                    </a:p>
                  </a:txBody>
                  <a:tcPr/>
                </a:tc>
                <a:tc>
                  <a:txBody>
                    <a:bodyPr/>
                    <a:lstStyle/>
                    <a:p>
                      <a:r>
                        <a:rPr lang="en-SG" dirty="0"/>
                        <a:t>Bad in short and long terms</a:t>
                      </a:r>
                    </a:p>
                  </a:txBody>
                  <a:tcPr/>
                </a:tc>
                <a:extLst>
                  <a:ext uri="{0D108BD9-81ED-4DB2-BD59-A6C34878D82A}">
                    <a16:rowId xmlns:a16="http://schemas.microsoft.com/office/drawing/2014/main" val="244212952"/>
                  </a:ext>
                </a:extLst>
              </a:tr>
              <a:tr h="370840">
                <a:tc vMerge="1">
                  <a:txBody>
                    <a:bodyPr/>
                    <a:lstStyle/>
                    <a:p>
                      <a:endParaRPr lang="en-SG"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Price = Value &gt; Cost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Good overall strategy</a:t>
                      </a:r>
                    </a:p>
                  </a:txBody>
                  <a:tcPr/>
                </a:tc>
                <a:extLst>
                  <a:ext uri="{0D108BD9-81ED-4DB2-BD59-A6C34878D82A}">
                    <a16:rowId xmlns:a16="http://schemas.microsoft.com/office/drawing/2014/main" val="1456857303"/>
                  </a:ext>
                </a:extLst>
              </a:tr>
              <a:tr h="370840">
                <a:tc>
                  <a:txBody>
                    <a:bodyPr/>
                    <a:lstStyle/>
                    <a:p>
                      <a:r>
                        <a:rPr lang="en-SG" dirty="0"/>
                        <a:t>Affordability based Pricing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Each customer segment can afford the product</a:t>
                      </a:r>
                    </a:p>
                  </a:txBody>
                  <a:tcPr/>
                </a:tc>
                <a:tc>
                  <a:txBody>
                    <a:bodyPr/>
                    <a:lstStyle/>
                    <a:p>
                      <a:endParaRPr lang="en-SG" dirty="0"/>
                    </a:p>
                  </a:txBody>
                  <a:tcPr/>
                </a:tc>
                <a:extLst>
                  <a:ext uri="{0D108BD9-81ED-4DB2-BD59-A6C34878D82A}">
                    <a16:rowId xmlns:a16="http://schemas.microsoft.com/office/drawing/2014/main" val="463027791"/>
                  </a:ext>
                </a:extLst>
              </a:tr>
              <a:tr h="370840">
                <a:tc>
                  <a:txBody>
                    <a:bodyPr/>
                    <a:lstStyle/>
                    <a:p>
                      <a:r>
                        <a:rPr lang="en-SG" dirty="0"/>
                        <a:t>Prestige based Pricing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High markup E.g.: Luxury goods, vehicles, Brands</a:t>
                      </a:r>
                    </a:p>
                  </a:txBody>
                  <a:tcPr/>
                </a:tc>
                <a:tc>
                  <a:txBody>
                    <a:bodyPr/>
                    <a:lstStyle/>
                    <a:p>
                      <a:r>
                        <a:rPr lang="en-SG" dirty="0"/>
                        <a:t>Potentially bad in long term</a:t>
                      </a:r>
                    </a:p>
                  </a:txBody>
                  <a:tcPr/>
                </a:tc>
                <a:extLst>
                  <a:ext uri="{0D108BD9-81ED-4DB2-BD59-A6C34878D82A}">
                    <a16:rowId xmlns:a16="http://schemas.microsoft.com/office/drawing/2014/main" val="2348562913"/>
                  </a:ext>
                </a:extLst>
              </a:tr>
              <a:tr h="370840">
                <a:tc>
                  <a:txBody>
                    <a:bodyPr/>
                    <a:lstStyle/>
                    <a:p>
                      <a:r>
                        <a:rPr lang="en-SG" dirty="0"/>
                        <a:t>Cycle based Pricing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Relevant to rarity of product in market at particular times or seasons. Related to Yield management.</a:t>
                      </a:r>
                    </a:p>
                  </a:txBody>
                  <a:tcPr/>
                </a:tc>
                <a:tc>
                  <a:txBody>
                    <a:bodyPr/>
                    <a:lstStyle/>
                    <a:p>
                      <a:r>
                        <a:rPr lang="en-SG" dirty="0"/>
                        <a:t>E.g.: Sand, Drinking Water, Food products, Warm clothes, Hotel bookings, etc.</a:t>
                      </a:r>
                    </a:p>
                  </a:txBody>
                  <a:tcPr/>
                </a:tc>
                <a:extLst>
                  <a:ext uri="{0D108BD9-81ED-4DB2-BD59-A6C34878D82A}">
                    <a16:rowId xmlns:a16="http://schemas.microsoft.com/office/drawing/2014/main" val="2832574623"/>
                  </a:ext>
                </a:extLst>
              </a:tr>
            </a:tbl>
          </a:graphicData>
        </a:graphic>
      </p:graphicFrame>
    </p:spTree>
    <p:extLst>
      <p:ext uri="{BB962C8B-B14F-4D97-AF65-F5344CB8AC3E}">
        <p14:creationId xmlns:p14="http://schemas.microsoft.com/office/powerpoint/2010/main" val="3316354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61552-0F27-DA45-3D7F-FC66C4F95CB3}"/>
              </a:ext>
            </a:extLst>
          </p:cNvPr>
          <p:cNvSpPr>
            <a:spLocks noGrp="1"/>
          </p:cNvSpPr>
          <p:nvPr>
            <p:ph type="title"/>
          </p:nvPr>
        </p:nvSpPr>
        <p:spPr>
          <a:xfrm>
            <a:off x="838200" y="365126"/>
            <a:ext cx="10515600" cy="719604"/>
          </a:xfrm>
        </p:spPr>
        <p:txBody>
          <a:bodyPr>
            <a:normAutofit/>
          </a:bodyPr>
          <a:lstStyle/>
          <a:p>
            <a:pPr algn="ctr"/>
            <a:r>
              <a:rPr lang="en-SG" sz="3200" b="1" dirty="0"/>
              <a:t>Cost Vs. Value-based Pricing</a:t>
            </a:r>
          </a:p>
        </p:txBody>
      </p:sp>
      <p:grpSp>
        <p:nvGrpSpPr>
          <p:cNvPr id="17" name="Group 16">
            <a:extLst>
              <a:ext uri="{FF2B5EF4-FFF2-40B4-BE49-F238E27FC236}">
                <a16:creationId xmlns:a16="http://schemas.microsoft.com/office/drawing/2014/main" id="{2F04FCF5-26FA-C874-FA3A-A0D634084570}"/>
              </a:ext>
            </a:extLst>
          </p:cNvPr>
          <p:cNvGrpSpPr/>
          <p:nvPr/>
        </p:nvGrpSpPr>
        <p:grpSpPr>
          <a:xfrm>
            <a:off x="1990166" y="1979866"/>
            <a:ext cx="8211668" cy="369332"/>
            <a:chOff x="1748117" y="1855693"/>
            <a:chExt cx="8211668" cy="369332"/>
          </a:xfrm>
        </p:grpSpPr>
        <p:sp>
          <p:nvSpPr>
            <p:cNvPr id="4" name="TextBox 3">
              <a:extLst>
                <a:ext uri="{FF2B5EF4-FFF2-40B4-BE49-F238E27FC236}">
                  <a16:creationId xmlns:a16="http://schemas.microsoft.com/office/drawing/2014/main" id="{04CFEF04-7DAB-797D-E202-BC14F894672D}"/>
                </a:ext>
              </a:extLst>
            </p:cNvPr>
            <p:cNvSpPr txBox="1"/>
            <p:nvPr/>
          </p:nvSpPr>
          <p:spPr>
            <a:xfrm>
              <a:off x="1748117" y="1855693"/>
              <a:ext cx="1219200" cy="369332"/>
            </a:xfrm>
            <a:prstGeom prst="rect">
              <a:avLst/>
            </a:prstGeom>
            <a:noFill/>
            <a:ln>
              <a:solidFill>
                <a:schemeClr val="tx1"/>
              </a:solidFill>
            </a:ln>
          </p:spPr>
          <p:txBody>
            <a:bodyPr wrap="square" rtlCol="0">
              <a:spAutoFit/>
            </a:bodyPr>
            <a:lstStyle/>
            <a:p>
              <a:pPr algn="ctr"/>
              <a:r>
                <a:rPr lang="en-SG" dirty="0"/>
                <a:t>Product</a:t>
              </a:r>
            </a:p>
          </p:txBody>
        </p:sp>
        <p:sp>
          <p:nvSpPr>
            <p:cNvPr id="5" name="TextBox 4">
              <a:extLst>
                <a:ext uri="{FF2B5EF4-FFF2-40B4-BE49-F238E27FC236}">
                  <a16:creationId xmlns:a16="http://schemas.microsoft.com/office/drawing/2014/main" id="{86783820-159A-58D1-8A34-1BEFBEA8674F}"/>
                </a:ext>
              </a:extLst>
            </p:cNvPr>
            <p:cNvSpPr txBox="1"/>
            <p:nvPr/>
          </p:nvSpPr>
          <p:spPr>
            <a:xfrm>
              <a:off x="3496234" y="1855693"/>
              <a:ext cx="1219200" cy="369332"/>
            </a:xfrm>
            <a:prstGeom prst="rect">
              <a:avLst/>
            </a:prstGeom>
            <a:noFill/>
            <a:ln>
              <a:solidFill>
                <a:schemeClr val="tx1"/>
              </a:solidFill>
            </a:ln>
          </p:spPr>
          <p:txBody>
            <a:bodyPr wrap="square" rtlCol="0">
              <a:spAutoFit/>
            </a:bodyPr>
            <a:lstStyle/>
            <a:p>
              <a:pPr algn="ctr"/>
              <a:r>
                <a:rPr lang="en-SG" dirty="0"/>
                <a:t>Cost</a:t>
              </a:r>
            </a:p>
          </p:txBody>
        </p:sp>
        <p:sp>
          <p:nvSpPr>
            <p:cNvPr id="6" name="TextBox 5">
              <a:extLst>
                <a:ext uri="{FF2B5EF4-FFF2-40B4-BE49-F238E27FC236}">
                  <a16:creationId xmlns:a16="http://schemas.microsoft.com/office/drawing/2014/main" id="{3DA25C05-1A8C-2BD7-B0C5-137EAA0696BE}"/>
                </a:ext>
              </a:extLst>
            </p:cNvPr>
            <p:cNvSpPr txBox="1"/>
            <p:nvPr/>
          </p:nvSpPr>
          <p:spPr>
            <a:xfrm>
              <a:off x="5244351" y="1855693"/>
              <a:ext cx="1219200" cy="369332"/>
            </a:xfrm>
            <a:prstGeom prst="rect">
              <a:avLst/>
            </a:prstGeom>
            <a:noFill/>
            <a:ln>
              <a:solidFill>
                <a:schemeClr val="tx1"/>
              </a:solidFill>
            </a:ln>
          </p:spPr>
          <p:txBody>
            <a:bodyPr wrap="square" rtlCol="0">
              <a:spAutoFit/>
            </a:bodyPr>
            <a:lstStyle/>
            <a:p>
              <a:pPr algn="ctr"/>
              <a:r>
                <a:rPr lang="en-SG" dirty="0"/>
                <a:t>Price</a:t>
              </a:r>
            </a:p>
          </p:txBody>
        </p:sp>
        <p:sp>
          <p:nvSpPr>
            <p:cNvPr id="7" name="TextBox 6">
              <a:extLst>
                <a:ext uri="{FF2B5EF4-FFF2-40B4-BE49-F238E27FC236}">
                  <a16:creationId xmlns:a16="http://schemas.microsoft.com/office/drawing/2014/main" id="{958A9D7E-A5CE-FCB4-8CF3-894A2FDF9E80}"/>
                </a:ext>
              </a:extLst>
            </p:cNvPr>
            <p:cNvSpPr txBox="1"/>
            <p:nvPr/>
          </p:nvSpPr>
          <p:spPr>
            <a:xfrm>
              <a:off x="6992468" y="1855693"/>
              <a:ext cx="1219200" cy="369332"/>
            </a:xfrm>
            <a:prstGeom prst="rect">
              <a:avLst/>
            </a:prstGeom>
            <a:noFill/>
            <a:ln>
              <a:solidFill>
                <a:schemeClr val="tx1"/>
              </a:solidFill>
            </a:ln>
          </p:spPr>
          <p:txBody>
            <a:bodyPr wrap="square" rtlCol="0">
              <a:spAutoFit/>
            </a:bodyPr>
            <a:lstStyle/>
            <a:p>
              <a:pPr algn="ctr"/>
              <a:r>
                <a:rPr lang="en-SG" dirty="0"/>
                <a:t>Value</a:t>
              </a:r>
            </a:p>
          </p:txBody>
        </p:sp>
        <p:sp>
          <p:nvSpPr>
            <p:cNvPr id="8" name="TextBox 7">
              <a:extLst>
                <a:ext uri="{FF2B5EF4-FFF2-40B4-BE49-F238E27FC236}">
                  <a16:creationId xmlns:a16="http://schemas.microsoft.com/office/drawing/2014/main" id="{B4D90055-62D6-F365-3C8C-37E37073B652}"/>
                </a:ext>
              </a:extLst>
            </p:cNvPr>
            <p:cNvSpPr txBox="1"/>
            <p:nvPr/>
          </p:nvSpPr>
          <p:spPr>
            <a:xfrm>
              <a:off x="8740585" y="1855693"/>
              <a:ext cx="1219200" cy="369332"/>
            </a:xfrm>
            <a:prstGeom prst="rect">
              <a:avLst/>
            </a:prstGeom>
            <a:noFill/>
            <a:ln>
              <a:solidFill>
                <a:schemeClr val="tx1"/>
              </a:solidFill>
            </a:ln>
          </p:spPr>
          <p:txBody>
            <a:bodyPr wrap="square" rtlCol="0">
              <a:spAutoFit/>
            </a:bodyPr>
            <a:lstStyle/>
            <a:p>
              <a:pPr algn="ctr"/>
              <a:r>
                <a:rPr lang="en-SG" dirty="0"/>
                <a:t>Customers</a:t>
              </a:r>
            </a:p>
          </p:txBody>
        </p:sp>
        <p:cxnSp>
          <p:nvCxnSpPr>
            <p:cNvPr id="10" name="Straight Arrow Connector 9">
              <a:extLst>
                <a:ext uri="{FF2B5EF4-FFF2-40B4-BE49-F238E27FC236}">
                  <a16:creationId xmlns:a16="http://schemas.microsoft.com/office/drawing/2014/main" id="{1BD1FF4C-24D8-8CC6-232E-805D9EE62F04}"/>
                </a:ext>
              </a:extLst>
            </p:cNvPr>
            <p:cNvCxnSpPr>
              <a:stCxn id="4" idx="3"/>
              <a:endCxn id="5" idx="1"/>
            </p:cNvCxnSpPr>
            <p:nvPr/>
          </p:nvCxnSpPr>
          <p:spPr>
            <a:xfrm>
              <a:off x="2967317" y="2040359"/>
              <a:ext cx="52891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71DDD960-DA78-4DE9-722F-740BA854FE0A}"/>
                </a:ext>
              </a:extLst>
            </p:cNvPr>
            <p:cNvCxnSpPr>
              <a:stCxn id="5" idx="3"/>
              <a:endCxn id="6" idx="1"/>
            </p:cNvCxnSpPr>
            <p:nvPr/>
          </p:nvCxnSpPr>
          <p:spPr>
            <a:xfrm>
              <a:off x="4715434" y="2040359"/>
              <a:ext cx="52891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2E233524-FDDF-E9CA-C61D-D9FC0A9E9108}"/>
                </a:ext>
              </a:extLst>
            </p:cNvPr>
            <p:cNvCxnSpPr>
              <a:stCxn id="6" idx="3"/>
              <a:endCxn id="7" idx="1"/>
            </p:cNvCxnSpPr>
            <p:nvPr/>
          </p:nvCxnSpPr>
          <p:spPr>
            <a:xfrm>
              <a:off x="6463551" y="2040359"/>
              <a:ext cx="52891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1B568029-874C-C328-F11E-E7A0D492FF1A}"/>
                </a:ext>
              </a:extLst>
            </p:cNvPr>
            <p:cNvCxnSpPr>
              <a:stCxn id="7" idx="3"/>
              <a:endCxn id="8" idx="1"/>
            </p:cNvCxnSpPr>
            <p:nvPr/>
          </p:nvCxnSpPr>
          <p:spPr>
            <a:xfrm>
              <a:off x="8211668" y="2040359"/>
              <a:ext cx="52891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28" name="TextBox 27">
            <a:extLst>
              <a:ext uri="{FF2B5EF4-FFF2-40B4-BE49-F238E27FC236}">
                <a16:creationId xmlns:a16="http://schemas.microsoft.com/office/drawing/2014/main" id="{80DFF926-B03D-0E41-D684-44B59B04D73A}"/>
              </a:ext>
            </a:extLst>
          </p:cNvPr>
          <p:cNvSpPr txBox="1"/>
          <p:nvPr/>
        </p:nvSpPr>
        <p:spPr>
          <a:xfrm>
            <a:off x="1990166" y="1396715"/>
            <a:ext cx="1972234" cy="369332"/>
          </a:xfrm>
          <a:prstGeom prst="rect">
            <a:avLst/>
          </a:prstGeom>
          <a:noFill/>
        </p:spPr>
        <p:txBody>
          <a:bodyPr wrap="square" rtlCol="0">
            <a:spAutoFit/>
          </a:bodyPr>
          <a:lstStyle/>
          <a:p>
            <a:r>
              <a:rPr lang="en-SG" b="1" dirty="0"/>
              <a:t>Cost-Based Pricing</a:t>
            </a:r>
          </a:p>
        </p:txBody>
      </p:sp>
      <p:sp>
        <p:nvSpPr>
          <p:cNvPr id="29" name="TextBox 28">
            <a:extLst>
              <a:ext uri="{FF2B5EF4-FFF2-40B4-BE49-F238E27FC236}">
                <a16:creationId xmlns:a16="http://schemas.microsoft.com/office/drawing/2014/main" id="{45B7616C-3D87-4212-F4BD-BB8CD42A1B26}"/>
              </a:ext>
            </a:extLst>
          </p:cNvPr>
          <p:cNvSpPr txBox="1"/>
          <p:nvPr/>
        </p:nvSpPr>
        <p:spPr>
          <a:xfrm>
            <a:off x="1873624" y="2965556"/>
            <a:ext cx="2088775" cy="369332"/>
          </a:xfrm>
          <a:prstGeom prst="rect">
            <a:avLst/>
          </a:prstGeom>
          <a:noFill/>
        </p:spPr>
        <p:txBody>
          <a:bodyPr wrap="square" rtlCol="0">
            <a:spAutoFit/>
          </a:bodyPr>
          <a:lstStyle/>
          <a:p>
            <a:r>
              <a:rPr lang="en-SG" b="1" dirty="0"/>
              <a:t>Value-Based Pricing</a:t>
            </a:r>
          </a:p>
        </p:txBody>
      </p:sp>
      <p:graphicFrame>
        <p:nvGraphicFramePr>
          <p:cNvPr id="9" name="Diagram 8">
            <a:extLst>
              <a:ext uri="{FF2B5EF4-FFF2-40B4-BE49-F238E27FC236}">
                <a16:creationId xmlns:a16="http://schemas.microsoft.com/office/drawing/2014/main" id="{2B33D60C-5826-1FE2-D346-6375486775E9}"/>
              </a:ext>
            </a:extLst>
          </p:cNvPr>
          <p:cNvGraphicFramePr/>
          <p:nvPr>
            <p:extLst>
              <p:ext uri="{D42A27DB-BD31-4B8C-83A1-F6EECF244321}">
                <p14:modId xmlns:p14="http://schemas.microsoft.com/office/powerpoint/2010/main" val="3960831356"/>
              </p:ext>
            </p:extLst>
          </p:nvPr>
        </p:nvGraphicFramePr>
        <p:xfrm>
          <a:off x="2902226" y="3150221"/>
          <a:ext cx="7146234" cy="3618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0584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61552-0F27-DA45-3D7F-FC66C4F95CB3}"/>
              </a:ext>
            </a:extLst>
          </p:cNvPr>
          <p:cNvSpPr>
            <a:spLocks noGrp="1"/>
          </p:cNvSpPr>
          <p:nvPr>
            <p:ph type="title"/>
          </p:nvPr>
        </p:nvSpPr>
        <p:spPr>
          <a:xfrm>
            <a:off x="838200" y="365126"/>
            <a:ext cx="10515600" cy="719604"/>
          </a:xfrm>
        </p:spPr>
        <p:txBody>
          <a:bodyPr>
            <a:normAutofit/>
          </a:bodyPr>
          <a:lstStyle/>
          <a:p>
            <a:pPr algn="ctr"/>
            <a:r>
              <a:rPr lang="en-SG" sz="3200" b="1" dirty="0"/>
              <a:t>Cost Vs. Value-based Pricing</a:t>
            </a:r>
          </a:p>
        </p:txBody>
      </p:sp>
      <p:graphicFrame>
        <p:nvGraphicFramePr>
          <p:cNvPr id="3" name="Table 10">
            <a:extLst>
              <a:ext uri="{FF2B5EF4-FFF2-40B4-BE49-F238E27FC236}">
                <a16:creationId xmlns:a16="http://schemas.microsoft.com/office/drawing/2014/main" id="{51B6DC0E-C251-B299-785F-0AAD02FBAE3D}"/>
              </a:ext>
            </a:extLst>
          </p:cNvPr>
          <p:cNvGraphicFramePr>
            <a:graphicFrameLocks noGrp="1"/>
          </p:cNvGraphicFramePr>
          <p:nvPr>
            <p:extLst>
              <p:ext uri="{D42A27DB-BD31-4B8C-83A1-F6EECF244321}">
                <p14:modId xmlns:p14="http://schemas.microsoft.com/office/powerpoint/2010/main" val="2404615066"/>
              </p:ext>
            </p:extLst>
          </p:nvPr>
        </p:nvGraphicFramePr>
        <p:xfrm>
          <a:off x="2032000" y="1640840"/>
          <a:ext cx="8128000" cy="357632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1104051990"/>
                    </a:ext>
                  </a:extLst>
                </a:gridCol>
                <a:gridCol w="4064000">
                  <a:extLst>
                    <a:ext uri="{9D8B030D-6E8A-4147-A177-3AD203B41FA5}">
                      <a16:colId xmlns:a16="http://schemas.microsoft.com/office/drawing/2014/main" val="1668065698"/>
                    </a:ext>
                  </a:extLst>
                </a:gridCol>
              </a:tblGrid>
              <a:tr h="370840">
                <a:tc>
                  <a:txBody>
                    <a:bodyPr/>
                    <a:lstStyle/>
                    <a:p>
                      <a:pPr algn="ctr"/>
                      <a:r>
                        <a:rPr lang="en-SG" b="1" dirty="0"/>
                        <a:t>Cost-based Pricing</a:t>
                      </a:r>
                    </a:p>
                  </a:txBody>
                  <a:tcPr/>
                </a:tc>
                <a:tc>
                  <a:txBody>
                    <a:bodyPr/>
                    <a:lstStyle/>
                    <a:p>
                      <a:pPr algn="ctr"/>
                      <a:r>
                        <a:rPr lang="en-SG" b="1" dirty="0"/>
                        <a:t>Value-based Pricing</a:t>
                      </a:r>
                    </a:p>
                  </a:txBody>
                  <a:tcPr/>
                </a:tc>
                <a:extLst>
                  <a:ext uri="{0D108BD9-81ED-4DB2-BD59-A6C34878D82A}">
                    <a16:rowId xmlns:a16="http://schemas.microsoft.com/office/drawing/2014/main" val="3811111682"/>
                  </a:ext>
                </a:extLst>
              </a:tr>
              <a:tr h="370840">
                <a:tc>
                  <a:txBody>
                    <a:bodyPr/>
                    <a:lstStyle/>
                    <a:p>
                      <a:r>
                        <a:rPr lang="en-US" dirty="0"/>
                        <a:t>Price is determined mainly based on the cost incurred for production and other tangible overheads</a:t>
                      </a:r>
                      <a:endParaRPr lang="en-SG" dirty="0"/>
                    </a:p>
                  </a:txBody>
                  <a:tcPr/>
                </a:tc>
                <a:tc>
                  <a:txBody>
                    <a:bodyPr/>
                    <a:lstStyle/>
                    <a:p>
                      <a:r>
                        <a:rPr lang="en-US" dirty="0"/>
                        <a:t>Price decided is irrelevant to the cost incurred</a:t>
                      </a:r>
                      <a:endParaRPr lang="en-SG" dirty="0"/>
                    </a:p>
                  </a:txBody>
                  <a:tcPr/>
                </a:tc>
                <a:extLst>
                  <a:ext uri="{0D108BD9-81ED-4DB2-BD59-A6C34878D82A}">
                    <a16:rowId xmlns:a16="http://schemas.microsoft.com/office/drawing/2014/main" val="2034332343"/>
                  </a:ext>
                </a:extLst>
              </a:tr>
              <a:tr h="370840">
                <a:tc>
                  <a:txBody>
                    <a:bodyPr/>
                    <a:lstStyle/>
                    <a:p>
                      <a:r>
                        <a:rPr lang="en-SG" dirty="0"/>
                        <a:t>Tangible parameters. Cost incurred is real.</a:t>
                      </a:r>
                    </a:p>
                  </a:txBody>
                  <a:tcPr/>
                </a:tc>
                <a:tc>
                  <a:txBody>
                    <a:bodyPr/>
                    <a:lstStyle/>
                    <a:p>
                      <a:r>
                        <a:rPr lang="en-SG" dirty="0"/>
                        <a:t>Intangible parameters such as customer’s perception</a:t>
                      </a:r>
                    </a:p>
                  </a:txBody>
                  <a:tcPr/>
                </a:tc>
                <a:extLst>
                  <a:ext uri="{0D108BD9-81ED-4DB2-BD59-A6C34878D82A}">
                    <a16:rowId xmlns:a16="http://schemas.microsoft.com/office/drawing/2014/main" val="39867260"/>
                  </a:ext>
                </a:extLst>
              </a:tr>
              <a:tr h="370840">
                <a:tc>
                  <a:txBody>
                    <a:bodyPr/>
                    <a:lstStyle/>
                    <a:p>
                      <a:r>
                        <a:rPr lang="en-SG" dirty="0"/>
                        <a:t>Less expensive Selling Price</a:t>
                      </a:r>
                    </a:p>
                  </a:txBody>
                  <a:tcPr/>
                </a:tc>
                <a:tc>
                  <a:txBody>
                    <a:bodyPr/>
                    <a:lstStyle/>
                    <a:p>
                      <a:r>
                        <a:rPr lang="en-SG" dirty="0"/>
                        <a:t>Priced at premium depending on Product’s value</a:t>
                      </a:r>
                    </a:p>
                  </a:txBody>
                  <a:tcPr/>
                </a:tc>
                <a:extLst>
                  <a:ext uri="{0D108BD9-81ED-4DB2-BD59-A6C34878D82A}">
                    <a16:rowId xmlns:a16="http://schemas.microsoft.com/office/drawing/2014/main" val="3995101745"/>
                  </a:ext>
                </a:extLst>
              </a:tr>
              <a:tr h="370840">
                <a:tc>
                  <a:txBody>
                    <a:bodyPr/>
                    <a:lstStyle/>
                    <a:p>
                      <a:r>
                        <a:rPr lang="en-US" dirty="0"/>
                        <a:t>Does not have a price range for same product</a:t>
                      </a:r>
                      <a:endParaRPr lang="en-SG" dirty="0"/>
                    </a:p>
                  </a:txBody>
                  <a:tcPr/>
                </a:tc>
                <a:tc>
                  <a:txBody>
                    <a:bodyPr/>
                    <a:lstStyle/>
                    <a:p>
                      <a:r>
                        <a:rPr lang="en-US" dirty="0"/>
                        <a:t>Bigger range of prices for products</a:t>
                      </a:r>
                      <a:endParaRPr lang="en-SG" dirty="0"/>
                    </a:p>
                  </a:txBody>
                  <a:tcPr/>
                </a:tc>
                <a:extLst>
                  <a:ext uri="{0D108BD9-81ED-4DB2-BD59-A6C34878D82A}">
                    <a16:rowId xmlns:a16="http://schemas.microsoft.com/office/drawing/2014/main" val="2462552378"/>
                  </a:ext>
                </a:extLst>
              </a:tr>
              <a:tr h="370840">
                <a:tc>
                  <a:txBody>
                    <a:bodyPr/>
                    <a:lstStyle/>
                    <a:p>
                      <a:r>
                        <a:rPr lang="en-SG" dirty="0"/>
                        <a:t>Less profit margin</a:t>
                      </a:r>
                    </a:p>
                  </a:txBody>
                  <a:tcPr/>
                </a:tc>
                <a:tc>
                  <a:txBody>
                    <a:bodyPr/>
                    <a:lstStyle/>
                    <a:p>
                      <a:r>
                        <a:rPr lang="en-SG" dirty="0"/>
                        <a:t>High profit margin</a:t>
                      </a:r>
                    </a:p>
                  </a:txBody>
                  <a:tcPr/>
                </a:tc>
                <a:extLst>
                  <a:ext uri="{0D108BD9-81ED-4DB2-BD59-A6C34878D82A}">
                    <a16:rowId xmlns:a16="http://schemas.microsoft.com/office/drawing/2014/main" val="3743976112"/>
                  </a:ext>
                </a:extLst>
              </a:tr>
            </a:tbl>
          </a:graphicData>
        </a:graphic>
      </p:graphicFrame>
      <p:sp>
        <p:nvSpPr>
          <p:cNvPr id="5" name="TextBox 4">
            <a:extLst>
              <a:ext uri="{FF2B5EF4-FFF2-40B4-BE49-F238E27FC236}">
                <a16:creationId xmlns:a16="http://schemas.microsoft.com/office/drawing/2014/main" id="{F73C1ED9-550F-B39D-9666-B038E895B637}"/>
              </a:ext>
            </a:extLst>
          </p:cNvPr>
          <p:cNvSpPr txBox="1"/>
          <p:nvPr/>
        </p:nvSpPr>
        <p:spPr>
          <a:xfrm>
            <a:off x="675640" y="5900022"/>
            <a:ext cx="10840720" cy="369332"/>
          </a:xfrm>
          <a:prstGeom prst="rect">
            <a:avLst/>
          </a:prstGeom>
          <a:noFill/>
        </p:spPr>
        <p:txBody>
          <a:bodyPr wrap="square">
            <a:spAutoFit/>
          </a:bodyPr>
          <a:lstStyle/>
          <a:p>
            <a:r>
              <a:rPr lang="en-SG" dirty="0"/>
              <a:t>Housing industry follows the Hedonic Pricing Model (</a:t>
            </a:r>
            <a:r>
              <a:rPr lang="en-US" dirty="0"/>
              <a:t>Sherwin Rosen- “Hedonic Prices and Implicit Markets.”, 1974</a:t>
            </a:r>
            <a:r>
              <a:rPr lang="en-SG" dirty="0"/>
              <a:t>)</a:t>
            </a:r>
          </a:p>
        </p:txBody>
      </p:sp>
    </p:spTree>
    <p:extLst>
      <p:ext uri="{BB962C8B-B14F-4D97-AF65-F5344CB8AC3E}">
        <p14:creationId xmlns:p14="http://schemas.microsoft.com/office/powerpoint/2010/main" val="2642457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11523-E654-B84A-2AC8-E203784A7900}"/>
              </a:ext>
            </a:extLst>
          </p:cNvPr>
          <p:cNvSpPr>
            <a:spLocks noGrp="1"/>
          </p:cNvSpPr>
          <p:nvPr>
            <p:ph type="title"/>
          </p:nvPr>
        </p:nvSpPr>
        <p:spPr>
          <a:xfrm>
            <a:off x="838200" y="365125"/>
            <a:ext cx="10515600" cy="668545"/>
          </a:xfrm>
        </p:spPr>
        <p:txBody>
          <a:bodyPr>
            <a:normAutofit/>
          </a:bodyPr>
          <a:lstStyle/>
          <a:p>
            <a:pPr algn="ctr"/>
            <a:r>
              <a:rPr lang="en-SG" sz="3200" b="1" dirty="0"/>
              <a:t>Value-based Pricing</a:t>
            </a:r>
          </a:p>
        </p:txBody>
      </p:sp>
      <p:sp>
        <p:nvSpPr>
          <p:cNvPr id="3" name="Content Placeholder 2">
            <a:extLst>
              <a:ext uri="{FF2B5EF4-FFF2-40B4-BE49-F238E27FC236}">
                <a16:creationId xmlns:a16="http://schemas.microsoft.com/office/drawing/2014/main" id="{8FB1F046-74BC-25E2-DEFA-236A94BBABFA}"/>
              </a:ext>
            </a:extLst>
          </p:cNvPr>
          <p:cNvSpPr>
            <a:spLocks noGrp="1"/>
          </p:cNvSpPr>
          <p:nvPr>
            <p:ph idx="1"/>
          </p:nvPr>
        </p:nvSpPr>
        <p:spPr/>
        <p:txBody>
          <a:bodyPr>
            <a:normAutofit/>
          </a:bodyPr>
          <a:lstStyle/>
          <a:p>
            <a:r>
              <a:rPr lang="en-US" sz="1800" dirty="0"/>
              <a:t>The product should be focused on a particular segment and not deviate from the main and only element. Customer perceived value is estimated in this step.</a:t>
            </a:r>
          </a:p>
          <a:p>
            <a:r>
              <a:rPr lang="en-US" sz="1800" dirty="0"/>
              <a:t>The price of the nearest competitor’s products in the same segment is taken to decide the range of fixed costs. Then, based on feedback from customers, the price range of the product is determined.</a:t>
            </a:r>
          </a:p>
          <a:p>
            <a:r>
              <a:rPr lang="en-US" sz="1800" dirty="0"/>
              <a:t>See the product’s value from a customer’s perspective and point out differentiated features in the product to be priced. Check how much the customer values the output.</a:t>
            </a:r>
          </a:p>
          <a:p>
            <a:r>
              <a:rPr lang="en-US" sz="1800" dirty="0"/>
              <a:t>Decide a price for this differentiated product feature and price the product collectively by adding a competitor’s price and extra feature price.</a:t>
            </a:r>
            <a:endParaRPr lang="en-SG" sz="1800" dirty="0"/>
          </a:p>
        </p:txBody>
      </p:sp>
    </p:spTree>
    <p:extLst>
      <p:ext uri="{BB962C8B-B14F-4D97-AF65-F5344CB8AC3E}">
        <p14:creationId xmlns:p14="http://schemas.microsoft.com/office/powerpoint/2010/main" val="2713449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61552-0F27-DA45-3D7F-FC66C4F95CB3}"/>
              </a:ext>
            </a:extLst>
          </p:cNvPr>
          <p:cNvSpPr>
            <a:spLocks noGrp="1"/>
          </p:cNvSpPr>
          <p:nvPr>
            <p:ph type="title"/>
          </p:nvPr>
        </p:nvSpPr>
        <p:spPr>
          <a:xfrm>
            <a:off x="838200" y="365126"/>
            <a:ext cx="10515600" cy="719604"/>
          </a:xfrm>
        </p:spPr>
        <p:txBody>
          <a:bodyPr>
            <a:normAutofit/>
          </a:bodyPr>
          <a:lstStyle/>
          <a:p>
            <a:pPr algn="ctr"/>
            <a:r>
              <a:rPr lang="en-SG" sz="3200" b="1" dirty="0"/>
              <a:t>Value-based Pricing</a:t>
            </a:r>
          </a:p>
        </p:txBody>
      </p:sp>
      <p:graphicFrame>
        <p:nvGraphicFramePr>
          <p:cNvPr id="3" name="Table 10">
            <a:extLst>
              <a:ext uri="{FF2B5EF4-FFF2-40B4-BE49-F238E27FC236}">
                <a16:creationId xmlns:a16="http://schemas.microsoft.com/office/drawing/2014/main" id="{DEF19F59-DDB3-FD0E-C031-7B563EB6B102}"/>
              </a:ext>
            </a:extLst>
          </p:cNvPr>
          <p:cNvGraphicFramePr>
            <a:graphicFrameLocks noGrp="1"/>
          </p:cNvGraphicFramePr>
          <p:nvPr>
            <p:extLst>
              <p:ext uri="{D42A27DB-BD31-4B8C-83A1-F6EECF244321}">
                <p14:modId xmlns:p14="http://schemas.microsoft.com/office/powerpoint/2010/main" val="1848468225"/>
              </p:ext>
            </p:extLst>
          </p:nvPr>
        </p:nvGraphicFramePr>
        <p:xfrm>
          <a:off x="2032000" y="1405466"/>
          <a:ext cx="7936948" cy="2199640"/>
        </p:xfrm>
        <a:graphic>
          <a:graphicData uri="http://schemas.openxmlformats.org/drawingml/2006/table">
            <a:tbl>
              <a:tblPr firstRow="1" bandRow="1">
                <a:tableStyleId>{5940675A-B579-460E-94D1-54222C63F5DA}</a:tableStyleId>
              </a:tblPr>
              <a:tblGrid>
                <a:gridCol w="3961296">
                  <a:extLst>
                    <a:ext uri="{9D8B030D-6E8A-4147-A177-3AD203B41FA5}">
                      <a16:colId xmlns:a16="http://schemas.microsoft.com/office/drawing/2014/main" val="4129538582"/>
                    </a:ext>
                  </a:extLst>
                </a:gridCol>
                <a:gridCol w="3975652">
                  <a:extLst>
                    <a:ext uri="{9D8B030D-6E8A-4147-A177-3AD203B41FA5}">
                      <a16:colId xmlns:a16="http://schemas.microsoft.com/office/drawing/2014/main" val="998660577"/>
                    </a:ext>
                  </a:extLst>
                </a:gridCol>
              </a:tblGrid>
              <a:tr h="370840">
                <a:tc>
                  <a:txBody>
                    <a:bodyPr/>
                    <a:lstStyle/>
                    <a:p>
                      <a:pPr algn="ctr"/>
                      <a:r>
                        <a:rPr lang="en-SG" b="1" dirty="0"/>
                        <a:t>Good Value Pricing</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b="1" dirty="0"/>
                        <a:t>Value-Added Pricing</a:t>
                      </a:r>
                    </a:p>
                  </a:txBody>
                  <a:tcPr/>
                </a:tc>
                <a:extLst>
                  <a:ext uri="{0D108BD9-81ED-4DB2-BD59-A6C34878D82A}">
                    <a16:rowId xmlns:a16="http://schemas.microsoft.com/office/drawing/2014/main" val="137162833"/>
                  </a:ext>
                </a:extLst>
              </a:tr>
              <a:tr h="370840">
                <a:tc>
                  <a:txBody>
                    <a:bodyPr/>
                    <a:lstStyle/>
                    <a:p>
                      <a:r>
                        <a:rPr lang="en-US" dirty="0"/>
                        <a:t>Product is priced as per the quality of the product and service provided to the customers concerning the product.</a:t>
                      </a:r>
                      <a:endParaRPr lang="en-SG"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Product/service is priced as per the value-added products</a:t>
                      </a:r>
                      <a:endParaRPr lang="en-SG" dirty="0"/>
                    </a:p>
                  </a:txBody>
                  <a:tcPr/>
                </a:tc>
                <a:extLst>
                  <a:ext uri="{0D108BD9-81ED-4DB2-BD59-A6C34878D82A}">
                    <a16:rowId xmlns:a16="http://schemas.microsoft.com/office/drawing/2014/main" val="177520314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Pricing depends mainly on the quality and service associated with the product.</a:t>
                      </a:r>
                      <a:endParaRPr lang="en-SG"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Customer’s perception of value of particular feature of Product decides Price of Product.</a:t>
                      </a:r>
                    </a:p>
                  </a:txBody>
                  <a:tcPr/>
                </a:tc>
                <a:extLst>
                  <a:ext uri="{0D108BD9-81ED-4DB2-BD59-A6C34878D82A}">
                    <a16:rowId xmlns:a16="http://schemas.microsoft.com/office/drawing/2014/main" val="1029172001"/>
                  </a:ext>
                </a:extLst>
              </a:tr>
            </a:tbl>
          </a:graphicData>
        </a:graphic>
      </p:graphicFrame>
    </p:spTree>
    <p:extLst>
      <p:ext uri="{BB962C8B-B14F-4D97-AF65-F5344CB8AC3E}">
        <p14:creationId xmlns:p14="http://schemas.microsoft.com/office/powerpoint/2010/main" val="1809116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6FCF-133F-1B1B-D7F3-46767876AB10}"/>
              </a:ext>
            </a:extLst>
          </p:cNvPr>
          <p:cNvSpPr>
            <a:spLocks noGrp="1"/>
          </p:cNvSpPr>
          <p:nvPr>
            <p:ph type="title"/>
          </p:nvPr>
        </p:nvSpPr>
        <p:spPr>
          <a:xfrm>
            <a:off x="838200" y="365125"/>
            <a:ext cx="10515600" cy="701675"/>
          </a:xfrm>
        </p:spPr>
        <p:txBody>
          <a:bodyPr>
            <a:normAutofit/>
          </a:bodyPr>
          <a:lstStyle/>
          <a:p>
            <a:pPr algn="ctr"/>
            <a:r>
              <a:rPr lang="en-US" sz="3200" b="1" dirty="0"/>
              <a:t>Product Pricing Strategies (continued)</a:t>
            </a:r>
            <a:endParaRPr lang="en-SG" sz="3200" b="1" dirty="0"/>
          </a:p>
        </p:txBody>
      </p:sp>
      <p:sp>
        <p:nvSpPr>
          <p:cNvPr id="4" name="Content Placeholder 2">
            <a:extLst>
              <a:ext uri="{FF2B5EF4-FFF2-40B4-BE49-F238E27FC236}">
                <a16:creationId xmlns:a16="http://schemas.microsoft.com/office/drawing/2014/main" id="{36484FAD-AD7D-5D00-8F54-0FBAE5B40CD9}"/>
              </a:ext>
            </a:extLst>
          </p:cNvPr>
          <p:cNvSpPr>
            <a:spLocks noGrp="1"/>
          </p:cNvSpPr>
          <p:nvPr>
            <p:ph idx="1"/>
          </p:nvPr>
        </p:nvSpPr>
        <p:spPr>
          <a:xfrm>
            <a:off x="838200" y="1825625"/>
            <a:ext cx="10515600" cy="4351338"/>
          </a:xfrm>
        </p:spPr>
        <p:txBody>
          <a:bodyPr>
            <a:normAutofit/>
          </a:bodyPr>
          <a:lstStyle/>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Perceived vs Actual Value</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Variable Pricing</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Yield Management</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Algorithmic Pricing</a:t>
            </a:r>
          </a:p>
          <a:p>
            <a:pPr lvl="2">
              <a:buSzPts val="1000"/>
              <a:buFont typeface="Wingdings" panose="05000000000000000000" pitchFamily="2" charset="2"/>
              <a:buChar char="§"/>
              <a:tabLst>
                <a:tab pos="1371600" algn="l"/>
              </a:tabLst>
            </a:pPr>
            <a:r>
              <a:rPr lang="en-SG" sz="1800" dirty="0">
                <a:latin typeface="Calibri" panose="020F0502020204030204" pitchFamily="34" charset="0"/>
                <a:ea typeface="Times New Roman" panose="02020603050405020304" pitchFamily="18" charset="0"/>
                <a:cs typeface="Calibri" panose="020F0502020204030204" pitchFamily="34" charset="0"/>
              </a:rPr>
              <a:t>Fixed Pricing Range</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Bundle Pricing</a:t>
            </a:r>
          </a:p>
          <a:p>
            <a:pPr lvl="2">
              <a:buSzPts val="1000"/>
              <a:buFont typeface="Wingdings" panose="05000000000000000000" pitchFamily="2" charset="2"/>
              <a:buChar char="§"/>
              <a:tabLst>
                <a:tab pos="1371600" algn="l"/>
              </a:tabLst>
            </a:pPr>
            <a:r>
              <a:rPr lang="en-SG" sz="1800" dirty="0">
                <a:latin typeface="Calibri" panose="020F0502020204030204" pitchFamily="34" charset="0"/>
                <a:ea typeface="Times New Roman" panose="02020603050405020304" pitchFamily="18" charset="0"/>
                <a:cs typeface="Calibri" panose="020F0502020204030204" pitchFamily="34" charset="0"/>
              </a:rPr>
              <a:t>Every Day Low Pricing (EDLP)</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Storytelling</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Cognitive Bias</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Product Market Fit</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Price Skimming</a:t>
            </a:r>
          </a:p>
          <a:p>
            <a:pPr lvl="2">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Pricing related Metrics</a:t>
            </a:r>
          </a:p>
        </p:txBody>
      </p:sp>
    </p:spTree>
    <p:extLst>
      <p:ext uri="{BB962C8B-B14F-4D97-AF65-F5344CB8AC3E}">
        <p14:creationId xmlns:p14="http://schemas.microsoft.com/office/powerpoint/2010/main" val="1582314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63E6D-F384-ED63-BFB6-BA28332F19FE}"/>
              </a:ext>
            </a:extLst>
          </p:cNvPr>
          <p:cNvSpPr>
            <a:spLocks noGrp="1"/>
          </p:cNvSpPr>
          <p:nvPr>
            <p:ph type="title"/>
          </p:nvPr>
        </p:nvSpPr>
        <p:spPr>
          <a:xfrm>
            <a:off x="838200" y="365126"/>
            <a:ext cx="10515600" cy="698362"/>
          </a:xfrm>
        </p:spPr>
        <p:txBody>
          <a:bodyPr>
            <a:normAutofit/>
          </a:bodyPr>
          <a:lstStyle/>
          <a:p>
            <a:pPr algn="ctr"/>
            <a:r>
              <a:rPr lang="en-SG" sz="3200" b="1" dirty="0"/>
              <a:t>Value Comparison</a:t>
            </a:r>
          </a:p>
        </p:txBody>
      </p:sp>
      <p:sp>
        <p:nvSpPr>
          <p:cNvPr id="3" name="Content Placeholder 2">
            <a:extLst>
              <a:ext uri="{FF2B5EF4-FFF2-40B4-BE49-F238E27FC236}">
                <a16:creationId xmlns:a16="http://schemas.microsoft.com/office/drawing/2014/main" id="{ECF0F35E-9465-B71F-459F-7991AD644F3D}"/>
              </a:ext>
            </a:extLst>
          </p:cNvPr>
          <p:cNvSpPr>
            <a:spLocks noGrp="1"/>
          </p:cNvSpPr>
          <p:nvPr>
            <p:ph idx="1"/>
          </p:nvPr>
        </p:nvSpPr>
        <p:spPr/>
        <p:txBody>
          <a:bodyPr>
            <a:normAutofit/>
          </a:bodyPr>
          <a:lstStyle/>
          <a:p>
            <a:r>
              <a:rPr lang="en-US" sz="1800" dirty="0"/>
              <a:t>Greek philosophers such as Xenophon (427-355 BC) and Aristotle (384-322 BC) dwelt upon what determines the value of a good.</a:t>
            </a:r>
          </a:p>
          <a:p>
            <a:r>
              <a:rPr lang="en-US" sz="1800" dirty="0"/>
              <a:t>Adam Smith (1723-1790), often regarded as the founding father of Economics, examined the same question in the context of the Water-Diamond Paradox in which the value of a good is determined by its relative scarcity. </a:t>
            </a:r>
          </a:p>
        </p:txBody>
      </p:sp>
      <p:pic>
        <p:nvPicPr>
          <p:cNvPr id="4" name="Picture 3">
            <a:extLst>
              <a:ext uri="{FF2B5EF4-FFF2-40B4-BE49-F238E27FC236}">
                <a16:creationId xmlns:a16="http://schemas.microsoft.com/office/drawing/2014/main" id="{5B3C2559-544F-FDE4-F9CD-B1ED17E8639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953613" y="3516065"/>
            <a:ext cx="4284774" cy="2410185"/>
          </a:xfrm>
          <a:prstGeom prst="rect">
            <a:avLst/>
          </a:prstGeom>
        </p:spPr>
      </p:pic>
      <p:sp>
        <p:nvSpPr>
          <p:cNvPr id="5" name="TextBox 4">
            <a:extLst>
              <a:ext uri="{FF2B5EF4-FFF2-40B4-BE49-F238E27FC236}">
                <a16:creationId xmlns:a16="http://schemas.microsoft.com/office/drawing/2014/main" id="{4ECA6B39-7A4F-3049-0511-F850F3A1D526}"/>
              </a:ext>
            </a:extLst>
          </p:cNvPr>
          <p:cNvSpPr txBox="1"/>
          <p:nvPr/>
        </p:nvSpPr>
        <p:spPr>
          <a:xfrm>
            <a:off x="4560440" y="6492874"/>
            <a:ext cx="3231837" cy="230832"/>
          </a:xfrm>
          <a:prstGeom prst="rect">
            <a:avLst/>
          </a:prstGeom>
          <a:noFill/>
        </p:spPr>
        <p:txBody>
          <a:bodyPr wrap="square" rtlCol="0">
            <a:spAutoFit/>
          </a:bodyPr>
          <a:lstStyle/>
          <a:p>
            <a:r>
              <a:rPr lang="en-SG" sz="900" dirty="0">
                <a:hlinkClick r:id="rId3" tooltip="https://www.peoplematters.in/article/editors-desk/price-what-you-pay-value-what-you-get-12527"/>
              </a:rPr>
              <a:t>This Photo</a:t>
            </a:r>
            <a:r>
              <a:rPr lang="en-SG" sz="900" dirty="0"/>
              <a:t> by Unknown Author is licensed under </a:t>
            </a:r>
            <a:r>
              <a:rPr lang="en-SG" sz="900" dirty="0">
                <a:hlinkClick r:id="rId4" tooltip="https://creativecommons.org/licenses/by-nc-sa/3.0/"/>
              </a:rPr>
              <a:t>CC BY-SA-NC</a:t>
            </a:r>
            <a:endParaRPr lang="en-SG" sz="900" dirty="0"/>
          </a:p>
        </p:txBody>
      </p:sp>
    </p:spTree>
    <p:extLst>
      <p:ext uri="{BB962C8B-B14F-4D97-AF65-F5344CB8AC3E}">
        <p14:creationId xmlns:p14="http://schemas.microsoft.com/office/powerpoint/2010/main" val="3303568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C3896-2CAF-5081-64FD-FD7CEF95AFEB}"/>
              </a:ext>
            </a:extLst>
          </p:cNvPr>
          <p:cNvSpPr>
            <a:spLocks noGrp="1"/>
          </p:cNvSpPr>
          <p:nvPr>
            <p:ph type="title"/>
          </p:nvPr>
        </p:nvSpPr>
        <p:spPr/>
        <p:txBody>
          <a:bodyPr>
            <a:normAutofit/>
          </a:bodyPr>
          <a:lstStyle/>
          <a:p>
            <a:pPr algn="ctr"/>
            <a:r>
              <a:rPr lang="en-SG" sz="3200" b="1" dirty="0"/>
              <a:t>Perceived Value Vs Actual Value - Exercise</a:t>
            </a:r>
          </a:p>
        </p:txBody>
      </p:sp>
      <p:sp>
        <p:nvSpPr>
          <p:cNvPr id="3" name="TextBox 2">
            <a:extLst>
              <a:ext uri="{FF2B5EF4-FFF2-40B4-BE49-F238E27FC236}">
                <a16:creationId xmlns:a16="http://schemas.microsoft.com/office/drawing/2014/main" id="{C04A95BA-8E08-8433-0343-346105814E77}"/>
              </a:ext>
            </a:extLst>
          </p:cNvPr>
          <p:cNvSpPr txBox="1"/>
          <p:nvPr/>
        </p:nvSpPr>
        <p:spPr>
          <a:xfrm>
            <a:off x="725557" y="1868557"/>
            <a:ext cx="10628243" cy="3416320"/>
          </a:xfrm>
          <a:prstGeom prst="rect">
            <a:avLst/>
          </a:prstGeom>
          <a:noFill/>
        </p:spPr>
        <p:txBody>
          <a:bodyPr wrap="square" rtlCol="0">
            <a:spAutoFit/>
          </a:bodyPr>
          <a:lstStyle/>
          <a:p>
            <a:r>
              <a:rPr lang="en-SG" dirty="0"/>
              <a:t>A Company launches a new product P1.</a:t>
            </a:r>
          </a:p>
          <a:p>
            <a:r>
              <a:rPr lang="en-SG" dirty="0"/>
              <a:t>Out of  100 target customers,  </a:t>
            </a:r>
          </a:p>
          <a:p>
            <a:pPr marL="285750" indent="-285750">
              <a:buFont typeface="Arial" panose="020B0604020202020204" pitchFamily="34" charset="0"/>
              <a:buChar char="•"/>
            </a:pPr>
            <a:r>
              <a:rPr lang="en-SG" dirty="0"/>
              <a:t>10 customers signed up on the spot;</a:t>
            </a:r>
          </a:p>
          <a:p>
            <a:pPr marL="285750" indent="-285750">
              <a:buFont typeface="Arial" panose="020B0604020202020204" pitchFamily="34" charset="0"/>
              <a:buChar char="•"/>
            </a:pPr>
            <a:r>
              <a:rPr lang="en-SG" dirty="0"/>
              <a:t>20 customers thought that P1 “sounds cool”;</a:t>
            </a:r>
          </a:p>
          <a:p>
            <a:pPr marL="285750" indent="-285750">
              <a:buFont typeface="Arial" panose="020B0604020202020204" pitchFamily="34" charset="0"/>
              <a:buChar char="•"/>
            </a:pPr>
            <a:r>
              <a:rPr lang="en-SG" dirty="0"/>
              <a:t>20 customers signed up in response to Company website or email;</a:t>
            </a:r>
          </a:p>
          <a:p>
            <a:pPr marL="285750" indent="-285750">
              <a:buFont typeface="Arial" panose="020B0604020202020204" pitchFamily="34" charset="0"/>
              <a:buChar char="•"/>
            </a:pPr>
            <a:r>
              <a:rPr lang="en-SG" dirty="0"/>
              <a:t>3 months later, 30 customers are using P1 more frequently;</a:t>
            </a:r>
          </a:p>
          <a:p>
            <a:pPr marL="285750" indent="-285750">
              <a:buFont typeface="Arial" panose="020B0604020202020204" pitchFamily="34" charset="0"/>
              <a:buChar char="•"/>
            </a:pPr>
            <a:r>
              <a:rPr lang="en-SG" dirty="0"/>
              <a:t>35 customers who signed up told their family or friends about P1;</a:t>
            </a:r>
          </a:p>
          <a:p>
            <a:endParaRPr lang="en-SG" dirty="0"/>
          </a:p>
          <a:p>
            <a:r>
              <a:rPr lang="en-SG" dirty="0"/>
              <a:t>Recently there was a service outage. 30 customers complained.</a:t>
            </a:r>
          </a:p>
          <a:p>
            <a:endParaRPr lang="en-SG" dirty="0"/>
          </a:p>
          <a:p>
            <a:r>
              <a:rPr lang="en-SG" dirty="0"/>
              <a:t>Does product P1 have higher Perceived value or Actual value?</a:t>
            </a:r>
          </a:p>
          <a:p>
            <a:endParaRPr lang="en-SG" dirty="0"/>
          </a:p>
        </p:txBody>
      </p:sp>
    </p:spTree>
    <p:extLst>
      <p:ext uri="{BB962C8B-B14F-4D97-AF65-F5344CB8AC3E}">
        <p14:creationId xmlns:p14="http://schemas.microsoft.com/office/powerpoint/2010/main" val="3188955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C3896-2CAF-5081-64FD-FD7CEF95AFEB}"/>
              </a:ext>
            </a:extLst>
          </p:cNvPr>
          <p:cNvSpPr>
            <a:spLocks noGrp="1"/>
          </p:cNvSpPr>
          <p:nvPr>
            <p:ph type="title"/>
          </p:nvPr>
        </p:nvSpPr>
        <p:spPr/>
        <p:txBody>
          <a:bodyPr>
            <a:normAutofit/>
          </a:bodyPr>
          <a:lstStyle/>
          <a:p>
            <a:pPr algn="ctr"/>
            <a:r>
              <a:rPr lang="en-SG" sz="3200" b="1" dirty="0"/>
              <a:t>Perceived Value Vs Actual Value</a:t>
            </a:r>
          </a:p>
        </p:txBody>
      </p:sp>
      <p:graphicFrame>
        <p:nvGraphicFramePr>
          <p:cNvPr id="4" name="Table 4">
            <a:extLst>
              <a:ext uri="{FF2B5EF4-FFF2-40B4-BE49-F238E27FC236}">
                <a16:creationId xmlns:a16="http://schemas.microsoft.com/office/drawing/2014/main" id="{77C34CC6-AA54-14A7-87CA-16D403993816}"/>
              </a:ext>
            </a:extLst>
          </p:cNvPr>
          <p:cNvGraphicFramePr>
            <a:graphicFrameLocks noGrp="1"/>
          </p:cNvGraphicFramePr>
          <p:nvPr>
            <p:ph idx="1"/>
            <p:extLst>
              <p:ext uri="{D42A27DB-BD31-4B8C-83A1-F6EECF244321}">
                <p14:modId xmlns:p14="http://schemas.microsoft.com/office/powerpoint/2010/main" val="1392790529"/>
              </p:ext>
            </p:extLst>
          </p:nvPr>
        </p:nvGraphicFramePr>
        <p:xfrm>
          <a:off x="838200" y="1690688"/>
          <a:ext cx="10561820" cy="4216400"/>
        </p:xfrm>
        <a:graphic>
          <a:graphicData uri="http://schemas.openxmlformats.org/drawingml/2006/table">
            <a:tbl>
              <a:tblPr firstRow="1" bandRow="1">
                <a:tableStyleId>{5940675A-B579-460E-94D1-54222C63F5DA}</a:tableStyleId>
              </a:tblPr>
              <a:tblGrid>
                <a:gridCol w="1704658">
                  <a:extLst>
                    <a:ext uri="{9D8B030D-6E8A-4147-A177-3AD203B41FA5}">
                      <a16:colId xmlns:a16="http://schemas.microsoft.com/office/drawing/2014/main" val="2950717612"/>
                    </a:ext>
                  </a:extLst>
                </a:gridCol>
                <a:gridCol w="7315232">
                  <a:extLst>
                    <a:ext uri="{9D8B030D-6E8A-4147-A177-3AD203B41FA5}">
                      <a16:colId xmlns:a16="http://schemas.microsoft.com/office/drawing/2014/main" val="1439464551"/>
                    </a:ext>
                  </a:extLst>
                </a:gridCol>
                <a:gridCol w="1541930">
                  <a:extLst>
                    <a:ext uri="{9D8B030D-6E8A-4147-A177-3AD203B41FA5}">
                      <a16:colId xmlns:a16="http://schemas.microsoft.com/office/drawing/2014/main" val="1821813410"/>
                    </a:ext>
                  </a:extLst>
                </a:gridCol>
              </a:tblGrid>
              <a:tr h="370840">
                <a:tc>
                  <a:txBody>
                    <a:bodyPr/>
                    <a:lstStyle/>
                    <a:p>
                      <a:pPr algn="ctr"/>
                      <a:r>
                        <a:rPr lang="en-SG" b="1" dirty="0"/>
                        <a:t>Value Type</a:t>
                      </a:r>
                    </a:p>
                  </a:txBody>
                  <a:tcPr/>
                </a:tc>
                <a:tc>
                  <a:txBody>
                    <a:bodyPr/>
                    <a:lstStyle/>
                    <a:p>
                      <a:pPr algn="ctr"/>
                      <a:r>
                        <a:rPr lang="en-SG" b="1" dirty="0"/>
                        <a:t>Value Identifier</a:t>
                      </a:r>
                    </a:p>
                  </a:txBody>
                  <a:tcPr/>
                </a:tc>
                <a:tc>
                  <a:txBody>
                    <a:bodyPr/>
                    <a:lstStyle/>
                    <a:p>
                      <a:pPr algn="ctr"/>
                      <a:r>
                        <a:rPr lang="en-SG" b="1" dirty="0"/>
                        <a:t>Minimum %</a:t>
                      </a:r>
                    </a:p>
                  </a:txBody>
                  <a:tcPr/>
                </a:tc>
                <a:extLst>
                  <a:ext uri="{0D108BD9-81ED-4DB2-BD59-A6C34878D82A}">
                    <a16:rowId xmlns:a16="http://schemas.microsoft.com/office/drawing/2014/main" val="1566625018"/>
                  </a:ext>
                </a:extLst>
              </a:tr>
              <a:tr h="370840">
                <a:tc rowSpan="3">
                  <a:txBody>
                    <a:bodyPr/>
                    <a:lstStyle/>
                    <a:p>
                      <a:r>
                        <a:rPr lang="en-SG" dirty="0"/>
                        <a:t>Perceived Value</a:t>
                      </a:r>
                    </a:p>
                  </a:txBody>
                  <a:tcPr/>
                </a:tc>
                <a:tc>
                  <a:txBody>
                    <a:bodyPr/>
                    <a:lstStyle/>
                    <a:p>
                      <a:r>
                        <a:rPr lang="en-US" dirty="0"/>
                        <a:t>When you describe your service or product to your target audience, what percent are ready to buy / sign up on the spot?</a:t>
                      </a:r>
                      <a:endParaRPr lang="en-SG" dirty="0"/>
                    </a:p>
                  </a:txBody>
                  <a:tcPr/>
                </a:tc>
                <a:tc rowSpan="3">
                  <a:txBody>
                    <a:bodyPr/>
                    <a:lstStyle/>
                    <a:p>
                      <a:r>
                        <a:rPr lang="en-SG" dirty="0"/>
                        <a:t>25%</a:t>
                      </a:r>
                    </a:p>
                  </a:txBody>
                  <a:tcPr/>
                </a:tc>
                <a:extLst>
                  <a:ext uri="{0D108BD9-81ED-4DB2-BD59-A6C34878D82A}">
                    <a16:rowId xmlns:a16="http://schemas.microsoft.com/office/drawing/2014/main" val="3115013604"/>
                  </a:ext>
                </a:extLst>
              </a:tr>
              <a:tr h="370840">
                <a:tc vMerge="1">
                  <a:txBody>
                    <a:bodyPr/>
                    <a:lstStyle/>
                    <a:p>
                      <a:endParaRPr lang="en-SG" dirty="0"/>
                    </a:p>
                  </a:txBody>
                  <a:tcPr/>
                </a:tc>
                <a:tc>
                  <a:txBody>
                    <a:bodyPr/>
                    <a:lstStyle/>
                    <a:p>
                      <a:r>
                        <a:rPr lang="en-US" dirty="0"/>
                        <a:t>When you describe your service or product to your target audience, how do they describe it? Is it “interesting”, “sounds cool”, or “OMG I need this now!”</a:t>
                      </a:r>
                      <a:endParaRPr lang="en-SG" dirty="0"/>
                    </a:p>
                  </a:txBody>
                  <a:tcPr/>
                </a:tc>
                <a:tc vMerge="1">
                  <a:txBody>
                    <a:bodyPr/>
                    <a:lstStyle/>
                    <a:p>
                      <a:r>
                        <a:rPr kumimoji="0" lang="en-SG" sz="1800" b="0" i="0" u="none" strike="noStrike" kern="1200" cap="none" spc="0" normalizeH="0" baseline="0" noProof="0" dirty="0">
                          <a:ln>
                            <a:noFill/>
                          </a:ln>
                          <a:solidFill>
                            <a:prstClr val="black"/>
                          </a:solidFill>
                          <a:effectLst/>
                          <a:uLnTx/>
                          <a:uFillTx/>
                          <a:latin typeface="Calibri" panose="020F0502020204030204"/>
                          <a:ea typeface="+mn-ea"/>
                          <a:cs typeface="+mn-cs"/>
                        </a:rPr>
                        <a:t>High/Low</a:t>
                      </a:r>
                      <a:endParaRPr lang="en-SG"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92233"/>
                  </a:ext>
                </a:extLst>
              </a:tr>
              <a:tr h="370840">
                <a:tc vMerge="1">
                  <a:txBody>
                    <a:bodyPr/>
                    <a:lstStyle/>
                    <a:p>
                      <a:endParaRPr lang="en-SG" dirty="0"/>
                    </a:p>
                  </a:txBody>
                  <a:tcPr/>
                </a:tc>
                <a:tc>
                  <a:txBody>
                    <a:bodyPr/>
                    <a:lstStyle/>
                    <a:p>
                      <a:r>
                        <a:rPr lang="en-US" dirty="0"/>
                        <a:t>Put up a sign-up page on your website or email people and ask them to buy or sign-up. What % sign up for it?</a:t>
                      </a:r>
                      <a:endParaRPr lang="en-SG" dirty="0"/>
                    </a:p>
                  </a:txBody>
                  <a:tcPr/>
                </a:tc>
                <a:tc vMerge="1">
                  <a:txBody>
                    <a:bodyPr/>
                    <a:lstStyle/>
                    <a:p>
                      <a:r>
                        <a:rPr kumimoji="0" lang="en-SG" sz="1800" b="0" i="0" u="none" strike="noStrike" kern="1200" cap="none" spc="0" normalizeH="0" baseline="0" noProof="0" dirty="0">
                          <a:ln>
                            <a:noFill/>
                          </a:ln>
                          <a:solidFill>
                            <a:prstClr val="black"/>
                          </a:solidFill>
                          <a:effectLst/>
                          <a:uLnTx/>
                          <a:uFillTx/>
                          <a:latin typeface="Calibri" panose="020F0502020204030204"/>
                          <a:ea typeface="+mn-ea"/>
                          <a:cs typeface="+mn-cs"/>
                        </a:rPr>
                        <a:t>High/Low</a:t>
                      </a:r>
                      <a:endParaRPr lang="en-SG"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276709"/>
                  </a:ext>
                </a:extLst>
              </a:tr>
              <a:tr h="370840">
                <a:tc rowSpan="3">
                  <a:txBody>
                    <a:bodyPr/>
                    <a:lstStyle/>
                    <a:p>
                      <a:r>
                        <a:rPr lang="en-SG" dirty="0"/>
                        <a:t>Actual Value</a:t>
                      </a:r>
                    </a:p>
                  </a:txBody>
                  <a:tcPr/>
                </a:tc>
                <a:tc>
                  <a:txBody>
                    <a:bodyPr/>
                    <a:lstStyle/>
                    <a:p>
                      <a:r>
                        <a:rPr lang="en-US" dirty="0"/>
                        <a:t>Of the people who are currently using your product and are not friends or family members, what percent would definitely tell friends about it? (Example: Net Promoter Score)</a:t>
                      </a:r>
                      <a:endParaRPr lang="en-SG" dirty="0"/>
                    </a:p>
                  </a:txBody>
                  <a:tcPr/>
                </a:tc>
                <a:tc rowSpan="3">
                  <a:txBody>
                    <a:bodyPr/>
                    <a:lstStyle/>
                    <a:p>
                      <a:r>
                        <a:rPr kumimoji="0" lang="en-SG" sz="1800" b="0" u="none" strike="noStrike" kern="1200" cap="none" spc="0" normalizeH="0" baseline="0" noProof="0" dirty="0">
                          <a:ln>
                            <a:noFill/>
                          </a:ln>
                          <a:solidFill>
                            <a:prstClr val="black"/>
                          </a:solidFill>
                          <a:effectLst/>
                          <a:uLnTx/>
                          <a:uFillTx/>
                        </a:rPr>
                        <a:t>30%</a:t>
                      </a:r>
                      <a:endParaRPr lang="en-SG" dirty="0"/>
                    </a:p>
                  </a:txBody>
                  <a:tcPr/>
                </a:tc>
                <a:extLst>
                  <a:ext uri="{0D108BD9-81ED-4DB2-BD59-A6C34878D82A}">
                    <a16:rowId xmlns:a16="http://schemas.microsoft.com/office/drawing/2014/main" val="3512981045"/>
                  </a:ext>
                </a:extLst>
              </a:tr>
              <a:tr h="370840">
                <a:tc vMerge="1">
                  <a:txBody>
                    <a:bodyPr/>
                    <a:lstStyle/>
                    <a:p>
                      <a:endParaRPr lang="en-SG" dirty="0"/>
                    </a:p>
                  </a:txBody>
                  <a:tcPr/>
                </a:tc>
                <a:tc>
                  <a:txBody>
                    <a:bodyPr/>
                    <a:lstStyle/>
                    <a:p>
                      <a:r>
                        <a:rPr lang="en-US" dirty="0"/>
                        <a:t>Of people using your product, what % of them are using it more frequently now than previously 3 months ago?</a:t>
                      </a:r>
                      <a:endParaRPr lang="en-SG" dirty="0"/>
                    </a:p>
                  </a:txBody>
                  <a:tcPr/>
                </a:tc>
                <a:tc vMerge="1">
                  <a:txBody>
                    <a:bodyPr/>
                    <a:lstStyle/>
                    <a:p>
                      <a:r>
                        <a:rPr kumimoji="0" lang="en-SG" sz="1800" b="0" i="0" u="none" strike="noStrike" kern="1200" cap="none" spc="0" normalizeH="0" baseline="0" noProof="0" dirty="0">
                          <a:ln>
                            <a:noFill/>
                          </a:ln>
                          <a:solidFill>
                            <a:prstClr val="black"/>
                          </a:solidFill>
                          <a:effectLst/>
                          <a:uLnTx/>
                          <a:uFillTx/>
                          <a:latin typeface="Calibri" panose="020F0502020204030204"/>
                          <a:ea typeface="+mn-ea"/>
                          <a:cs typeface="+mn-cs"/>
                        </a:rPr>
                        <a:t>High/Low</a:t>
                      </a:r>
                      <a:endParaRPr lang="en-SG"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8260539"/>
                  </a:ext>
                </a:extLst>
              </a:tr>
              <a:tr h="370840">
                <a:tc vMerge="1">
                  <a:txBody>
                    <a:bodyPr/>
                    <a:lstStyle/>
                    <a:p>
                      <a:endParaRPr lang="en-SG" dirty="0"/>
                    </a:p>
                  </a:txBody>
                  <a:tcPr/>
                </a:tc>
                <a:tc>
                  <a:txBody>
                    <a:bodyPr/>
                    <a:lstStyle/>
                    <a:p>
                      <a:r>
                        <a:rPr lang="en-US" dirty="0"/>
                        <a:t>If your service has ever stopped working, what % of your users complained?</a:t>
                      </a:r>
                      <a:endParaRPr lang="en-SG" dirty="0"/>
                    </a:p>
                  </a:txBody>
                  <a:tcPr/>
                </a:tc>
                <a:tc vMerge="1">
                  <a:txBody>
                    <a:bodyPr/>
                    <a:lstStyle/>
                    <a:p>
                      <a:r>
                        <a:rPr kumimoji="0" lang="en-SG" sz="1800" b="0" i="0" u="none" strike="noStrike" kern="1200" cap="none" spc="0" normalizeH="0" baseline="0" noProof="0" dirty="0">
                          <a:ln>
                            <a:noFill/>
                          </a:ln>
                          <a:solidFill>
                            <a:prstClr val="black"/>
                          </a:solidFill>
                          <a:effectLst/>
                          <a:uLnTx/>
                          <a:uFillTx/>
                          <a:latin typeface="Calibri" panose="020F0502020204030204"/>
                          <a:ea typeface="+mn-ea"/>
                          <a:cs typeface="+mn-cs"/>
                        </a:rPr>
                        <a:t>High/Low</a:t>
                      </a:r>
                      <a:endParaRPr lang="en-SG"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553255"/>
                  </a:ext>
                </a:extLst>
              </a:tr>
            </a:tbl>
          </a:graphicData>
        </a:graphic>
      </p:graphicFrame>
    </p:spTree>
    <p:extLst>
      <p:ext uri="{BB962C8B-B14F-4D97-AF65-F5344CB8AC3E}">
        <p14:creationId xmlns:p14="http://schemas.microsoft.com/office/powerpoint/2010/main" val="919637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45BDF-5836-C1CF-F1CB-F659DEFC8423}"/>
              </a:ext>
            </a:extLst>
          </p:cNvPr>
          <p:cNvSpPr>
            <a:spLocks noGrp="1"/>
          </p:cNvSpPr>
          <p:nvPr>
            <p:ph type="title"/>
          </p:nvPr>
        </p:nvSpPr>
        <p:spPr>
          <a:xfrm>
            <a:off x="838200" y="365126"/>
            <a:ext cx="10515600" cy="539336"/>
          </a:xfrm>
        </p:spPr>
        <p:txBody>
          <a:bodyPr>
            <a:normAutofit/>
          </a:bodyPr>
          <a:lstStyle/>
          <a:p>
            <a:pPr algn="ctr"/>
            <a:r>
              <a:rPr lang="en-SG" sz="3200" b="1" dirty="0"/>
              <a:t>Value Comparison</a:t>
            </a:r>
          </a:p>
        </p:txBody>
      </p:sp>
      <p:graphicFrame>
        <p:nvGraphicFramePr>
          <p:cNvPr id="4" name="Table 4">
            <a:extLst>
              <a:ext uri="{FF2B5EF4-FFF2-40B4-BE49-F238E27FC236}">
                <a16:creationId xmlns:a16="http://schemas.microsoft.com/office/drawing/2014/main" id="{7E980E90-E295-B087-2070-AC3941E8DC3F}"/>
              </a:ext>
            </a:extLst>
          </p:cNvPr>
          <p:cNvGraphicFramePr>
            <a:graphicFrameLocks noGrp="1"/>
          </p:cNvGraphicFramePr>
          <p:nvPr>
            <p:ph idx="1"/>
            <p:extLst>
              <p:ext uri="{D42A27DB-BD31-4B8C-83A1-F6EECF244321}">
                <p14:modId xmlns:p14="http://schemas.microsoft.com/office/powerpoint/2010/main" val="1376467282"/>
              </p:ext>
            </p:extLst>
          </p:nvPr>
        </p:nvGraphicFramePr>
        <p:xfrm>
          <a:off x="1243552" y="1194350"/>
          <a:ext cx="9704896" cy="4820920"/>
        </p:xfrm>
        <a:graphic>
          <a:graphicData uri="http://schemas.openxmlformats.org/drawingml/2006/table">
            <a:tbl>
              <a:tblPr firstRow="1" bandRow="1">
                <a:tableStyleId>{5940675A-B579-460E-94D1-54222C63F5DA}</a:tableStyleId>
              </a:tblPr>
              <a:tblGrid>
                <a:gridCol w="2181225">
                  <a:extLst>
                    <a:ext uri="{9D8B030D-6E8A-4147-A177-3AD203B41FA5}">
                      <a16:colId xmlns:a16="http://schemas.microsoft.com/office/drawing/2014/main" val="2548740036"/>
                    </a:ext>
                  </a:extLst>
                </a:gridCol>
                <a:gridCol w="1732852">
                  <a:extLst>
                    <a:ext uri="{9D8B030D-6E8A-4147-A177-3AD203B41FA5}">
                      <a16:colId xmlns:a16="http://schemas.microsoft.com/office/drawing/2014/main" val="3592810539"/>
                    </a:ext>
                  </a:extLst>
                </a:gridCol>
                <a:gridCol w="2807652">
                  <a:extLst>
                    <a:ext uri="{9D8B030D-6E8A-4147-A177-3AD203B41FA5}">
                      <a16:colId xmlns:a16="http://schemas.microsoft.com/office/drawing/2014/main" val="1672835084"/>
                    </a:ext>
                  </a:extLst>
                </a:gridCol>
                <a:gridCol w="1490091">
                  <a:extLst>
                    <a:ext uri="{9D8B030D-6E8A-4147-A177-3AD203B41FA5}">
                      <a16:colId xmlns:a16="http://schemas.microsoft.com/office/drawing/2014/main" val="52669519"/>
                    </a:ext>
                  </a:extLst>
                </a:gridCol>
                <a:gridCol w="1493076">
                  <a:extLst>
                    <a:ext uri="{9D8B030D-6E8A-4147-A177-3AD203B41FA5}">
                      <a16:colId xmlns:a16="http://schemas.microsoft.com/office/drawing/2014/main" val="3801659692"/>
                    </a:ext>
                  </a:extLst>
                </a:gridCol>
              </a:tblGrid>
              <a:tr h="370840">
                <a:tc>
                  <a:txBody>
                    <a:bodyPr/>
                    <a:lstStyle/>
                    <a:p>
                      <a:pPr algn="ctr"/>
                      <a:r>
                        <a:rPr lang="en-SG" b="1" dirty="0"/>
                        <a:t>Brand/Commodity</a:t>
                      </a:r>
                    </a:p>
                  </a:txBody>
                  <a:tcPr/>
                </a:tc>
                <a:tc>
                  <a:txBody>
                    <a:bodyPr/>
                    <a:lstStyle/>
                    <a:p>
                      <a:pPr algn="ctr"/>
                      <a:r>
                        <a:rPr lang="en-SG" b="1" dirty="0"/>
                        <a:t>Perceived Value</a:t>
                      </a:r>
                    </a:p>
                  </a:txBody>
                  <a:tcPr/>
                </a:tc>
                <a:tc>
                  <a:txBody>
                    <a:bodyPr/>
                    <a:lstStyle/>
                    <a:p>
                      <a:pPr algn="ctr"/>
                      <a:r>
                        <a:rPr lang="en-SG" b="1" dirty="0"/>
                        <a:t>Actual Value (Cost/Benefit)</a:t>
                      </a:r>
                    </a:p>
                  </a:txBody>
                  <a:tcPr/>
                </a:tc>
                <a:tc>
                  <a:txBody>
                    <a:bodyPr/>
                    <a:lstStyle/>
                    <a:p>
                      <a:pPr algn="ctr"/>
                      <a:r>
                        <a:rPr lang="en-SG" b="1" dirty="0"/>
                        <a:t>Sales Margin</a:t>
                      </a:r>
                    </a:p>
                  </a:txBody>
                  <a:tcPr/>
                </a:tc>
                <a:tc>
                  <a:txBody>
                    <a:bodyPr/>
                    <a:lstStyle/>
                    <a:p>
                      <a:pPr algn="ctr"/>
                      <a:r>
                        <a:rPr lang="en-SG" b="1" dirty="0"/>
                        <a:t>Sales Volume</a:t>
                      </a:r>
                    </a:p>
                  </a:txBody>
                  <a:tcPr/>
                </a:tc>
                <a:extLst>
                  <a:ext uri="{0D108BD9-81ED-4DB2-BD59-A6C34878D82A}">
                    <a16:rowId xmlns:a16="http://schemas.microsoft.com/office/drawing/2014/main" val="1380101139"/>
                  </a:ext>
                </a:extLst>
              </a:tr>
              <a:tr h="370840">
                <a:tc>
                  <a:txBody>
                    <a:bodyPr/>
                    <a:lstStyle/>
                    <a:p>
                      <a:r>
                        <a:rPr lang="en-SG" dirty="0"/>
                        <a:t>Luxury Motorcycle</a:t>
                      </a:r>
                    </a:p>
                  </a:txBody>
                  <a:tcPr/>
                </a:tc>
                <a:tc>
                  <a:txBody>
                    <a:bodyPr/>
                    <a:lstStyle/>
                    <a:p>
                      <a:pPr algn="ctr"/>
                      <a:r>
                        <a:rPr lang="en-SG" dirty="0"/>
                        <a:t>High</a:t>
                      </a:r>
                    </a:p>
                  </a:txBody>
                  <a:tcPr/>
                </a:tc>
                <a:tc>
                  <a:txBody>
                    <a:bodyPr/>
                    <a:lstStyle/>
                    <a:p>
                      <a:pPr algn="ctr"/>
                      <a:r>
                        <a:rPr lang="en-SG" dirty="0"/>
                        <a:t>Medium</a:t>
                      </a:r>
                    </a:p>
                  </a:txBody>
                  <a:tcPr/>
                </a:tc>
                <a:tc>
                  <a:txBody>
                    <a:bodyPr/>
                    <a:lstStyle/>
                    <a:p>
                      <a:pPr algn="ctr"/>
                      <a:r>
                        <a:rPr lang="en-SG" dirty="0"/>
                        <a:t>High</a:t>
                      </a:r>
                    </a:p>
                  </a:txBody>
                  <a:tcPr/>
                </a:tc>
                <a:tc>
                  <a:txBody>
                    <a:bodyPr/>
                    <a:lstStyle/>
                    <a:p>
                      <a:pPr algn="ctr"/>
                      <a:r>
                        <a:rPr lang="en-SG" dirty="0"/>
                        <a:t>Low</a:t>
                      </a:r>
                    </a:p>
                  </a:txBody>
                  <a:tcPr/>
                </a:tc>
                <a:extLst>
                  <a:ext uri="{0D108BD9-81ED-4DB2-BD59-A6C34878D82A}">
                    <a16:rowId xmlns:a16="http://schemas.microsoft.com/office/drawing/2014/main" val="1297746581"/>
                  </a:ext>
                </a:extLst>
              </a:tr>
              <a:tr h="370840">
                <a:tc>
                  <a:txBody>
                    <a:bodyPr/>
                    <a:lstStyle/>
                    <a:p>
                      <a:r>
                        <a:rPr lang="en-SG" dirty="0"/>
                        <a:t>Economy Motorcycle</a:t>
                      </a:r>
                    </a:p>
                  </a:txBody>
                  <a:tcPr/>
                </a:tc>
                <a:tc>
                  <a:txBody>
                    <a:bodyPr/>
                    <a:lstStyle/>
                    <a:p>
                      <a:pPr algn="ctr"/>
                      <a:r>
                        <a:rPr lang="en-SG" dirty="0"/>
                        <a:t>Low/ Medium</a:t>
                      </a:r>
                    </a:p>
                  </a:txBody>
                  <a:tcPr/>
                </a:tc>
                <a:tc>
                  <a:txBody>
                    <a:bodyPr/>
                    <a:lstStyle/>
                    <a:p>
                      <a:pPr algn="ctr"/>
                      <a:r>
                        <a:rPr lang="en-SG" dirty="0"/>
                        <a:t>High</a:t>
                      </a:r>
                    </a:p>
                  </a:txBody>
                  <a:tcPr/>
                </a:tc>
                <a:tc>
                  <a:txBody>
                    <a:bodyPr/>
                    <a:lstStyle/>
                    <a:p>
                      <a:pPr algn="ctr"/>
                      <a:r>
                        <a:rPr lang="en-SG" dirty="0"/>
                        <a:t>Low</a:t>
                      </a:r>
                    </a:p>
                  </a:txBody>
                  <a:tcPr/>
                </a:tc>
                <a:tc>
                  <a:txBody>
                    <a:bodyPr/>
                    <a:lstStyle/>
                    <a:p>
                      <a:pPr algn="ctr"/>
                      <a:r>
                        <a:rPr lang="en-SG" dirty="0"/>
                        <a:t>High</a:t>
                      </a:r>
                    </a:p>
                  </a:txBody>
                  <a:tcPr/>
                </a:tc>
                <a:extLst>
                  <a:ext uri="{0D108BD9-81ED-4DB2-BD59-A6C34878D82A}">
                    <a16:rowId xmlns:a16="http://schemas.microsoft.com/office/drawing/2014/main" val="2836570237"/>
                  </a:ext>
                </a:extLst>
              </a:tr>
              <a:tr h="370840">
                <a:tc>
                  <a:txBody>
                    <a:bodyPr/>
                    <a:lstStyle/>
                    <a:p>
                      <a:endParaRPr lang="en-SG" dirty="0"/>
                    </a:p>
                  </a:txBody>
                  <a:tcPr/>
                </a:tc>
                <a:tc>
                  <a:txBody>
                    <a:bodyPr/>
                    <a:lstStyle/>
                    <a:p>
                      <a:pPr algn="ctr"/>
                      <a:endParaRPr lang="en-SG" dirty="0"/>
                    </a:p>
                  </a:txBody>
                  <a:tcPr/>
                </a:tc>
                <a:tc>
                  <a:txBody>
                    <a:bodyPr/>
                    <a:lstStyle/>
                    <a:p>
                      <a:pPr algn="ctr"/>
                      <a:endParaRPr lang="en-SG" dirty="0"/>
                    </a:p>
                  </a:txBody>
                  <a:tcPr/>
                </a:tc>
                <a:tc>
                  <a:txBody>
                    <a:bodyPr/>
                    <a:lstStyle/>
                    <a:p>
                      <a:pPr algn="ctr"/>
                      <a:endParaRPr lang="en-SG" dirty="0"/>
                    </a:p>
                  </a:txBody>
                  <a:tcPr/>
                </a:tc>
                <a:tc>
                  <a:txBody>
                    <a:bodyPr/>
                    <a:lstStyle/>
                    <a:p>
                      <a:pPr algn="ctr"/>
                      <a:endParaRPr lang="en-SG" dirty="0"/>
                    </a:p>
                  </a:txBody>
                  <a:tcPr/>
                </a:tc>
                <a:extLst>
                  <a:ext uri="{0D108BD9-81ED-4DB2-BD59-A6C34878D82A}">
                    <a16:rowId xmlns:a16="http://schemas.microsoft.com/office/drawing/2014/main" val="3727580941"/>
                  </a:ext>
                </a:extLst>
              </a:tr>
              <a:tr h="370840">
                <a:tc>
                  <a:txBody>
                    <a:bodyPr/>
                    <a:lstStyle/>
                    <a:p>
                      <a:r>
                        <a:rPr lang="en-SG" dirty="0"/>
                        <a:t>Luxury Watch</a:t>
                      </a:r>
                    </a:p>
                  </a:txBody>
                  <a:tcPr/>
                </a:tc>
                <a:tc>
                  <a:txBody>
                    <a:bodyPr/>
                    <a:lstStyle/>
                    <a:p>
                      <a:pPr algn="ctr"/>
                      <a:r>
                        <a:rPr lang="en-SG" dirty="0"/>
                        <a:t>High</a:t>
                      </a:r>
                    </a:p>
                  </a:txBody>
                  <a:tcPr/>
                </a:tc>
                <a:tc>
                  <a:txBody>
                    <a:bodyPr/>
                    <a:lstStyle/>
                    <a:p>
                      <a:pPr algn="ctr"/>
                      <a:r>
                        <a:rPr lang="en-SG" dirty="0"/>
                        <a:t>Medium/Low</a:t>
                      </a:r>
                    </a:p>
                  </a:txBody>
                  <a:tcPr/>
                </a:tc>
                <a:tc>
                  <a:txBody>
                    <a:bodyPr/>
                    <a:lstStyle/>
                    <a:p>
                      <a:pPr algn="ctr"/>
                      <a:r>
                        <a:rPr lang="en-SG" dirty="0"/>
                        <a:t>High</a:t>
                      </a:r>
                    </a:p>
                  </a:txBody>
                  <a:tcPr/>
                </a:tc>
                <a:tc>
                  <a:txBody>
                    <a:bodyPr/>
                    <a:lstStyle/>
                    <a:p>
                      <a:pPr algn="ctr"/>
                      <a:r>
                        <a:rPr lang="en-SG" dirty="0"/>
                        <a:t>Low</a:t>
                      </a:r>
                    </a:p>
                  </a:txBody>
                  <a:tcPr/>
                </a:tc>
                <a:extLst>
                  <a:ext uri="{0D108BD9-81ED-4DB2-BD59-A6C34878D82A}">
                    <a16:rowId xmlns:a16="http://schemas.microsoft.com/office/drawing/2014/main" val="1548011191"/>
                  </a:ext>
                </a:extLst>
              </a:tr>
              <a:tr h="370840">
                <a:tc>
                  <a:txBody>
                    <a:bodyPr/>
                    <a:lstStyle/>
                    <a:p>
                      <a:r>
                        <a:rPr lang="en-SG" dirty="0"/>
                        <a:t>Economy Watch</a:t>
                      </a:r>
                    </a:p>
                  </a:txBody>
                  <a:tcPr/>
                </a:tc>
                <a:tc>
                  <a:txBody>
                    <a:bodyPr/>
                    <a:lstStyle/>
                    <a:p>
                      <a:pPr algn="ctr"/>
                      <a:r>
                        <a:rPr lang="en-SG" dirty="0"/>
                        <a:t>Medium</a:t>
                      </a:r>
                    </a:p>
                  </a:txBody>
                  <a:tcPr/>
                </a:tc>
                <a:tc>
                  <a:txBody>
                    <a:bodyPr/>
                    <a:lstStyle/>
                    <a:p>
                      <a:pPr algn="ctr"/>
                      <a:r>
                        <a:rPr lang="en-SG" dirty="0"/>
                        <a:t>High</a:t>
                      </a:r>
                    </a:p>
                  </a:txBody>
                  <a:tcPr/>
                </a:tc>
                <a:tc>
                  <a:txBody>
                    <a:bodyPr/>
                    <a:lstStyle/>
                    <a:p>
                      <a:pPr algn="ctr"/>
                      <a:r>
                        <a:rPr lang="en-SG" dirty="0"/>
                        <a:t>Medium/Low</a:t>
                      </a:r>
                    </a:p>
                  </a:txBody>
                  <a:tcPr/>
                </a:tc>
                <a:tc>
                  <a:txBody>
                    <a:bodyPr/>
                    <a:lstStyle/>
                    <a:p>
                      <a:pPr algn="ctr"/>
                      <a:r>
                        <a:rPr lang="en-SG" dirty="0"/>
                        <a:t>High</a:t>
                      </a:r>
                    </a:p>
                  </a:txBody>
                  <a:tcPr/>
                </a:tc>
                <a:extLst>
                  <a:ext uri="{0D108BD9-81ED-4DB2-BD59-A6C34878D82A}">
                    <a16:rowId xmlns:a16="http://schemas.microsoft.com/office/drawing/2014/main" val="649886906"/>
                  </a:ext>
                </a:extLst>
              </a:tr>
              <a:tr h="370840">
                <a:tc>
                  <a:txBody>
                    <a:bodyPr/>
                    <a:lstStyle/>
                    <a:p>
                      <a:endParaRPr lang="en-SG" dirty="0"/>
                    </a:p>
                  </a:txBody>
                  <a:tcPr/>
                </a:tc>
                <a:tc>
                  <a:txBody>
                    <a:bodyPr/>
                    <a:lstStyle/>
                    <a:p>
                      <a:pPr algn="ctr"/>
                      <a:endParaRPr lang="en-SG" dirty="0"/>
                    </a:p>
                  </a:txBody>
                  <a:tcPr/>
                </a:tc>
                <a:tc>
                  <a:txBody>
                    <a:bodyPr/>
                    <a:lstStyle/>
                    <a:p>
                      <a:pPr algn="ctr"/>
                      <a:endParaRPr lang="en-SG" dirty="0"/>
                    </a:p>
                  </a:txBody>
                  <a:tcPr/>
                </a:tc>
                <a:tc>
                  <a:txBody>
                    <a:bodyPr/>
                    <a:lstStyle/>
                    <a:p>
                      <a:pPr algn="ctr"/>
                      <a:endParaRPr lang="en-SG" dirty="0"/>
                    </a:p>
                  </a:txBody>
                  <a:tcPr/>
                </a:tc>
                <a:tc>
                  <a:txBody>
                    <a:bodyPr/>
                    <a:lstStyle/>
                    <a:p>
                      <a:pPr algn="ctr"/>
                      <a:endParaRPr lang="en-SG"/>
                    </a:p>
                  </a:txBody>
                  <a:tcPr/>
                </a:tc>
                <a:extLst>
                  <a:ext uri="{0D108BD9-81ED-4DB2-BD59-A6C34878D82A}">
                    <a16:rowId xmlns:a16="http://schemas.microsoft.com/office/drawing/2014/main" val="157701683"/>
                  </a:ext>
                </a:extLst>
              </a:tr>
              <a:tr h="370840">
                <a:tc>
                  <a:txBody>
                    <a:bodyPr/>
                    <a:lstStyle/>
                    <a:p>
                      <a:r>
                        <a:rPr lang="en-SG" dirty="0"/>
                        <a:t>Diamonds</a:t>
                      </a:r>
                    </a:p>
                  </a:txBody>
                  <a:tcPr/>
                </a:tc>
                <a:tc>
                  <a:txBody>
                    <a:bodyPr/>
                    <a:lstStyle/>
                    <a:p>
                      <a:pPr algn="ctr"/>
                      <a:r>
                        <a:rPr lang="en-SG" dirty="0"/>
                        <a:t>High</a:t>
                      </a:r>
                    </a:p>
                  </a:txBody>
                  <a:tcPr/>
                </a:tc>
                <a:tc>
                  <a:txBody>
                    <a:bodyPr/>
                    <a:lstStyle/>
                    <a:p>
                      <a:pPr algn="ctr"/>
                      <a:r>
                        <a:rPr lang="en-SG" dirty="0"/>
                        <a:t>Medium/Low</a:t>
                      </a:r>
                    </a:p>
                  </a:txBody>
                  <a:tcPr/>
                </a:tc>
                <a:tc>
                  <a:txBody>
                    <a:bodyPr/>
                    <a:lstStyle/>
                    <a:p>
                      <a:pPr algn="ctr"/>
                      <a:r>
                        <a:rPr lang="en-SG" dirty="0"/>
                        <a:t>High</a:t>
                      </a:r>
                    </a:p>
                  </a:txBody>
                  <a:tcPr/>
                </a:tc>
                <a:tc>
                  <a:txBody>
                    <a:bodyPr/>
                    <a:lstStyle/>
                    <a:p>
                      <a:pPr algn="ctr"/>
                      <a:r>
                        <a:rPr lang="en-SG" dirty="0"/>
                        <a:t>Low</a:t>
                      </a:r>
                    </a:p>
                  </a:txBody>
                  <a:tcPr/>
                </a:tc>
                <a:extLst>
                  <a:ext uri="{0D108BD9-81ED-4DB2-BD59-A6C34878D82A}">
                    <a16:rowId xmlns:a16="http://schemas.microsoft.com/office/drawing/2014/main" val="3520783579"/>
                  </a:ext>
                </a:extLst>
              </a:tr>
              <a:tr h="370840">
                <a:tc>
                  <a:txBody>
                    <a:bodyPr/>
                    <a:lstStyle/>
                    <a:p>
                      <a:r>
                        <a:rPr lang="en-SG" dirty="0"/>
                        <a:t>Gold</a:t>
                      </a:r>
                    </a:p>
                  </a:txBody>
                  <a:tcPr/>
                </a:tc>
                <a:tc>
                  <a:txBody>
                    <a:bodyPr/>
                    <a:lstStyle/>
                    <a:p>
                      <a:pPr algn="ctr"/>
                      <a:r>
                        <a:rPr lang="en-SG" dirty="0"/>
                        <a:t>Medium</a:t>
                      </a:r>
                    </a:p>
                  </a:txBody>
                  <a:tcPr/>
                </a:tc>
                <a:tc>
                  <a:txBody>
                    <a:bodyPr/>
                    <a:lstStyle/>
                    <a:p>
                      <a:pPr algn="ctr"/>
                      <a:r>
                        <a:rPr lang="en-SG" dirty="0"/>
                        <a:t>High</a:t>
                      </a:r>
                    </a:p>
                  </a:txBody>
                  <a:tcPr/>
                </a:tc>
                <a:tc>
                  <a:txBody>
                    <a:bodyPr/>
                    <a:lstStyle/>
                    <a:p>
                      <a:pPr algn="ctr"/>
                      <a:r>
                        <a:rPr lang="en-SG" dirty="0"/>
                        <a:t>Medium/Low</a:t>
                      </a:r>
                    </a:p>
                  </a:txBody>
                  <a:tcPr/>
                </a:tc>
                <a:tc>
                  <a:txBody>
                    <a:bodyPr/>
                    <a:lstStyle/>
                    <a:p>
                      <a:pPr algn="ctr"/>
                      <a:r>
                        <a:rPr lang="en-SG" dirty="0"/>
                        <a:t>High</a:t>
                      </a:r>
                    </a:p>
                  </a:txBody>
                  <a:tcPr/>
                </a:tc>
                <a:extLst>
                  <a:ext uri="{0D108BD9-81ED-4DB2-BD59-A6C34878D82A}">
                    <a16:rowId xmlns:a16="http://schemas.microsoft.com/office/drawing/2014/main" val="1060820772"/>
                  </a:ext>
                </a:extLst>
              </a:tr>
              <a:tr h="370840">
                <a:tc>
                  <a:txBody>
                    <a:bodyPr/>
                    <a:lstStyle/>
                    <a:p>
                      <a:r>
                        <a:rPr lang="en-SG" dirty="0"/>
                        <a:t>Silver</a:t>
                      </a:r>
                    </a:p>
                  </a:txBody>
                  <a:tcPr/>
                </a:tc>
                <a:tc>
                  <a:txBody>
                    <a:bodyPr/>
                    <a:lstStyle/>
                    <a:p>
                      <a:pPr algn="ctr"/>
                      <a:r>
                        <a:rPr lang="en-SG" dirty="0"/>
                        <a:t>Low</a:t>
                      </a:r>
                    </a:p>
                  </a:txBody>
                  <a:tcPr/>
                </a:tc>
                <a:tc>
                  <a:txBody>
                    <a:bodyPr/>
                    <a:lstStyle/>
                    <a:p>
                      <a:pPr algn="ctr"/>
                      <a:r>
                        <a:rPr lang="en-SG" dirty="0"/>
                        <a:t>High</a:t>
                      </a:r>
                    </a:p>
                  </a:txBody>
                  <a:tcPr/>
                </a:tc>
                <a:tc>
                  <a:txBody>
                    <a:bodyPr/>
                    <a:lstStyle/>
                    <a:p>
                      <a:pPr algn="ctr"/>
                      <a:r>
                        <a:rPr lang="en-SG" dirty="0"/>
                        <a:t>Low</a:t>
                      </a:r>
                    </a:p>
                  </a:txBody>
                  <a:tcPr/>
                </a:tc>
                <a:tc>
                  <a:txBody>
                    <a:bodyPr/>
                    <a:lstStyle/>
                    <a:p>
                      <a:pPr algn="ctr"/>
                      <a:r>
                        <a:rPr lang="en-SG" dirty="0"/>
                        <a:t>High</a:t>
                      </a:r>
                    </a:p>
                  </a:txBody>
                  <a:tcPr/>
                </a:tc>
                <a:extLst>
                  <a:ext uri="{0D108BD9-81ED-4DB2-BD59-A6C34878D82A}">
                    <a16:rowId xmlns:a16="http://schemas.microsoft.com/office/drawing/2014/main" val="3254368733"/>
                  </a:ext>
                </a:extLst>
              </a:tr>
              <a:tr h="370840">
                <a:tc>
                  <a:txBody>
                    <a:bodyPr/>
                    <a:lstStyle/>
                    <a:p>
                      <a:r>
                        <a:rPr lang="en-SG" dirty="0"/>
                        <a:t>Drinking Water</a:t>
                      </a:r>
                    </a:p>
                  </a:txBody>
                  <a:tcPr/>
                </a:tc>
                <a:tc>
                  <a:txBody>
                    <a:bodyPr/>
                    <a:lstStyle/>
                    <a:p>
                      <a:pPr algn="ctr"/>
                      <a:r>
                        <a:rPr lang="en-SG" dirty="0"/>
                        <a:t>Low</a:t>
                      </a:r>
                    </a:p>
                  </a:txBody>
                  <a:tcPr/>
                </a:tc>
                <a:tc>
                  <a:txBody>
                    <a:bodyPr/>
                    <a:lstStyle/>
                    <a:p>
                      <a:pPr algn="ctr"/>
                      <a:r>
                        <a:rPr lang="en-SG" dirty="0"/>
                        <a:t>High</a:t>
                      </a:r>
                    </a:p>
                  </a:txBody>
                  <a:tcPr/>
                </a:tc>
                <a:tc>
                  <a:txBody>
                    <a:bodyPr/>
                    <a:lstStyle/>
                    <a:p>
                      <a:pPr algn="ctr"/>
                      <a:r>
                        <a:rPr lang="en-SG" dirty="0"/>
                        <a:t>High</a:t>
                      </a:r>
                    </a:p>
                  </a:txBody>
                  <a:tcPr/>
                </a:tc>
                <a:tc>
                  <a:txBody>
                    <a:bodyPr/>
                    <a:lstStyle/>
                    <a:p>
                      <a:pPr algn="ctr"/>
                      <a:r>
                        <a:rPr lang="en-SG" dirty="0"/>
                        <a:t>High</a:t>
                      </a:r>
                    </a:p>
                  </a:txBody>
                  <a:tcPr/>
                </a:tc>
                <a:extLst>
                  <a:ext uri="{0D108BD9-81ED-4DB2-BD59-A6C34878D82A}">
                    <a16:rowId xmlns:a16="http://schemas.microsoft.com/office/drawing/2014/main" val="2447208097"/>
                  </a:ext>
                </a:extLst>
              </a:tr>
              <a:tr h="370840">
                <a:tc>
                  <a:txBody>
                    <a:bodyPr/>
                    <a:lstStyle/>
                    <a:p>
                      <a:r>
                        <a:rPr lang="en-SG" dirty="0"/>
                        <a:t>Potatoes</a:t>
                      </a:r>
                    </a:p>
                  </a:txBody>
                  <a:tcPr/>
                </a:tc>
                <a:tc>
                  <a:txBody>
                    <a:bodyPr/>
                    <a:lstStyle/>
                    <a:p>
                      <a:pPr algn="ctr"/>
                      <a:r>
                        <a:rPr lang="en-SG" dirty="0"/>
                        <a:t>Low</a:t>
                      </a:r>
                    </a:p>
                  </a:txBody>
                  <a:tcPr/>
                </a:tc>
                <a:tc>
                  <a:txBody>
                    <a:bodyPr/>
                    <a:lstStyle/>
                    <a:p>
                      <a:pPr algn="ctr"/>
                      <a:r>
                        <a:rPr lang="en-SG" dirty="0"/>
                        <a:t>High</a:t>
                      </a:r>
                    </a:p>
                  </a:txBody>
                  <a:tcPr/>
                </a:tc>
                <a:tc>
                  <a:txBody>
                    <a:bodyPr/>
                    <a:lstStyle/>
                    <a:p>
                      <a:pPr algn="ctr"/>
                      <a:r>
                        <a:rPr lang="en-SG" dirty="0"/>
                        <a:t>Low</a:t>
                      </a:r>
                    </a:p>
                  </a:txBody>
                  <a:tcPr/>
                </a:tc>
                <a:tc>
                  <a:txBody>
                    <a:bodyPr/>
                    <a:lstStyle/>
                    <a:p>
                      <a:pPr algn="ctr"/>
                      <a:r>
                        <a:rPr lang="en-SG" dirty="0"/>
                        <a:t>High</a:t>
                      </a:r>
                    </a:p>
                  </a:txBody>
                  <a:tcPr/>
                </a:tc>
                <a:extLst>
                  <a:ext uri="{0D108BD9-81ED-4DB2-BD59-A6C34878D82A}">
                    <a16:rowId xmlns:a16="http://schemas.microsoft.com/office/drawing/2014/main" val="3897860066"/>
                  </a:ext>
                </a:extLst>
              </a:tr>
              <a:tr h="370840">
                <a:tc>
                  <a:txBody>
                    <a:bodyPr/>
                    <a:lstStyle/>
                    <a:p>
                      <a:r>
                        <a:rPr lang="en-SG" dirty="0"/>
                        <a:t>Avocado</a:t>
                      </a:r>
                    </a:p>
                  </a:txBody>
                  <a:tcPr/>
                </a:tc>
                <a:tc>
                  <a:txBody>
                    <a:bodyPr/>
                    <a:lstStyle/>
                    <a:p>
                      <a:pPr algn="ctr"/>
                      <a:r>
                        <a:rPr lang="en-SG" dirty="0"/>
                        <a:t>High</a:t>
                      </a:r>
                    </a:p>
                  </a:txBody>
                  <a:tcPr/>
                </a:tc>
                <a:tc>
                  <a:txBody>
                    <a:bodyPr/>
                    <a:lstStyle/>
                    <a:p>
                      <a:pPr algn="ctr"/>
                      <a:r>
                        <a:rPr lang="en-SG" dirty="0"/>
                        <a:t>Medium</a:t>
                      </a:r>
                    </a:p>
                  </a:txBody>
                  <a:tcPr/>
                </a:tc>
                <a:tc>
                  <a:txBody>
                    <a:bodyPr/>
                    <a:lstStyle/>
                    <a:p>
                      <a:pPr algn="ctr"/>
                      <a:r>
                        <a:rPr lang="en-SG" dirty="0"/>
                        <a:t>High</a:t>
                      </a:r>
                    </a:p>
                  </a:txBody>
                  <a:tcPr/>
                </a:tc>
                <a:tc>
                  <a:txBody>
                    <a:bodyPr/>
                    <a:lstStyle/>
                    <a:p>
                      <a:pPr algn="ctr"/>
                      <a:r>
                        <a:rPr lang="en-SG" dirty="0"/>
                        <a:t>Low</a:t>
                      </a:r>
                    </a:p>
                  </a:txBody>
                  <a:tcPr/>
                </a:tc>
                <a:extLst>
                  <a:ext uri="{0D108BD9-81ED-4DB2-BD59-A6C34878D82A}">
                    <a16:rowId xmlns:a16="http://schemas.microsoft.com/office/drawing/2014/main" val="280150468"/>
                  </a:ext>
                </a:extLst>
              </a:tr>
            </a:tbl>
          </a:graphicData>
        </a:graphic>
      </p:graphicFrame>
    </p:spTree>
    <p:extLst>
      <p:ext uri="{BB962C8B-B14F-4D97-AF65-F5344CB8AC3E}">
        <p14:creationId xmlns:p14="http://schemas.microsoft.com/office/powerpoint/2010/main" val="358184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DAF6-B69A-9757-D06A-9BAE4F0F4E33}"/>
              </a:ext>
            </a:extLst>
          </p:cNvPr>
          <p:cNvSpPr>
            <a:spLocks noGrp="1"/>
          </p:cNvSpPr>
          <p:nvPr>
            <p:ph type="title"/>
          </p:nvPr>
        </p:nvSpPr>
        <p:spPr>
          <a:xfrm>
            <a:off x="838200" y="365126"/>
            <a:ext cx="10515600" cy="540310"/>
          </a:xfrm>
        </p:spPr>
        <p:txBody>
          <a:bodyPr>
            <a:normAutofit/>
          </a:bodyPr>
          <a:lstStyle/>
          <a:p>
            <a:pPr algn="ctr"/>
            <a:r>
              <a:rPr lang="en-SG" sz="3200" b="1" dirty="0"/>
              <a:t>Variable Pricing</a:t>
            </a:r>
          </a:p>
        </p:txBody>
      </p:sp>
      <p:sp>
        <p:nvSpPr>
          <p:cNvPr id="5" name="Content Placeholder 4">
            <a:extLst>
              <a:ext uri="{FF2B5EF4-FFF2-40B4-BE49-F238E27FC236}">
                <a16:creationId xmlns:a16="http://schemas.microsoft.com/office/drawing/2014/main" id="{B80C3BC6-D4BE-BE30-3D57-8B44492DE580}"/>
              </a:ext>
            </a:extLst>
          </p:cNvPr>
          <p:cNvSpPr>
            <a:spLocks noGrp="1"/>
          </p:cNvSpPr>
          <p:nvPr>
            <p:ph idx="1"/>
          </p:nvPr>
        </p:nvSpPr>
        <p:spPr>
          <a:xfrm>
            <a:off x="838200" y="1045696"/>
            <a:ext cx="10515600" cy="5615080"/>
          </a:xfrm>
        </p:spPr>
        <p:txBody>
          <a:bodyPr>
            <a:normAutofit/>
          </a:bodyPr>
          <a:lstStyle/>
          <a:p>
            <a:pPr marL="0" indent="0">
              <a:buNone/>
            </a:pPr>
            <a:r>
              <a:rPr lang="en-SG" sz="1800" dirty="0"/>
              <a:t>	This is Data driven Product Pricing. It is the basis of Revenue Management, Dynamic Pricing, and Yield Management. For Example:</a:t>
            </a:r>
          </a:p>
          <a:p>
            <a:pPr marL="0" indent="0">
              <a:buNone/>
            </a:pPr>
            <a:r>
              <a:rPr lang="en-SG" sz="1800" b="1" dirty="0"/>
              <a:t>1. Price Discrimination:</a:t>
            </a:r>
            <a:r>
              <a:rPr lang="en-SG" sz="1800" dirty="0"/>
              <a:t> (Target both Price Sensitive and Price Insensitive Customers)</a:t>
            </a:r>
          </a:p>
          <a:p>
            <a:pPr marL="0" indent="0">
              <a:buNone/>
            </a:pPr>
            <a:r>
              <a:rPr lang="en-SG" sz="1800" dirty="0"/>
              <a:t>	A mobile phone company sells same phone at two different prices. Phone model in unpopular colour is sold at lower price.  Price Sensitive Customer will buy phone at lower cost irrespective of colour. Price Insensitive Customer will buy phone of preferred colour irrespective of Price. </a:t>
            </a:r>
          </a:p>
          <a:p>
            <a:pPr marL="0" indent="0">
              <a:buNone/>
            </a:pPr>
            <a:r>
              <a:rPr lang="en-SG" sz="1800" b="1" dirty="0"/>
              <a:t>2. Inventory Levels: </a:t>
            </a:r>
            <a:endParaRPr lang="en-SG" sz="1800" dirty="0"/>
          </a:p>
          <a:p>
            <a:r>
              <a:rPr lang="en-SG" sz="1800" dirty="0"/>
              <a:t>Clear Inventory Level: Product is Outdated. Product Price is lowered to accelerate Sales and to clear Inventory.</a:t>
            </a:r>
          </a:p>
          <a:p>
            <a:pPr marL="228600" lvl="2">
              <a:spcBef>
                <a:spcPts val="1000"/>
              </a:spcBef>
            </a:pPr>
            <a:r>
              <a:rPr lang="en-SG" sz="1800" dirty="0"/>
              <a:t>Extend Inventory Level: Product is selling fast and company will soon go out of stock. Related to Rarity of Product. E.g.: Luxury Goods, Commodities. </a:t>
            </a:r>
          </a:p>
          <a:p>
            <a:pPr marL="0" indent="0">
              <a:buNone/>
            </a:pPr>
            <a:r>
              <a:rPr lang="en-SG" sz="1800" b="1" dirty="0"/>
              <a:t>3. Competition:</a:t>
            </a:r>
          </a:p>
          <a:p>
            <a:pPr marL="0" indent="0">
              <a:buNone/>
            </a:pPr>
            <a:r>
              <a:rPr lang="en-SG" sz="1800" dirty="0"/>
              <a:t>	Reduce Product Price to compete against Market Competitor who threatens your Market Position.</a:t>
            </a:r>
          </a:p>
          <a:p>
            <a:pPr marL="0" indent="0">
              <a:buNone/>
            </a:pPr>
            <a:r>
              <a:rPr lang="en-SG" sz="1800" b="1" dirty="0"/>
              <a:t>4. Dynamic Pricing:</a:t>
            </a:r>
            <a:endParaRPr lang="en-SG" sz="1800" dirty="0"/>
          </a:p>
          <a:p>
            <a:pPr marL="0" indent="0">
              <a:buNone/>
            </a:pPr>
            <a:r>
              <a:rPr lang="en-SG" sz="1800" dirty="0"/>
              <a:t>	This variable pricing occurs in real-time based on algorithms and inventory levels. E.g. Taxi fare is sporadically costlier at certain times of day and on certain days based on demand.</a:t>
            </a:r>
          </a:p>
        </p:txBody>
      </p:sp>
    </p:spTree>
    <p:extLst>
      <p:ext uri="{BB962C8B-B14F-4D97-AF65-F5344CB8AC3E}">
        <p14:creationId xmlns:p14="http://schemas.microsoft.com/office/powerpoint/2010/main" val="803306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DAF6-B69A-9757-D06A-9BAE4F0F4E33}"/>
              </a:ext>
            </a:extLst>
          </p:cNvPr>
          <p:cNvSpPr>
            <a:spLocks noGrp="1"/>
          </p:cNvSpPr>
          <p:nvPr>
            <p:ph type="title"/>
          </p:nvPr>
        </p:nvSpPr>
        <p:spPr>
          <a:xfrm>
            <a:off x="838200" y="365126"/>
            <a:ext cx="10515600" cy="540310"/>
          </a:xfrm>
        </p:spPr>
        <p:txBody>
          <a:bodyPr>
            <a:normAutofit/>
          </a:bodyPr>
          <a:lstStyle/>
          <a:p>
            <a:pPr algn="ctr"/>
            <a:r>
              <a:rPr lang="en-SG" sz="3200" b="1" dirty="0"/>
              <a:t>Variable Pricing</a:t>
            </a:r>
          </a:p>
        </p:txBody>
      </p:sp>
      <p:sp>
        <p:nvSpPr>
          <p:cNvPr id="5" name="Content Placeholder 4">
            <a:extLst>
              <a:ext uri="{FF2B5EF4-FFF2-40B4-BE49-F238E27FC236}">
                <a16:creationId xmlns:a16="http://schemas.microsoft.com/office/drawing/2014/main" id="{B80C3BC6-D4BE-BE30-3D57-8B44492DE580}"/>
              </a:ext>
            </a:extLst>
          </p:cNvPr>
          <p:cNvSpPr>
            <a:spLocks noGrp="1"/>
          </p:cNvSpPr>
          <p:nvPr>
            <p:ph idx="1"/>
          </p:nvPr>
        </p:nvSpPr>
        <p:spPr>
          <a:xfrm>
            <a:off x="838200" y="1045696"/>
            <a:ext cx="10515600" cy="5615080"/>
          </a:xfrm>
        </p:spPr>
        <p:txBody>
          <a:bodyPr>
            <a:normAutofit lnSpcReduction="10000"/>
          </a:bodyPr>
          <a:lstStyle/>
          <a:p>
            <a:pPr marL="0" indent="0">
              <a:buNone/>
            </a:pPr>
            <a:r>
              <a:rPr lang="en-SG" sz="1800" b="1" dirty="0"/>
              <a:t>5. Peak Pricing:</a:t>
            </a:r>
          </a:p>
          <a:p>
            <a:pPr marL="0" indent="0">
              <a:buNone/>
            </a:pPr>
            <a:r>
              <a:rPr lang="en-SG" sz="1800" dirty="0"/>
              <a:t>	Toll is costlier to use Infrastructure with fixed capacity (e.g. Roads)</a:t>
            </a:r>
            <a:r>
              <a:rPr lang="en-SG" sz="1800" b="1" dirty="0"/>
              <a:t> </a:t>
            </a:r>
            <a:r>
              <a:rPr lang="en-SG" sz="1800" dirty="0"/>
              <a:t>during peak hours.</a:t>
            </a:r>
          </a:p>
          <a:p>
            <a:pPr marL="0" indent="0">
              <a:buNone/>
            </a:pPr>
            <a:r>
              <a:rPr lang="en-SG" sz="1800" b="1" dirty="0"/>
              <a:t>6. Sustainability Pricing:</a:t>
            </a:r>
          </a:p>
          <a:p>
            <a:pPr marL="0" indent="0">
              <a:buNone/>
            </a:pPr>
            <a:r>
              <a:rPr lang="en-SG" sz="1800" dirty="0"/>
              <a:t>	Vehicle registration and Licence fees are higher for those that produce more pollution (bigger IC Engines).</a:t>
            </a:r>
          </a:p>
          <a:p>
            <a:pPr marL="0" indent="0">
              <a:buNone/>
            </a:pPr>
            <a:r>
              <a:rPr lang="en-SG" sz="1800" b="1" dirty="0"/>
              <a:t>7. Price Forecasting:</a:t>
            </a:r>
          </a:p>
          <a:p>
            <a:pPr marL="0" indent="0">
              <a:buNone/>
            </a:pPr>
            <a:r>
              <a:rPr lang="en-SG" sz="1800" dirty="0"/>
              <a:t>	Set prices based on Demand &amp; Supply Forecast. Cinema Hall Movie tickets are cheaper on Monday morning and more expensive on weekends and public holidays.</a:t>
            </a:r>
          </a:p>
          <a:p>
            <a:pPr marL="0" indent="0">
              <a:buNone/>
            </a:pPr>
            <a:r>
              <a:rPr lang="en-SG" sz="1800" b="1" dirty="0"/>
              <a:t>8. Yield Management</a:t>
            </a:r>
          </a:p>
          <a:p>
            <a:r>
              <a:rPr lang="en-US" sz="1800" dirty="0"/>
              <a:t>Fixed amount of resources available for sale.</a:t>
            </a:r>
          </a:p>
          <a:p>
            <a:r>
              <a:rPr lang="en-US" sz="1800" dirty="0"/>
              <a:t>Resources sold are perishable (there is a time limit to selling the resources, after which they have no value).</a:t>
            </a:r>
          </a:p>
          <a:p>
            <a:r>
              <a:rPr lang="en-US" sz="1800" dirty="0"/>
              <a:t>Market segmentation</a:t>
            </a:r>
          </a:p>
          <a:p>
            <a:r>
              <a:rPr lang="en-US" sz="1800" dirty="0"/>
              <a:t>Product is sold prior to use.</a:t>
            </a:r>
          </a:p>
          <a:p>
            <a:r>
              <a:rPr lang="en-US" sz="1800" dirty="0"/>
              <a:t>Fluctuating demand.</a:t>
            </a:r>
          </a:p>
          <a:p>
            <a:r>
              <a:rPr lang="en-US" sz="1800" dirty="0"/>
              <a:t>Strictly limited possibilities of capacity adjustment - Available capacities cannot be increased or reduced without major difficulties.</a:t>
            </a:r>
          </a:p>
          <a:p>
            <a:pPr marL="0" indent="0">
              <a:buNone/>
            </a:pPr>
            <a:r>
              <a:rPr lang="en-US" sz="1800" dirty="0"/>
              <a:t>E.g. : Hotel, Airlines, Car Rental, Railways, Insurance, Telecom, Online Media (Ads, Viewers)</a:t>
            </a:r>
            <a:endParaRPr lang="en-SG" sz="1800" dirty="0"/>
          </a:p>
        </p:txBody>
      </p:sp>
    </p:spTree>
    <p:extLst>
      <p:ext uri="{BB962C8B-B14F-4D97-AF65-F5344CB8AC3E}">
        <p14:creationId xmlns:p14="http://schemas.microsoft.com/office/powerpoint/2010/main" val="16464480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9AF6A-08A5-95D4-97FF-30DAD8108738}"/>
              </a:ext>
            </a:extLst>
          </p:cNvPr>
          <p:cNvSpPr>
            <a:spLocks noGrp="1"/>
          </p:cNvSpPr>
          <p:nvPr>
            <p:ph type="title"/>
          </p:nvPr>
        </p:nvSpPr>
        <p:spPr>
          <a:xfrm>
            <a:off x="838200" y="245119"/>
            <a:ext cx="10515600" cy="701675"/>
          </a:xfrm>
        </p:spPr>
        <p:txBody>
          <a:bodyPr>
            <a:normAutofit/>
          </a:bodyPr>
          <a:lstStyle/>
          <a:p>
            <a:pPr algn="ctr"/>
            <a:r>
              <a:rPr lang="en-SG" sz="3200" b="1" dirty="0"/>
              <a:t>Static Vs Dynamic Pricing</a:t>
            </a:r>
          </a:p>
        </p:txBody>
      </p:sp>
      <p:pic>
        <p:nvPicPr>
          <p:cNvPr id="4" name="Picture 3">
            <a:extLst>
              <a:ext uri="{FF2B5EF4-FFF2-40B4-BE49-F238E27FC236}">
                <a16:creationId xmlns:a16="http://schemas.microsoft.com/office/drawing/2014/main" id="{6D874FAD-45D8-5FD7-A5C1-B7DB0613F9F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338262" y="1339691"/>
            <a:ext cx="9515475" cy="4762500"/>
          </a:xfrm>
          <a:prstGeom prst="rect">
            <a:avLst/>
          </a:prstGeom>
        </p:spPr>
      </p:pic>
      <p:sp>
        <p:nvSpPr>
          <p:cNvPr id="5" name="TextBox 4">
            <a:extLst>
              <a:ext uri="{FF2B5EF4-FFF2-40B4-BE49-F238E27FC236}">
                <a16:creationId xmlns:a16="http://schemas.microsoft.com/office/drawing/2014/main" id="{EBDD308E-E509-6469-2152-CCD9EF0F78BC}"/>
              </a:ext>
            </a:extLst>
          </p:cNvPr>
          <p:cNvSpPr txBox="1"/>
          <p:nvPr/>
        </p:nvSpPr>
        <p:spPr>
          <a:xfrm>
            <a:off x="1338262" y="6627168"/>
            <a:ext cx="9515475" cy="230832"/>
          </a:xfrm>
          <a:prstGeom prst="rect">
            <a:avLst/>
          </a:prstGeom>
          <a:noFill/>
        </p:spPr>
        <p:txBody>
          <a:bodyPr wrap="square" rtlCol="0">
            <a:spAutoFit/>
          </a:bodyPr>
          <a:lstStyle/>
          <a:p>
            <a:r>
              <a:rPr lang="en-SG" sz="900">
                <a:hlinkClick r:id="rId3" tooltip="https://www.localtokens.info/what-are-local-tokens/global-stable-value-token/collateral-conversion-stabilisation/"/>
              </a:rPr>
              <a:t>This Photo</a:t>
            </a:r>
            <a:r>
              <a:rPr lang="en-SG" sz="900"/>
              <a:t> by Unknown Author is licensed under </a:t>
            </a:r>
            <a:r>
              <a:rPr lang="en-SG" sz="900">
                <a:hlinkClick r:id="rId4" tooltip="https://creativecommons.org/licenses/by-sa/3.0/"/>
              </a:rPr>
              <a:t>CC BY-SA</a:t>
            </a:r>
            <a:endParaRPr lang="en-SG" sz="900"/>
          </a:p>
        </p:txBody>
      </p:sp>
    </p:spTree>
    <p:extLst>
      <p:ext uri="{BB962C8B-B14F-4D97-AF65-F5344CB8AC3E}">
        <p14:creationId xmlns:p14="http://schemas.microsoft.com/office/powerpoint/2010/main" val="4423942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DAF6-B69A-9757-D06A-9BAE4F0F4E33}"/>
              </a:ext>
            </a:extLst>
          </p:cNvPr>
          <p:cNvSpPr>
            <a:spLocks noGrp="1"/>
          </p:cNvSpPr>
          <p:nvPr>
            <p:ph type="title"/>
          </p:nvPr>
        </p:nvSpPr>
        <p:spPr>
          <a:xfrm>
            <a:off x="838200" y="365126"/>
            <a:ext cx="10515600" cy="540310"/>
          </a:xfrm>
        </p:spPr>
        <p:txBody>
          <a:bodyPr>
            <a:normAutofit/>
          </a:bodyPr>
          <a:lstStyle/>
          <a:p>
            <a:pPr algn="ctr"/>
            <a:r>
              <a:rPr lang="en-SG" sz="3200" b="1" dirty="0"/>
              <a:t>Dynamic Pricing</a:t>
            </a:r>
          </a:p>
        </p:txBody>
      </p:sp>
      <p:graphicFrame>
        <p:nvGraphicFramePr>
          <p:cNvPr id="3" name="Table 3">
            <a:extLst>
              <a:ext uri="{FF2B5EF4-FFF2-40B4-BE49-F238E27FC236}">
                <a16:creationId xmlns:a16="http://schemas.microsoft.com/office/drawing/2014/main" id="{DB99A144-530E-269C-00FD-C116DB20ADC6}"/>
              </a:ext>
            </a:extLst>
          </p:cNvPr>
          <p:cNvGraphicFramePr>
            <a:graphicFrameLocks noGrp="1"/>
          </p:cNvGraphicFramePr>
          <p:nvPr>
            <p:extLst>
              <p:ext uri="{D42A27DB-BD31-4B8C-83A1-F6EECF244321}">
                <p14:modId xmlns:p14="http://schemas.microsoft.com/office/powerpoint/2010/main" val="1298450719"/>
              </p:ext>
            </p:extLst>
          </p:nvPr>
        </p:nvGraphicFramePr>
        <p:xfrm>
          <a:off x="387625" y="1325953"/>
          <a:ext cx="11420062" cy="4759960"/>
        </p:xfrm>
        <a:graphic>
          <a:graphicData uri="http://schemas.openxmlformats.org/drawingml/2006/table">
            <a:tbl>
              <a:tblPr firstRow="1" bandRow="1">
                <a:tableStyleId>{5940675A-B579-460E-94D1-54222C63F5DA}</a:tableStyleId>
              </a:tblPr>
              <a:tblGrid>
                <a:gridCol w="5710031">
                  <a:extLst>
                    <a:ext uri="{9D8B030D-6E8A-4147-A177-3AD203B41FA5}">
                      <a16:colId xmlns:a16="http://schemas.microsoft.com/office/drawing/2014/main" val="1880238086"/>
                    </a:ext>
                  </a:extLst>
                </a:gridCol>
                <a:gridCol w="5710031">
                  <a:extLst>
                    <a:ext uri="{9D8B030D-6E8A-4147-A177-3AD203B41FA5}">
                      <a16:colId xmlns:a16="http://schemas.microsoft.com/office/drawing/2014/main" val="942966572"/>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b="1" dirty="0"/>
                        <a:t>Pricing Type</a:t>
                      </a:r>
                    </a:p>
                  </a:txBody>
                  <a:tcPr/>
                </a:tc>
                <a:tc>
                  <a:txBody>
                    <a:bodyPr/>
                    <a:lstStyle/>
                    <a:p>
                      <a:pPr algn="ctr"/>
                      <a:r>
                        <a:rPr lang="en-SG" b="1" dirty="0"/>
                        <a:t>Improvements using AI</a:t>
                      </a:r>
                    </a:p>
                  </a:txBody>
                  <a:tcPr/>
                </a:tc>
                <a:extLst>
                  <a:ext uri="{0D108BD9-81ED-4DB2-BD59-A6C34878D82A}">
                    <a16:rowId xmlns:a16="http://schemas.microsoft.com/office/drawing/2014/main" val="3064295164"/>
                  </a:ext>
                </a:extLst>
              </a:tr>
              <a:tr h="370840">
                <a:tc>
                  <a:txBody>
                    <a:bodyPr/>
                    <a:lstStyle/>
                    <a:p>
                      <a:r>
                        <a:rPr lang="en-SG" b="1" dirty="0"/>
                        <a:t>Segmented Pricing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Set different prices for the same product based on customer data (e.g., age, job, location, purchasing channel, willingness to pay)</a:t>
                      </a:r>
                      <a:endParaRPr lang="en-SG" dirty="0"/>
                    </a:p>
                  </a:txBody>
                  <a:tcPr/>
                </a:tc>
                <a:tc>
                  <a:txBody>
                    <a:bodyPr/>
                    <a:lstStyle/>
                    <a:p>
                      <a:r>
                        <a:rPr lang="en-US" b="1" dirty="0"/>
                        <a:t>Customer behavior</a:t>
                      </a:r>
                      <a:r>
                        <a:rPr lang="en-US" dirty="0"/>
                        <a:t>: Data about search queries, purchase habits, preferred items and categories of products/services, customers’ comments and reviews of certain products, etc. Leverage natural language processing for sentiment analysis to understand the general market behavior towards certain products, services, or specific features. Target customers with coupons, promotions, and ads in a data-driven manner. </a:t>
                      </a:r>
                      <a:endParaRPr lang="en-SG" dirty="0"/>
                    </a:p>
                  </a:txBody>
                  <a:tcPr/>
                </a:tc>
                <a:extLst>
                  <a:ext uri="{0D108BD9-81ED-4DB2-BD59-A6C34878D82A}">
                    <a16:rowId xmlns:a16="http://schemas.microsoft.com/office/drawing/2014/main" val="1153642699"/>
                  </a:ext>
                </a:extLst>
              </a:tr>
              <a:tr h="370840">
                <a:tc>
                  <a:txBody>
                    <a:bodyPr/>
                    <a:lstStyle/>
                    <a:p>
                      <a:r>
                        <a:rPr lang="en-SG" b="1" dirty="0"/>
                        <a:t>Time-based Pricing</a:t>
                      </a:r>
                    </a:p>
                    <a:p>
                      <a:r>
                        <a:rPr lang="en-US" dirty="0"/>
                        <a:t>Price of a product/service according to a specific time of the month, year, or season. </a:t>
                      </a:r>
                      <a:endParaRPr lang="en-SG" dirty="0"/>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Historical data: </a:t>
                      </a:r>
                      <a:r>
                        <a:rPr lang="en-US" dirty="0"/>
                        <a:t>Predict which products will be in demand soon and set prices accordingly. This is especially useful for time-based and peak pricing.</a:t>
                      </a:r>
                    </a:p>
                    <a:p>
                      <a:endParaRPr lang="en-SG" dirty="0"/>
                    </a:p>
                  </a:txBody>
                  <a:tcPr/>
                </a:tc>
                <a:extLst>
                  <a:ext uri="{0D108BD9-81ED-4DB2-BD59-A6C34878D82A}">
                    <a16:rowId xmlns:a16="http://schemas.microsoft.com/office/drawing/2014/main" val="2663314021"/>
                  </a:ext>
                </a:extLst>
              </a:tr>
              <a:tr h="370840">
                <a:tc>
                  <a:txBody>
                    <a:bodyPr/>
                    <a:lstStyle/>
                    <a:p>
                      <a:r>
                        <a:rPr lang="en-SG" b="1" dirty="0"/>
                        <a:t>Peak Pricing</a:t>
                      </a:r>
                    </a:p>
                    <a:p>
                      <a:r>
                        <a:rPr lang="en-US" dirty="0"/>
                        <a:t>Determine the price according to high demand times. Leverage data about competitors, inventory &amp;/or availability</a:t>
                      </a:r>
                      <a:endParaRPr lang="en-SG" dirty="0"/>
                    </a:p>
                  </a:txBody>
                  <a:tcPr/>
                </a:tc>
                <a:tc vMerge="1">
                  <a:txBody>
                    <a:bodyPr/>
                    <a:lstStyle/>
                    <a:p>
                      <a:endParaRPr lang="en-SG" dirty="0"/>
                    </a:p>
                  </a:txBody>
                  <a:tcPr/>
                </a:tc>
                <a:extLst>
                  <a:ext uri="{0D108BD9-81ED-4DB2-BD59-A6C34878D82A}">
                    <a16:rowId xmlns:a16="http://schemas.microsoft.com/office/drawing/2014/main" val="3875438263"/>
                  </a:ext>
                </a:extLst>
              </a:tr>
            </a:tbl>
          </a:graphicData>
        </a:graphic>
      </p:graphicFrame>
    </p:spTree>
    <p:extLst>
      <p:ext uri="{BB962C8B-B14F-4D97-AF65-F5344CB8AC3E}">
        <p14:creationId xmlns:p14="http://schemas.microsoft.com/office/powerpoint/2010/main" val="22223950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DAF6-B69A-9757-D06A-9BAE4F0F4E33}"/>
              </a:ext>
            </a:extLst>
          </p:cNvPr>
          <p:cNvSpPr>
            <a:spLocks noGrp="1"/>
          </p:cNvSpPr>
          <p:nvPr>
            <p:ph type="title"/>
          </p:nvPr>
        </p:nvSpPr>
        <p:spPr>
          <a:xfrm>
            <a:off x="838200" y="365126"/>
            <a:ext cx="10515600" cy="540310"/>
          </a:xfrm>
        </p:spPr>
        <p:txBody>
          <a:bodyPr>
            <a:normAutofit/>
          </a:bodyPr>
          <a:lstStyle/>
          <a:p>
            <a:pPr algn="ctr"/>
            <a:r>
              <a:rPr lang="en-SG" sz="3200" b="1" dirty="0"/>
              <a:t>Dynamic Pricing</a:t>
            </a:r>
          </a:p>
        </p:txBody>
      </p:sp>
      <p:graphicFrame>
        <p:nvGraphicFramePr>
          <p:cNvPr id="3" name="Table 3">
            <a:extLst>
              <a:ext uri="{FF2B5EF4-FFF2-40B4-BE49-F238E27FC236}">
                <a16:creationId xmlns:a16="http://schemas.microsoft.com/office/drawing/2014/main" id="{DB99A144-530E-269C-00FD-C116DB20ADC6}"/>
              </a:ext>
            </a:extLst>
          </p:cNvPr>
          <p:cNvGraphicFramePr>
            <a:graphicFrameLocks noGrp="1"/>
          </p:cNvGraphicFramePr>
          <p:nvPr>
            <p:extLst>
              <p:ext uri="{D42A27DB-BD31-4B8C-83A1-F6EECF244321}">
                <p14:modId xmlns:p14="http://schemas.microsoft.com/office/powerpoint/2010/main" val="2431769799"/>
              </p:ext>
            </p:extLst>
          </p:nvPr>
        </p:nvGraphicFramePr>
        <p:xfrm>
          <a:off x="387625" y="1325953"/>
          <a:ext cx="11420062" cy="3022600"/>
        </p:xfrm>
        <a:graphic>
          <a:graphicData uri="http://schemas.openxmlformats.org/drawingml/2006/table">
            <a:tbl>
              <a:tblPr firstRow="1" bandRow="1">
                <a:tableStyleId>{5940675A-B579-460E-94D1-54222C63F5DA}</a:tableStyleId>
              </a:tblPr>
              <a:tblGrid>
                <a:gridCol w="5710031">
                  <a:extLst>
                    <a:ext uri="{9D8B030D-6E8A-4147-A177-3AD203B41FA5}">
                      <a16:colId xmlns:a16="http://schemas.microsoft.com/office/drawing/2014/main" val="1880238086"/>
                    </a:ext>
                  </a:extLst>
                </a:gridCol>
                <a:gridCol w="5710031">
                  <a:extLst>
                    <a:ext uri="{9D8B030D-6E8A-4147-A177-3AD203B41FA5}">
                      <a16:colId xmlns:a16="http://schemas.microsoft.com/office/drawing/2014/main" val="942966572"/>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b="1" dirty="0"/>
                        <a:t>Pricing Type</a:t>
                      </a:r>
                    </a:p>
                  </a:txBody>
                  <a:tcPr/>
                </a:tc>
                <a:tc>
                  <a:txBody>
                    <a:bodyPr/>
                    <a:lstStyle/>
                    <a:p>
                      <a:pPr algn="ctr"/>
                      <a:r>
                        <a:rPr lang="en-SG" b="1" dirty="0"/>
                        <a:t>Improvements using AI</a:t>
                      </a:r>
                    </a:p>
                  </a:txBody>
                  <a:tcPr/>
                </a:tc>
                <a:extLst>
                  <a:ext uri="{0D108BD9-81ED-4DB2-BD59-A6C34878D82A}">
                    <a16:rowId xmlns:a16="http://schemas.microsoft.com/office/drawing/2014/main" val="1412664731"/>
                  </a:ext>
                </a:extLst>
              </a:tr>
              <a:tr h="370840">
                <a:tc>
                  <a:txBody>
                    <a:bodyPr/>
                    <a:lstStyle/>
                    <a:p>
                      <a:r>
                        <a:rPr lang="en-SG" b="1" dirty="0"/>
                        <a:t>Penetration Pricing</a:t>
                      </a:r>
                    </a:p>
                  </a:txBody>
                  <a:tcPr/>
                </a:tc>
                <a:tc rowSpan="2">
                  <a:txBody>
                    <a:bodyPr/>
                    <a:lstStyle/>
                    <a:p>
                      <a:r>
                        <a:rPr lang="en-US" b="1" dirty="0"/>
                        <a:t>Market trends</a:t>
                      </a:r>
                      <a:r>
                        <a:rPr lang="en-US" dirty="0"/>
                        <a:t>: Data about market trends can be collected via web scrapers from news websites, customer reviews, competitor blogs, and annual reports and surveys. Input to recommendations system AI models which can generate suggestions about products to be set out to the market and estimate prices accordingly.</a:t>
                      </a:r>
                      <a:endParaRPr lang="en-SG" b="1" dirty="0"/>
                    </a:p>
                  </a:txBody>
                  <a:tcPr/>
                </a:tc>
                <a:extLst>
                  <a:ext uri="{0D108BD9-81ED-4DB2-BD59-A6C34878D82A}">
                    <a16:rowId xmlns:a16="http://schemas.microsoft.com/office/drawing/2014/main" val="2853183714"/>
                  </a:ext>
                </a:extLst>
              </a:tr>
              <a:tr h="370840">
                <a:tc>
                  <a:txBody>
                    <a:bodyPr/>
                    <a:lstStyle/>
                    <a:p>
                      <a:r>
                        <a:rPr lang="en-SG" b="1" dirty="0"/>
                        <a:t>Competitive Pricing</a:t>
                      </a:r>
                    </a:p>
                  </a:txBody>
                  <a:tcPr/>
                </a:tc>
                <a:tc vMerge="1">
                  <a:txBody>
                    <a:bodyPr/>
                    <a:lstStyle/>
                    <a:p>
                      <a:endParaRPr lang="en-SG" b="1" dirty="0"/>
                    </a:p>
                  </a:txBody>
                  <a:tcPr/>
                </a:tc>
                <a:extLst>
                  <a:ext uri="{0D108BD9-81ED-4DB2-BD59-A6C34878D82A}">
                    <a16:rowId xmlns:a16="http://schemas.microsoft.com/office/drawing/2014/main" val="2428154012"/>
                  </a:ext>
                </a:extLst>
              </a:tr>
              <a:tr h="370840">
                <a:tc>
                  <a:txBody>
                    <a:bodyPr/>
                    <a:lstStyle/>
                    <a:p>
                      <a:r>
                        <a:rPr lang="en-SG" b="1" dirty="0"/>
                        <a:t>Bulk Pricing</a:t>
                      </a:r>
                    </a:p>
                    <a:p>
                      <a:r>
                        <a:rPr lang="en-US" dirty="0"/>
                        <a:t>Offering a lower price or a discount to customers who wish to buy a product in bulk numbers.</a:t>
                      </a:r>
                      <a:endParaRPr lang="en-SG" dirty="0"/>
                    </a:p>
                  </a:txBody>
                  <a:tcPr/>
                </a:tc>
                <a:tc>
                  <a:txBody>
                    <a:bodyPr/>
                    <a:lstStyle/>
                    <a:p>
                      <a:endParaRPr lang="en-SG" dirty="0"/>
                    </a:p>
                  </a:txBody>
                  <a:tcPr/>
                </a:tc>
                <a:extLst>
                  <a:ext uri="{0D108BD9-81ED-4DB2-BD59-A6C34878D82A}">
                    <a16:rowId xmlns:a16="http://schemas.microsoft.com/office/drawing/2014/main" val="977800447"/>
                  </a:ext>
                </a:extLst>
              </a:tr>
            </a:tbl>
          </a:graphicData>
        </a:graphic>
      </p:graphicFrame>
    </p:spTree>
    <p:extLst>
      <p:ext uri="{BB962C8B-B14F-4D97-AF65-F5344CB8AC3E}">
        <p14:creationId xmlns:p14="http://schemas.microsoft.com/office/powerpoint/2010/main" val="2085748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E5BD-46C8-1963-8CEE-158E8FAB33B5}"/>
              </a:ext>
            </a:extLst>
          </p:cNvPr>
          <p:cNvSpPr>
            <a:spLocks noGrp="1"/>
          </p:cNvSpPr>
          <p:nvPr>
            <p:ph type="title"/>
          </p:nvPr>
        </p:nvSpPr>
        <p:spPr>
          <a:xfrm>
            <a:off x="838200" y="146596"/>
            <a:ext cx="10515600" cy="711994"/>
          </a:xfrm>
        </p:spPr>
        <p:txBody>
          <a:bodyPr>
            <a:normAutofit/>
          </a:bodyPr>
          <a:lstStyle/>
          <a:p>
            <a:pPr algn="ctr"/>
            <a:r>
              <a:rPr lang="en-SG" sz="3200" b="1" dirty="0"/>
              <a:t>Dynamic Pricing Example</a:t>
            </a:r>
          </a:p>
        </p:txBody>
      </p:sp>
      <p:sp>
        <p:nvSpPr>
          <p:cNvPr id="6" name="TextBox 5">
            <a:extLst>
              <a:ext uri="{FF2B5EF4-FFF2-40B4-BE49-F238E27FC236}">
                <a16:creationId xmlns:a16="http://schemas.microsoft.com/office/drawing/2014/main" id="{028B06C8-F153-2F7C-94CA-2250B6455657}"/>
              </a:ext>
            </a:extLst>
          </p:cNvPr>
          <p:cNvSpPr txBox="1"/>
          <p:nvPr/>
        </p:nvSpPr>
        <p:spPr>
          <a:xfrm>
            <a:off x="670559" y="862428"/>
            <a:ext cx="10850880" cy="923330"/>
          </a:xfrm>
          <a:prstGeom prst="rect">
            <a:avLst/>
          </a:prstGeom>
          <a:noFill/>
        </p:spPr>
        <p:txBody>
          <a:bodyPr wrap="square" rtlCol="0">
            <a:spAutoFit/>
          </a:bodyPr>
          <a:lstStyle/>
          <a:p>
            <a:r>
              <a:rPr lang="en-SG" dirty="0"/>
              <a:t>A Firm produces 900 computers/week at a price of $1,200 per computer. The prices are flexible.</a:t>
            </a:r>
          </a:p>
          <a:p>
            <a:r>
              <a:rPr lang="en-SG" dirty="0"/>
              <a:t>Negative Demand Shock =&gt; Decrease in Demand. The Demand Curve shifts leftwards. </a:t>
            </a:r>
          </a:p>
          <a:p>
            <a:r>
              <a:rPr lang="en-SG" dirty="0"/>
              <a:t>The graph is as follows: </a:t>
            </a:r>
          </a:p>
        </p:txBody>
      </p:sp>
      <p:sp>
        <p:nvSpPr>
          <p:cNvPr id="7" name="TextBox 6">
            <a:extLst>
              <a:ext uri="{FF2B5EF4-FFF2-40B4-BE49-F238E27FC236}">
                <a16:creationId xmlns:a16="http://schemas.microsoft.com/office/drawing/2014/main" id="{EDC88081-7666-060A-77BA-FB27DAC9DFD7}"/>
              </a:ext>
            </a:extLst>
          </p:cNvPr>
          <p:cNvSpPr txBox="1"/>
          <p:nvPr/>
        </p:nvSpPr>
        <p:spPr>
          <a:xfrm>
            <a:off x="995680" y="6122701"/>
            <a:ext cx="10850880" cy="369332"/>
          </a:xfrm>
          <a:prstGeom prst="rect">
            <a:avLst/>
          </a:prstGeom>
          <a:noFill/>
        </p:spPr>
        <p:txBody>
          <a:bodyPr wrap="square" rtlCol="0">
            <a:spAutoFit/>
          </a:bodyPr>
          <a:lstStyle/>
          <a:p>
            <a:r>
              <a:rPr lang="en-SG" dirty="0"/>
              <a:t>From the graph it is seen that the Firm can continue to produce 900 computers/week but at a lower price.</a:t>
            </a:r>
          </a:p>
        </p:txBody>
      </p:sp>
      <p:pic>
        <p:nvPicPr>
          <p:cNvPr id="9" name="Picture 8">
            <a:extLst>
              <a:ext uri="{FF2B5EF4-FFF2-40B4-BE49-F238E27FC236}">
                <a16:creationId xmlns:a16="http://schemas.microsoft.com/office/drawing/2014/main" id="{54A0635F-2B54-D022-14D7-4802B98A9CE7}"/>
              </a:ext>
            </a:extLst>
          </p:cNvPr>
          <p:cNvPicPr>
            <a:picLocks noChangeAspect="1"/>
          </p:cNvPicPr>
          <p:nvPr/>
        </p:nvPicPr>
        <p:blipFill>
          <a:blip r:embed="rId2"/>
          <a:stretch>
            <a:fillRect/>
          </a:stretch>
        </p:blipFill>
        <p:spPr>
          <a:xfrm>
            <a:off x="3096806" y="1655086"/>
            <a:ext cx="6423114" cy="4258153"/>
          </a:xfrm>
          <a:prstGeom prst="rect">
            <a:avLst/>
          </a:prstGeom>
        </p:spPr>
      </p:pic>
      <p:sp>
        <p:nvSpPr>
          <p:cNvPr id="19" name="TextBox 18">
            <a:extLst>
              <a:ext uri="{FF2B5EF4-FFF2-40B4-BE49-F238E27FC236}">
                <a16:creationId xmlns:a16="http://schemas.microsoft.com/office/drawing/2014/main" id="{F70D0F2A-89BC-9070-A95A-0844853A19ED}"/>
              </a:ext>
            </a:extLst>
          </p:cNvPr>
          <p:cNvSpPr txBox="1"/>
          <p:nvPr/>
        </p:nvSpPr>
        <p:spPr>
          <a:xfrm>
            <a:off x="8940799" y="6512146"/>
            <a:ext cx="3139441" cy="230832"/>
          </a:xfrm>
          <a:prstGeom prst="rect">
            <a:avLst/>
          </a:prstGeom>
          <a:noFill/>
        </p:spPr>
        <p:txBody>
          <a:bodyPr wrap="square" rtlCol="0">
            <a:spAutoFit/>
          </a:bodyPr>
          <a:lstStyle/>
          <a:p>
            <a:r>
              <a:rPr lang="en-SG" sz="900" dirty="0">
                <a:hlinkClick r:id="rId3" tooltip="https://www.homeworklib.com/questions/1197299/draw-the-supply-curve-when-prives-are-flexible"/>
              </a:rPr>
              <a:t>This Photo</a:t>
            </a:r>
            <a:r>
              <a:rPr lang="en-SG" sz="900" dirty="0"/>
              <a:t> by Unknown Author is licensed under </a:t>
            </a:r>
            <a:r>
              <a:rPr lang="en-SG" sz="900" dirty="0">
                <a:hlinkClick r:id="rId4" tooltip="https://creativecommons.org/licenses/by-nc-sa/3.0/"/>
              </a:rPr>
              <a:t>CC BY-SA-NC</a:t>
            </a:r>
            <a:endParaRPr lang="en-SG" sz="900" dirty="0"/>
          </a:p>
        </p:txBody>
      </p:sp>
    </p:spTree>
    <p:extLst>
      <p:ext uri="{BB962C8B-B14F-4D97-AF65-F5344CB8AC3E}">
        <p14:creationId xmlns:p14="http://schemas.microsoft.com/office/powerpoint/2010/main" val="2468709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FF339-FD38-B793-01DA-53397F05DC1A}"/>
              </a:ext>
            </a:extLst>
          </p:cNvPr>
          <p:cNvSpPr>
            <a:spLocks noGrp="1"/>
          </p:cNvSpPr>
          <p:nvPr>
            <p:ph type="title"/>
          </p:nvPr>
        </p:nvSpPr>
        <p:spPr>
          <a:xfrm>
            <a:off x="838200" y="365126"/>
            <a:ext cx="10515600" cy="628788"/>
          </a:xfrm>
        </p:spPr>
        <p:txBody>
          <a:bodyPr>
            <a:normAutofit/>
          </a:bodyPr>
          <a:lstStyle/>
          <a:p>
            <a:pPr algn="ctr"/>
            <a:r>
              <a:rPr lang="en-SG" sz="3200" b="1" dirty="0"/>
              <a:t>Algorithmic Pricing</a:t>
            </a:r>
          </a:p>
        </p:txBody>
      </p:sp>
      <p:sp>
        <p:nvSpPr>
          <p:cNvPr id="3" name="Content Placeholder 2">
            <a:extLst>
              <a:ext uri="{FF2B5EF4-FFF2-40B4-BE49-F238E27FC236}">
                <a16:creationId xmlns:a16="http://schemas.microsoft.com/office/drawing/2014/main" id="{10580B98-9775-0BAB-7942-56D13B68D2C9}"/>
              </a:ext>
            </a:extLst>
          </p:cNvPr>
          <p:cNvSpPr>
            <a:spLocks noGrp="1"/>
          </p:cNvSpPr>
          <p:nvPr>
            <p:ph idx="1"/>
          </p:nvPr>
        </p:nvSpPr>
        <p:spPr>
          <a:xfrm>
            <a:off x="838200" y="993914"/>
            <a:ext cx="10515600" cy="3104184"/>
          </a:xfrm>
        </p:spPr>
        <p:txBody>
          <a:bodyPr>
            <a:normAutofit/>
          </a:bodyPr>
          <a:lstStyle/>
          <a:p>
            <a:r>
              <a:rPr lang="en-US" sz="1800" dirty="0"/>
              <a:t>Algorithmic pricing is the use of algorithms and computer programs to set prices.</a:t>
            </a:r>
          </a:p>
          <a:p>
            <a:r>
              <a:rPr lang="en-US" sz="1800" dirty="0"/>
              <a:t> Dynamic pricing algorithms leverage historical data about:</a:t>
            </a:r>
          </a:p>
          <a:p>
            <a:pPr lvl="1"/>
            <a:r>
              <a:rPr lang="en-US" sz="1800" dirty="0"/>
              <a:t>Product prices</a:t>
            </a:r>
          </a:p>
          <a:p>
            <a:pPr lvl="1"/>
            <a:r>
              <a:rPr lang="en-US" sz="1800" dirty="0"/>
              <a:t>Production costs</a:t>
            </a:r>
          </a:p>
          <a:p>
            <a:pPr lvl="1"/>
            <a:r>
              <a:rPr lang="en-US" sz="1800" dirty="0"/>
              <a:t>Market trends</a:t>
            </a:r>
          </a:p>
          <a:p>
            <a:pPr lvl="1"/>
            <a:r>
              <a:rPr lang="en-US" sz="1800" dirty="0"/>
              <a:t>Customers’ purchase behavior</a:t>
            </a:r>
          </a:p>
          <a:p>
            <a:r>
              <a:rPr lang="en-US" sz="1800" dirty="0"/>
              <a:t>Modern algorithms may also include real-time data about competitors’ prices and stocks collected from online websites using web scrapers or RPA bots.</a:t>
            </a:r>
          </a:p>
          <a:p>
            <a:r>
              <a:rPr lang="en-SG" sz="1800" dirty="0"/>
              <a:t>Supply and Demand, Seasonal, Holiday, Weekend, Time of Day</a:t>
            </a:r>
          </a:p>
        </p:txBody>
      </p:sp>
      <p:sp>
        <p:nvSpPr>
          <p:cNvPr id="4" name="TextBox 3">
            <a:extLst>
              <a:ext uri="{FF2B5EF4-FFF2-40B4-BE49-F238E27FC236}">
                <a16:creationId xmlns:a16="http://schemas.microsoft.com/office/drawing/2014/main" id="{3E3B4120-0252-50B4-5770-E3A0301463B2}"/>
              </a:ext>
            </a:extLst>
          </p:cNvPr>
          <p:cNvSpPr txBox="1"/>
          <p:nvPr/>
        </p:nvSpPr>
        <p:spPr>
          <a:xfrm>
            <a:off x="1315278" y="5988734"/>
            <a:ext cx="9200322" cy="646331"/>
          </a:xfrm>
          <a:prstGeom prst="rect">
            <a:avLst/>
          </a:prstGeom>
          <a:noFill/>
        </p:spPr>
        <p:txBody>
          <a:bodyPr wrap="square" rtlCol="0">
            <a:spAutoFit/>
          </a:bodyPr>
          <a:lstStyle/>
          <a:p>
            <a:r>
              <a:rPr lang="en-US" b="1" dirty="0"/>
              <a:t>Price Optimisation Using Decision Tree (Regression Tree) – Machine Learning</a:t>
            </a:r>
            <a:endParaRPr lang="en-SG" b="1" dirty="0"/>
          </a:p>
          <a:p>
            <a:r>
              <a:rPr lang="en-SG" dirty="0"/>
              <a:t>https://www.datasciencecentral.com/price-optimisation-using-decision-tree-regression-tree/</a:t>
            </a:r>
          </a:p>
        </p:txBody>
      </p:sp>
      <p:sp>
        <p:nvSpPr>
          <p:cNvPr id="5" name="Content Placeholder 2">
            <a:extLst>
              <a:ext uri="{FF2B5EF4-FFF2-40B4-BE49-F238E27FC236}">
                <a16:creationId xmlns:a16="http://schemas.microsoft.com/office/drawing/2014/main" id="{D05FF7EA-3EA5-ED6C-DB63-FF91CBA98408}"/>
              </a:ext>
            </a:extLst>
          </p:cNvPr>
          <p:cNvSpPr txBox="1">
            <a:spLocks/>
          </p:cNvSpPr>
          <p:nvPr/>
        </p:nvSpPr>
        <p:spPr>
          <a:xfrm>
            <a:off x="838200" y="4098098"/>
            <a:ext cx="10515600" cy="176598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SG" sz="1800" dirty="0"/>
              <a:t>Algorithm must:</a:t>
            </a:r>
          </a:p>
          <a:p>
            <a:r>
              <a:rPr lang="en-US" sz="1800" dirty="0"/>
              <a:t>Maximize the profit</a:t>
            </a:r>
          </a:p>
          <a:p>
            <a:r>
              <a:rPr lang="en-US" sz="1800" dirty="0"/>
              <a:t>Minimize customer churn</a:t>
            </a:r>
          </a:p>
          <a:p>
            <a:r>
              <a:rPr lang="en-US" sz="1800" dirty="0"/>
              <a:t>Attract competitors’ customers</a:t>
            </a:r>
          </a:p>
          <a:p>
            <a:r>
              <a:rPr lang="en-US" sz="1800" dirty="0"/>
              <a:t>Improve customers’ experience and maintain loyalty</a:t>
            </a:r>
            <a:endParaRPr lang="en-SG" sz="1800" dirty="0"/>
          </a:p>
        </p:txBody>
      </p:sp>
    </p:spTree>
    <p:extLst>
      <p:ext uri="{BB962C8B-B14F-4D97-AF65-F5344CB8AC3E}">
        <p14:creationId xmlns:p14="http://schemas.microsoft.com/office/powerpoint/2010/main" val="27621840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FF339-FD38-B793-01DA-53397F05DC1A}"/>
              </a:ext>
            </a:extLst>
          </p:cNvPr>
          <p:cNvSpPr>
            <a:spLocks noGrp="1"/>
          </p:cNvSpPr>
          <p:nvPr>
            <p:ph type="title"/>
          </p:nvPr>
        </p:nvSpPr>
        <p:spPr>
          <a:xfrm>
            <a:off x="838200" y="222935"/>
            <a:ext cx="10515600" cy="757997"/>
          </a:xfrm>
        </p:spPr>
        <p:txBody>
          <a:bodyPr>
            <a:normAutofit/>
          </a:bodyPr>
          <a:lstStyle/>
          <a:p>
            <a:pPr algn="ctr"/>
            <a:r>
              <a:rPr lang="en-SG" sz="3200" b="1" dirty="0"/>
              <a:t>Dynamic Pricing Algorithms</a:t>
            </a:r>
          </a:p>
        </p:txBody>
      </p:sp>
      <p:sp>
        <p:nvSpPr>
          <p:cNvPr id="4" name="TextBox 3">
            <a:extLst>
              <a:ext uri="{FF2B5EF4-FFF2-40B4-BE49-F238E27FC236}">
                <a16:creationId xmlns:a16="http://schemas.microsoft.com/office/drawing/2014/main" id="{3E3B4120-0252-50B4-5770-E3A0301463B2}"/>
              </a:ext>
            </a:extLst>
          </p:cNvPr>
          <p:cNvSpPr txBox="1"/>
          <p:nvPr/>
        </p:nvSpPr>
        <p:spPr>
          <a:xfrm>
            <a:off x="1315278" y="5988734"/>
            <a:ext cx="9200322" cy="646331"/>
          </a:xfrm>
          <a:prstGeom prst="rect">
            <a:avLst/>
          </a:prstGeom>
          <a:noFill/>
        </p:spPr>
        <p:txBody>
          <a:bodyPr wrap="square" rtlCol="0">
            <a:spAutoFit/>
          </a:bodyPr>
          <a:lstStyle/>
          <a:p>
            <a:r>
              <a:rPr lang="en-SG" b="1" dirty="0"/>
              <a:t>Data Science Central</a:t>
            </a:r>
          </a:p>
          <a:p>
            <a:r>
              <a:rPr lang="en-SG" dirty="0"/>
              <a:t>https://www.datasciencecentral.com/profiles/blogs/reinforcement-learning-for-dynamic-pricing</a:t>
            </a:r>
          </a:p>
        </p:txBody>
      </p:sp>
      <p:graphicFrame>
        <p:nvGraphicFramePr>
          <p:cNvPr id="7" name="Table 7">
            <a:extLst>
              <a:ext uri="{FF2B5EF4-FFF2-40B4-BE49-F238E27FC236}">
                <a16:creationId xmlns:a16="http://schemas.microsoft.com/office/drawing/2014/main" id="{C4A91CBE-1900-DBB4-F19E-5120AB9CB4B0}"/>
              </a:ext>
            </a:extLst>
          </p:cNvPr>
          <p:cNvGraphicFramePr>
            <a:graphicFrameLocks noGrp="1"/>
          </p:cNvGraphicFramePr>
          <p:nvPr>
            <p:ph idx="1"/>
            <p:extLst>
              <p:ext uri="{D42A27DB-BD31-4B8C-83A1-F6EECF244321}">
                <p14:modId xmlns:p14="http://schemas.microsoft.com/office/powerpoint/2010/main" val="3051227130"/>
              </p:ext>
            </p:extLst>
          </p:nvPr>
        </p:nvGraphicFramePr>
        <p:xfrm>
          <a:off x="838199" y="1509345"/>
          <a:ext cx="11108635" cy="3566160"/>
        </p:xfrm>
        <a:graphic>
          <a:graphicData uri="http://schemas.openxmlformats.org/drawingml/2006/table">
            <a:tbl>
              <a:tblPr firstRow="1" bandRow="1">
                <a:tableStyleId>{5940675A-B579-460E-94D1-54222C63F5DA}</a:tableStyleId>
              </a:tblPr>
              <a:tblGrid>
                <a:gridCol w="1755914">
                  <a:extLst>
                    <a:ext uri="{9D8B030D-6E8A-4147-A177-3AD203B41FA5}">
                      <a16:colId xmlns:a16="http://schemas.microsoft.com/office/drawing/2014/main" val="112697351"/>
                    </a:ext>
                  </a:extLst>
                </a:gridCol>
                <a:gridCol w="9352721">
                  <a:extLst>
                    <a:ext uri="{9D8B030D-6E8A-4147-A177-3AD203B41FA5}">
                      <a16:colId xmlns:a16="http://schemas.microsoft.com/office/drawing/2014/main" val="1455764801"/>
                    </a:ext>
                  </a:extLst>
                </a:gridCol>
              </a:tblGrid>
              <a:tr h="181412">
                <a:tc>
                  <a:txBody>
                    <a:bodyPr/>
                    <a:lstStyle/>
                    <a:p>
                      <a:r>
                        <a:rPr lang="en-SG" b="1" dirty="0"/>
                        <a:t>Bayesian Model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User picks </a:t>
                      </a:r>
                      <a:r>
                        <a:rPr lang="en-US" dirty="0"/>
                        <a:t>a prior value indicating the initial belief about the possible price. Then, whenever a new data point is entered into the algorithm, the initial belief shifts either higher or lower. Most Bayesian models use historical pricing data as the most important feature to decide on the final price.</a:t>
                      </a:r>
                      <a:endParaRPr lang="en-SG" dirty="0"/>
                    </a:p>
                  </a:txBody>
                  <a:tcPr/>
                </a:tc>
                <a:extLst>
                  <a:ext uri="{0D108BD9-81ED-4DB2-BD59-A6C34878D82A}">
                    <a16:rowId xmlns:a16="http://schemas.microsoft.com/office/drawing/2014/main" val="905018836"/>
                  </a:ext>
                </a:extLst>
              </a:tr>
              <a:tr h="370840">
                <a:tc>
                  <a:txBody>
                    <a:bodyPr/>
                    <a:lstStyle/>
                    <a:p>
                      <a:r>
                        <a:rPr lang="en-SG" b="1" dirty="0"/>
                        <a:t>Reinforcement learning model (RL)</a:t>
                      </a:r>
                    </a:p>
                  </a:txBody>
                  <a:tcPr/>
                </a:tc>
                <a:tc>
                  <a:txBody>
                    <a:bodyPr/>
                    <a:lstStyle/>
                    <a:p>
                      <a:r>
                        <a:rPr lang="en-US" dirty="0"/>
                        <a:t>Goal-directed machine learning model which aims to achieve the highest rewards by learning from environment data. An RL dynamic pricing model explores data about customers’ demand, taking into account seasonality, competitors’ prices, and the uncertainty of the market, with high revenue being the final goal.</a:t>
                      </a:r>
                      <a:endParaRPr lang="en-SG" dirty="0"/>
                    </a:p>
                  </a:txBody>
                  <a:tcPr/>
                </a:tc>
                <a:extLst>
                  <a:ext uri="{0D108BD9-81ED-4DB2-BD59-A6C34878D82A}">
                    <a16:rowId xmlns:a16="http://schemas.microsoft.com/office/drawing/2014/main" val="1653016255"/>
                  </a:ext>
                </a:extLst>
              </a:tr>
              <a:tr h="370840">
                <a:tc>
                  <a:txBody>
                    <a:bodyPr/>
                    <a:lstStyle/>
                    <a:p>
                      <a:r>
                        <a:rPr lang="en-SG" b="1" dirty="0"/>
                        <a:t>Decision tree model</a:t>
                      </a:r>
                    </a:p>
                  </a:txBody>
                  <a:tcPr/>
                </a:tc>
                <a:tc>
                  <a:txBody>
                    <a:bodyPr/>
                    <a:lstStyle/>
                    <a:p>
                      <a:r>
                        <a:rPr lang="en-US" dirty="0"/>
                        <a:t>Tree-like model of decisions and their possible consequences, including the possibility of a certain outcome, resource costs, and utility. Helps businesses understand which parameters have the most effect on the prices, and which of these price ranges predicts the highest revenues, and using this information, the algorithm predicts the best price range for each product.</a:t>
                      </a:r>
                      <a:endParaRPr lang="en-SG" dirty="0"/>
                    </a:p>
                  </a:txBody>
                  <a:tcPr/>
                </a:tc>
                <a:extLst>
                  <a:ext uri="{0D108BD9-81ED-4DB2-BD59-A6C34878D82A}">
                    <a16:rowId xmlns:a16="http://schemas.microsoft.com/office/drawing/2014/main" val="239061602"/>
                  </a:ext>
                </a:extLst>
              </a:tr>
            </a:tbl>
          </a:graphicData>
        </a:graphic>
      </p:graphicFrame>
    </p:spTree>
    <p:extLst>
      <p:ext uri="{BB962C8B-B14F-4D97-AF65-F5344CB8AC3E}">
        <p14:creationId xmlns:p14="http://schemas.microsoft.com/office/powerpoint/2010/main" val="72043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FF339-FD38-B793-01DA-53397F05DC1A}"/>
              </a:ext>
            </a:extLst>
          </p:cNvPr>
          <p:cNvSpPr>
            <a:spLocks noGrp="1"/>
          </p:cNvSpPr>
          <p:nvPr>
            <p:ph type="title"/>
          </p:nvPr>
        </p:nvSpPr>
        <p:spPr>
          <a:xfrm>
            <a:off x="836457" y="200434"/>
            <a:ext cx="10515600" cy="646331"/>
          </a:xfrm>
        </p:spPr>
        <p:txBody>
          <a:bodyPr>
            <a:normAutofit/>
          </a:bodyPr>
          <a:lstStyle/>
          <a:p>
            <a:pPr algn="ctr"/>
            <a:r>
              <a:rPr lang="en-SG" sz="3200" b="1" dirty="0"/>
              <a:t>Dynamic Pricing Algorithms</a:t>
            </a:r>
          </a:p>
        </p:txBody>
      </p:sp>
      <p:sp>
        <p:nvSpPr>
          <p:cNvPr id="4" name="TextBox 3">
            <a:extLst>
              <a:ext uri="{FF2B5EF4-FFF2-40B4-BE49-F238E27FC236}">
                <a16:creationId xmlns:a16="http://schemas.microsoft.com/office/drawing/2014/main" id="{3E3B4120-0252-50B4-5770-E3A0301463B2}"/>
              </a:ext>
            </a:extLst>
          </p:cNvPr>
          <p:cNvSpPr txBox="1"/>
          <p:nvPr/>
        </p:nvSpPr>
        <p:spPr>
          <a:xfrm>
            <a:off x="1315278" y="5988734"/>
            <a:ext cx="9200322" cy="369332"/>
          </a:xfrm>
          <a:prstGeom prst="rect">
            <a:avLst/>
          </a:prstGeom>
          <a:noFill/>
        </p:spPr>
        <p:txBody>
          <a:bodyPr wrap="square" rtlCol="0">
            <a:spAutoFit/>
          </a:bodyPr>
          <a:lstStyle/>
          <a:p>
            <a:r>
              <a:rPr lang="en-SG" b="1" dirty="0"/>
              <a:t>RL Model</a:t>
            </a:r>
            <a:endParaRPr lang="en-SG" dirty="0"/>
          </a:p>
        </p:txBody>
      </p:sp>
      <p:pic>
        <p:nvPicPr>
          <p:cNvPr id="9" name="Picture 8">
            <a:extLst>
              <a:ext uri="{FF2B5EF4-FFF2-40B4-BE49-F238E27FC236}">
                <a16:creationId xmlns:a16="http://schemas.microsoft.com/office/drawing/2014/main" id="{DF969745-1AEE-6E22-B7B3-5235B96932D2}"/>
              </a:ext>
            </a:extLst>
          </p:cNvPr>
          <p:cNvPicPr>
            <a:picLocks noChangeAspect="1"/>
          </p:cNvPicPr>
          <p:nvPr/>
        </p:nvPicPr>
        <p:blipFill>
          <a:blip r:embed="rId3"/>
          <a:stretch>
            <a:fillRect/>
          </a:stretch>
        </p:blipFill>
        <p:spPr>
          <a:xfrm>
            <a:off x="3076859" y="846765"/>
            <a:ext cx="6034795" cy="5670966"/>
          </a:xfrm>
          <a:prstGeom prst="rect">
            <a:avLst/>
          </a:prstGeom>
        </p:spPr>
      </p:pic>
    </p:spTree>
    <p:extLst>
      <p:ext uri="{BB962C8B-B14F-4D97-AF65-F5344CB8AC3E}">
        <p14:creationId xmlns:p14="http://schemas.microsoft.com/office/powerpoint/2010/main" val="15362082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FF339-FD38-B793-01DA-53397F05DC1A}"/>
              </a:ext>
            </a:extLst>
          </p:cNvPr>
          <p:cNvSpPr>
            <a:spLocks noGrp="1"/>
          </p:cNvSpPr>
          <p:nvPr>
            <p:ph type="title"/>
          </p:nvPr>
        </p:nvSpPr>
        <p:spPr>
          <a:xfrm>
            <a:off x="836457" y="200434"/>
            <a:ext cx="10515600" cy="646331"/>
          </a:xfrm>
        </p:spPr>
        <p:txBody>
          <a:bodyPr>
            <a:normAutofit/>
          </a:bodyPr>
          <a:lstStyle/>
          <a:p>
            <a:pPr algn="ctr"/>
            <a:r>
              <a:rPr lang="en-SG" sz="3200" b="1" dirty="0"/>
              <a:t>Fixed Pricing Range – Agriculture (India)</a:t>
            </a:r>
          </a:p>
        </p:txBody>
      </p:sp>
      <p:graphicFrame>
        <p:nvGraphicFramePr>
          <p:cNvPr id="3" name="Table 4">
            <a:extLst>
              <a:ext uri="{FF2B5EF4-FFF2-40B4-BE49-F238E27FC236}">
                <a16:creationId xmlns:a16="http://schemas.microsoft.com/office/drawing/2014/main" id="{AD82EC4E-A1AF-BE24-E95D-9625EBE48BF5}"/>
              </a:ext>
            </a:extLst>
          </p:cNvPr>
          <p:cNvGraphicFramePr>
            <a:graphicFrameLocks noGrp="1"/>
          </p:cNvGraphicFramePr>
          <p:nvPr>
            <p:extLst>
              <p:ext uri="{D42A27DB-BD31-4B8C-83A1-F6EECF244321}">
                <p14:modId xmlns:p14="http://schemas.microsoft.com/office/powerpoint/2010/main" val="735015053"/>
              </p:ext>
            </p:extLst>
          </p:nvPr>
        </p:nvGraphicFramePr>
        <p:xfrm>
          <a:off x="4562061" y="1293412"/>
          <a:ext cx="7445978" cy="2468880"/>
        </p:xfrm>
        <a:graphic>
          <a:graphicData uri="http://schemas.openxmlformats.org/drawingml/2006/table">
            <a:tbl>
              <a:tblPr firstRow="1" bandRow="1">
                <a:tableStyleId>{5940675A-B579-460E-94D1-54222C63F5DA}</a:tableStyleId>
              </a:tblPr>
              <a:tblGrid>
                <a:gridCol w="1669774">
                  <a:extLst>
                    <a:ext uri="{9D8B030D-6E8A-4147-A177-3AD203B41FA5}">
                      <a16:colId xmlns:a16="http://schemas.microsoft.com/office/drawing/2014/main" val="237583046"/>
                    </a:ext>
                  </a:extLst>
                </a:gridCol>
                <a:gridCol w="5776204">
                  <a:extLst>
                    <a:ext uri="{9D8B030D-6E8A-4147-A177-3AD203B41FA5}">
                      <a16:colId xmlns:a16="http://schemas.microsoft.com/office/drawing/2014/main" val="1064825859"/>
                    </a:ext>
                  </a:extLst>
                </a:gridCol>
              </a:tblGrid>
              <a:tr h="370840">
                <a:tc>
                  <a:txBody>
                    <a:bodyPr/>
                    <a:lstStyle/>
                    <a:p>
                      <a:r>
                        <a:rPr lang="en-US" dirty="0"/>
                        <a:t>Minimum Support Price</a:t>
                      </a:r>
                      <a:endParaRPr lang="en-SG" dirty="0"/>
                    </a:p>
                  </a:txBody>
                  <a:tcPr/>
                </a:tc>
                <a:tc>
                  <a:txBody>
                    <a:bodyPr/>
                    <a:lstStyle/>
                    <a:p>
                      <a:r>
                        <a:rPr lang="en-US" dirty="0"/>
                        <a:t>Crop cannot be sold lower than this price (recommended by Commission for Agricultural Costs and Prices (CACP))</a:t>
                      </a:r>
                      <a:endParaRPr lang="en-SG" dirty="0"/>
                    </a:p>
                  </a:txBody>
                  <a:tcPr/>
                </a:tc>
                <a:extLst>
                  <a:ext uri="{0D108BD9-81ED-4DB2-BD59-A6C34878D82A}">
                    <a16:rowId xmlns:a16="http://schemas.microsoft.com/office/drawing/2014/main" val="250606483"/>
                  </a:ext>
                </a:extLst>
              </a:tr>
              <a:tr h="370840">
                <a:tc>
                  <a:txBody>
                    <a:bodyPr/>
                    <a:lstStyle/>
                    <a:p>
                      <a:r>
                        <a:rPr lang="en-US" dirty="0"/>
                        <a:t>Ceiling Price</a:t>
                      </a:r>
                      <a:endParaRPr lang="en-SG" dirty="0"/>
                    </a:p>
                  </a:txBody>
                  <a:tcPr/>
                </a:tc>
                <a:tc>
                  <a:txBody>
                    <a:bodyPr/>
                    <a:lstStyle/>
                    <a:p>
                      <a:r>
                        <a:rPr lang="en-US" dirty="0"/>
                        <a:t>The Government usually determines the maximum price of agricultural products so as to protect the general public from exorbitant rise in prices.</a:t>
                      </a:r>
                      <a:endParaRPr lang="en-SG" dirty="0"/>
                    </a:p>
                  </a:txBody>
                  <a:tcPr/>
                </a:tc>
                <a:extLst>
                  <a:ext uri="{0D108BD9-81ED-4DB2-BD59-A6C34878D82A}">
                    <a16:rowId xmlns:a16="http://schemas.microsoft.com/office/drawing/2014/main" val="4043336286"/>
                  </a:ext>
                </a:extLst>
              </a:tr>
              <a:tr h="370840">
                <a:tc>
                  <a:txBody>
                    <a:bodyPr/>
                    <a:lstStyle/>
                    <a:p>
                      <a:r>
                        <a:rPr lang="en-US" dirty="0"/>
                        <a:t>Buffer Stock (Equilibrium pricing)</a:t>
                      </a:r>
                      <a:endParaRPr lang="en-SG" dirty="0"/>
                    </a:p>
                  </a:txBody>
                  <a:tcPr/>
                </a:tc>
                <a:tc>
                  <a:txBody>
                    <a:bodyPr/>
                    <a:lstStyle/>
                    <a:p>
                      <a:r>
                        <a:rPr lang="en-US" dirty="0"/>
                        <a:t>The agricultural price policy has made provision for buffer stock of food grains for its distribution among the consumers through public distribution system.</a:t>
                      </a:r>
                      <a:endParaRPr lang="en-SG" dirty="0"/>
                    </a:p>
                  </a:txBody>
                  <a:tcPr/>
                </a:tc>
                <a:extLst>
                  <a:ext uri="{0D108BD9-81ED-4DB2-BD59-A6C34878D82A}">
                    <a16:rowId xmlns:a16="http://schemas.microsoft.com/office/drawing/2014/main" val="1164919733"/>
                  </a:ext>
                </a:extLst>
              </a:tr>
            </a:tbl>
          </a:graphicData>
        </a:graphic>
      </p:graphicFrame>
      <p:pic>
        <p:nvPicPr>
          <p:cNvPr id="6" name="Picture 5">
            <a:extLst>
              <a:ext uri="{FF2B5EF4-FFF2-40B4-BE49-F238E27FC236}">
                <a16:creationId xmlns:a16="http://schemas.microsoft.com/office/drawing/2014/main" id="{E27A83AB-1350-3ED3-4578-297B5BE15196}"/>
              </a:ext>
            </a:extLst>
          </p:cNvPr>
          <p:cNvPicPr>
            <a:picLocks noChangeAspect="1"/>
          </p:cNvPicPr>
          <p:nvPr/>
        </p:nvPicPr>
        <p:blipFill>
          <a:blip r:embed="rId3"/>
          <a:stretch>
            <a:fillRect/>
          </a:stretch>
        </p:blipFill>
        <p:spPr>
          <a:xfrm>
            <a:off x="457394" y="1123750"/>
            <a:ext cx="3804492" cy="3425175"/>
          </a:xfrm>
          <a:prstGeom prst="rect">
            <a:avLst/>
          </a:prstGeom>
        </p:spPr>
      </p:pic>
      <p:sp>
        <p:nvSpPr>
          <p:cNvPr id="8" name="TextBox 7">
            <a:extLst>
              <a:ext uri="{FF2B5EF4-FFF2-40B4-BE49-F238E27FC236}">
                <a16:creationId xmlns:a16="http://schemas.microsoft.com/office/drawing/2014/main" id="{FFD8E969-BA47-108C-60D3-E48DD5669B6B}"/>
              </a:ext>
            </a:extLst>
          </p:cNvPr>
          <p:cNvSpPr txBox="1"/>
          <p:nvPr/>
        </p:nvSpPr>
        <p:spPr>
          <a:xfrm>
            <a:off x="616227" y="4939800"/>
            <a:ext cx="9394048" cy="1754326"/>
          </a:xfrm>
          <a:prstGeom prst="rect">
            <a:avLst/>
          </a:prstGeom>
          <a:noFill/>
        </p:spPr>
        <p:txBody>
          <a:bodyPr wrap="square">
            <a:spAutoFit/>
          </a:bodyPr>
          <a:lstStyle/>
          <a:p>
            <a:r>
              <a:rPr lang="en-SG" dirty="0"/>
              <a:t>As of now, CACP recommends MSPs of 23 commodities:</a:t>
            </a:r>
          </a:p>
          <a:p>
            <a:endParaRPr lang="en-SG" dirty="0"/>
          </a:p>
          <a:p>
            <a:pPr marL="285750" indent="-285750">
              <a:buFont typeface="Arial" panose="020B0604020202020204" pitchFamily="34" charset="0"/>
              <a:buChar char="•"/>
            </a:pPr>
            <a:r>
              <a:rPr lang="en-SG" dirty="0"/>
              <a:t>7 cereals (paddy, wheat, maize, sorghum, pearl millet, barley and ragi),</a:t>
            </a:r>
          </a:p>
          <a:p>
            <a:pPr marL="285750" indent="-285750">
              <a:buFont typeface="Arial" panose="020B0604020202020204" pitchFamily="34" charset="0"/>
              <a:buChar char="•"/>
            </a:pPr>
            <a:r>
              <a:rPr lang="en-SG" dirty="0"/>
              <a:t>5 pulses (gram, tur, moong, urad, lentil),</a:t>
            </a:r>
          </a:p>
          <a:p>
            <a:pPr marL="285750" indent="-285750">
              <a:buFont typeface="Arial" panose="020B0604020202020204" pitchFamily="34" charset="0"/>
              <a:buChar char="•"/>
            </a:pPr>
            <a:r>
              <a:rPr lang="en-SG" dirty="0"/>
              <a:t>7 oilseeds (groundnut, rapeseed-mustard, soyabean, seasmum, sunflower, safflower, nigerseed)</a:t>
            </a:r>
          </a:p>
          <a:p>
            <a:pPr marL="285750" indent="-285750">
              <a:buFont typeface="Arial" panose="020B0604020202020204" pitchFamily="34" charset="0"/>
              <a:buChar char="•"/>
            </a:pPr>
            <a:r>
              <a:rPr lang="en-SG" dirty="0"/>
              <a:t>4 commercial crops (copra, sugarcane, cotton and raw jute).</a:t>
            </a:r>
          </a:p>
        </p:txBody>
      </p:sp>
    </p:spTree>
    <p:extLst>
      <p:ext uri="{BB962C8B-B14F-4D97-AF65-F5344CB8AC3E}">
        <p14:creationId xmlns:p14="http://schemas.microsoft.com/office/powerpoint/2010/main" val="10910446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0B71-BE1C-9559-2A84-13B4192C460A}"/>
              </a:ext>
            </a:extLst>
          </p:cNvPr>
          <p:cNvSpPr>
            <a:spLocks noGrp="1"/>
          </p:cNvSpPr>
          <p:nvPr>
            <p:ph type="title"/>
          </p:nvPr>
        </p:nvSpPr>
        <p:spPr>
          <a:xfrm>
            <a:off x="838199" y="130873"/>
            <a:ext cx="10515600" cy="718240"/>
          </a:xfrm>
        </p:spPr>
        <p:txBody>
          <a:bodyPr>
            <a:normAutofit/>
          </a:bodyPr>
          <a:lstStyle/>
          <a:p>
            <a:pPr algn="ctr"/>
            <a:r>
              <a:rPr lang="en-US" sz="3200" b="1" dirty="0"/>
              <a:t>Bundle Pricing</a:t>
            </a:r>
            <a:endParaRPr lang="en-SG" sz="3200" b="1" dirty="0"/>
          </a:p>
        </p:txBody>
      </p:sp>
      <p:sp>
        <p:nvSpPr>
          <p:cNvPr id="3" name="Content Placeholder 2">
            <a:extLst>
              <a:ext uri="{FF2B5EF4-FFF2-40B4-BE49-F238E27FC236}">
                <a16:creationId xmlns:a16="http://schemas.microsoft.com/office/drawing/2014/main" id="{473312AB-D126-1C46-20B7-77F09722E787}"/>
              </a:ext>
            </a:extLst>
          </p:cNvPr>
          <p:cNvSpPr>
            <a:spLocks noGrp="1"/>
          </p:cNvSpPr>
          <p:nvPr>
            <p:ph idx="1"/>
          </p:nvPr>
        </p:nvSpPr>
        <p:spPr>
          <a:xfrm>
            <a:off x="838199" y="925339"/>
            <a:ext cx="10515600" cy="1012791"/>
          </a:xfrm>
        </p:spPr>
        <p:txBody>
          <a:bodyPr>
            <a:normAutofit/>
          </a:bodyPr>
          <a:lstStyle/>
          <a:p>
            <a:pPr marL="0" indent="0">
              <a:buNone/>
            </a:pPr>
            <a:r>
              <a:rPr lang="en-US" sz="1800" dirty="0"/>
              <a:t>Price bundling is when multiple products or services are grouped together in a single package and sold for a lower price than if the customer were to buy each item individually. </a:t>
            </a:r>
          </a:p>
          <a:p>
            <a:pPr marL="0" indent="0">
              <a:buNone/>
            </a:pPr>
            <a:r>
              <a:rPr lang="en-US" sz="1800" dirty="0"/>
              <a:t>Typically, the bundled products include at least one high ticket item and other complementary products.</a:t>
            </a:r>
          </a:p>
          <a:p>
            <a:pPr marL="0" indent="0">
              <a:buNone/>
            </a:pPr>
            <a:endParaRPr lang="en-SG" sz="1800" dirty="0"/>
          </a:p>
        </p:txBody>
      </p:sp>
      <p:graphicFrame>
        <p:nvGraphicFramePr>
          <p:cNvPr id="4" name="Table 4">
            <a:extLst>
              <a:ext uri="{FF2B5EF4-FFF2-40B4-BE49-F238E27FC236}">
                <a16:creationId xmlns:a16="http://schemas.microsoft.com/office/drawing/2014/main" id="{0FF2C17B-2CDF-55EA-23F6-FAF300B1FB6D}"/>
              </a:ext>
            </a:extLst>
          </p:cNvPr>
          <p:cNvGraphicFramePr>
            <a:graphicFrameLocks noGrp="1"/>
          </p:cNvGraphicFramePr>
          <p:nvPr>
            <p:extLst>
              <p:ext uri="{D42A27DB-BD31-4B8C-83A1-F6EECF244321}">
                <p14:modId xmlns:p14="http://schemas.microsoft.com/office/powerpoint/2010/main" val="3266107670"/>
              </p:ext>
            </p:extLst>
          </p:nvPr>
        </p:nvGraphicFramePr>
        <p:xfrm>
          <a:off x="342348" y="2014356"/>
          <a:ext cx="11584609" cy="2839720"/>
        </p:xfrm>
        <a:graphic>
          <a:graphicData uri="http://schemas.openxmlformats.org/drawingml/2006/table">
            <a:tbl>
              <a:tblPr firstRow="1" bandRow="1">
                <a:tableStyleId>{5940675A-B579-460E-94D1-54222C63F5DA}</a:tableStyleId>
              </a:tblPr>
              <a:tblGrid>
                <a:gridCol w="1619743">
                  <a:extLst>
                    <a:ext uri="{9D8B030D-6E8A-4147-A177-3AD203B41FA5}">
                      <a16:colId xmlns:a16="http://schemas.microsoft.com/office/drawing/2014/main" val="1752719930"/>
                    </a:ext>
                  </a:extLst>
                </a:gridCol>
                <a:gridCol w="1655882">
                  <a:extLst>
                    <a:ext uri="{9D8B030D-6E8A-4147-A177-3AD203B41FA5}">
                      <a16:colId xmlns:a16="http://schemas.microsoft.com/office/drawing/2014/main" val="1490448628"/>
                    </a:ext>
                  </a:extLst>
                </a:gridCol>
                <a:gridCol w="8308984">
                  <a:extLst>
                    <a:ext uri="{9D8B030D-6E8A-4147-A177-3AD203B41FA5}">
                      <a16:colId xmlns:a16="http://schemas.microsoft.com/office/drawing/2014/main" val="2469400118"/>
                    </a:ext>
                  </a:extLst>
                </a:gridCol>
              </a:tblGrid>
              <a:tr h="370840">
                <a:tc rowSpan="3">
                  <a:txBody>
                    <a:bodyPr/>
                    <a:lstStyle/>
                    <a:p>
                      <a:r>
                        <a:rPr lang="en-SG" b="1" dirty="0"/>
                        <a:t>Pure Bundling</a:t>
                      </a:r>
                    </a:p>
                  </a:txBody>
                  <a:tcPr/>
                </a:tc>
                <a:tc>
                  <a:txBody>
                    <a:bodyPr/>
                    <a:lstStyle/>
                    <a:p>
                      <a:r>
                        <a:rPr lang="en-SG" dirty="0"/>
                        <a:t>Leader Bundling</a:t>
                      </a:r>
                    </a:p>
                  </a:txBody>
                  <a:tcPr/>
                </a:tc>
                <a:tc>
                  <a:txBody>
                    <a:bodyPr/>
                    <a:lstStyle/>
                    <a:p>
                      <a:r>
                        <a:rPr lang="en-US" dirty="0"/>
                        <a:t>A leader product, or primary product, alongside other non-leader products of lesser value or popularity within the same bundle. </a:t>
                      </a:r>
                      <a:endParaRPr lang="en-SG" dirty="0"/>
                    </a:p>
                  </a:txBody>
                  <a:tcPr/>
                </a:tc>
                <a:extLst>
                  <a:ext uri="{0D108BD9-81ED-4DB2-BD59-A6C34878D82A}">
                    <a16:rowId xmlns:a16="http://schemas.microsoft.com/office/drawing/2014/main" val="2961389044"/>
                  </a:ext>
                </a:extLst>
              </a:tr>
              <a:tr h="370840">
                <a:tc vMerge="1">
                  <a:txBody>
                    <a:bodyPr/>
                    <a:lstStyle/>
                    <a:p>
                      <a:endParaRPr lang="en-SG" dirty="0"/>
                    </a:p>
                  </a:txBody>
                  <a:tcPr/>
                </a:tc>
                <a:tc>
                  <a:txBody>
                    <a:bodyPr/>
                    <a:lstStyle/>
                    <a:p>
                      <a:r>
                        <a:rPr lang="en-SG" dirty="0"/>
                        <a:t>Joint Bundling</a:t>
                      </a:r>
                    </a:p>
                  </a:txBody>
                  <a:tcPr/>
                </a:tc>
                <a:tc>
                  <a:txBody>
                    <a:bodyPr/>
                    <a:lstStyle/>
                    <a:p>
                      <a:r>
                        <a:rPr lang="en-US" dirty="0"/>
                        <a:t>Offer two items together as a bundle.</a:t>
                      </a:r>
                      <a:endParaRPr lang="en-SG" dirty="0"/>
                    </a:p>
                  </a:txBody>
                  <a:tcPr/>
                </a:tc>
                <a:extLst>
                  <a:ext uri="{0D108BD9-81ED-4DB2-BD59-A6C34878D82A}">
                    <a16:rowId xmlns:a16="http://schemas.microsoft.com/office/drawing/2014/main" val="1897500500"/>
                  </a:ext>
                </a:extLst>
              </a:tr>
              <a:tr h="370840">
                <a:tc vMerge="1">
                  <a:txBody>
                    <a:bodyPr/>
                    <a:lstStyle/>
                    <a:p>
                      <a:endParaRPr lang="en-SG" dirty="0"/>
                    </a:p>
                  </a:txBody>
                  <a:tcPr/>
                </a:tc>
                <a:tc>
                  <a:txBody>
                    <a:bodyPr/>
                    <a:lstStyle/>
                    <a:p>
                      <a:r>
                        <a:rPr lang="en-SG" dirty="0"/>
                        <a:t>Mixed-leader Bundling</a:t>
                      </a:r>
                    </a:p>
                  </a:txBody>
                  <a:tcPr/>
                </a:tc>
                <a:tc>
                  <a:txBody>
                    <a:bodyPr/>
                    <a:lstStyle/>
                    <a:p>
                      <a:r>
                        <a:rPr lang="en-US" dirty="0"/>
                        <a:t>Same as Leader bundling but also allows the consumer to purchase the leader item individually.</a:t>
                      </a:r>
                      <a:endParaRPr lang="en-SG" dirty="0"/>
                    </a:p>
                  </a:txBody>
                  <a:tcPr/>
                </a:tc>
                <a:extLst>
                  <a:ext uri="{0D108BD9-81ED-4DB2-BD59-A6C34878D82A}">
                    <a16:rowId xmlns:a16="http://schemas.microsoft.com/office/drawing/2014/main" val="1891927924"/>
                  </a:ext>
                </a:extLst>
              </a:tr>
              <a:tr h="370840">
                <a:tc>
                  <a:txBody>
                    <a:bodyPr/>
                    <a:lstStyle/>
                    <a:p>
                      <a:r>
                        <a:rPr lang="en-SG" b="1" dirty="0"/>
                        <a:t>Mixed Bundling</a:t>
                      </a:r>
                    </a:p>
                  </a:txBody>
                  <a:tcPr/>
                </a:tc>
                <a:tc>
                  <a:txBody>
                    <a:bodyPr/>
                    <a:lstStyle/>
                    <a:p>
                      <a:r>
                        <a:rPr lang="en-SG" dirty="0"/>
                        <a:t>Custom bundling</a:t>
                      </a:r>
                    </a:p>
                  </a:txBody>
                  <a:tcPr/>
                </a:tc>
                <a:tc>
                  <a:txBody>
                    <a:bodyPr/>
                    <a:lstStyle/>
                    <a:p>
                      <a:r>
                        <a:rPr lang="en-US" dirty="0"/>
                        <a:t>Either purchase a bundle or purchase the items individually. Offer bundle for a lesser price than the total of all the items when sold individually. Some customers receive a discount on certain items, while others pay full price if they decide not to purchase all of the items.</a:t>
                      </a:r>
                      <a:endParaRPr lang="en-SG" dirty="0"/>
                    </a:p>
                  </a:txBody>
                  <a:tcPr/>
                </a:tc>
                <a:extLst>
                  <a:ext uri="{0D108BD9-81ED-4DB2-BD59-A6C34878D82A}">
                    <a16:rowId xmlns:a16="http://schemas.microsoft.com/office/drawing/2014/main" val="3305161323"/>
                  </a:ext>
                </a:extLst>
              </a:tr>
            </a:tbl>
          </a:graphicData>
        </a:graphic>
      </p:graphicFrame>
      <p:sp>
        <p:nvSpPr>
          <p:cNvPr id="6" name="TextBox 5">
            <a:extLst>
              <a:ext uri="{FF2B5EF4-FFF2-40B4-BE49-F238E27FC236}">
                <a16:creationId xmlns:a16="http://schemas.microsoft.com/office/drawing/2014/main" id="{481F3BB2-45C3-1C67-F477-FB5EB1844D0D}"/>
              </a:ext>
            </a:extLst>
          </p:cNvPr>
          <p:cNvSpPr txBox="1"/>
          <p:nvPr/>
        </p:nvSpPr>
        <p:spPr>
          <a:xfrm>
            <a:off x="838198" y="4930302"/>
            <a:ext cx="7282071" cy="369332"/>
          </a:xfrm>
          <a:prstGeom prst="rect">
            <a:avLst/>
          </a:prstGeom>
          <a:noFill/>
        </p:spPr>
        <p:txBody>
          <a:bodyPr wrap="square">
            <a:spAutoFit/>
          </a:bodyPr>
          <a:lstStyle/>
          <a:p>
            <a:pPr algn="l"/>
            <a:r>
              <a:rPr lang="en-SG" i="0" dirty="0">
                <a:solidFill>
                  <a:srgbClr val="2D2D2D"/>
                </a:solidFill>
                <a:effectLst/>
              </a:rPr>
              <a:t>E.g.: Restaurants, Telecom, Internet and Cable TV companies, Retail Stores</a:t>
            </a:r>
          </a:p>
        </p:txBody>
      </p:sp>
    </p:spTree>
    <p:extLst>
      <p:ext uri="{BB962C8B-B14F-4D97-AF65-F5344CB8AC3E}">
        <p14:creationId xmlns:p14="http://schemas.microsoft.com/office/powerpoint/2010/main" val="15591839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6DD78-F742-7272-218D-ADA0B4869867}"/>
              </a:ext>
            </a:extLst>
          </p:cNvPr>
          <p:cNvSpPr>
            <a:spLocks noGrp="1"/>
          </p:cNvSpPr>
          <p:nvPr>
            <p:ph type="title"/>
          </p:nvPr>
        </p:nvSpPr>
        <p:spPr>
          <a:xfrm>
            <a:off x="838200" y="365126"/>
            <a:ext cx="10515600" cy="648666"/>
          </a:xfrm>
        </p:spPr>
        <p:txBody>
          <a:bodyPr>
            <a:normAutofit/>
          </a:bodyPr>
          <a:lstStyle/>
          <a:p>
            <a:pPr algn="ctr"/>
            <a:r>
              <a:rPr lang="en-US" sz="3200" b="1" dirty="0"/>
              <a:t>Everyday Low Pricing (EDLP)</a:t>
            </a:r>
            <a:endParaRPr lang="en-SG" sz="3200" b="1" dirty="0"/>
          </a:p>
        </p:txBody>
      </p:sp>
      <p:sp>
        <p:nvSpPr>
          <p:cNvPr id="3" name="Content Placeholder 2">
            <a:extLst>
              <a:ext uri="{FF2B5EF4-FFF2-40B4-BE49-F238E27FC236}">
                <a16:creationId xmlns:a16="http://schemas.microsoft.com/office/drawing/2014/main" id="{F547E359-62BB-65A1-D8F9-A4EC4677D544}"/>
              </a:ext>
            </a:extLst>
          </p:cNvPr>
          <p:cNvSpPr>
            <a:spLocks noGrp="1"/>
          </p:cNvSpPr>
          <p:nvPr>
            <p:ph idx="1"/>
          </p:nvPr>
        </p:nvSpPr>
        <p:spPr>
          <a:xfrm>
            <a:off x="838200" y="1825625"/>
            <a:ext cx="10515600" cy="1533801"/>
          </a:xfrm>
        </p:spPr>
        <p:txBody>
          <a:bodyPr>
            <a:normAutofit/>
          </a:bodyPr>
          <a:lstStyle/>
          <a:p>
            <a:r>
              <a:rPr lang="en-US" sz="1800" dirty="0"/>
              <a:t>EDLP is a pricing strategy in which a company charges a consistently low price over a long-time horizon. (E.g. Walmart)</a:t>
            </a:r>
          </a:p>
          <a:p>
            <a:r>
              <a:rPr lang="en-US" sz="1800" dirty="0"/>
              <a:t>Minimizes marketing costs, staff efforts, and helps with demand forecasting.</a:t>
            </a:r>
          </a:p>
          <a:p>
            <a:r>
              <a:rPr lang="en-US" sz="1800" dirty="0"/>
              <a:t>High-Low pricing (or Skimming) is more profitable than EDLP</a:t>
            </a:r>
            <a:endParaRPr lang="en-SG" sz="1800" dirty="0"/>
          </a:p>
        </p:txBody>
      </p:sp>
    </p:spTree>
    <p:extLst>
      <p:ext uri="{BB962C8B-B14F-4D97-AF65-F5344CB8AC3E}">
        <p14:creationId xmlns:p14="http://schemas.microsoft.com/office/powerpoint/2010/main" val="40176461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DAF6-B69A-9757-D06A-9BAE4F0F4E33}"/>
              </a:ext>
            </a:extLst>
          </p:cNvPr>
          <p:cNvSpPr>
            <a:spLocks noGrp="1"/>
          </p:cNvSpPr>
          <p:nvPr>
            <p:ph type="title"/>
          </p:nvPr>
        </p:nvSpPr>
        <p:spPr>
          <a:xfrm>
            <a:off x="838200" y="365126"/>
            <a:ext cx="10515600" cy="540310"/>
          </a:xfrm>
        </p:spPr>
        <p:txBody>
          <a:bodyPr>
            <a:normAutofit/>
          </a:bodyPr>
          <a:lstStyle/>
          <a:p>
            <a:pPr algn="ctr"/>
            <a:r>
              <a:rPr lang="en-SG" sz="3200" b="1" dirty="0"/>
              <a:t>Storytelling</a:t>
            </a:r>
          </a:p>
        </p:txBody>
      </p:sp>
      <p:sp>
        <p:nvSpPr>
          <p:cNvPr id="5" name="Content Placeholder 4">
            <a:extLst>
              <a:ext uri="{FF2B5EF4-FFF2-40B4-BE49-F238E27FC236}">
                <a16:creationId xmlns:a16="http://schemas.microsoft.com/office/drawing/2014/main" id="{B80C3BC6-D4BE-BE30-3D57-8B44492DE580}"/>
              </a:ext>
            </a:extLst>
          </p:cNvPr>
          <p:cNvSpPr>
            <a:spLocks noGrp="1"/>
          </p:cNvSpPr>
          <p:nvPr>
            <p:ph idx="1"/>
          </p:nvPr>
        </p:nvSpPr>
        <p:spPr>
          <a:xfrm>
            <a:off x="838200" y="1045696"/>
            <a:ext cx="10515600" cy="5615080"/>
          </a:xfrm>
        </p:spPr>
        <p:txBody>
          <a:bodyPr>
            <a:normAutofit/>
          </a:bodyPr>
          <a:lstStyle/>
          <a:p>
            <a:pPr marL="0" indent="0">
              <a:buNone/>
            </a:pPr>
            <a:r>
              <a:rPr lang="en-SG" sz="1800" b="1" dirty="0"/>
              <a:t>Peak-End Rule:</a:t>
            </a:r>
          </a:p>
          <a:p>
            <a:pPr marL="0" indent="0">
              <a:buNone/>
            </a:pPr>
            <a:r>
              <a:rPr lang="en-SG" sz="1800" dirty="0"/>
              <a:t>People judge overall experiences by the peak (most intense part) and the end.</a:t>
            </a:r>
          </a:p>
          <a:p>
            <a:pPr marL="0" indent="0">
              <a:buNone/>
            </a:pPr>
            <a:r>
              <a:rPr lang="en-SG" sz="1800" dirty="0"/>
              <a:t>For example:</a:t>
            </a:r>
          </a:p>
        </p:txBody>
      </p:sp>
      <p:graphicFrame>
        <p:nvGraphicFramePr>
          <p:cNvPr id="3" name="Table 3">
            <a:extLst>
              <a:ext uri="{FF2B5EF4-FFF2-40B4-BE49-F238E27FC236}">
                <a16:creationId xmlns:a16="http://schemas.microsoft.com/office/drawing/2014/main" id="{2AF824F5-AD44-1CBA-7F87-E574E4D389E2}"/>
              </a:ext>
            </a:extLst>
          </p:cNvPr>
          <p:cNvGraphicFramePr>
            <a:graphicFrameLocks noGrp="1"/>
          </p:cNvGraphicFramePr>
          <p:nvPr/>
        </p:nvGraphicFramePr>
        <p:xfrm>
          <a:off x="923365" y="2279525"/>
          <a:ext cx="10430434" cy="4211320"/>
        </p:xfrm>
        <a:graphic>
          <a:graphicData uri="http://schemas.openxmlformats.org/drawingml/2006/table">
            <a:tbl>
              <a:tblPr firstRow="1" bandRow="1">
                <a:tableStyleId>{5940675A-B579-460E-94D1-54222C63F5DA}</a:tableStyleId>
              </a:tblPr>
              <a:tblGrid>
                <a:gridCol w="1256437">
                  <a:extLst>
                    <a:ext uri="{9D8B030D-6E8A-4147-A177-3AD203B41FA5}">
                      <a16:colId xmlns:a16="http://schemas.microsoft.com/office/drawing/2014/main" val="3401183177"/>
                    </a:ext>
                  </a:extLst>
                </a:gridCol>
                <a:gridCol w="3518194">
                  <a:extLst>
                    <a:ext uri="{9D8B030D-6E8A-4147-A177-3AD203B41FA5}">
                      <a16:colId xmlns:a16="http://schemas.microsoft.com/office/drawing/2014/main" val="1173652224"/>
                    </a:ext>
                  </a:extLst>
                </a:gridCol>
                <a:gridCol w="2675039">
                  <a:extLst>
                    <a:ext uri="{9D8B030D-6E8A-4147-A177-3AD203B41FA5}">
                      <a16:colId xmlns:a16="http://schemas.microsoft.com/office/drawing/2014/main" val="3912629104"/>
                    </a:ext>
                  </a:extLst>
                </a:gridCol>
                <a:gridCol w="2980764">
                  <a:extLst>
                    <a:ext uri="{9D8B030D-6E8A-4147-A177-3AD203B41FA5}">
                      <a16:colId xmlns:a16="http://schemas.microsoft.com/office/drawing/2014/main" val="94938120"/>
                    </a:ext>
                  </a:extLst>
                </a:gridCol>
              </a:tblGrid>
              <a:tr h="370840">
                <a:tc>
                  <a:txBody>
                    <a:bodyPr/>
                    <a:lstStyle/>
                    <a:p>
                      <a:pPr algn="ctr"/>
                      <a:r>
                        <a:rPr lang="en-SG" b="1" dirty="0"/>
                        <a:t>Industry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SG" b="1" dirty="0"/>
                        <a:t>Use Case / 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SG" b="1" dirty="0"/>
                        <a:t>Outcome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SG" b="1" dirty="0"/>
                        <a:t>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6574539"/>
                  </a:ext>
                </a:extLst>
              </a:tr>
              <a:tr h="370840">
                <a:tc rowSpan="2">
                  <a:txBody>
                    <a:bodyPr/>
                    <a:lstStyle/>
                    <a:p>
                      <a:r>
                        <a:rPr lang="en-SG" dirty="0"/>
                        <a:t>Hospitality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Restaurant owner habitually surprises Customers by giving them small portion of a new dish (Product) for free.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By surprising customers with a positive experience, business generates repeat customers and orders.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Risk Mitigated. If new dish is not well received in prototype stage, it is discontinued with no loss to business.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000214"/>
                  </a:ext>
                </a:extLst>
              </a:tr>
              <a:tr h="370840">
                <a:tc vMerge="1">
                  <a:txBody>
                    <a:bodyPr/>
                    <a:lstStyle/>
                    <a:p>
                      <a:endParaRPr lang="en-SG" dirty="0"/>
                    </a:p>
                  </a:txBody>
                  <a:tcPr/>
                </a:tc>
                <a:tc>
                  <a:txBody>
                    <a:bodyPr/>
                    <a:lstStyle/>
                    <a:p>
                      <a:r>
                        <a:rPr lang="en-SG" dirty="0"/>
                        <a:t>Theme parks provide free entertainment, discounted food &amp; drink and easy access to clean toilets to customers waiting in 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Customers get multiple peak experiences, the highest being the attractions themselves.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Improved Yield, Repeat Customers, free personalised Word-of-Mouth Recommendations, Promotions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754817"/>
                  </a:ext>
                </a:extLst>
              </a:tr>
              <a:tr h="370840">
                <a:tc>
                  <a:txBody>
                    <a:bodyPr/>
                    <a:lstStyle/>
                    <a:p>
                      <a:r>
                        <a:rPr lang="en-SG" dirty="0"/>
                        <a:t>Telecom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Telco provides subscriber free calling between a few local numbers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Subscribers use regular call channels more frequently than texting, VOIP earlier.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Improved Yield of local calls and increased sales of additional Services such as International Dialler Cards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6923031"/>
                  </a:ext>
                </a:extLst>
              </a:tr>
            </a:tbl>
          </a:graphicData>
        </a:graphic>
      </p:graphicFrame>
    </p:spTree>
    <p:extLst>
      <p:ext uri="{BB962C8B-B14F-4D97-AF65-F5344CB8AC3E}">
        <p14:creationId xmlns:p14="http://schemas.microsoft.com/office/powerpoint/2010/main" val="3804830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DAF6-B69A-9757-D06A-9BAE4F0F4E33}"/>
              </a:ext>
            </a:extLst>
          </p:cNvPr>
          <p:cNvSpPr>
            <a:spLocks noGrp="1"/>
          </p:cNvSpPr>
          <p:nvPr>
            <p:ph type="title"/>
          </p:nvPr>
        </p:nvSpPr>
        <p:spPr>
          <a:xfrm>
            <a:off x="838200" y="365126"/>
            <a:ext cx="10515600" cy="540310"/>
          </a:xfrm>
        </p:spPr>
        <p:txBody>
          <a:bodyPr>
            <a:normAutofit/>
          </a:bodyPr>
          <a:lstStyle/>
          <a:p>
            <a:pPr algn="ctr"/>
            <a:r>
              <a:rPr lang="en-SG" sz="3200" b="1" dirty="0"/>
              <a:t>Cognitive Bias</a:t>
            </a:r>
          </a:p>
        </p:txBody>
      </p:sp>
      <p:sp>
        <p:nvSpPr>
          <p:cNvPr id="5" name="Content Placeholder 4">
            <a:extLst>
              <a:ext uri="{FF2B5EF4-FFF2-40B4-BE49-F238E27FC236}">
                <a16:creationId xmlns:a16="http://schemas.microsoft.com/office/drawing/2014/main" id="{B80C3BC6-D4BE-BE30-3D57-8B44492DE580}"/>
              </a:ext>
            </a:extLst>
          </p:cNvPr>
          <p:cNvSpPr>
            <a:spLocks noGrp="1"/>
          </p:cNvSpPr>
          <p:nvPr>
            <p:ph idx="1"/>
          </p:nvPr>
        </p:nvSpPr>
        <p:spPr>
          <a:xfrm>
            <a:off x="838200" y="1045696"/>
            <a:ext cx="10515600" cy="5615080"/>
          </a:xfrm>
        </p:spPr>
        <p:txBody>
          <a:bodyPr>
            <a:normAutofit/>
          </a:bodyPr>
          <a:lstStyle/>
          <a:p>
            <a:pPr marL="0" indent="0">
              <a:buNone/>
            </a:pPr>
            <a:r>
              <a:rPr lang="en-SG" sz="1800" b="1" dirty="0"/>
              <a:t>Decoy Effect:</a:t>
            </a:r>
          </a:p>
          <a:p>
            <a:pPr marL="0" indent="0">
              <a:buNone/>
            </a:pPr>
            <a:r>
              <a:rPr lang="en-SG" sz="1800" dirty="0"/>
              <a:t>Put a bad choice in a Price List in order to direct Consumer Behaviour. For example:</a:t>
            </a:r>
          </a:p>
          <a:p>
            <a:pPr marL="0" indent="0">
              <a:buNone/>
            </a:pPr>
            <a:r>
              <a:rPr lang="en-SG" sz="1800" dirty="0"/>
              <a:t>	Buy 2 for INR 8</a:t>
            </a:r>
          </a:p>
          <a:p>
            <a:pPr marL="0" indent="0">
              <a:buNone/>
            </a:pPr>
            <a:r>
              <a:rPr lang="en-SG" sz="1800" dirty="0"/>
              <a:t>	Buy 4 for INR 20</a:t>
            </a:r>
          </a:p>
          <a:p>
            <a:pPr marL="0" indent="0">
              <a:buNone/>
            </a:pPr>
            <a:r>
              <a:rPr lang="en-SG" sz="1800" dirty="0"/>
              <a:t>	Buy 6 for INR 24</a:t>
            </a:r>
          </a:p>
          <a:p>
            <a:pPr marL="0" indent="0">
              <a:buNone/>
            </a:pPr>
            <a:endParaRPr lang="en-SG" sz="1800" dirty="0"/>
          </a:p>
          <a:p>
            <a:pPr marL="0" indent="0">
              <a:buNone/>
            </a:pPr>
            <a:r>
              <a:rPr lang="en-SG" sz="1800" b="1" dirty="0"/>
              <a:t>Ambiguity Effect:</a:t>
            </a:r>
          </a:p>
          <a:p>
            <a:pPr marL="0" indent="0">
              <a:buNone/>
            </a:pPr>
            <a:r>
              <a:rPr lang="en-SG" sz="1800" dirty="0"/>
              <a:t>Customer will avoid Products that have ambiguity or uncertainty or unknown possibilities.</a:t>
            </a:r>
          </a:p>
          <a:p>
            <a:pPr marL="0" indent="0">
              <a:buNone/>
            </a:pPr>
            <a:r>
              <a:rPr lang="en-SG" sz="1800" dirty="0"/>
              <a:t>E.g.: Online Purchase. Choose between 3 pairs of headphones. </a:t>
            </a:r>
          </a:p>
          <a:p>
            <a:pPr marL="0" indent="0">
              <a:buNone/>
            </a:pPr>
            <a:r>
              <a:rPr lang="en-SG" sz="1800" dirty="0"/>
              <a:t>	Option 1 is least expensive but no brand value. </a:t>
            </a:r>
          </a:p>
          <a:p>
            <a:pPr marL="0" indent="0">
              <a:buNone/>
            </a:pPr>
            <a:r>
              <a:rPr lang="en-SG" sz="1800" dirty="0"/>
              <a:t>	Option 2 is medium priced but no brand value and no warranty. </a:t>
            </a:r>
          </a:p>
          <a:p>
            <a:pPr marL="0" indent="0">
              <a:buNone/>
            </a:pPr>
            <a:r>
              <a:rPr lang="en-SG" sz="1800" dirty="0"/>
              <a:t>	Option 3 is most expensive but has brand value.</a:t>
            </a:r>
          </a:p>
        </p:txBody>
      </p:sp>
    </p:spTree>
    <p:extLst>
      <p:ext uri="{BB962C8B-B14F-4D97-AF65-F5344CB8AC3E}">
        <p14:creationId xmlns:p14="http://schemas.microsoft.com/office/powerpoint/2010/main" val="6979468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DAF6-B69A-9757-D06A-9BAE4F0F4E33}"/>
              </a:ext>
            </a:extLst>
          </p:cNvPr>
          <p:cNvSpPr>
            <a:spLocks noGrp="1"/>
          </p:cNvSpPr>
          <p:nvPr>
            <p:ph type="title"/>
          </p:nvPr>
        </p:nvSpPr>
        <p:spPr>
          <a:xfrm>
            <a:off x="838200" y="365126"/>
            <a:ext cx="10515600" cy="540310"/>
          </a:xfrm>
        </p:spPr>
        <p:txBody>
          <a:bodyPr>
            <a:normAutofit/>
          </a:bodyPr>
          <a:lstStyle/>
          <a:p>
            <a:pPr algn="ctr"/>
            <a:r>
              <a:rPr lang="en-SG" sz="3200" b="1" dirty="0"/>
              <a:t>Psychological Pricing</a:t>
            </a:r>
          </a:p>
        </p:txBody>
      </p:sp>
      <p:graphicFrame>
        <p:nvGraphicFramePr>
          <p:cNvPr id="4" name="Table 5">
            <a:extLst>
              <a:ext uri="{FF2B5EF4-FFF2-40B4-BE49-F238E27FC236}">
                <a16:creationId xmlns:a16="http://schemas.microsoft.com/office/drawing/2014/main" id="{952F3E6A-842A-03D5-D8BB-876609C83CE2}"/>
              </a:ext>
            </a:extLst>
          </p:cNvPr>
          <p:cNvGraphicFramePr>
            <a:graphicFrameLocks noGrp="1"/>
          </p:cNvGraphicFramePr>
          <p:nvPr>
            <p:extLst>
              <p:ext uri="{D42A27DB-BD31-4B8C-83A1-F6EECF244321}">
                <p14:modId xmlns:p14="http://schemas.microsoft.com/office/powerpoint/2010/main" val="2123133881"/>
              </p:ext>
            </p:extLst>
          </p:nvPr>
        </p:nvGraphicFramePr>
        <p:xfrm>
          <a:off x="346213" y="1184477"/>
          <a:ext cx="11499574" cy="5334000"/>
        </p:xfrm>
        <a:graphic>
          <a:graphicData uri="http://schemas.openxmlformats.org/drawingml/2006/table">
            <a:tbl>
              <a:tblPr firstRow="1" bandRow="1">
                <a:tableStyleId>{5940675A-B579-460E-94D1-54222C63F5DA}</a:tableStyleId>
              </a:tblPr>
              <a:tblGrid>
                <a:gridCol w="1373257">
                  <a:extLst>
                    <a:ext uri="{9D8B030D-6E8A-4147-A177-3AD203B41FA5}">
                      <a16:colId xmlns:a16="http://schemas.microsoft.com/office/drawing/2014/main" val="4210156634"/>
                    </a:ext>
                  </a:extLst>
                </a:gridCol>
                <a:gridCol w="2902226">
                  <a:extLst>
                    <a:ext uri="{9D8B030D-6E8A-4147-A177-3AD203B41FA5}">
                      <a16:colId xmlns:a16="http://schemas.microsoft.com/office/drawing/2014/main" val="217082507"/>
                    </a:ext>
                  </a:extLst>
                </a:gridCol>
                <a:gridCol w="7224091">
                  <a:extLst>
                    <a:ext uri="{9D8B030D-6E8A-4147-A177-3AD203B41FA5}">
                      <a16:colId xmlns:a16="http://schemas.microsoft.com/office/drawing/2014/main" val="461243881"/>
                    </a:ext>
                  </a:extLst>
                </a:gridCol>
              </a:tblGrid>
              <a:tr h="370840">
                <a:tc>
                  <a:txBody>
                    <a:bodyPr/>
                    <a:lstStyle/>
                    <a:p>
                      <a:r>
                        <a:rPr lang="en-US" sz="1600" b="1" dirty="0"/>
                        <a:t>Charm Pricing</a:t>
                      </a:r>
                      <a:endParaRPr lang="en-SG" sz="1600" b="0" dirty="0"/>
                    </a:p>
                  </a:txBody>
                  <a:tcPr/>
                </a:tc>
                <a:tc>
                  <a:txBody>
                    <a:bodyPr/>
                    <a:lstStyle/>
                    <a:p>
                      <a:r>
                        <a:rPr lang="en-US" sz="1600" dirty="0"/>
                        <a:t>Instead of INR 100, price is </a:t>
                      </a:r>
                    </a:p>
                    <a:p>
                      <a:r>
                        <a:rPr lang="en-US" sz="1600" dirty="0"/>
                        <a:t>INR 99.99 </a:t>
                      </a:r>
                      <a:r>
                        <a:rPr lang="en-US" sz="1600" b="0" dirty="0"/>
                        <a:t>(left-digit bias)</a:t>
                      </a:r>
                      <a:endParaRPr lang="en-US" sz="1600" dirty="0"/>
                    </a:p>
                  </a:txBody>
                  <a:tcPr/>
                </a:tc>
                <a:tc>
                  <a:txBody>
                    <a:bodyPr/>
                    <a:lstStyle/>
                    <a:p>
                      <a:r>
                        <a:rPr lang="en-US" sz="1600" dirty="0"/>
                        <a:t>Benefits non-luxury products to give customers the impression that they’re getting a deal. Luxury/Recreational goods benefit from rounded prices- INR 400 vs, INR 399. </a:t>
                      </a:r>
                    </a:p>
                  </a:txBody>
                  <a:tcPr/>
                </a:tc>
                <a:extLst>
                  <a:ext uri="{0D108BD9-81ED-4DB2-BD59-A6C34878D82A}">
                    <a16:rowId xmlns:a16="http://schemas.microsoft.com/office/drawing/2014/main" val="2137709184"/>
                  </a:ext>
                </a:extLst>
              </a:tr>
              <a:tr h="370840">
                <a:tc>
                  <a:txBody>
                    <a:bodyPr/>
                    <a:lstStyle/>
                    <a:p>
                      <a:r>
                        <a:rPr lang="en-US" sz="1600" b="1" dirty="0"/>
                        <a:t>Odd-Even Pricing</a:t>
                      </a:r>
                      <a:endParaRPr lang="en-SG" sz="1600" b="1" dirty="0"/>
                    </a:p>
                  </a:txBody>
                  <a:tcPr/>
                </a:tc>
                <a:tc>
                  <a:txBody>
                    <a:bodyPr/>
                    <a:lstStyle/>
                    <a:p>
                      <a:r>
                        <a:rPr lang="en-US" sz="1600" dirty="0"/>
                        <a:t>"Odd pricing” - Price ending in 1,3,5,7,9 (e.g., INR 8.77, INR 84.95) </a:t>
                      </a:r>
                    </a:p>
                    <a:p>
                      <a:r>
                        <a:rPr lang="en-US" sz="1600" dirty="0"/>
                        <a:t>“Even pricing” – INR 0.50, 8.50, 85.00. </a:t>
                      </a:r>
                      <a:endParaRPr lang="en-SG" sz="1600" dirty="0"/>
                    </a:p>
                  </a:txBody>
                  <a:tcPr/>
                </a:tc>
                <a:tc>
                  <a:txBody>
                    <a:bodyPr/>
                    <a:lstStyle/>
                    <a:p>
                      <a:r>
                        <a:rPr lang="en-US" sz="1600" dirty="0"/>
                        <a:t>Odd Pricing tends to be more popular because it indicates a deal in a customer’s mind, making them more likely to buy. Odd Pricing works best for businesses that are aiming to be perceived as discounted retailers. Luxury brands tend to use even pricing to create the perception of a premium product. </a:t>
                      </a:r>
                      <a:endParaRPr lang="en-SG" sz="1600" dirty="0"/>
                    </a:p>
                  </a:txBody>
                  <a:tcPr/>
                </a:tc>
                <a:extLst>
                  <a:ext uri="{0D108BD9-81ED-4DB2-BD59-A6C34878D82A}">
                    <a16:rowId xmlns:a16="http://schemas.microsoft.com/office/drawing/2014/main" val="3275350031"/>
                  </a:ext>
                </a:extLst>
              </a:tr>
              <a:tr h="370840">
                <a:tc>
                  <a:txBody>
                    <a:bodyPr/>
                    <a:lstStyle/>
                    <a:p>
                      <a:r>
                        <a:rPr lang="en-SG" sz="1600" b="1" dirty="0"/>
                        <a:t>Artificial time constraints</a:t>
                      </a:r>
                    </a:p>
                  </a:txBody>
                  <a:tcPr/>
                </a:tc>
                <a:tc>
                  <a:txBody>
                    <a:bodyPr/>
                    <a:lstStyle/>
                    <a:p>
                      <a:r>
                        <a:rPr lang="en-US" sz="1600" dirty="0"/>
                        <a:t>Create a sense of urgency with limited-time offers such as flash sales or one-day-only sales.</a:t>
                      </a:r>
                      <a:endParaRPr lang="en-SG" sz="1600" dirty="0"/>
                    </a:p>
                  </a:txBody>
                  <a:tcPr/>
                </a:tc>
                <a:tc>
                  <a:txBody>
                    <a:bodyPr/>
                    <a:lstStyle/>
                    <a:p>
                      <a:r>
                        <a:rPr lang="en-US" sz="1600" dirty="0"/>
                        <a:t>If you create artificial time constraints too often, you may dilute their effect, reducing the quality of your product or brand or inadvertently motivating customers to buy from you only during these sales.</a:t>
                      </a:r>
                      <a:endParaRPr lang="en-SG" sz="1600" dirty="0"/>
                    </a:p>
                  </a:txBody>
                  <a:tcPr/>
                </a:tc>
                <a:extLst>
                  <a:ext uri="{0D108BD9-81ED-4DB2-BD59-A6C34878D82A}">
                    <a16:rowId xmlns:a16="http://schemas.microsoft.com/office/drawing/2014/main" val="1416248207"/>
                  </a:ext>
                </a:extLst>
              </a:tr>
              <a:tr h="370840">
                <a:tc>
                  <a:txBody>
                    <a:bodyPr/>
                    <a:lstStyle/>
                    <a:p>
                      <a:r>
                        <a:rPr lang="en-SG" sz="1600" b="1" dirty="0"/>
                        <a:t>Innumeracy</a:t>
                      </a:r>
                    </a:p>
                  </a:txBody>
                  <a:tcPr/>
                </a:tc>
                <a:tc>
                  <a:txBody>
                    <a:bodyPr/>
                    <a:lstStyle/>
                    <a:p>
                      <a:r>
                        <a:rPr lang="en-US" sz="1600" dirty="0"/>
                        <a:t>Take advantage of the fact that most customers don’t actively do the math on Sale Prices. </a:t>
                      </a:r>
                      <a:endParaRPr lang="en-SG" sz="1600" dirty="0"/>
                    </a:p>
                  </a:txBody>
                  <a:tcPr/>
                </a:tc>
                <a:tc>
                  <a:txBody>
                    <a:bodyPr/>
                    <a:lstStyle/>
                    <a:p>
                      <a:pPr marL="285750" indent="-285750">
                        <a:buFont typeface="Arial" panose="020B0604020202020204" pitchFamily="34" charset="0"/>
                        <a:buChar char="•"/>
                      </a:pPr>
                      <a:r>
                        <a:rPr lang="en-US" sz="1600" dirty="0"/>
                        <a:t>Brand 1: Buy one can of soup for INR 40, get another free </a:t>
                      </a:r>
                    </a:p>
                    <a:p>
                      <a:pPr marL="0" indent="0">
                        <a:buFont typeface="Arial" panose="020B0604020202020204" pitchFamily="34" charset="0"/>
                        <a:buNone/>
                      </a:pPr>
                      <a:r>
                        <a:rPr lang="en-US" sz="1600" dirty="0"/>
                        <a:t>      Brand 2: Get 50% off the total cost if you buy two cans of soup for INR 40 </a:t>
                      </a:r>
                    </a:p>
                    <a:p>
                      <a:pPr marL="285750" indent="-285750">
                        <a:buFont typeface="Arial" panose="020B0604020202020204" pitchFamily="34" charset="0"/>
                        <a:buChar char="•"/>
                      </a:pPr>
                      <a:r>
                        <a:rPr lang="en-US" sz="1600" dirty="0"/>
                        <a:t>Purchase the first item and receive X% off on the next purchase</a:t>
                      </a:r>
                    </a:p>
                    <a:p>
                      <a:pPr marL="285750" indent="-285750">
                        <a:buFont typeface="Arial" panose="020B0604020202020204" pitchFamily="34" charset="0"/>
                        <a:buChar char="•"/>
                      </a:pPr>
                      <a:r>
                        <a:rPr lang="en-US" sz="1600" dirty="0"/>
                        <a:t>Purchase one and receive a discount coupon value of INR 40</a:t>
                      </a:r>
                    </a:p>
                    <a:p>
                      <a:pPr marL="285750" indent="-285750">
                        <a:buFont typeface="Arial" panose="020B0604020202020204" pitchFamily="34" charset="0"/>
                        <a:buChar char="•"/>
                      </a:pPr>
                      <a:r>
                        <a:rPr lang="en-US" sz="1600" dirty="0"/>
                        <a:t>Buy one and get two items for free</a:t>
                      </a:r>
                      <a:endParaRPr lang="en-SG" sz="1600" dirty="0"/>
                    </a:p>
                  </a:txBody>
                  <a:tcPr/>
                </a:tc>
                <a:extLst>
                  <a:ext uri="{0D108BD9-81ED-4DB2-BD59-A6C34878D82A}">
                    <a16:rowId xmlns:a16="http://schemas.microsoft.com/office/drawing/2014/main" val="1427334202"/>
                  </a:ext>
                </a:extLst>
              </a:tr>
              <a:tr h="370840">
                <a:tc>
                  <a:txBody>
                    <a:bodyPr/>
                    <a:lstStyle/>
                    <a:p>
                      <a:r>
                        <a:rPr lang="en-SG" sz="1600" b="1" dirty="0"/>
                        <a:t>Price appearance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The price is physically shorter and has fewer syllables for customers to read.</a:t>
                      </a:r>
                    </a:p>
                  </a:txBody>
                  <a:tcPr/>
                </a:tc>
                <a:tc>
                  <a:txBody>
                    <a:bodyPr/>
                    <a:lstStyle/>
                    <a:p>
                      <a:r>
                        <a:rPr lang="en-US" sz="1600" dirty="0"/>
                        <a:t>Use smaller fonts for your prices, especially for the numbers after the decimal points, remove currency signs and adding zeroes at the end of whole numbers.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Larger and longer prices appear to be more expensive for than smaller and shorter prices, even if they represent the same number. Use larger fonts to emphasize discounts or large savings.</a:t>
                      </a:r>
                      <a:endParaRPr lang="en-SG" sz="1600" dirty="0"/>
                    </a:p>
                  </a:txBody>
                  <a:tcPr/>
                </a:tc>
                <a:extLst>
                  <a:ext uri="{0D108BD9-81ED-4DB2-BD59-A6C34878D82A}">
                    <a16:rowId xmlns:a16="http://schemas.microsoft.com/office/drawing/2014/main" val="1247261894"/>
                  </a:ext>
                </a:extLst>
              </a:tr>
            </a:tbl>
          </a:graphicData>
        </a:graphic>
      </p:graphicFrame>
      <p:pic>
        <p:nvPicPr>
          <p:cNvPr id="9" name="Picture 8">
            <a:extLst>
              <a:ext uri="{FF2B5EF4-FFF2-40B4-BE49-F238E27FC236}">
                <a16:creationId xmlns:a16="http://schemas.microsoft.com/office/drawing/2014/main" id="{B9DCC165-D4F8-FA7A-D260-61DF950BC1E8}"/>
              </a:ext>
            </a:extLst>
          </p:cNvPr>
          <p:cNvPicPr>
            <a:picLocks noChangeAspect="1"/>
          </p:cNvPicPr>
          <p:nvPr/>
        </p:nvPicPr>
        <p:blipFill>
          <a:blip r:embed="rId2"/>
          <a:stretch>
            <a:fillRect/>
          </a:stretch>
        </p:blipFill>
        <p:spPr>
          <a:xfrm>
            <a:off x="10382620" y="135440"/>
            <a:ext cx="1463167" cy="960203"/>
          </a:xfrm>
          <a:prstGeom prst="rect">
            <a:avLst/>
          </a:prstGeom>
        </p:spPr>
      </p:pic>
      <p:pic>
        <p:nvPicPr>
          <p:cNvPr id="5" name="Picture 4">
            <a:extLst>
              <a:ext uri="{FF2B5EF4-FFF2-40B4-BE49-F238E27FC236}">
                <a16:creationId xmlns:a16="http://schemas.microsoft.com/office/drawing/2014/main" id="{D0EB0C94-AC97-3E3C-95D6-65F58253CF9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46212" y="155179"/>
            <a:ext cx="1096507" cy="960203"/>
          </a:xfrm>
          <a:prstGeom prst="rect">
            <a:avLst/>
          </a:prstGeom>
        </p:spPr>
      </p:pic>
      <p:sp>
        <p:nvSpPr>
          <p:cNvPr id="6" name="TextBox 5">
            <a:extLst>
              <a:ext uri="{FF2B5EF4-FFF2-40B4-BE49-F238E27FC236}">
                <a16:creationId xmlns:a16="http://schemas.microsoft.com/office/drawing/2014/main" id="{CD9B277C-3930-D204-E5EC-D7281840899C}"/>
              </a:ext>
            </a:extLst>
          </p:cNvPr>
          <p:cNvSpPr txBox="1"/>
          <p:nvPr/>
        </p:nvSpPr>
        <p:spPr>
          <a:xfrm>
            <a:off x="223520" y="6492874"/>
            <a:ext cx="3241040" cy="230832"/>
          </a:xfrm>
          <a:prstGeom prst="rect">
            <a:avLst/>
          </a:prstGeom>
          <a:noFill/>
        </p:spPr>
        <p:txBody>
          <a:bodyPr wrap="square" rtlCol="0">
            <a:spAutoFit/>
          </a:bodyPr>
          <a:lstStyle/>
          <a:p>
            <a:r>
              <a:rPr lang="en-SG" sz="900" dirty="0">
                <a:hlinkClick r:id="rId4" tooltip="http://www.psicologiaparatodos.net/destacados/la-psicologia-de-los-precios-el-centimo-que-marca-la-diferencia/"/>
              </a:rPr>
              <a:t>This Photo</a:t>
            </a:r>
            <a:r>
              <a:rPr lang="en-SG" sz="900" dirty="0"/>
              <a:t> by Unknown Author is licensed under </a:t>
            </a:r>
            <a:r>
              <a:rPr lang="en-SG" sz="900" dirty="0">
                <a:hlinkClick r:id="rId5" tooltip="https://creativecommons.org/licenses/by-nc-sa/3.0/"/>
              </a:rPr>
              <a:t>CC BY-SA-NC</a:t>
            </a:r>
            <a:endParaRPr lang="en-SG" sz="900" dirty="0"/>
          </a:p>
        </p:txBody>
      </p:sp>
    </p:spTree>
    <p:extLst>
      <p:ext uri="{BB962C8B-B14F-4D97-AF65-F5344CB8AC3E}">
        <p14:creationId xmlns:p14="http://schemas.microsoft.com/office/powerpoint/2010/main" val="18501317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1801E-A60C-8106-53DE-E2861D068813}"/>
              </a:ext>
            </a:extLst>
          </p:cNvPr>
          <p:cNvSpPr>
            <a:spLocks noGrp="1"/>
          </p:cNvSpPr>
          <p:nvPr>
            <p:ph type="title"/>
          </p:nvPr>
        </p:nvSpPr>
        <p:spPr>
          <a:xfrm>
            <a:off x="838200" y="365125"/>
            <a:ext cx="10515600" cy="773393"/>
          </a:xfrm>
        </p:spPr>
        <p:txBody>
          <a:bodyPr>
            <a:normAutofit/>
          </a:bodyPr>
          <a:lstStyle/>
          <a:p>
            <a:pPr algn="ctr"/>
            <a:r>
              <a:rPr lang="en-SG" sz="3200" b="1" dirty="0"/>
              <a:t>Price Discrimination</a:t>
            </a:r>
          </a:p>
        </p:txBody>
      </p:sp>
      <p:sp>
        <p:nvSpPr>
          <p:cNvPr id="3" name="Content Placeholder 2">
            <a:extLst>
              <a:ext uri="{FF2B5EF4-FFF2-40B4-BE49-F238E27FC236}">
                <a16:creationId xmlns:a16="http://schemas.microsoft.com/office/drawing/2014/main" id="{CD8A38FB-8B82-5882-8CA2-AA5E5A0D20C1}"/>
              </a:ext>
            </a:extLst>
          </p:cNvPr>
          <p:cNvSpPr>
            <a:spLocks noGrp="1"/>
          </p:cNvSpPr>
          <p:nvPr>
            <p:ph idx="1"/>
          </p:nvPr>
        </p:nvSpPr>
        <p:spPr>
          <a:xfrm>
            <a:off x="838200" y="1253331"/>
            <a:ext cx="10515600" cy="4351338"/>
          </a:xfrm>
        </p:spPr>
        <p:txBody>
          <a:bodyPr>
            <a:normAutofit/>
          </a:bodyPr>
          <a:lstStyle/>
          <a:p>
            <a:r>
              <a:rPr lang="en-SG" sz="1800" dirty="0"/>
              <a:t>Willingness to Pay (WTP) is a function of customer’s preferences as well as their (mis)perceptions.</a:t>
            </a:r>
          </a:p>
          <a:p>
            <a:r>
              <a:rPr lang="en-SG" sz="1800" dirty="0"/>
              <a:t>Sellers are interested in customer’s WTP for their goods and services.</a:t>
            </a:r>
          </a:p>
        </p:txBody>
      </p:sp>
    </p:spTree>
    <p:extLst>
      <p:ext uri="{BB962C8B-B14F-4D97-AF65-F5344CB8AC3E}">
        <p14:creationId xmlns:p14="http://schemas.microsoft.com/office/powerpoint/2010/main" val="4324087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EE447-F38C-A6F3-1DD6-8E307657BCE2}"/>
              </a:ext>
            </a:extLst>
          </p:cNvPr>
          <p:cNvSpPr>
            <a:spLocks noGrp="1"/>
          </p:cNvSpPr>
          <p:nvPr>
            <p:ph type="title"/>
          </p:nvPr>
        </p:nvSpPr>
        <p:spPr>
          <a:xfrm>
            <a:off x="838200" y="365126"/>
            <a:ext cx="10515600" cy="726256"/>
          </a:xfrm>
        </p:spPr>
        <p:txBody>
          <a:bodyPr anchor="t">
            <a:normAutofit/>
          </a:bodyPr>
          <a:lstStyle/>
          <a:p>
            <a:pPr algn="ctr"/>
            <a:r>
              <a:rPr lang="en-SG" sz="3200" b="1" dirty="0"/>
              <a:t>Pricing related Metrics</a:t>
            </a:r>
          </a:p>
        </p:txBody>
      </p:sp>
      <p:sp>
        <p:nvSpPr>
          <p:cNvPr id="3" name="Content Placeholder 2">
            <a:extLst>
              <a:ext uri="{FF2B5EF4-FFF2-40B4-BE49-F238E27FC236}">
                <a16:creationId xmlns:a16="http://schemas.microsoft.com/office/drawing/2014/main" id="{B757B657-077F-326B-F2DF-32C7E8B51674}"/>
              </a:ext>
            </a:extLst>
          </p:cNvPr>
          <p:cNvSpPr>
            <a:spLocks noGrp="1"/>
          </p:cNvSpPr>
          <p:nvPr>
            <p:ph idx="1"/>
          </p:nvPr>
        </p:nvSpPr>
        <p:spPr/>
        <p:txBody>
          <a:bodyPr>
            <a:normAutofit/>
          </a:bodyPr>
          <a:lstStyle/>
          <a:p>
            <a:r>
              <a:rPr lang="en-US" sz="1600" dirty="0">
                <a:solidFill>
                  <a:schemeClr val="tx1"/>
                </a:solidFill>
              </a:rPr>
              <a:t>Cost Price</a:t>
            </a:r>
          </a:p>
          <a:p>
            <a:r>
              <a:rPr lang="en-US" sz="1600" dirty="0">
                <a:solidFill>
                  <a:schemeClr val="tx1"/>
                </a:solidFill>
              </a:rPr>
              <a:t>Selling Price</a:t>
            </a:r>
          </a:p>
          <a:p>
            <a:r>
              <a:rPr lang="en-US" sz="1600" dirty="0">
                <a:solidFill>
                  <a:schemeClr val="tx1"/>
                </a:solidFill>
              </a:rPr>
              <a:t>Markup</a:t>
            </a:r>
          </a:p>
          <a:p>
            <a:r>
              <a:rPr lang="en-US" sz="1600" dirty="0">
                <a:solidFill>
                  <a:schemeClr val="tx1"/>
                </a:solidFill>
              </a:rPr>
              <a:t>Gross Profit/ Margin = Revenue - COGS</a:t>
            </a:r>
          </a:p>
          <a:p>
            <a:r>
              <a:rPr lang="en-US" sz="1600" dirty="0">
                <a:solidFill>
                  <a:schemeClr val="tx1"/>
                </a:solidFill>
              </a:rPr>
              <a:t>Operating Margin = (Revenue – Cost)/Revenue</a:t>
            </a:r>
          </a:p>
          <a:p>
            <a:r>
              <a:rPr lang="en-US" sz="1600" dirty="0">
                <a:solidFill>
                  <a:schemeClr val="tx1"/>
                </a:solidFill>
              </a:rPr>
              <a:t>Sales Revenue</a:t>
            </a:r>
          </a:p>
          <a:p>
            <a:r>
              <a:rPr lang="en-US" sz="1600" dirty="0">
                <a:solidFill>
                  <a:schemeClr val="tx1"/>
                </a:solidFill>
              </a:rPr>
              <a:t>Cost of Goods Sold (COGS)</a:t>
            </a:r>
          </a:p>
          <a:p>
            <a:r>
              <a:rPr lang="en-US" sz="1600" dirty="0">
                <a:solidFill>
                  <a:schemeClr val="tx1"/>
                </a:solidFill>
              </a:rPr>
              <a:t>Gross Revenue/Income = Number of Goods sold * Price per Unit [OR Number of Customers * Price of Service]</a:t>
            </a:r>
          </a:p>
          <a:p>
            <a:r>
              <a:rPr lang="en-US" sz="1600" dirty="0">
                <a:solidFill>
                  <a:schemeClr val="tx1"/>
                </a:solidFill>
              </a:rPr>
              <a:t>Total or Specific General Expenses (SG&amp;A)</a:t>
            </a:r>
          </a:p>
          <a:p>
            <a:r>
              <a:rPr lang="en-SG" sz="1600" dirty="0">
                <a:solidFill>
                  <a:schemeClr val="tx1"/>
                </a:solidFill>
              </a:rPr>
              <a:t>Depreciation Expense</a:t>
            </a:r>
          </a:p>
          <a:p>
            <a:r>
              <a:rPr lang="en-SG" sz="1600" dirty="0">
                <a:solidFill>
                  <a:schemeClr val="tx1"/>
                </a:solidFill>
              </a:rPr>
              <a:t>Interest Expense</a:t>
            </a:r>
          </a:p>
          <a:p>
            <a:r>
              <a:rPr lang="en-SG" sz="1600" dirty="0">
                <a:solidFill>
                  <a:schemeClr val="tx1"/>
                </a:solidFill>
              </a:rPr>
              <a:t>Tax Expense</a:t>
            </a:r>
          </a:p>
        </p:txBody>
      </p:sp>
    </p:spTree>
    <p:extLst>
      <p:ext uri="{BB962C8B-B14F-4D97-AF65-F5344CB8AC3E}">
        <p14:creationId xmlns:p14="http://schemas.microsoft.com/office/powerpoint/2010/main" val="32278031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C2D1E-9B98-C709-4C7C-4CAD34C74303}"/>
              </a:ext>
            </a:extLst>
          </p:cNvPr>
          <p:cNvSpPr>
            <a:spLocks noGrp="1"/>
          </p:cNvSpPr>
          <p:nvPr>
            <p:ph type="title"/>
          </p:nvPr>
        </p:nvSpPr>
        <p:spPr>
          <a:xfrm>
            <a:off x="838200" y="365125"/>
            <a:ext cx="10515600" cy="701675"/>
          </a:xfrm>
        </p:spPr>
        <p:txBody>
          <a:bodyPr>
            <a:normAutofit/>
          </a:bodyPr>
          <a:lstStyle/>
          <a:p>
            <a:pPr algn="ctr"/>
            <a:r>
              <a:rPr lang="en-SG" sz="3200" b="1" dirty="0"/>
              <a:t>Exercise</a:t>
            </a:r>
          </a:p>
        </p:txBody>
      </p:sp>
      <p:pic>
        <p:nvPicPr>
          <p:cNvPr id="4" name="Picture 3">
            <a:extLst>
              <a:ext uri="{FF2B5EF4-FFF2-40B4-BE49-F238E27FC236}">
                <a16:creationId xmlns:a16="http://schemas.microsoft.com/office/drawing/2014/main" id="{29FFCBCA-0B19-E7F5-106D-FF1BF71F984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472055" y="1553626"/>
            <a:ext cx="9794128" cy="3243089"/>
          </a:xfrm>
          <a:prstGeom prst="rect">
            <a:avLst/>
          </a:prstGeom>
        </p:spPr>
      </p:pic>
      <p:sp>
        <p:nvSpPr>
          <p:cNvPr id="5" name="TextBox 4">
            <a:extLst>
              <a:ext uri="{FF2B5EF4-FFF2-40B4-BE49-F238E27FC236}">
                <a16:creationId xmlns:a16="http://schemas.microsoft.com/office/drawing/2014/main" id="{106D166A-9D28-0ECF-016A-FE842BFBBD99}"/>
              </a:ext>
            </a:extLst>
          </p:cNvPr>
          <p:cNvSpPr txBox="1"/>
          <p:nvPr/>
        </p:nvSpPr>
        <p:spPr>
          <a:xfrm>
            <a:off x="4657725" y="6400885"/>
            <a:ext cx="3422788" cy="230832"/>
          </a:xfrm>
          <a:prstGeom prst="rect">
            <a:avLst/>
          </a:prstGeom>
          <a:noFill/>
        </p:spPr>
        <p:txBody>
          <a:bodyPr wrap="square" rtlCol="0">
            <a:spAutoFit/>
          </a:bodyPr>
          <a:lstStyle/>
          <a:p>
            <a:r>
              <a:rPr lang="en-SG" sz="900" dirty="0">
                <a:hlinkClick r:id="rId4" tooltip="https://www.homeworklib.com/questions/599/the-price-and-the-quantity-x-sold-of-a-certain"/>
              </a:rPr>
              <a:t>This Photo</a:t>
            </a:r>
            <a:r>
              <a:rPr lang="en-SG" sz="900" dirty="0"/>
              <a:t> by Unknown Author is licensed under </a:t>
            </a:r>
            <a:r>
              <a:rPr lang="en-SG" sz="900" dirty="0">
                <a:hlinkClick r:id="rId5" tooltip="https://creativecommons.org/licenses/by-nc-sa/3.0/"/>
              </a:rPr>
              <a:t>CC BY-SA-NC</a:t>
            </a:r>
            <a:endParaRPr lang="en-SG" sz="900" dirty="0"/>
          </a:p>
        </p:txBody>
      </p:sp>
    </p:spTree>
    <p:extLst>
      <p:ext uri="{BB962C8B-B14F-4D97-AF65-F5344CB8AC3E}">
        <p14:creationId xmlns:p14="http://schemas.microsoft.com/office/powerpoint/2010/main" val="3855630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16FC3-B172-1684-680B-53B7E431586E}"/>
              </a:ext>
            </a:extLst>
          </p:cNvPr>
          <p:cNvSpPr>
            <a:spLocks noGrp="1"/>
          </p:cNvSpPr>
          <p:nvPr>
            <p:ph type="title"/>
          </p:nvPr>
        </p:nvSpPr>
        <p:spPr>
          <a:solidFill>
            <a:srgbClr val="00B0F0"/>
          </a:solidFill>
        </p:spPr>
        <p:txBody>
          <a:bodyPr/>
          <a:lstStyle/>
          <a:p>
            <a:pPr algn="ctr"/>
            <a:r>
              <a:rPr lang="en-SG" dirty="0"/>
              <a:t>Break</a:t>
            </a:r>
          </a:p>
        </p:txBody>
      </p:sp>
      <p:pic>
        <p:nvPicPr>
          <p:cNvPr id="5" name="Content Placeholder 4">
            <a:extLst>
              <a:ext uri="{FF2B5EF4-FFF2-40B4-BE49-F238E27FC236}">
                <a16:creationId xmlns:a16="http://schemas.microsoft.com/office/drawing/2014/main" id="{A765643A-E9B2-1B5B-4C77-00DA7CA6BBC0}"/>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826424" y="1825625"/>
            <a:ext cx="6539151" cy="4351338"/>
          </a:xfrm>
          <a:solidFill>
            <a:srgbClr val="00B0F0"/>
          </a:solidFill>
        </p:spPr>
      </p:pic>
      <p:sp>
        <p:nvSpPr>
          <p:cNvPr id="6" name="TextBox 5">
            <a:extLst>
              <a:ext uri="{FF2B5EF4-FFF2-40B4-BE49-F238E27FC236}">
                <a16:creationId xmlns:a16="http://schemas.microsoft.com/office/drawing/2014/main" id="{25A2AAF6-F7F3-6A69-308D-9B80BFE10117}"/>
              </a:ext>
            </a:extLst>
          </p:cNvPr>
          <p:cNvSpPr txBox="1"/>
          <p:nvPr/>
        </p:nvSpPr>
        <p:spPr>
          <a:xfrm>
            <a:off x="2826424" y="6176963"/>
            <a:ext cx="6539151" cy="230832"/>
          </a:xfrm>
          <a:prstGeom prst="rect">
            <a:avLst/>
          </a:prstGeom>
          <a:noFill/>
        </p:spPr>
        <p:txBody>
          <a:bodyPr wrap="square" rtlCol="0">
            <a:spAutoFit/>
          </a:bodyPr>
          <a:lstStyle/>
          <a:p>
            <a:r>
              <a:rPr lang="en-SG" sz="900">
                <a:hlinkClick r:id="rId3" tooltip="https://www.freefoodphotos.com/imagelibrary/drink/slides/tea_and_saucer.html"/>
              </a:rPr>
              <a:t>This Photo</a:t>
            </a:r>
            <a:r>
              <a:rPr lang="en-SG" sz="900"/>
              <a:t> by Unknown Author is licensed under </a:t>
            </a:r>
            <a:r>
              <a:rPr lang="en-SG" sz="900">
                <a:hlinkClick r:id="rId4" tooltip="https://creativecommons.org/licenses/by/3.0/"/>
              </a:rPr>
              <a:t>CC BY</a:t>
            </a:r>
            <a:endParaRPr lang="en-SG" sz="900"/>
          </a:p>
        </p:txBody>
      </p:sp>
    </p:spTree>
    <p:extLst>
      <p:ext uri="{BB962C8B-B14F-4D97-AF65-F5344CB8AC3E}">
        <p14:creationId xmlns:p14="http://schemas.microsoft.com/office/powerpoint/2010/main" val="3303169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8FCD-06BE-9E30-019D-133264388A0D}"/>
              </a:ext>
            </a:extLst>
          </p:cNvPr>
          <p:cNvSpPr>
            <a:spLocks noGrp="1"/>
          </p:cNvSpPr>
          <p:nvPr>
            <p:ph type="title"/>
          </p:nvPr>
        </p:nvSpPr>
        <p:spPr>
          <a:xfrm>
            <a:off x="838200" y="365126"/>
            <a:ext cx="10515600" cy="836146"/>
          </a:xfrm>
        </p:spPr>
        <p:txBody>
          <a:bodyPr>
            <a:normAutofit/>
          </a:bodyPr>
          <a:lstStyle/>
          <a:p>
            <a:pPr algn="ctr"/>
            <a:r>
              <a:rPr lang="en-SG" sz="3200" b="1" dirty="0"/>
              <a:t>Why do we need Revenue Management?</a:t>
            </a:r>
          </a:p>
        </p:txBody>
      </p:sp>
      <p:sp>
        <p:nvSpPr>
          <p:cNvPr id="3" name="Content Placeholder 2">
            <a:extLst>
              <a:ext uri="{FF2B5EF4-FFF2-40B4-BE49-F238E27FC236}">
                <a16:creationId xmlns:a16="http://schemas.microsoft.com/office/drawing/2014/main" id="{4F045DB7-E3A3-A482-DFB9-35BBB1F6F200}"/>
              </a:ext>
            </a:extLst>
          </p:cNvPr>
          <p:cNvSpPr>
            <a:spLocks noGrp="1"/>
          </p:cNvSpPr>
          <p:nvPr>
            <p:ph idx="1"/>
          </p:nvPr>
        </p:nvSpPr>
        <p:spPr/>
        <p:txBody>
          <a:bodyPr>
            <a:normAutofit/>
          </a:bodyPr>
          <a:lstStyle/>
          <a:p>
            <a:pPr marL="0" indent="0">
              <a:buNone/>
            </a:pPr>
            <a:r>
              <a:rPr lang="en-US" sz="1800" dirty="0"/>
              <a:t>RM plays a major role in supply chain and contributes to the profitability of supply chain when one or more of the following conditions exist:</a:t>
            </a:r>
          </a:p>
          <a:p>
            <a:r>
              <a:rPr lang="en-US" sz="1800" dirty="0"/>
              <a:t>The product value differs in different market segments.</a:t>
            </a:r>
          </a:p>
          <a:p>
            <a:r>
              <a:rPr lang="en-US" sz="1800" dirty="0"/>
              <a:t>The product is highly perishable or product tends to be defective.</a:t>
            </a:r>
          </a:p>
          <a:p>
            <a:r>
              <a:rPr lang="en-US" sz="1800" dirty="0"/>
              <a:t>Demand has seasonal and other peaks.</a:t>
            </a:r>
          </a:p>
          <a:p>
            <a:r>
              <a:rPr lang="en-US" sz="1800" dirty="0"/>
              <a:t>The product is sold both in bulk and the spot market.</a:t>
            </a:r>
          </a:p>
          <a:p>
            <a:pPr marL="0" indent="0">
              <a:buNone/>
            </a:pPr>
            <a:endParaRPr lang="en-SG" sz="1800" dirty="0"/>
          </a:p>
        </p:txBody>
      </p:sp>
    </p:spTree>
    <p:extLst>
      <p:ext uri="{BB962C8B-B14F-4D97-AF65-F5344CB8AC3E}">
        <p14:creationId xmlns:p14="http://schemas.microsoft.com/office/powerpoint/2010/main" val="39967756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45C94-F167-5BF7-A934-06FE871EE9C5}"/>
              </a:ext>
            </a:extLst>
          </p:cNvPr>
          <p:cNvSpPr>
            <a:spLocks noGrp="1"/>
          </p:cNvSpPr>
          <p:nvPr>
            <p:ph type="title"/>
          </p:nvPr>
        </p:nvSpPr>
        <p:spPr>
          <a:xfrm>
            <a:off x="838200" y="365126"/>
            <a:ext cx="10515600" cy="531346"/>
          </a:xfrm>
        </p:spPr>
        <p:txBody>
          <a:bodyPr anchor="t">
            <a:normAutofit/>
          </a:bodyPr>
          <a:lstStyle/>
          <a:p>
            <a:pPr algn="ctr"/>
            <a:r>
              <a:rPr lang="en-SG" sz="3200" b="1" dirty="0"/>
              <a:t>Revenue Management</a:t>
            </a:r>
          </a:p>
        </p:txBody>
      </p:sp>
      <p:sp>
        <p:nvSpPr>
          <p:cNvPr id="3" name="Content Placeholder 2">
            <a:extLst>
              <a:ext uri="{FF2B5EF4-FFF2-40B4-BE49-F238E27FC236}">
                <a16:creationId xmlns:a16="http://schemas.microsoft.com/office/drawing/2014/main" id="{D5F97E39-ACD3-9011-ACBC-F4F996717E2C}"/>
              </a:ext>
            </a:extLst>
          </p:cNvPr>
          <p:cNvSpPr>
            <a:spLocks noGrp="1"/>
          </p:cNvSpPr>
          <p:nvPr>
            <p:ph idx="1"/>
          </p:nvPr>
        </p:nvSpPr>
        <p:spPr>
          <a:xfrm>
            <a:off x="838200" y="1290918"/>
            <a:ext cx="10515600" cy="4886045"/>
          </a:xfrm>
        </p:spPr>
        <p:txBody>
          <a:bodyPr>
            <a:noAutofit/>
          </a:bodyPr>
          <a:lstStyle/>
          <a:p>
            <a:pPr marL="342900" lvl="0" indent="-342900">
              <a:buSzPts val="1000"/>
              <a:buFont typeface="Symbol" panose="05050102010706020507" pitchFamily="18" charset="2"/>
              <a:buChar char=""/>
              <a:tabLst>
                <a:tab pos="4572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Revenue Management</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Key Components</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Customer Segmentation (STP Model)</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Product Pricing</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Demand Forecast</a:t>
            </a: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Times New Roman" panose="02020603050405020304" pitchFamily="18" charset="0"/>
              </a:rPr>
              <a:t>Product Market Fit</a:t>
            </a:r>
          </a:p>
          <a:p>
            <a:pPr marL="1143000" lvl="2" indent="-228600">
              <a:buSzPts val="1000"/>
              <a:buFont typeface="Wingdings" panose="05000000000000000000" pitchFamily="2" charset="2"/>
              <a:buChar char=""/>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Revenue Lifecycle Management</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Case Study (Airlines Industry, Jewellery Industry)</a:t>
            </a:r>
            <a:endParaRPr lang="en-SG"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315D29F5-59FE-016E-7D07-7EDF1E817CB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319684" y="1108398"/>
            <a:ext cx="5034116" cy="3048000"/>
          </a:xfrm>
          <a:prstGeom prst="rect">
            <a:avLst/>
          </a:prstGeom>
        </p:spPr>
      </p:pic>
      <p:sp>
        <p:nvSpPr>
          <p:cNvPr id="8" name="TextBox 7">
            <a:extLst>
              <a:ext uri="{FF2B5EF4-FFF2-40B4-BE49-F238E27FC236}">
                <a16:creationId xmlns:a16="http://schemas.microsoft.com/office/drawing/2014/main" id="{44A705D8-DA0F-12BB-7820-4312A29A6836}"/>
              </a:ext>
            </a:extLst>
          </p:cNvPr>
          <p:cNvSpPr txBox="1"/>
          <p:nvPr/>
        </p:nvSpPr>
        <p:spPr>
          <a:xfrm>
            <a:off x="8613058" y="4108086"/>
            <a:ext cx="2740742" cy="230832"/>
          </a:xfrm>
          <a:prstGeom prst="rect">
            <a:avLst/>
          </a:prstGeom>
          <a:noFill/>
        </p:spPr>
        <p:txBody>
          <a:bodyPr wrap="square" rtlCol="0">
            <a:spAutoFit/>
          </a:bodyPr>
          <a:lstStyle/>
          <a:p>
            <a:r>
              <a:rPr lang="en-SG" sz="900" dirty="0">
                <a:hlinkClick r:id="rId3" tooltip="https://courses.lumenlearning.com/wm-principlesofmanagement/chapter/reading-current-developments-in-management-practices/"/>
              </a:rPr>
              <a:t>This Photo</a:t>
            </a:r>
            <a:r>
              <a:rPr lang="en-SG" sz="900" dirty="0"/>
              <a:t> by Unknown Author is licensed under </a:t>
            </a:r>
            <a:r>
              <a:rPr lang="en-SG" sz="900" dirty="0">
                <a:hlinkClick r:id="rId4" tooltip="https://creativecommons.org/licenses/by/3.0/"/>
              </a:rPr>
              <a:t>CC BY</a:t>
            </a:r>
            <a:endParaRPr lang="en-SG" sz="900" dirty="0"/>
          </a:p>
        </p:txBody>
      </p:sp>
    </p:spTree>
    <p:extLst>
      <p:ext uri="{BB962C8B-B14F-4D97-AF65-F5344CB8AC3E}">
        <p14:creationId xmlns:p14="http://schemas.microsoft.com/office/powerpoint/2010/main" val="41689381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3B50D-6CD6-203C-E06E-9B1C4A50725C}"/>
              </a:ext>
            </a:extLst>
          </p:cNvPr>
          <p:cNvSpPr>
            <a:spLocks noGrp="1"/>
          </p:cNvSpPr>
          <p:nvPr>
            <p:ph type="title"/>
          </p:nvPr>
        </p:nvSpPr>
        <p:spPr>
          <a:xfrm>
            <a:off x="838200" y="365125"/>
            <a:ext cx="10515600" cy="671195"/>
          </a:xfrm>
        </p:spPr>
        <p:txBody>
          <a:bodyPr>
            <a:normAutofit/>
          </a:bodyPr>
          <a:lstStyle/>
          <a:p>
            <a:pPr algn="ctr"/>
            <a:r>
              <a:rPr lang="en-SG" sz="3200" b="1" dirty="0"/>
              <a:t>Segmentation, Targeting, and Positioning (STP) Model</a:t>
            </a:r>
          </a:p>
        </p:txBody>
      </p:sp>
      <p:pic>
        <p:nvPicPr>
          <p:cNvPr id="4" name="Picture 3">
            <a:extLst>
              <a:ext uri="{FF2B5EF4-FFF2-40B4-BE49-F238E27FC236}">
                <a16:creationId xmlns:a16="http://schemas.microsoft.com/office/drawing/2014/main" id="{9B18BD63-9857-5C16-F758-F3E5548413C2}"/>
              </a:ext>
            </a:extLst>
          </p:cNvPr>
          <p:cNvPicPr>
            <a:picLocks noChangeAspect="1"/>
          </p:cNvPicPr>
          <p:nvPr/>
        </p:nvPicPr>
        <p:blipFill>
          <a:blip r:embed="rId3"/>
          <a:stretch>
            <a:fillRect/>
          </a:stretch>
        </p:blipFill>
        <p:spPr>
          <a:xfrm>
            <a:off x="2819400" y="1185862"/>
            <a:ext cx="6553200" cy="4486275"/>
          </a:xfrm>
          <a:prstGeom prst="rect">
            <a:avLst/>
          </a:prstGeom>
        </p:spPr>
      </p:pic>
    </p:spTree>
    <p:extLst>
      <p:ext uri="{BB962C8B-B14F-4D97-AF65-F5344CB8AC3E}">
        <p14:creationId xmlns:p14="http://schemas.microsoft.com/office/powerpoint/2010/main" val="33623990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3B50D-6CD6-203C-E06E-9B1C4A50725C}"/>
              </a:ext>
            </a:extLst>
          </p:cNvPr>
          <p:cNvSpPr>
            <a:spLocks noGrp="1"/>
          </p:cNvSpPr>
          <p:nvPr>
            <p:ph type="title"/>
          </p:nvPr>
        </p:nvSpPr>
        <p:spPr>
          <a:xfrm>
            <a:off x="838200" y="365125"/>
            <a:ext cx="10515600" cy="671195"/>
          </a:xfrm>
        </p:spPr>
        <p:txBody>
          <a:bodyPr>
            <a:normAutofit/>
          </a:bodyPr>
          <a:lstStyle/>
          <a:p>
            <a:pPr algn="ctr"/>
            <a:r>
              <a:rPr lang="en-SG" sz="3200" b="1" dirty="0"/>
              <a:t>Segmentation, Targeting, and Positioning (STP) Model</a:t>
            </a:r>
          </a:p>
        </p:txBody>
      </p:sp>
      <p:sp>
        <p:nvSpPr>
          <p:cNvPr id="5" name="TextBox 4">
            <a:extLst>
              <a:ext uri="{FF2B5EF4-FFF2-40B4-BE49-F238E27FC236}">
                <a16:creationId xmlns:a16="http://schemas.microsoft.com/office/drawing/2014/main" id="{8D3F3C88-D5E5-6041-AE2A-F343D24711A7}"/>
              </a:ext>
            </a:extLst>
          </p:cNvPr>
          <p:cNvSpPr txBox="1"/>
          <p:nvPr/>
        </p:nvSpPr>
        <p:spPr>
          <a:xfrm>
            <a:off x="3048000" y="1273294"/>
            <a:ext cx="6096000" cy="369332"/>
          </a:xfrm>
          <a:prstGeom prst="rect">
            <a:avLst/>
          </a:prstGeom>
          <a:noFill/>
        </p:spPr>
        <p:txBody>
          <a:bodyPr wrap="square">
            <a:spAutoFit/>
          </a:bodyPr>
          <a:lstStyle/>
          <a:p>
            <a:r>
              <a:rPr lang="en-SG" b="1" dirty="0"/>
              <a:t>STEP Formula: </a:t>
            </a:r>
            <a:r>
              <a:rPr lang="en-SG" dirty="0"/>
              <a:t>Segmentation + Targeting Equals Positioning</a:t>
            </a:r>
          </a:p>
        </p:txBody>
      </p:sp>
      <p:graphicFrame>
        <p:nvGraphicFramePr>
          <p:cNvPr id="6" name="Table 6">
            <a:extLst>
              <a:ext uri="{FF2B5EF4-FFF2-40B4-BE49-F238E27FC236}">
                <a16:creationId xmlns:a16="http://schemas.microsoft.com/office/drawing/2014/main" id="{DB8EA971-8F4B-FC95-2635-F75E2B09D151}"/>
              </a:ext>
            </a:extLst>
          </p:cNvPr>
          <p:cNvGraphicFramePr>
            <a:graphicFrameLocks noGrp="1"/>
          </p:cNvGraphicFramePr>
          <p:nvPr>
            <p:extLst>
              <p:ext uri="{D42A27DB-BD31-4B8C-83A1-F6EECF244321}">
                <p14:modId xmlns:p14="http://schemas.microsoft.com/office/powerpoint/2010/main" val="2755281344"/>
              </p:ext>
            </p:extLst>
          </p:nvPr>
        </p:nvGraphicFramePr>
        <p:xfrm>
          <a:off x="934720" y="1945640"/>
          <a:ext cx="10068560" cy="2494280"/>
        </p:xfrm>
        <a:graphic>
          <a:graphicData uri="http://schemas.openxmlformats.org/drawingml/2006/table">
            <a:tbl>
              <a:tblPr firstRow="1" bandRow="1">
                <a:tableStyleId>{5940675A-B579-460E-94D1-54222C63F5DA}</a:tableStyleId>
              </a:tblPr>
              <a:tblGrid>
                <a:gridCol w="1503680">
                  <a:extLst>
                    <a:ext uri="{9D8B030D-6E8A-4147-A177-3AD203B41FA5}">
                      <a16:colId xmlns:a16="http://schemas.microsoft.com/office/drawing/2014/main" val="3816752908"/>
                    </a:ext>
                  </a:extLst>
                </a:gridCol>
                <a:gridCol w="8564880">
                  <a:extLst>
                    <a:ext uri="{9D8B030D-6E8A-4147-A177-3AD203B41FA5}">
                      <a16:colId xmlns:a16="http://schemas.microsoft.com/office/drawing/2014/main" val="1851821400"/>
                    </a:ext>
                  </a:extLst>
                </a:gridCol>
              </a:tblGrid>
              <a:tr h="370840">
                <a:tc>
                  <a:txBody>
                    <a:bodyPr/>
                    <a:lstStyle/>
                    <a:p>
                      <a:pPr algn="ctr"/>
                      <a:r>
                        <a:rPr lang="en-SG" b="1" dirty="0"/>
                        <a:t>Segmentation</a:t>
                      </a:r>
                    </a:p>
                  </a:txBody>
                  <a:tcPr/>
                </a:tc>
                <a:tc>
                  <a:txBody>
                    <a:bodyPr/>
                    <a:lstStyle/>
                    <a:p>
                      <a:pPr algn="ctr"/>
                      <a:r>
                        <a:rPr lang="en-SG" b="1" dirty="0"/>
                        <a:t>Description</a:t>
                      </a:r>
                    </a:p>
                  </a:txBody>
                  <a:tcPr/>
                </a:tc>
                <a:extLst>
                  <a:ext uri="{0D108BD9-81ED-4DB2-BD59-A6C34878D82A}">
                    <a16:rowId xmlns:a16="http://schemas.microsoft.com/office/drawing/2014/main" val="2814670306"/>
                  </a:ext>
                </a:extLst>
              </a:tr>
              <a:tr h="370840">
                <a:tc>
                  <a:txBody>
                    <a:bodyPr/>
                    <a:lstStyle/>
                    <a:p>
                      <a:r>
                        <a:rPr lang="en-SG" dirty="0"/>
                        <a:t>Geographic</a:t>
                      </a:r>
                    </a:p>
                  </a:txBody>
                  <a:tcPr/>
                </a:tc>
                <a:tc>
                  <a:txBody>
                    <a:bodyPr/>
                    <a:lstStyle/>
                    <a:p>
                      <a:r>
                        <a:rPr lang="en-SG" dirty="0"/>
                        <a:t>Customer </a:t>
                      </a:r>
                      <a:r>
                        <a:rPr lang="en-US" dirty="0"/>
                        <a:t>location, including the region, state, or country they live in.</a:t>
                      </a:r>
                      <a:endParaRPr lang="en-SG" dirty="0"/>
                    </a:p>
                  </a:txBody>
                  <a:tcPr/>
                </a:tc>
                <a:extLst>
                  <a:ext uri="{0D108BD9-81ED-4DB2-BD59-A6C34878D82A}">
                    <a16:rowId xmlns:a16="http://schemas.microsoft.com/office/drawing/2014/main" val="3352476710"/>
                  </a:ext>
                </a:extLst>
              </a:tr>
              <a:tr h="370840">
                <a:tc>
                  <a:txBody>
                    <a:bodyPr/>
                    <a:lstStyle/>
                    <a:p>
                      <a:r>
                        <a:rPr lang="en-SG" dirty="0"/>
                        <a:t>Demographic</a:t>
                      </a:r>
                    </a:p>
                  </a:txBody>
                  <a:tcPr/>
                </a:tc>
                <a:tc>
                  <a:txBody>
                    <a:bodyPr/>
                    <a:lstStyle/>
                    <a:p>
                      <a:r>
                        <a:rPr lang="en-SG" dirty="0"/>
                        <a:t>Customer </a:t>
                      </a:r>
                      <a:r>
                        <a:rPr lang="en-US" dirty="0"/>
                        <a:t>age, gender, education level, occupation, and income.</a:t>
                      </a:r>
                      <a:endParaRPr lang="en-SG" dirty="0"/>
                    </a:p>
                  </a:txBody>
                  <a:tcPr/>
                </a:tc>
                <a:extLst>
                  <a:ext uri="{0D108BD9-81ED-4DB2-BD59-A6C34878D82A}">
                    <a16:rowId xmlns:a16="http://schemas.microsoft.com/office/drawing/2014/main" val="2584728871"/>
                  </a:ext>
                </a:extLst>
              </a:tr>
              <a:tr h="370840">
                <a:tc>
                  <a:txBody>
                    <a:bodyPr/>
                    <a:lstStyle/>
                    <a:p>
                      <a:r>
                        <a:rPr lang="en-SG" dirty="0"/>
                        <a:t>Behavioural</a:t>
                      </a:r>
                    </a:p>
                  </a:txBody>
                  <a:tcPr/>
                </a:tc>
                <a:tc>
                  <a:txBody>
                    <a:bodyPr/>
                    <a:lstStyle/>
                    <a:p>
                      <a:r>
                        <a:rPr lang="en-US" dirty="0"/>
                        <a:t>What products do Customers buy, how often, and which items do they view when they shop.</a:t>
                      </a:r>
                      <a:endParaRPr lang="en-SG" dirty="0"/>
                    </a:p>
                  </a:txBody>
                  <a:tcPr/>
                </a:tc>
                <a:extLst>
                  <a:ext uri="{0D108BD9-81ED-4DB2-BD59-A6C34878D82A}">
                    <a16:rowId xmlns:a16="http://schemas.microsoft.com/office/drawing/2014/main" val="751207545"/>
                  </a:ext>
                </a:extLst>
              </a:tr>
              <a:tr h="370840">
                <a:tc>
                  <a:txBody>
                    <a:bodyPr/>
                    <a:lstStyle/>
                    <a:p>
                      <a:r>
                        <a:rPr lang="en-SG" dirty="0"/>
                        <a:t>Psychographic</a:t>
                      </a:r>
                    </a:p>
                  </a:txBody>
                  <a:tcPr/>
                </a:tc>
                <a:tc>
                  <a:txBody>
                    <a:bodyPr/>
                    <a:lstStyle/>
                    <a:p>
                      <a:r>
                        <a:rPr lang="en-SG" dirty="0"/>
                        <a:t>Customer’s </a:t>
                      </a:r>
                      <a:r>
                        <a:rPr lang="en-US" dirty="0"/>
                        <a:t>personal characteristics like their interests, opinions, and activities.</a:t>
                      </a:r>
                      <a:endParaRPr lang="en-SG" dirty="0"/>
                    </a:p>
                  </a:txBody>
                  <a:tcPr/>
                </a:tc>
                <a:extLst>
                  <a:ext uri="{0D108BD9-81ED-4DB2-BD59-A6C34878D82A}">
                    <a16:rowId xmlns:a16="http://schemas.microsoft.com/office/drawing/2014/main" val="2463893250"/>
                  </a:ext>
                </a:extLst>
              </a:tr>
              <a:tr h="370840">
                <a:tc>
                  <a:txBody>
                    <a:bodyPr/>
                    <a:lstStyle/>
                    <a:p>
                      <a:r>
                        <a:rPr lang="en-SG" dirty="0"/>
                        <a:t>Value</a:t>
                      </a:r>
                    </a:p>
                  </a:txBody>
                  <a:tcPr/>
                </a:tc>
                <a:tc>
                  <a:txBody>
                    <a:bodyPr/>
                    <a:lstStyle/>
                    <a:p>
                      <a:r>
                        <a:rPr lang="en-US" dirty="0"/>
                        <a:t>Group Customer’s as per religious, cultural, and political beliefs.</a:t>
                      </a:r>
                      <a:endParaRPr lang="en-SG" dirty="0"/>
                    </a:p>
                  </a:txBody>
                  <a:tcPr/>
                </a:tc>
                <a:extLst>
                  <a:ext uri="{0D108BD9-81ED-4DB2-BD59-A6C34878D82A}">
                    <a16:rowId xmlns:a16="http://schemas.microsoft.com/office/drawing/2014/main" val="1224469673"/>
                  </a:ext>
                </a:extLst>
              </a:tr>
            </a:tbl>
          </a:graphicData>
        </a:graphic>
      </p:graphicFrame>
      <p:sp>
        <p:nvSpPr>
          <p:cNvPr id="7" name="TextBox 6">
            <a:extLst>
              <a:ext uri="{FF2B5EF4-FFF2-40B4-BE49-F238E27FC236}">
                <a16:creationId xmlns:a16="http://schemas.microsoft.com/office/drawing/2014/main" id="{20B2D28B-398D-3B19-6379-DECDA97E60B5}"/>
              </a:ext>
            </a:extLst>
          </p:cNvPr>
          <p:cNvSpPr txBox="1"/>
          <p:nvPr/>
        </p:nvSpPr>
        <p:spPr>
          <a:xfrm>
            <a:off x="934720" y="4846042"/>
            <a:ext cx="10068560" cy="1477328"/>
          </a:xfrm>
          <a:prstGeom prst="rect">
            <a:avLst/>
          </a:prstGeom>
          <a:noFill/>
        </p:spPr>
        <p:txBody>
          <a:bodyPr wrap="square" rtlCol="0">
            <a:spAutoFit/>
          </a:bodyPr>
          <a:lstStyle/>
          <a:p>
            <a:r>
              <a:rPr lang="en-SG" b="1" dirty="0"/>
              <a:t>Targeting:</a:t>
            </a:r>
          </a:p>
          <a:p>
            <a:pPr marL="285750" indent="-285750">
              <a:buFont typeface="Arial" panose="020B0604020202020204" pitchFamily="34" charset="0"/>
              <a:buChar char="•"/>
            </a:pPr>
            <a:r>
              <a:rPr lang="en-SG" dirty="0"/>
              <a:t>Analyse the categories of Customers, focus on specific groups for a marketing campaign.</a:t>
            </a:r>
          </a:p>
          <a:p>
            <a:pPr marL="285750" indent="-285750">
              <a:buFont typeface="Arial" panose="020B0604020202020204" pitchFamily="34" charset="0"/>
              <a:buChar char="•"/>
            </a:pPr>
            <a:r>
              <a:rPr lang="en-US" dirty="0"/>
              <a:t>Consider each segment’s size, growth potential, profitability, and overall accessibility.</a:t>
            </a:r>
          </a:p>
          <a:p>
            <a:pPr marL="285750" indent="-285750">
              <a:buFont typeface="Arial" panose="020B0604020202020204" pitchFamily="34" charset="0"/>
              <a:buChar char="•"/>
            </a:pPr>
            <a:r>
              <a:rPr lang="en-US" dirty="0"/>
              <a:t>Select a group of customers that you hope to persuade into joining a loyalty program or otherwise interacting with a business. </a:t>
            </a:r>
          </a:p>
        </p:txBody>
      </p:sp>
    </p:spTree>
    <p:extLst>
      <p:ext uri="{BB962C8B-B14F-4D97-AF65-F5344CB8AC3E}">
        <p14:creationId xmlns:p14="http://schemas.microsoft.com/office/powerpoint/2010/main" val="11864502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3B50D-6CD6-203C-E06E-9B1C4A50725C}"/>
              </a:ext>
            </a:extLst>
          </p:cNvPr>
          <p:cNvSpPr>
            <a:spLocks noGrp="1"/>
          </p:cNvSpPr>
          <p:nvPr>
            <p:ph type="title"/>
          </p:nvPr>
        </p:nvSpPr>
        <p:spPr>
          <a:xfrm>
            <a:off x="838200" y="365125"/>
            <a:ext cx="10515600" cy="671195"/>
          </a:xfrm>
        </p:spPr>
        <p:txBody>
          <a:bodyPr>
            <a:normAutofit/>
          </a:bodyPr>
          <a:lstStyle/>
          <a:p>
            <a:pPr algn="ctr"/>
            <a:r>
              <a:rPr lang="en-SG" sz="3200" b="1" dirty="0"/>
              <a:t>Segmentation, Targeting, and Positioning (STP) Model</a:t>
            </a:r>
          </a:p>
        </p:txBody>
      </p:sp>
      <p:sp>
        <p:nvSpPr>
          <p:cNvPr id="7" name="TextBox 6">
            <a:extLst>
              <a:ext uri="{FF2B5EF4-FFF2-40B4-BE49-F238E27FC236}">
                <a16:creationId xmlns:a16="http://schemas.microsoft.com/office/drawing/2014/main" id="{20B2D28B-398D-3B19-6379-DECDA97E60B5}"/>
              </a:ext>
            </a:extLst>
          </p:cNvPr>
          <p:cNvSpPr txBox="1"/>
          <p:nvPr/>
        </p:nvSpPr>
        <p:spPr>
          <a:xfrm>
            <a:off x="1285240" y="1422122"/>
            <a:ext cx="10068560" cy="2031325"/>
          </a:xfrm>
          <a:prstGeom prst="rect">
            <a:avLst/>
          </a:prstGeom>
          <a:noFill/>
        </p:spPr>
        <p:txBody>
          <a:bodyPr wrap="square" rtlCol="0">
            <a:spAutoFit/>
          </a:bodyPr>
          <a:lstStyle/>
          <a:p>
            <a:r>
              <a:rPr lang="en-SG" b="1" dirty="0"/>
              <a:t>Positioning: </a:t>
            </a:r>
            <a:r>
              <a:rPr lang="en-US" dirty="0"/>
              <a:t>Use customer data to develop a unique, personalized marketing strategy.</a:t>
            </a:r>
          </a:p>
          <a:p>
            <a:endParaRPr lang="en-US" dirty="0"/>
          </a:p>
          <a:p>
            <a:pPr marL="285750" indent="-285750">
              <a:buFont typeface="Arial" panose="020B0604020202020204" pitchFamily="34" charset="0"/>
              <a:buChar char="•"/>
            </a:pPr>
            <a:r>
              <a:rPr lang="en-US" sz="1800" b="1" i="0" dirty="0">
                <a:solidFill>
                  <a:srgbClr val="1A1A1A"/>
                </a:solidFill>
                <a:effectLst/>
              </a:rPr>
              <a:t>Symbolic positioning: </a:t>
            </a:r>
            <a:r>
              <a:rPr lang="en-US" sz="1800" b="0" i="0" dirty="0">
                <a:solidFill>
                  <a:srgbClr val="1A1A1A"/>
                </a:solidFill>
                <a:effectLst/>
              </a:rPr>
              <a:t>Consider enhancing the sense of belonging and self-image of your customers.</a:t>
            </a:r>
          </a:p>
          <a:p>
            <a:pPr marL="285750" indent="-285750">
              <a:buFont typeface="Arial" panose="020B0604020202020204" pitchFamily="34" charset="0"/>
              <a:buChar char="•"/>
            </a:pPr>
            <a:r>
              <a:rPr lang="en-US" sz="1800" b="1" i="0" dirty="0">
                <a:solidFill>
                  <a:srgbClr val="1A1A1A"/>
                </a:solidFill>
                <a:effectLst/>
              </a:rPr>
              <a:t>Functional positioning: </a:t>
            </a:r>
            <a:r>
              <a:rPr lang="en-US" sz="1800" b="0" i="0" dirty="0">
                <a:solidFill>
                  <a:srgbClr val="1A1A1A"/>
                </a:solidFill>
                <a:effectLst/>
              </a:rPr>
              <a:t>With this method, you center your advertisement around the most important problem that an audience has and provide them with a solution.</a:t>
            </a:r>
          </a:p>
          <a:p>
            <a:pPr marL="285750" indent="-285750">
              <a:buFont typeface="Arial" panose="020B0604020202020204" pitchFamily="34" charset="0"/>
              <a:buChar char="•"/>
            </a:pPr>
            <a:r>
              <a:rPr lang="en-US" sz="1800" b="1" i="0" dirty="0">
                <a:solidFill>
                  <a:srgbClr val="1A1A1A"/>
                </a:solidFill>
                <a:effectLst/>
              </a:rPr>
              <a:t>Experiential positioning: </a:t>
            </a:r>
            <a:r>
              <a:rPr lang="en-US" sz="1800" b="0" i="0" dirty="0">
                <a:solidFill>
                  <a:srgbClr val="1A1A1A"/>
                </a:solidFill>
                <a:effectLst/>
              </a:rPr>
              <a:t>This approach allows you to focus on the relationship a company has with its customers.</a:t>
            </a:r>
            <a:endParaRPr lang="en-US" dirty="0"/>
          </a:p>
        </p:txBody>
      </p:sp>
      <p:sp>
        <p:nvSpPr>
          <p:cNvPr id="4" name="TextBox 3">
            <a:extLst>
              <a:ext uri="{FF2B5EF4-FFF2-40B4-BE49-F238E27FC236}">
                <a16:creationId xmlns:a16="http://schemas.microsoft.com/office/drawing/2014/main" id="{64CDE3F5-89C0-07FE-F2CD-EECCAFC0333C}"/>
              </a:ext>
            </a:extLst>
          </p:cNvPr>
          <p:cNvSpPr txBox="1"/>
          <p:nvPr/>
        </p:nvSpPr>
        <p:spPr>
          <a:xfrm>
            <a:off x="1201420" y="4061936"/>
            <a:ext cx="9789160" cy="646331"/>
          </a:xfrm>
          <a:prstGeom prst="rect">
            <a:avLst/>
          </a:prstGeom>
          <a:noFill/>
        </p:spPr>
        <p:txBody>
          <a:bodyPr wrap="square">
            <a:spAutoFit/>
          </a:bodyPr>
          <a:lstStyle/>
          <a:p>
            <a:r>
              <a:rPr lang="en-US" dirty="0"/>
              <a:t>Experiment with different combinations of these factors or use all three in the same marketing campaign. This can help increase the number of customers who engage with your advertisements.</a:t>
            </a:r>
            <a:endParaRPr lang="en-SG" dirty="0"/>
          </a:p>
        </p:txBody>
      </p:sp>
    </p:spTree>
    <p:extLst>
      <p:ext uri="{BB962C8B-B14F-4D97-AF65-F5344CB8AC3E}">
        <p14:creationId xmlns:p14="http://schemas.microsoft.com/office/powerpoint/2010/main" val="2977402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44E71-4A51-BD9E-74D7-FB7096BD520E}"/>
              </a:ext>
            </a:extLst>
          </p:cNvPr>
          <p:cNvSpPr>
            <a:spLocks noGrp="1"/>
          </p:cNvSpPr>
          <p:nvPr>
            <p:ph type="title"/>
          </p:nvPr>
        </p:nvSpPr>
        <p:spPr>
          <a:xfrm>
            <a:off x="838200" y="365125"/>
            <a:ext cx="10515600" cy="755463"/>
          </a:xfrm>
        </p:spPr>
        <p:txBody>
          <a:bodyPr>
            <a:normAutofit/>
          </a:bodyPr>
          <a:lstStyle/>
          <a:p>
            <a:pPr algn="ctr"/>
            <a:r>
              <a:rPr lang="en-SG" sz="3200" b="1" dirty="0"/>
              <a:t>STP Marketing Strategy</a:t>
            </a:r>
          </a:p>
        </p:txBody>
      </p:sp>
      <p:sp>
        <p:nvSpPr>
          <p:cNvPr id="3" name="Content Placeholder 2">
            <a:extLst>
              <a:ext uri="{FF2B5EF4-FFF2-40B4-BE49-F238E27FC236}">
                <a16:creationId xmlns:a16="http://schemas.microsoft.com/office/drawing/2014/main" id="{71920858-DE4A-8D45-0857-375680042B3C}"/>
              </a:ext>
            </a:extLst>
          </p:cNvPr>
          <p:cNvSpPr>
            <a:spLocks noGrp="1"/>
          </p:cNvSpPr>
          <p:nvPr>
            <p:ph idx="1"/>
          </p:nvPr>
        </p:nvSpPr>
        <p:spPr>
          <a:xfrm>
            <a:off x="838200" y="1253331"/>
            <a:ext cx="10515600" cy="4351338"/>
          </a:xfrm>
        </p:spPr>
        <p:txBody>
          <a:bodyPr>
            <a:normAutofit/>
          </a:bodyPr>
          <a:lstStyle/>
          <a:p>
            <a:pPr marL="0" indent="0">
              <a:buNone/>
            </a:pPr>
            <a:r>
              <a:rPr lang="en-US" sz="1800" b="1" dirty="0"/>
              <a:t>Key Tasks:</a:t>
            </a:r>
          </a:p>
          <a:p>
            <a:r>
              <a:rPr lang="en-US" sz="1800" dirty="0"/>
              <a:t>Understand your Product’s Market Present Value, </a:t>
            </a:r>
          </a:p>
          <a:p>
            <a:r>
              <a:rPr lang="en-US" sz="1800" dirty="0"/>
              <a:t>Align your Product Prices, and then </a:t>
            </a:r>
          </a:p>
          <a:p>
            <a:r>
              <a:rPr lang="en-US" sz="1800" dirty="0"/>
              <a:t>Strategically Distribute on the right channels to the right customers.</a:t>
            </a:r>
          </a:p>
          <a:p>
            <a:endParaRPr lang="en-US" sz="1800" dirty="0"/>
          </a:p>
          <a:p>
            <a:pPr marL="0" indent="0">
              <a:buNone/>
            </a:pPr>
            <a:r>
              <a:rPr lang="en-SG" sz="1800" dirty="0"/>
              <a:t>Key Issues in Multiple Customer Segmentation:</a:t>
            </a:r>
          </a:p>
          <a:p>
            <a:pPr marL="514350" indent="-514350">
              <a:buFont typeface="+mj-lt"/>
              <a:buAutoNum type="arabicPeriod"/>
            </a:pPr>
            <a:r>
              <a:rPr lang="en-US" sz="1800" dirty="0"/>
              <a:t>How to- Distinguish between each segment and design their pricing to make one segment pay more than the other?</a:t>
            </a:r>
          </a:p>
          <a:p>
            <a:pPr marL="514350" indent="-514350">
              <a:buFont typeface="+mj-lt"/>
              <a:buAutoNum type="arabicPeriod"/>
            </a:pPr>
            <a:r>
              <a:rPr lang="en-US" sz="1800" dirty="0"/>
              <a:t>How to- Control the demand so that the lower price segment does not use the complete asset that is available ?</a:t>
            </a:r>
          </a:p>
          <a:p>
            <a:pPr marL="0" indent="0">
              <a:buNone/>
            </a:pPr>
            <a:endParaRPr lang="en-US" sz="1800" dirty="0"/>
          </a:p>
          <a:p>
            <a:pPr marL="0" indent="0">
              <a:buNone/>
            </a:pPr>
            <a:endParaRPr lang="en-SG" sz="1800" dirty="0"/>
          </a:p>
        </p:txBody>
      </p:sp>
    </p:spTree>
    <p:extLst>
      <p:ext uri="{BB962C8B-B14F-4D97-AF65-F5344CB8AC3E}">
        <p14:creationId xmlns:p14="http://schemas.microsoft.com/office/powerpoint/2010/main" val="7885875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A8A74-3C84-69D2-FAE7-760EB5C2B284}"/>
              </a:ext>
            </a:extLst>
          </p:cNvPr>
          <p:cNvSpPr>
            <a:spLocks noGrp="1"/>
          </p:cNvSpPr>
          <p:nvPr>
            <p:ph type="title"/>
          </p:nvPr>
        </p:nvSpPr>
        <p:spPr>
          <a:xfrm>
            <a:off x="838200" y="192405"/>
            <a:ext cx="10515600" cy="762635"/>
          </a:xfrm>
        </p:spPr>
        <p:txBody>
          <a:bodyPr>
            <a:normAutofit/>
          </a:bodyPr>
          <a:lstStyle/>
          <a:p>
            <a:pPr algn="ctr"/>
            <a:r>
              <a:rPr lang="en-SG" sz="3200" b="1" dirty="0"/>
              <a:t>STP Marketing Strategy (7 steps)</a:t>
            </a:r>
          </a:p>
        </p:txBody>
      </p:sp>
      <p:graphicFrame>
        <p:nvGraphicFramePr>
          <p:cNvPr id="4" name="Table 4">
            <a:extLst>
              <a:ext uri="{FF2B5EF4-FFF2-40B4-BE49-F238E27FC236}">
                <a16:creationId xmlns:a16="http://schemas.microsoft.com/office/drawing/2014/main" id="{8AE5740A-15D8-A678-D155-D9D9C3D09366}"/>
              </a:ext>
            </a:extLst>
          </p:cNvPr>
          <p:cNvGraphicFramePr>
            <a:graphicFrameLocks noGrp="1"/>
          </p:cNvGraphicFramePr>
          <p:nvPr>
            <p:extLst>
              <p:ext uri="{D42A27DB-BD31-4B8C-83A1-F6EECF244321}">
                <p14:modId xmlns:p14="http://schemas.microsoft.com/office/powerpoint/2010/main" val="726647459"/>
              </p:ext>
            </p:extLst>
          </p:nvPr>
        </p:nvGraphicFramePr>
        <p:xfrm>
          <a:off x="838200" y="1105746"/>
          <a:ext cx="10337800" cy="3759200"/>
        </p:xfrm>
        <a:graphic>
          <a:graphicData uri="http://schemas.openxmlformats.org/drawingml/2006/table">
            <a:tbl>
              <a:tblPr firstRow="1" bandRow="1">
                <a:tableStyleId>{5940675A-B579-460E-94D1-54222C63F5DA}</a:tableStyleId>
              </a:tblPr>
              <a:tblGrid>
                <a:gridCol w="10337800">
                  <a:extLst>
                    <a:ext uri="{9D8B030D-6E8A-4147-A177-3AD203B41FA5}">
                      <a16:colId xmlns:a16="http://schemas.microsoft.com/office/drawing/2014/main" val="180720067"/>
                    </a:ext>
                  </a:extLst>
                </a:gridCol>
              </a:tblGrid>
              <a:tr h="370840">
                <a:tc>
                  <a:txBody>
                    <a:bodyPr/>
                    <a:lstStyle/>
                    <a:p>
                      <a:pPr marL="0" indent="0">
                        <a:buNone/>
                      </a:pPr>
                      <a:r>
                        <a:rPr lang="en-SG" b="1" dirty="0"/>
                        <a:t>1. Define the Market:</a:t>
                      </a:r>
                      <a:r>
                        <a:rPr lang="en-SG" dirty="0"/>
                        <a:t> D</a:t>
                      </a:r>
                      <a:r>
                        <a:rPr lang="en-US" dirty="0"/>
                        <a:t>efine your TAM, SAM, and SOM.</a:t>
                      </a:r>
                      <a:endParaRPr lang="en-SG" dirty="0"/>
                    </a:p>
                  </a:txBody>
                  <a:tcPr/>
                </a:tc>
                <a:extLst>
                  <a:ext uri="{0D108BD9-81ED-4DB2-BD59-A6C34878D82A}">
                    <a16:rowId xmlns:a16="http://schemas.microsoft.com/office/drawing/2014/main" val="1881201673"/>
                  </a:ext>
                </a:extLst>
              </a:tr>
              <a:tr h="370840">
                <a:tc>
                  <a:txBody>
                    <a:bodyPr/>
                    <a:lstStyle/>
                    <a:p>
                      <a:r>
                        <a:rPr lang="en-SG" b="1" dirty="0"/>
                        <a:t>2. Create audience segments:</a:t>
                      </a:r>
                      <a:r>
                        <a:rPr lang="en-SG" dirty="0"/>
                        <a:t> </a:t>
                      </a:r>
                      <a:r>
                        <a:rPr lang="en-US" dirty="0"/>
                        <a:t>Segment your market using STP Model variables.</a:t>
                      </a:r>
                      <a:endParaRPr lang="en-SG" dirty="0"/>
                    </a:p>
                  </a:txBody>
                  <a:tcPr/>
                </a:tc>
                <a:extLst>
                  <a:ext uri="{0D108BD9-81ED-4DB2-BD59-A6C34878D82A}">
                    <a16:rowId xmlns:a16="http://schemas.microsoft.com/office/drawing/2014/main" val="2921684146"/>
                  </a:ext>
                </a:extLst>
              </a:tr>
              <a:tr h="370840">
                <a:tc>
                  <a:txBody>
                    <a:bodyPr/>
                    <a:lstStyle/>
                    <a:p>
                      <a:r>
                        <a:rPr lang="en-SG" b="1" dirty="0"/>
                        <a:t>3. Construct segment profiles:</a:t>
                      </a:r>
                      <a:r>
                        <a:rPr lang="en-SG" dirty="0"/>
                        <a:t> Define Customer Personas or </a:t>
                      </a:r>
                      <a:r>
                        <a:rPr lang="en-US" dirty="0"/>
                        <a:t>detailed descriptions of the people in each segment. Needs, behaviors, demographics, brand preferences, shopping traits, marital status, any other characteristics. </a:t>
                      </a:r>
                      <a:endParaRPr lang="en-SG" dirty="0"/>
                    </a:p>
                  </a:txBody>
                  <a:tcPr/>
                </a:tc>
                <a:extLst>
                  <a:ext uri="{0D108BD9-81ED-4DB2-BD59-A6C34878D82A}">
                    <a16:rowId xmlns:a16="http://schemas.microsoft.com/office/drawing/2014/main" val="2845004008"/>
                  </a:ext>
                </a:extLst>
              </a:tr>
              <a:tr h="370840">
                <a:tc>
                  <a:txBody>
                    <a:bodyPr/>
                    <a:lstStyle/>
                    <a:p>
                      <a:r>
                        <a:rPr lang="en-SG" b="1" dirty="0"/>
                        <a:t>4. </a:t>
                      </a:r>
                      <a:r>
                        <a:rPr lang="en-US" b="1" dirty="0"/>
                        <a:t>Evaluate commercial attractiveness of each segment:</a:t>
                      </a:r>
                      <a:r>
                        <a:rPr lang="en-US" dirty="0"/>
                        <a:t> Cross-reference your findings with available market data and consumer research to assess which of your constructed segments can bring in the biggest return on your investment. Consider factors like segment size, growth rates, price sensitivity, and brand loyalty.</a:t>
                      </a:r>
                      <a:endParaRPr lang="en-SG" dirty="0"/>
                    </a:p>
                  </a:txBody>
                  <a:tcPr/>
                </a:tc>
                <a:extLst>
                  <a:ext uri="{0D108BD9-81ED-4DB2-BD59-A6C34878D82A}">
                    <a16:rowId xmlns:a16="http://schemas.microsoft.com/office/drawing/2014/main" val="1335709954"/>
                  </a:ext>
                </a:extLst>
              </a:tr>
              <a:tr h="370840">
                <a:tc>
                  <a:txBody>
                    <a:bodyPr/>
                    <a:lstStyle/>
                    <a:p>
                      <a:r>
                        <a:rPr lang="en-SG" b="1" dirty="0"/>
                        <a:t>5. Select the target audiences:</a:t>
                      </a:r>
                      <a:r>
                        <a:rPr lang="en-SG" b="0" dirty="0"/>
                        <a:t> Perform a cluster analysis - </a:t>
                      </a:r>
                      <a:r>
                        <a:rPr lang="en-US" b="0" dirty="0"/>
                        <a:t>use mathematical models to identify groups of</a:t>
                      </a:r>
                    </a:p>
                    <a:p>
                      <a:r>
                        <a:rPr lang="en-US" b="0" dirty="0"/>
                        <a:t>customers that are more similar to one another than those in other groups.</a:t>
                      </a:r>
                    </a:p>
                    <a:p>
                      <a:r>
                        <a:rPr lang="en-US" b="0" dirty="0"/>
                        <a:t>Ideal audience segment is one that is both large and still growing, and you can reach with your marketing efforts. Do not sell hiking gear that you are phasing out to an audience in a location with no free shipping.</a:t>
                      </a:r>
                      <a:endParaRPr lang="en-SG" b="0" dirty="0"/>
                    </a:p>
                  </a:txBody>
                  <a:tcPr/>
                </a:tc>
                <a:extLst>
                  <a:ext uri="{0D108BD9-81ED-4DB2-BD59-A6C34878D82A}">
                    <a16:rowId xmlns:a16="http://schemas.microsoft.com/office/drawing/2014/main" val="2938261405"/>
                  </a:ext>
                </a:extLst>
              </a:tr>
            </a:tbl>
          </a:graphicData>
        </a:graphic>
      </p:graphicFrame>
    </p:spTree>
    <p:extLst>
      <p:ext uri="{BB962C8B-B14F-4D97-AF65-F5344CB8AC3E}">
        <p14:creationId xmlns:p14="http://schemas.microsoft.com/office/powerpoint/2010/main" val="15403937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01C30-076B-0223-EEDD-F2D5CD50D154}"/>
              </a:ext>
            </a:extLst>
          </p:cNvPr>
          <p:cNvSpPr>
            <a:spLocks noGrp="1"/>
          </p:cNvSpPr>
          <p:nvPr>
            <p:ph type="title"/>
          </p:nvPr>
        </p:nvSpPr>
        <p:spPr>
          <a:xfrm>
            <a:off x="838200" y="365125"/>
            <a:ext cx="10515600" cy="618849"/>
          </a:xfrm>
        </p:spPr>
        <p:txBody>
          <a:bodyPr>
            <a:normAutofit/>
          </a:bodyPr>
          <a:lstStyle/>
          <a:p>
            <a:pPr algn="ctr"/>
            <a:r>
              <a:rPr lang="en-SG" sz="3200" b="1" dirty="0"/>
              <a:t>TAM, SAM, SOM</a:t>
            </a:r>
          </a:p>
        </p:txBody>
      </p:sp>
      <p:grpSp>
        <p:nvGrpSpPr>
          <p:cNvPr id="33" name="Group 32">
            <a:extLst>
              <a:ext uri="{FF2B5EF4-FFF2-40B4-BE49-F238E27FC236}">
                <a16:creationId xmlns:a16="http://schemas.microsoft.com/office/drawing/2014/main" id="{12B9201C-CE58-CE8D-E95F-173AE4AD171A}"/>
              </a:ext>
            </a:extLst>
          </p:cNvPr>
          <p:cNvGrpSpPr/>
          <p:nvPr/>
        </p:nvGrpSpPr>
        <p:grpSpPr>
          <a:xfrm>
            <a:off x="716280" y="1158240"/>
            <a:ext cx="10759440" cy="3845560"/>
            <a:chOff x="716280" y="1229360"/>
            <a:chExt cx="10759440" cy="3845560"/>
          </a:xfrm>
        </p:grpSpPr>
        <p:sp>
          <p:nvSpPr>
            <p:cNvPr id="22" name="Oval 21">
              <a:extLst>
                <a:ext uri="{FF2B5EF4-FFF2-40B4-BE49-F238E27FC236}">
                  <a16:creationId xmlns:a16="http://schemas.microsoft.com/office/drawing/2014/main" id="{D676E443-6D86-EA9C-DF64-0CB17FC494F7}"/>
                </a:ext>
              </a:extLst>
            </p:cNvPr>
            <p:cNvSpPr/>
            <p:nvPr/>
          </p:nvSpPr>
          <p:spPr>
            <a:xfrm>
              <a:off x="716280" y="1229360"/>
              <a:ext cx="4739640" cy="3845560"/>
            </a:xfrm>
            <a:prstGeom prst="ellipse">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SG" dirty="0">
                  <a:solidFill>
                    <a:sysClr val="windowText" lastClr="000000"/>
                  </a:solidFill>
                </a:rPr>
                <a:t>TAM</a:t>
              </a:r>
            </a:p>
          </p:txBody>
        </p:sp>
        <p:sp>
          <p:nvSpPr>
            <p:cNvPr id="21" name="Oval 20">
              <a:extLst>
                <a:ext uri="{FF2B5EF4-FFF2-40B4-BE49-F238E27FC236}">
                  <a16:creationId xmlns:a16="http://schemas.microsoft.com/office/drawing/2014/main" id="{2FC74ED1-2518-4E63-34EE-8DAF1E00A16F}"/>
                </a:ext>
              </a:extLst>
            </p:cNvPr>
            <p:cNvSpPr/>
            <p:nvPr/>
          </p:nvSpPr>
          <p:spPr>
            <a:xfrm>
              <a:off x="975360" y="2316480"/>
              <a:ext cx="3200400" cy="262636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SG" dirty="0">
                  <a:solidFill>
                    <a:sysClr val="windowText" lastClr="000000"/>
                  </a:solidFill>
                </a:rPr>
                <a:t>SAM</a:t>
              </a:r>
            </a:p>
          </p:txBody>
        </p:sp>
        <p:sp>
          <p:nvSpPr>
            <p:cNvPr id="20" name="Oval 19">
              <a:extLst>
                <a:ext uri="{FF2B5EF4-FFF2-40B4-BE49-F238E27FC236}">
                  <a16:creationId xmlns:a16="http://schemas.microsoft.com/office/drawing/2014/main" id="{1104290C-781C-D890-458B-DE68553958B3}"/>
                </a:ext>
              </a:extLst>
            </p:cNvPr>
            <p:cNvSpPr/>
            <p:nvPr/>
          </p:nvSpPr>
          <p:spPr>
            <a:xfrm>
              <a:off x="1513840" y="3429000"/>
              <a:ext cx="2164080" cy="153416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SG" dirty="0">
                  <a:solidFill>
                    <a:sysClr val="windowText" lastClr="000000"/>
                  </a:solidFill>
                </a:rPr>
                <a:t>SOM</a:t>
              </a:r>
            </a:p>
          </p:txBody>
        </p:sp>
        <p:sp>
          <p:nvSpPr>
            <p:cNvPr id="23" name="Oval 22">
              <a:extLst>
                <a:ext uri="{FF2B5EF4-FFF2-40B4-BE49-F238E27FC236}">
                  <a16:creationId xmlns:a16="http://schemas.microsoft.com/office/drawing/2014/main" id="{B8307FFE-806B-F239-2BC4-E3F34007C384}"/>
                </a:ext>
              </a:extLst>
            </p:cNvPr>
            <p:cNvSpPr/>
            <p:nvPr/>
          </p:nvSpPr>
          <p:spPr>
            <a:xfrm>
              <a:off x="2103120" y="4368800"/>
              <a:ext cx="944880" cy="57404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SG" dirty="0">
                  <a:solidFill>
                    <a:sysClr val="windowText" lastClr="000000"/>
                  </a:solidFill>
                </a:rPr>
                <a:t>EI</a:t>
              </a:r>
            </a:p>
          </p:txBody>
        </p:sp>
        <p:sp>
          <p:nvSpPr>
            <p:cNvPr id="24" name="TextBox 23">
              <a:extLst>
                <a:ext uri="{FF2B5EF4-FFF2-40B4-BE49-F238E27FC236}">
                  <a16:creationId xmlns:a16="http://schemas.microsoft.com/office/drawing/2014/main" id="{D3CCB646-0D65-A14B-C115-250C20A228D6}"/>
                </a:ext>
              </a:extLst>
            </p:cNvPr>
            <p:cNvSpPr txBox="1"/>
            <p:nvPr/>
          </p:nvSpPr>
          <p:spPr>
            <a:xfrm>
              <a:off x="5831840" y="1793498"/>
              <a:ext cx="5643880" cy="2862322"/>
            </a:xfrm>
            <a:prstGeom prst="rect">
              <a:avLst/>
            </a:prstGeom>
            <a:noFill/>
          </p:spPr>
          <p:txBody>
            <a:bodyPr wrap="square" rtlCol="0">
              <a:spAutoFit/>
            </a:bodyPr>
            <a:lstStyle/>
            <a:p>
              <a:r>
                <a:rPr lang="en-SG" b="1" dirty="0"/>
                <a:t>Total Addressable Market</a:t>
              </a:r>
              <a:r>
                <a:rPr lang="en-SG" dirty="0"/>
                <a:t> – How big is the market?</a:t>
              </a:r>
            </a:p>
            <a:p>
              <a:endParaRPr lang="en-SG" dirty="0"/>
            </a:p>
            <a:p>
              <a:r>
                <a:rPr lang="en-SG" b="1" dirty="0"/>
                <a:t>Serviceable Available Market</a:t>
              </a:r>
              <a:r>
                <a:rPr lang="en-SG" dirty="0"/>
                <a:t> – How big is the market you could reach now?</a:t>
              </a:r>
            </a:p>
            <a:p>
              <a:endParaRPr lang="en-SG" dirty="0"/>
            </a:p>
            <a:p>
              <a:r>
                <a:rPr lang="en-SG" b="1" dirty="0"/>
                <a:t>Serviceable Obtainable Market</a:t>
              </a:r>
              <a:r>
                <a:rPr lang="en-SG" dirty="0"/>
                <a:t> – How much of the market can you reach with your current Resources?</a:t>
              </a:r>
            </a:p>
            <a:p>
              <a:endParaRPr lang="en-SG" dirty="0"/>
            </a:p>
            <a:p>
              <a:r>
                <a:rPr lang="en-SG" b="1" dirty="0"/>
                <a:t>Early Investors</a:t>
              </a:r>
              <a:r>
                <a:rPr lang="en-SG" dirty="0"/>
                <a:t> – How many customers are you most likely to get up front?</a:t>
              </a:r>
            </a:p>
          </p:txBody>
        </p:sp>
        <p:cxnSp>
          <p:nvCxnSpPr>
            <p:cNvPr id="26" name="Straight Arrow Connector 25">
              <a:extLst>
                <a:ext uri="{FF2B5EF4-FFF2-40B4-BE49-F238E27FC236}">
                  <a16:creationId xmlns:a16="http://schemas.microsoft.com/office/drawing/2014/main" id="{84B0CF64-8CD8-273F-3A11-B855C06DFEB5}"/>
                </a:ext>
              </a:extLst>
            </p:cNvPr>
            <p:cNvCxnSpPr/>
            <p:nvPr/>
          </p:nvCxnSpPr>
          <p:spPr>
            <a:xfrm>
              <a:off x="3342640" y="1960880"/>
              <a:ext cx="24892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498B69DA-F402-0DB4-D087-3964B03CB566}"/>
                </a:ext>
              </a:extLst>
            </p:cNvPr>
            <p:cNvCxnSpPr/>
            <p:nvPr/>
          </p:nvCxnSpPr>
          <p:spPr>
            <a:xfrm flipV="1">
              <a:off x="2814320" y="2570480"/>
              <a:ext cx="3017520" cy="304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F352D111-E5D4-53DD-1F78-502A854A2B48}"/>
                </a:ext>
              </a:extLst>
            </p:cNvPr>
            <p:cNvCxnSpPr/>
            <p:nvPr/>
          </p:nvCxnSpPr>
          <p:spPr>
            <a:xfrm flipV="1">
              <a:off x="2814320" y="3429000"/>
              <a:ext cx="3017520"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AA9D876D-986A-6960-E1C0-EE45829AB484}"/>
                </a:ext>
              </a:extLst>
            </p:cNvPr>
            <p:cNvCxnSpPr>
              <a:stCxn id="23" idx="6"/>
            </p:cNvCxnSpPr>
            <p:nvPr/>
          </p:nvCxnSpPr>
          <p:spPr>
            <a:xfrm flipV="1">
              <a:off x="3048000" y="4196080"/>
              <a:ext cx="2692400" cy="4597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D193D8BE-561D-AE55-4305-CB4F3FC5185F}"/>
              </a:ext>
            </a:extLst>
          </p:cNvPr>
          <p:cNvSpPr txBox="1"/>
          <p:nvPr/>
        </p:nvSpPr>
        <p:spPr>
          <a:xfrm>
            <a:off x="5740400" y="4703822"/>
            <a:ext cx="5313680" cy="2031325"/>
          </a:xfrm>
          <a:prstGeom prst="rect">
            <a:avLst/>
          </a:prstGeom>
          <a:noFill/>
        </p:spPr>
        <p:txBody>
          <a:bodyPr wrap="square">
            <a:spAutoFit/>
          </a:bodyPr>
          <a:lstStyle/>
          <a:p>
            <a:r>
              <a:rPr lang="en-US" b="1" dirty="0"/>
              <a:t>Identify Early Investors:</a:t>
            </a:r>
          </a:p>
          <a:p>
            <a:pPr marL="285750" indent="-285750">
              <a:buFont typeface="Arial" panose="020B0604020202020204" pitchFamily="34" charset="0"/>
              <a:buChar char="•"/>
            </a:pPr>
            <a:r>
              <a:rPr lang="en-US" dirty="0"/>
              <a:t>They have a problem;</a:t>
            </a:r>
          </a:p>
          <a:p>
            <a:pPr marL="285750" indent="-285750">
              <a:buFont typeface="Arial" panose="020B0604020202020204" pitchFamily="34" charset="0"/>
              <a:buChar char="•"/>
            </a:pPr>
            <a:r>
              <a:rPr lang="en-US" dirty="0"/>
              <a:t>They know that they have a problem;</a:t>
            </a:r>
          </a:p>
          <a:p>
            <a:pPr marL="285750" indent="-285750">
              <a:buFont typeface="Arial" panose="020B0604020202020204" pitchFamily="34" charset="0"/>
              <a:buChar char="•"/>
            </a:pPr>
            <a:r>
              <a:rPr lang="en-US" dirty="0"/>
              <a:t>They are actively searching for a solution;</a:t>
            </a:r>
          </a:p>
          <a:p>
            <a:pPr marL="285750" indent="-285750">
              <a:buFont typeface="Arial" panose="020B0604020202020204" pitchFamily="34" charset="0"/>
              <a:buChar char="•"/>
            </a:pPr>
            <a:r>
              <a:rPr lang="en-US" dirty="0"/>
              <a:t>The problem is painful enough that they created a homegrown solution;</a:t>
            </a:r>
          </a:p>
          <a:p>
            <a:pPr marL="285750" indent="-285750">
              <a:buFont typeface="Arial" panose="020B0604020202020204" pitchFamily="34" charset="0"/>
              <a:buChar char="•"/>
            </a:pPr>
            <a:r>
              <a:rPr lang="en-US" dirty="0"/>
              <a:t>There is money or a budget to solve the problem.</a:t>
            </a:r>
            <a:endParaRPr lang="en-SG" dirty="0"/>
          </a:p>
        </p:txBody>
      </p:sp>
    </p:spTree>
    <p:extLst>
      <p:ext uri="{BB962C8B-B14F-4D97-AF65-F5344CB8AC3E}">
        <p14:creationId xmlns:p14="http://schemas.microsoft.com/office/powerpoint/2010/main" val="15354585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A8A74-3C84-69D2-FAE7-760EB5C2B284}"/>
              </a:ext>
            </a:extLst>
          </p:cNvPr>
          <p:cNvSpPr>
            <a:spLocks noGrp="1"/>
          </p:cNvSpPr>
          <p:nvPr>
            <p:ph type="title"/>
          </p:nvPr>
        </p:nvSpPr>
        <p:spPr>
          <a:xfrm>
            <a:off x="838200" y="192405"/>
            <a:ext cx="10515600" cy="762635"/>
          </a:xfrm>
        </p:spPr>
        <p:txBody>
          <a:bodyPr>
            <a:normAutofit/>
          </a:bodyPr>
          <a:lstStyle/>
          <a:p>
            <a:pPr algn="ctr"/>
            <a:r>
              <a:rPr lang="en-SG" sz="3200" b="1" dirty="0"/>
              <a:t>STP Marketing Strategy (7 steps)</a:t>
            </a:r>
          </a:p>
        </p:txBody>
      </p:sp>
      <p:graphicFrame>
        <p:nvGraphicFramePr>
          <p:cNvPr id="4" name="Table 4">
            <a:extLst>
              <a:ext uri="{FF2B5EF4-FFF2-40B4-BE49-F238E27FC236}">
                <a16:creationId xmlns:a16="http://schemas.microsoft.com/office/drawing/2014/main" id="{8AE5740A-15D8-A678-D155-D9D9C3D09366}"/>
              </a:ext>
            </a:extLst>
          </p:cNvPr>
          <p:cNvGraphicFramePr>
            <a:graphicFrameLocks noGrp="1"/>
          </p:cNvGraphicFramePr>
          <p:nvPr>
            <p:extLst>
              <p:ext uri="{D42A27DB-BD31-4B8C-83A1-F6EECF244321}">
                <p14:modId xmlns:p14="http://schemas.microsoft.com/office/powerpoint/2010/main" val="3606345816"/>
              </p:ext>
            </p:extLst>
          </p:nvPr>
        </p:nvGraphicFramePr>
        <p:xfrm>
          <a:off x="838200" y="1105746"/>
          <a:ext cx="10337800" cy="5029200"/>
        </p:xfrm>
        <a:graphic>
          <a:graphicData uri="http://schemas.openxmlformats.org/drawingml/2006/table">
            <a:tbl>
              <a:tblPr firstRow="1" bandRow="1">
                <a:tableStyleId>{5940675A-B579-460E-94D1-54222C63F5DA}</a:tableStyleId>
              </a:tblPr>
              <a:tblGrid>
                <a:gridCol w="10337800">
                  <a:extLst>
                    <a:ext uri="{9D8B030D-6E8A-4147-A177-3AD203B41FA5}">
                      <a16:colId xmlns:a16="http://schemas.microsoft.com/office/drawing/2014/main" val="180720067"/>
                    </a:ext>
                  </a:extLst>
                </a:gridCol>
              </a:tblGrid>
              <a:tr h="370840">
                <a:tc>
                  <a:txBody>
                    <a:bodyPr/>
                    <a:lstStyle/>
                    <a:p>
                      <a:pPr marL="0" indent="0">
                        <a:buNone/>
                      </a:pPr>
                      <a:r>
                        <a:rPr lang="en-SG" b="1" dirty="0"/>
                        <a:t>6. Develop a positioning strategy:</a:t>
                      </a:r>
                    </a:p>
                    <a:p>
                      <a:pPr marL="0" indent="0">
                        <a:buNone/>
                      </a:pPr>
                      <a:r>
                        <a:rPr lang="en-US" b="1" dirty="0"/>
                        <a:t>Category-based positioning</a:t>
                      </a:r>
                      <a:r>
                        <a:rPr lang="en-US" b="0" dirty="0"/>
                        <a:t> – Determine how are your products or services better than the existing solutions on the market.</a:t>
                      </a:r>
                    </a:p>
                    <a:p>
                      <a:pPr marL="0" indent="0">
                        <a:buNone/>
                      </a:pPr>
                      <a:r>
                        <a:rPr lang="en-US" b="1" dirty="0"/>
                        <a:t>Consumer-based positioning</a:t>
                      </a:r>
                      <a:r>
                        <a:rPr lang="en-US" b="0" dirty="0"/>
                        <a:t> – Aligning your product/service offering with the target audience’s behavioral parameters.</a:t>
                      </a:r>
                    </a:p>
                    <a:p>
                      <a:pPr marL="0" indent="0">
                        <a:buNone/>
                      </a:pPr>
                      <a:r>
                        <a:rPr lang="en-US" b="1" dirty="0"/>
                        <a:t>Competitor-based positioning</a:t>
                      </a:r>
                      <a:r>
                        <a:rPr lang="en-US" b="0" dirty="0"/>
                        <a:t> – Prove you are better than competitor X.</a:t>
                      </a:r>
                    </a:p>
                    <a:p>
                      <a:pPr marL="0" indent="0">
                        <a:buNone/>
                      </a:pPr>
                      <a:r>
                        <a:rPr lang="en-US" b="1" dirty="0"/>
                        <a:t>Benefit-based positioning</a:t>
                      </a:r>
                      <a:r>
                        <a:rPr lang="en-US" b="0" dirty="0"/>
                        <a:t> – Prove the benefits that customers will get from purchasing your product or service.</a:t>
                      </a:r>
                    </a:p>
                    <a:p>
                      <a:pPr marL="0" indent="0">
                        <a:buNone/>
                      </a:pPr>
                      <a:r>
                        <a:rPr lang="en-US" b="1" dirty="0"/>
                        <a:t>Price-based positioning</a:t>
                      </a:r>
                      <a:r>
                        <a:rPr lang="en-US" b="0" dirty="0"/>
                        <a:t> – Distinguishing based on the </a:t>
                      </a:r>
                      <a:r>
                        <a:rPr lang="en-US" b="1" dirty="0"/>
                        <a:t>value for money</a:t>
                      </a:r>
                      <a:r>
                        <a:rPr lang="en-US" b="0" dirty="0"/>
                        <a:t> people get when purchasing your product/service.</a:t>
                      </a:r>
                    </a:p>
                    <a:p>
                      <a:pPr marL="0" indent="0">
                        <a:buNone/>
                      </a:pPr>
                      <a:r>
                        <a:rPr lang="en-US" b="1" dirty="0"/>
                        <a:t>Attribute-based positioning</a:t>
                      </a:r>
                      <a:r>
                        <a:rPr lang="en-US" b="0" dirty="0"/>
                        <a:t> –  Unique selling proposition that makes your product or service stands out from the rest.</a:t>
                      </a:r>
                    </a:p>
                    <a:p>
                      <a:pPr marL="0" indent="0">
                        <a:buNone/>
                      </a:pPr>
                      <a:r>
                        <a:rPr lang="en-US" b="1" dirty="0"/>
                        <a:t>Prestige-based positioning</a:t>
                      </a:r>
                      <a:r>
                        <a:rPr lang="en-US" b="0" dirty="0"/>
                        <a:t> – Prove that your products supply a particular boost in status to those who purchase.</a:t>
                      </a:r>
                    </a:p>
                    <a:p>
                      <a:pPr marL="0" indent="0">
                        <a:buNone/>
                      </a:pPr>
                      <a:r>
                        <a:rPr lang="en-US" b="1" dirty="0"/>
                        <a:t>Product Positioning Map</a:t>
                      </a:r>
                      <a:r>
                        <a:rPr lang="en-US" b="0" dirty="0"/>
                        <a:t> – The product positioning map is a technique where the business uses a visual display to show their products against competitors. This allows for an easy way of navigating and understanding which products are being represented in comparison with others, ultimately helping them make decisions about what should be prioritized or modified based on company needs.</a:t>
                      </a:r>
                      <a:endParaRPr lang="en-SG" b="0" dirty="0"/>
                    </a:p>
                  </a:txBody>
                  <a:tcPr/>
                </a:tc>
                <a:extLst>
                  <a:ext uri="{0D108BD9-81ED-4DB2-BD59-A6C34878D82A}">
                    <a16:rowId xmlns:a16="http://schemas.microsoft.com/office/drawing/2014/main" val="1881201673"/>
                  </a:ext>
                </a:extLst>
              </a:tr>
            </a:tbl>
          </a:graphicData>
        </a:graphic>
      </p:graphicFrame>
    </p:spTree>
    <p:extLst>
      <p:ext uri="{BB962C8B-B14F-4D97-AF65-F5344CB8AC3E}">
        <p14:creationId xmlns:p14="http://schemas.microsoft.com/office/powerpoint/2010/main" val="36940901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A8A74-3C84-69D2-FAE7-760EB5C2B284}"/>
              </a:ext>
            </a:extLst>
          </p:cNvPr>
          <p:cNvSpPr>
            <a:spLocks noGrp="1"/>
          </p:cNvSpPr>
          <p:nvPr>
            <p:ph type="title"/>
          </p:nvPr>
        </p:nvSpPr>
        <p:spPr>
          <a:xfrm>
            <a:off x="838200" y="192405"/>
            <a:ext cx="10515600" cy="762635"/>
          </a:xfrm>
        </p:spPr>
        <p:txBody>
          <a:bodyPr>
            <a:normAutofit/>
          </a:bodyPr>
          <a:lstStyle/>
          <a:p>
            <a:pPr algn="ctr"/>
            <a:r>
              <a:rPr lang="en-SG" sz="3200" b="1" dirty="0"/>
              <a:t>STP Marketing Strategy (7 steps)</a:t>
            </a:r>
          </a:p>
        </p:txBody>
      </p:sp>
      <p:graphicFrame>
        <p:nvGraphicFramePr>
          <p:cNvPr id="4" name="Table 4">
            <a:extLst>
              <a:ext uri="{FF2B5EF4-FFF2-40B4-BE49-F238E27FC236}">
                <a16:creationId xmlns:a16="http://schemas.microsoft.com/office/drawing/2014/main" id="{8AE5740A-15D8-A678-D155-D9D9C3D09366}"/>
              </a:ext>
            </a:extLst>
          </p:cNvPr>
          <p:cNvGraphicFramePr>
            <a:graphicFrameLocks noGrp="1"/>
          </p:cNvGraphicFramePr>
          <p:nvPr>
            <p:extLst>
              <p:ext uri="{D42A27DB-BD31-4B8C-83A1-F6EECF244321}">
                <p14:modId xmlns:p14="http://schemas.microsoft.com/office/powerpoint/2010/main" val="3022784345"/>
              </p:ext>
            </p:extLst>
          </p:nvPr>
        </p:nvGraphicFramePr>
        <p:xfrm>
          <a:off x="838200" y="1105746"/>
          <a:ext cx="10337800" cy="3108960"/>
        </p:xfrm>
        <a:graphic>
          <a:graphicData uri="http://schemas.openxmlformats.org/drawingml/2006/table">
            <a:tbl>
              <a:tblPr firstRow="1" bandRow="1">
                <a:tableStyleId>{5940675A-B579-460E-94D1-54222C63F5DA}</a:tableStyleId>
              </a:tblPr>
              <a:tblGrid>
                <a:gridCol w="10337800">
                  <a:extLst>
                    <a:ext uri="{9D8B030D-6E8A-4147-A177-3AD203B41FA5}">
                      <a16:colId xmlns:a16="http://schemas.microsoft.com/office/drawing/2014/main" val="180720067"/>
                    </a:ext>
                  </a:extLst>
                </a:gridCol>
              </a:tblGrid>
              <a:tr h="370840">
                <a:tc>
                  <a:txBody>
                    <a:bodyPr/>
                    <a:lstStyle/>
                    <a:p>
                      <a:pPr marL="0" indent="0">
                        <a:buNone/>
                      </a:pPr>
                      <a:r>
                        <a:rPr lang="en-SG" b="1" dirty="0"/>
                        <a:t>7. Choose a Marketing Mix:</a:t>
                      </a:r>
                      <a:endParaRPr lang="en-SG" b="0" dirty="0"/>
                    </a:p>
                    <a:p>
                      <a:pPr marL="0" indent="0">
                        <a:buNone/>
                      </a:pPr>
                      <a:r>
                        <a:rPr lang="en-SG" b="0" dirty="0"/>
                        <a:t>The 4 P’s: </a:t>
                      </a:r>
                    </a:p>
                    <a:p>
                      <a:pPr marL="342900" indent="-342900">
                        <a:buFont typeface="+mj-lt"/>
                        <a:buAutoNum type="arabicPeriod"/>
                      </a:pPr>
                      <a:r>
                        <a:rPr lang="en-US" b="1" dirty="0"/>
                        <a:t>Product</a:t>
                      </a:r>
                      <a:r>
                        <a:rPr lang="en-US" b="0" dirty="0"/>
                        <a:t> considers factors like variety, quality, design, branding, features, packaging, services, availability, and convenience.</a:t>
                      </a:r>
                    </a:p>
                    <a:p>
                      <a:pPr marL="342900" indent="-342900">
                        <a:buFont typeface="+mj-lt"/>
                        <a:buAutoNum type="arabicPeriod"/>
                      </a:pPr>
                      <a:r>
                        <a:rPr lang="en-US" b="1" dirty="0"/>
                        <a:t>Price</a:t>
                      </a:r>
                      <a:r>
                        <a:rPr lang="en-US" b="0" dirty="0"/>
                        <a:t> considers factors like pricing strategy, list price, penetration price, premium, discounting, payment methods, credit terms, and payment period. Are your target audience segments price sensitive?</a:t>
                      </a:r>
                    </a:p>
                    <a:p>
                      <a:pPr marL="342900" indent="-342900">
                        <a:buFont typeface="+mj-lt"/>
                        <a:buAutoNum type="arabicPeriod"/>
                      </a:pPr>
                      <a:r>
                        <a:rPr lang="en-US" b="1" dirty="0"/>
                        <a:t>Place</a:t>
                      </a:r>
                      <a:r>
                        <a:rPr lang="en-US" b="0" dirty="0"/>
                        <a:t> considers factors like channels, coverage, location, inventory, logistics, and trade channels.</a:t>
                      </a:r>
                    </a:p>
                    <a:p>
                      <a:pPr marL="342900" indent="-342900">
                        <a:buFont typeface="+mj-lt"/>
                        <a:buAutoNum type="arabicPeriod"/>
                      </a:pPr>
                      <a:r>
                        <a:rPr lang="en-US" b="1" dirty="0"/>
                        <a:t>Promotion</a:t>
                      </a:r>
                      <a:r>
                        <a:rPr lang="en-US" b="0" dirty="0"/>
                        <a:t> considers factors like digital marketing, public relations, social media, sponsorship, influencer marketing, content marketing, product placement, sales promotion, and marketing communications. </a:t>
                      </a:r>
                    </a:p>
                    <a:p>
                      <a:pPr marL="0" indent="0">
                        <a:buNone/>
                      </a:pPr>
                      <a:endParaRPr lang="en-US" b="0" dirty="0"/>
                    </a:p>
                    <a:p>
                      <a:pPr marL="0" indent="0">
                        <a:buNone/>
                      </a:pPr>
                      <a:r>
                        <a:rPr lang="en-US" b="0" dirty="0"/>
                        <a:t>How will you communicate your value proposition to your target audience segments?</a:t>
                      </a:r>
                      <a:endParaRPr lang="en-SG" b="0" dirty="0"/>
                    </a:p>
                  </a:txBody>
                  <a:tcPr/>
                </a:tc>
                <a:extLst>
                  <a:ext uri="{0D108BD9-81ED-4DB2-BD59-A6C34878D82A}">
                    <a16:rowId xmlns:a16="http://schemas.microsoft.com/office/drawing/2014/main" val="1881201673"/>
                  </a:ext>
                </a:extLst>
              </a:tr>
            </a:tbl>
          </a:graphicData>
        </a:graphic>
      </p:graphicFrame>
      <p:sp>
        <p:nvSpPr>
          <p:cNvPr id="5" name="TextBox 4">
            <a:extLst>
              <a:ext uri="{FF2B5EF4-FFF2-40B4-BE49-F238E27FC236}">
                <a16:creationId xmlns:a16="http://schemas.microsoft.com/office/drawing/2014/main" id="{48EB698C-B69C-3E92-81DF-32E062752180}"/>
              </a:ext>
            </a:extLst>
          </p:cNvPr>
          <p:cNvSpPr txBox="1"/>
          <p:nvPr/>
        </p:nvSpPr>
        <p:spPr>
          <a:xfrm>
            <a:off x="838200" y="5752254"/>
            <a:ext cx="7411720" cy="369332"/>
          </a:xfrm>
          <a:prstGeom prst="rect">
            <a:avLst/>
          </a:prstGeom>
          <a:noFill/>
        </p:spPr>
        <p:txBody>
          <a:bodyPr wrap="square">
            <a:spAutoFit/>
          </a:bodyPr>
          <a:lstStyle/>
          <a:p>
            <a:r>
              <a:rPr lang="en-US" dirty="0"/>
              <a:t>If we knew what we're doing, it wouldn’t be called research. - Albert Einstein</a:t>
            </a:r>
            <a:endParaRPr lang="en-SG" dirty="0"/>
          </a:p>
        </p:txBody>
      </p:sp>
    </p:spTree>
    <p:extLst>
      <p:ext uri="{BB962C8B-B14F-4D97-AF65-F5344CB8AC3E}">
        <p14:creationId xmlns:p14="http://schemas.microsoft.com/office/powerpoint/2010/main" val="13331226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B095E-27B9-0737-10E0-2B37ADA17FAA}"/>
              </a:ext>
            </a:extLst>
          </p:cNvPr>
          <p:cNvSpPr>
            <a:spLocks noGrp="1"/>
          </p:cNvSpPr>
          <p:nvPr>
            <p:ph type="title"/>
          </p:nvPr>
        </p:nvSpPr>
        <p:spPr>
          <a:xfrm>
            <a:off x="838200" y="365125"/>
            <a:ext cx="10515600" cy="579755"/>
          </a:xfrm>
        </p:spPr>
        <p:txBody>
          <a:bodyPr>
            <a:normAutofit/>
          </a:bodyPr>
          <a:lstStyle/>
          <a:p>
            <a:pPr algn="ctr"/>
            <a:r>
              <a:rPr lang="en-SG" sz="3200" b="1" dirty="0"/>
              <a:t>Pricing and Revenue Optimisation (PRO) Process</a:t>
            </a:r>
          </a:p>
        </p:txBody>
      </p:sp>
      <p:pic>
        <p:nvPicPr>
          <p:cNvPr id="5" name="Picture 4">
            <a:extLst>
              <a:ext uri="{FF2B5EF4-FFF2-40B4-BE49-F238E27FC236}">
                <a16:creationId xmlns:a16="http://schemas.microsoft.com/office/drawing/2014/main" id="{49540DDA-152F-16B0-293C-F88DE5391C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7875" y="1187132"/>
            <a:ext cx="8096250" cy="5133975"/>
          </a:xfrm>
          <a:prstGeom prst="rect">
            <a:avLst/>
          </a:prstGeom>
          <a:ln>
            <a:solidFill>
              <a:schemeClr val="tx1"/>
            </a:solidFill>
          </a:ln>
        </p:spPr>
      </p:pic>
    </p:spTree>
    <p:extLst>
      <p:ext uri="{BB962C8B-B14F-4D97-AF65-F5344CB8AC3E}">
        <p14:creationId xmlns:p14="http://schemas.microsoft.com/office/powerpoint/2010/main" val="9088905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BADB1-8980-9503-4225-3F4798CA39DB}"/>
              </a:ext>
            </a:extLst>
          </p:cNvPr>
          <p:cNvSpPr>
            <a:spLocks noGrp="1"/>
          </p:cNvSpPr>
          <p:nvPr>
            <p:ph type="title"/>
          </p:nvPr>
        </p:nvSpPr>
        <p:spPr>
          <a:xfrm>
            <a:off x="838200" y="111125"/>
            <a:ext cx="10515600" cy="539115"/>
          </a:xfrm>
        </p:spPr>
        <p:txBody>
          <a:bodyPr anchor="t">
            <a:normAutofit/>
          </a:bodyPr>
          <a:lstStyle/>
          <a:p>
            <a:pPr algn="ctr"/>
            <a:r>
              <a:rPr lang="en-US" sz="3200" b="1" dirty="0"/>
              <a:t>Pricing in Revenue Management Process Flow</a:t>
            </a:r>
            <a:endParaRPr lang="en-SG" sz="3200" b="1" dirty="0"/>
          </a:p>
        </p:txBody>
      </p:sp>
      <p:pic>
        <p:nvPicPr>
          <p:cNvPr id="5" name="Picture 4">
            <a:extLst>
              <a:ext uri="{FF2B5EF4-FFF2-40B4-BE49-F238E27FC236}">
                <a16:creationId xmlns:a16="http://schemas.microsoft.com/office/drawing/2014/main" id="{CF2E65E3-185C-9ACD-2575-B6822CE3CC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6704" y="670560"/>
            <a:ext cx="5338592" cy="6016908"/>
          </a:xfrm>
          <a:prstGeom prst="rect">
            <a:avLst/>
          </a:prstGeom>
          <a:ln>
            <a:solidFill>
              <a:schemeClr val="tx1"/>
            </a:solidFill>
          </a:ln>
        </p:spPr>
      </p:pic>
    </p:spTree>
    <p:extLst>
      <p:ext uri="{BB962C8B-B14F-4D97-AF65-F5344CB8AC3E}">
        <p14:creationId xmlns:p14="http://schemas.microsoft.com/office/powerpoint/2010/main" val="40360632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6FCF-133F-1B1B-D7F3-46767876AB10}"/>
              </a:ext>
            </a:extLst>
          </p:cNvPr>
          <p:cNvSpPr>
            <a:spLocks noGrp="1"/>
          </p:cNvSpPr>
          <p:nvPr>
            <p:ph type="title"/>
          </p:nvPr>
        </p:nvSpPr>
        <p:spPr>
          <a:xfrm>
            <a:off x="838200" y="365126"/>
            <a:ext cx="10515600" cy="531346"/>
          </a:xfrm>
        </p:spPr>
        <p:txBody>
          <a:bodyPr>
            <a:normAutofit/>
          </a:bodyPr>
          <a:lstStyle/>
          <a:p>
            <a:pPr algn="ctr"/>
            <a:r>
              <a:rPr lang="en-US" sz="3200" b="1" dirty="0"/>
              <a:t>RM Case Study - </a:t>
            </a:r>
            <a:r>
              <a:rPr lang="en-US" sz="3200" dirty="0">
                <a:effectLst/>
                <a:latin typeface="Calibri" panose="020F0502020204030204" pitchFamily="34" charset="0"/>
                <a:ea typeface="Times New Roman" panose="02020603050405020304" pitchFamily="18" charset="0"/>
                <a:cs typeface="Times New Roman" panose="02020603050405020304" pitchFamily="18" charset="0"/>
              </a:rPr>
              <a:t>Jewellery (Initial failure)</a:t>
            </a:r>
            <a:endParaRPr lang="en-SG" sz="3200" b="1" dirty="0"/>
          </a:p>
        </p:txBody>
      </p:sp>
      <p:graphicFrame>
        <p:nvGraphicFramePr>
          <p:cNvPr id="3" name="Table 4">
            <a:extLst>
              <a:ext uri="{FF2B5EF4-FFF2-40B4-BE49-F238E27FC236}">
                <a16:creationId xmlns:a16="http://schemas.microsoft.com/office/drawing/2014/main" id="{5858BC6F-5120-9441-305A-801C45463AA3}"/>
              </a:ext>
            </a:extLst>
          </p:cNvPr>
          <p:cNvGraphicFramePr>
            <a:graphicFrameLocks noGrp="1"/>
          </p:cNvGraphicFramePr>
          <p:nvPr>
            <p:extLst>
              <p:ext uri="{D42A27DB-BD31-4B8C-83A1-F6EECF244321}">
                <p14:modId xmlns:p14="http://schemas.microsoft.com/office/powerpoint/2010/main" val="3603380806"/>
              </p:ext>
            </p:extLst>
          </p:nvPr>
        </p:nvGraphicFramePr>
        <p:xfrm>
          <a:off x="1488141" y="1412318"/>
          <a:ext cx="9681883" cy="5125720"/>
        </p:xfrm>
        <a:graphic>
          <a:graphicData uri="http://schemas.openxmlformats.org/drawingml/2006/table">
            <a:tbl>
              <a:tblPr firstRow="1" bandRow="1">
                <a:tableStyleId>{5940675A-B579-460E-94D1-54222C63F5DA}</a:tableStyleId>
              </a:tblPr>
              <a:tblGrid>
                <a:gridCol w="2120940">
                  <a:extLst>
                    <a:ext uri="{9D8B030D-6E8A-4147-A177-3AD203B41FA5}">
                      <a16:colId xmlns:a16="http://schemas.microsoft.com/office/drawing/2014/main" val="3327331560"/>
                    </a:ext>
                  </a:extLst>
                </a:gridCol>
                <a:gridCol w="7560943">
                  <a:extLst>
                    <a:ext uri="{9D8B030D-6E8A-4147-A177-3AD203B41FA5}">
                      <a16:colId xmlns:a16="http://schemas.microsoft.com/office/drawing/2014/main" val="70021342"/>
                    </a:ext>
                  </a:extLst>
                </a:gridCol>
              </a:tblGrid>
              <a:tr h="370840">
                <a:tc>
                  <a:txBody>
                    <a:bodyPr/>
                    <a:lstStyle/>
                    <a:p>
                      <a:pPr algn="ctr"/>
                      <a:r>
                        <a:rPr lang="en-SG" b="1" dirty="0"/>
                        <a:t>Title</a:t>
                      </a:r>
                    </a:p>
                  </a:txBody>
                  <a:tcPr/>
                </a:tc>
                <a:tc>
                  <a:txBody>
                    <a:bodyPr/>
                    <a:lstStyle/>
                    <a:p>
                      <a:pPr algn="ctr"/>
                      <a:r>
                        <a:rPr lang="en-SG" b="1" dirty="0"/>
                        <a:t>Description</a:t>
                      </a:r>
                    </a:p>
                  </a:txBody>
                  <a:tcPr/>
                </a:tc>
                <a:extLst>
                  <a:ext uri="{0D108BD9-81ED-4DB2-BD59-A6C34878D82A}">
                    <a16:rowId xmlns:a16="http://schemas.microsoft.com/office/drawing/2014/main" val="3875184790"/>
                  </a:ext>
                </a:extLst>
              </a:tr>
              <a:tr h="370840">
                <a:tc>
                  <a:txBody>
                    <a:bodyPr/>
                    <a:lstStyle/>
                    <a:p>
                      <a:r>
                        <a:rPr lang="en-SG" dirty="0"/>
                        <a:t>Competition</a:t>
                      </a:r>
                    </a:p>
                  </a:txBody>
                  <a:tcPr/>
                </a:tc>
                <a:tc>
                  <a:txBody>
                    <a:bodyPr/>
                    <a:lstStyle/>
                    <a:p>
                      <a:pPr marL="285750" indent="-285750">
                        <a:buFont typeface="Arial" panose="020B0604020202020204" pitchFamily="34" charset="0"/>
                        <a:buChar char="•"/>
                      </a:pPr>
                      <a:r>
                        <a:rPr lang="en-SG" dirty="0"/>
                        <a:t>3,50,000+ family owned independent jewellers across India (Unorganised).</a:t>
                      </a:r>
                    </a:p>
                    <a:p>
                      <a:pPr marL="285750" indent="-285750">
                        <a:buFont typeface="Arial" panose="020B0604020202020204" pitchFamily="34" charset="0"/>
                        <a:buChar char="•"/>
                      </a:pPr>
                      <a:r>
                        <a:rPr lang="en-SG" dirty="0"/>
                        <a:t>Inventory owned by Vendors.</a:t>
                      </a:r>
                    </a:p>
                    <a:p>
                      <a:pPr marL="285750" indent="-285750">
                        <a:buFont typeface="Arial" panose="020B0604020202020204" pitchFamily="34" charset="0"/>
                        <a:buChar char="•"/>
                      </a:pPr>
                      <a:r>
                        <a:rPr lang="en-SG" dirty="0"/>
                        <a:t>Design ordered by Jewellers.</a:t>
                      </a:r>
                    </a:p>
                    <a:p>
                      <a:pPr marL="285750" indent="-285750">
                        <a:buFont typeface="Arial" panose="020B0604020202020204" pitchFamily="34" charset="0"/>
                        <a:buChar char="•"/>
                      </a:pPr>
                      <a:r>
                        <a:rPr lang="en-SG" dirty="0"/>
                        <a:t>Craftsman (Karigars) controlled by Vendors.</a:t>
                      </a:r>
                    </a:p>
                    <a:p>
                      <a:pPr marL="285750" indent="-285750">
                        <a:buFont typeface="Arial" panose="020B0604020202020204" pitchFamily="34" charset="0"/>
                        <a:buChar char="•"/>
                      </a:pPr>
                      <a:r>
                        <a:rPr lang="en-SG" dirty="0"/>
                        <a:t>Low cost Competitors have long standing relationships with Customers.</a:t>
                      </a:r>
                    </a:p>
                    <a:p>
                      <a:pPr marL="285750" indent="-285750">
                        <a:buFont typeface="Arial" panose="020B0604020202020204" pitchFamily="34" charset="0"/>
                        <a:buChar char="•"/>
                      </a:pPr>
                      <a:r>
                        <a:rPr lang="en-SG" dirty="0"/>
                        <a:t>Quick turnaround time.</a:t>
                      </a:r>
                    </a:p>
                  </a:txBody>
                  <a:tcPr/>
                </a:tc>
                <a:extLst>
                  <a:ext uri="{0D108BD9-81ED-4DB2-BD59-A6C34878D82A}">
                    <a16:rowId xmlns:a16="http://schemas.microsoft.com/office/drawing/2014/main" val="1105226099"/>
                  </a:ext>
                </a:extLst>
              </a:tr>
              <a:tr h="370840">
                <a:tc>
                  <a:txBody>
                    <a:bodyPr/>
                    <a:lstStyle/>
                    <a:p>
                      <a:r>
                        <a:rPr lang="en-SG" dirty="0"/>
                        <a:t>Initial Segmentation &amp; Target Group</a:t>
                      </a:r>
                    </a:p>
                  </a:txBody>
                  <a:tcPr/>
                </a:tc>
                <a:tc>
                  <a:txBody>
                    <a:bodyPr/>
                    <a:lstStyle/>
                    <a:p>
                      <a:r>
                        <a:rPr lang="en-SG" dirty="0"/>
                        <a:t>Young, affluent people.</a:t>
                      </a:r>
                    </a:p>
                  </a:txBody>
                  <a:tcPr/>
                </a:tc>
                <a:extLst>
                  <a:ext uri="{0D108BD9-81ED-4DB2-BD59-A6C34878D82A}">
                    <a16:rowId xmlns:a16="http://schemas.microsoft.com/office/drawing/2014/main" val="96965761"/>
                  </a:ext>
                </a:extLst>
              </a:tr>
              <a:tr h="370840">
                <a:tc>
                  <a:txBody>
                    <a:bodyPr/>
                    <a:lstStyle/>
                    <a:p>
                      <a:r>
                        <a:rPr lang="en-SG" dirty="0"/>
                        <a:t>Initial Positioning</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dirty="0"/>
                        <a:t>Jewellery that tells time. (Jewellery watches, only 18 carat Gold)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dirty="0"/>
                        <a:t>High snob value.</a:t>
                      </a:r>
                    </a:p>
                    <a:p>
                      <a:pPr marL="285750" indent="-285750">
                        <a:buFont typeface="Arial" panose="020B0604020202020204" pitchFamily="34" charset="0"/>
                        <a:buChar char="•"/>
                      </a:pPr>
                      <a:r>
                        <a:rPr lang="en-SG" dirty="0"/>
                        <a:t>Western in style &amp; design.</a:t>
                      </a:r>
                    </a:p>
                    <a:p>
                      <a:pPr marL="285750" indent="-285750">
                        <a:buFont typeface="Arial" panose="020B0604020202020204" pitchFamily="34" charset="0"/>
                        <a:buChar char="•"/>
                      </a:pPr>
                      <a:r>
                        <a:rPr lang="en-SG" dirty="0"/>
                        <a:t>Limited design options.</a:t>
                      </a:r>
                    </a:p>
                    <a:p>
                      <a:pPr marL="285750" indent="-285750">
                        <a:buFont typeface="Arial" panose="020B0604020202020204" pitchFamily="34" charset="0"/>
                        <a:buChar char="•"/>
                      </a:pPr>
                      <a:r>
                        <a:rPr lang="en-SG" dirty="0"/>
                        <a:t>Showrooms were boutiques in 5-star hotels.</a:t>
                      </a:r>
                    </a:p>
                    <a:p>
                      <a:pPr marL="285750" indent="-285750">
                        <a:buFont typeface="Arial" panose="020B0604020202020204" pitchFamily="34" charset="0"/>
                        <a:buChar char="•"/>
                      </a:pPr>
                      <a:r>
                        <a:rPr lang="en-SG" dirty="0"/>
                        <a:t>Ordered service could not be delivered at short notice.</a:t>
                      </a:r>
                    </a:p>
                  </a:txBody>
                  <a:tcPr/>
                </a:tc>
                <a:extLst>
                  <a:ext uri="{0D108BD9-81ED-4DB2-BD59-A6C34878D82A}">
                    <a16:rowId xmlns:a16="http://schemas.microsoft.com/office/drawing/2014/main" val="2378314719"/>
                  </a:ext>
                </a:extLst>
              </a:tr>
              <a:tr h="370840">
                <a:tc>
                  <a:txBody>
                    <a:bodyPr/>
                    <a:lstStyle/>
                    <a:p>
                      <a:r>
                        <a:rPr lang="en-SG" dirty="0"/>
                        <a:t>Result</a:t>
                      </a:r>
                    </a:p>
                  </a:txBody>
                  <a:tcPr/>
                </a:tc>
                <a:tc>
                  <a:txBody>
                    <a:bodyPr/>
                    <a:lstStyle/>
                    <a:p>
                      <a:pPr marL="285750" indent="-285750">
                        <a:buFont typeface="Arial" panose="020B0604020202020204" pitchFamily="34" charset="0"/>
                        <a:buChar char="•"/>
                      </a:pPr>
                      <a:r>
                        <a:rPr lang="en-SG" dirty="0"/>
                        <a:t>Launched in 1995, but heavy losses thereafter. </a:t>
                      </a:r>
                    </a:p>
                    <a:p>
                      <a:pPr marL="285750" indent="-285750">
                        <a:buFont typeface="Arial" panose="020B0604020202020204" pitchFamily="34" charset="0"/>
                        <a:buChar char="•"/>
                      </a:pPr>
                      <a:r>
                        <a:rPr lang="en-SG" dirty="0"/>
                        <a:t>First profit recorded only in 1999.</a:t>
                      </a:r>
                    </a:p>
                  </a:txBody>
                  <a:tcPr/>
                </a:tc>
                <a:extLst>
                  <a:ext uri="{0D108BD9-81ED-4DB2-BD59-A6C34878D82A}">
                    <a16:rowId xmlns:a16="http://schemas.microsoft.com/office/drawing/2014/main" val="522787068"/>
                  </a:ext>
                </a:extLst>
              </a:tr>
            </a:tbl>
          </a:graphicData>
        </a:graphic>
      </p:graphicFrame>
    </p:spTree>
    <p:extLst>
      <p:ext uri="{BB962C8B-B14F-4D97-AF65-F5344CB8AC3E}">
        <p14:creationId xmlns:p14="http://schemas.microsoft.com/office/powerpoint/2010/main" val="33399124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6FCF-133F-1B1B-D7F3-46767876AB10}"/>
              </a:ext>
            </a:extLst>
          </p:cNvPr>
          <p:cNvSpPr>
            <a:spLocks noGrp="1"/>
          </p:cNvSpPr>
          <p:nvPr>
            <p:ph type="title"/>
          </p:nvPr>
        </p:nvSpPr>
        <p:spPr>
          <a:xfrm>
            <a:off x="838200" y="365126"/>
            <a:ext cx="10515600" cy="531346"/>
          </a:xfrm>
        </p:spPr>
        <p:txBody>
          <a:bodyPr>
            <a:normAutofit/>
          </a:bodyPr>
          <a:lstStyle/>
          <a:p>
            <a:pPr algn="ctr"/>
            <a:r>
              <a:rPr lang="en-US" sz="3200" b="1" dirty="0"/>
              <a:t>RM Case Study - Jewellery (Turnaround story)</a:t>
            </a:r>
            <a:endParaRPr lang="en-SG" sz="3200" b="1" dirty="0"/>
          </a:p>
        </p:txBody>
      </p:sp>
      <p:graphicFrame>
        <p:nvGraphicFramePr>
          <p:cNvPr id="3" name="Table 4">
            <a:extLst>
              <a:ext uri="{FF2B5EF4-FFF2-40B4-BE49-F238E27FC236}">
                <a16:creationId xmlns:a16="http://schemas.microsoft.com/office/drawing/2014/main" id="{5858BC6F-5120-9441-305A-801C45463AA3}"/>
              </a:ext>
            </a:extLst>
          </p:cNvPr>
          <p:cNvGraphicFramePr>
            <a:graphicFrameLocks noGrp="1"/>
          </p:cNvGraphicFramePr>
          <p:nvPr>
            <p:extLst>
              <p:ext uri="{D42A27DB-BD31-4B8C-83A1-F6EECF244321}">
                <p14:modId xmlns:p14="http://schemas.microsoft.com/office/powerpoint/2010/main" val="3474749255"/>
              </p:ext>
            </p:extLst>
          </p:nvPr>
        </p:nvGraphicFramePr>
        <p:xfrm>
          <a:off x="748553" y="1427818"/>
          <a:ext cx="10694894" cy="5135880"/>
        </p:xfrm>
        <a:graphic>
          <a:graphicData uri="http://schemas.openxmlformats.org/drawingml/2006/table">
            <a:tbl>
              <a:tblPr firstRow="1" bandRow="1">
                <a:tableStyleId>{5940675A-B579-460E-94D1-54222C63F5DA}</a:tableStyleId>
              </a:tblPr>
              <a:tblGrid>
                <a:gridCol w="1633251">
                  <a:extLst>
                    <a:ext uri="{9D8B030D-6E8A-4147-A177-3AD203B41FA5}">
                      <a16:colId xmlns:a16="http://schemas.microsoft.com/office/drawing/2014/main" val="3327331560"/>
                    </a:ext>
                  </a:extLst>
                </a:gridCol>
                <a:gridCol w="9061643">
                  <a:extLst>
                    <a:ext uri="{9D8B030D-6E8A-4147-A177-3AD203B41FA5}">
                      <a16:colId xmlns:a16="http://schemas.microsoft.com/office/drawing/2014/main" val="70021342"/>
                    </a:ext>
                  </a:extLst>
                </a:gridCol>
              </a:tblGrid>
              <a:tr h="370840">
                <a:tc>
                  <a:txBody>
                    <a:bodyPr/>
                    <a:lstStyle/>
                    <a:p>
                      <a:pPr algn="ctr"/>
                      <a:r>
                        <a:rPr lang="en-SG" b="1" dirty="0"/>
                        <a:t>Title</a:t>
                      </a:r>
                    </a:p>
                  </a:txBody>
                  <a:tcPr/>
                </a:tc>
                <a:tc>
                  <a:txBody>
                    <a:bodyPr/>
                    <a:lstStyle/>
                    <a:p>
                      <a:pPr algn="ctr"/>
                      <a:r>
                        <a:rPr lang="en-SG" b="1" dirty="0"/>
                        <a:t>Description</a:t>
                      </a:r>
                    </a:p>
                  </a:txBody>
                  <a:tcPr/>
                </a:tc>
                <a:extLst>
                  <a:ext uri="{0D108BD9-81ED-4DB2-BD59-A6C34878D82A}">
                    <a16:rowId xmlns:a16="http://schemas.microsoft.com/office/drawing/2014/main" val="3875184790"/>
                  </a:ext>
                </a:extLst>
              </a:tr>
              <a:tr h="370840">
                <a:tc>
                  <a:txBody>
                    <a:bodyPr/>
                    <a:lstStyle/>
                    <a:p>
                      <a:r>
                        <a:rPr lang="en-SG" dirty="0"/>
                        <a:t>Segmentation</a:t>
                      </a:r>
                    </a:p>
                  </a:txBody>
                  <a:tcPr/>
                </a:tc>
                <a:tc>
                  <a:txBody>
                    <a:bodyPr/>
                    <a:lstStyle/>
                    <a:p>
                      <a:r>
                        <a:rPr lang="en-SG" dirty="0"/>
                        <a:t>People who love jewellery.</a:t>
                      </a:r>
                    </a:p>
                  </a:txBody>
                  <a:tcPr/>
                </a:tc>
                <a:extLst>
                  <a:ext uri="{0D108BD9-81ED-4DB2-BD59-A6C34878D82A}">
                    <a16:rowId xmlns:a16="http://schemas.microsoft.com/office/drawing/2014/main" val="1105226099"/>
                  </a:ext>
                </a:extLst>
              </a:tr>
              <a:tr h="370840">
                <a:tc>
                  <a:txBody>
                    <a:bodyPr/>
                    <a:lstStyle/>
                    <a:p>
                      <a:r>
                        <a:rPr lang="en-SG" dirty="0"/>
                        <a:t>Target Group</a:t>
                      </a:r>
                    </a:p>
                  </a:txBody>
                  <a:tcPr/>
                </a:tc>
                <a:tc>
                  <a:txBody>
                    <a:bodyPr/>
                    <a:lstStyle/>
                    <a:p>
                      <a:r>
                        <a:rPr lang="en-SG" dirty="0"/>
                        <a:t>Urban middle and upper class customers.</a:t>
                      </a:r>
                    </a:p>
                  </a:txBody>
                  <a:tcPr/>
                </a:tc>
                <a:extLst>
                  <a:ext uri="{0D108BD9-81ED-4DB2-BD59-A6C34878D82A}">
                    <a16:rowId xmlns:a16="http://schemas.microsoft.com/office/drawing/2014/main" val="96965761"/>
                  </a:ext>
                </a:extLst>
              </a:tr>
              <a:tr h="370840">
                <a:tc>
                  <a:txBody>
                    <a:bodyPr/>
                    <a:lstStyle/>
                    <a:p>
                      <a:r>
                        <a:rPr lang="en-SG" dirty="0"/>
                        <a:t>Positioning</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dirty="0"/>
                        <a:t>Mainstream, Indian household brand name.</a:t>
                      </a:r>
                    </a:p>
                    <a:p>
                      <a:pPr marL="285750" indent="-285750">
                        <a:buFont typeface="Arial" panose="020B0604020202020204" pitchFamily="34" charset="0"/>
                        <a:buChar char="•"/>
                      </a:pPr>
                      <a:r>
                        <a:rPr lang="en-SG" dirty="0"/>
                        <a:t>Provide Modern as well as Traditional designs.</a:t>
                      </a:r>
                    </a:p>
                    <a:p>
                      <a:pPr marL="285750" indent="-285750">
                        <a:buFont typeface="Arial" panose="020B0604020202020204" pitchFamily="34" charset="0"/>
                        <a:buChar char="•"/>
                      </a:pPr>
                      <a:r>
                        <a:rPr lang="en-SG" dirty="0"/>
                        <a:t>Localised - Replace Western designs with ethnic ones for each region of India.</a:t>
                      </a:r>
                    </a:p>
                    <a:p>
                      <a:pPr marL="285750" indent="-285750">
                        <a:buFont typeface="Arial" panose="020B0604020202020204" pitchFamily="34" charset="0"/>
                        <a:buChar char="•"/>
                      </a:pPr>
                      <a:r>
                        <a:rPr lang="en-SG" dirty="0"/>
                        <a:t>Transmigration of designs (e.g. stock Bengali designs in Delhi, Mumbai designs in Kerala, Kerala designs in Tamil Nadu) to appeal to much broader and diverse customer base.</a:t>
                      </a:r>
                    </a:p>
                    <a:p>
                      <a:pPr marL="285750" indent="-285750">
                        <a:buFont typeface="Arial" panose="020B0604020202020204" pitchFamily="34" charset="0"/>
                        <a:buChar char="•"/>
                      </a:pPr>
                      <a:r>
                        <a:rPr lang="en-SG" dirty="0"/>
                        <a:t>Increased product portfolio – Studded designs, 18,22,24 carat purities.</a:t>
                      </a:r>
                    </a:p>
                    <a:p>
                      <a:pPr marL="285750" indent="-285750">
                        <a:buFont typeface="Arial" panose="020B0604020202020204" pitchFamily="34" charset="0"/>
                        <a:buChar char="•"/>
                      </a:pPr>
                      <a:r>
                        <a:rPr lang="en-SG" dirty="0"/>
                        <a:t>Retail boutiques across India for easy access to products.</a:t>
                      </a:r>
                    </a:p>
                    <a:p>
                      <a:pPr marL="285750" indent="-285750">
                        <a:buFont typeface="Arial" panose="020B0604020202020204" pitchFamily="34" charset="0"/>
                        <a:buChar char="•"/>
                      </a:pPr>
                      <a:r>
                        <a:rPr lang="en-SG" dirty="0"/>
                        <a:t>Retail outlets empowered to choose from the 3,500+ designs which they thought would sell best in their stores.</a:t>
                      </a:r>
                    </a:p>
                    <a:p>
                      <a:pPr marL="285750" indent="-285750">
                        <a:buFont typeface="Arial" panose="020B0604020202020204" pitchFamily="34" charset="0"/>
                        <a:buChar char="•"/>
                      </a:pPr>
                      <a:r>
                        <a:rPr lang="en-SG" dirty="0"/>
                        <a:t>Trend analysis and feedback from stores.</a:t>
                      </a:r>
                    </a:p>
                    <a:p>
                      <a:pPr marL="285750" indent="-285750">
                        <a:buFont typeface="Arial" panose="020B0604020202020204" pitchFamily="34" charset="0"/>
                        <a:buChar char="•"/>
                      </a:pPr>
                      <a:r>
                        <a:rPr lang="en-SG" dirty="0"/>
                        <a:t>In-house manufacturing. (In future, </a:t>
                      </a:r>
                      <a:r>
                        <a:rPr lang="en-SG"/>
                        <a:t>3D printing </a:t>
                      </a:r>
                      <a:r>
                        <a:rPr lang="en-SG" dirty="0"/>
                        <a:t>as well)</a:t>
                      </a:r>
                    </a:p>
                  </a:txBody>
                  <a:tcPr/>
                </a:tc>
                <a:extLst>
                  <a:ext uri="{0D108BD9-81ED-4DB2-BD59-A6C34878D82A}">
                    <a16:rowId xmlns:a16="http://schemas.microsoft.com/office/drawing/2014/main" val="2378314719"/>
                  </a:ext>
                </a:extLst>
              </a:tr>
              <a:tr h="370840">
                <a:tc>
                  <a:txBody>
                    <a:bodyPr/>
                    <a:lstStyle/>
                    <a:p>
                      <a:r>
                        <a:rPr lang="en-SG" dirty="0"/>
                        <a:t>Result</a:t>
                      </a:r>
                    </a:p>
                  </a:txBody>
                  <a:tcPr/>
                </a:tc>
                <a:tc>
                  <a:txBody>
                    <a:bodyPr/>
                    <a:lstStyle/>
                    <a:p>
                      <a:pPr marL="285750" indent="-285750">
                        <a:buFont typeface="Arial" panose="020B0604020202020204" pitchFamily="34" charset="0"/>
                        <a:buChar char="•"/>
                      </a:pPr>
                      <a:r>
                        <a:rPr lang="en-SG" dirty="0"/>
                        <a:t>Increased profits and revenue. (FY22 revenue INR 23,268 crores, 88% of Titan’s total revenue)</a:t>
                      </a:r>
                    </a:p>
                    <a:p>
                      <a:pPr marL="285750" indent="-285750">
                        <a:buFont typeface="Arial" panose="020B0604020202020204" pitchFamily="34" charset="0"/>
                        <a:buChar char="•"/>
                      </a:pPr>
                      <a:r>
                        <a:rPr lang="en-SG" dirty="0"/>
                        <a:t>Increased market penetration. (435 stores in 220 cities by 2023)</a:t>
                      </a:r>
                    </a:p>
                  </a:txBody>
                  <a:tcPr/>
                </a:tc>
                <a:extLst>
                  <a:ext uri="{0D108BD9-81ED-4DB2-BD59-A6C34878D82A}">
                    <a16:rowId xmlns:a16="http://schemas.microsoft.com/office/drawing/2014/main" val="3845745383"/>
                  </a:ext>
                </a:extLst>
              </a:tr>
            </a:tbl>
          </a:graphicData>
        </a:graphic>
      </p:graphicFrame>
    </p:spTree>
    <p:extLst>
      <p:ext uri="{BB962C8B-B14F-4D97-AF65-F5344CB8AC3E}">
        <p14:creationId xmlns:p14="http://schemas.microsoft.com/office/powerpoint/2010/main" val="41006024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6FCF-133F-1B1B-D7F3-46767876AB10}"/>
              </a:ext>
            </a:extLst>
          </p:cNvPr>
          <p:cNvSpPr>
            <a:spLocks noGrp="1"/>
          </p:cNvSpPr>
          <p:nvPr>
            <p:ph type="title"/>
          </p:nvPr>
        </p:nvSpPr>
        <p:spPr>
          <a:xfrm>
            <a:off x="838200" y="365126"/>
            <a:ext cx="10515600" cy="531346"/>
          </a:xfrm>
        </p:spPr>
        <p:txBody>
          <a:bodyPr>
            <a:normAutofit/>
          </a:bodyPr>
          <a:lstStyle/>
          <a:p>
            <a:pPr algn="ctr"/>
            <a:r>
              <a:rPr lang="en-US" sz="3200" b="1" dirty="0"/>
              <a:t>RM Case Study - Jewellery (Turnaround story)</a:t>
            </a:r>
            <a:endParaRPr lang="en-SG" sz="3200" b="1" dirty="0"/>
          </a:p>
        </p:txBody>
      </p:sp>
      <p:sp>
        <p:nvSpPr>
          <p:cNvPr id="5" name="TextBox 4">
            <a:extLst>
              <a:ext uri="{FF2B5EF4-FFF2-40B4-BE49-F238E27FC236}">
                <a16:creationId xmlns:a16="http://schemas.microsoft.com/office/drawing/2014/main" id="{CB822FEF-3BE4-70A7-6271-029AB59D6ADD}"/>
              </a:ext>
            </a:extLst>
          </p:cNvPr>
          <p:cNvSpPr txBox="1"/>
          <p:nvPr/>
        </p:nvSpPr>
        <p:spPr>
          <a:xfrm>
            <a:off x="838200" y="1617310"/>
            <a:ext cx="10515600" cy="4247317"/>
          </a:xfrm>
          <a:prstGeom prst="rect">
            <a:avLst/>
          </a:prstGeom>
          <a:noFill/>
        </p:spPr>
        <p:txBody>
          <a:bodyPr wrap="square" rtlCol="0">
            <a:spAutoFit/>
          </a:bodyPr>
          <a:lstStyle/>
          <a:p>
            <a:r>
              <a:rPr lang="en-SG" b="1" dirty="0"/>
              <a:t>Pricing Strategy:</a:t>
            </a:r>
          </a:p>
          <a:p>
            <a:pPr marL="285750" indent="-285750">
              <a:buFontTx/>
              <a:buChar char="-"/>
            </a:pPr>
            <a:r>
              <a:rPr lang="en-SG" dirty="0"/>
              <a:t>Control gold price variations by aligning with International Market rates and standardising gold price across all Company showrooms.</a:t>
            </a:r>
          </a:p>
          <a:p>
            <a:pPr marL="285750" indent="-285750">
              <a:buFontTx/>
              <a:buChar char="-"/>
            </a:pPr>
            <a:r>
              <a:rPr lang="en-SG" dirty="0"/>
              <a:t>Establish customer trust in product quality. Add value proposition by replacing </a:t>
            </a:r>
            <a:r>
              <a:rPr lang="en-SG" b="1" dirty="0"/>
              <a:t>Touchstone</a:t>
            </a:r>
            <a:r>
              <a:rPr lang="en-SG" dirty="0"/>
              <a:t> testing method and introducing </a:t>
            </a:r>
            <a:r>
              <a:rPr lang="en-SG" b="1" dirty="0"/>
              <a:t>Karatmeters</a:t>
            </a:r>
            <a:r>
              <a:rPr lang="en-SG" dirty="0"/>
              <a:t> in all showrooms to give accurate reading of ornament Gold purity within 3 minutes.</a:t>
            </a:r>
          </a:p>
          <a:p>
            <a:pPr marL="285750" indent="-285750">
              <a:buFontTx/>
              <a:buChar char="-"/>
            </a:pPr>
            <a:r>
              <a:rPr lang="en-US" dirty="0"/>
              <a:t>Provide a product price for every class of consumer. (Entry level Rs. 600 for a pendant.)</a:t>
            </a:r>
          </a:p>
          <a:p>
            <a:pPr marL="285750" indent="-285750">
              <a:buFontTx/>
              <a:buChar char="-"/>
            </a:pPr>
            <a:r>
              <a:rPr lang="en-SG" dirty="0"/>
              <a:t>100% return guarantee.</a:t>
            </a:r>
          </a:p>
          <a:p>
            <a:pPr marL="285750" indent="-285750">
              <a:buFontTx/>
              <a:buChar char="-"/>
            </a:pPr>
            <a:r>
              <a:rPr lang="en-SG" dirty="0"/>
              <a:t>Exchange other jewellery after deductions based on purity.</a:t>
            </a:r>
          </a:p>
          <a:p>
            <a:pPr marL="285750" indent="-285750">
              <a:buFontTx/>
              <a:buChar char="-"/>
            </a:pPr>
            <a:r>
              <a:rPr lang="en-SG" dirty="0"/>
              <a:t>Seasonal and localised promotions based on Indian festivals.</a:t>
            </a:r>
          </a:p>
          <a:p>
            <a:pPr marL="285750" indent="-285750">
              <a:buFontTx/>
              <a:buChar char="-"/>
            </a:pPr>
            <a:r>
              <a:rPr lang="en-SG" dirty="0"/>
              <a:t>Corporate Gold Gift Scheme.</a:t>
            </a:r>
          </a:p>
          <a:p>
            <a:pPr marL="285750" indent="-285750">
              <a:buFontTx/>
              <a:buChar char="-"/>
            </a:pPr>
            <a:r>
              <a:rPr lang="en-SG" dirty="0"/>
              <a:t>Gold coin ATM’s</a:t>
            </a:r>
          </a:p>
          <a:p>
            <a:pPr marL="285750" indent="-285750">
              <a:buFontTx/>
              <a:buChar char="-"/>
            </a:pPr>
            <a:r>
              <a:rPr lang="en-US" dirty="0"/>
              <a:t>Golden Harvest Jewellery Purchase Plan (Flexible monthly amount, Flexible monthly payment date, entitlement to Loyalty program “Encircle” for additional benefits)</a:t>
            </a:r>
            <a:endParaRPr lang="en-SG" dirty="0"/>
          </a:p>
          <a:p>
            <a:pPr marL="285750" indent="-285750">
              <a:buFontTx/>
              <a:buChar char="-"/>
            </a:pPr>
            <a:endParaRPr lang="en-SG" dirty="0"/>
          </a:p>
        </p:txBody>
      </p:sp>
    </p:spTree>
    <p:extLst>
      <p:ext uri="{BB962C8B-B14F-4D97-AF65-F5344CB8AC3E}">
        <p14:creationId xmlns:p14="http://schemas.microsoft.com/office/powerpoint/2010/main" val="5105882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6FCF-133F-1B1B-D7F3-46767876AB10}"/>
              </a:ext>
            </a:extLst>
          </p:cNvPr>
          <p:cNvSpPr>
            <a:spLocks noGrp="1"/>
          </p:cNvSpPr>
          <p:nvPr>
            <p:ph type="title"/>
          </p:nvPr>
        </p:nvSpPr>
        <p:spPr>
          <a:xfrm>
            <a:off x="838200" y="365125"/>
            <a:ext cx="10515600" cy="711835"/>
          </a:xfrm>
        </p:spPr>
        <p:txBody>
          <a:bodyPr>
            <a:normAutofit/>
          </a:bodyPr>
          <a:lstStyle/>
          <a:p>
            <a:pPr algn="ctr"/>
            <a:r>
              <a:rPr lang="en-US" sz="3200" b="1" dirty="0"/>
              <a:t>RM Case Study (Yield Management)</a:t>
            </a:r>
            <a:endParaRPr lang="en-SG" sz="3200" b="1" dirty="0"/>
          </a:p>
        </p:txBody>
      </p:sp>
      <p:sp>
        <p:nvSpPr>
          <p:cNvPr id="4" name="Content Placeholder 2">
            <a:extLst>
              <a:ext uri="{FF2B5EF4-FFF2-40B4-BE49-F238E27FC236}">
                <a16:creationId xmlns:a16="http://schemas.microsoft.com/office/drawing/2014/main" id="{36484FAD-AD7D-5D00-8F54-0FBAE5B40CD9}"/>
              </a:ext>
            </a:extLst>
          </p:cNvPr>
          <p:cNvSpPr>
            <a:spLocks noGrp="1"/>
          </p:cNvSpPr>
          <p:nvPr>
            <p:ph idx="1"/>
          </p:nvPr>
        </p:nvSpPr>
        <p:spPr>
          <a:xfrm>
            <a:off x="838200" y="1337945"/>
            <a:ext cx="10515600" cy="4351338"/>
          </a:xfrm>
        </p:spPr>
        <p:txBody>
          <a:bodyPr>
            <a:normAutofit fontScale="92500" lnSpcReduction="10000"/>
          </a:bodyPr>
          <a:lstStyle/>
          <a:p>
            <a:pPr marL="0" indent="0">
              <a:buSzPts val="1000"/>
              <a:buNone/>
              <a:tabLst>
                <a:tab pos="1371600" algn="l"/>
              </a:tabLs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Yield Management</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p>
          <a:p>
            <a:pPr marL="0" indent="0">
              <a:buSzPts val="1000"/>
              <a:buNone/>
              <a:tabLst>
                <a:tab pos="1371600" algn="l"/>
              </a:tabLst>
            </a:pPr>
            <a:r>
              <a:rPr lang="en-US" sz="1800" dirty="0">
                <a:effectLst/>
                <a:latin typeface="Calibri" panose="020F0502020204030204" pitchFamily="34" charset="0"/>
                <a:ea typeface="Times New Roman" panose="02020603050405020304" pitchFamily="18" charset="0"/>
                <a:cs typeface="Calibri" panose="020F0502020204030204" pitchFamily="34" charset="0"/>
              </a:rPr>
              <a:t>Maximise revenue with the help of effective management of 3 essential instruments:</a:t>
            </a:r>
          </a:p>
          <a:p>
            <a:pPr marL="342900" indent="-342900">
              <a:buSzPct val="100000"/>
              <a:buFont typeface="+mj-lt"/>
              <a:buAutoNum type="arabicPeriod"/>
              <a:tabLst>
                <a:tab pos="1371600" algn="l"/>
              </a:tabLst>
            </a:pPr>
            <a:r>
              <a:rPr lang="en-US" sz="1800" dirty="0">
                <a:effectLst/>
                <a:latin typeface="Calibri" panose="020F0502020204030204" pitchFamily="34" charset="0"/>
                <a:ea typeface="Times New Roman" panose="02020603050405020304" pitchFamily="18" charset="0"/>
                <a:cs typeface="Calibri" panose="020F0502020204030204" pitchFamily="34" charset="0"/>
              </a:rPr>
              <a:t>Market Segmentation</a:t>
            </a:r>
          </a:p>
          <a:p>
            <a:pPr marL="342900" indent="-342900">
              <a:buSzPct val="100000"/>
              <a:buFont typeface="+mj-lt"/>
              <a:buAutoNum type="arabicPeriod"/>
              <a:tabLst>
                <a:tab pos="1371600" algn="l"/>
              </a:tabLst>
            </a:pPr>
            <a:r>
              <a:rPr lang="en-US" sz="1800" dirty="0">
                <a:latin typeface="Calibri" panose="020F0502020204030204" pitchFamily="34" charset="0"/>
                <a:ea typeface="Times New Roman" panose="02020603050405020304" pitchFamily="18" charset="0"/>
                <a:cs typeface="Calibri" panose="020F0502020204030204" pitchFamily="34" charset="0"/>
              </a:rPr>
              <a:t>Price Differentiation</a:t>
            </a:r>
          </a:p>
          <a:p>
            <a:pPr marL="342900" indent="-342900">
              <a:buSzPct val="100000"/>
              <a:buFont typeface="+mj-lt"/>
              <a:buAutoNum type="arabicPeriod"/>
              <a:tabLst>
                <a:tab pos="1371600" algn="l"/>
              </a:tabLst>
            </a:pPr>
            <a:r>
              <a:rPr lang="en-US" sz="1800" dirty="0">
                <a:effectLst/>
                <a:latin typeface="Calibri" panose="020F0502020204030204" pitchFamily="34" charset="0"/>
                <a:ea typeface="Times New Roman" panose="02020603050405020304" pitchFamily="18" charset="0"/>
                <a:cs typeface="Calibri" panose="020F0502020204030204" pitchFamily="34" charset="0"/>
              </a:rPr>
              <a:t>Capacity Management (Availability of 3M – Man, Machine, Material (Employees, Aircraft, Fuel))</a:t>
            </a:r>
          </a:p>
          <a:p>
            <a:pPr marL="0" indent="0">
              <a:buSzPts val="1000"/>
              <a:buNone/>
              <a:tabLst>
                <a:tab pos="1371600" algn="l"/>
              </a:tabLst>
            </a:pP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a:p>
            <a:pPr marL="0" indent="0">
              <a:buSzPts val="1000"/>
              <a:buNone/>
              <a:tabLst>
                <a:tab pos="1371600" algn="l"/>
              </a:tabLst>
            </a:pPr>
            <a:r>
              <a:rPr lang="en-US" sz="1800" dirty="0">
                <a:latin typeface="Calibri" panose="020F0502020204030204" pitchFamily="34" charset="0"/>
                <a:ea typeface="Times New Roman" panose="02020603050405020304" pitchFamily="18" charset="0"/>
                <a:cs typeface="Calibri" panose="020F0502020204030204" pitchFamily="34" charset="0"/>
              </a:rPr>
              <a:t>Yield Management is the process of integrated Price and Capacity Management with the objective of splitting a total capacity given into partial capacities and to assign them to different price ranges in order to achieve a revenue optimization and profit maximization within the entire route structure of an airline. </a:t>
            </a:r>
          </a:p>
          <a:p>
            <a:pPr marL="0" indent="0">
              <a:buSzPts val="1000"/>
              <a:buNone/>
              <a:tabLst>
                <a:tab pos="1371600" algn="l"/>
              </a:tabLst>
            </a:pP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a:p>
            <a:pPr marL="0" indent="0">
              <a:buSzPts val="1000"/>
              <a:buNone/>
              <a:tabLst>
                <a:tab pos="1371600" algn="l"/>
              </a:tabLs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Airlines Industry:</a:t>
            </a:r>
          </a:p>
          <a:p>
            <a:pPr marL="0" indent="0">
              <a:buSzPts val="1000"/>
              <a:buNone/>
              <a:tabLst>
                <a:tab pos="1371600" algn="l"/>
              </a:tabLst>
            </a:pPr>
            <a:r>
              <a:rPr lang="en-SG" sz="1800" dirty="0">
                <a:latin typeface="Calibri" panose="020F0502020204030204" pitchFamily="34" charset="0"/>
                <a:ea typeface="Times New Roman" panose="02020603050405020304" pitchFamily="18" charset="0"/>
                <a:cs typeface="Calibri" panose="020F0502020204030204" pitchFamily="34" charset="0"/>
              </a:rPr>
              <a:t>Total seats on an airplane: 200</a:t>
            </a:r>
          </a:p>
          <a:p>
            <a:pPr marL="0" indent="0">
              <a:buSzPts val="1000"/>
              <a:buNone/>
              <a:tabLst>
                <a:tab pos="1371600" algn="l"/>
              </a:tabLst>
            </a:pPr>
            <a:r>
              <a:rPr lang="en-SG" sz="1800" dirty="0">
                <a:effectLst/>
                <a:latin typeface="Calibri" panose="020F0502020204030204" pitchFamily="34" charset="0"/>
                <a:ea typeface="Times New Roman" panose="02020603050405020304" pitchFamily="18" charset="0"/>
                <a:cs typeface="Calibri" panose="020F0502020204030204" pitchFamily="34" charset="0"/>
              </a:rPr>
              <a:t>How to maximise revenue?</a:t>
            </a:r>
          </a:p>
        </p:txBody>
      </p:sp>
    </p:spTree>
    <p:extLst>
      <p:ext uri="{BB962C8B-B14F-4D97-AF65-F5344CB8AC3E}">
        <p14:creationId xmlns:p14="http://schemas.microsoft.com/office/powerpoint/2010/main" val="22115967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A5EF1-4E4E-D9B3-6D82-1E3F90C693E1}"/>
              </a:ext>
            </a:extLst>
          </p:cNvPr>
          <p:cNvSpPr>
            <a:spLocks noGrp="1"/>
          </p:cNvSpPr>
          <p:nvPr>
            <p:ph type="title"/>
          </p:nvPr>
        </p:nvSpPr>
        <p:spPr>
          <a:xfrm>
            <a:off x="838200" y="134293"/>
            <a:ext cx="10515600" cy="708301"/>
          </a:xfrm>
        </p:spPr>
        <p:txBody>
          <a:bodyPr>
            <a:normAutofit/>
          </a:bodyPr>
          <a:lstStyle/>
          <a:p>
            <a:pPr algn="ctr"/>
            <a:r>
              <a:rPr lang="en-SG" sz="3200" b="1" dirty="0"/>
              <a:t>Yield Management</a:t>
            </a:r>
          </a:p>
        </p:txBody>
      </p:sp>
      <p:sp>
        <p:nvSpPr>
          <p:cNvPr id="3" name="Content Placeholder 2">
            <a:extLst>
              <a:ext uri="{FF2B5EF4-FFF2-40B4-BE49-F238E27FC236}">
                <a16:creationId xmlns:a16="http://schemas.microsoft.com/office/drawing/2014/main" id="{9F5BD06B-A7DD-E6CC-5B24-6DBB2D0A604E}"/>
              </a:ext>
            </a:extLst>
          </p:cNvPr>
          <p:cNvSpPr>
            <a:spLocks noGrp="1"/>
          </p:cNvSpPr>
          <p:nvPr>
            <p:ph idx="1"/>
          </p:nvPr>
        </p:nvSpPr>
        <p:spPr>
          <a:xfrm>
            <a:off x="838200" y="880745"/>
            <a:ext cx="10515600" cy="2908935"/>
          </a:xfrm>
        </p:spPr>
        <p:txBody>
          <a:bodyPr>
            <a:normAutofit/>
          </a:bodyPr>
          <a:lstStyle/>
          <a:p>
            <a:pPr marL="0" indent="0">
              <a:buNone/>
            </a:pPr>
            <a:r>
              <a:rPr lang="en-US" sz="1800" dirty="0"/>
              <a:t>Airlines generally follow one of two business strategies:  </a:t>
            </a:r>
            <a:r>
              <a:rPr lang="en-US" sz="1800" b="1" dirty="0"/>
              <a:t>hub-and-spoke</a:t>
            </a:r>
            <a:r>
              <a:rPr lang="en-US" sz="1800" dirty="0"/>
              <a:t> or </a:t>
            </a:r>
            <a:r>
              <a:rPr lang="en-US" sz="1800" b="1" dirty="0"/>
              <a:t>point-to-point</a:t>
            </a:r>
            <a:r>
              <a:rPr lang="en-US" sz="1800" dirty="0"/>
              <a:t> .</a:t>
            </a:r>
          </a:p>
          <a:p>
            <a:pPr marL="0" indent="0">
              <a:buNone/>
            </a:pPr>
            <a:r>
              <a:rPr lang="en-US" sz="1800" dirty="0"/>
              <a:t>In a point-to-point model, airlines have specialised in carrying passengers from a specific origin directly to a specific destination. </a:t>
            </a:r>
          </a:p>
          <a:p>
            <a:pPr marL="0" indent="0">
              <a:buNone/>
            </a:pPr>
            <a:r>
              <a:rPr lang="en-US" sz="1800" dirty="0"/>
              <a:t>In contrast, with a hub-and-spoke system, airlines use feeder flights to bring passengers to a specific hub, and then provide connecting service to an array of possible destinations, with a specific path called an origin–destination (OD) pair. </a:t>
            </a:r>
          </a:p>
          <a:p>
            <a:pPr marL="0" indent="0">
              <a:buNone/>
            </a:pPr>
            <a:r>
              <a:rPr lang="en-US" sz="1800" dirty="0"/>
              <a:t>Most large, legacy carriers follow the hub-and-spoke model, while many low-cost carriers have adopted a point-to-point strategy. </a:t>
            </a:r>
          </a:p>
          <a:p>
            <a:pPr marL="0" indent="0">
              <a:buNone/>
            </a:pPr>
            <a:r>
              <a:rPr lang="en-US" sz="1800" dirty="0"/>
              <a:t>To maximise revenue, it is important to make inventory decisions that match the business strategy.</a:t>
            </a:r>
            <a:endParaRPr lang="en-SG" sz="1800" dirty="0"/>
          </a:p>
        </p:txBody>
      </p:sp>
      <p:pic>
        <p:nvPicPr>
          <p:cNvPr id="5" name="Picture 4">
            <a:extLst>
              <a:ext uri="{FF2B5EF4-FFF2-40B4-BE49-F238E27FC236}">
                <a16:creationId xmlns:a16="http://schemas.microsoft.com/office/drawing/2014/main" id="{0549FAC3-0E23-492A-552F-AF320515E9A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54990" y="3811905"/>
            <a:ext cx="4762500" cy="2028825"/>
          </a:xfrm>
          <a:prstGeom prst="rect">
            <a:avLst/>
          </a:prstGeom>
        </p:spPr>
      </p:pic>
      <p:sp>
        <p:nvSpPr>
          <p:cNvPr id="6" name="TextBox 5">
            <a:extLst>
              <a:ext uri="{FF2B5EF4-FFF2-40B4-BE49-F238E27FC236}">
                <a16:creationId xmlns:a16="http://schemas.microsoft.com/office/drawing/2014/main" id="{6A9C0E13-CF09-4932-57E1-FB7FAFC5098E}"/>
              </a:ext>
            </a:extLst>
          </p:cNvPr>
          <p:cNvSpPr txBox="1"/>
          <p:nvPr/>
        </p:nvSpPr>
        <p:spPr>
          <a:xfrm>
            <a:off x="1205230" y="6391910"/>
            <a:ext cx="3112770" cy="230832"/>
          </a:xfrm>
          <a:prstGeom prst="rect">
            <a:avLst/>
          </a:prstGeom>
          <a:noFill/>
        </p:spPr>
        <p:txBody>
          <a:bodyPr wrap="square" rtlCol="0">
            <a:spAutoFit/>
          </a:bodyPr>
          <a:lstStyle/>
          <a:p>
            <a:r>
              <a:rPr lang="en-SG" sz="900" dirty="0">
                <a:hlinkClick r:id="rId4" tooltip="https://arachne.cc/issues/01/hub-and-spoke_flynn-casey.html"/>
              </a:rPr>
              <a:t>This Photo</a:t>
            </a:r>
            <a:r>
              <a:rPr lang="en-SG" sz="900" dirty="0"/>
              <a:t> by Unknown Author is licensed under </a:t>
            </a:r>
            <a:r>
              <a:rPr lang="en-SG" sz="900" dirty="0">
                <a:hlinkClick r:id="rId5" tooltip="https://creativecommons.org/licenses/by-sa/3.0/"/>
              </a:rPr>
              <a:t>CC BY-SA</a:t>
            </a:r>
            <a:endParaRPr lang="en-SG" sz="900" dirty="0"/>
          </a:p>
        </p:txBody>
      </p:sp>
      <p:pic>
        <p:nvPicPr>
          <p:cNvPr id="14" name="Picture 13">
            <a:extLst>
              <a:ext uri="{FF2B5EF4-FFF2-40B4-BE49-F238E27FC236}">
                <a16:creationId xmlns:a16="http://schemas.microsoft.com/office/drawing/2014/main" id="{6D30EE46-C2D3-19F2-CEA8-6C54B606451D}"/>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307455" y="3787229"/>
            <a:ext cx="4281170" cy="2705646"/>
          </a:xfrm>
          <a:prstGeom prst="rect">
            <a:avLst/>
          </a:prstGeom>
        </p:spPr>
      </p:pic>
      <p:sp>
        <p:nvSpPr>
          <p:cNvPr id="15" name="TextBox 14">
            <a:extLst>
              <a:ext uri="{FF2B5EF4-FFF2-40B4-BE49-F238E27FC236}">
                <a16:creationId xmlns:a16="http://schemas.microsoft.com/office/drawing/2014/main" id="{49F800AE-59E6-2A60-7FC5-8EEBFF8CFA9A}"/>
              </a:ext>
            </a:extLst>
          </p:cNvPr>
          <p:cNvSpPr txBox="1"/>
          <p:nvPr/>
        </p:nvSpPr>
        <p:spPr>
          <a:xfrm>
            <a:off x="6874512" y="6507326"/>
            <a:ext cx="2955290" cy="230832"/>
          </a:xfrm>
          <a:prstGeom prst="rect">
            <a:avLst/>
          </a:prstGeom>
          <a:noFill/>
        </p:spPr>
        <p:txBody>
          <a:bodyPr wrap="square" rtlCol="0">
            <a:spAutoFit/>
          </a:bodyPr>
          <a:lstStyle/>
          <a:p>
            <a:r>
              <a:rPr lang="en-SG" sz="900" dirty="0">
                <a:hlinkClick r:id="rId7" tooltip="https://www.jairm.org/index.php/jairm/article/view/17/55"/>
              </a:rPr>
              <a:t>This Photo</a:t>
            </a:r>
            <a:r>
              <a:rPr lang="en-SG" sz="900" dirty="0"/>
              <a:t> by Unknown Author is licensed under </a:t>
            </a:r>
            <a:r>
              <a:rPr lang="en-SG" sz="900" dirty="0">
                <a:hlinkClick r:id="rId8" tooltip="https://creativecommons.org/licenses/by-nc/3.0/"/>
              </a:rPr>
              <a:t>CC BY-NC</a:t>
            </a:r>
            <a:endParaRPr lang="en-SG" sz="900" dirty="0"/>
          </a:p>
        </p:txBody>
      </p:sp>
      <p:sp>
        <p:nvSpPr>
          <p:cNvPr id="17" name="TextBox 16">
            <a:extLst>
              <a:ext uri="{FF2B5EF4-FFF2-40B4-BE49-F238E27FC236}">
                <a16:creationId xmlns:a16="http://schemas.microsoft.com/office/drawing/2014/main" id="{E0331B87-9A09-DAFF-F64D-28313990F836}"/>
              </a:ext>
            </a:extLst>
          </p:cNvPr>
          <p:cNvSpPr txBox="1"/>
          <p:nvPr/>
        </p:nvSpPr>
        <p:spPr>
          <a:xfrm>
            <a:off x="375920" y="5931654"/>
            <a:ext cx="5120640" cy="369332"/>
          </a:xfrm>
          <a:prstGeom prst="rect">
            <a:avLst/>
          </a:prstGeom>
          <a:noFill/>
        </p:spPr>
        <p:txBody>
          <a:bodyPr wrap="square">
            <a:spAutoFit/>
          </a:bodyPr>
          <a:lstStyle/>
          <a:p>
            <a:r>
              <a:rPr lang="en-US" sz="1800" i="0" dirty="0">
                <a:effectLst/>
              </a:rPr>
              <a:t>US-Airline Route Structure after deregulation in 1978</a:t>
            </a:r>
            <a:endParaRPr lang="en-SG" dirty="0"/>
          </a:p>
        </p:txBody>
      </p:sp>
    </p:spTree>
    <p:extLst>
      <p:ext uri="{BB962C8B-B14F-4D97-AF65-F5344CB8AC3E}">
        <p14:creationId xmlns:p14="http://schemas.microsoft.com/office/powerpoint/2010/main" val="36229343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268A8-F572-F9A1-D253-3B947B75F8B6}"/>
              </a:ext>
            </a:extLst>
          </p:cNvPr>
          <p:cNvSpPr>
            <a:spLocks noGrp="1"/>
          </p:cNvSpPr>
          <p:nvPr>
            <p:ph type="title"/>
          </p:nvPr>
        </p:nvSpPr>
        <p:spPr>
          <a:xfrm>
            <a:off x="2623820" y="443111"/>
            <a:ext cx="6944360" cy="803275"/>
          </a:xfrm>
        </p:spPr>
        <p:txBody>
          <a:bodyPr>
            <a:normAutofit/>
          </a:bodyPr>
          <a:lstStyle/>
          <a:p>
            <a:pPr algn="ctr"/>
            <a:r>
              <a:rPr lang="en-SG" sz="3200" b="1" dirty="0"/>
              <a:t>Correlation between Marketing and YM</a:t>
            </a:r>
          </a:p>
        </p:txBody>
      </p:sp>
      <p:grpSp>
        <p:nvGrpSpPr>
          <p:cNvPr id="37" name="Group 36">
            <a:extLst>
              <a:ext uri="{FF2B5EF4-FFF2-40B4-BE49-F238E27FC236}">
                <a16:creationId xmlns:a16="http://schemas.microsoft.com/office/drawing/2014/main" id="{EDBDA23A-43CC-3902-1A85-274BA5F0DD39}"/>
              </a:ext>
            </a:extLst>
          </p:cNvPr>
          <p:cNvGrpSpPr/>
          <p:nvPr/>
        </p:nvGrpSpPr>
        <p:grpSpPr>
          <a:xfrm>
            <a:off x="1432560" y="1544320"/>
            <a:ext cx="8879840" cy="2462292"/>
            <a:chOff x="1432560" y="1544320"/>
            <a:chExt cx="8879840" cy="2462292"/>
          </a:xfrm>
        </p:grpSpPr>
        <p:sp>
          <p:nvSpPr>
            <p:cNvPr id="7" name="TextBox 6">
              <a:extLst>
                <a:ext uri="{FF2B5EF4-FFF2-40B4-BE49-F238E27FC236}">
                  <a16:creationId xmlns:a16="http://schemas.microsoft.com/office/drawing/2014/main" id="{C102C7A3-C742-F09F-E51E-35CB97FEF8CE}"/>
                </a:ext>
              </a:extLst>
            </p:cNvPr>
            <p:cNvSpPr txBox="1"/>
            <p:nvPr/>
          </p:nvSpPr>
          <p:spPr>
            <a:xfrm>
              <a:off x="3169920" y="1544320"/>
              <a:ext cx="1290320" cy="369332"/>
            </a:xfrm>
            <a:prstGeom prst="rect">
              <a:avLst/>
            </a:prstGeom>
            <a:noFill/>
            <a:ln>
              <a:solidFill>
                <a:schemeClr val="tx1"/>
              </a:solidFill>
            </a:ln>
          </p:spPr>
          <p:txBody>
            <a:bodyPr wrap="square" rtlCol="0">
              <a:spAutoFit/>
            </a:bodyPr>
            <a:lstStyle/>
            <a:p>
              <a:pPr algn="ctr"/>
              <a:r>
                <a:rPr lang="en-SG" dirty="0"/>
                <a:t>Marketing</a:t>
              </a:r>
            </a:p>
          </p:txBody>
        </p:sp>
        <p:sp>
          <p:nvSpPr>
            <p:cNvPr id="8" name="TextBox 7">
              <a:extLst>
                <a:ext uri="{FF2B5EF4-FFF2-40B4-BE49-F238E27FC236}">
                  <a16:creationId xmlns:a16="http://schemas.microsoft.com/office/drawing/2014/main" id="{0FBBBDC3-F777-05E1-9A1A-DF86DC2BF32B}"/>
                </a:ext>
              </a:extLst>
            </p:cNvPr>
            <p:cNvSpPr txBox="1"/>
            <p:nvPr/>
          </p:nvSpPr>
          <p:spPr>
            <a:xfrm>
              <a:off x="6278880" y="1576586"/>
              <a:ext cx="2092960" cy="369332"/>
            </a:xfrm>
            <a:prstGeom prst="rect">
              <a:avLst/>
            </a:prstGeom>
            <a:noFill/>
            <a:ln>
              <a:solidFill>
                <a:schemeClr val="tx1"/>
              </a:solidFill>
            </a:ln>
          </p:spPr>
          <p:txBody>
            <a:bodyPr wrap="square" rtlCol="0">
              <a:spAutoFit/>
            </a:bodyPr>
            <a:lstStyle/>
            <a:p>
              <a:pPr algn="ctr"/>
              <a:r>
                <a:rPr lang="en-SG" dirty="0"/>
                <a:t>Yield Management</a:t>
              </a:r>
            </a:p>
          </p:txBody>
        </p:sp>
        <p:sp>
          <p:nvSpPr>
            <p:cNvPr id="9" name="TextBox 8">
              <a:extLst>
                <a:ext uri="{FF2B5EF4-FFF2-40B4-BE49-F238E27FC236}">
                  <a16:creationId xmlns:a16="http://schemas.microsoft.com/office/drawing/2014/main" id="{000620E1-D1DB-6EF5-07FB-6CE0CE04264C}"/>
                </a:ext>
              </a:extLst>
            </p:cNvPr>
            <p:cNvSpPr txBox="1"/>
            <p:nvPr/>
          </p:nvSpPr>
          <p:spPr>
            <a:xfrm>
              <a:off x="4805680" y="2255520"/>
              <a:ext cx="1290320" cy="369332"/>
            </a:xfrm>
            <a:prstGeom prst="rect">
              <a:avLst/>
            </a:prstGeom>
            <a:noFill/>
            <a:ln>
              <a:solidFill>
                <a:schemeClr val="tx1"/>
              </a:solidFill>
            </a:ln>
          </p:spPr>
          <p:txBody>
            <a:bodyPr wrap="square" rtlCol="0">
              <a:spAutoFit/>
            </a:bodyPr>
            <a:lstStyle/>
            <a:p>
              <a:pPr algn="ctr"/>
              <a:r>
                <a:rPr lang="en-SG" dirty="0"/>
                <a:t>Price</a:t>
              </a:r>
            </a:p>
          </p:txBody>
        </p:sp>
        <p:sp>
          <p:nvSpPr>
            <p:cNvPr id="10" name="TextBox 9">
              <a:extLst>
                <a:ext uri="{FF2B5EF4-FFF2-40B4-BE49-F238E27FC236}">
                  <a16:creationId xmlns:a16="http://schemas.microsoft.com/office/drawing/2014/main" id="{2577E234-C59B-3771-7480-7A22D674256F}"/>
                </a:ext>
              </a:extLst>
            </p:cNvPr>
            <p:cNvSpPr txBox="1"/>
            <p:nvPr/>
          </p:nvSpPr>
          <p:spPr>
            <a:xfrm>
              <a:off x="1706880" y="2255520"/>
              <a:ext cx="1290320" cy="369332"/>
            </a:xfrm>
            <a:prstGeom prst="rect">
              <a:avLst/>
            </a:prstGeom>
            <a:noFill/>
            <a:ln>
              <a:solidFill>
                <a:schemeClr val="tx1"/>
              </a:solidFill>
            </a:ln>
          </p:spPr>
          <p:txBody>
            <a:bodyPr wrap="square" rtlCol="0">
              <a:spAutoFit/>
            </a:bodyPr>
            <a:lstStyle/>
            <a:p>
              <a:pPr algn="ctr"/>
              <a:r>
                <a:rPr lang="en-SG" dirty="0"/>
                <a:t>Product</a:t>
              </a:r>
            </a:p>
          </p:txBody>
        </p:sp>
        <p:sp>
          <p:nvSpPr>
            <p:cNvPr id="11" name="TextBox 10">
              <a:extLst>
                <a:ext uri="{FF2B5EF4-FFF2-40B4-BE49-F238E27FC236}">
                  <a16:creationId xmlns:a16="http://schemas.microsoft.com/office/drawing/2014/main" id="{5067BECD-EC43-53D4-E42C-C993D2050ADC}"/>
                </a:ext>
              </a:extLst>
            </p:cNvPr>
            <p:cNvSpPr txBox="1"/>
            <p:nvPr/>
          </p:nvSpPr>
          <p:spPr>
            <a:xfrm>
              <a:off x="1432560" y="2976880"/>
              <a:ext cx="1838960" cy="369332"/>
            </a:xfrm>
            <a:prstGeom prst="rect">
              <a:avLst/>
            </a:prstGeom>
            <a:noFill/>
            <a:ln>
              <a:solidFill>
                <a:schemeClr val="tx1"/>
              </a:solidFill>
            </a:ln>
          </p:spPr>
          <p:txBody>
            <a:bodyPr wrap="square" rtlCol="0">
              <a:spAutoFit/>
            </a:bodyPr>
            <a:lstStyle/>
            <a:p>
              <a:pPr algn="ctr"/>
              <a:r>
                <a:rPr lang="en-SG" dirty="0"/>
                <a:t>Communication</a:t>
              </a:r>
            </a:p>
          </p:txBody>
        </p:sp>
        <p:sp>
          <p:nvSpPr>
            <p:cNvPr id="12" name="TextBox 11">
              <a:extLst>
                <a:ext uri="{FF2B5EF4-FFF2-40B4-BE49-F238E27FC236}">
                  <a16:creationId xmlns:a16="http://schemas.microsoft.com/office/drawing/2014/main" id="{3ACE82CF-8890-AD58-7246-962BFC95E3B4}"/>
                </a:ext>
              </a:extLst>
            </p:cNvPr>
            <p:cNvSpPr txBox="1"/>
            <p:nvPr/>
          </p:nvSpPr>
          <p:spPr>
            <a:xfrm>
              <a:off x="1432560" y="3598426"/>
              <a:ext cx="1838960" cy="369332"/>
            </a:xfrm>
            <a:prstGeom prst="rect">
              <a:avLst/>
            </a:prstGeom>
            <a:noFill/>
            <a:ln>
              <a:solidFill>
                <a:schemeClr val="tx1"/>
              </a:solidFill>
            </a:ln>
          </p:spPr>
          <p:txBody>
            <a:bodyPr wrap="square" rtlCol="0">
              <a:spAutoFit/>
            </a:bodyPr>
            <a:lstStyle/>
            <a:p>
              <a:pPr algn="ctr"/>
              <a:r>
                <a:rPr lang="en-SG" dirty="0"/>
                <a:t>Distribution</a:t>
              </a:r>
            </a:p>
          </p:txBody>
        </p:sp>
        <p:sp>
          <p:nvSpPr>
            <p:cNvPr id="13" name="TextBox 12">
              <a:extLst>
                <a:ext uri="{FF2B5EF4-FFF2-40B4-BE49-F238E27FC236}">
                  <a16:creationId xmlns:a16="http://schemas.microsoft.com/office/drawing/2014/main" id="{C3EE6870-E795-444B-5109-FA15F76DDC60}"/>
                </a:ext>
              </a:extLst>
            </p:cNvPr>
            <p:cNvSpPr txBox="1"/>
            <p:nvPr/>
          </p:nvSpPr>
          <p:spPr>
            <a:xfrm>
              <a:off x="7985760" y="2255520"/>
              <a:ext cx="2286000" cy="369332"/>
            </a:xfrm>
            <a:prstGeom prst="rect">
              <a:avLst/>
            </a:prstGeom>
            <a:noFill/>
            <a:ln>
              <a:solidFill>
                <a:schemeClr val="tx1"/>
              </a:solidFill>
            </a:ln>
          </p:spPr>
          <p:txBody>
            <a:bodyPr wrap="square" rtlCol="0">
              <a:spAutoFit/>
            </a:bodyPr>
            <a:lstStyle/>
            <a:p>
              <a:pPr algn="ctr"/>
              <a:r>
                <a:rPr lang="en-SG" dirty="0"/>
                <a:t>Capacity Management</a:t>
              </a:r>
            </a:p>
          </p:txBody>
        </p:sp>
        <p:sp>
          <p:nvSpPr>
            <p:cNvPr id="14" name="TextBox 13">
              <a:extLst>
                <a:ext uri="{FF2B5EF4-FFF2-40B4-BE49-F238E27FC236}">
                  <a16:creationId xmlns:a16="http://schemas.microsoft.com/office/drawing/2014/main" id="{A3EA9AD2-B33C-0FD0-FAC4-C5712ABD2A43}"/>
                </a:ext>
              </a:extLst>
            </p:cNvPr>
            <p:cNvSpPr txBox="1"/>
            <p:nvPr/>
          </p:nvSpPr>
          <p:spPr>
            <a:xfrm>
              <a:off x="6583680" y="2976880"/>
              <a:ext cx="1483360" cy="369332"/>
            </a:xfrm>
            <a:prstGeom prst="rect">
              <a:avLst/>
            </a:prstGeom>
            <a:noFill/>
            <a:ln>
              <a:solidFill>
                <a:schemeClr val="tx1"/>
              </a:solidFill>
            </a:ln>
          </p:spPr>
          <p:txBody>
            <a:bodyPr wrap="square" rtlCol="0">
              <a:spAutoFit/>
            </a:bodyPr>
            <a:lstStyle/>
            <a:p>
              <a:pPr algn="ctr"/>
              <a:r>
                <a:rPr lang="en-SG" dirty="0"/>
                <a:t>Overbookings</a:t>
              </a:r>
            </a:p>
          </p:txBody>
        </p:sp>
        <p:sp>
          <p:nvSpPr>
            <p:cNvPr id="15" name="TextBox 14">
              <a:extLst>
                <a:ext uri="{FF2B5EF4-FFF2-40B4-BE49-F238E27FC236}">
                  <a16:creationId xmlns:a16="http://schemas.microsoft.com/office/drawing/2014/main" id="{1B125DDB-54EF-AF1E-5A99-628AFDB382A6}"/>
                </a:ext>
              </a:extLst>
            </p:cNvPr>
            <p:cNvSpPr txBox="1"/>
            <p:nvPr/>
          </p:nvSpPr>
          <p:spPr>
            <a:xfrm>
              <a:off x="7945120" y="3637280"/>
              <a:ext cx="2367280" cy="369332"/>
            </a:xfrm>
            <a:prstGeom prst="rect">
              <a:avLst/>
            </a:prstGeom>
            <a:noFill/>
            <a:ln>
              <a:solidFill>
                <a:schemeClr val="tx1"/>
              </a:solidFill>
            </a:ln>
          </p:spPr>
          <p:txBody>
            <a:bodyPr wrap="square" rtlCol="0">
              <a:spAutoFit/>
            </a:bodyPr>
            <a:lstStyle/>
            <a:p>
              <a:pPr algn="ctr"/>
              <a:r>
                <a:rPr lang="en-SG" dirty="0"/>
                <a:t>Price/Qty Management</a:t>
              </a:r>
            </a:p>
          </p:txBody>
        </p:sp>
        <p:cxnSp>
          <p:nvCxnSpPr>
            <p:cNvPr id="17" name="Connector: Elbow 16">
              <a:extLst>
                <a:ext uri="{FF2B5EF4-FFF2-40B4-BE49-F238E27FC236}">
                  <a16:creationId xmlns:a16="http://schemas.microsoft.com/office/drawing/2014/main" id="{A1D491CA-89AC-2000-599F-DDDFA990A1B5}"/>
                </a:ext>
              </a:extLst>
            </p:cNvPr>
            <p:cNvCxnSpPr>
              <a:cxnSpLocks/>
              <a:stCxn id="7" idx="2"/>
              <a:endCxn id="10" idx="0"/>
            </p:cNvCxnSpPr>
            <p:nvPr/>
          </p:nvCxnSpPr>
          <p:spPr>
            <a:xfrm rot="5400000">
              <a:off x="2912626" y="1353066"/>
              <a:ext cx="341868" cy="1463040"/>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4C941514-DB13-CF91-0009-7E677221B9C7}"/>
                </a:ext>
              </a:extLst>
            </p:cNvPr>
            <p:cNvCxnSpPr>
              <a:stCxn id="10" idx="2"/>
              <a:endCxn id="11" idx="0"/>
            </p:cNvCxnSpPr>
            <p:nvPr/>
          </p:nvCxnSpPr>
          <p:spPr>
            <a:xfrm>
              <a:off x="2352040" y="2624852"/>
              <a:ext cx="0" cy="352028"/>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7B392348-A11F-03E3-D07F-151A820CEE9E}"/>
                </a:ext>
              </a:extLst>
            </p:cNvPr>
            <p:cNvCxnSpPr>
              <a:stCxn id="11" idx="2"/>
              <a:endCxn id="12" idx="0"/>
            </p:cNvCxnSpPr>
            <p:nvPr/>
          </p:nvCxnSpPr>
          <p:spPr>
            <a:xfrm>
              <a:off x="2352040" y="3346212"/>
              <a:ext cx="0" cy="252214"/>
            </a:xfrm>
            <a:prstGeom prst="line">
              <a:avLst/>
            </a:prstGeom>
          </p:spPr>
          <p:style>
            <a:lnRef idx="1">
              <a:schemeClr val="dk1"/>
            </a:lnRef>
            <a:fillRef idx="0">
              <a:schemeClr val="dk1"/>
            </a:fillRef>
            <a:effectRef idx="0">
              <a:schemeClr val="dk1"/>
            </a:effectRef>
            <a:fontRef idx="minor">
              <a:schemeClr val="tx1"/>
            </a:fontRef>
          </p:style>
        </p:cxnSp>
        <p:cxnSp>
          <p:nvCxnSpPr>
            <p:cNvPr id="24" name="Connector: Elbow 23">
              <a:extLst>
                <a:ext uri="{FF2B5EF4-FFF2-40B4-BE49-F238E27FC236}">
                  <a16:creationId xmlns:a16="http://schemas.microsoft.com/office/drawing/2014/main" id="{97E1FBAE-F9A9-2280-F195-76BE402F22F6}"/>
                </a:ext>
              </a:extLst>
            </p:cNvPr>
            <p:cNvCxnSpPr>
              <a:stCxn id="7" idx="2"/>
              <a:endCxn id="9" idx="0"/>
            </p:cNvCxnSpPr>
            <p:nvPr/>
          </p:nvCxnSpPr>
          <p:spPr>
            <a:xfrm rot="16200000" flipH="1">
              <a:off x="4462026" y="1266706"/>
              <a:ext cx="341868" cy="1635760"/>
            </a:xfrm>
            <a:prstGeom prst="bentConnector3">
              <a:avLst/>
            </a:prstGeom>
          </p:spPr>
          <p:style>
            <a:lnRef idx="1">
              <a:schemeClr val="dk1"/>
            </a:lnRef>
            <a:fillRef idx="0">
              <a:schemeClr val="dk1"/>
            </a:fillRef>
            <a:effectRef idx="0">
              <a:schemeClr val="dk1"/>
            </a:effectRef>
            <a:fontRef idx="minor">
              <a:schemeClr val="tx1"/>
            </a:fontRef>
          </p:style>
        </p:cxnSp>
        <p:cxnSp>
          <p:nvCxnSpPr>
            <p:cNvPr id="28" name="Connector: Elbow 27">
              <a:extLst>
                <a:ext uri="{FF2B5EF4-FFF2-40B4-BE49-F238E27FC236}">
                  <a16:creationId xmlns:a16="http://schemas.microsoft.com/office/drawing/2014/main" id="{A8FBFA9A-882B-3194-066A-5641A64EB33D}"/>
                </a:ext>
              </a:extLst>
            </p:cNvPr>
            <p:cNvCxnSpPr>
              <a:stCxn id="8" idx="2"/>
              <a:endCxn id="9" idx="0"/>
            </p:cNvCxnSpPr>
            <p:nvPr/>
          </p:nvCxnSpPr>
          <p:spPr>
            <a:xfrm rot="5400000">
              <a:off x="6233299" y="1163459"/>
              <a:ext cx="309602" cy="1874520"/>
            </a:xfrm>
            <a:prstGeom prst="bentConnector3">
              <a:avLst>
                <a:gd name="adj1" fmla="val 46718"/>
              </a:avLst>
            </a:prstGeom>
          </p:spPr>
          <p:style>
            <a:lnRef idx="1">
              <a:schemeClr val="dk1"/>
            </a:lnRef>
            <a:fillRef idx="0">
              <a:schemeClr val="dk1"/>
            </a:fillRef>
            <a:effectRef idx="0">
              <a:schemeClr val="dk1"/>
            </a:effectRef>
            <a:fontRef idx="minor">
              <a:schemeClr val="tx1"/>
            </a:fontRef>
          </p:style>
        </p:cxnSp>
        <p:cxnSp>
          <p:nvCxnSpPr>
            <p:cNvPr id="31" name="Connector: Elbow 30">
              <a:extLst>
                <a:ext uri="{FF2B5EF4-FFF2-40B4-BE49-F238E27FC236}">
                  <a16:creationId xmlns:a16="http://schemas.microsoft.com/office/drawing/2014/main" id="{27ACC59B-FAE0-0647-FDE3-E0C7C188BF2E}"/>
                </a:ext>
              </a:extLst>
            </p:cNvPr>
            <p:cNvCxnSpPr>
              <a:stCxn id="8" idx="2"/>
              <a:endCxn id="13" idx="0"/>
            </p:cNvCxnSpPr>
            <p:nvPr/>
          </p:nvCxnSpPr>
          <p:spPr>
            <a:xfrm rot="16200000" flipH="1">
              <a:off x="8072259" y="1199019"/>
              <a:ext cx="309602" cy="1803400"/>
            </a:xfrm>
            <a:prstGeom prst="bentConnector3">
              <a:avLst/>
            </a:prstGeom>
          </p:spPr>
          <p:style>
            <a:lnRef idx="1">
              <a:schemeClr val="dk1"/>
            </a:lnRef>
            <a:fillRef idx="0">
              <a:schemeClr val="dk1"/>
            </a:fillRef>
            <a:effectRef idx="0">
              <a:schemeClr val="dk1"/>
            </a:effectRef>
            <a:fontRef idx="minor">
              <a:schemeClr val="tx1"/>
            </a:fontRef>
          </p:style>
        </p:cxnSp>
        <p:cxnSp>
          <p:nvCxnSpPr>
            <p:cNvPr id="33" name="Connector: Elbow 32">
              <a:extLst>
                <a:ext uri="{FF2B5EF4-FFF2-40B4-BE49-F238E27FC236}">
                  <a16:creationId xmlns:a16="http://schemas.microsoft.com/office/drawing/2014/main" id="{A397D836-131D-46DB-5F40-85E70042EE71}"/>
                </a:ext>
              </a:extLst>
            </p:cNvPr>
            <p:cNvCxnSpPr>
              <a:cxnSpLocks/>
              <a:stCxn id="13" idx="2"/>
              <a:endCxn id="14" idx="0"/>
            </p:cNvCxnSpPr>
            <p:nvPr/>
          </p:nvCxnSpPr>
          <p:spPr>
            <a:xfrm rot="5400000">
              <a:off x="8051046" y="1899166"/>
              <a:ext cx="352028" cy="1803400"/>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9576F785-261D-42B1-3C8C-D949B5FB481F}"/>
                </a:ext>
              </a:extLst>
            </p:cNvPr>
            <p:cNvCxnSpPr>
              <a:stCxn id="13" idx="2"/>
              <a:endCxn id="15" idx="0"/>
            </p:cNvCxnSpPr>
            <p:nvPr/>
          </p:nvCxnSpPr>
          <p:spPr>
            <a:xfrm>
              <a:off x="9128760" y="2624852"/>
              <a:ext cx="0" cy="1012428"/>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5684966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6FCF-133F-1B1B-D7F3-46767876AB10}"/>
              </a:ext>
            </a:extLst>
          </p:cNvPr>
          <p:cNvSpPr>
            <a:spLocks noGrp="1"/>
          </p:cNvSpPr>
          <p:nvPr>
            <p:ph type="title"/>
          </p:nvPr>
        </p:nvSpPr>
        <p:spPr>
          <a:xfrm>
            <a:off x="838200" y="365125"/>
            <a:ext cx="10515600" cy="640715"/>
          </a:xfrm>
        </p:spPr>
        <p:txBody>
          <a:bodyPr>
            <a:normAutofit/>
          </a:bodyPr>
          <a:lstStyle/>
          <a:p>
            <a:pPr algn="ctr"/>
            <a:r>
              <a:rPr lang="en-US" sz="3200" b="1" dirty="0"/>
              <a:t>Yield Management – Airline Industry</a:t>
            </a:r>
            <a:endParaRPr lang="en-SG" sz="3200" b="1" dirty="0"/>
          </a:p>
        </p:txBody>
      </p:sp>
      <p:graphicFrame>
        <p:nvGraphicFramePr>
          <p:cNvPr id="3" name="Table 4">
            <a:extLst>
              <a:ext uri="{FF2B5EF4-FFF2-40B4-BE49-F238E27FC236}">
                <a16:creationId xmlns:a16="http://schemas.microsoft.com/office/drawing/2014/main" id="{9F043CDF-FE7C-207A-B18A-DF62A56E1845}"/>
              </a:ext>
            </a:extLst>
          </p:cNvPr>
          <p:cNvGraphicFramePr>
            <a:graphicFrameLocks noGrp="1"/>
          </p:cNvGraphicFramePr>
          <p:nvPr>
            <p:extLst>
              <p:ext uri="{D42A27DB-BD31-4B8C-83A1-F6EECF244321}">
                <p14:modId xmlns:p14="http://schemas.microsoft.com/office/powerpoint/2010/main" val="3445361836"/>
              </p:ext>
            </p:extLst>
          </p:nvPr>
        </p:nvGraphicFramePr>
        <p:xfrm>
          <a:off x="460799" y="1216329"/>
          <a:ext cx="11270401" cy="3017520"/>
        </p:xfrm>
        <a:graphic>
          <a:graphicData uri="http://schemas.openxmlformats.org/drawingml/2006/table">
            <a:tbl>
              <a:tblPr firstRow="1" bandRow="1">
                <a:tableStyleId>{5940675A-B579-460E-94D1-54222C63F5DA}</a:tableStyleId>
              </a:tblPr>
              <a:tblGrid>
                <a:gridCol w="1155685">
                  <a:extLst>
                    <a:ext uri="{9D8B030D-6E8A-4147-A177-3AD203B41FA5}">
                      <a16:colId xmlns:a16="http://schemas.microsoft.com/office/drawing/2014/main" val="1223799238"/>
                    </a:ext>
                  </a:extLst>
                </a:gridCol>
                <a:gridCol w="1113182">
                  <a:extLst>
                    <a:ext uri="{9D8B030D-6E8A-4147-A177-3AD203B41FA5}">
                      <a16:colId xmlns:a16="http://schemas.microsoft.com/office/drawing/2014/main" val="903740159"/>
                    </a:ext>
                  </a:extLst>
                </a:gridCol>
                <a:gridCol w="1232452">
                  <a:extLst>
                    <a:ext uri="{9D8B030D-6E8A-4147-A177-3AD203B41FA5}">
                      <a16:colId xmlns:a16="http://schemas.microsoft.com/office/drawing/2014/main" val="261426782"/>
                    </a:ext>
                  </a:extLst>
                </a:gridCol>
                <a:gridCol w="1431235">
                  <a:extLst>
                    <a:ext uri="{9D8B030D-6E8A-4147-A177-3AD203B41FA5}">
                      <a16:colId xmlns:a16="http://schemas.microsoft.com/office/drawing/2014/main" val="164551874"/>
                    </a:ext>
                  </a:extLst>
                </a:gridCol>
                <a:gridCol w="3051313">
                  <a:extLst>
                    <a:ext uri="{9D8B030D-6E8A-4147-A177-3AD203B41FA5}">
                      <a16:colId xmlns:a16="http://schemas.microsoft.com/office/drawing/2014/main" val="3151177702"/>
                    </a:ext>
                  </a:extLst>
                </a:gridCol>
                <a:gridCol w="3286534">
                  <a:extLst>
                    <a:ext uri="{9D8B030D-6E8A-4147-A177-3AD203B41FA5}">
                      <a16:colId xmlns:a16="http://schemas.microsoft.com/office/drawing/2014/main" val="1738067648"/>
                    </a:ext>
                  </a:extLst>
                </a:gridCol>
              </a:tblGrid>
              <a:tr h="353759">
                <a:tc>
                  <a:txBody>
                    <a:bodyPr/>
                    <a:lstStyle/>
                    <a:p>
                      <a:pPr algn="ctr"/>
                      <a:r>
                        <a:rPr lang="en-SG" b="1" dirty="0"/>
                        <a:t>Customer Segment</a:t>
                      </a:r>
                    </a:p>
                  </a:txBody>
                  <a:tcPr/>
                </a:tc>
                <a:tc>
                  <a:txBody>
                    <a:bodyPr/>
                    <a:lstStyle/>
                    <a:p>
                      <a:pPr algn="ctr"/>
                      <a:r>
                        <a:rPr lang="en-SG" b="1" dirty="0"/>
                        <a:t>Demand</a:t>
                      </a:r>
                    </a:p>
                  </a:txBody>
                  <a:tcPr/>
                </a:tc>
                <a:tc>
                  <a:txBody>
                    <a:bodyPr/>
                    <a:lstStyle/>
                    <a:p>
                      <a:pPr algn="ctr"/>
                      <a:r>
                        <a:rPr lang="en-SG" b="1" dirty="0"/>
                        <a:t>Ticket Booking</a:t>
                      </a:r>
                    </a:p>
                  </a:txBody>
                  <a:tcPr/>
                </a:tc>
                <a:tc>
                  <a:txBody>
                    <a:bodyPr/>
                    <a:lstStyle/>
                    <a:p>
                      <a:pPr algn="ctr"/>
                      <a:r>
                        <a:rPr lang="en-SG" b="1" dirty="0"/>
                        <a:t>Target Price</a:t>
                      </a:r>
                    </a:p>
                  </a:txBody>
                  <a:tcPr/>
                </a:tc>
                <a:tc>
                  <a:txBody>
                    <a:bodyPr/>
                    <a:lstStyle/>
                    <a:p>
                      <a:pPr algn="ctr"/>
                      <a:r>
                        <a:rPr lang="en-SG" b="1" dirty="0"/>
                        <a:t>Strategy</a:t>
                      </a:r>
                    </a:p>
                  </a:txBody>
                  <a:tcPr/>
                </a:tc>
                <a:tc>
                  <a:txBody>
                    <a:bodyPr/>
                    <a:lstStyle/>
                    <a:p>
                      <a:pPr algn="ctr"/>
                      <a:r>
                        <a:rPr lang="en-SG" b="1" dirty="0"/>
                        <a:t>Fences/Barriers</a:t>
                      </a:r>
                    </a:p>
                  </a:txBody>
                  <a:tcPr/>
                </a:tc>
                <a:extLst>
                  <a:ext uri="{0D108BD9-81ED-4DB2-BD59-A6C34878D82A}">
                    <a16:rowId xmlns:a16="http://schemas.microsoft.com/office/drawing/2014/main" val="4130780495"/>
                  </a:ext>
                </a:extLst>
              </a:tr>
              <a:tr h="370840">
                <a:tc>
                  <a:txBody>
                    <a:bodyPr/>
                    <a:lstStyle/>
                    <a:p>
                      <a:r>
                        <a:rPr lang="en-SG" dirty="0"/>
                        <a:t>Leisure</a:t>
                      </a:r>
                    </a:p>
                  </a:txBody>
                  <a:tcPr/>
                </a:tc>
                <a:tc>
                  <a:txBody>
                    <a:bodyPr/>
                    <a:lstStyle/>
                    <a:p>
                      <a:r>
                        <a:rPr lang="en-SG" dirty="0"/>
                        <a:t>Leisure</a:t>
                      </a:r>
                    </a:p>
                  </a:txBody>
                  <a:tcPr/>
                </a:tc>
                <a:tc>
                  <a:txBody>
                    <a:bodyPr/>
                    <a:lstStyle/>
                    <a:p>
                      <a:r>
                        <a:rPr lang="en-SG" dirty="0"/>
                        <a:t>In advance</a:t>
                      </a:r>
                    </a:p>
                  </a:txBody>
                  <a:tcPr/>
                </a:tc>
                <a:tc>
                  <a:txBody>
                    <a:bodyPr/>
                    <a:lstStyle/>
                    <a:p>
                      <a:r>
                        <a:rPr lang="en-SG" dirty="0"/>
                        <a:t>Leisure/Discounted/Economy</a:t>
                      </a:r>
                    </a:p>
                  </a:txBody>
                  <a:tcPr/>
                </a:tc>
                <a:tc>
                  <a:txBody>
                    <a:bodyPr/>
                    <a:lstStyle/>
                    <a:p>
                      <a:r>
                        <a:rPr lang="en-SG" dirty="0"/>
                        <a:t>Phase out discounted seats as flying date gets closer</a:t>
                      </a:r>
                    </a:p>
                  </a:txBody>
                  <a:tcPr/>
                </a:tc>
                <a:tc>
                  <a:txBody>
                    <a:bodyPr/>
                    <a:lstStyle/>
                    <a:p>
                      <a:r>
                        <a:rPr lang="en-SG" dirty="0"/>
                        <a:t>Low baggage allowance, limited service on board, no free cancellation/rebooking, No late check-ins</a:t>
                      </a:r>
                    </a:p>
                  </a:txBody>
                  <a:tcPr/>
                </a:tc>
                <a:extLst>
                  <a:ext uri="{0D108BD9-81ED-4DB2-BD59-A6C34878D82A}">
                    <a16:rowId xmlns:a16="http://schemas.microsoft.com/office/drawing/2014/main" val="1688318887"/>
                  </a:ext>
                </a:extLst>
              </a:tr>
              <a:tr h="370840">
                <a:tc>
                  <a:txBody>
                    <a:bodyPr/>
                    <a:lstStyle/>
                    <a:p>
                      <a:r>
                        <a:rPr lang="en-SG" dirty="0"/>
                        <a:t>Business</a:t>
                      </a:r>
                    </a:p>
                  </a:txBody>
                  <a:tcPr/>
                </a:tc>
                <a:tc>
                  <a:txBody>
                    <a:bodyPr/>
                    <a:lstStyle/>
                    <a:p>
                      <a:r>
                        <a:rPr lang="en-SG" dirty="0"/>
                        <a:t>Business</a:t>
                      </a:r>
                    </a:p>
                  </a:txBody>
                  <a:tcPr/>
                </a:tc>
                <a:tc>
                  <a:txBody>
                    <a:bodyPr/>
                    <a:lstStyle/>
                    <a:p>
                      <a:r>
                        <a:rPr lang="en-SG" dirty="0"/>
                        <a:t>Just in time</a:t>
                      </a:r>
                    </a:p>
                  </a:txBody>
                  <a:tcPr/>
                </a:tc>
                <a:tc>
                  <a:txBody>
                    <a:bodyPr/>
                    <a:lstStyle/>
                    <a:p>
                      <a:r>
                        <a:rPr lang="en-SG" dirty="0"/>
                        <a:t>Full/Business</a:t>
                      </a:r>
                    </a:p>
                  </a:txBody>
                  <a:tcPr/>
                </a:tc>
                <a:tc>
                  <a:txBody>
                    <a:bodyPr/>
                    <a:lstStyle/>
                    <a:p>
                      <a:r>
                        <a:rPr lang="en-SG" dirty="0"/>
                        <a:t>Phase in full price seats as flying date gets closer</a:t>
                      </a:r>
                    </a:p>
                  </a:txBody>
                  <a:tcPr/>
                </a:tc>
                <a:tc>
                  <a:txBody>
                    <a:bodyPr/>
                    <a:lstStyle/>
                    <a:p>
                      <a:r>
                        <a:rPr lang="en-SG" dirty="0"/>
                        <a:t>Free cancellation/rebooking, </a:t>
                      </a:r>
                    </a:p>
                    <a:p>
                      <a:r>
                        <a:rPr lang="en-SG" dirty="0"/>
                        <a:t>Premium services on board, Access to airport lounges, Late check-ins</a:t>
                      </a:r>
                    </a:p>
                  </a:txBody>
                  <a:tcPr/>
                </a:tc>
                <a:extLst>
                  <a:ext uri="{0D108BD9-81ED-4DB2-BD59-A6C34878D82A}">
                    <a16:rowId xmlns:a16="http://schemas.microsoft.com/office/drawing/2014/main" val="2032926384"/>
                  </a:ext>
                </a:extLst>
              </a:tr>
            </a:tbl>
          </a:graphicData>
        </a:graphic>
      </p:graphicFrame>
    </p:spTree>
    <p:extLst>
      <p:ext uri="{BB962C8B-B14F-4D97-AF65-F5344CB8AC3E}">
        <p14:creationId xmlns:p14="http://schemas.microsoft.com/office/powerpoint/2010/main" val="31381132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6FCF-133F-1B1B-D7F3-46767876AB10}"/>
              </a:ext>
            </a:extLst>
          </p:cNvPr>
          <p:cNvSpPr>
            <a:spLocks noGrp="1"/>
          </p:cNvSpPr>
          <p:nvPr>
            <p:ph type="title"/>
          </p:nvPr>
        </p:nvSpPr>
        <p:spPr>
          <a:xfrm>
            <a:off x="838200" y="365125"/>
            <a:ext cx="10515600" cy="668545"/>
          </a:xfrm>
        </p:spPr>
        <p:txBody>
          <a:bodyPr>
            <a:normAutofit/>
          </a:bodyPr>
          <a:lstStyle/>
          <a:p>
            <a:pPr algn="ctr"/>
            <a:r>
              <a:rPr lang="en-US" sz="3200" b="1" dirty="0"/>
              <a:t>Yield Management – Airline Industry</a:t>
            </a:r>
            <a:endParaRPr lang="en-SG" sz="3200" b="1" dirty="0"/>
          </a:p>
        </p:txBody>
      </p:sp>
      <p:sp>
        <p:nvSpPr>
          <p:cNvPr id="35" name="TextBox 34">
            <a:extLst>
              <a:ext uri="{FF2B5EF4-FFF2-40B4-BE49-F238E27FC236}">
                <a16:creationId xmlns:a16="http://schemas.microsoft.com/office/drawing/2014/main" id="{569F0DB4-CAFD-03B6-C43E-07EDA2FE7A64}"/>
              </a:ext>
            </a:extLst>
          </p:cNvPr>
          <p:cNvSpPr txBox="1"/>
          <p:nvPr/>
        </p:nvSpPr>
        <p:spPr>
          <a:xfrm>
            <a:off x="3382617" y="1152560"/>
            <a:ext cx="5426765" cy="369332"/>
          </a:xfrm>
          <a:prstGeom prst="rect">
            <a:avLst/>
          </a:prstGeom>
          <a:noFill/>
        </p:spPr>
        <p:txBody>
          <a:bodyPr wrap="square" rtlCol="0">
            <a:spAutoFit/>
          </a:bodyPr>
          <a:lstStyle/>
          <a:p>
            <a:pPr algn="ctr"/>
            <a:r>
              <a:rPr lang="en-SG" dirty="0"/>
              <a:t>Basic Idea of Yield Management</a:t>
            </a:r>
          </a:p>
        </p:txBody>
      </p:sp>
      <p:grpSp>
        <p:nvGrpSpPr>
          <p:cNvPr id="7" name="Group 6">
            <a:extLst>
              <a:ext uri="{FF2B5EF4-FFF2-40B4-BE49-F238E27FC236}">
                <a16:creationId xmlns:a16="http://schemas.microsoft.com/office/drawing/2014/main" id="{5CBD23AE-3C7B-F2A6-DA61-EB59D2CEBC20}"/>
              </a:ext>
            </a:extLst>
          </p:cNvPr>
          <p:cNvGrpSpPr/>
          <p:nvPr/>
        </p:nvGrpSpPr>
        <p:grpSpPr>
          <a:xfrm>
            <a:off x="1434548" y="2205513"/>
            <a:ext cx="9477292" cy="2529796"/>
            <a:chOff x="1434548" y="2205513"/>
            <a:chExt cx="9477292" cy="2529796"/>
          </a:xfrm>
        </p:grpSpPr>
        <p:grpSp>
          <p:nvGrpSpPr>
            <p:cNvPr id="4" name="Group 3">
              <a:extLst>
                <a:ext uri="{FF2B5EF4-FFF2-40B4-BE49-F238E27FC236}">
                  <a16:creationId xmlns:a16="http://schemas.microsoft.com/office/drawing/2014/main" id="{69552BB2-2CA3-885C-91AC-C80C3A2F4F81}"/>
                </a:ext>
              </a:extLst>
            </p:cNvPr>
            <p:cNvGrpSpPr/>
            <p:nvPr/>
          </p:nvGrpSpPr>
          <p:grpSpPr>
            <a:xfrm>
              <a:off x="1434548" y="2205513"/>
              <a:ext cx="9477292" cy="2529796"/>
              <a:chOff x="1434548" y="2205513"/>
              <a:chExt cx="9477292" cy="2529796"/>
            </a:xfrm>
          </p:grpSpPr>
          <p:grpSp>
            <p:nvGrpSpPr>
              <p:cNvPr id="34" name="Group 33">
                <a:extLst>
                  <a:ext uri="{FF2B5EF4-FFF2-40B4-BE49-F238E27FC236}">
                    <a16:creationId xmlns:a16="http://schemas.microsoft.com/office/drawing/2014/main" id="{F59E9741-65DB-D0E1-C151-AC52A657830C}"/>
                  </a:ext>
                </a:extLst>
              </p:cNvPr>
              <p:cNvGrpSpPr/>
              <p:nvPr/>
            </p:nvGrpSpPr>
            <p:grpSpPr>
              <a:xfrm>
                <a:off x="1434548" y="2513697"/>
                <a:ext cx="9322903" cy="2221612"/>
                <a:chOff x="516835" y="2641360"/>
                <a:chExt cx="9322903" cy="2221612"/>
              </a:xfrm>
            </p:grpSpPr>
            <p:sp>
              <p:nvSpPr>
                <p:cNvPr id="8" name="TextBox 7">
                  <a:extLst>
                    <a:ext uri="{FF2B5EF4-FFF2-40B4-BE49-F238E27FC236}">
                      <a16:creationId xmlns:a16="http://schemas.microsoft.com/office/drawing/2014/main" id="{53A23D95-BC74-5AFE-F68A-A277A6F42D87}"/>
                    </a:ext>
                  </a:extLst>
                </p:cNvPr>
                <p:cNvSpPr txBox="1"/>
                <p:nvPr/>
              </p:nvSpPr>
              <p:spPr>
                <a:xfrm>
                  <a:off x="516835" y="3244334"/>
                  <a:ext cx="1878496" cy="369332"/>
                </a:xfrm>
                <a:prstGeom prst="rect">
                  <a:avLst/>
                </a:prstGeom>
                <a:noFill/>
                <a:ln>
                  <a:solidFill>
                    <a:schemeClr val="tx1"/>
                  </a:solidFill>
                </a:ln>
              </p:spPr>
              <p:txBody>
                <a:bodyPr wrap="square" rtlCol="0">
                  <a:spAutoFit/>
                </a:bodyPr>
                <a:lstStyle/>
                <a:p>
                  <a:pPr algn="ctr"/>
                  <a:r>
                    <a:rPr lang="en-SG" dirty="0"/>
                    <a:t>Flight from A to B</a:t>
                  </a:r>
                </a:p>
              </p:txBody>
            </p:sp>
            <p:sp>
              <p:nvSpPr>
                <p:cNvPr id="9" name="TextBox 8">
                  <a:extLst>
                    <a:ext uri="{FF2B5EF4-FFF2-40B4-BE49-F238E27FC236}">
                      <a16:creationId xmlns:a16="http://schemas.microsoft.com/office/drawing/2014/main" id="{D2821467-F922-1DC4-64DF-3145D0A4C916}"/>
                    </a:ext>
                  </a:extLst>
                </p:cNvPr>
                <p:cNvSpPr txBox="1"/>
                <p:nvPr/>
              </p:nvSpPr>
              <p:spPr>
                <a:xfrm>
                  <a:off x="2637182" y="2641360"/>
                  <a:ext cx="1616766" cy="369332"/>
                </a:xfrm>
                <a:prstGeom prst="rect">
                  <a:avLst/>
                </a:prstGeom>
                <a:noFill/>
                <a:ln>
                  <a:solidFill>
                    <a:schemeClr val="tx1"/>
                  </a:solidFill>
                </a:ln>
              </p:spPr>
              <p:txBody>
                <a:bodyPr wrap="square" rtlCol="0">
                  <a:spAutoFit/>
                </a:bodyPr>
                <a:lstStyle/>
                <a:p>
                  <a:pPr algn="ctr"/>
                  <a:r>
                    <a:rPr lang="en-SG" dirty="0"/>
                    <a:t>Sell at Discount</a:t>
                  </a:r>
                </a:p>
              </p:txBody>
            </p:sp>
            <p:sp>
              <p:nvSpPr>
                <p:cNvPr id="10" name="TextBox 9">
                  <a:extLst>
                    <a:ext uri="{FF2B5EF4-FFF2-40B4-BE49-F238E27FC236}">
                      <a16:creationId xmlns:a16="http://schemas.microsoft.com/office/drawing/2014/main" id="{9BBD9C9D-C425-9D1D-2701-8854FC8994FC}"/>
                    </a:ext>
                  </a:extLst>
                </p:cNvPr>
                <p:cNvSpPr txBox="1"/>
                <p:nvPr/>
              </p:nvSpPr>
              <p:spPr>
                <a:xfrm>
                  <a:off x="2637182" y="3847309"/>
                  <a:ext cx="1616766" cy="646331"/>
                </a:xfrm>
                <a:prstGeom prst="rect">
                  <a:avLst/>
                </a:prstGeom>
                <a:noFill/>
                <a:ln>
                  <a:solidFill>
                    <a:schemeClr val="tx1"/>
                  </a:solidFill>
                </a:ln>
              </p:spPr>
              <p:txBody>
                <a:bodyPr wrap="square" rtlCol="0">
                  <a:spAutoFit/>
                </a:bodyPr>
                <a:lstStyle/>
                <a:p>
                  <a:pPr algn="ctr"/>
                  <a:r>
                    <a:rPr lang="en-SG" dirty="0"/>
                    <a:t>Do Not Sell at Discount</a:t>
                  </a:r>
                </a:p>
              </p:txBody>
            </p:sp>
            <p:sp>
              <p:nvSpPr>
                <p:cNvPr id="11" name="TextBox 10">
                  <a:extLst>
                    <a:ext uri="{FF2B5EF4-FFF2-40B4-BE49-F238E27FC236}">
                      <a16:creationId xmlns:a16="http://schemas.microsoft.com/office/drawing/2014/main" id="{95BB37AE-2A44-F825-18F2-6091CEB26EBA}"/>
                    </a:ext>
                  </a:extLst>
                </p:cNvPr>
                <p:cNvSpPr txBox="1"/>
                <p:nvPr/>
              </p:nvSpPr>
              <p:spPr>
                <a:xfrm>
                  <a:off x="4757530" y="3429000"/>
                  <a:ext cx="1616766" cy="369332"/>
                </a:xfrm>
                <a:prstGeom prst="rect">
                  <a:avLst/>
                </a:prstGeom>
                <a:noFill/>
                <a:ln>
                  <a:solidFill>
                    <a:schemeClr val="tx1"/>
                  </a:solidFill>
                </a:ln>
              </p:spPr>
              <p:txBody>
                <a:bodyPr wrap="square" rtlCol="0">
                  <a:spAutoFit/>
                </a:bodyPr>
                <a:lstStyle/>
                <a:p>
                  <a:pPr algn="ctr"/>
                  <a:r>
                    <a:rPr lang="en-SG" dirty="0"/>
                    <a:t>Sell at Full fare</a:t>
                  </a:r>
                </a:p>
              </p:txBody>
            </p:sp>
            <p:sp>
              <p:nvSpPr>
                <p:cNvPr id="12" name="TextBox 11">
                  <a:extLst>
                    <a:ext uri="{FF2B5EF4-FFF2-40B4-BE49-F238E27FC236}">
                      <a16:creationId xmlns:a16="http://schemas.microsoft.com/office/drawing/2014/main" id="{6F589843-16B8-5244-7206-7C55DE6DC734}"/>
                    </a:ext>
                  </a:extLst>
                </p:cNvPr>
                <p:cNvSpPr txBox="1"/>
                <p:nvPr/>
              </p:nvSpPr>
              <p:spPr>
                <a:xfrm>
                  <a:off x="4757530" y="4493640"/>
                  <a:ext cx="1616766" cy="369332"/>
                </a:xfrm>
                <a:prstGeom prst="rect">
                  <a:avLst/>
                </a:prstGeom>
                <a:noFill/>
                <a:ln>
                  <a:solidFill>
                    <a:schemeClr val="tx1"/>
                  </a:solidFill>
                </a:ln>
              </p:spPr>
              <p:txBody>
                <a:bodyPr wrap="square" rtlCol="0">
                  <a:spAutoFit/>
                </a:bodyPr>
                <a:lstStyle/>
                <a:p>
                  <a:pPr algn="ctr"/>
                  <a:r>
                    <a:rPr lang="en-SG" dirty="0"/>
                    <a:t>Do not Sell</a:t>
                  </a:r>
                </a:p>
              </p:txBody>
            </p:sp>
            <p:cxnSp>
              <p:nvCxnSpPr>
                <p:cNvPr id="14" name="Straight Arrow Connector 13">
                  <a:extLst>
                    <a:ext uri="{FF2B5EF4-FFF2-40B4-BE49-F238E27FC236}">
                      <a16:creationId xmlns:a16="http://schemas.microsoft.com/office/drawing/2014/main" id="{D4C06733-E9A0-8A91-1EE7-B7047923A71D}"/>
                    </a:ext>
                  </a:extLst>
                </p:cNvPr>
                <p:cNvCxnSpPr>
                  <a:cxnSpLocks/>
                  <a:stCxn id="8" idx="3"/>
                  <a:endCxn id="9" idx="1"/>
                </p:cNvCxnSpPr>
                <p:nvPr/>
              </p:nvCxnSpPr>
              <p:spPr>
                <a:xfrm flipV="1">
                  <a:off x="2395331" y="2826026"/>
                  <a:ext cx="241851" cy="6029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642430C-4D84-A6AC-2E98-4C9CA11937F9}"/>
                    </a:ext>
                  </a:extLst>
                </p:cNvPr>
                <p:cNvCxnSpPr>
                  <a:cxnSpLocks/>
                  <a:stCxn id="8" idx="3"/>
                  <a:endCxn id="10" idx="1"/>
                </p:cNvCxnSpPr>
                <p:nvPr/>
              </p:nvCxnSpPr>
              <p:spPr>
                <a:xfrm>
                  <a:off x="2395331" y="3429000"/>
                  <a:ext cx="241851" cy="7414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D73E202-6572-55C9-011F-2D3F47484104}"/>
                    </a:ext>
                  </a:extLst>
                </p:cNvPr>
                <p:cNvCxnSpPr>
                  <a:cxnSpLocks/>
                  <a:stCxn id="10" idx="3"/>
                  <a:endCxn id="11" idx="1"/>
                </p:cNvCxnSpPr>
                <p:nvPr/>
              </p:nvCxnSpPr>
              <p:spPr>
                <a:xfrm flipV="1">
                  <a:off x="4253948" y="3613666"/>
                  <a:ext cx="503582" cy="5568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1F44F6F-70C9-01BC-EEA1-40721C075525}"/>
                    </a:ext>
                  </a:extLst>
                </p:cNvPr>
                <p:cNvCxnSpPr>
                  <a:cxnSpLocks/>
                  <a:stCxn id="10" idx="3"/>
                  <a:endCxn id="12" idx="1"/>
                </p:cNvCxnSpPr>
                <p:nvPr/>
              </p:nvCxnSpPr>
              <p:spPr>
                <a:xfrm>
                  <a:off x="4253948" y="4170475"/>
                  <a:ext cx="503582" cy="5078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3CE9046-6806-C4AC-E6C2-4AEDAC8BC00A}"/>
                    </a:ext>
                  </a:extLst>
                </p:cNvPr>
                <p:cNvSpPr txBox="1"/>
                <p:nvPr/>
              </p:nvSpPr>
              <p:spPr>
                <a:xfrm>
                  <a:off x="7215807" y="2666567"/>
                  <a:ext cx="2623931" cy="369332"/>
                </a:xfrm>
                <a:prstGeom prst="rect">
                  <a:avLst/>
                </a:prstGeom>
                <a:noFill/>
                <a:ln>
                  <a:solidFill>
                    <a:schemeClr val="tx1"/>
                  </a:solidFill>
                </a:ln>
              </p:spPr>
              <p:txBody>
                <a:bodyPr wrap="square" rtlCol="0">
                  <a:spAutoFit/>
                </a:bodyPr>
                <a:lstStyle/>
                <a:p>
                  <a:pPr algn="ctr"/>
                  <a:r>
                    <a:rPr lang="en-SG" dirty="0"/>
                    <a:t>Discount fare: INR 2500</a:t>
                  </a:r>
                </a:p>
              </p:txBody>
            </p:sp>
            <p:sp>
              <p:nvSpPr>
                <p:cNvPr id="22" name="TextBox 21">
                  <a:extLst>
                    <a:ext uri="{FF2B5EF4-FFF2-40B4-BE49-F238E27FC236}">
                      <a16:creationId xmlns:a16="http://schemas.microsoft.com/office/drawing/2014/main" id="{2CA9E73E-94A5-86CA-FCE0-B2B4E798B8E7}"/>
                    </a:ext>
                  </a:extLst>
                </p:cNvPr>
                <p:cNvSpPr txBox="1"/>
                <p:nvPr/>
              </p:nvSpPr>
              <p:spPr>
                <a:xfrm>
                  <a:off x="7215806" y="3426838"/>
                  <a:ext cx="2623931" cy="369332"/>
                </a:xfrm>
                <a:prstGeom prst="rect">
                  <a:avLst/>
                </a:prstGeom>
                <a:noFill/>
                <a:ln>
                  <a:solidFill>
                    <a:schemeClr val="tx1"/>
                  </a:solidFill>
                </a:ln>
              </p:spPr>
              <p:txBody>
                <a:bodyPr wrap="square" rtlCol="0">
                  <a:spAutoFit/>
                </a:bodyPr>
                <a:lstStyle/>
                <a:p>
                  <a:pPr algn="ctr"/>
                  <a:r>
                    <a:rPr lang="en-SG" dirty="0"/>
                    <a:t>Full fare: INR 3500</a:t>
                  </a:r>
                </a:p>
              </p:txBody>
            </p:sp>
            <p:sp>
              <p:nvSpPr>
                <p:cNvPr id="23" name="TextBox 22">
                  <a:extLst>
                    <a:ext uri="{FF2B5EF4-FFF2-40B4-BE49-F238E27FC236}">
                      <a16:creationId xmlns:a16="http://schemas.microsoft.com/office/drawing/2014/main" id="{68DC57D0-70AC-0DB2-A6A0-9877B042469B}"/>
                    </a:ext>
                  </a:extLst>
                </p:cNvPr>
                <p:cNvSpPr txBox="1"/>
                <p:nvPr/>
              </p:nvSpPr>
              <p:spPr>
                <a:xfrm>
                  <a:off x="7215806" y="4484130"/>
                  <a:ext cx="2623931" cy="369332"/>
                </a:xfrm>
                <a:prstGeom prst="rect">
                  <a:avLst/>
                </a:prstGeom>
                <a:noFill/>
                <a:ln>
                  <a:solidFill>
                    <a:schemeClr val="tx1"/>
                  </a:solidFill>
                </a:ln>
              </p:spPr>
              <p:txBody>
                <a:bodyPr wrap="square" rtlCol="0">
                  <a:spAutoFit/>
                </a:bodyPr>
                <a:lstStyle/>
                <a:p>
                  <a:pPr algn="ctr"/>
                  <a:r>
                    <a:rPr lang="en-SG" dirty="0"/>
                    <a:t>Zero fare: INR 0</a:t>
                  </a:r>
                </a:p>
              </p:txBody>
            </p:sp>
            <p:cxnSp>
              <p:nvCxnSpPr>
                <p:cNvPr id="25" name="Straight Arrow Connector 24">
                  <a:extLst>
                    <a:ext uri="{FF2B5EF4-FFF2-40B4-BE49-F238E27FC236}">
                      <a16:creationId xmlns:a16="http://schemas.microsoft.com/office/drawing/2014/main" id="{8CAA41F0-E111-D3BE-C58F-2AFC4EDF868C}"/>
                    </a:ext>
                  </a:extLst>
                </p:cNvPr>
                <p:cNvCxnSpPr>
                  <a:stCxn id="9" idx="3"/>
                  <a:endCxn id="21" idx="1"/>
                </p:cNvCxnSpPr>
                <p:nvPr/>
              </p:nvCxnSpPr>
              <p:spPr>
                <a:xfrm>
                  <a:off x="4253948" y="2826026"/>
                  <a:ext cx="2961859" cy="252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C30A50ED-7E9C-ABF6-3168-2EECD09C44CF}"/>
                    </a:ext>
                  </a:extLst>
                </p:cNvPr>
                <p:cNvCxnSpPr>
                  <a:stCxn id="11" idx="3"/>
                  <a:endCxn id="22" idx="1"/>
                </p:cNvCxnSpPr>
                <p:nvPr/>
              </p:nvCxnSpPr>
              <p:spPr>
                <a:xfrm flipV="1">
                  <a:off x="6374296" y="3611504"/>
                  <a:ext cx="841510" cy="21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E449411-D900-6F53-E264-5658D692ADA7}"/>
                    </a:ext>
                  </a:extLst>
                </p:cNvPr>
                <p:cNvCxnSpPr>
                  <a:stCxn id="12" idx="3"/>
                  <a:endCxn id="23" idx="1"/>
                </p:cNvCxnSpPr>
                <p:nvPr/>
              </p:nvCxnSpPr>
              <p:spPr>
                <a:xfrm flipV="1">
                  <a:off x="6374296" y="4668796"/>
                  <a:ext cx="841510" cy="95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70B384D6-089E-4292-32A8-E1FE2449C899}"/>
                  </a:ext>
                </a:extLst>
              </p:cNvPr>
              <p:cNvSpPr txBox="1"/>
              <p:nvPr/>
            </p:nvSpPr>
            <p:spPr>
              <a:xfrm>
                <a:off x="9053443" y="2205513"/>
                <a:ext cx="1858397" cy="369332"/>
              </a:xfrm>
              <a:prstGeom prst="rect">
                <a:avLst/>
              </a:prstGeom>
              <a:noFill/>
            </p:spPr>
            <p:txBody>
              <a:bodyPr wrap="square" rtlCol="0">
                <a:spAutoFit/>
              </a:bodyPr>
              <a:lstStyle/>
              <a:p>
                <a:pPr algn="ctr"/>
                <a:r>
                  <a:rPr lang="en-SG" dirty="0"/>
                  <a:t>(book in advance)</a:t>
                </a:r>
              </a:p>
            </p:txBody>
          </p:sp>
        </p:grpSp>
        <p:sp>
          <p:nvSpPr>
            <p:cNvPr id="6" name="TextBox 5">
              <a:extLst>
                <a:ext uri="{FF2B5EF4-FFF2-40B4-BE49-F238E27FC236}">
                  <a16:creationId xmlns:a16="http://schemas.microsoft.com/office/drawing/2014/main" id="{21396C11-D634-0121-BF63-0357F4C1EBA2}"/>
                </a:ext>
              </a:extLst>
            </p:cNvPr>
            <p:cNvSpPr txBox="1"/>
            <p:nvPr/>
          </p:nvSpPr>
          <p:spPr>
            <a:xfrm>
              <a:off x="8321039" y="3982938"/>
              <a:ext cx="2436411" cy="369332"/>
            </a:xfrm>
            <a:prstGeom prst="rect">
              <a:avLst/>
            </a:prstGeom>
            <a:noFill/>
          </p:spPr>
          <p:txBody>
            <a:bodyPr wrap="square" rtlCol="0">
              <a:spAutoFit/>
            </a:bodyPr>
            <a:lstStyle/>
            <a:p>
              <a:pPr algn="ctr"/>
              <a:r>
                <a:rPr lang="en-SG" dirty="0"/>
                <a:t>(risk of not selling at all)</a:t>
              </a:r>
            </a:p>
          </p:txBody>
        </p:sp>
      </p:grpSp>
    </p:spTree>
    <p:extLst>
      <p:ext uri="{BB962C8B-B14F-4D97-AF65-F5344CB8AC3E}">
        <p14:creationId xmlns:p14="http://schemas.microsoft.com/office/powerpoint/2010/main" val="28934936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6FCF-133F-1B1B-D7F3-46767876AB10}"/>
              </a:ext>
            </a:extLst>
          </p:cNvPr>
          <p:cNvSpPr>
            <a:spLocks noGrp="1"/>
          </p:cNvSpPr>
          <p:nvPr>
            <p:ph type="title"/>
          </p:nvPr>
        </p:nvSpPr>
        <p:spPr>
          <a:xfrm>
            <a:off x="838200" y="365125"/>
            <a:ext cx="10515600" cy="640715"/>
          </a:xfrm>
        </p:spPr>
        <p:txBody>
          <a:bodyPr>
            <a:normAutofit/>
          </a:bodyPr>
          <a:lstStyle/>
          <a:p>
            <a:pPr algn="ctr"/>
            <a:r>
              <a:rPr lang="en-US" sz="3200" b="1" dirty="0"/>
              <a:t>Yield Management – Hotel Industry</a:t>
            </a:r>
            <a:endParaRPr lang="en-SG" sz="3200" b="1" dirty="0"/>
          </a:p>
        </p:txBody>
      </p:sp>
      <p:graphicFrame>
        <p:nvGraphicFramePr>
          <p:cNvPr id="3" name="Table 4">
            <a:extLst>
              <a:ext uri="{FF2B5EF4-FFF2-40B4-BE49-F238E27FC236}">
                <a16:creationId xmlns:a16="http://schemas.microsoft.com/office/drawing/2014/main" id="{9F043CDF-FE7C-207A-B18A-DF62A56E1845}"/>
              </a:ext>
            </a:extLst>
          </p:cNvPr>
          <p:cNvGraphicFramePr>
            <a:graphicFrameLocks noGrp="1"/>
          </p:cNvGraphicFramePr>
          <p:nvPr>
            <p:extLst>
              <p:ext uri="{D42A27DB-BD31-4B8C-83A1-F6EECF244321}">
                <p14:modId xmlns:p14="http://schemas.microsoft.com/office/powerpoint/2010/main" val="1514029877"/>
              </p:ext>
            </p:extLst>
          </p:nvPr>
        </p:nvGraphicFramePr>
        <p:xfrm>
          <a:off x="460799" y="1297609"/>
          <a:ext cx="11270401" cy="3566160"/>
        </p:xfrm>
        <a:graphic>
          <a:graphicData uri="http://schemas.openxmlformats.org/drawingml/2006/table">
            <a:tbl>
              <a:tblPr firstRow="1" bandRow="1">
                <a:tableStyleId>{5940675A-B579-460E-94D1-54222C63F5DA}</a:tableStyleId>
              </a:tblPr>
              <a:tblGrid>
                <a:gridCol w="1155685">
                  <a:extLst>
                    <a:ext uri="{9D8B030D-6E8A-4147-A177-3AD203B41FA5}">
                      <a16:colId xmlns:a16="http://schemas.microsoft.com/office/drawing/2014/main" val="1223799238"/>
                    </a:ext>
                  </a:extLst>
                </a:gridCol>
                <a:gridCol w="1113182">
                  <a:extLst>
                    <a:ext uri="{9D8B030D-6E8A-4147-A177-3AD203B41FA5}">
                      <a16:colId xmlns:a16="http://schemas.microsoft.com/office/drawing/2014/main" val="903740159"/>
                    </a:ext>
                  </a:extLst>
                </a:gridCol>
                <a:gridCol w="1232452">
                  <a:extLst>
                    <a:ext uri="{9D8B030D-6E8A-4147-A177-3AD203B41FA5}">
                      <a16:colId xmlns:a16="http://schemas.microsoft.com/office/drawing/2014/main" val="261426782"/>
                    </a:ext>
                  </a:extLst>
                </a:gridCol>
                <a:gridCol w="1431235">
                  <a:extLst>
                    <a:ext uri="{9D8B030D-6E8A-4147-A177-3AD203B41FA5}">
                      <a16:colId xmlns:a16="http://schemas.microsoft.com/office/drawing/2014/main" val="164551874"/>
                    </a:ext>
                  </a:extLst>
                </a:gridCol>
                <a:gridCol w="3051313">
                  <a:extLst>
                    <a:ext uri="{9D8B030D-6E8A-4147-A177-3AD203B41FA5}">
                      <a16:colId xmlns:a16="http://schemas.microsoft.com/office/drawing/2014/main" val="3151177702"/>
                    </a:ext>
                  </a:extLst>
                </a:gridCol>
                <a:gridCol w="3286534">
                  <a:extLst>
                    <a:ext uri="{9D8B030D-6E8A-4147-A177-3AD203B41FA5}">
                      <a16:colId xmlns:a16="http://schemas.microsoft.com/office/drawing/2014/main" val="1738067648"/>
                    </a:ext>
                  </a:extLst>
                </a:gridCol>
              </a:tblGrid>
              <a:tr h="353759">
                <a:tc>
                  <a:txBody>
                    <a:bodyPr/>
                    <a:lstStyle/>
                    <a:p>
                      <a:pPr algn="ctr"/>
                      <a:r>
                        <a:rPr lang="en-SG" b="1" dirty="0"/>
                        <a:t>Customer Segment</a:t>
                      </a:r>
                    </a:p>
                  </a:txBody>
                  <a:tcPr/>
                </a:tc>
                <a:tc>
                  <a:txBody>
                    <a:bodyPr/>
                    <a:lstStyle/>
                    <a:p>
                      <a:pPr algn="ctr"/>
                      <a:r>
                        <a:rPr lang="en-SG" b="1" dirty="0"/>
                        <a:t>Demand</a:t>
                      </a:r>
                    </a:p>
                  </a:txBody>
                  <a:tcPr/>
                </a:tc>
                <a:tc>
                  <a:txBody>
                    <a:bodyPr/>
                    <a:lstStyle/>
                    <a:p>
                      <a:pPr algn="ctr"/>
                      <a:r>
                        <a:rPr lang="en-SG" b="1" dirty="0"/>
                        <a:t>Ticket Booking</a:t>
                      </a:r>
                    </a:p>
                  </a:txBody>
                  <a:tcPr/>
                </a:tc>
                <a:tc>
                  <a:txBody>
                    <a:bodyPr/>
                    <a:lstStyle/>
                    <a:p>
                      <a:pPr algn="ctr"/>
                      <a:r>
                        <a:rPr lang="en-SG" b="1" dirty="0"/>
                        <a:t>Target Price</a:t>
                      </a:r>
                    </a:p>
                  </a:txBody>
                  <a:tcPr/>
                </a:tc>
                <a:tc>
                  <a:txBody>
                    <a:bodyPr/>
                    <a:lstStyle/>
                    <a:p>
                      <a:pPr algn="ctr"/>
                      <a:r>
                        <a:rPr lang="en-SG" b="1" dirty="0"/>
                        <a:t>Strategy</a:t>
                      </a:r>
                    </a:p>
                  </a:txBody>
                  <a:tcPr/>
                </a:tc>
                <a:tc>
                  <a:txBody>
                    <a:bodyPr/>
                    <a:lstStyle/>
                    <a:p>
                      <a:pPr algn="ctr"/>
                      <a:r>
                        <a:rPr lang="en-SG" b="1" dirty="0"/>
                        <a:t>Fences/Barriers</a:t>
                      </a:r>
                    </a:p>
                  </a:txBody>
                  <a:tcPr/>
                </a:tc>
                <a:extLst>
                  <a:ext uri="{0D108BD9-81ED-4DB2-BD59-A6C34878D82A}">
                    <a16:rowId xmlns:a16="http://schemas.microsoft.com/office/drawing/2014/main" val="4130780495"/>
                  </a:ext>
                </a:extLst>
              </a:tr>
              <a:tr h="370840">
                <a:tc>
                  <a:txBody>
                    <a:bodyPr/>
                    <a:lstStyle/>
                    <a:p>
                      <a:r>
                        <a:rPr lang="en-SG" dirty="0"/>
                        <a:t>Leisure</a:t>
                      </a:r>
                    </a:p>
                  </a:txBody>
                  <a:tcPr/>
                </a:tc>
                <a:tc>
                  <a:txBody>
                    <a:bodyPr/>
                    <a:lstStyle/>
                    <a:p>
                      <a:r>
                        <a:rPr lang="en-SG" dirty="0"/>
                        <a:t>Leisure</a:t>
                      </a:r>
                    </a:p>
                  </a:txBody>
                  <a:tcPr/>
                </a:tc>
                <a:tc>
                  <a:txBody>
                    <a:bodyPr/>
                    <a:lstStyle/>
                    <a:p>
                      <a:r>
                        <a:rPr lang="en-SG" dirty="0"/>
                        <a:t>In advance</a:t>
                      </a:r>
                    </a:p>
                  </a:txBody>
                  <a:tcPr/>
                </a:tc>
                <a:tc>
                  <a:txBody>
                    <a:bodyPr/>
                    <a:lstStyle/>
                    <a:p>
                      <a:r>
                        <a:rPr lang="en-SG" dirty="0"/>
                        <a:t>Leisure/Discounted/Economy</a:t>
                      </a:r>
                    </a:p>
                  </a:txBody>
                  <a:tcPr/>
                </a:tc>
                <a:tc>
                  <a:txBody>
                    <a:bodyPr/>
                    <a:lstStyle/>
                    <a:p>
                      <a:r>
                        <a:rPr lang="en-SG" dirty="0"/>
                        <a:t>Phase out discounted rooms as booking date gets closer</a:t>
                      </a:r>
                    </a:p>
                  </a:txBody>
                  <a:tcPr/>
                </a:tc>
                <a:tc>
                  <a:txBody>
                    <a:bodyPr/>
                    <a:lstStyle/>
                    <a:p>
                      <a:r>
                        <a:rPr lang="en-SG" dirty="0"/>
                        <a:t>Floor/Level, View from Room, Meals not included, pay extra for WiFi, Parking, Facilities, Housekeeping, etc.</a:t>
                      </a:r>
                    </a:p>
                  </a:txBody>
                  <a:tcPr/>
                </a:tc>
                <a:extLst>
                  <a:ext uri="{0D108BD9-81ED-4DB2-BD59-A6C34878D82A}">
                    <a16:rowId xmlns:a16="http://schemas.microsoft.com/office/drawing/2014/main" val="1688318887"/>
                  </a:ext>
                </a:extLst>
              </a:tr>
              <a:tr h="370840">
                <a:tc>
                  <a:txBody>
                    <a:bodyPr/>
                    <a:lstStyle/>
                    <a:p>
                      <a:r>
                        <a:rPr lang="en-SG" dirty="0"/>
                        <a:t>Business</a:t>
                      </a:r>
                    </a:p>
                  </a:txBody>
                  <a:tcPr/>
                </a:tc>
                <a:tc>
                  <a:txBody>
                    <a:bodyPr/>
                    <a:lstStyle/>
                    <a:p>
                      <a:r>
                        <a:rPr lang="en-SG" dirty="0"/>
                        <a:t>Business</a:t>
                      </a:r>
                    </a:p>
                  </a:txBody>
                  <a:tcPr/>
                </a:tc>
                <a:tc>
                  <a:txBody>
                    <a:bodyPr/>
                    <a:lstStyle/>
                    <a:p>
                      <a:r>
                        <a:rPr lang="en-SG" dirty="0"/>
                        <a:t>Just in time</a:t>
                      </a:r>
                    </a:p>
                  </a:txBody>
                  <a:tcPr/>
                </a:tc>
                <a:tc>
                  <a:txBody>
                    <a:bodyPr/>
                    <a:lstStyle/>
                    <a:p>
                      <a:r>
                        <a:rPr lang="en-SG" dirty="0"/>
                        <a:t>Full/Business</a:t>
                      </a:r>
                    </a:p>
                  </a:txBody>
                  <a:tcPr/>
                </a:tc>
                <a:tc>
                  <a:txBody>
                    <a:bodyPr/>
                    <a:lstStyle/>
                    <a:p>
                      <a:r>
                        <a:rPr lang="en-SG" dirty="0"/>
                        <a:t>Phase in full price rooms as booking date gets closer</a:t>
                      </a:r>
                    </a:p>
                  </a:txBody>
                  <a:tcPr/>
                </a:tc>
                <a:tc>
                  <a:txBody>
                    <a:bodyPr/>
                    <a:lstStyle/>
                    <a:p>
                      <a:r>
                        <a:rPr lang="en-SG" dirty="0"/>
                        <a:t>Free cancellation/rebooking, </a:t>
                      </a:r>
                    </a:p>
                    <a:p>
                      <a:r>
                        <a:rPr lang="en-SG" dirty="0"/>
                        <a:t>Premium services, Floor/Level, View from Room, Free WiFi, Parking, Hotel Lounges, Free meals, Facilities, Late check-in/check-outs</a:t>
                      </a:r>
                    </a:p>
                  </a:txBody>
                  <a:tcPr/>
                </a:tc>
                <a:extLst>
                  <a:ext uri="{0D108BD9-81ED-4DB2-BD59-A6C34878D82A}">
                    <a16:rowId xmlns:a16="http://schemas.microsoft.com/office/drawing/2014/main" val="2032926384"/>
                  </a:ext>
                </a:extLst>
              </a:tr>
            </a:tbl>
          </a:graphicData>
        </a:graphic>
      </p:graphicFrame>
      <p:sp>
        <p:nvSpPr>
          <p:cNvPr id="9" name="TextBox 8">
            <a:extLst>
              <a:ext uri="{FF2B5EF4-FFF2-40B4-BE49-F238E27FC236}">
                <a16:creationId xmlns:a16="http://schemas.microsoft.com/office/drawing/2014/main" id="{226E4AE4-BD20-2734-F47B-53607E9D6138}"/>
              </a:ext>
            </a:extLst>
          </p:cNvPr>
          <p:cNvSpPr txBox="1"/>
          <p:nvPr/>
        </p:nvSpPr>
        <p:spPr>
          <a:xfrm>
            <a:off x="460799" y="5155538"/>
            <a:ext cx="11270401" cy="1477328"/>
          </a:xfrm>
          <a:prstGeom prst="rect">
            <a:avLst/>
          </a:prstGeom>
          <a:noFill/>
        </p:spPr>
        <p:txBody>
          <a:bodyPr wrap="square">
            <a:spAutoFit/>
          </a:bodyPr>
          <a:lstStyle/>
          <a:p>
            <a:r>
              <a:rPr lang="en-US" dirty="0"/>
              <a:t>The hotel might also require Guests to stay on a Saturday night to get the discounted room on Monday. </a:t>
            </a:r>
          </a:p>
          <a:p>
            <a:r>
              <a:rPr lang="en-US" dirty="0"/>
              <a:t>Business travelers prefer to stay at home on weekends. </a:t>
            </a:r>
          </a:p>
          <a:p>
            <a:r>
              <a:rPr lang="en-US" dirty="0"/>
              <a:t>Leisure customers (price sensitive) are more likely to book this weekend stay. </a:t>
            </a:r>
          </a:p>
          <a:p>
            <a:r>
              <a:rPr lang="en-US" dirty="0"/>
              <a:t>Therefore, the hotel sells as many rooms as possible to business customers at a higher price while ensuring that it maintains a high level of room utilization.</a:t>
            </a:r>
            <a:endParaRPr lang="en-SG" dirty="0"/>
          </a:p>
        </p:txBody>
      </p:sp>
    </p:spTree>
    <p:extLst>
      <p:ext uri="{BB962C8B-B14F-4D97-AF65-F5344CB8AC3E}">
        <p14:creationId xmlns:p14="http://schemas.microsoft.com/office/powerpoint/2010/main" val="14741896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64AF7-F861-8580-8C64-577CC996BD58}"/>
              </a:ext>
            </a:extLst>
          </p:cNvPr>
          <p:cNvSpPr>
            <a:spLocks noGrp="1"/>
          </p:cNvSpPr>
          <p:nvPr>
            <p:ph type="title"/>
          </p:nvPr>
        </p:nvSpPr>
        <p:spPr>
          <a:xfrm>
            <a:off x="838200" y="365125"/>
            <a:ext cx="10515600" cy="668545"/>
          </a:xfrm>
        </p:spPr>
        <p:txBody>
          <a:bodyPr>
            <a:normAutofit/>
          </a:bodyPr>
          <a:lstStyle/>
          <a:p>
            <a:pPr algn="ctr"/>
            <a:r>
              <a:rPr lang="en-SG" sz="3200" b="1" dirty="0"/>
              <a:t>Airlines Industry - Ticket Price Differentiation</a:t>
            </a:r>
          </a:p>
        </p:txBody>
      </p:sp>
      <p:graphicFrame>
        <p:nvGraphicFramePr>
          <p:cNvPr id="4" name="Table 4">
            <a:extLst>
              <a:ext uri="{FF2B5EF4-FFF2-40B4-BE49-F238E27FC236}">
                <a16:creationId xmlns:a16="http://schemas.microsoft.com/office/drawing/2014/main" id="{FE9C13E7-7FE4-6023-2C6F-FA2AF00982C1}"/>
              </a:ext>
            </a:extLst>
          </p:cNvPr>
          <p:cNvGraphicFramePr>
            <a:graphicFrameLocks noGrp="1"/>
          </p:cNvGraphicFramePr>
          <p:nvPr>
            <p:ph idx="1"/>
            <p:extLst>
              <p:ext uri="{D42A27DB-BD31-4B8C-83A1-F6EECF244321}">
                <p14:modId xmlns:p14="http://schemas.microsoft.com/office/powerpoint/2010/main" val="499514930"/>
              </p:ext>
            </p:extLst>
          </p:nvPr>
        </p:nvGraphicFramePr>
        <p:xfrm>
          <a:off x="1366375" y="1527451"/>
          <a:ext cx="9459249" cy="2860040"/>
        </p:xfrm>
        <a:graphic>
          <a:graphicData uri="http://schemas.openxmlformats.org/drawingml/2006/table">
            <a:tbl>
              <a:tblPr firstRow="1" bandRow="1">
                <a:tableStyleId>{5940675A-B579-460E-94D1-54222C63F5DA}</a:tableStyleId>
              </a:tblPr>
              <a:tblGrid>
                <a:gridCol w="2019999">
                  <a:extLst>
                    <a:ext uri="{9D8B030D-6E8A-4147-A177-3AD203B41FA5}">
                      <a16:colId xmlns:a16="http://schemas.microsoft.com/office/drawing/2014/main" val="2240259534"/>
                    </a:ext>
                  </a:extLst>
                </a:gridCol>
                <a:gridCol w="7439250">
                  <a:extLst>
                    <a:ext uri="{9D8B030D-6E8A-4147-A177-3AD203B41FA5}">
                      <a16:colId xmlns:a16="http://schemas.microsoft.com/office/drawing/2014/main" val="16485732"/>
                    </a:ext>
                  </a:extLst>
                </a:gridCol>
              </a:tblGrid>
              <a:tr h="370840">
                <a:tc>
                  <a:txBody>
                    <a:bodyPr/>
                    <a:lstStyle/>
                    <a:p>
                      <a:r>
                        <a:rPr lang="en-US" sz="1800" b="1" i="0" kern="1200" dirty="0">
                          <a:solidFill>
                            <a:schemeClr val="tx1"/>
                          </a:solidFill>
                          <a:effectLst/>
                          <a:latin typeface="+mn-lt"/>
                          <a:ea typeface="+mn-ea"/>
                          <a:cs typeface="+mn-cs"/>
                        </a:rPr>
                        <a:t>By compartment</a:t>
                      </a:r>
                      <a:endParaRPr lang="en-SG" i="0" dirty="0"/>
                    </a:p>
                  </a:txBody>
                  <a:tcPr/>
                </a:tc>
                <a:tc>
                  <a:txBody>
                    <a:bodyPr/>
                    <a:lstStyle/>
                    <a:p>
                      <a:r>
                        <a:rPr lang="en-US" sz="1800" b="0" i="0" kern="1200" dirty="0">
                          <a:solidFill>
                            <a:schemeClr val="tx1"/>
                          </a:solidFill>
                          <a:effectLst/>
                          <a:latin typeface="+mn-lt"/>
                          <a:ea typeface="+mn-ea"/>
                          <a:cs typeface="+mn-cs"/>
                        </a:rPr>
                        <a:t>First/Business/Economy</a:t>
                      </a:r>
                      <a:endParaRPr lang="en-SG" dirty="0"/>
                    </a:p>
                  </a:txBody>
                  <a:tcPr/>
                </a:tc>
                <a:extLst>
                  <a:ext uri="{0D108BD9-81ED-4DB2-BD59-A6C34878D82A}">
                    <a16:rowId xmlns:a16="http://schemas.microsoft.com/office/drawing/2014/main" val="414477567"/>
                  </a:ext>
                </a:extLst>
              </a:tr>
              <a:tr h="0">
                <a:tc>
                  <a:txBody>
                    <a:bodyPr/>
                    <a:lstStyle/>
                    <a:p>
                      <a:r>
                        <a:rPr lang="en-US" sz="1800" b="1" i="0" kern="1200" dirty="0">
                          <a:solidFill>
                            <a:schemeClr val="tx1"/>
                          </a:solidFill>
                          <a:effectLst/>
                          <a:latin typeface="+mn-lt"/>
                          <a:ea typeface="+mn-ea"/>
                          <a:cs typeface="+mn-cs"/>
                        </a:rPr>
                        <a:t>By time of booking</a:t>
                      </a:r>
                      <a:endParaRPr lang="en-SG" i="0" dirty="0"/>
                    </a:p>
                  </a:txBody>
                  <a:tcPr/>
                </a:tc>
                <a:tc>
                  <a:txBody>
                    <a:bodyPr/>
                    <a:lstStyle/>
                    <a:p>
                      <a:r>
                        <a:rPr lang="en-US" sz="1800" b="0" i="0" kern="1200" dirty="0">
                          <a:solidFill>
                            <a:schemeClr val="tx1"/>
                          </a:solidFill>
                          <a:effectLst/>
                          <a:latin typeface="+mn-lt"/>
                          <a:ea typeface="+mn-ea"/>
                          <a:cs typeface="+mn-cs"/>
                        </a:rPr>
                        <a:t>Early bird discount, last minute offers</a:t>
                      </a:r>
                      <a:endParaRPr lang="en-SG" dirty="0"/>
                    </a:p>
                  </a:txBody>
                  <a:tcPr/>
                </a:tc>
                <a:extLst>
                  <a:ext uri="{0D108BD9-81ED-4DB2-BD59-A6C34878D82A}">
                    <a16:rowId xmlns:a16="http://schemas.microsoft.com/office/drawing/2014/main" val="82919420"/>
                  </a:ext>
                </a:extLst>
              </a:tr>
              <a:tr h="370840">
                <a:tc>
                  <a:txBody>
                    <a:bodyPr/>
                    <a:lstStyle/>
                    <a:p>
                      <a:r>
                        <a:rPr lang="en-US" sz="1800" b="1" i="0" kern="1200" dirty="0">
                          <a:solidFill>
                            <a:schemeClr val="tx1"/>
                          </a:solidFill>
                          <a:effectLst/>
                          <a:latin typeface="+mn-lt"/>
                          <a:ea typeface="+mn-ea"/>
                          <a:cs typeface="+mn-cs"/>
                        </a:rPr>
                        <a:t>By season</a:t>
                      </a:r>
                      <a:endParaRPr lang="en-SG" i="0" dirty="0"/>
                    </a:p>
                  </a:txBody>
                  <a:tcPr/>
                </a:tc>
                <a:tc>
                  <a:txBody>
                    <a:bodyPr/>
                    <a:lstStyle/>
                    <a:p>
                      <a:r>
                        <a:rPr lang="en-US" sz="1800" b="0" i="0" kern="1200" dirty="0">
                          <a:solidFill>
                            <a:schemeClr val="tx1"/>
                          </a:solidFill>
                          <a:effectLst/>
                          <a:latin typeface="+mn-lt"/>
                          <a:ea typeface="+mn-ea"/>
                          <a:cs typeface="+mn-cs"/>
                        </a:rPr>
                        <a:t>Strong or poor demand</a:t>
                      </a:r>
                      <a:endParaRPr lang="en-SG" dirty="0"/>
                    </a:p>
                  </a:txBody>
                  <a:tcPr/>
                </a:tc>
                <a:extLst>
                  <a:ext uri="{0D108BD9-81ED-4DB2-BD59-A6C34878D82A}">
                    <a16:rowId xmlns:a16="http://schemas.microsoft.com/office/drawing/2014/main" val="1907907816"/>
                  </a:ext>
                </a:extLst>
              </a:tr>
              <a:tr h="370840">
                <a:tc>
                  <a:txBody>
                    <a:bodyPr/>
                    <a:lstStyle/>
                    <a:p>
                      <a:r>
                        <a:rPr lang="en-US" sz="1800" b="1" i="0" kern="1200" dirty="0">
                          <a:solidFill>
                            <a:schemeClr val="tx1"/>
                          </a:solidFill>
                          <a:effectLst/>
                          <a:latin typeface="+mn-lt"/>
                          <a:ea typeface="+mn-ea"/>
                          <a:cs typeface="+mn-cs"/>
                        </a:rPr>
                        <a:t>By region</a:t>
                      </a:r>
                      <a:endParaRPr lang="en-SG" i="0" dirty="0"/>
                    </a:p>
                  </a:txBody>
                  <a:tcPr/>
                </a:tc>
                <a:tc>
                  <a:txBody>
                    <a:bodyPr/>
                    <a:lstStyle/>
                    <a:p>
                      <a:r>
                        <a:rPr lang="en-US" dirty="0"/>
                        <a:t>By airports of departure/arrival (special airport surcharges) (also called Origin and Destination, O&amp;D)</a:t>
                      </a:r>
                      <a:endParaRPr lang="en-SG" dirty="0"/>
                    </a:p>
                  </a:txBody>
                  <a:tcPr/>
                </a:tc>
                <a:extLst>
                  <a:ext uri="{0D108BD9-81ED-4DB2-BD59-A6C34878D82A}">
                    <a16:rowId xmlns:a16="http://schemas.microsoft.com/office/drawing/2014/main" val="2069007989"/>
                  </a:ext>
                </a:extLst>
              </a:tr>
              <a:tr h="370840">
                <a:tc>
                  <a:txBody>
                    <a:bodyPr/>
                    <a:lstStyle/>
                    <a:p>
                      <a:r>
                        <a:rPr lang="en-US" sz="1800" b="1" i="0" kern="1200" dirty="0">
                          <a:solidFill>
                            <a:schemeClr val="tx1"/>
                          </a:solidFill>
                          <a:effectLst/>
                          <a:latin typeface="+mn-lt"/>
                          <a:ea typeface="+mn-ea"/>
                          <a:cs typeface="+mn-cs"/>
                        </a:rPr>
                        <a:t>By destination</a:t>
                      </a:r>
                      <a:endParaRPr lang="en-SG" i="0" dirty="0"/>
                    </a:p>
                  </a:txBody>
                  <a:tcPr/>
                </a:tc>
                <a:tc>
                  <a:txBody>
                    <a:bodyPr/>
                    <a:lstStyle/>
                    <a:p>
                      <a:r>
                        <a:rPr lang="en-US" sz="1800" b="0" i="0" kern="1200" dirty="0">
                          <a:solidFill>
                            <a:schemeClr val="tx1"/>
                          </a:solidFill>
                          <a:effectLst/>
                          <a:latin typeface="+mn-lt"/>
                          <a:ea typeface="+mn-ea"/>
                          <a:cs typeface="+mn-cs"/>
                        </a:rPr>
                        <a:t>National/Continental/Intercontinental</a:t>
                      </a:r>
                      <a:endParaRPr lang="en-SG" dirty="0"/>
                    </a:p>
                  </a:txBody>
                  <a:tcPr/>
                </a:tc>
                <a:extLst>
                  <a:ext uri="{0D108BD9-81ED-4DB2-BD59-A6C34878D82A}">
                    <a16:rowId xmlns:a16="http://schemas.microsoft.com/office/drawing/2014/main" val="3105756092"/>
                  </a:ext>
                </a:extLst>
              </a:tr>
              <a:tr h="370840">
                <a:tc>
                  <a:txBody>
                    <a:bodyPr/>
                    <a:lstStyle/>
                    <a:p>
                      <a:r>
                        <a:rPr lang="en-US" sz="1800" b="1" i="0" kern="1200" dirty="0">
                          <a:solidFill>
                            <a:schemeClr val="tx1"/>
                          </a:solidFill>
                          <a:effectLst/>
                          <a:latin typeface="+mn-lt"/>
                          <a:ea typeface="+mn-ea"/>
                          <a:cs typeface="+mn-cs"/>
                        </a:rPr>
                        <a:t>By quantity</a:t>
                      </a:r>
                      <a:endParaRPr lang="en-SG" i="0" dirty="0"/>
                    </a:p>
                  </a:txBody>
                  <a:tcPr/>
                </a:tc>
                <a:tc>
                  <a:txBody>
                    <a:bodyPr/>
                    <a:lstStyle/>
                    <a:p>
                      <a:r>
                        <a:rPr lang="en-US" sz="1800" b="0" i="0" kern="1200" dirty="0">
                          <a:solidFill>
                            <a:schemeClr val="tx1"/>
                          </a:solidFill>
                          <a:effectLst/>
                          <a:latin typeface="+mn-lt"/>
                          <a:ea typeface="+mn-ea"/>
                          <a:cs typeface="+mn-cs"/>
                        </a:rPr>
                        <a:t>By the number of participating persons (volume discount)</a:t>
                      </a:r>
                      <a:endParaRPr lang="en-SG" dirty="0"/>
                    </a:p>
                  </a:txBody>
                  <a:tcPr/>
                </a:tc>
                <a:extLst>
                  <a:ext uri="{0D108BD9-81ED-4DB2-BD59-A6C34878D82A}">
                    <a16:rowId xmlns:a16="http://schemas.microsoft.com/office/drawing/2014/main" val="1932178762"/>
                  </a:ext>
                </a:extLst>
              </a:tr>
              <a:tr h="370840">
                <a:tc>
                  <a:txBody>
                    <a:bodyPr/>
                    <a:lstStyle/>
                    <a:p>
                      <a:r>
                        <a:rPr lang="en-US" sz="1800" b="1" i="0" kern="1200" dirty="0">
                          <a:solidFill>
                            <a:schemeClr val="tx1"/>
                          </a:solidFill>
                          <a:effectLst/>
                          <a:latin typeface="+mn-lt"/>
                          <a:ea typeface="+mn-ea"/>
                          <a:cs typeface="+mn-cs"/>
                        </a:rPr>
                        <a:t>By sales channel</a:t>
                      </a:r>
                      <a:endParaRPr lang="en-SG" i="0" dirty="0"/>
                    </a:p>
                  </a:txBody>
                  <a:tcPr/>
                </a:tc>
                <a:tc>
                  <a:txBody>
                    <a:bodyPr/>
                    <a:lstStyle/>
                    <a:p>
                      <a:r>
                        <a:rPr lang="en-US" sz="1800" b="0" i="0" kern="1200" dirty="0">
                          <a:solidFill>
                            <a:schemeClr val="tx1"/>
                          </a:solidFill>
                          <a:effectLst/>
                          <a:latin typeface="+mn-lt"/>
                          <a:ea typeface="+mn-ea"/>
                          <a:cs typeface="+mn-cs"/>
                        </a:rPr>
                        <a:t>Online-only fares, direct booking cheaper than booking via Agency</a:t>
                      </a:r>
                      <a:r>
                        <a:rPr lang="en-US" dirty="0"/>
                        <a:t> </a:t>
                      </a:r>
                      <a:endParaRPr lang="en-SG" dirty="0"/>
                    </a:p>
                  </a:txBody>
                  <a:tcPr/>
                </a:tc>
                <a:extLst>
                  <a:ext uri="{0D108BD9-81ED-4DB2-BD59-A6C34878D82A}">
                    <a16:rowId xmlns:a16="http://schemas.microsoft.com/office/drawing/2014/main" val="1614997366"/>
                  </a:ext>
                </a:extLst>
              </a:tr>
            </a:tbl>
          </a:graphicData>
        </a:graphic>
      </p:graphicFrame>
    </p:spTree>
    <p:extLst>
      <p:ext uri="{BB962C8B-B14F-4D97-AF65-F5344CB8AC3E}">
        <p14:creationId xmlns:p14="http://schemas.microsoft.com/office/powerpoint/2010/main" val="42491940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AF698-6407-A07D-245C-019BE37ED4E7}"/>
              </a:ext>
            </a:extLst>
          </p:cNvPr>
          <p:cNvSpPr>
            <a:spLocks noGrp="1"/>
          </p:cNvSpPr>
          <p:nvPr>
            <p:ph type="title"/>
          </p:nvPr>
        </p:nvSpPr>
        <p:spPr>
          <a:xfrm>
            <a:off x="838200" y="151765"/>
            <a:ext cx="10515600" cy="721995"/>
          </a:xfrm>
        </p:spPr>
        <p:txBody>
          <a:bodyPr anchor="t">
            <a:normAutofit/>
          </a:bodyPr>
          <a:lstStyle/>
          <a:p>
            <a:pPr algn="ctr"/>
            <a:r>
              <a:rPr lang="en-SG" dirty="0"/>
              <a:t>Demand Forecast</a:t>
            </a:r>
          </a:p>
        </p:txBody>
      </p:sp>
      <p:sp>
        <p:nvSpPr>
          <p:cNvPr id="3" name="Content Placeholder 2">
            <a:extLst>
              <a:ext uri="{FF2B5EF4-FFF2-40B4-BE49-F238E27FC236}">
                <a16:creationId xmlns:a16="http://schemas.microsoft.com/office/drawing/2014/main" id="{F700C627-1C2A-C1C2-86D7-B2926D619988}"/>
              </a:ext>
            </a:extLst>
          </p:cNvPr>
          <p:cNvSpPr>
            <a:spLocks noGrp="1"/>
          </p:cNvSpPr>
          <p:nvPr>
            <p:ph idx="1"/>
          </p:nvPr>
        </p:nvSpPr>
        <p:spPr>
          <a:xfrm>
            <a:off x="358879" y="2785239"/>
            <a:ext cx="11474244" cy="3807292"/>
          </a:xfrm>
        </p:spPr>
        <p:txBody>
          <a:bodyPr>
            <a:normAutofit fontScale="92500" lnSpcReduction="10000"/>
          </a:bodyPr>
          <a:lstStyle/>
          <a:p>
            <a:r>
              <a:rPr lang="en-US" sz="1800" dirty="0"/>
              <a:t>Demand forecasting -  Analyse historical sales data, current market research, and consumer trends to accurately predict demand. </a:t>
            </a:r>
          </a:p>
          <a:p>
            <a:r>
              <a:rPr lang="en-US" sz="1800" dirty="0"/>
              <a:t>Overcome demand forecasting challenges by employing a holistic solution that tracks everything you need, including:</a:t>
            </a:r>
          </a:p>
          <a:p>
            <a:pPr lvl="1"/>
            <a:r>
              <a:rPr lang="en-US" sz="1800" dirty="0"/>
              <a:t>Accurately monitoring of  every SKU and stock level in real-time</a:t>
            </a:r>
          </a:p>
          <a:p>
            <a:pPr lvl="1"/>
            <a:r>
              <a:rPr lang="en-US" sz="1800" dirty="0"/>
              <a:t>High availability of historical sales forecasting data with statistical modeling to manage seasonal variations and time series forecasting</a:t>
            </a:r>
          </a:p>
          <a:p>
            <a:pPr lvl="1"/>
            <a:r>
              <a:rPr lang="en-US" sz="1800" dirty="0"/>
              <a:t>Sophisticated forecasting tools for calculating accurate supplier lead times by tracking each supplier and vendor for more accurate reorder point planning</a:t>
            </a:r>
          </a:p>
          <a:p>
            <a:pPr lvl="1"/>
            <a:r>
              <a:rPr lang="en-US" sz="1800" dirty="0"/>
              <a:t>A single source of truth for accurate data modeling</a:t>
            </a:r>
          </a:p>
          <a:p>
            <a:pPr lvl="1"/>
            <a:r>
              <a:rPr lang="en-US" sz="1800" dirty="0"/>
              <a:t>The ability to see accurate pricing and lead times for suppliers to meet demand and maintain margins.</a:t>
            </a:r>
          </a:p>
          <a:p>
            <a:pPr lvl="1"/>
            <a:r>
              <a:rPr lang="en-US" sz="1800" dirty="0"/>
              <a:t>Forecasting and projection tools to quickly adapt to new supply chain disruptions, pricing anomalies, or unexpected consumer demand</a:t>
            </a:r>
          </a:p>
          <a:p>
            <a:pPr lvl="1"/>
            <a:r>
              <a:rPr lang="en-US" sz="1800" dirty="0"/>
              <a:t>Artificial intelligence and machine learning to continually improve your demand forecasting, pricing, and supply chain management</a:t>
            </a:r>
            <a:endParaRPr lang="en-SG" sz="1800" dirty="0"/>
          </a:p>
        </p:txBody>
      </p:sp>
      <p:pic>
        <p:nvPicPr>
          <p:cNvPr id="5" name="Picture 4" descr="Chart&#10;&#10;Description automatically generated">
            <a:extLst>
              <a:ext uri="{FF2B5EF4-FFF2-40B4-BE49-F238E27FC236}">
                <a16:creationId xmlns:a16="http://schemas.microsoft.com/office/drawing/2014/main" id="{18BD8297-F9CB-5D80-DC28-76B83E7C16C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533209" y="849227"/>
            <a:ext cx="7125585" cy="1776984"/>
          </a:xfrm>
          <a:prstGeom prst="rect">
            <a:avLst/>
          </a:prstGeom>
        </p:spPr>
      </p:pic>
      <p:sp>
        <p:nvSpPr>
          <p:cNvPr id="6" name="TextBox 5">
            <a:extLst>
              <a:ext uri="{FF2B5EF4-FFF2-40B4-BE49-F238E27FC236}">
                <a16:creationId xmlns:a16="http://schemas.microsoft.com/office/drawing/2014/main" id="{824B6EC1-CCCC-8E72-BA3F-710817CBC94D}"/>
              </a:ext>
            </a:extLst>
          </p:cNvPr>
          <p:cNvSpPr txBox="1"/>
          <p:nvPr/>
        </p:nvSpPr>
        <p:spPr>
          <a:xfrm>
            <a:off x="8959990" y="2554407"/>
            <a:ext cx="3132773" cy="230832"/>
          </a:xfrm>
          <a:prstGeom prst="rect">
            <a:avLst/>
          </a:prstGeom>
          <a:noFill/>
        </p:spPr>
        <p:txBody>
          <a:bodyPr wrap="square" rtlCol="0">
            <a:spAutoFit/>
          </a:bodyPr>
          <a:lstStyle/>
          <a:p>
            <a:r>
              <a:rPr lang="en-MY" sz="900" dirty="0">
                <a:hlinkClick r:id="rId4" tooltip="https://www.frontiersin.org/articles/10.3389/fpls.2021.657629/full"/>
              </a:rPr>
              <a:t>This Photo</a:t>
            </a:r>
            <a:r>
              <a:rPr lang="en-MY" sz="900" dirty="0"/>
              <a:t> by Unknown Author is licensed under </a:t>
            </a:r>
            <a:r>
              <a:rPr lang="en-MY" sz="900" dirty="0">
                <a:hlinkClick r:id="rId5" tooltip="https://creativecommons.org/licenses/by/3.0/"/>
              </a:rPr>
              <a:t>CC BY</a:t>
            </a:r>
            <a:endParaRPr lang="en-MY" sz="900" dirty="0"/>
          </a:p>
        </p:txBody>
      </p:sp>
    </p:spTree>
    <p:extLst>
      <p:ext uri="{BB962C8B-B14F-4D97-AF65-F5344CB8AC3E}">
        <p14:creationId xmlns:p14="http://schemas.microsoft.com/office/powerpoint/2010/main" val="26746160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2F0B3-027C-5916-7B37-1A150BE00240}"/>
              </a:ext>
            </a:extLst>
          </p:cNvPr>
          <p:cNvSpPr>
            <a:spLocks noGrp="1"/>
          </p:cNvSpPr>
          <p:nvPr>
            <p:ph type="title"/>
          </p:nvPr>
        </p:nvSpPr>
        <p:spPr>
          <a:xfrm>
            <a:off x="838200" y="-2972"/>
            <a:ext cx="10515600" cy="699043"/>
          </a:xfrm>
        </p:spPr>
        <p:txBody>
          <a:bodyPr>
            <a:normAutofit/>
          </a:bodyPr>
          <a:lstStyle/>
          <a:p>
            <a:pPr algn="ctr"/>
            <a:r>
              <a:rPr lang="en-US" sz="3200" b="1" dirty="0"/>
              <a:t>Simple Linear Demand Function</a:t>
            </a:r>
            <a:endParaRPr lang="en-SG" sz="3200" b="1" dirty="0"/>
          </a:p>
        </p:txBody>
      </p:sp>
      <p:sp>
        <p:nvSpPr>
          <p:cNvPr id="3" name="Content Placeholder 2">
            <a:extLst>
              <a:ext uri="{FF2B5EF4-FFF2-40B4-BE49-F238E27FC236}">
                <a16:creationId xmlns:a16="http://schemas.microsoft.com/office/drawing/2014/main" id="{95FEFF04-8896-1B75-B9BE-23A366ECD458}"/>
              </a:ext>
            </a:extLst>
          </p:cNvPr>
          <p:cNvSpPr>
            <a:spLocks noGrp="1"/>
          </p:cNvSpPr>
          <p:nvPr>
            <p:ph idx="1"/>
          </p:nvPr>
        </p:nvSpPr>
        <p:spPr>
          <a:xfrm>
            <a:off x="838200" y="696071"/>
            <a:ext cx="10515600" cy="6042657"/>
          </a:xfrm>
        </p:spPr>
        <p:txBody>
          <a:bodyPr>
            <a:noAutofit/>
          </a:bodyPr>
          <a:lstStyle/>
          <a:p>
            <a:pPr marL="0" indent="0">
              <a:buNone/>
            </a:pPr>
            <a:r>
              <a:rPr lang="en-US" sz="1800" dirty="0"/>
              <a:t>1) Write down the basic linear function, </a:t>
            </a:r>
          </a:p>
          <a:p>
            <a:pPr marL="0" indent="0">
              <a:buNone/>
            </a:pPr>
            <a:r>
              <a:rPr lang="en-US" sz="1800" dirty="0"/>
              <a:t>Y = mX + b (Basic Linear function)</a:t>
            </a:r>
          </a:p>
          <a:p>
            <a:pPr marL="0" indent="0">
              <a:buNone/>
            </a:pPr>
            <a:r>
              <a:rPr lang="en-US" sz="1800" dirty="0"/>
              <a:t>X = mY + b</a:t>
            </a:r>
            <a:endParaRPr lang="en-SG" sz="1800" baseline="-25000" dirty="0"/>
          </a:p>
          <a:p>
            <a:pPr marL="0" indent="0">
              <a:buNone/>
            </a:pPr>
            <a:r>
              <a:rPr lang="en-US" sz="1800" dirty="0"/>
              <a:t>Demand function (Q</a:t>
            </a:r>
            <a:r>
              <a:rPr lang="en-US" sz="1800" baseline="-25000" dirty="0"/>
              <a:t>D</a:t>
            </a:r>
            <a:r>
              <a:rPr lang="en-US" sz="1800" dirty="0"/>
              <a:t>) = slope(m)*Price(P) + X-Axis Intercept/Quantity intercept (b)</a:t>
            </a:r>
          </a:p>
          <a:p>
            <a:pPr marL="0" indent="0">
              <a:buNone/>
            </a:pPr>
            <a:r>
              <a:rPr lang="en-US" sz="1800" b="1" dirty="0"/>
              <a:t>Q</a:t>
            </a:r>
            <a:r>
              <a:rPr lang="en-US" sz="1800" b="1" baseline="-25000" dirty="0"/>
              <a:t>D</a:t>
            </a:r>
            <a:r>
              <a:rPr lang="en-US" sz="1800" b="1" dirty="0"/>
              <a:t> = mP + b</a:t>
            </a:r>
          </a:p>
          <a:p>
            <a:pPr marL="0" indent="0">
              <a:buNone/>
            </a:pPr>
            <a:endParaRPr lang="en-US" sz="1800" dirty="0"/>
          </a:p>
          <a:p>
            <a:pPr marL="0" indent="0">
              <a:buNone/>
            </a:pPr>
            <a:r>
              <a:rPr lang="en-US" sz="1800" dirty="0"/>
              <a:t>2) Find two ordered pairs of Price(P) and Quantity(Q), </a:t>
            </a:r>
          </a:p>
          <a:p>
            <a:pPr marL="0" indent="0">
              <a:buNone/>
            </a:pPr>
            <a:r>
              <a:rPr lang="en-US" sz="1800" dirty="0"/>
              <a:t>For Example: When unit price is INR 3.00 (P</a:t>
            </a:r>
            <a:r>
              <a:rPr lang="en-US" sz="1800" baseline="-25000" dirty="0"/>
              <a:t>1</a:t>
            </a:r>
            <a:r>
              <a:rPr lang="en-US" sz="1800" dirty="0"/>
              <a:t>), Customers order 1000 units (Q</a:t>
            </a:r>
            <a:r>
              <a:rPr lang="en-US" sz="1800" baseline="-25000" dirty="0"/>
              <a:t>1</a:t>
            </a:r>
            <a:r>
              <a:rPr lang="en-US" sz="1800" dirty="0"/>
              <a:t>) of Product.</a:t>
            </a:r>
          </a:p>
          <a:p>
            <a:pPr marL="0" indent="0">
              <a:buNone/>
            </a:pPr>
            <a:r>
              <a:rPr lang="en-US" sz="1800" dirty="0"/>
              <a:t>When unit price is INR 4.00 (P</a:t>
            </a:r>
            <a:r>
              <a:rPr lang="en-US" sz="1800" baseline="-25000" dirty="0"/>
              <a:t>2</a:t>
            </a:r>
            <a:r>
              <a:rPr lang="en-US" sz="1800" dirty="0"/>
              <a:t>), Customers order only 800 unit (Q</a:t>
            </a:r>
            <a:r>
              <a:rPr lang="en-US" sz="1800" baseline="-25000" dirty="0"/>
              <a:t>2</a:t>
            </a:r>
            <a:r>
              <a:rPr lang="en-US" sz="1800" dirty="0"/>
              <a:t>) of Product.</a:t>
            </a:r>
          </a:p>
          <a:p>
            <a:pPr marL="0" indent="0">
              <a:buNone/>
            </a:pPr>
            <a:endParaRPr lang="en-US" sz="1800" dirty="0"/>
          </a:p>
          <a:p>
            <a:pPr marL="0" indent="0">
              <a:buNone/>
            </a:pPr>
            <a:r>
              <a:rPr lang="en-US" sz="1800" dirty="0"/>
              <a:t>3) Calculate the slope of the demand function, m = (Q</a:t>
            </a:r>
            <a:r>
              <a:rPr lang="en-US" sz="1800" baseline="-25000" dirty="0"/>
              <a:t>2</a:t>
            </a:r>
            <a:r>
              <a:rPr lang="en-US" sz="1800" dirty="0"/>
              <a:t>-Q</a:t>
            </a:r>
            <a:r>
              <a:rPr lang="en-US" sz="1800" baseline="-25000" dirty="0"/>
              <a:t>1</a:t>
            </a:r>
            <a:r>
              <a:rPr lang="en-US" sz="1800" dirty="0"/>
              <a:t>)/(P</a:t>
            </a:r>
            <a:r>
              <a:rPr lang="en-US" sz="1800" baseline="-25000" dirty="0"/>
              <a:t>2</a:t>
            </a:r>
            <a:r>
              <a:rPr lang="en-US" sz="1800" dirty="0"/>
              <a:t>-P</a:t>
            </a:r>
            <a:r>
              <a:rPr lang="en-US" sz="1800" baseline="-25000" dirty="0"/>
              <a:t>1</a:t>
            </a:r>
            <a:r>
              <a:rPr lang="en-US" sz="1800" dirty="0"/>
              <a:t>) = -200 (downward slope, as expected)</a:t>
            </a:r>
          </a:p>
          <a:p>
            <a:pPr marL="0" indent="0">
              <a:buNone/>
            </a:pPr>
            <a:endParaRPr lang="en-US" sz="1800" dirty="0"/>
          </a:p>
          <a:p>
            <a:pPr marL="0" indent="0">
              <a:buNone/>
            </a:pPr>
            <a:r>
              <a:rPr lang="en-US" sz="1800" dirty="0"/>
              <a:t>4) Calculate X-intercept of Demand Function.</a:t>
            </a:r>
          </a:p>
          <a:p>
            <a:pPr marL="0" indent="0" algn="ctr">
              <a:buNone/>
            </a:pPr>
            <a:r>
              <a:rPr lang="en-US" sz="1800" dirty="0"/>
              <a:t>1000 = (-200*3) + b</a:t>
            </a:r>
          </a:p>
          <a:p>
            <a:pPr marL="0" indent="0" algn="ctr">
              <a:buNone/>
            </a:pPr>
            <a:r>
              <a:rPr lang="en-US" sz="1800" dirty="0"/>
              <a:t>b = 1600</a:t>
            </a:r>
          </a:p>
          <a:p>
            <a:pPr marL="0" indent="0" algn="ctr">
              <a:buNone/>
            </a:pPr>
            <a:r>
              <a:rPr lang="en-US" sz="1800" dirty="0"/>
              <a:t>800 = (-200*4) + 1600</a:t>
            </a:r>
          </a:p>
          <a:p>
            <a:pPr marL="0" indent="0">
              <a:buNone/>
            </a:pPr>
            <a:endParaRPr lang="en-US" sz="1800" dirty="0"/>
          </a:p>
        </p:txBody>
      </p:sp>
      <p:sp>
        <p:nvSpPr>
          <p:cNvPr id="4" name="TextBox 3">
            <a:extLst>
              <a:ext uri="{FF2B5EF4-FFF2-40B4-BE49-F238E27FC236}">
                <a16:creationId xmlns:a16="http://schemas.microsoft.com/office/drawing/2014/main" id="{38278306-986B-EB61-6B01-731B1119B903}"/>
              </a:ext>
            </a:extLst>
          </p:cNvPr>
          <p:cNvSpPr txBox="1"/>
          <p:nvPr/>
        </p:nvSpPr>
        <p:spPr>
          <a:xfrm>
            <a:off x="7264890" y="6219641"/>
            <a:ext cx="1344228" cy="369332"/>
          </a:xfrm>
          <a:prstGeom prst="rect">
            <a:avLst/>
          </a:prstGeom>
          <a:noFill/>
        </p:spPr>
        <p:txBody>
          <a:bodyPr wrap="square" rtlCol="0">
            <a:spAutoFit/>
          </a:bodyPr>
          <a:lstStyle/>
          <a:p>
            <a:pPr algn="ctr"/>
            <a:r>
              <a:rPr lang="en-US" sz="1800" dirty="0">
                <a:solidFill>
                  <a:srgbClr val="0070C0"/>
                </a:solidFill>
              </a:rPr>
              <a:t>(it works!)</a:t>
            </a:r>
            <a:endParaRPr lang="en-SG" dirty="0">
              <a:solidFill>
                <a:srgbClr val="0070C0"/>
              </a:solidFill>
            </a:endParaRPr>
          </a:p>
        </p:txBody>
      </p:sp>
      <p:sp>
        <p:nvSpPr>
          <p:cNvPr id="10" name="TextBox 9">
            <a:extLst>
              <a:ext uri="{FF2B5EF4-FFF2-40B4-BE49-F238E27FC236}">
                <a16:creationId xmlns:a16="http://schemas.microsoft.com/office/drawing/2014/main" id="{9196E2F0-A9DD-562C-D475-9BB9E92EB8A2}"/>
              </a:ext>
            </a:extLst>
          </p:cNvPr>
          <p:cNvSpPr txBox="1"/>
          <p:nvPr/>
        </p:nvSpPr>
        <p:spPr>
          <a:xfrm>
            <a:off x="2267779" y="2232971"/>
            <a:ext cx="7850255" cy="307777"/>
          </a:xfrm>
          <a:prstGeom prst="rect">
            <a:avLst/>
          </a:prstGeom>
          <a:noFill/>
          <a:ln>
            <a:solidFill>
              <a:schemeClr val="tx1"/>
            </a:solidFill>
          </a:ln>
        </p:spPr>
        <p:txBody>
          <a:bodyPr wrap="square">
            <a:spAutoFit/>
          </a:bodyPr>
          <a:lstStyle/>
          <a:p>
            <a:r>
              <a:rPr lang="en-US" sz="1400" dirty="0"/>
              <a:t>Independent variable (Price) is on the Y-axis, whereas the dependent variable (Quantity) is on the X-axis.</a:t>
            </a:r>
          </a:p>
        </p:txBody>
      </p:sp>
      <p:sp>
        <p:nvSpPr>
          <p:cNvPr id="12" name="TextBox 11">
            <a:extLst>
              <a:ext uri="{FF2B5EF4-FFF2-40B4-BE49-F238E27FC236}">
                <a16:creationId xmlns:a16="http://schemas.microsoft.com/office/drawing/2014/main" id="{08F05976-142E-CB7F-044D-8F73E22EDC74}"/>
              </a:ext>
            </a:extLst>
          </p:cNvPr>
          <p:cNvSpPr txBox="1"/>
          <p:nvPr/>
        </p:nvSpPr>
        <p:spPr>
          <a:xfrm>
            <a:off x="2031105" y="1405053"/>
            <a:ext cx="6329983" cy="307777"/>
          </a:xfrm>
          <a:prstGeom prst="rect">
            <a:avLst/>
          </a:prstGeom>
          <a:noFill/>
          <a:ln>
            <a:solidFill>
              <a:schemeClr val="tx1"/>
            </a:solidFill>
          </a:ln>
        </p:spPr>
        <p:txBody>
          <a:bodyPr wrap="square">
            <a:spAutoFit/>
          </a:bodyPr>
          <a:lstStyle/>
          <a:p>
            <a:r>
              <a:rPr lang="en-US" sz="1400" dirty="0"/>
              <a:t>In the case of the supply and demand diagram note that the X and Y axis are flipped. </a:t>
            </a:r>
          </a:p>
        </p:txBody>
      </p:sp>
    </p:spTree>
    <p:extLst>
      <p:ext uri="{BB962C8B-B14F-4D97-AF65-F5344CB8AC3E}">
        <p14:creationId xmlns:p14="http://schemas.microsoft.com/office/powerpoint/2010/main" val="16707275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2F0B3-027C-5916-7B37-1A150BE00240}"/>
              </a:ext>
            </a:extLst>
          </p:cNvPr>
          <p:cNvSpPr>
            <a:spLocks noGrp="1"/>
          </p:cNvSpPr>
          <p:nvPr>
            <p:ph type="title"/>
          </p:nvPr>
        </p:nvSpPr>
        <p:spPr>
          <a:xfrm>
            <a:off x="838200" y="365126"/>
            <a:ext cx="10515600" cy="794372"/>
          </a:xfrm>
        </p:spPr>
        <p:txBody>
          <a:bodyPr>
            <a:normAutofit/>
          </a:bodyPr>
          <a:lstStyle/>
          <a:p>
            <a:pPr algn="ctr"/>
            <a:r>
              <a:rPr lang="en-US" sz="3200" b="1" dirty="0"/>
              <a:t>Linear Demand Curve for Product</a:t>
            </a:r>
            <a:endParaRPr lang="en-SG" sz="3200" b="1" dirty="0"/>
          </a:p>
        </p:txBody>
      </p:sp>
      <p:graphicFrame>
        <p:nvGraphicFramePr>
          <p:cNvPr id="9" name="Content Placeholder 8">
            <a:extLst>
              <a:ext uri="{FF2B5EF4-FFF2-40B4-BE49-F238E27FC236}">
                <a16:creationId xmlns:a16="http://schemas.microsoft.com/office/drawing/2014/main" id="{1ABCF34B-BB4A-284B-8179-ECFEF09ACAE6}"/>
              </a:ext>
            </a:extLst>
          </p:cNvPr>
          <p:cNvGraphicFramePr>
            <a:graphicFrameLocks noGrp="1"/>
          </p:cNvGraphicFramePr>
          <p:nvPr>
            <p:ph idx="1"/>
            <p:extLst>
              <p:ext uri="{D42A27DB-BD31-4B8C-83A1-F6EECF244321}">
                <p14:modId xmlns:p14="http://schemas.microsoft.com/office/powerpoint/2010/main" val="1652944099"/>
              </p:ext>
            </p:extLst>
          </p:nvPr>
        </p:nvGraphicFramePr>
        <p:xfrm>
          <a:off x="838199" y="1825625"/>
          <a:ext cx="10515599" cy="42894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191341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4469D-2D28-F665-544A-578052C916DB}"/>
              </a:ext>
            </a:extLst>
          </p:cNvPr>
          <p:cNvSpPr>
            <a:spLocks noGrp="1"/>
          </p:cNvSpPr>
          <p:nvPr>
            <p:ph type="title"/>
          </p:nvPr>
        </p:nvSpPr>
        <p:spPr>
          <a:xfrm>
            <a:off x="838200" y="365125"/>
            <a:ext cx="10515600" cy="479701"/>
          </a:xfrm>
        </p:spPr>
        <p:txBody>
          <a:bodyPr>
            <a:noAutofit/>
          </a:bodyPr>
          <a:lstStyle/>
          <a:p>
            <a:pPr algn="ctr"/>
            <a:r>
              <a:rPr lang="en-US" sz="3200" b="1" dirty="0"/>
              <a:t>Easing restrictions met with high demand in Asia Pacific</a:t>
            </a:r>
            <a:endParaRPr lang="en-SG" sz="3200" b="1" dirty="0"/>
          </a:p>
        </p:txBody>
      </p:sp>
      <p:pic>
        <p:nvPicPr>
          <p:cNvPr id="7" name="Picture 6">
            <a:extLst>
              <a:ext uri="{FF2B5EF4-FFF2-40B4-BE49-F238E27FC236}">
                <a16:creationId xmlns:a16="http://schemas.microsoft.com/office/drawing/2014/main" id="{131DC966-7E58-126C-3DB5-C5A1932618F4}"/>
              </a:ext>
            </a:extLst>
          </p:cNvPr>
          <p:cNvPicPr>
            <a:picLocks noChangeAspect="1"/>
          </p:cNvPicPr>
          <p:nvPr/>
        </p:nvPicPr>
        <p:blipFill>
          <a:blip r:embed="rId3"/>
          <a:stretch>
            <a:fillRect/>
          </a:stretch>
        </p:blipFill>
        <p:spPr>
          <a:xfrm>
            <a:off x="1254591" y="1299548"/>
            <a:ext cx="9682818" cy="5400685"/>
          </a:xfrm>
          <a:prstGeom prst="rect">
            <a:avLst/>
          </a:prstGeom>
        </p:spPr>
      </p:pic>
    </p:spTree>
    <p:extLst>
      <p:ext uri="{BB962C8B-B14F-4D97-AF65-F5344CB8AC3E}">
        <p14:creationId xmlns:p14="http://schemas.microsoft.com/office/powerpoint/2010/main" val="28281995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25836-EE58-D799-F804-0E078F4DD2E4}"/>
              </a:ext>
            </a:extLst>
          </p:cNvPr>
          <p:cNvSpPr>
            <a:spLocks noGrp="1"/>
          </p:cNvSpPr>
          <p:nvPr>
            <p:ph type="title"/>
          </p:nvPr>
        </p:nvSpPr>
        <p:spPr>
          <a:xfrm>
            <a:off x="838200" y="365125"/>
            <a:ext cx="10515600" cy="688423"/>
          </a:xfrm>
        </p:spPr>
        <p:txBody>
          <a:bodyPr>
            <a:normAutofit/>
          </a:bodyPr>
          <a:lstStyle/>
          <a:p>
            <a:pPr algn="ctr"/>
            <a:r>
              <a:rPr lang="en-SG" sz="3200" b="1" dirty="0"/>
              <a:t>Airlines Industry - Data Acquisition and Forecasting</a:t>
            </a:r>
          </a:p>
        </p:txBody>
      </p:sp>
      <p:sp>
        <p:nvSpPr>
          <p:cNvPr id="3" name="Content Placeholder 2">
            <a:extLst>
              <a:ext uri="{FF2B5EF4-FFF2-40B4-BE49-F238E27FC236}">
                <a16:creationId xmlns:a16="http://schemas.microsoft.com/office/drawing/2014/main" id="{4741F00E-A9A7-00F7-55AB-035C0E9486A0}"/>
              </a:ext>
            </a:extLst>
          </p:cNvPr>
          <p:cNvSpPr>
            <a:spLocks noGrp="1"/>
          </p:cNvSpPr>
          <p:nvPr>
            <p:ph idx="1"/>
          </p:nvPr>
        </p:nvSpPr>
        <p:spPr>
          <a:xfrm>
            <a:off x="838200" y="1253331"/>
            <a:ext cx="10515600" cy="4351338"/>
          </a:xfrm>
        </p:spPr>
        <p:txBody>
          <a:bodyPr>
            <a:normAutofit/>
          </a:bodyPr>
          <a:lstStyle/>
          <a:p>
            <a:pPr marL="0" indent="0">
              <a:buNone/>
            </a:pPr>
            <a:r>
              <a:rPr lang="en-US" sz="1800" b="0" dirty="0">
                <a:solidFill>
                  <a:srgbClr val="000000"/>
                </a:solidFill>
                <a:effectLst/>
              </a:rPr>
              <a:t>Yield Management Data Pool / databases contain information about the following parameters:</a:t>
            </a:r>
            <a:endParaRPr lang="en-US" sz="1800" i="1" dirty="0">
              <a:solidFill>
                <a:srgbClr val="000000"/>
              </a:solidFill>
            </a:endParaRPr>
          </a:p>
          <a:p>
            <a:r>
              <a:rPr lang="en-US" sz="1800" b="0" i="0" dirty="0">
                <a:solidFill>
                  <a:srgbClr val="000000"/>
                </a:solidFill>
                <a:effectLst/>
              </a:rPr>
              <a:t>Current bookings</a:t>
            </a:r>
          </a:p>
          <a:p>
            <a:r>
              <a:rPr lang="en-US" sz="1800" b="0" i="0" dirty="0">
                <a:solidFill>
                  <a:srgbClr val="000000"/>
                </a:solidFill>
                <a:effectLst/>
              </a:rPr>
              <a:t>Course of cancellations</a:t>
            </a:r>
          </a:p>
          <a:p>
            <a:r>
              <a:rPr lang="en-US" sz="1800" b="0" i="0" dirty="0">
                <a:solidFill>
                  <a:srgbClr val="000000"/>
                </a:solidFill>
                <a:effectLst/>
              </a:rPr>
              <a:t>No-show-behavior</a:t>
            </a:r>
            <a:endParaRPr lang="en-US" sz="1800" dirty="0">
              <a:solidFill>
                <a:srgbClr val="000000"/>
              </a:solidFill>
            </a:endParaRPr>
          </a:p>
          <a:p>
            <a:r>
              <a:rPr lang="en-US" sz="1800" b="0" i="0" dirty="0">
                <a:solidFill>
                  <a:srgbClr val="000000"/>
                </a:solidFill>
                <a:effectLst/>
              </a:rPr>
              <a:t>Load factors</a:t>
            </a:r>
            <a:endParaRPr lang="en-US" sz="1800" dirty="0">
              <a:solidFill>
                <a:srgbClr val="000000"/>
              </a:solidFill>
            </a:endParaRPr>
          </a:p>
          <a:p>
            <a:r>
              <a:rPr lang="en-US" sz="1800" b="0" i="0" dirty="0">
                <a:solidFill>
                  <a:srgbClr val="000000"/>
                </a:solidFill>
                <a:effectLst/>
              </a:rPr>
              <a:t>Development of costs and revenue</a:t>
            </a:r>
            <a:endParaRPr lang="en-US" sz="1800" dirty="0">
              <a:solidFill>
                <a:srgbClr val="000000"/>
              </a:solidFill>
            </a:endParaRPr>
          </a:p>
          <a:p>
            <a:r>
              <a:rPr lang="en-US" sz="1800" b="0" i="0" dirty="0">
                <a:solidFill>
                  <a:srgbClr val="000000"/>
                </a:solidFill>
                <a:effectLst/>
              </a:rPr>
              <a:t>Competitive behavior</a:t>
            </a:r>
            <a:endParaRPr lang="en-US" sz="1800" dirty="0">
              <a:solidFill>
                <a:srgbClr val="000000"/>
              </a:solidFill>
            </a:endParaRPr>
          </a:p>
          <a:p>
            <a:r>
              <a:rPr lang="en-US" sz="1800" b="0" i="0" dirty="0">
                <a:solidFill>
                  <a:srgbClr val="000000"/>
                </a:solidFill>
                <a:effectLst/>
              </a:rPr>
              <a:t>Seasonal influences</a:t>
            </a:r>
            <a:r>
              <a:rPr lang="en-US" sz="1800" dirty="0"/>
              <a:t> </a:t>
            </a:r>
          </a:p>
          <a:p>
            <a:pPr marL="0" indent="0">
              <a:buNone/>
            </a:pPr>
            <a:endParaRPr lang="en-US" sz="1800" dirty="0"/>
          </a:p>
          <a:p>
            <a:pPr marL="0" indent="0">
              <a:buNone/>
            </a:pPr>
            <a:r>
              <a:rPr lang="en-SG" sz="1800" dirty="0"/>
              <a:t>E.g.: C</a:t>
            </a:r>
            <a:r>
              <a:rPr lang="en-US" sz="1800" dirty="0"/>
              <a:t>omputer-assisted reservation systems like Galileo or Amadeus.</a:t>
            </a:r>
            <a:endParaRPr lang="en-SG" sz="1800" dirty="0"/>
          </a:p>
        </p:txBody>
      </p:sp>
    </p:spTree>
    <p:extLst>
      <p:ext uri="{BB962C8B-B14F-4D97-AF65-F5344CB8AC3E}">
        <p14:creationId xmlns:p14="http://schemas.microsoft.com/office/powerpoint/2010/main" val="11168686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25836-EE58-D799-F804-0E078F4DD2E4}"/>
              </a:ext>
            </a:extLst>
          </p:cNvPr>
          <p:cNvSpPr>
            <a:spLocks noGrp="1"/>
          </p:cNvSpPr>
          <p:nvPr>
            <p:ph type="title"/>
          </p:nvPr>
        </p:nvSpPr>
        <p:spPr>
          <a:xfrm>
            <a:off x="838200" y="365125"/>
            <a:ext cx="10515600" cy="688423"/>
          </a:xfrm>
        </p:spPr>
        <p:txBody>
          <a:bodyPr>
            <a:normAutofit/>
          </a:bodyPr>
          <a:lstStyle/>
          <a:p>
            <a:pPr algn="ctr"/>
            <a:r>
              <a:rPr lang="en-SG" sz="3200" b="1" dirty="0"/>
              <a:t>Airlines Industry - Data Acquisition and Forecasting</a:t>
            </a:r>
          </a:p>
        </p:txBody>
      </p:sp>
      <p:sp>
        <p:nvSpPr>
          <p:cNvPr id="3" name="Content Placeholder 2">
            <a:extLst>
              <a:ext uri="{FF2B5EF4-FFF2-40B4-BE49-F238E27FC236}">
                <a16:creationId xmlns:a16="http://schemas.microsoft.com/office/drawing/2014/main" id="{4741F00E-A9A7-00F7-55AB-035C0E9486A0}"/>
              </a:ext>
            </a:extLst>
          </p:cNvPr>
          <p:cNvSpPr>
            <a:spLocks noGrp="1"/>
          </p:cNvSpPr>
          <p:nvPr>
            <p:ph idx="1"/>
          </p:nvPr>
        </p:nvSpPr>
        <p:spPr>
          <a:xfrm>
            <a:off x="838200" y="1253331"/>
            <a:ext cx="5075583" cy="436321"/>
          </a:xfrm>
        </p:spPr>
        <p:txBody>
          <a:bodyPr>
            <a:normAutofit/>
          </a:bodyPr>
          <a:lstStyle/>
          <a:p>
            <a:pPr marL="0" indent="0">
              <a:buNone/>
            </a:pPr>
            <a:r>
              <a:rPr lang="en-US" sz="1800" b="0" dirty="0">
                <a:solidFill>
                  <a:srgbClr val="000000"/>
                </a:solidFill>
                <a:effectLst/>
              </a:rPr>
              <a:t>Generate Forecast models including these factors:</a:t>
            </a:r>
          </a:p>
          <a:p>
            <a:pPr marL="0" indent="0">
              <a:buNone/>
            </a:pPr>
            <a:endParaRPr lang="en-US" sz="1800" i="1" dirty="0">
              <a:solidFill>
                <a:srgbClr val="000000"/>
              </a:solidFill>
            </a:endParaRPr>
          </a:p>
          <a:p>
            <a:pPr marL="0" indent="0">
              <a:buNone/>
            </a:pPr>
            <a:endParaRPr lang="en-US" sz="1800" i="1" dirty="0">
              <a:solidFill>
                <a:srgbClr val="000000"/>
              </a:solidFill>
            </a:endParaRPr>
          </a:p>
        </p:txBody>
      </p:sp>
      <p:graphicFrame>
        <p:nvGraphicFramePr>
          <p:cNvPr id="4" name="Table 4">
            <a:extLst>
              <a:ext uri="{FF2B5EF4-FFF2-40B4-BE49-F238E27FC236}">
                <a16:creationId xmlns:a16="http://schemas.microsoft.com/office/drawing/2014/main" id="{DA96171A-D745-EA8A-9FCD-59B51E1735B1}"/>
              </a:ext>
            </a:extLst>
          </p:cNvPr>
          <p:cNvGraphicFramePr>
            <a:graphicFrameLocks noGrp="1"/>
          </p:cNvGraphicFramePr>
          <p:nvPr>
            <p:extLst>
              <p:ext uri="{D42A27DB-BD31-4B8C-83A1-F6EECF244321}">
                <p14:modId xmlns:p14="http://schemas.microsoft.com/office/powerpoint/2010/main" val="3328780397"/>
              </p:ext>
            </p:extLst>
          </p:nvPr>
        </p:nvGraphicFramePr>
        <p:xfrm>
          <a:off x="2874175" y="1889435"/>
          <a:ext cx="6443650" cy="1854200"/>
        </p:xfrm>
        <a:graphic>
          <a:graphicData uri="http://schemas.openxmlformats.org/drawingml/2006/table">
            <a:tbl>
              <a:tblPr firstRow="1" bandRow="1">
                <a:tableStyleId>{5940675A-B579-460E-94D1-54222C63F5DA}</a:tableStyleId>
              </a:tblPr>
              <a:tblGrid>
                <a:gridCol w="3087116">
                  <a:extLst>
                    <a:ext uri="{9D8B030D-6E8A-4147-A177-3AD203B41FA5}">
                      <a16:colId xmlns:a16="http://schemas.microsoft.com/office/drawing/2014/main" val="2497642297"/>
                    </a:ext>
                  </a:extLst>
                </a:gridCol>
                <a:gridCol w="3356534">
                  <a:extLst>
                    <a:ext uri="{9D8B030D-6E8A-4147-A177-3AD203B41FA5}">
                      <a16:colId xmlns:a16="http://schemas.microsoft.com/office/drawing/2014/main" val="2166159279"/>
                    </a:ext>
                  </a:extLst>
                </a:gridCol>
              </a:tblGrid>
              <a:tr h="370840">
                <a:tc rowSpan="2">
                  <a:txBody>
                    <a:bodyPr/>
                    <a:lstStyle/>
                    <a:p>
                      <a:r>
                        <a:rPr lang="en-SG" b="1" dirty="0"/>
                        <a:t>Input for Allocation</a:t>
                      </a:r>
                    </a:p>
                  </a:txBody>
                  <a:tcPr/>
                </a:tc>
                <a:tc>
                  <a:txBody>
                    <a:bodyPr/>
                    <a:lstStyle/>
                    <a:p>
                      <a:r>
                        <a:rPr lang="en-SG" dirty="0"/>
                        <a:t>Future level of Demand</a:t>
                      </a:r>
                    </a:p>
                  </a:txBody>
                  <a:tcPr/>
                </a:tc>
                <a:extLst>
                  <a:ext uri="{0D108BD9-81ED-4DB2-BD59-A6C34878D82A}">
                    <a16:rowId xmlns:a16="http://schemas.microsoft.com/office/drawing/2014/main" val="1643079975"/>
                  </a:ext>
                </a:extLst>
              </a:tr>
              <a:tr h="370840">
                <a:tc vMerge="1">
                  <a:txBody>
                    <a:bodyPr/>
                    <a:lstStyle/>
                    <a:p>
                      <a:endParaRPr lang="en-SG" dirty="0"/>
                    </a:p>
                  </a:txBody>
                  <a:tcPr/>
                </a:tc>
                <a:tc>
                  <a:txBody>
                    <a:bodyPr/>
                    <a:lstStyle/>
                    <a:p>
                      <a:r>
                        <a:rPr lang="en-SG" dirty="0"/>
                        <a:t>Expected course of Bookings</a:t>
                      </a:r>
                    </a:p>
                  </a:txBody>
                  <a:tcPr/>
                </a:tc>
                <a:extLst>
                  <a:ext uri="{0D108BD9-81ED-4DB2-BD59-A6C34878D82A}">
                    <a16:rowId xmlns:a16="http://schemas.microsoft.com/office/drawing/2014/main" val="3399475795"/>
                  </a:ext>
                </a:extLst>
              </a:tr>
              <a:tr h="370840">
                <a:tc rowSpan="3">
                  <a:txBody>
                    <a:bodyPr/>
                    <a:lstStyle/>
                    <a:p>
                      <a:r>
                        <a:rPr lang="en-SG" b="1" dirty="0"/>
                        <a:t>Input for Overbooking Control</a:t>
                      </a:r>
                    </a:p>
                  </a:txBody>
                  <a:tcPr/>
                </a:tc>
                <a:tc>
                  <a:txBody>
                    <a:bodyPr/>
                    <a:lstStyle/>
                    <a:p>
                      <a:r>
                        <a:rPr lang="en-SG" dirty="0"/>
                        <a:t>No-show prospects</a:t>
                      </a:r>
                    </a:p>
                  </a:txBody>
                  <a:tcPr/>
                </a:tc>
                <a:extLst>
                  <a:ext uri="{0D108BD9-81ED-4DB2-BD59-A6C34878D82A}">
                    <a16:rowId xmlns:a16="http://schemas.microsoft.com/office/drawing/2014/main" val="3271115602"/>
                  </a:ext>
                </a:extLst>
              </a:tr>
              <a:tr h="370840">
                <a:tc vMerge="1">
                  <a:txBody>
                    <a:bodyPr/>
                    <a:lstStyle/>
                    <a:p>
                      <a:endParaRPr lang="en-SG" dirty="0"/>
                    </a:p>
                  </a:txBody>
                  <a:tcPr/>
                </a:tc>
                <a:tc>
                  <a:txBody>
                    <a:bodyPr/>
                    <a:lstStyle/>
                    <a:p>
                      <a:r>
                        <a:rPr lang="en-SG" dirty="0"/>
                        <a:t>Go-show prospects</a:t>
                      </a:r>
                    </a:p>
                  </a:txBody>
                  <a:tcPr/>
                </a:tc>
                <a:extLst>
                  <a:ext uri="{0D108BD9-81ED-4DB2-BD59-A6C34878D82A}">
                    <a16:rowId xmlns:a16="http://schemas.microsoft.com/office/drawing/2014/main" val="2983729623"/>
                  </a:ext>
                </a:extLst>
              </a:tr>
              <a:tr h="370840">
                <a:tc vMerge="1">
                  <a:txBody>
                    <a:bodyPr/>
                    <a:lstStyle/>
                    <a:p>
                      <a:endParaRPr lang="en-SG" dirty="0"/>
                    </a:p>
                  </a:txBody>
                  <a:tcPr/>
                </a:tc>
                <a:tc>
                  <a:txBody>
                    <a:bodyPr/>
                    <a:lstStyle/>
                    <a:p>
                      <a:r>
                        <a:rPr lang="en-SG" dirty="0"/>
                        <a:t>Cancellation rates</a:t>
                      </a:r>
                    </a:p>
                  </a:txBody>
                  <a:tcPr/>
                </a:tc>
                <a:extLst>
                  <a:ext uri="{0D108BD9-81ED-4DB2-BD59-A6C34878D82A}">
                    <a16:rowId xmlns:a16="http://schemas.microsoft.com/office/drawing/2014/main" val="1518736721"/>
                  </a:ext>
                </a:extLst>
              </a:tr>
            </a:tbl>
          </a:graphicData>
        </a:graphic>
      </p:graphicFrame>
    </p:spTree>
    <p:extLst>
      <p:ext uri="{BB962C8B-B14F-4D97-AF65-F5344CB8AC3E}">
        <p14:creationId xmlns:p14="http://schemas.microsoft.com/office/powerpoint/2010/main" val="42847180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4469D-2D28-F665-544A-578052C916DB}"/>
              </a:ext>
            </a:extLst>
          </p:cNvPr>
          <p:cNvSpPr>
            <a:spLocks noGrp="1"/>
          </p:cNvSpPr>
          <p:nvPr>
            <p:ph type="title"/>
          </p:nvPr>
        </p:nvSpPr>
        <p:spPr>
          <a:xfrm>
            <a:off x="838200" y="365125"/>
            <a:ext cx="10515600" cy="479701"/>
          </a:xfrm>
        </p:spPr>
        <p:txBody>
          <a:bodyPr>
            <a:noAutofit/>
          </a:bodyPr>
          <a:lstStyle/>
          <a:p>
            <a:pPr algn="ctr"/>
            <a:r>
              <a:rPr lang="en-US" sz="3200" b="1" dirty="0"/>
              <a:t>Different Outcomes in Asia Pacific</a:t>
            </a:r>
            <a:endParaRPr lang="en-SG" sz="3200" b="1" dirty="0"/>
          </a:p>
        </p:txBody>
      </p:sp>
      <p:sp>
        <p:nvSpPr>
          <p:cNvPr id="4" name="TextBox 3">
            <a:extLst>
              <a:ext uri="{FF2B5EF4-FFF2-40B4-BE49-F238E27FC236}">
                <a16:creationId xmlns:a16="http://schemas.microsoft.com/office/drawing/2014/main" id="{5F38FD91-2BB4-AD6C-29C9-B0CA18EB475D}"/>
              </a:ext>
            </a:extLst>
          </p:cNvPr>
          <p:cNvSpPr txBox="1"/>
          <p:nvPr/>
        </p:nvSpPr>
        <p:spPr>
          <a:xfrm>
            <a:off x="1103243" y="1582341"/>
            <a:ext cx="10250557" cy="2862322"/>
          </a:xfrm>
          <a:prstGeom prst="rect">
            <a:avLst/>
          </a:prstGeom>
          <a:noFill/>
        </p:spPr>
        <p:txBody>
          <a:bodyPr wrap="square">
            <a:spAutoFit/>
          </a:bodyPr>
          <a:lstStyle/>
          <a:p>
            <a:pPr marL="285750" indent="-285750">
              <a:buFont typeface="Arial" panose="020B0604020202020204" pitchFamily="34" charset="0"/>
              <a:buChar char="•"/>
            </a:pPr>
            <a:r>
              <a:rPr lang="en-US" dirty="0"/>
              <a:t>Within APAC, widely different outcomes can be seen as some major markets remain closed.</a:t>
            </a:r>
          </a:p>
          <a:p>
            <a:pPr marL="285750" indent="-285750">
              <a:buFont typeface="Arial" panose="020B0604020202020204" pitchFamily="34" charset="0"/>
              <a:buChar char="•"/>
            </a:pPr>
            <a:r>
              <a:rPr lang="en-US" dirty="0"/>
              <a:t>When the Australian government decided to reopen the country to tourists, international bookings for travel to the country jumped from 57% of pre-pandemic levels to 90%. </a:t>
            </a:r>
          </a:p>
          <a:p>
            <a:pPr marL="285750" indent="-285750">
              <a:buFont typeface="Arial" panose="020B0604020202020204" pitchFamily="34" charset="0"/>
              <a:buChar char="•"/>
            </a:pPr>
            <a:r>
              <a:rPr lang="en-US" dirty="0"/>
              <a:t>Similarly in Indonesia, bookings have reached 84% of 2019 levels thanks to the lifting of travel restrictions from January this year. </a:t>
            </a:r>
          </a:p>
          <a:p>
            <a:pPr marL="285750" indent="-285750">
              <a:buFont typeface="Arial" panose="020B0604020202020204" pitchFamily="34" charset="0"/>
              <a:buChar char="•"/>
            </a:pPr>
            <a:r>
              <a:rPr lang="en-US" dirty="0"/>
              <a:t>Travelers for business and tourism purposes have been allowed to enter the Philippines without a visa since February, allowing that country’s international bookings to rise quickly to around 50% of pre-pandemic levels. </a:t>
            </a:r>
          </a:p>
          <a:p>
            <a:pPr marL="285750" indent="-285750">
              <a:buFont typeface="Arial" panose="020B0604020202020204" pitchFamily="34" charset="0"/>
              <a:buChar char="•"/>
            </a:pPr>
            <a:r>
              <a:rPr lang="en-US" dirty="0"/>
              <a:t>On the other hand, China and Japan remain almost fully closed to international visitors and traffic, a situation that contrasts greatly with the recent developments in the region.</a:t>
            </a:r>
            <a:endParaRPr lang="en-SG" dirty="0"/>
          </a:p>
        </p:txBody>
      </p:sp>
    </p:spTree>
    <p:extLst>
      <p:ext uri="{BB962C8B-B14F-4D97-AF65-F5344CB8AC3E}">
        <p14:creationId xmlns:p14="http://schemas.microsoft.com/office/powerpoint/2010/main" val="26223824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03473-EA1A-5721-ACF1-0DB98D664BA3}"/>
              </a:ext>
            </a:extLst>
          </p:cNvPr>
          <p:cNvSpPr>
            <a:spLocks noGrp="1"/>
          </p:cNvSpPr>
          <p:nvPr>
            <p:ph type="title"/>
          </p:nvPr>
        </p:nvSpPr>
        <p:spPr>
          <a:xfrm>
            <a:off x="838200" y="121285"/>
            <a:ext cx="10515600" cy="732155"/>
          </a:xfrm>
        </p:spPr>
        <p:txBody>
          <a:bodyPr>
            <a:normAutofit/>
          </a:bodyPr>
          <a:lstStyle/>
          <a:p>
            <a:pPr algn="ctr"/>
            <a:r>
              <a:rPr lang="en-SG" sz="3200" dirty="0"/>
              <a:t>Cost of Flying (Düsseldorf to Palma de Mallorca)</a:t>
            </a:r>
          </a:p>
        </p:txBody>
      </p:sp>
      <p:graphicFrame>
        <p:nvGraphicFramePr>
          <p:cNvPr id="6" name="Table 5">
            <a:extLst>
              <a:ext uri="{FF2B5EF4-FFF2-40B4-BE49-F238E27FC236}">
                <a16:creationId xmlns:a16="http://schemas.microsoft.com/office/drawing/2014/main" id="{4FAFF3A1-7E67-1AE9-BAE8-402FDA3D5035}"/>
              </a:ext>
            </a:extLst>
          </p:cNvPr>
          <p:cNvGraphicFramePr>
            <a:graphicFrameLocks noGrp="1"/>
          </p:cNvGraphicFramePr>
          <p:nvPr>
            <p:extLst>
              <p:ext uri="{D42A27DB-BD31-4B8C-83A1-F6EECF244321}">
                <p14:modId xmlns:p14="http://schemas.microsoft.com/office/powerpoint/2010/main" val="584216341"/>
              </p:ext>
            </p:extLst>
          </p:nvPr>
        </p:nvGraphicFramePr>
        <p:xfrm>
          <a:off x="1975685" y="1082040"/>
          <a:ext cx="8240630" cy="5318076"/>
        </p:xfrm>
        <a:graphic>
          <a:graphicData uri="http://schemas.openxmlformats.org/drawingml/2006/table">
            <a:tbl>
              <a:tblPr>
                <a:tableStyleId>{5940675A-B579-460E-94D1-54222C63F5DA}</a:tableStyleId>
              </a:tblPr>
              <a:tblGrid>
                <a:gridCol w="5288396">
                  <a:extLst>
                    <a:ext uri="{9D8B030D-6E8A-4147-A177-3AD203B41FA5}">
                      <a16:colId xmlns:a16="http://schemas.microsoft.com/office/drawing/2014/main" val="3245812419"/>
                    </a:ext>
                  </a:extLst>
                </a:gridCol>
                <a:gridCol w="1476117">
                  <a:extLst>
                    <a:ext uri="{9D8B030D-6E8A-4147-A177-3AD203B41FA5}">
                      <a16:colId xmlns:a16="http://schemas.microsoft.com/office/drawing/2014/main" val="2276348438"/>
                    </a:ext>
                  </a:extLst>
                </a:gridCol>
                <a:gridCol w="1476117">
                  <a:extLst>
                    <a:ext uri="{9D8B030D-6E8A-4147-A177-3AD203B41FA5}">
                      <a16:colId xmlns:a16="http://schemas.microsoft.com/office/drawing/2014/main" val="4156842173"/>
                    </a:ext>
                  </a:extLst>
                </a:gridCol>
              </a:tblGrid>
              <a:tr h="0">
                <a:tc>
                  <a:txBody>
                    <a:bodyPr/>
                    <a:lstStyle/>
                    <a:p>
                      <a:pPr algn="ctr"/>
                      <a:r>
                        <a:rPr lang="en-SG" sz="1800" b="1">
                          <a:effectLst/>
                        </a:rPr>
                        <a:t>Passenger dependent costs</a:t>
                      </a:r>
                    </a:p>
                  </a:txBody>
                  <a:tcPr marL="38507" marR="38507" marT="19254" marB="19254" anchor="ctr"/>
                </a:tc>
                <a:tc>
                  <a:txBody>
                    <a:bodyPr/>
                    <a:lstStyle/>
                    <a:p>
                      <a:pPr algn="ctr"/>
                      <a:r>
                        <a:rPr lang="en-SG" sz="1800" b="1">
                          <a:effectLst/>
                        </a:rPr>
                        <a:t>per passenger</a:t>
                      </a:r>
                    </a:p>
                  </a:txBody>
                  <a:tcPr marL="38507" marR="38507" marT="19254" marB="19254" anchor="ctr"/>
                </a:tc>
                <a:tc>
                  <a:txBody>
                    <a:bodyPr/>
                    <a:lstStyle/>
                    <a:p>
                      <a:pPr algn="ctr"/>
                      <a:r>
                        <a:rPr lang="en-SG" sz="1800" b="1" dirty="0">
                          <a:effectLst/>
                        </a:rPr>
                        <a:t>per flight</a:t>
                      </a:r>
                    </a:p>
                  </a:txBody>
                  <a:tcPr marL="38507" marR="38507" marT="19254" marB="19254" anchor="ctr"/>
                </a:tc>
                <a:extLst>
                  <a:ext uri="{0D108BD9-81ED-4DB2-BD59-A6C34878D82A}">
                    <a16:rowId xmlns:a16="http://schemas.microsoft.com/office/drawing/2014/main" val="2874762959"/>
                  </a:ext>
                </a:extLst>
              </a:tr>
              <a:tr h="154030">
                <a:tc gridSpan="3">
                  <a:txBody>
                    <a:bodyPr/>
                    <a:lstStyle/>
                    <a:p>
                      <a:r>
                        <a:rPr lang="en-US" sz="1800" b="1">
                          <a:effectLst/>
                        </a:rPr>
                        <a:t>1. Taxes and Public Fees</a:t>
                      </a:r>
                      <a:endParaRPr lang="en-US" sz="1800">
                        <a:effectLst/>
                      </a:endParaRPr>
                    </a:p>
                  </a:txBody>
                  <a:tcPr marL="38507" marR="38507" marT="19254" marB="19254" anchor="ct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3618744794"/>
                  </a:ext>
                </a:extLst>
              </a:tr>
              <a:tr h="269552">
                <a:tc>
                  <a:txBody>
                    <a:bodyPr/>
                    <a:lstStyle/>
                    <a:p>
                      <a:r>
                        <a:rPr lang="en-US" sz="1800" u="none" strike="noStrike" dirty="0">
                          <a:solidFill>
                            <a:srgbClr val="2666BF"/>
                          </a:solidFill>
                          <a:effectLst/>
                          <a:hlinkClick r:id="rId3"/>
                        </a:rPr>
                        <a:t>Air traffic tax (</a:t>
                      </a:r>
                      <a:r>
                        <a:rPr lang="en-US" sz="1800" u="none" strike="noStrike" dirty="0" err="1">
                          <a:solidFill>
                            <a:srgbClr val="2666BF"/>
                          </a:solidFill>
                          <a:effectLst/>
                          <a:hlinkClick r:id="rId3"/>
                        </a:rPr>
                        <a:t>LuftVStG</a:t>
                      </a:r>
                      <a:r>
                        <a:rPr lang="en-US" sz="1800" u="none" strike="noStrike" dirty="0">
                          <a:solidFill>
                            <a:srgbClr val="2666BF"/>
                          </a:solidFill>
                          <a:effectLst/>
                          <a:hlinkClick r:id="rId3"/>
                        </a:rPr>
                        <a:t> from 9.12.2010)</a:t>
                      </a:r>
                      <a:endParaRPr lang="en-US" sz="1800" dirty="0">
                        <a:effectLst/>
                      </a:endParaRPr>
                    </a:p>
                  </a:txBody>
                  <a:tcPr marL="38507" marR="38507" marT="19254" marB="19254" anchor="ctr"/>
                </a:tc>
                <a:tc>
                  <a:txBody>
                    <a:bodyPr/>
                    <a:lstStyle/>
                    <a:p>
                      <a:pPr algn="ctr"/>
                      <a:r>
                        <a:rPr lang="en-SG" sz="1800" dirty="0">
                          <a:effectLst/>
                        </a:rPr>
                        <a:t>€7.50</a:t>
                      </a:r>
                    </a:p>
                  </a:txBody>
                  <a:tcPr marL="38507" marR="38507" marT="19254" marB="19254" anchor="ctr"/>
                </a:tc>
                <a:tc>
                  <a:txBody>
                    <a:bodyPr/>
                    <a:lstStyle/>
                    <a:p>
                      <a:pPr algn="ctr"/>
                      <a:r>
                        <a:rPr lang="en-SG" sz="1800">
                          <a:effectLst/>
                        </a:rPr>
                        <a:t>€1,215</a:t>
                      </a:r>
                    </a:p>
                  </a:txBody>
                  <a:tcPr marL="38507" marR="38507" marT="19254" marB="19254" anchor="ctr"/>
                </a:tc>
                <a:extLst>
                  <a:ext uri="{0D108BD9-81ED-4DB2-BD59-A6C34878D82A}">
                    <a16:rowId xmlns:a16="http://schemas.microsoft.com/office/drawing/2014/main" val="2208799837"/>
                  </a:ext>
                </a:extLst>
              </a:tr>
              <a:tr h="154030">
                <a:tc>
                  <a:txBody>
                    <a:bodyPr/>
                    <a:lstStyle/>
                    <a:p>
                      <a:r>
                        <a:rPr lang="en-SG" sz="1800" u="none" strike="noStrike" dirty="0">
                          <a:solidFill>
                            <a:srgbClr val="2666BF"/>
                          </a:solidFill>
                          <a:effectLst/>
                          <a:hlinkClick r:id="rId4"/>
                        </a:rPr>
                        <a:t>Passenger Security Control DUS</a:t>
                      </a:r>
                      <a:endParaRPr lang="en-SG" sz="1800" dirty="0">
                        <a:effectLst/>
                      </a:endParaRPr>
                    </a:p>
                  </a:txBody>
                  <a:tcPr marL="38507" marR="38507" marT="19254" marB="19254" anchor="ctr"/>
                </a:tc>
                <a:tc>
                  <a:txBody>
                    <a:bodyPr/>
                    <a:lstStyle/>
                    <a:p>
                      <a:pPr algn="ctr"/>
                      <a:r>
                        <a:rPr lang="en-SG" sz="1800" dirty="0">
                          <a:effectLst/>
                        </a:rPr>
                        <a:t>€5.60</a:t>
                      </a:r>
                    </a:p>
                  </a:txBody>
                  <a:tcPr marL="38507" marR="38507" marT="19254" marB="19254" anchor="ctr"/>
                </a:tc>
                <a:tc>
                  <a:txBody>
                    <a:bodyPr/>
                    <a:lstStyle/>
                    <a:p>
                      <a:pPr algn="ctr"/>
                      <a:r>
                        <a:rPr lang="en-SG" sz="1800" dirty="0">
                          <a:effectLst/>
                        </a:rPr>
                        <a:t>€907</a:t>
                      </a:r>
                    </a:p>
                  </a:txBody>
                  <a:tcPr marL="38507" marR="38507" marT="19254" marB="19254" anchor="ctr"/>
                </a:tc>
                <a:extLst>
                  <a:ext uri="{0D108BD9-81ED-4DB2-BD59-A6C34878D82A}">
                    <a16:rowId xmlns:a16="http://schemas.microsoft.com/office/drawing/2014/main" val="3200926941"/>
                  </a:ext>
                </a:extLst>
              </a:tr>
              <a:tr h="154030">
                <a:tc>
                  <a:txBody>
                    <a:bodyPr/>
                    <a:lstStyle/>
                    <a:p>
                      <a:r>
                        <a:rPr lang="en-SG" sz="1800" u="none" strike="noStrike">
                          <a:solidFill>
                            <a:srgbClr val="2666BF"/>
                          </a:solidFill>
                          <a:effectLst/>
                          <a:hlinkClick r:id="rId5"/>
                        </a:rPr>
                        <a:t>Passenger Security Control PMI</a:t>
                      </a:r>
                      <a:endParaRPr lang="en-SG" sz="1800">
                        <a:effectLst/>
                      </a:endParaRPr>
                    </a:p>
                  </a:txBody>
                  <a:tcPr marL="38507" marR="38507" marT="19254" marB="19254" anchor="ctr"/>
                </a:tc>
                <a:tc>
                  <a:txBody>
                    <a:bodyPr/>
                    <a:lstStyle/>
                    <a:p>
                      <a:pPr algn="ctr"/>
                      <a:r>
                        <a:rPr lang="en-SG" sz="1800">
                          <a:effectLst/>
                        </a:rPr>
                        <a:t>€3.36</a:t>
                      </a:r>
                    </a:p>
                  </a:txBody>
                  <a:tcPr marL="38507" marR="38507" marT="19254" marB="19254" anchor="ctr"/>
                </a:tc>
                <a:tc>
                  <a:txBody>
                    <a:bodyPr/>
                    <a:lstStyle/>
                    <a:p>
                      <a:pPr algn="ctr"/>
                      <a:r>
                        <a:rPr lang="en-SG" sz="1800" dirty="0">
                          <a:effectLst/>
                        </a:rPr>
                        <a:t>€544</a:t>
                      </a:r>
                    </a:p>
                  </a:txBody>
                  <a:tcPr marL="38507" marR="38507" marT="19254" marB="19254" anchor="ctr"/>
                </a:tc>
                <a:extLst>
                  <a:ext uri="{0D108BD9-81ED-4DB2-BD59-A6C34878D82A}">
                    <a16:rowId xmlns:a16="http://schemas.microsoft.com/office/drawing/2014/main" val="2642734524"/>
                  </a:ext>
                </a:extLst>
              </a:tr>
              <a:tr h="154030">
                <a:tc>
                  <a:txBody>
                    <a:bodyPr/>
                    <a:lstStyle/>
                    <a:p>
                      <a:r>
                        <a:rPr lang="en-SG" sz="1800" u="none" strike="noStrike">
                          <a:solidFill>
                            <a:srgbClr val="2666BF"/>
                          </a:solidFill>
                          <a:effectLst/>
                          <a:hlinkClick r:id="rId4"/>
                        </a:rPr>
                        <a:t>Security fee DUS</a:t>
                      </a:r>
                      <a:endParaRPr lang="en-SG" sz="1800">
                        <a:effectLst/>
                      </a:endParaRPr>
                    </a:p>
                  </a:txBody>
                  <a:tcPr marL="38507" marR="38507" marT="19254" marB="19254" anchor="ctr"/>
                </a:tc>
                <a:tc>
                  <a:txBody>
                    <a:bodyPr/>
                    <a:lstStyle/>
                    <a:p>
                      <a:pPr algn="ctr"/>
                      <a:r>
                        <a:rPr lang="en-SG" sz="1800">
                          <a:effectLst/>
                        </a:rPr>
                        <a:t>€0.88</a:t>
                      </a:r>
                    </a:p>
                  </a:txBody>
                  <a:tcPr marL="38507" marR="38507" marT="19254" marB="19254" anchor="ctr"/>
                </a:tc>
                <a:tc>
                  <a:txBody>
                    <a:bodyPr/>
                    <a:lstStyle/>
                    <a:p>
                      <a:pPr algn="ctr"/>
                      <a:r>
                        <a:rPr lang="en-SG" sz="1800" dirty="0">
                          <a:effectLst/>
                        </a:rPr>
                        <a:t>€143</a:t>
                      </a:r>
                    </a:p>
                  </a:txBody>
                  <a:tcPr marL="38507" marR="38507" marT="19254" marB="19254" anchor="ctr"/>
                </a:tc>
                <a:extLst>
                  <a:ext uri="{0D108BD9-81ED-4DB2-BD59-A6C34878D82A}">
                    <a16:rowId xmlns:a16="http://schemas.microsoft.com/office/drawing/2014/main" val="2072238492"/>
                  </a:ext>
                </a:extLst>
              </a:tr>
              <a:tr h="154030">
                <a:tc>
                  <a:txBody>
                    <a:bodyPr/>
                    <a:lstStyle/>
                    <a:p>
                      <a:r>
                        <a:rPr lang="en-SG" sz="1800" u="none" strike="noStrike">
                          <a:solidFill>
                            <a:srgbClr val="2666BF"/>
                          </a:solidFill>
                          <a:effectLst/>
                          <a:hlinkClick r:id="rId5"/>
                        </a:rPr>
                        <a:t>Security fee PMI</a:t>
                      </a:r>
                      <a:endParaRPr lang="en-SG" sz="1800">
                        <a:effectLst/>
                      </a:endParaRPr>
                    </a:p>
                  </a:txBody>
                  <a:tcPr marL="38507" marR="38507" marT="19254" marB="19254" anchor="ctr"/>
                </a:tc>
                <a:tc>
                  <a:txBody>
                    <a:bodyPr/>
                    <a:lstStyle/>
                    <a:p>
                      <a:pPr algn="ctr"/>
                      <a:r>
                        <a:rPr lang="en-SG" sz="1800">
                          <a:effectLst/>
                        </a:rPr>
                        <a:t>€0.59</a:t>
                      </a:r>
                    </a:p>
                  </a:txBody>
                  <a:tcPr marL="38507" marR="38507" marT="19254" marB="19254" anchor="ctr"/>
                </a:tc>
                <a:tc>
                  <a:txBody>
                    <a:bodyPr/>
                    <a:lstStyle/>
                    <a:p>
                      <a:pPr algn="ctr"/>
                      <a:r>
                        <a:rPr lang="en-SG" sz="1800" dirty="0">
                          <a:effectLst/>
                        </a:rPr>
                        <a:t>€96</a:t>
                      </a:r>
                    </a:p>
                  </a:txBody>
                  <a:tcPr marL="38507" marR="38507" marT="19254" marB="19254" anchor="ctr"/>
                </a:tc>
                <a:extLst>
                  <a:ext uri="{0D108BD9-81ED-4DB2-BD59-A6C34878D82A}">
                    <a16:rowId xmlns:a16="http://schemas.microsoft.com/office/drawing/2014/main" val="3853312455"/>
                  </a:ext>
                </a:extLst>
              </a:tr>
              <a:tr h="269552">
                <a:tc>
                  <a:txBody>
                    <a:bodyPr/>
                    <a:lstStyle/>
                    <a:p>
                      <a:r>
                        <a:rPr lang="en-US" sz="1800" u="none" strike="noStrike">
                          <a:solidFill>
                            <a:srgbClr val="2666BF"/>
                          </a:solidFill>
                          <a:effectLst/>
                          <a:hlinkClick r:id="rId6"/>
                        </a:rPr>
                        <a:t>Sales tax (only applies to domestic German flights)</a:t>
                      </a:r>
                      <a:endParaRPr lang="en-US" sz="1800">
                        <a:effectLst/>
                      </a:endParaRPr>
                    </a:p>
                  </a:txBody>
                  <a:tcPr marL="38507" marR="38507" marT="19254" marB="19254" anchor="ctr"/>
                </a:tc>
                <a:tc>
                  <a:txBody>
                    <a:bodyPr/>
                    <a:lstStyle/>
                    <a:p>
                      <a:pPr algn="ctr"/>
                      <a:r>
                        <a:rPr lang="en-SG" sz="1800">
                          <a:effectLst/>
                        </a:rPr>
                        <a:t>-</a:t>
                      </a:r>
                    </a:p>
                  </a:txBody>
                  <a:tcPr marL="38507" marR="38507" marT="19254" marB="19254" anchor="ctr"/>
                </a:tc>
                <a:tc>
                  <a:txBody>
                    <a:bodyPr/>
                    <a:lstStyle/>
                    <a:p>
                      <a:pPr algn="ctr"/>
                      <a:r>
                        <a:rPr lang="en-SG" sz="1800" dirty="0">
                          <a:effectLst/>
                        </a:rPr>
                        <a:t>-</a:t>
                      </a:r>
                    </a:p>
                  </a:txBody>
                  <a:tcPr marL="38507" marR="38507" marT="19254" marB="19254" anchor="ctr"/>
                </a:tc>
                <a:extLst>
                  <a:ext uri="{0D108BD9-81ED-4DB2-BD59-A6C34878D82A}">
                    <a16:rowId xmlns:a16="http://schemas.microsoft.com/office/drawing/2014/main" val="822089793"/>
                  </a:ext>
                </a:extLst>
              </a:tr>
              <a:tr h="154030">
                <a:tc>
                  <a:txBody>
                    <a:bodyPr/>
                    <a:lstStyle/>
                    <a:p>
                      <a:r>
                        <a:rPr lang="en-SG" sz="1800" b="1">
                          <a:effectLst/>
                        </a:rPr>
                        <a:t>Total taxes and fees</a:t>
                      </a:r>
                      <a:endParaRPr lang="en-SG" sz="1800">
                        <a:effectLst/>
                      </a:endParaRPr>
                    </a:p>
                  </a:txBody>
                  <a:tcPr marL="38507" marR="38507" marT="19254" marB="19254" anchor="ctr"/>
                </a:tc>
                <a:tc>
                  <a:txBody>
                    <a:bodyPr/>
                    <a:lstStyle/>
                    <a:p>
                      <a:pPr algn="ctr"/>
                      <a:r>
                        <a:rPr lang="en-SG" sz="1800" b="1">
                          <a:effectLst/>
                        </a:rPr>
                        <a:t>€17.93</a:t>
                      </a:r>
                      <a:endParaRPr lang="en-SG" sz="1800">
                        <a:effectLst/>
                      </a:endParaRPr>
                    </a:p>
                  </a:txBody>
                  <a:tcPr marL="38507" marR="38507" marT="19254" marB="19254" anchor="ctr"/>
                </a:tc>
                <a:tc>
                  <a:txBody>
                    <a:bodyPr/>
                    <a:lstStyle/>
                    <a:p>
                      <a:pPr algn="ctr"/>
                      <a:r>
                        <a:rPr lang="en-SG" sz="1800" b="1" dirty="0">
                          <a:effectLst/>
                        </a:rPr>
                        <a:t>€2,905</a:t>
                      </a:r>
                      <a:endParaRPr lang="en-SG" sz="1800" dirty="0">
                        <a:effectLst/>
                      </a:endParaRPr>
                    </a:p>
                  </a:txBody>
                  <a:tcPr marL="38507" marR="38507" marT="19254" marB="19254" anchor="ctr"/>
                </a:tc>
                <a:extLst>
                  <a:ext uri="{0D108BD9-81ED-4DB2-BD59-A6C34878D82A}">
                    <a16:rowId xmlns:a16="http://schemas.microsoft.com/office/drawing/2014/main" val="3338861086"/>
                  </a:ext>
                </a:extLst>
              </a:tr>
              <a:tr h="154030">
                <a:tc gridSpan="3">
                  <a:txBody>
                    <a:bodyPr/>
                    <a:lstStyle/>
                    <a:p>
                      <a:r>
                        <a:rPr lang="en-SG" sz="1800" b="1">
                          <a:effectLst/>
                        </a:rPr>
                        <a:t>2. Airport charges (infrastructure)</a:t>
                      </a:r>
                      <a:endParaRPr lang="en-SG" sz="1800">
                        <a:effectLst/>
                      </a:endParaRPr>
                    </a:p>
                  </a:txBody>
                  <a:tcPr marL="38507" marR="38507" marT="19254" marB="19254" anchor="ct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907571864"/>
                  </a:ext>
                </a:extLst>
              </a:tr>
              <a:tr h="154030">
                <a:tc>
                  <a:txBody>
                    <a:bodyPr/>
                    <a:lstStyle/>
                    <a:p>
                      <a:r>
                        <a:rPr lang="en-SG" sz="1800" u="none" strike="noStrike">
                          <a:solidFill>
                            <a:srgbClr val="2666BF"/>
                          </a:solidFill>
                          <a:effectLst/>
                          <a:hlinkClick r:id="rId7"/>
                        </a:rPr>
                        <a:t>Passenger Charges, DUS</a:t>
                      </a:r>
                      <a:endParaRPr lang="en-SG" sz="1800">
                        <a:effectLst/>
                      </a:endParaRPr>
                    </a:p>
                  </a:txBody>
                  <a:tcPr marL="38507" marR="38507" marT="19254" marB="19254" anchor="ctr"/>
                </a:tc>
                <a:tc>
                  <a:txBody>
                    <a:bodyPr/>
                    <a:lstStyle/>
                    <a:p>
                      <a:pPr algn="ctr"/>
                      <a:r>
                        <a:rPr lang="en-SG" sz="1800" dirty="0">
                          <a:effectLst/>
                        </a:rPr>
                        <a:t>€14.55</a:t>
                      </a:r>
                    </a:p>
                  </a:txBody>
                  <a:tcPr marL="38507" marR="38507" marT="19254" marB="19254" anchor="ctr"/>
                </a:tc>
                <a:tc>
                  <a:txBody>
                    <a:bodyPr/>
                    <a:lstStyle/>
                    <a:p>
                      <a:pPr algn="ctr"/>
                      <a:r>
                        <a:rPr lang="en-SG" sz="1800">
                          <a:effectLst/>
                        </a:rPr>
                        <a:t>€2,357</a:t>
                      </a:r>
                    </a:p>
                  </a:txBody>
                  <a:tcPr marL="38507" marR="38507" marT="19254" marB="19254" anchor="ctr"/>
                </a:tc>
                <a:extLst>
                  <a:ext uri="{0D108BD9-81ED-4DB2-BD59-A6C34878D82A}">
                    <a16:rowId xmlns:a16="http://schemas.microsoft.com/office/drawing/2014/main" val="575480677"/>
                  </a:ext>
                </a:extLst>
              </a:tr>
              <a:tr h="269552">
                <a:tc>
                  <a:txBody>
                    <a:bodyPr/>
                    <a:lstStyle/>
                    <a:p>
                      <a:r>
                        <a:rPr lang="en-US" sz="1800" u="none" strike="noStrike">
                          <a:solidFill>
                            <a:srgbClr val="2666BF"/>
                          </a:solidFill>
                          <a:effectLst/>
                          <a:hlinkClick r:id="rId7"/>
                        </a:rPr>
                        <a:t>PRM fee (levy for special services for the disabled), DUS</a:t>
                      </a:r>
                      <a:endParaRPr lang="en-US" sz="1800">
                        <a:effectLst/>
                      </a:endParaRPr>
                    </a:p>
                  </a:txBody>
                  <a:tcPr marL="38507" marR="38507" marT="19254" marB="19254" anchor="ctr"/>
                </a:tc>
                <a:tc>
                  <a:txBody>
                    <a:bodyPr/>
                    <a:lstStyle/>
                    <a:p>
                      <a:pPr algn="ctr"/>
                      <a:r>
                        <a:rPr lang="en-SG" sz="1800" dirty="0">
                          <a:effectLst/>
                        </a:rPr>
                        <a:t>€0.48</a:t>
                      </a:r>
                    </a:p>
                  </a:txBody>
                  <a:tcPr marL="38507" marR="38507" marT="19254" marB="19254" anchor="ctr"/>
                </a:tc>
                <a:tc>
                  <a:txBody>
                    <a:bodyPr/>
                    <a:lstStyle/>
                    <a:p>
                      <a:pPr algn="ctr"/>
                      <a:r>
                        <a:rPr lang="en-SG" sz="1800">
                          <a:effectLst/>
                        </a:rPr>
                        <a:t>€77</a:t>
                      </a:r>
                    </a:p>
                  </a:txBody>
                  <a:tcPr marL="38507" marR="38507" marT="19254" marB="19254" anchor="ctr"/>
                </a:tc>
                <a:extLst>
                  <a:ext uri="{0D108BD9-81ED-4DB2-BD59-A6C34878D82A}">
                    <a16:rowId xmlns:a16="http://schemas.microsoft.com/office/drawing/2014/main" val="1588903787"/>
                  </a:ext>
                </a:extLst>
              </a:tr>
              <a:tr h="269552">
                <a:tc>
                  <a:txBody>
                    <a:bodyPr/>
                    <a:lstStyle/>
                    <a:p>
                      <a:r>
                        <a:rPr lang="en-US" sz="1800" u="none" strike="noStrike">
                          <a:solidFill>
                            <a:srgbClr val="2666BF"/>
                          </a:solidFill>
                          <a:effectLst/>
                          <a:hlinkClick r:id="rId7"/>
                        </a:rPr>
                        <a:t>CUTE fee (check-in infrastructure), DUS</a:t>
                      </a:r>
                      <a:endParaRPr lang="en-US" sz="1800">
                        <a:effectLst/>
                      </a:endParaRPr>
                    </a:p>
                  </a:txBody>
                  <a:tcPr marL="38507" marR="38507" marT="19254" marB="19254" anchor="ctr"/>
                </a:tc>
                <a:tc>
                  <a:txBody>
                    <a:bodyPr/>
                    <a:lstStyle/>
                    <a:p>
                      <a:pPr algn="ctr"/>
                      <a:r>
                        <a:rPr lang="en-SG" sz="1800" dirty="0">
                          <a:effectLst/>
                        </a:rPr>
                        <a:t>€0.26</a:t>
                      </a:r>
                    </a:p>
                  </a:txBody>
                  <a:tcPr marL="38507" marR="38507" marT="19254" marB="19254" anchor="ctr"/>
                </a:tc>
                <a:tc>
                  <a:txBody>
                    <a:bodyPr/>
                    <a:lstStyle/>
                    <a:p>
                      <a:pPr algn="ctr"/>
                      <a:r>
                        <a:rPr lang="en-SG" sz="1800" dirty="0">
                          <a:effectLst/>
                        </a:rPr>
                        <a:t>€42</a:t>
                      </a:r>
                    </a:p>
                  </a:txBody>
                  <a:tcPr marL="38507" marR="38507" marT="19254" marB="19254" anchor="ctr"/>
                </a:tc>
                <a:extLst>
                  <a:ext uri="{0D108BD9-81ED-4DB2-BD59-A6C34878D82A}">
                    <a16:rowId xmlns:a16="http://schemas.microsoft.com/office/drawing/2014/main" val="1515179056"/>
                  </a:ext>
                </a:extLst>
              </a:tr>
              <a:tr h="154030">
                <a:tc>
                  <a:txBody>
                    <a:bodyPr/>
                    <a:lstStyle/>
                    <a:p>
                      <a:r>
                        <a:rPr lang="en-SG" sz="1800" b="1">
                          <a:effectLst/>
                        </a:rPr>
                        <a:t>Total airport charges DUS</a:t>
                      </a:r>
                      <a:endParaRPr lang="en-SG" sz="1800">
                        <a:effectLst/>
                      </a:endParaRPr>
                    </a:p>
                  </a:txBody>
                  <a:tcPr marL="38507" marR="38507" marT="19254" marB="19254" anchor="ctr"/>
                </a:tc>
                <a:tc>
                  <a:txBody>
                    <a:bodyPr/>
                    <a:lstStyle/>
                    <a:p>
                      <a:pPr algn="ctr"/>
                      <a:r>
                        <a:rPr lang="en-SG" sz="1800" b="1">
                          <a:effectLst/>
                        </a:rPr>
                        <a:t>€15.29</a:t>
                      </a:r>
                      <a:endParaRPr lang="en-SG" sz="1800">
                        <a:effectLst/>
                      </a:endParaRPr>
                    </a:p>
                  </a:txBody>
                  <a:tcPr marL="38507" marR="38507" marT="19254" marB="19254" anchor="ctr"/>
                </a:tc>
                <a:tc>
                  <a:txBody>
                    <a:bodyPr/>
                    <a:lstStyle/>
                    <a:p>
                      <a:pPr algn="ctr"/>
                      <a:r>
                        <a:rPr lang="en-SG" sz="1800" b="1" dirty="0">
                          <a:effectLst/>
                        </a:rPr>
                        <a:t>€2,477</a:t>
                      </a:r>
                      <a:endParaRPr lang="en-SG" sz="1800" dirty="0">
                        <a:effectLst/>
                      </a:endParaRPr>
                    </a:p>
                  </a:txBody>
                  <a:tcPr marL="38507" marR="38507" marT="19254" marB="19254" anchor="ctr"/>
                </a:tc>
                <a:extLst>
                  <a:ext uri="{0D108BD9-81ED-4DB2-BD59-A6C34878D82A}">
                    <a16:rowId xmlns:a16="http://schemas.microsoft.com/office/drawing/2014/main" val="2750076763"/>
                  </a:ext>
                </a:extLst>
              </a:tr>
              <a:tr h="154030">
                <a:tc>
                  <a:txBody>
                    <a:bodyPr/>
                    <a:lstStyle/>
                    <a:p>
                      <a:r>
                        <a:rPr lang="en-SG" sz="1800" u="none" strike="noStrike">
                          <a:solidFill>
                            <a:srgbClr val="2666BF"/>
                          </a:solidFill>
                          <a:effectLst/>
                          <a:hlinkClick r:id="rId7"/>
                        </a:rPr>
                        <a:t>Passenger Charges, PMI</a:t>
                      </a:r>
                      <a:endParaRPr lang="en-SG" sz="1800">
                        <a:effectLst/>
                      </a:endParaRPr>
                    </a:p>
                  </a:txBody>
                  <a:tcPr marL="38507" marR="38507" marT="19254" marB="19254" anchor="ctr"/>
                </a:tc>
                <a:tc>
                  <a:txBody>
                    <a:bodyPr/>
                    <a:lstStyle/>
                    <a:p>
                      <a:pPr algn="ctr"/>
                      <a:r>
                        <a:rPr lang="en-SG" sz="1800">
                          <a:effectLst/>
                        </a:rPr>
                        <a:t>€6.30</a:t>
                      </a:r>
                    </a:p>
                  </a:txBody>
                  <a:tcPr marL="38507" marR="38507" marT="19254" marB="19254" anchor="ctr"/>
                </a:tc>
                <a:tc>
                  <a:txBody>
                    <a:bodyPr/>
                    <a:lstStyle/>
                    <a:p>
                      <a:pPr algn="ctr"/>
                      <a:r>
                        <a:rPr lang="en-SG" sz="1800" dirty="0">
                          <a:effectLst/>
                        </a:rPr>
                        <a:t>€ 1,021</a:t>
                      </a:r>
                    </a:p>
                  </a:txBody>
                  <a:tcPr marL="38507" marR="38507" marT="19254" marB="19254" anchor="ctr"/>
                </a:tc>
                <a:extLst>
                  <a:ext uri="{0D108BD9-81ED-4DB2-BD59-A6C34878D82A}">
                    <a16:rowId xmlns:a16="http://schemas.microsoft.com/office/drawing/2014/main" val="2764561214"/>
                  </a:ext>
                </a:extLst>
              </a:tr>
              <a:tr h="269552">
                <a:tc>
                  <a:txBody>
                    <a:bodyPr/>
                    <a:lstStyle/>
                    <a:p>
                      <a:r>
                        <a:rPr lang="en-US" sz="1800" u="none" strike="noStrike">
                          <a:solidFill>
                            <a:srgbClr val="2666BF"/>
                          </a:solidFill>
                          <a:effectLst/>
                          <a:hlinkClick r:id="rId5"/>
                        </a:rPr>
                        <a:t>PRM fee (special services for the disabled), PMI</a:t>
                      </a:r>
                      <a:endParaRPr lang="en-US" sz="1800">
                        <a:effectLst/>
                      </a:endParaRPr>
                    </a:p>
                  </a:txBody>
                  <a:tcPr marL="38507" marR="38507" marT="19254" marB="19254" anchor="ctr"/>
                </a:tc>
                <a:tc>
                  <a:txBody>
                    <a:bodyPr/>
                    <a:lstStyle/>
                    <a:p>
                      <a:pPr algn="ctr"/>
                      <a:r>
                        <a:rPr lang="en-SG" sz="1800">
                          <a:effectLst/>
                        </a:rPr>
                        <a:t>€0.59</a:t>
                      </a:r>
                    </a:p>
                  </a:txBody>
                  <a:tcPr marL="38507" marR="38507" marT="19254" marB="19254" anchor="ctr"/>
                </a:tc>
                <a:tc>
                  <a:txBody>
                    <a:bodyPr/>
                    <a:lstStyle/>
                    <a:p>
                      <a:pPr algn="ctr"/>
                      <a:r>
                        <a:rPr lang="en-SG" sz="1800" dirty="0">
                          <a:effectLst/>
                        </a:rPr>
                        <a:t>€96</a:t>
                      </a:r>
                    </a:p>
                  </a:txBody>
                  <a:tcPr marL="38507" marR="38507" marT="19254" marB="19254" anchor="ctr"/>
                </a:tc>
                <a:extLst>
                  <a:ext uri="{0D108BD9-81ED-4DB2-BD59-A6C34878D82A}">
                    <a16:rowId xmlns:a16="http://schemas.microsoft.com/office/drawing/2014/main" val="1800502333"/>
                  </a:ext>
                </a:extLst>
              </a:tr>
              <a:tr h="154030">
                <a:tc>
                  <a:txBody>
                    <a:bodyPr/>
                    <a:lstStyle/>
                    <a:p>
                      <a:r>
                        <a:rPr lang="en-SG" sz="1800" b="1">
                          <a:effectLst/>
                        </a:rPr>
                        <a:t>Total airport charges PMI</a:t>
                      </a:r>
                      <a:endParaRPr lang="en-SG" sz="1800">
                        <a:effectLst/>
                      </a:endParaRPr>
                    </a:p>
                  </a:txBody>
                  <a:tcPr marL="38507" marR="38507" marT="19254" marB="19254" anchor="ctr"/>
                </a:tc>
                <a:tc>
                  <a:txBody>
                    <a:bodyPr/>
                    <a:lstStyle/>
                    <a:p>
                      <a:pPr algn="ctr"/>
                      <a:r>
                        <a:rPr lang="en-SG" sz="1800" b="1">
                          <a:effectLst/>
                        </a:rPr>
                        <a:t>€6.89</a:t>
                      </a:r>
                      <a:endParaRPr lang="en-SG" sz="1800">
                        <a:effectLst/>
                      </a:endParaRPr>
                    </a:p>
                  </a:txBody>
                  <a:tcPr marL="38507" marR="38507" marT="19254" marB="19254" anchor="ctr"/>
                </a:tc>
                <a:tc>
                  <a:txBody>
                    <a:bodyPr/>
                    <a:lstStyle/>
                    <a:p>
                      <a:pPr algn="ctr"/>
                      <a:r>
                        <a:rPr lang="en-SG" sz="1800" b="1" dirty="0">
                          <a:effectLst/>
                        </a:rPr>
                        <a:t>€1,116</a:t>
                      </a:r>
                      <a:endParaRPr lang="en-SG" sz="1800" dirty="0">
                        <a:effectLst/>
                      </a:endParaRPr>
                    </a:p>
                  </a:txBody>
                  <a:tcPr marL="38507" marR="38507" marT="19254" marB="19254" anchor="ctr"/>
                </a:tc>
                <a:extLst>
                  <a:ext uri="{0D108BD9-81ED-4DB2-BD59-A6C34878D82A}">
                    <a16:rowId xmlns:a16="http://schemas.microsoft.com/office/drawing/2014/main" val="126800749"/>
                  </a:ext>
                </a:extLst>
              </a:tr>
            </a:tbl>
          </a:graphicData>
        </a:graphic>
      </p:graphicFrame>
    </p:spTree>
    <p:extLst>
      <p:ext uri="{BB962C8B-B14F-4D97-AF65-F5344CB8AC3E}">
        <p14:creationId xmlns:p14="http://schemas.microsoft.com/office/powerpoint/2010/main" val="13150858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03473-EA1A-5721-ACF1-0DB98D664BA3}"/>
              </a:ext>
            </a:extLst>
          </p:cNvPr>
          <p:cNvSpPr>
            <a:spLocks noGrp="1"/>
          </p:cNvSpPr>
          <p:nvPr>
            <p:ph type="title"/>
          </p:nvPr>
        </p:nvSpPr>
        <p:spPr>
          <a:xfrm>
            <a:off x="838200" y="121285"/>
            <a:ext cx="10515600" cy="732155"/>
          </a:xfrm>
        </p:spPr>
        <p:txBody>
          <a:bodyPr>
            <a:normAutofit/>
          </a:bodyPr>
          <a:lstStyle/>
          <a:p>
            <a:pPr algn="ctr"/>
            <a:r>
              <a:rPr lang="en-SG" sz="3200" dirty="0"/>
              <a:t>Cost of Flying (Düsseldorf to Palma de Mallorca)</a:t>
            </a:r>
          </a:p>
        </p:txBody>
      </p:sp>
      <p:graphicFrame>
        <p:nvGraphicFramePr>
          <p:cNvPr id="6" name="Table 5">
            <a:extLst>
              <a:ext uri="{FF2B5EF4-FFF2-40B4-BE49-F238E27FC236}">
                <a16:creationId xmlns:a16="http://schemas.microsoft.com/office/drawing/2014/main" id="{4FAFF3A1-7E67-1AE9-BAE8-402FDA3D5035}"/>
              </a:ext>
            </a:extLst>
          </p:cNvPr>
          <p:cNvGraphicFramePr>
            <a:graphicFrameLocks noGrp="1"/>
          </p:cNvGraphicFramePr>
          <p:nvPr>
            <p:extLst>
              <p:ext uri="{D42A27DB-BD31-4B8C-83A1-F6EECF244321}">
                <p14:modId xmlns:p14="http://schemas.microsoft.com/office/powerpoint/2010/main" val="1086278172"/>
              </p:ext>
            </p:extLst>
          </p:nvPr>
        </p:nvGraphicFramePr>
        <p:xfrm>
          <a:off x="1975685" y="1361440"/>
          <a:ext cx="8240630" cy="1876968"/>
        </p:xfrm>
        <a:graphic>
          <a:graphicData uri="http://schemas.openxmlformats.org/drawingml/2006/table">
            <a:tbl>
              <a:tblPr>
                <a:tableStyleId>{5940675A-B579-460E-94D1-54222C63F5DA}</a:tableStyleId>
              </a:tblPr>
              <a:tblGrid>
                <a:gridCol w="5288396">
                  <a:extLst>
                    <a:ext uri="{9D8B030D-6E8A-4147-A177-3AD203B41FA5}">
                      <a16:colId xmlns:a16="http://schemas.microsoft.com/office/drawing/2014/main" val="3245812419"/>
                    </a:ext>
                  </a:extLst>
                </a:gridCol>
                <a:gridCol w="1476117">
                  <a:extLst>
                    <a:ext uri="{9D8B030D-6E8A-4147-A177-3AD203B41FA5}">
                      <a16:colId xmlns:a16="http://schemas.microsoft.com/office/drawing/2014/main" val="2276348438"/>
                    </a:ext>
                  </a:extLst>
                </a:gridCol>
                <a:gridCol w="1476117">
                  <a:extLst>
                    <a:ext uri="{9D8B030D-6E8A-4147-A177-3AD203B41FA5}">
                      <a16:colId xmlns:a16="http://schemas.microsoft.com/office/drawing/2014/main" val="4156842173"/>
                    </a:ext>
                  </a:extLst>
                </a:gridCol>
              </a:tblGrid>
              <a:tr h="154030">
                <a:tc>
                  <a:txBody>
                    <a:bodyPr/>
                    <a:lstStyle/>
                    <a:p>
                      <a:pPr algn="ctr"/>
                      <a:r>
                        <a:rPr lang="en-SG" sz="1800" b="1">
                          <a:effectLst/>
                        </a:rPr>
                        <a:t>Passenger dependent costs</a:t>
                      </a:r>
                    </a:p>
                  </a:txBody>
                  <a:tcPr marL="38507" marR="38507" marT="19254" marB="19254" anchor="ctr"/>
                </a:tc>
                <a:tc>
                  <a:txBody>
                    <a:bodyPr/>
                    <a:lstStyle/>
                    <a:p>
                      <a:pPr algn="ctr"/>
                      <a:r>
                        <a:rPr lang="en-SG" sz="1800" b="1">
                          <a:effectLst/>
                        </a:rPr>
                        <a:t>per passenger</a:t>
                      </a:r>
                    </a:p>
                  </a:txBody>
                  <a:tcPr marL="38507" marR="38507" marT="19254" marB="19254" anchor="ctr"/>
                </a:tc>
                <a:tc>
                  <a:txBody>
                    <a:bodyPr/>
                    <a:lstStyle/>
                    <a:p>
                      <a:pPr algn="ctr"/>
                      <a:r>
                        <a:rPr lang="en-SG" sz="1800" b="1" dirty="0">
                          <a:effectLst/>
                        </a:rPr>
                        <a:t>per flight</a:t>
                      </a:r>
                    </a:p>
                  </a:txBody>
                  <a:tcPr marL="38507" marR="38507" marT="19254" marB="19254" anchor="ctr"/>
                </a:tc>
                <a:extLst>
                  <a:ext uri="{0D108BD9-81ED-4DB2-BD59-A6C34878D82A}">
                    <a16:rowId xmlns:a16="http://schemas.microsoft.com/office/drawing/2014/main" val="2874762959"/>
                  </a:ext>
                </a:extLst>
              </a:tr>
              <a:tr h="154030">
                <a:tc gridSpan="3">
                  <a:txBody>
                    <a:bodyPr/>
                    <a:lstStyle/>
                    <a:p>
                      <a:r>
                        <a:rPr lang="en-SG" sz="1800" b="1" dirty="0">
                          <a:effectLst/>
                        </a:rPr>
                        <a:t>4. Passenger services at DUS and PMI airport</a:t>
                      </a:r>
                      <a:endParaRPr lang="en-SG" sz="1800" dirty="0">
                        <a:effectLst/>
                      </a:endParaRPr>
                    </a:p>
                  </a:txBody>
                  <a:tcPr marL="38507" marR="38507" marT="19254" marB="19254" anchor="ct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1786436426"/>
                  </a:ext>
                </a:extLst>
              </a:tr>
              <a:tr h="269552">
                <a:tc>
                  <a:txBody>
                    <a:bodyPr/>
                    <a:lstStyle/>
                    <a:p>
                      <a:r>
                        <a:rPr lang="en-SG" sz="1800">
                          <a:effectLst/>
                        </a:rPr>
                        <a:t>Estimated proportionate total services</a:t>
                      </a:r>
                    </a:p>
                  </a:txBody>
                  <a:tcPr marL="38507" marR="38507" marT="19254" marB="19254" anchor="ctr"/>
                </a:tc>
                <a:tc>
                  <a:txBody>
                    <a:bodyPr/>
                    <a:lstStyle/>
                    <a:p>
                      <a:pPr algn="ctr"/>
                      <a:r>
                        <a:rPr lang="en-SG" sz="1800" b="1" dirty="0">
                          <a:effectLst/>
                        </a:rPr>
                        <a:t>€1</a:t>
                      </a:r>
                      <a:endParaRPr lang="en-SG" sz="1800" dirty="0">
                        <a:effectLst/>
                      </a:endParaRPr>
                    </a:p>
                  </a:txBody>
                  <a:tcPr marL="38507" marR="38507" marT="19254" marB="19254" anchor="ctr"/>
                </a:tc>
                <a:tc>
                  <a:txBody>
                    <a:bodyPr/>
                    <a:lstStyle/>
                    <a:p>
                      <a:pPr algn="ctr"/>
                      <a:r>
                        <a:rPr lang="en-SG" sz="1800" b="1" dirty="0">
                          <a:effectLst/>
                        </a:rPr>
                        <a:t>€162</a:t>
                      </a:r>
                      <a:endParaRPr lang="en-SG" sz="1800" dirty="0">
                        <a:effectLst/>
                      </a:endParaRPr>
                    </a:p>
                  </a:txBody>
                  <a:tcPr marL="38507" marR="38507" marT="19254" marB="19254" anchor="ctr"/>
                </a:tc>
                <a:extLst>
                  <a:ext uri="{0D108BD9-81ED-4DB2-BD59-A6C34878D82A}">
                    <a16:rowId xmlns:a16="http://schemas.microsoft.com/office/drawing/2014/main" val="2528300854"/>
                  </a:ext>
                </a:extLst>
              </a:tr>
              <a:tr h="154030">
                <a:tc gridSpan="3">
                  <a:txBody>
                    <a:bodyPr/>
                    <a:lstStyle/>
                    <a:p>
                      <a:r>
                        <a:rPr lang="en-SG" sz="1800" b="1">
                          <a:effectLst/>
                        </a:rPr>
                        <a:t>5. Additional fuel consumption per passenger (80 kg)</a:t>
                      </a:r>
                      <a:endParaRPr lang="en-SG" sz="1800">
                        <a:effectLst/>
                      </a:endParaRPr>
                    </a:p>
                  </a:txBody>
                  <a:tcPr marL="38507" marR="38507" marT="19254" marB="19254" anchor="ct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904282910"/>
                  </a:ext>
                </a:extLst>
              </a:tr>
              <a:tr h="269552">
                <a:tc>
                  <a:txBody>
                    <a:bodyPr/>
                    <a:lstStyle/>
                    <a:p>
                      <a:r>
                        <a:rPr lang="en-US" sz="1800">
                          <a:effectLst/>
                        </a:rPr>
                        <a:t>(3.7% of the additional weight, €430/ ton of kerosene)</a:t>
                      </a:r>
                    </a:p>
                  </a:txBody>
                  <a:tcPr marL="38507" marR="38507" marT="19254" marB="19254" anchor="ctr"/>
                </a:tc>
                <a:tc>
                  <a:txBody>
                    <a:bodyPr/>
                    <a:lstStyle/>
                    <a:p>
                      <a:pPr algn="ctr"/>
                      <a:r>
                        <a:rPr lang="en-SG" sz="1800" b="1" dirty="0">
                          <a:effectLst/>
                        </a:rPr>
                        <a:t>€ 5.09</a:t>
                      </a:r>
                      <a:endParaRPr lang="en-SG" sz="1800" dirty="0">
                        <a:effectLst/>
                      </a:endParaRPr>
                    </a:p>
                  </a:txBody>
                  <a:tcPr marL="38507" marR="38507" marT="19254" marB="19254" anchor="ctr"/>
                </a:tc>
                <a:tc>
                  <a:txBody>
                    <a:bodyPr/>
                    <a:lstStyle/>
                    <a:p>
                      <a:pPr algn="ctr"/>
                      <a:r>
                        <a:rPr lang="en-SG" sz="1800" b="1" dirty="0">
                          <a:effectLst/>
                        </a:rPr>
                        <a:t>€825</a:t>
                      </a:r>
                      <a:endParaRPr lang="en-SG" sz="1800" dirty="0">
                        <a:effectLst/>
                      </a:endParaRPr>
                    </a:p>
                  </a:txBody>
                  <a:tcPr marL="38507" marR="38507" marT="19254" marB="19254" anchor="ctr"/>
                </a:tc>
                <a:extLst>
                  <a:ext uri="{0D108BD9-81ED-4DB2-BD59-A6C34878D82A}">
                    <a16:rowId xmlns:a16="http://schemas.microsoft.com/office/drawing/2014/main" val="1631319884"/>
                  </a:ext>
                </a:extLst>
              </a:tr>
              <a:tr h="154030">
                <a:tc>
                  <a:txBody>
                    <a:bodyPr/>
                    <a:lstStyle/>
                    <a:p>
                      <a:r>
                        <a:rPr lang="en-US" sz="1800" b="1" dirty="0">
                          <a:effectLst/>
                        </a:rPr>
                        <a:t>Total variable costs per passenger</a:t>
                      </a:r>
                      <a:endParaRPr lang="en-US" sz="1800" dirty="0">
                        <a:effectLst/>
                      </a:endParaRPr>
                    </a:p>
                  </a:txBody>
                  <a:tcPr marL="38507" marR="38507" marT="19254" marB="19254" anchor="ctr"/>
                </a:tc>
                <a:tc>
                  <a:txBody>
                    <a:bodyPr/>
                    <a:lstStyle/>
                    <a:p>
                      <a:pPr algn="ctr"/>
                      <a:r>
                        <a:rPr lang="en-SG" sz="1800" b="1" dirty="0">
                          <a:effectLst/>
                        </a:rPr>
                        <a:t>€ 46.20</a:t>
                      </a:r>
                      <a:endParaRPr lang="en-SG" sz="1800" dirty="0">
                        <a:effectLst/>
                      </a:endParaRPr>
                    </a:p>
                  </a:txBody>
                  <a:tcPr marL="38507" marR="38507" marT="19254" marB="19254" anchor="ctr"/>
                </a:tc>
                <a:tc>
                  <a:txBody>
                    <a:bodyPr/>
                    <a:lstStyle/>
                    <a:p>
                      <a:pPr algn="ctr"/>
                      <a:r>
                        <a:rPr lang="en-SG" sz="1800" b="1" dirty="0">
                          <a:effectLst/>
                        </a:rPr>
                        <a:t>€ 7485</a:t>
                      </a:r>
                      <a:endParaRPr lang="en-SG" sz="1800" dirty="0">
                        <a:effectLst/>
                      </a:endParaRPr>
                    </a:p>
                  </a:txBody>
                  <a:tcPr marL="38507" marR="38507" marT="19254" marB="19254" anchor="ctr"/>
                </a:tc>
                <a:extLst>
                  <a:ext uri="{0D108BD9-81ED-4DB2-BD59-A6C34878D82A}">
                    <a16:rowId xmlns:a16="http://schemas.microsoft.com/office/drawing/2014/main" val="18905826"/>
                  </a:ext>
                </a:extLst>
              </a:tr>
            </a:tbl>
          </a:graphicData>
        </a:graphic>
      </p:graphicFrame>
    </p:spTree>
    <p:extLst>
      <p:ext uri="{BB962C8B-B14F-4D97-AF65-F5344CB8AC3E}">
        <p14:creationId xmlns:p14="http://schemas.microsoft.com/office/powerpoint/2010/main" val="4266234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03473-EA1A-5721-ACF1-0DB98D664BA3}"/>
              </a:ext>
            </a:extLst>
          </p:cNvPr>
          <p:cNvSpPr>
            <a:spLocks noGrp="1"/>
          </p:cNvSpPr>
          <p:nvPr>
            <p:ph type="title"/>
          </p:nvPr>
        </p:nvSpPr>
        <p:spPr>
          <a:xfrm>
            <a:off x="838200" y="121285"/>
            <a:ext cx="10515600" cy="732155"/>
          </a:xfrm>
        </p:spPr>
        <p:txBody>
          <a:bodyPr>
            <a:normAutofit/>
          </a:bodyPr>
          <a:lstStyle/>
          <a:p>
            <a:pPr algn="ctr"/>
            <a:r>
              <a:rPr lang="en-SG" sz="3200" dirty="0"/>
              <a:t>Cost of Flying (Düsseldorf to Palma de Mallorca)</a:t>
            </a:r>
          </a:p>
        </p:txBody>
      </p:sp>
      <p:graphicFrame>
        <p:nvGraphicFramePr>
          <p:cNvPr id="3" name="Table 2">
            <a:extLst>
              <a:ext uri="{FF2B5EF4-FFF2-40B4-BE49-F238E27FC236}">
                <a16:creationId xmlns:a16="http://schemas.microsoft.com/office/drawing/2014/main" id="{4D506531-23E8-D752-8FFF-4CBA013B5BB0}"/>
              </a:ext>
            </a:extLst>
          </p:cNvPr>
          <p:cNvGraphicFramePr>
            <a:graphicFrameLocks noGrp="1"/>
          </p:cNvGraphicFramePr>
          <p:nvPr>
            <p:extLst>
              <p:ext uri="{D42A27DB-BD31-4B8C-83A1-F6EECF244321}">
                <p14:modId xmlns:p14="http://schemas.microsoft.com/office/powerpoint/2010/main" val="1681781016"/>
              </p:ext>
            </p:extLst>
          </p:nvPr>
        </p:nvGraphicFramePr>
        <p:xfrm>
          <a:off x="2309405" y="1012825"/>
          <a:ext cx="7724862" cy="4045548"/>
        </p:xfrm>
        <a:graphic>
          <a:graphicData uri="http://schemas.openxmlformats.org/drawingml/2006/table">
            <a:tbl>
              <a:tblPr>
                <a:tableStyleId>{5940675A-B579-460E-94D1-54222C63F5DA}</a:tableStyleId>
              </a:tblPr>
              <a:tblGrid>
                <a:gridCol w="5319170">
                  <a:extLst>
                    <a:ext uri="{9D8B030D-6E8A-4147-A177-3AD203B41FA5}">
                      <a16:colId xmlns:a16="http://schemas.microsoft.com/office/drawing/2014/main" val="3200482067"/>
                    </a:ext>
                  </a:extLst>
                </a:gridCol>
                <a:gridCol w="1435510">
                  <a:extLst>
                    <a:ext uri="{9D8B030D-6E8A-4147-A177-3AD203B41FA5}">
                      <a16:colId xmlns:a16="http://schemas.microsoft.com/office/drawing/2014/main" val="1073576459"/>
                    </a:ext>
                  </a:extLst>
                </a:gridCol>
                <a:gridCol w="970182">
                  <a:extLst>
                    <a:ext uri="{9D8B030D-6E8A-4147-A177-3AD203B41FA5}">
                      <a16:colId xmlns:a16="http://schemas.microsoft.com/office/drawing/2014/main" val="2897035273"/>
                    </a:ext>
                  </a:extLst>
                </a:gridCol>
              </a:tblGrid>
              <a:tr h="147503">
                <a:tc>
                  <a:txBody>
                    <a:bodyPr/>
                    <a:lstStyle/>
                    <a:p>
                      <a:pPr algn="ctr"/>
                      <a:r>
                        <a:rPr lang="en-SG" sz="1800" b="1" dirty="0">
                          <a:effectLst/>
                        </a:rPr>
                        <a:t>Flight dependent costs</a:t>
                      </a:r>
                    </a:p>
                  </a:txBody>
                  <a:tcPr marL="36876" marR="36876" marT="18438" marB="18438" anchor="ctr"/>
                </a:tc>
                <a:tc>
                  <a:txBody>
                    <a:bodyPr/>
                    <a:lstStyle/>
                    <a:p>
                      <a:pPr algn="ctr"/>
                      <a:r>
                        <a:rPr lang="en-SG" sz="1800" b="1" dirty="0">
                          <a:effectLst/>
                        </a:rPr>
                        <a:t>per passenger</a:t>
                      </a:r>
                    </a:p>
                  </a:txBody>
                  <a:tcPr marL="36876" marR="36876" marT="18438" marB="18438" anchor="ctr"/>
                </a:tc>
                <a:tc>
                  <a:txBody>
                    <a:bodyPr/>
                    <a:lstStyle/>
                    <a:p>
                      <a:pPr algn="ctr"/>
                      <a:r>
                        <a:rPr lang="en-SG" sz="1800" b="1" dirty="0">
                          <a:effectLst/>
                        </a:rPr>
                        <a:t>per flight</a:t>
                      </a:r>
                    </a:p>
                  </a:txBody>
                  <a:tcPr marL="36876" marR="36876" marT="18438" marB="18438" anchor="ctr"/>
                </a:tc>
                <a:extLst>
                  <a:ext uri="{0D108BD9-81ED-4DB2-BD59-A6C34878D82A}">
                    <a16:rowId xmlns:a16="http://schemas.microsoft.com/office/drawing/2014/main" val="3738444444"/>
                  </a:ext>
                </a:extLst>
              </a:tr>
              <a:tr h="147503">
                <a:tc gridSpan="3">
                  <a:txBody>
                    <a:bodyPr/>
                    <a:lstStyle/>
                    <a:p>
                      <a:r>
                        <a:rPr lang="en-SG" sz="1800" b="1">
                          <a:effectLst/>
                        </a:rPr>
                        <a:t>1. Airport Taxes</a:t>
                      </a:r>
                      <a:endParaRPr lang="en-SG" sz="1800">
                        <a:effectLst/>
                      </a:endParaRPr>
                    </a:p>
                  </a:txBody>
                  <a:tcPr marL="36876" marR="36876" marT="18438" marB="18438" anchor="ct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3052658648"/>
                  </a:ext>
                </a:extLst>
              </a:tr>
              <a:tr h="147503">
                <a:tc>
                  <a:txBody>
                    <a:bodyPr/>
                    <a:lstStyle/>
                    <a:p>
                      <a:r>
                        <a:rPr lang="en-US" sz="1800" u="none" strike="noStrike">
                          <a:solidFill>
                            <a:srgbClr val="2666BF"/>
                          </a:solidFill>
                          <a:effectLst/>
                          <a:hlinkClick r:id="rId2"/>
                        </a:rPr>
                        <a:t>DUS take-off and landing fee</a:t>
                      </a:r>
                      <a:endParaRPr lang="en-US" sz="1800">
                        <a:effectLst/>
                      </a:endParaRPr>
                    </a:p>
                  </a:txBody>
                  <a:tcPr marL="36876" marR="36876" marT="18438" marB="18438" anchor="ctr"/>
                </a:tc>
                <a:tc>
                  <a:txBody>
                    <a:bodyPr/>
                    <a:lstStyle/>
                    <a:p>
                      <a:pPr algn="ctr"/>
                      <a:r>
                        <a:rPr lang="en-SG" sz="1800" dirty="0">
                          <a:effectLst/>
                        </a:rPr>
                        <a:t>€2.12</a:t>
                      </a:r>
                    </a:p>
                  </a:txBody>
                  <a:tcPr marL="36876" marR="36876" marT="18438" marB="18438" anchor="ctr"/>
                </a:tc>
                <a:tc>
                  <a:txBody>
                    <a:bodyPr/>
                    <a:lstStyle/>
                    <a:p>
                      <a:pPr algn="ctr"/>
                      <a:r>
                        <a:rPr lang="en-SG" sz="1800">
                          <a:effectLst/>
                        </a:rPr>
                        <a:t>€343</a:t>
                      </a:r>
                    </a:p>
                  </a:txBody>
                  <a:tcPr marL="36876" marR="36876" marT="18438" marB="18438" anchor="ctr"/>
                </a:tc>
                <a:extLst>
                  <a:ext uri="{0D108BD9-81ED-4DB2-BD59-A6C34878D82A}">
                    <a16:rowId xmlns:a16="http://schemas.microsoft.com/office/drawing/2014/main" val="3498719765"/>
                  </a:ext>
                </a:extLst>
              </a:tr>
              <a:tr h="258130">
                <a:tc>
                  <a:txBody>
                    <a:bodyPr/>
                    <a:lstStyle/>
                    <a:p>
                      <a:r>
                        <a:rPr lang="en-US" sz="1800" u="none" strike="noStrike">
                          <a:solidFill>
                            <a:srgbClr val="2666BF"/>
                          </a:solidFill>
                          <a:effectLst/>
                          <a:hlinkClick r:id="rId2"/>
                        </a:rPr>
                        <a:t>DUS positioning fee (passenger boarding bridge)</a:t>
                      </a:r>
                      <a:endParaRPr lang="en-US" sz="1800">
                        <a:effectLst/>
                      </a:endParaRPr>
                    </a:p>
                  </a:txBody>
                  <a:tcPr marL="36876" marR="36876" marT="18438" marB="18438" anchor="ctr"/>
                </a:tc>
                <a:tc>
                  <a:txBody>
                    <a:bodyPr/>
                    <a:lstStyle/>
                    <a:p>
                      <a:pPr algn="ctr"/>
                      <a:r>
                        <a:rPr lang="en-SG" sz="1800">
                          <a:effectLst/>
                        </a:rPr>
                        <a:t>€0.25</a:t>
                      </a:r>
                    </a:p>
                  </a:txBody>
                  <a:tcPr marL="36876" marR="36876" marT="18438" marB="18438" anchor="ctr"/>
                </a:tc>
                <a:tc>
                  <a:txBody>
                    <a:bodyPr/>
                    <a:lstStyle/>
                    <a:p>
                      <a:pPr algn="ctr"/>
                      <a:r>
                        <a:rPr lang="en-SG" sz="1800" dirty="0">
                          <a:effectLst/>
                        </a:rPr>
                        <a:t>€41</a:t>
                      </a:r>
                    </a:p>
                  </a:txBody>
                  <a:tcPr marL="36876" marR="36876" marT="18438" marB="18438" anchor="ctr"/>
                </a:tc>
                <a:extLst>
                  <a:ext uri="{0D108BD9-81ED-4DB2-BD59-A6C34878D82A}">
                    <a16:rowId xmlns:a16="http://schemas.microsoft.com/office/drawing/2014/main" val="14335944"/>
                  </a:ext>
                </a:extLst>
              </a:tr>
              <a:tr h="147503">
                <a:tc>
                  <a:txBody>
                    <a:bodyPr/>
                    <a:lstStyle/>
                    <a:p>
                      <a:r>
                        <a:rPr lang="fr-FR" sz="1800" u="none" strike="noStrike">
                          <a:solidFill>
                            <a:srgbClr val="2666BF"/>
                          </a:solidFill>
                          <a:effectLst/>
                          <a:hlinkClick r:id="rId2"/>
                        </a:rPr>
                        <a:t>DUS noise surcharge (06:00 - 21:59)</a:t>
                      </a:r>
                      <a:endParaRPr lang="fr-FR" sz="1800">
                        <a:effectLst/>
                      </a:endParaRPr>
                    </a:p>
                  </a:txBody>
                  <a:tcPr marL="36876" marR="36876" marT="18438" marB="18438" anchor="ctr"/>
                </a:tc>
                <a:tc>
                  <a:txBody>
                    <a:bodyPr/>
                    <a:lstStyle/>
                    <a:p>
                      <a:pPr algn="ctr"/>
                      <a:r>
                        <a:rPr lang="en-SG" sz="1800">
                          <a:effectLst/>
                        </a:rPr>
                        <a:t>€0.56</a:t>
                      </a:r>
                    </a:p>
                  </a:txBody>
                  <a:tcPr marL="36876" marR="36876" marT="18438" marB="18438" anchor="ctr"/>
                </a:tc>
                <a:tc>
                  <a:txBody>
                    <a:bodyPr/>
                    <a:lstStyle/>
                    <a:p>
                      <a:pPr algn="ctr"/>
                      <a:r>
                        <a:rPr lang="en-SG" sz="1800">
                          <a:effectLst/>
                        </a:rPr>
                        <a:t>€91</a:t>
                      </a:r>
                    </a:p>
                  </a:txBody>
                  <a:tcPr marL="36876" marR="36876" marT="18438" marB="18438" anchor="ctr"/>
                </a:tc>
                <a:extLst>
                  <a:ext uri="{0D108BD9-81ED-4DB2-BD59-A6C34878D82A}">
                    <a16:rowId xmlns:a16="http://schemas.microsoft.com/office/drawing/2014/main" val="3773281702"/>
                  </a:ext>
                </a:extLst>
              </a:tr>
              <a:tr h="147503">
                <a:tc>
                  <a:txBody>
                    <a:bodyPr/>
                    <a:lstStyle/>
                    <a:p>
                      <a:r>
                        <a:rPr lang="en-SG" sz="1800" u="none" strike="noStrike">
                          <a:solidFill>
                            <a:srgbClr val="2666BF"/>
                          </a:solidFill>
                          <a:effectLst/>
                          <a:hlinkClick r:id="rId2"/>
                        </a:rPr>
                        <a:t>DUS NOX fee (estimate)</a:t>
                      </a:r>
                      <a:endParaRPr lang="en-SG" sz="1800">
                        <a:effectLst/>
                      </a:endParaRPr>
                    </a:p>
                  </a:txBody>
                  <a:tcPr marL="36876" marR="36876" marT="18438" marB="18438" anchor="ctr"/>
                </a:tc>
                <a:tc>
                  <a:txBody>
                    <a:bodyPr/>
                    <a:lstStyle/>
                    <a:p>
                      <a:pPr algn="ctr"/>
                      <a:r>
                        <a:rPr lang="en-SG" sz="1800">
                          <a:effectLst/>
                        </a:rPr>
                        <a:t>€0.31</a:t>
                      </a:r>
                    </a:p>
                  </a:txBody>
                  <a:tcPr marL="36876" marR="36876" marT="18438" marB="18438" anchor="ctr"/>
                </a:tc>
                <a:tc>
                  <a:txBody>
                    <a:bodyPr/>
                    <a:lstStyle/>
                    <a:p>
                      <a:pPr algn="ctr"/>
                      <a:r>
                        <a:rPr lang="en-SG" sz="1800" dirty="0">
                          <a:effectLst/>
                        </a:rPr>
                        <a:t>€50</a:t>
                      </a:r>
                    </a:p>
                  </a:txBody>
                  <a:tcPr marL="36876" marR="36876" marT="18438" marB="18438" anchor="ctr"/>
                </a:tc>
                <a:extLst>
                  <a:ext uri="{0D108BD9-81ED-4DB2-BD59-A6C34878D82A}">
                    <a16:rowId xmlns:a16="http://schemas.microsoft.com/office/drawing/2014/main" val="909674352"/>
                  </a:ext>
                </a:extLst>
              </a:tr>
              <a:tr h="147503">
                <a:tc>
                  <a:txBody>
                    <a:bodyPr/>
                    <a:lstStyle/>
                    <a:p>
                      <a:r>
                        <a:rPr lang="en-SG" sz="1800" u="none" strike="noStrike">
                          <a:solidFill>
                            <a:srgbClr val="2666BF"/>
                          </a:solidFill>
                          <a:effectLst/>
                          <a:hlinkClick r:id="rId3"/>
                        </a:rPr>
                        <a:t>DUS DFS (Airport Control Services)</a:t>
                      </a:r>
                      <a:endParaRPr lang="en-SG" sz="1800">
                        <a:effectLst/>
                      </a:endParaRPr>
                    </a:p>
                  </a:txBody>
                  <a:tcPr marL="36876" marR="36876" marT="18438" marB="18438" anchor="ctr"/>
                </a:tc>
                <a:tc>
                  <a:txBody>
                    <a:bodyPr/>
                    <a:lstStyle/>
                    <a:p>
                      <a:pPr algn="ctr"/>
                      <a:r>
                        <a:rPr lang="en-SG" sz="1800">
                          <a:effectLst/>
                        </a:rPr>
                        <a:t>€1.06</a:t>
                      </a:r>
                    </a:p>
                  </a:txBody>
                  <a:tcPr marL="36876" marR="36876" marT="18438" marB="18438" anchor="ctr"/>
                </a:tc>
                <a:tc>
                  <a:txBody>
                    <a:bodyPr/>
                    <a:lstStyle/>
                    <a:p>
                      <a:pPr algn="ctr"/>
                      <a:r>
                        <a:rPr lang="en-SG" sz="1800" dirty="0">
                          <a:effectLst/>
                        </a:rPr>
                        <a:t>€171</a:t>
                      </a:r>
                    </a:p>
                  </a:txBody>
                  <a:tcPr marL="36876" marR="36876" marT="18438" marB="18438" anchor="ctr"/>
                </a:tc>
                <a:extLst>
                  <a:ext uri="{0D108BD9-81ED-4DB2-BD59-A6C34878D82A}">
                    <a16:rowId xmlns:a16="http://schemas.microsoft.com/office/drawing/2014/main" val="2499144455"/>
                  </a:ext>
                </a:extLst>
              </a:tr>
              <a:tr h="147503">
                <a:tc>
                  <a:txBody>
                    <a:bodyPr/>
                    <a:lstStyle/>
                    <a:p>
                      <a:r>
                        <a:rPr lang="en-SG" sz="1800" b="1">
                          <a:effectLst/>
                        </a:rPr>
                        <a:t>DUS total</a:t>
                      </a:r>
                      <a:endParaRPr lang="en-SG" sz="1800">
                        <a:effectLst/>
                      </a:endParaRPr>
                    </a:p>
                  </a:txBody>
                  <a:tcPr marL="36876" marR="36876" marT="18438" marB="18438" anchor="ctr"/>
                </a:tc>
                <a:tc>
                  <a:txBody>
                    <a:bodyPr/>
                    <a:lstStyle/>
                    <a:p>
                      <a:pPr algn="ctr"/>
                      <a:r>
                        <a:rPr lang="en-SG" sz="1800" b="1">
                          <a:effectLst/>
                        </a:rPr>
                        <a:t>€ 4.30</a:t>
                      </a:r>
                      <a:endParaRPr lang="en-SG" sz="1800">
                        <a:effectLst/>
                      </a:endParaRPr>
                    </a:p>
                  </a:txBody>
                  <a:tcPr marL="36876" marR="36876" marT="18438" marB="18438" anchor="ctr"/>
                </a:tc>
                <a:tc>
                  <a:txBody>
                    <a:bodyPr/>
                    <a:lstStyle/>
                    <a:p>
                      <a:pPr algn="ctr"/>
                      <a:r>
                        <a:rPr lang="en-SG" sz="1800" b="1" dirty="0">
                          <a:effectLst/>
                        </a:rPr>
                        <a:t>€697</a:t>
                      </a:r>
                      <a:endParaRPr lang="en-SG" sz="1800" dirty="0">
                        <a:effectLst/>
                      </a:endParaRPr>
                    </a:p>
                  </a:txBody>
                  <a:tcPr marL="36876" marR="36876" marT="18438" marB="18438" anchor="ctr"/>
                </a:tc>
                <a:extLst>
                  <a:ext uri="{0D108BD9-81ED-4DB2-BD59-A6C34878D82A}">
                    <a16:rowId xmlns:a16="http://schemas.microsoft.com/office/drawing/2014/main" val="336296097"/>
                  </a:ext>
                </a:extLst>
              </a:tr>
              <a:tr h="147503">
                <a:tc>
                  <a:txBody>
                    <a:bodyPr/>
                    <a:lstStyle/>
                    <a:p>
                      <a:r>
                        <a:rPr lang="en-US" sz="1800" u="none" strike="noStrike">
                          <a:solidFill>
                            <a:srgbClr val="2666BF"/>
                          </a:solidFill>
                          <a:effectLst/>
                          <a:hlinkClick r:id="rId4"/>
                        </a:rPr>
                        <a:t>PMI take-off and landing fee</a:t>
                      </a:r>
                      <a:endParaRPr lang="en-US" sz="1800">
                        <a:effectLst/>
                      </a:endParaRPr>
                    </a:p>
                  </a:txBody>
                  <a:tcPr marL="36876" marR="36876" marT="18438" marB="18438" anchor="ctr"/>
                </a:tc>
                <a:tc>
                  <a:txBody>
                    <a:bodyPr/>
                    <a:lstStyle/>
                    <a:p>
                      <a:pPr algn="ctr"/>
                      <a:r>
                        <a:rPr lang="en-SG" sz="1800">
                          <a:effectLst/>
                        </a:rPr>
                        <a:t>€3.08</a:t>
                      </a:r>
                    </a:p>
                  </a:txBody>
                  <a:tcPr marL="36876" marR="36876" marT="18438" marB="18438" anchor="ctr"/>
                </a:tc>
                <a:tc>
                  <a:txBody>
                    <a:bodyPr/>
                    <a:lstStyle/>
                    <a:p>
                      <a:pPr algn="ctr"/>
                      <a:r>
                        <a:rPr lang="en-SG" sz="1800" dirty="0">
                          <a:effectLst/>
                        </a:rPr>
                        <a:t>€499</a:t>
                      </a:r>
                    </a:p>
                  </a:txBody>
                  <a:tcPr marL="36876" marR="36876" marT="18438" marB="18438" anchor="ctr"/>
                </a:tc>
                <a:extLst>
                  <a:ext uri="{0D108BD9-81ED-4DB2-BD59-A6C34878D82A}">
                    <a16:rowId xmlns:a16="http://schemas.microsoft.com/office/drawing/2014/main" val="1046824180"/>
                  </a:ext>
                </a:extLst>
              </a:tr>
              <a:tr h="147503">
                <a:tc>
                  <a:txBody>
                    <a:bodyPr/>
                    <a:lstStyle/>
                    <a:p>
                      <a:r>
                        <a:rPr lang="en-SG" sz="1800" u="none" strike="noStrike">
                          <a:solidFill>
                            <a:srgbClr val="2666BF"/>
                          </a:solidFill>
                          <a:effectLst/>
                          <a:hlinkClick r:id="rId4"/>
                        </a:rPr>
                        <a:t>PMI position fee</a:t>
                      </a:r>
                      <a:endParaRPr lang="en-SG" sz="1800">
                        <a:effectLst/>
                      </a:endParaRPr>
                    </a:p>
                  </a:txBody>
                  <a:tcPr marL="36876" marR="36876" marT="18438" marB="18438" anchor="ctr"/>
                </a:tc>
                <a:tc>
                  <a:txBody>
                    <a:bodyPr/>
                    <a:lstStyle/>
                    <a:p>
                      <a:pPr algn="ctr"/>
                      <a:r>
                        <a:rPr lang="en-SG" sz="1800">
                          <a:effectLst/>
                        </a:rPr>
                        <a:t>€0.47</a:t>
                      </a:r>
                    </a:p>
                  </a:txBody>
                  <a:tcPr marL="36876" marR="36876" marT="18438" marB="18438" anchor="ctr"/>
                </a:tc>
                <a:tc>
                  <a:txBody>
                    <a:bodyPr/>
                    <a:lstStyle/>
                    <a:p>
                      <a:pPr algn="ctr"/>
                      <a:r>
                        <a:rPr lang="en-SG" sz="1800" dirty="0">
                          <a:effectLst/>
                        </a:rPr>
                        <a:t>€77</a:t>
                      </a:r>
                    </a:p>
                  </a:txBody>
                  <a:tcPr marL="36876" marR="36876" marT="18438" marB="18438" anchor="ctr"/>
                </a:tc>
                <a:extLst>
                  <a:ext uri="{0D108BD9-81ED-4DB2-BD59-A6C34878D82A}">
                    <a16:rowId xmlns:a16="http://schemas.microsoft.com/office/drawing/2014/main" val="637249111"/>
                  </a:ext>
                </a:extLst>
              </a:tr>
              <a:tr h="147503">
                <a:tc>
                  <a:txBody>
                    <a:bodyPr/>
                    <a:lstStyle/>
                    <a:p>
                      <a:r>
                        <a:rPr lang="fr-FR" sz="1800">
                          <a:effectLst/>
                        </a:rPr>
                        <a:t>PMI noise surcharge, NOX fee</a:t>
                      </a:r>
                    </a:p>
                  </a:txBody>
                  <a:tcPr marL="36876" marR="36876" marT="18438" marB="18438" anchor="ctr"/>
                </a:tc>
                <a:tc>
                  <a:txBody>
                    <a:bodyPr/>
                    <a:lstStyle/>
                    <a:p>
                      <a:pPr algn="ctr"/>
                      <a:r>
                        <a:rPr lang="en-SG" sz="1800">
                          <a:effectLst/>
                        </a:rPr>
                        <a:t>-</a:t>
                      </a:r>
                    </a:p>
                  </a:txBody>
                  <a:tcPr marL="36876" marR="36876" marT="18438" marB="18438" anchor="ctr"/>
                </a:tc>
                <a:tc>
                  <a:txBody>
                    <a:bodyPr/>
                    <a:lstStyle/>
                    <a:p>
                      <a:pPr algn="ctr"/>
                      <a:r>
                        <a:rPr lang="en-SG" sz="1800" dirty="0">
                          <a:effectLst/>
                        </a:rPr>
                        <a:t>-</a:t>
                      </a:r>
                    </a:p>
                  </a:txBody>
                  <a:tcPr marL="36876" marR="36876" marT="18438" marB="18438" anchor="ctr"/>
                </a:tc>
                <a:extLst>
                  <a:ext uri="{0D108BD9-81ED-4DB2-BD59-A6C34878D82A}">
                    <a16:rowId xmlns:a16="http://schemas.microsoft.com/office/drawing/2014/main" val="2659894066"/>
                  </a:ext>
                </a:extLst>
              </a:tr>
              <a:tr h="258130">
                <a:tc>
                  <a:txBody>
                    <a:bodyPr/>
                    <a:lstStyle/>
                    <a:p>
                      <a:r>
                        <a:rPr lang="fr-FR" sz="1800" u="none" strike="noStrike">
                          <a:solidFill>
                            <a:srgbClr val="2666BF"/>
                          </a:solidFill>
                          <a:effectLst/>
                          <a:hlinkClick r:id="rId5"/>
                        </a:rPr>
                        <a:t>PMI ENAIRE (airport control services)</a:t>
                      </a:r>
                      <a:endParaRPr lang="fr-FR" sz="1800">
                        <a:effectLst/>
                      </a:endParaRPr>
                    </a:p>
                  </a:txBody>
                  <a:tcPr marL="36876" marR="36876" marT="18438" marB="18438" anchor="ctr"/>
                </a:tc>
                <a:tc>
                  <a:txBody>
                    <a:bodyPr/>
                    <a:lstStyle/>
                    <a:p>
                      <a:pPr algn="ctr"/>
                      <a:r>
                        <a:rPr lang="en-SG" sz="1800">
                          <a:effectLst/>
                        </a:rPr>
                        <a:t>€0.15</a:t>
                      </a:r>
                    </a:p>
                  </a:txBody>
                  <a:tcPr marL="36876" marR="36876" marT="18438" marB="18438" anchor="ctr"/>
                </a:tc>
                <a:tc>
                  <a:txBody>
                    <a:bodyPr/>
                    <a:lstStyle/>
                    <a:p>
                      <a:pPr algn="ctr"/>
                      <a:r>
                        <a:rPr lang="en-SG" sz="1800" dirty="0">
                          <a:effectLst/>
                        </a:rPr>
                        <a:t>€25</a:t>
                      </a:r>
                    </a:p>
                  </a:txBody>
                  <a:tcPr marL="36876" marR="36876" marT="18438" marB="18438" anchor="ctr"/>
                </a:tc>
                <a:extLst>
                  <a:ext uri="{0D108BD9-81ED-4DB2-BD59-A6C34878D82A}">
                    <a16:rowId xmlns:a16="http://schemas.microsoft.com/office/drawing/2014/main" val="995186170"/>
                  </a:ext>
                </a:extLst>
              </a:tr>
              <a:tr h="147503">
                <a:tc>
                  <a:txBody>
                    <a:bodyPr/>
                    <a:lstStyle/>
                    <a:p>
                      <a:r>
                        <a:rPr lang="en-SG" sz="1800" b="1">
                          <a:effectLst/>
                        </a:rPr>
                        <a:t>Total PMI</a:t>
                      </a:r>
                      <a:endParaRPr lang="en-SG" sz="1800">
                        <a:effectLst/>
                      </a:endParaRPr>
                    </a:p>
                  </a:txBody>
                  <a:tcPr marL="36876" marR="36876" marT="18438" marB="18438" anchor="ctr"/>
                </a:tc>
                <a:tc>
                  <a:txBody>
                    <a:bodyPr/>
                    <a:lstStyle/>
                    <a:p>
                      <a:pPr algn="ctr"/>
                      <a:r>
                        <a:rPr lang="en-SG" sz="1800" b="1">
                          <a:effectLst/>
                        </a:rPr>
                        <a:t>€3.70</a:t>
                      </a:r>
                      <a:endParaRPr lang="en-SG" sz="1800">
                        <a:effectLst/>
                      </a:endParaRPr>
                    </a:p>
                  </a:txBody>
                  <a:tcPr marL="36876" marR="36876" marT="18438" marB="18438" anchor="ctr"/>
                </a:tc>
                <a:tc>
                  <a:txBody>
                    <a:bodyPr/>
                    <a:lstStyle/>
                    <a:p>
                      <a:pPr algn="ctr"/>
                      <a:r>
                        <a:rPr lang="en-SG" sz="1800" b="1" dirty="0">
                          <a:effectLst/>
                        </a:rPr>
                        <a:t>€600</a:t>
                      </a:r>
                      <a:endParaRPr lang="en-SG" sz="1800" dirty="0">
                        <a:effectLst/>
                      </a:endParaRPr>
                    </a:p>
                  </a:txBody>
                  <a:tcPr marL="36876" marR="36876" marT="18438" marB="18438" anchor="ctr"/>
                </a:tc>
                <a:extLst>
                  <a:ext uri="{0D108BD9-81ED-4DB2-BD59-A6C34878D82A}">
                    <a16:rowId xmlns:a16="http://schemas.microsoft.com/office/drawing/2014/main" val="720311167"/>
                  </a:ext>
                </a:extLst>
              </a:tr>
            </a:tbl>
          </a:graphicData>
        </a:graphic>
      </p:graphicFrame>
    </p:spTree>
    <p:extLst>
      <p:ext uri="{BB962C8B-B14F-4D97-AF65-F5344CB8AC3E}">
        <p14:creationId xmlns:p14="http://schemas.microsoft.com/office/powerpoint/2010/main" val="18175723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03473-EA1A-5721-ACF1-0DB98D664BA3}"/>
              </a:ext>
            </a:extLst>
          </p:cNvPr>
          <p:cNvSpPr>
            <a:spLocks noGrp="1"/>
          </p:cNvSpPr>
          <p:nvPr>
            <p:ph type="title"/>
          </p:nvPr>
        </p:nvSpPr>
        <p:spPr>
          <a:xfrm>
            <a:off x="838200" y="121285"/>
            <a:ext cx="10515600" cy="732155"/>
          </a:xfrm>
        </p:spPr>
        <p:txBody>
          <a:bodyPr>
            <a:normAutofit/>
          </a:bodyPr>
          <a:lstStyle/>
          <a:p>
            <a:pPr algn="ctr"/>
            <a:r>
              <a:rPr lang="en-SG" sz="3200" dirty="0"/>
              <a:t>Cost of Flying (Düsseldorf to Palma de Mallorca)</a:t>
            </a:r>
          </a:p>
        </p:txBody>
      </p:sp>
      <p:graphicFrame>
        <p:nvGraphicFramePr>
          <p:cNvPr id="3" name="Table 2">
            <a:extLst>
              <a:ext uri="{FF2B5EF4-FFF2-40B4-BE49-F238E27FC236}">
                <a16:creationId xmlns:a16="http://schemas.microsoft.com/office/drawing/2014/main" id="{4D506531-23E8-D752-8FFF-4CBA013B5BB0}"/>
              </a:ext>
            </a:extLst>
          </p:cNvPr>
          <p:cNvGraphicFramePr>
            <a:graphicFrameLocks noGrp="1"/>
          </p:cNvGraphicFramePr>
          <p:nvPr>
            <p:extLst>
              <p:ext uri="{D42A27DB-BD31-4B8C-83A1-F6EECF244321}">
                <p14:modId xmlns:p14="http://schemas.microsoft.com/office/powerpoint/2010/main" val="2992788498"/>
              </p:ext>
            </p:extLst>
          </p:nvPr>
        </p:nvGraphicFramePr>
        <p:xfrm>
          <a:off x="2309405" y="1012825"/>
          <a:ext cx="7724862" cy="3423156"/>
        </p:xfrm>
        <a:graphic>
          <a:graphicData uri="http://schemas.openxmlformats.org/drawingml/2006/table">
            <a:tbl>
              <a:tblPr>
                <a:tableStyleId>{5940675A-B579-460E-94D1-54222C63F5DA}</a:tableStyleId>
              </a:tblPr>
              <a:tblGrid>
                <a:gridCol w="5319170">
                  <a:extLst>
                    <a:ext uri="{9D8B030D-6E8A-4147-A177-3AD203B41FA5}">
                      <a16:colId xmlns:a16="http://schemas.microsoft.com/office/drawing/2014/main" val="3200482067"/>
                    </a:ext>
                  </a:extLst>
                </a:gridCol>
                <a:gridCol w="1435510">
                  <a:extLst>
                    <a:ext uri="{9D8B030D-6E8A-4147-A177-3AD203B41FA5}">
                      <a16:colId xmlns:a16="http://schemas.microsoft.com/office/drawing/2014/main" val="1073576459"/>
                    </a:ext>
                  </a:extLst>
                </a:gridCol>
                <a:gridCol w="970182">
                  <a:extLst>
                    <a:ext uri="{9D8B030D-6E8A-4147-A177-3AD203B41FA5}">
                      <a16:colId xmlns:a16="http://schemas.microsoft.com/office/drawing/2014/main" val="2897035273"/>
                    </a:ext>
                  </a:extLst>
                </a:gridCol>
              </a:tblGrid>
              <a:tr h="147503">
                <a:tc>
                  <a:txBody>
                    <a:bodyPr/>
                    <a:lstStyle/>
                    <a:p>
                      <a:pPr algn="ctr"/>
                      <a:r>
                        <a:rPr lang="en-SG" sz="1800" b="1">
                          <a:effectLst/>
                        </a:rPr>
                        <a:t>Flight dependent costs</a:t>
                      </a:r>
                    </a:p>
                  </a:txBody>
                  <a:tcPr marL="36876" marR="36876" marT="18438" marB="18438" anchor="ctr"/>
                </a:tc>
                <a:tc>
                  <a:txBody>
                    <a:bodyPr/>
                    <a:lstStyle/>
                    <a:p>
                      <a:pPr algn="ctr"/>
                      <a:r>
                        <a:rPr lang="en-SG" sz="1800" b="1">
                          <a:effectLst/>
                        </a:rPr>
                        <a:t>per passenger</a:t>
                      </a:r>
                    </a:p>
                  </a:txBody>
                  <a:tcPr marL="36876" marR="36876" marT="18438" marB="18438" anchor="ctr"/>
                </a:tc>
                <a:tc>
                  <a:txBody>
                    <a:bodyPr/>
                    <a:lstStyle/>
                    <a:p>
                      <a:pPr algn="ctr"/>
                      <a:r>
                        <a:rPr lang="en-SG" sz="1800" b="1" dirty="0">
                          <a:effectLst/>
                        </a:rPr>
                        <a:t>per flight</a:t>
                      </a:r>
                    </a:p>
                  </a:txBody>
                  <a:tcPr marL="36876" marR="36876" marT="18438" marB="18438" anchor="ctr"/>
                </a:tc>
                <a:extLst>
                  <a:ext uri="{0D108BD9-81ED-4DB2-BD59-A6C34878D82A}">
                    <a16:rowId xmlns:a16="http://schemas.microsoft.com/office/drawing/2014/main" val="3738444444"/>
                  </a:ext>
                </a:extLst>
              </a:tr>
              <a:tr h="147503">
                <a:tc gridSpan="3">
                  <a:txBody>
                    <a:bodyPr/>
                    <a:lstStyle/>
                    <a:p>
                      <a:r>
                        <a:rPr lang="en-SG" sz="1800" b="1" dirty="0">
                          <a:effectLst/>
                        </a:rPr>
                        <a:t>2. Ground handling</a:t>
                      </a:r>
                      <a:endParaRPr lang="en-SG" sz="1800" dirty="0">
                        <a:effectLst/>
                      </a:endParaRPr>
                    </a:p>
                  </a:txBody>
                  <a:tcPr marL="36876" marR="36876" marT="18438" marB="18438" anchor="ct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119922588"/>
                  </a:ext>
                </a:extLst>
              </a:tr>
              <a:tr h="258130">
                <a:tc>
                  <a:txBody>
                    <a:bodyPr/>
                    <a:lstStyle/>
                    <a:p>
                      <a:r>
                        <a:rPr lang="en-US" sz="1800" u="none" strike="noStrike" dirty="0">
                          <a:solidFill>
                            <a:srgbClr val="2666BF"/>
                          </a:solidFill>
                          <a:effectLst/>
                          <a:hlinkClick r:id="rId2"/>
                        </a:rPr>
                        <a:t>DUS ground handling (DUS ground handling price list)</a:t>
                      </a:r>
                      <a:endParaRPr lang="en-US" sz="1800" dirty="0">
                        <a:effectLst/>
                      </a:endParaRPr>
                    </a:p>
                  </a:txBody>
                  <a:tcPr marL="36876" marR="36876" marT="18438" marB="18438" anchor="ctr"/>
                </a:tc>
                <a:tc>
                  <a:txBody>
                    <a:bodyPr/>
                    <a:lstStyle/>
                    <a:p>
                      <a:pPr algn="ctr"/>
                      <a:r>
                        <a:rPr lang="en-SG" sz="1800" dirty="0">
                          <a:effectLst/>
                        </a:rPr>
                        <a:t>€ 9.54</a:t>
                      </a:r>
                    </a:p>
                  </a:txBody>
                  <a:tcPr marL="36876" marR="36876" marT="18438" marB="18438" anchor="ctr"/>
                </a:tc>
                <a:tc>
                  <a:txBody>
                    <a:bodyPr/>
                    <a:lstStyle/>
                    <a:p>
                      <a:pPr algn="ctr"/>
                      <a:r>
                        <a:rPr lang="en-SG" sz="1800">
                          <a:effectLst/>
                        </a:rPr>
                        <a:t>€1545</a:t>
                      </a:r>
                    </a:p>
                  </a:txBody>
                  <a:tcPr marL="36876" marR="36876" marT="18438" marB="18438" anchor="ctr"/>
                </a:tc>
                <a:extLst>
                  <a:ext uri="{0D108BD9-81ED-4DB2-BD59-A6C34878D82A}">
                    <a16:rowId xmlns:a16="http://schemas.microsoft.com/office/drawing/2014/main" val="794024584"/>
                  </a:ext>
                </a:extLst>
              </a:tr>
              <a:tr h="258130">
                <a:tc>
                  <a:txBody>
                    <a:bodyPr/>
                    <a:lstStyle/>
                    <a:p>
                      <a:r>
                        <a:rPr lang="en-US" sz="1800" u="none" strike="noStrike" dirty="0">
                          <a:solidFill>
                            <a:srgbClr val="2666BF"/>
                          </a:solidFill>
                          <a:effectLst/>
                          <a:hlinkClick r:id="rId3"/>
                        </a:rPr>
                        <a:t>PMI ground handling (max. according to AENA price list)</a:t>
                      </a:r>
                      <a:endParaRPr lang="en-US" sz="1800" dirty="0">
                        <a:effectLst/>
                      </a:endParaRPr>
                    </a:p>
                  </a:txBody>
                  <a:tcPr marL="36876" marR="36876" marT="18438" marB="18438" anchor="ctr"/>
                </a:tc>
                <a:tc>
                  <a:txBody>
                    <a:bodyPr/>
                    <a:lstStyle/>
                    <a:p>
                      <a:pPr algn="ctr"/>
                      <a:r>
                        <a:rPr lang="en-SG" sz="1800" dirty="0">
                          <a:effectLst/>
                        </a:rPr>
                        <a:t>€7.48</a:t>
                      </a:r>
                    </a:p>
                  </a:txBody>
                  <a:tcPr marL="36876" marR="36876" marT="18438" marB="18438" anchor="ctr"/>
                </a:tc>
                <a:tc>
                  <a:txBody>
                    <a:bodyPr/>
                    <a:lstStyle/>
                    <a:p>
                      <a:pPr algn="ctr"/>
                      <a:r>
                        <a:rPr lang="en-SG" sz="1800">
                          <a:effectLst/>
                        </a:rPr>
                        <a:t>€1212</a:t>
                      </a:r>
                    </a:p>
                  </a:txBody>
                  <a:tcPr marL="36876" marR="36876" marT="18438" marB="18438" anchor="ctr"/>
                </a:tc>
                <a:extLst>
                  <a:ext uri="{0D108BD9-81ED-4DB2-BD59-A6C34878D82A}">
                    <a16:rowId xmlns:a16="http://schemas.microsoft.com/office/drawing/2014/main" val="1012485844"/>
                  </a:ext>
                </a:extLst>
              </a:tr>
              <a:tr h="147503">
                <a:tc>
                  <a:txBody>
                    <a:bodyPr/>
                    <a:lstStyle/>
                    <a:p>
                      <a:r>
                        <a:rPr lang="en-SG" sz="1800" b="1" dirty="0">
                          <a:effectLst/>
                        </a:rPr>
                        <a:t>Total ground handling</a:t>
                      </a:r>
                      <a:endParaRPr lang="en-SG" sz="1800" dirty="0">
                        <a:effectLst/>
                      </a:endParaRPr>
                    </a:p>
                  </a:txBody>
                  <a:tcPr marL="36876" marR="36876" marT="18438" marB="18438" anchor="ctr"/>
                </a:tc>
                <a:tc>
                  <a:txBody>
                    <a:bodyPr/>
                    <a:lstStyle/>
                    <a:p>
                      <a:pPr algn="ctr"/>
                      <a:r>
                        <a:rPr lang="en-SG" sz="1800" b="1">
                          <a:effectLst/>
                        </a:rPr>
                        <a:t>€ 17.02</a:t>
                      </a:r>
                      <a:endParaRPr lang="en-SG" sz="1800">
                        <a:effectLst/>
                      </a:endParaRPr>
                    </a:p>
                  </a:txBody>
                  <a:tcPr marL="36876" marR="36876" marT="18438" marB="18438" anchor="ctr"/>
                </a:tc>
                <a:tc>
                  <a:txBody>
                    <a:bodyPr/>
                    <a:lstStyle/>
                    <a:p>
                      <a:pPr algn="ctr"/>
                      <a:r>
                        <a:rPr lang="en-SG" sz="1800" b="1">
                          <a:effectLst/>
                        </a:rPr>
                        <a:t>€ 2757</a:t>
                      </a:r>
                      <a:endParaRPr lang="en-SG" sz="1800">
                        <a:effectLst/>
                      </a:endParaRPr>
                    </a:p>
                  </a:txBody>
                  <a:tcPr marL="36876" marR="36876" marT="18438" marB="18438" anchor="ctr"/>
                </a:tc>
                <a:extLst>
                  <a:ext uri="{0D108BD9-81ED-4DB2-BD59-A6C34878D82A}">
                    <a16:rowId xmlns:a16="http://schemas.microsoft.com/office/drawing/2014/main" val="1426443716"/>
                  </a:ext>
                </a:extLst>
              </a:tr>
              <a:tr h="147503">
                <a:tc>
                  <a:txBody>
                    <a:bodyPr/>
                    <a:lstStyle/>
                    <a:p>
                      <a:r>
                        <a:rPr lang="en-SG" sz="1800" b="1" dirty="0">
                          <a:effectLst/>
                        </a:rPr>
                        <a:t>3. </a:t>
                      </a:r>
                      <a:r>
                        <a:rPr lang="en-SG" sz="1800" b="1" u="none" strike="noStrike" dirty="0">
                          <a:solidFill>
                            <a:srgbClr val="2666BF"/>
                          </a:solidFill>
                          <a:effectLst/>
                          <a:hlinkClick r:id="rId4"/>
                        </a:rPr>
                        <a:t>Air traffic control route</a:t>
                      </a:r>
                      <a:endParaRPr lang="en-SG" sz="1800" dirty="0">
                        <a:effectLst/>
                      </a:endParaRPr>
                    </a:p>
                  </a:txBody>
                  <a:tcPr marL="36876" marR="36876" marT="18438" marB="18438" anchor="ctr"/>
                </a:tc>
                <a:tc>
                  <a:txBody>
                    <a:bodyPr/>
                    <a:lstStyle/>
                    <a:p>
                      <a:pPr algn="ctr"/>
                      <a:r>
                        <a:rPr lang="en-SG" sz="1800" b="1">
                          <a:effectLst/>
                        </a:rPr>
                        <a:t>€11.78</a:t>
                      </a:r>
                      <a:endParaRPr lang="en-SG" sz="1800">
                        <a:effectLst/>
                      </a:endParaRPr>
                    </a:p>
                  </a:txBody>
                  <a:tcPr marL="36876" marR="36876" marT="18438" marB="18438" anchor="ctr"/>
                </a:tc>
                <a:tc>
                  <a:txBody>
                    <a:bodyPr/>
                    <a:lstStyle/>
                    <a:p>
                      <a:pPr algn="ctr"/>
                      <a:r>
                        <a:rPr lang="en-SG" sz="1800" b="1" dirty="0">
                          <a:effectLst/>
                        </a:rPr>
                        <a:t>€ 2070</a:t>
                      </a:r>
                      <a:endParaRPr lang="en-SG" sz="1800" dirty="0">
                        <a:effectLst/>
                      </a:endParaRPr>
                    </a:p>
                  </a:txBody>
                  <a:tcPr marL="36876" marR="36876" marT="18438" marB="18438" anchor="ctr"/>
                </a:tc>
                <a:extLst>
                  <a:ext uri="{0D108BD9-81ED-4DB2-BD59-A6C34878D82A}">
                    <a16:rowId xmlns:a16="http://schemas.microsoft.com/office/drawing/2014/main" val="32179897"/>
                  </a:ext>
                </a:extLst>
              </a:tr>
              <a:tr h="258130">
                <a:tc>
                  <a:txBody>
                    <a:bodyPr/>
                    <a:lstStyle/>
                    <a:p>
                      <a:r>
                        <a:rPr lang="en-US" sz="1800" b="1" dirty="0">
                          <a:effectLst/>
                        </a:rPr>
                        <a:t>4. Fuel depends on the flight</a:t>
                      </a:r>
                      <a:r>
                        <a:rPr lang="en-US" sz="1800" dirty="0">
                          <a:effectLst/>
                        </a:rPr>
                        <a:t> (430 € / ton of kerosene)</a:t>
                      </a:r>
                    </a:p>
                  </a:txBody>
                  <a:tcPr marL="36876" marR="36876" marT="18438" marB="18438" anchor="ctr"/>
                </a:tc>
                <a:tc>
                  <a:txBody>
                    <a:bodyPr/>
                    <a:lstStyle/>
                    <a:p>
                      <a:pPr algn="ctr"/>
                      <a:r>
                        <a:rPr lang="en-SG" sz="1800" b="1">
                          <a:effectLst/>
                        </a:rPr>
                        <a:t>€ 25.31</a:t>
                      </a:r>
                      <a:endParaRPr lang="en-SG" sz="1800">
                        <a:effectLst/>
                      </a:endParaRPr>
                    </a:p>
                  </a:txBody>
                  <a:tcPr marL="36876" marR="36876" marT="18438" marB="18438" anchor="ctr"/>
                </a:tc>
                <a:tc>
                  <a:txBody>
                    <a:bodyPr/>
                    <a:lstStyle/>
                    <a:p>
                      <a:pPr algn="ctr"/>
                      <a:r>
                        <a:rPr lang="en-SG" sz="1800" b="1" dirty="0">
                          <a:effectLst/>
                        </a:rPr>
                        <a:t>€ 4100</a:t>
                      </a:r>
                      <a:endParaRPr lang="en-SG" sz="1800" dirty="0">
                        <a:effectLst/>
                      </a:endParaRPr>
                    </a:p>
                  </a:txBody>
                  <a:tcPr marL="36876" marR="36876" marT="18438" marB="18438" anchor="ctr"/>
                </a:tc>
                <a:extLst>
                  <a:ext uri="{0D108BD9-81ED-4DB2-BD59-A6C34878D82A}">
                    <a16:rowId xmlns:a16="http://schemas.microsoft.com/office/drawing/2014/main" val="3265748793"/>
                  </a:ext>
                </a:extLst>
              </a:tr>
              <a:tr h="147503">
                <a:tc>
                  <a:txBody>
                    <a:bodyPr/>
                    <a:lstStyle/>
                    <a:p>
                      <a:r>
                        <a:rPr lang="en-SG" sz="1800" b="1" dirty="0">
                          <a:effectLst/>
                        </a:rPr>
                        <a:t>5. Crew Travel Expenses</a:t>
                      </a:r>
                      <a:endParaRPr lang="en-SG" sz="1800" dirty="0">
                        <a:effectLst/>
                      </a:endParaRPr>
                    </a:p>
                  </a:txBody>
                  <a:tcPr marL="36876" marR="36876" marT="18438" marB="18438" anchor="ctr"/>
                </a:tc>
                <a:tc>
                  <a:txBody>
                    <a:bodyPr/>
                    <a:lstStyle/>
                    <a:p>
                      <a:pPr algn="ctr"/>
                      <a:r>
                        <a:rPr lang="en-SG" sz="1800" b="1">
                          <a:effectLst/>
                        </a:rPr>
                        <a:t>-</a:t>
                      </a:r>
                      <a:endParaRPr lang="en-SG" sz="1800">
                        <a:effectLst/>
                      </a:endParaRPr>
                    </a:p>
                  </a:txBody>
                  <a:tcPr marL="36876" marR="36876" marT="18438" marB="18438" anchor="ctr"/>
                </a:tc>
                <a:tc>
                  <a:txBody>
                    <a:bodyPr/>
                    <a:lstStyle/>
                    <a:p>
                      <a:pPr algn="ctr"/>
                      <a:r>
                        <a:rPr lang="en-SG" sz="1800" b="1" dirty="0">
                          <a:effectLst/>
                        </a:rPr>
                        <a:t>-</a:t>
                      </a:r>
                      <a:endParaRPr lang="en-SG" sz="1800" dirty="0">
                        <a:effectLst/>
                      </a:endParaRPr>
                    </a:p>
                  </a:txBody>
                  <a:tcPr marL="36876" marR="36876" marT="18438" marB="18438" anchor="ctr"/>
                </a:tc>
                <a:extLst>
                  <a:ext uri="{0D108BD9-81ED-4DB2-BD59-A6C34878D82A}">
                    <a16:rowId xmlns:a16="http://schemas.microsoft.com/office/drawing/2014/main" val="3347614011"/>
                  </a:ext>
                </a:extLst>
              </a:tr>
              <a:tr h="147503">
                <a:tc>
                  <a:txBody>
                    <a:bodyPr/>
                    <a:lstStyle/>
                    <a:p>
                      <a:r>
                        <a:rPr lang="en-SG" sz="1800" b="1" dirty="0">
                          <a:effectLst/>
                        </a:rPr>
                        <a:t>6. Variable technology costs</a:t>
                      </a:r>
                      <a:endParaRPr lang="en-SG" sz="1800" dirty="0">
                        <a:effectLst/>
                      </a:endParaRPr>
                    </a:p>
                  </a:txBody>
                  <a:tcPr marL="36876" marR="36876" marT="18438" marB="18438" anchor="ctr"/>
                </a:tc>
                <a:tc>
                  <a:txBody>
                    <a:bodyPr/>
                    <a:lstStyle/>
                    <a:p>
                      <a:pPr algn="ctr"/>
                      <a:r>
                        <a:rPr lang="en-SG" sz="1800" b="1">
                          <a:effectLst/>
                        </a:rPr>
                        <a:t>€ 14.40</a:t>
                      </a:r>
                      <a:endParaRPr lang="en-SG" sz="1800">
                        <a:effectLst/>
                      </a:endParaRPr>
                    </a:p>
                  </a:txBody>
                  <a:tcPr marL="36876" marR="36876" marT="18438" marB="18438" anchor="ctr"/>
                </a:tc>
                <a:tc>
                  <a:txBody>
                    <a:bodyPr/>
                    <a:lstStyle/>
                    <a:p>
                      <a:pPr algn="ctr"/>
                      <a:r>
                        <a:rPr lang="en-SG" sz="1800" b="1" dirty="0">
                          <a:effectLst/>
                        </a:rPr>
                        <a:t>€ 2333</a:t>
                      </a:r>
                      <a:endParaRPr lang="en-SG" sz="1800" dirty="0">
                        <a:effectLst/>
                      </a:endParaRPr>
                    </a:p>
                  </a:txBody>
                  <a:tcPr marL="36876" marR="36876" marT="18438" marB="18438" anchor="ctr"/>
                </a:tc>
                <a:extLst>
                  <a:ext uri="{0D108BD9-81ED-4DB2-BD59-A6C34878D82A}">
                    <a16:rowId xmlns:a16="http://schemas.microsoft.com/office/drawing/2014/main" val="3069174027"/>
                  </a:ext>
                </a:extLst>
              </a:tr>
              <a:tr h="147503">
                <a:tc>
                  <a:txBody>
                    <a:bodyPr/>
                    <a:lstStyle/>
                    <a:p>
                      <a:r>
                        <a:rPr lang="en-SG" sz="1800" b="1" dirty="0">
                          <a:effectLst/>
                        </a:rPr>
                        <a:t>Total flight-related costs</a:t>
                      </a:r>
                      <a:endParaRPr lang="en-SG" sz="1800" dirty="0">
                        <a:effectLst/>
                      </a:endParaRPr>
                    </a:p>
                  </a:txBody>
                  <a:tcPr marL="36876" marR="36876" marT="18438" marB="18438" anchor="ctr"/>
                </a:tc>
                <a:tc>
                  <a:txBody>
                    <a:bodyPr/>
                    <a:lstStyle/>
                    <a:p>
                      <a:pPr algn="ctr"/>
                      <a:r>
                        <a:rPr lang="en-SG" sz="1800" b="1">
                          <a:effectLst/>
                        </a:rPr>
                        <a:t>€77.51</a:t>
                      </a:r>
                      <a:endParaRPr lang="en-SG" sz="1800">
                        <a:effectLst/>
                      </a:endParaRPr>
                    </a:p>
                  </a:txBody>
                  <a:tcPr marL="36876" marR="36876" marT="18438" marB="18438" anchor="ctr"/>
                </a:tc>
                <a:tc>
                  <a:txBody>
                    <a:bodyPr/>
                    <a:lstStyle/>
                    <a:p>
                      <a:pPr algn="ctr"/>
                      <a:r>
                        <a:rPr lang="en-SG" sz="1800" b="1" dirty="0">
                          <a:effectLst/>
                        </a:rPr>
                        <a:t>€12,557</a:t>
                      </a:r>
                      <a:endParaRPr lang="en-SG" sz="1800" dirty="0">
                        <a:effectLst/>
                      </a:endParaRPr>
                    </a:p>
                  </a:txBody>
                  <a:tcPr marL="36876" marR="36876" marT="18438" marB="18438" anchor="ctr"/>
                </a:tc>
                <a:extLst>
                  <a:ext uri="{0D108BD9-81ED-4DB2-BD59-A6C34878D82A}">
                    <a16:rowId xmlns:a16="http://schemas.microsoft.com/office/drawing/2014/main" val="3463805901"/>
                  </a:ext>
                </a:extLst>
              </a:tr>
              <a:tr h="258130">
                <a:tc>
                  <a:txBody>
                    <a:bodyPr/>
                    <a:lstStyle/>
                    <a:p>
                      <a:r>
                        <a:rPr lang="en-US" sz="1800" b="1" dirty="0">
                          <a:effectLst/>
                        </a:rPr>
                        <a:t>Total passenger and flight dependent costs</a:t>
                      </a:r>
                      <a:endParaRPr lang="en-US" sz="1800" dirty="0">
                        <a:effectLst/>
                      </a:endParaRPr>
                    </a:p>
                  </a:txBody>
                  <a:tcPr marL="36876" marR="36876" marT="18438" marB="18438" anchor="ctr"/>
                </a:tc>
                <a:tc>
                  <a:txBody>
                    <a:bodyPr/>
                    <a:lstStyle/>
                    <a:p>
                      <a:pPr algn="ctr"/>
                      <a:r>
                        <a:rPr lang="en-SG" sz="1800" b="1">
                          <a:effectLst/>
                        </a:rPr>
                        <a:t>€ 123.71</a:t>
                      </a:r>
                      <a:endParaRPr lang="en-SG" sz="1800">
                        <a:effectLst/>
                      </a:endParaRPr>
                    </a:p>
                  </a:txBody>
                  <a:tcPr marL="36876" marR="36876" marT="18438" marB="18438" anchor="ctr"/>
                </a:tc>
                <a:tc>
                  <a:txBody>
                    <a:bodyPr/>
                    <a:lstStyle/>
                    <a:p>
                      <a:pPr algn="ctr"/>
                      <a:r>
                        <a:rPr lang="en-SG" sz="1800" b="1" dirty="0">
                          <a:effectLst/>
                        </a:rPr>
                        <a:t>€ 20,042</a:t>
                      </a:r>
                      <a:endParaRPr lang="en-SG" sz="1800" dirty="0">
                        <a:effectLst/>
                      </a:endParaRPr>
                    </a:p>
                  </a:txBody>
                  <a:tcPr marL="36876" marR="36876" marT="18438" marB="18438" anchor="ctr"/>
                </a:tc>
                <a:extLst>
                  <a:ext uri="{0D108BD9-81ED-4DB2-BD59-A6C34878D82A}">
                    <a16:rowId xmlns:a16="http://schemas.microsoft.com/office/drawing/2014/main" val="4179052623"/>
                  </a:ext>
                </a:extLst>
              </a:tr>
            </a:tbl>
          </a:graphicData>
        </a:graphic>
      </p:graphicFrame>
    </p:spTree>
    <p:extLst>
      <p:ext uri="{BB962C8B-B14F-4D97-AF65-F5344CB8AC3E}">
        <p14:creationId xmlns:p14="http://schemas.microsoft.com/office/powerpoint/2010/main" val="37716757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095A-2B7E-0663-500A-C46246BEFFFB}"/>
              </a:ext>
            </a:extLst>
          </p:cNvPr>
          <p:cNvSpPr>
            <a:spLocks noGrp="1"/>
          </p:cNvSpPr>
          <p:nvPr>
            <p:ph type="title"/>
          </p:nvPr>
        </p:nvSpPr>
        <p:spPr>
          <a:xfrm>
            <a:off x="838200" y="162242"/>
            <a:ext cx="10515600" cy="518795"/>
          </a:xfrm>
        </p:spPr>
        <p:txBody>
          <a:bodyPr>
            <a:normAutofit fontScale="90000"/>
          </a:bodyPr>
          <a:lstStyle/>
          <a:p>
            <a:pPr algn="ctr"/>
            <a:r>
              <a:rPr lang="en-SG" sz="3200" b="1" dirty="0"/>
              <a:t>Revenue Lifecycle Management (RLM)</a:t>
            </a:r>
          </a:p>
        </p:txBody>
      </p:sp>
      <p:sp>
        <p:nvSpPr>
          <p:cNvPr id="3" name="Content Placeholder 2">
            <a:extLst>
              <a:ext uri="{FF2B5EF4-FFF2-40B4-BE49-F238E27FC236}">
                <a16:creationId xmlns:a16="http://schemas.microsoft.com/office/drawing/2014/main" id="{F60ACF43-8DFB-6237-B7E9-7EF32EA3CD2D}"/>
              </a:ext>
            </a:extLst>
          </p:cNvPr>
          <p:cNvSpPr>
            <a:spLocks noGrp="1"/>
          </p:cNvSpPr>
          <p:nvPr>
            <p:ph idx="1"/>
          </p:nvPr>
        </p:nvSpPr>
        <p:spPr>
          <a:xfrm>
            <a:off x="497840" y="1043305"/>
            <a:ext cx="10855960" cy="4351338"/>
          </a:xfrm>
        </p:spPr>
        <p:txBody>
          <a:bodyPr>
            <a:normAutofit/>
          </a:bodyPr>
          <a:lstStyle/>
          <a:p>
            <a:r>
              <a:rPr lang="en-US" sz="1800" dirty="0"/>
              <a:t>RLM is a framework for growing and retaining revenue from existing customers</a:t>
            </a:r>
          </a:p>
          <a:p>
            <a:pPr lvl="1"/>
            <a:r>
              <a:rPr lang="en-US" sz="1800" dirty="0"/>
              <a:t>Profits roll out over the full revenue lifecycle and are largely determined by ongoing and long-term relationships with customers, typified by trust and a deep understanding of customer needs. </a:t>
            </a:r>
          </a:p>
          <a:p>
            <a:pPr lvl="1"/>
            <a:r>
              <a:rPr lang="en-US" sz="1800" dirty="0"/>
              <a:t>Lack of focus on RLM process has negative impact on profitability, market capitalization and shareholder value</a:t>
            </a:r>
          </a:p>
          <a:p>
            <a:pPr lvl="1"/>
            <a:r>
              <a:rPr lang="en-US" sz="1800" dirty="0"/>
              <a:t>It’s easier to generate additional revenue from existing customers than from new ones.</a:t>
            </a:r>
          </a:p>
          <a:p>
            <a:r>
              <a:rPr lang="en-US" sz="1800" dirty="0"/>
              <a:t> Revenue Lifecycle Management maturity drives market leadership and corporate performance.</a:t>
            </a:r>
          </a:p>
          <a:p>
            <a:r>
              <a:rPr lang="en-US" sz="1800" dirty="0"/>
              <a:t>Evolving customer expectations and technologies are driving business changes.</a:t>
            </a:r>
          </a:p>
          <a:p>
            <a:r>
              <a:rPr lang="en-US" sz="1800" dirty="0"/>
              <a:t>Increasingly demanding customers will require increased engagement to succeed</a:t>
            </a:r>
          </a:p>
          <a:p>
            <a:r>
              <a:rPr lang="en-US" sz="1800" dirty="0"/>
              <a:t>Drive customer value, loyalty and retention. </a:t>
            </a:r>
          </a:p>
          <a:p>
            <a:r>
              <a:rPr lang="en-US" sz="1800" dirty="0"/>
              <a:t>Balance investments across technology, analytics and process.</a:t>
            </a:r>
          </a:p>
          <a:p>
            <a:endParaRPr lang="en-US" sz="1800" dirty="0"/>
          </a:p>
          <a:p>
            <a:endParaRPr lang="en-SG" sz="1800" dirty="0"/>
          </a:p>
        </p:txBody>
      </p:sp>
    </p:spTree>
    <p:extLst>
      <p:ext uri="{BB962C8B-B14F-4D97-AF65-F5344CB8AC3E}">
        <p14:creationId xmlns:p14="http://schemas.microsoft.com/office/powerpoint/2010/main" val="30611719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095A-2B7E-0663-500A-C46246BEFFFB}"/>
              </a:ext>
            </a:extLst>
          </p:cNvPr>
          <p:cNvSpPr>
            <a:spLocks noGrp="1"/>
          </p:cNvSpPr>
          <p:nvPr>
            <p:ph type="title"/>
          </p:nvPr>
        </p:nvSpPr>
        <p:spPr>
          <a:xfrm>
            <a:off x="838200" y="162242"/>
            <a:ext cx="10515600" cy="518795"/>
          </a:xfrm>
        </p:spPr>
        <p:txBody>
          <a:bodyPr>
            <a:normAutofit fontScale="90000"/>
          </a:bodyPr>
          <a:lstStyle/>
          <a:p>
            <a:pPr algn="ctr"/>
            <a:r>
              <a:rPr lang="en-SG" sz="3200" b="1" dirty="0"/>
              <a:t>Formalise the RLM</a:t>
            </a:r>
          </a:p>
        </p:txBody>
      </p:sp>
      <p:sp>
        <p:nvSpPr>
          <p:cNvPr id="3" name="Content Placeholder 2">
            <a:extLst>
              <a:ext uri="{FF2B5EF4-FFF2-40B4-BE49-F238E27FC236}">
                <a16:creationId xmlns:a16="http://schemas.microsoft.com/office/drawing/2014/main" id="{F60ACF43-8DFB-6237-B7E9-7EF32EA3CD2D}"/>
              </a:ext>
            </a:extLst>
          </p:cNvPr>
          <p:cNvSpPr>
            <a:spLocks noGrp="1"/>
          </p:cNvSpPr>
          <p:nvPr>
            <p:ph idx="1"/>
          </p:nvPr>
        </p:nvSpPr>
        <p:spPr>
          <a:xfrm>
            <a:off x="497840" y="1043304"/>
            <a:ext cx="10855960" cy="5092025"/>
          </a:xfrm>
        </p:spPr>
        <p:txBody>
          <a:bodyPr>
            <a:normAutofit/>
          </a:bodyPr>
          <a:lstStyle/>
          <a:p>
            <a:r>
              <a:rPr lang="en-US" sz="1800" b="1" dirty="0"/>
              <a:t>Provide value to Customer daily</a:t>
            </a:r>
          </a:p>
          <a:p>
            <a:pPr lvl="1"/>
            <a:r>
              <a:rPr lang="en-US" sz="1800" dirty="0"/>
              <a:t>A profound understanding of customer interests, goals and needs can’t be attained in a piecemeal fashion. A true partnership that drives success for both parties requires ongoing, frequent updates and check-ins.</a:t>
            </a:r>
          </a:p>
          <a:p>
            <a:r>
              <a:rPr lang="en-US" sz="1800" dirty="0"/>
              <a:t> </a:t>
            </a:r>
            <a:r>
              <a:rPr lang="en-US" sz="1800" b="1" dirty="0"/>
              <a:t>Follow the money – long term</a:t>
            </a:r>
          </a:p>
          <a:p>
            <a:pPr lvl="1"/>
            <a:r>
              <a:rPr lang="en-US" sz="1800" dirty="0"/>
              <a:t>One-off sale mindset is no longer valid. Consider every product sale a Subscription, and that the customer has higher expectations of the service they receive on their assets.</a:t>
            </a:r>
          </a:p>
          <a:p>
            <a:r>
              <a:rPr lang="en-US" sz="1800" b="1" dirty="0"/>
              <a:t>Focus on the Customer’s Metrics</a:t>
            </a:r>
          </a:p>
          <a:p>
            <a:r>
              <a:rPr lang="en-US" sz="1800" b="1" dirty="0"/>
              <a:t>Partner with customers on business outcomes to drive revenue</a:t>
            </a:r>
          </a:p>
          <a:p>
            <a:pPr lvl="1"/>
            <a:r>
              <a:rPr lang="en-US" sz="1800" dirty="0"/>
              <a:t>Align Product/Services delivered to the Customer’s KPI to build long-term close business relations. </a:t>
            </a:r>
          </a:p>
          <a:p>
            <a:r>
              <a:rPr lang="en-US" sz="1800" b="1" dirty="0"/>
              <a:t>Stay up-to-date of Suppliers’ and Customers’ KPIs along the entire revenue lifecycle</a:t>
            </a:r>
          </a:p>
          <a:p>
            <a:pPr lvl="1"/>
            <a:r>
              <a:rPr lang="en-US" sz="1800" dirty="0"/>
              <a:t>KPIs are a moving target, and companies may need to evolve the design of their KPIs to reflect new information that may be embedded in Customer data. E.g. Predictive Analytics across multiple customer lifecycle processes.</a:t>
            </a:r>
          </a:p>
          <a:p>
            <a:r>
              <a:rPr lang="en-US" sz="1800" b="1" dirty="0"/>
              <a:t>Make a commitment </a:t>
            </a:r>
            <a:r>
              <a:rPr lang="en-US" sz="1800" dirty="0"/>
              <a:t>to investing in RLM a priority.</a:t>
            </a:r>
          </a:p>
          <a:p>
            <a:r>
              <a:rPr lang="en-US" sz="1800" dirty="0"/>
              <a:t>Consider </a:t>
            </a:r>
            <a:r>
              <a:rPr lang="en-US" sz="1800" b="1" dirty="0"/>
              <a:t>partnering with companies who have expertise </a:t>
            </a:r>
            <a:r>
              <a:rPr lang="en-US" sz="1800" dirty="0"/>
              <a:t>in and a comprehensive approach to RLM.</a:t>
            </a:r>
          </a:p>
          <a:p>
            <a:endParaRPr lang="en-US" sz="1800" dirty="0"/>
          </a:p>
          <a:p>
            <a:endParaRPr lang="en-SG" sz="1800" dirty="0"/>
          </a:p>
        </p:txBody>
      </p:sp>
    </p:spTree>
    <p:extLst>
      <p:ext uri="{BB962C8B-B14F-4D97-AF65-F5344CB8AC3E}">
        <p14:creationId xmlns:p14="http://schemas.microsoft.com/office/powerpoint/2010/main" val="14831450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095A-2B7E-0663-500A-C46246BEFFFB}"/>
              </a:ext>
            </a:extLst>
          </p:cNvPr>
          <p:cNvSpPr>
            <a:spLocks noGrp="1"/>
          </p:cNvSpPr>
          <p:nvPr>
            <p:ph type="title"/>
          </p:nvPr>
        </p:nvSpPr>
        <p:spPr>
          <a:xfrm>
            <a:off x="838200" y="162242"/>
            <a:ext cx="10515600" cy="518795"/>
          </a:xfrm>
        </p:spPr>
        <p:txBody>
          <a:bodyPr>
            <a:normAutofit fontScale="90000"/>
          </a:bodyPr>
          <a:lstStyle/>
          <a:p>
            <a:pPr algn="ctr"/>
            <a:r>
              <a:rPr lang="en-SG" sz="3200" b="1" dirty="0"/>
              <a:t>Revenue Lifecycle Management (RLM)</a:t>
            </a:r>
          </a:p>
        </p:txBody>
      </p:sp>
      <p:sp>
        <p:nvSpPr>
          <p:cNvPr id="3" name="Content Placeholder 2">
            <a:extLst>
              <a:ext uri="{FF2B5EF4-FFF2-40B4-BE49-F238E27FC236}">
                <a16:creationId xmlns:a16="http://schemas.microsoft.com/office/drawing/2014/main" id="{F60ACF43-8DFB-6237-B7E9-7EF32EA3CD2D}"/>
              </a:ext>
            </a:extLst>
          </p:cNvPr>
          <p:cNvSpPr>
            <a:spLocks noGrp="1"/>
          </p:cNvSpPr>
          <p:nvPr>
            <p:ph idx="1"/>
          </p:nvPr>
        </p:nvSpPr>
        <p:spPr>
          <a:xfrm>
            <a:off x="497840" y="1043305"/>
            <a:ext cx="10855960" cy="4737736"/>
          </a:xfrm>
        </p:spPr>
        <p:txBody>
          <a:bodyPr>
            <a:normAutofit/>
          </a:bodyPr>
          <a:lstStyle/>
          <a:p>
            <a:pPr marL="0" indent="0">
              <a:buNone/>
            </a:pPr>
            <a:r>
              <a:rPr lang="en-US" sz="1800" dirty="0"/>
              <a:t>Key Components:</a:t>
            </a:r>
          </a:p>
          <a:p>
            <a:pPr marL="342900" indent="-342900">
              <a:buFont typeface="+mj-lt"/>
              <a:buAutoNum type="arabicPeriod"/>
            </a:pPr>
            <a:r>
              <a:rPr lang="en-US" sz="1800" b="1" dirty="0"/>
              <a:t>Credit Management: </a:t>
            </a:r>
          </a:p>
          <a:p>
            <a:pPr marL="0" indent="0">
              <a:buNone/>
            </a:pPr>
            <a:r>
              <a:rPr lang="en-US" sz="1800" dirty="0"/>
              <a:t>Development a credit policy, Onboarding new customers, and Manage the trade credit risk exposure of the company. </a:t>
            </a:r>
          </a:p>
          <a:p>
            <a:pPr marL="0" indent="0">
              <a:buNone/>
            </a:pPr>
            <a:r>
              <a:rPr lang="en-US" sz="1800" dirty="0"/>
              <a:t>Tools used include analyzing credit reports, financial statements, employing automated credit scoring,</a:t>
            </a:r>
          </a:p>
          <a:p>
            <a:pPr marL="0" indent="0">
              <a:buNone/>
            </a:pPr>
            <a:r>
              <a:rPr lang="en-US" sz="1800" dirty="0"/>
              <a:t>credit application processing, checking customer references, collaboration with internal departments</a:t>
            </a:r>
          </a:p>
          <a:p>
            <a:pPr marL="0" indent="0">
              <a:buNone/>
            </a:pPr>
            <a:r>
              <a:rPr lang="en-US" sz="1800" dirty="0"/>
              <a:t>(e.g., Sales), as well as automated workflow to control customer monitoring and credit operations.</a:t>
            </a:r>
          </a:p>
          <a:p>
            <a:pPr marL="342900" indent="-342900">
              <a:buFont typeface="+mj-lt"/>
              <a:buAutoNum type="arabicPeriod" startAt="2"/>
            </a:pPr>
            <a:endParaRPr lang="en-US" sz="1800" dirty="0"/>
          </a:p>
          <a:p>
            <a:pPr marL="342900" indent="-342900">
              <a:buFont typeface="+mj-lt"/>
              <a:buAutoNum type="arabicPeriod" startAt="2"/>
            </a:pPr>
            <a:r>
              <a:rPr lang="en-US" sz="1800" b="1" dirty="0"/>
              <a:t>Dispute and Deduction Management</a:t>
            </a:r>
          </a:p>
          <a:p>
            <a:pPr marL="0" indent="0">
              <a:buNone/>
            </a:pPr>
            <a:r>
              <a:rPr lang="en-US" sz="1800" dirty="0"/>
              <a:t>Develop a system to prioritize, route and track these issues throughout the company for resolution, and to highlight root causes since systemic deduction issues will not be cured otherwise.</a:t>
            </a:r>
          </a:p>
          <a:p>
            <a:pPr marL="0" indent="0">
              <a:buNone/>
            </a:pPr>
            <a:r>
              <a:rPr lang="en-US" sz="1800" dirty="0"/>
              <a:t>After investigation, a significant percentage of customer deductions will be found to be erroneous, and</a:t>
            </a:r>
          </a:p>
          <a:p>
            <a:pPr marL="0" indent="0">
              <a:buNone/>
            </a:pPr>
            <a:r>
              <a:rPr lang="en-US" sz="1800" dirty="0"/>
              <a:t>must be collected to avoid losing profits.</a:t>
            </a:r>
          </a:p>
        </p:txBody>
      </p:sp>
    </p:spTree>
    <p:extLst>
      <p:ext uri="{BB962C8B-B14F-4D97-AF65-F5344CB8AC3E}">
        <p14:creationId xmlns:p14="http://schemas.microsoft.com/office/powerpoint/2010/main" val="41081324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095A-2B7E-0663-500A-C46246BEFFFB}"/>
              </a:ext>
            </a:extLst>
          </p:cNvPr>
          <p:cNvSpPr>
            <a:spLocks noGrp="1"/>
          </p:cNvSpPr>
          <p:nvPr>
            <p:ph type="title"/>
          </p:nvPr>
        </p:nvSpPr>
        <p:spPr>
          <a:xfrm>
            <a:off x="838200" y="162242"/>
            <a:ext cx="10515600" cy="518795"/>
          </a:xfrm>
        </p:spPr>
        <p:txBody>
          <a:bodyPr>
            <a:normAutofit fontScale="90000"/>
          </a:bodyPr>
          <a:lstStyle/>
          <a:p>
            <a:pPr algn="ctr"/>
            <a:r>
              <a:rPr lang="en-SG" sz="3200" b="1" dirty="0"/>
              <a:t>Revenue Lifecycle Management (RLM)</a:t>
            </a:r>
          </a:p>
        </p:txBody>
      </p:sp>
      <p:sp>
        <p:nvSpPr>
          <p:cNvPr id="3" name="Content Placeholder 2">
            <a:extLst>
              <a:ext uri="{FF2B5EF4-FFF2-40B4-BE49-F238E27FC236}">
                <a16:creationId xmlns:a16="http://schemas.microsoft.com/office/drawing/2014/main" id="{F60ACF43-8DFB-6237-B7E9-7EF32EA3CD2D}"/>
              </a:ext>
            </a:extLst>
          </p:cNvPr>
          <p:cNvSpPr>
            <a:spLocks noGrp="1"/>
          </p:cNvSpPr>
          <p:nvPr>
            <p:ph idx="1"/>
          </p:nvPr>
        </p:nvSpPr>
        <p:spPr>
          <a:xfrm>
            <a:off x="497840" y="1043304"/>
            <a:ext cx="10855960" cy="5652453"/>
          </a:xfrm>
        </p:spPr>
        <p:txBody>
          <a:bodyPr>
            <a:normAutofit/>
          </a:bodyPr>
          <a:lstStyle/>
          <a:p>
            <a:pPr marL="0" indent="0">
              <a:buNone/>
            </a:pPr>
            <a:r>
              <a:rPr lang="en-US" sz="1800" dirty="0"/>
              <a:t>Key Components:</a:t>
            </a:r>
          </a:p>
          <a:p>
            <a:pPr marL="342900" indent="-342900">
              <a:buFont typeface="+mj-lt"/>
              <a:buAutoNum type="arabicPeriod" startAt="3"/>
            </a:pPr>
            <a:r>
              <a:rPr lang="en-US" sz="1800" b="1" dirty="0"/>
              <a:t>Cash Application and Accounts Receivable Management</a:t>
            </a:r>
          </a:p>
          <a:p>
            <a:pPr marL="0" indent="0">
              <a:buNone/>
            </a:pPr>
            <a:r>
              <a:rPr lang="en-US" sz="1800" dirty="0"/>
              <a:t>Automated to handle cash application, EDI, ACH and credit card payments seamlessly. </a:t>
            </a:r>
          </a:p>
          <a:p>
            <a:pPr marL="0" indent="0">
              <a:buNone/>
            </a:pPr>
            <a:r>
              <a:rPr lang="en-US" sz="1800" dirty="0"/>
              <a:t>A modern cash application system will be virtually manpower-free and automatically match payments and invoices, credits against deductions, etc., as well as initiating new transactions (for example, debit memos) from the cash application process.</a:t>
            </a:r>
            <a:endParaRPr lang="en-SG" sz="1800" dirty="0"/>
          </a:p>
          <a:p>
            <a:pPr marL="0" indent="0">
              <a:buNone/>
            </a:pPr>
            <a:endParaRPr lang="en-SG" sz="1800" dirty="0"/>
          </a:p>
          <a:p>
            <a:pPr marL="342900" indent="-342900">
              <a:buFont typeface="+mj-lt"/>
              <a:buAutoNum type="arabicPeriod" startAt="4"/>
            </a:pPr>
            <a:r>
              <a:rPr lang="en-SG" sz="1800" b="1" dirty="0"/>
              <a:t>Collections Management</a:t>
            </a:r>
            <a:endParaRPr lang="en-SG" sz="1800" dirty="0"/>
          </a:p>
          <a:p>
            <a:pPr marL="0" indent="0">
              <a:buNone/>
            </a:pPr>
            <a:r>
              <a:rPr lang="en-US" sz="1800" dirty="0"/>
              <a:t>Advanced systems to drive and track the process, educate and manage staff, and monitor results of Receivables Collection.</a:t>
            </a:r>
          </a:p>
          <a:p>
            <a:pPr marL="0" indent="0">
              <a:buNone/>
            </a:pPr>
            <a:endParaRPr lang="en-US" sz="1800" dirty="0"/>
          </a:p>
          <a:p>
            <a:pPr marL="0" indent="0">
              <a:buNone/>
            </a:pPr>
            <a:r>
              <a:rPr lang="en-US" sz="1800" dirty="0"/>
              <a:t>Example: </a:t>
            </a:r>
          </a:p>
          <a:p>
            <a:pPr marL="0" indent="0">
              <a:buNone/>
            </a:pPr>
            <a:r>
              <a:rPr lang="en-US" sz="1800" dirty="0"/>
              <a:t>Two similar $200 million (Sales) companies, one with a Days Sales Outstanding (DSO) of 38 days and the other with 52 days. </a:t>
            </a:r>
          </a:p>
          <a:p>
            <a:pPr marL="0" indent="0">
              <a:buNone/>
            </a:pPr>
            <a:r>
              <a:rPr lang="en-US" sz="1800" dirty="0"/>
              <a:t>Hence, One company unnecessarily has $8 million less cash than the other and more money tied up in working capital.</a:t>
            </a:r>
            <a:endParaRPr lang="en-SG" sz="1800" dirty="0"/>
          </a:p>
        </p:txBody>
      </p:sp>
    </p:spTree>
    <p:extLst>
      <p:ext uri="{BB962C8B-B14F-4D97-AF65-F5344CB8AC3E}">
        <p14:creationId xmlns:p14="http://schemas.microsoft.com/office/powerpoint/2010/main" val="24304759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614B6-53D7-A9BA-41EE-4591BB5D74BC}"/>
              </a:ext>
            </a:extLst>
          </p:cNvPr>
          <p:cNvSpPr>
            <a:spLocks noGrp="1"/>
          </p:cNvSpPr>
          <p:nvPr>
            <p:ph type="title"/>
          </p:nvPr>
        </p:nvSpPr>
        <p:spPr>
          <a:xfrm>
            <a:off x="838200" y="146464"/>
            <a:ext cx="10515600" cy="688423"/>
          </a:xfrm>
        </p:spPr>
        <p:txBody>
          <a:bodyPr>
            <a:normAutofit/>
          </a:bodyPr>
          <a:lstStyle/>
          <a:p>
            <a:pPr algn="ctr"/>
            <a:r>
              <a:rPr lang="en-US" sz="3200" b="1" dirty="0"/>
              <a:t>Product-Market Fit</a:t>
            </a:r>
            <a:endParaRPr lang="en-SG" sz="3200" b="1" dirty="0"/>
          </a:p>
        </p:txBody>
      </p:sp>
      <p:pic>
        <p:nvPicPr>
          <p:cNvPr id="5" name="Picture 4">
            <a:extLst>
              <a:ext uri="{FF2B5EF4-FFF2-40B4-BE49-F238E27FC236}">
                <a16:creationId xmlns:a16="http://schemas.microsoft.com/office/drawing/2014/main" id="{6C0CB168-E94A-A96B-0F07-237B680ED0E8}"/>
              </a:ext>
            </a:extLst>
          </p:cNvPr>
          <p:cNvPicPr>
            <a:picLocks noChangeAspect="1"/>
          </p:cNvPicPr>
          <p:nvPr/>
        </p:nvPicPr>
        <p:blipFill>
          <a:blip r:embed="rId2"/>
          <a:stretch>
            <a:fillRect/>
          </a:stretch>
        </p:blipFill>
        <p:spPr>
          <a:xfrm>
            <a:off x="3097270" y="911097"/>
            <a:ext cx="5997460" cy="3604572"/>
          </a:xfrm>
          <a:prstGeom prst="rect">
            <a:avLst/>
          </a:prstGeom>
        </p:spPr>
      </p:pic>
      <p:sp>
        <p:nvSpPr>
          <p:cNvPr id="9" name="TextBox 8">
            <a:extLst>
              <a:ext uri="{FF2B5EF4-FFF2-40B4-BE49-F238E27FC236}">
                <a16:creationId xmlns:a16="http://schemas.microsoft.com/office/drawing/2014/main" id="{A5CEE5C9-21F9-A67C-1CF7-916C4EDCFD66}"/>
              </a:ext>
            </a:extLst>
          </p:cNvPr>
          <p:cNvSpPr txBox="1"/>
          <p:nvPr/>
        </p:nvSpPr>
        <p:spPr>
          <a:xfrm>
            <a:off x="1360004" y="4755731"/>
            <a:ext cx="9471991" cy="1754326"/>
          </a:xfrm>
          <a:prstGeom prst="rect">
            <a:avLst/>
          </a:prstGeom>
          <a:noFill/>
        </p:spPr>
        <p:txBody>
          <a:bodyPr wrap="square">
            <a:spAutoFit/>
          </a:bodyPr>
          <a:lstStyle/>
          <a:p>
            <a:r>
              <a:rPr lang="en-US" dirty="0"/>
              <a:t>Everyone engaged with the product is accountable for ensuring Product-Market fit.</a:t>
            </a:r>
          </a:p>
          <a:p>
            <a:pPr marL="342900" indent="-342900">
              <a:buAutoNum type="arabicPeriod"/>
            </a:pPr>
            <a:r>
              <a:rPr lang="en-US" dirty="0"/>
              <a:t>Understand the Current Needs of Your Customer and Also Foresee Their Future Needs.</a:t>
            </a:r>
          </a:p>
          <a:p>
            <a:pPr marL="342900" indent="-342900">
              <a:buAutoNum type="arabicPeriod"/>
            </a:pPr>
            <a:r>
              <a:rPr lang="en-US" dirty="0"/>
              <a:t>Keep Your Focus on the Value Proposition</a:t>
            </a:r>
          </a:p>
          <a:p>
            <a:pPr marL="342900" indent="-342900">
              <a:buAutoNum type="arabicPeriod"/>
            </a:pPr>
            <a:r>
              <a:rPr lang="en-SG" dirty="0"/>
              <a:t>Build Your Credibility</a:t>
            </a:r>
          </a:p>
          <a:p>
            <a:pPr marL="342900" indent="-342900">
              <a:buAutoNum type="arabicPeriod"/>
            </a:pPr>
            <a:r>
              <a:rPr lang="en-SG" dirty="0"/>
              <a:t>Measure Total Addressable Market (TAM) [Total potential customers/Avg. revenue per user]</a:t>
            </a:r>
          </a:p>
          <a:p>
            <a:pPr marL="342900" indent="-342900">
              <a:buAutoNum type="arabicPeriod"/>
            </a:pPr>
            <a:r>
              <a:rPr lang="en-SG" dirty="0"/>
              <a:t>Send out Surveys and respond to Customer feedback (Enhancements, Changes, Q&amp;A, etc.) </a:t>
            </a:r>
          </a:p>
        </p:txBody>
      </p:sp>
    </p:spTree>
    <p:extLst>
      <p:ext uri="{BB962C8B-B14F-4D97-AF65-F5344CB8AC3E}">
        <p14:creationId xmlns:p14="http://schemas.microsoft.com/office/powerpoint/2010/main" val="34418090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DAF6-B69A-9757-D06A-9BAE4F0F4E33}"/>
              </a:ext>
            </a:extLst>
          </p:cNvPr>
          <p:cNvSpPr>
            <a:spLocks noGrp="1"/>
          </p:cNvSpPr>
          <p:nvPr>
            <p:ph type="title"/>
          </p:nvPr>
        </p:nvSpPr>
        <p:spPr>
          <a:xfrm>
            <a:off x="838200" y="365126"/>
            <a:ext cx="10515600" cy="540310"/>
          </a:xfrm>
        </p:spPr>
        <p:txBody>
          <a:bodyPr>
            <a:normAutofit/>
          </a:bodyPr>
          <a:lstStyle/>
          <a:p>
            <a:pPr algn="ctr"/>
            <a:r>
              <a:rPr lang="en-SG" sz="3200" b="1" dirty="0"/>
              <a:t>Emerging Market Firm (EMF)</a:t>
            </a:r>
          </a:p>
        </p:txBody>
      </p:sp>
      <p:pic>
        <p:nvPicPr>
          <p:cNvPr id="3" name="Shape 320">
            <a:extLst>
              <a:ext uri="{FF2B5EF4-FFF2-40B4-BE49-F238E27FC236}">
                <a16:creationId xmlns:a16="http://schemas.microsoft.com/office/drawing/2014/main" id="{F7BF702B-2923-EF7D-DFC0-621487BC3857}"/>
              </a:ext>
            </a:extLst>
          </p:cNvPr>
          <p:cNvPicPr preferRelativeResize="0"/>
          <p:nvPr/>
        </p:nvPicPr>
        <p:blipFill rotWithShape="1">
          <a:blip r:embed="rId3">
            <a:alphaModFix/>
          </a:blip>
          <a:srcRect b="-2354"/>
          <a:stretch/>
        </p:blipFill>
        <p:spPr>
          <a:xfrm>
            <a:off x="1736281" y="1005505"/>
            <a:ext cx="8719435" cy="4211776"/>
          </a:xfrm>
          <a:prstGeom prst="rect">
            <a:avLst/>
          </a:prstGeom>
          <a:noFill/>
          <a:ln>
            <a:noFill/>
          </a:ln>
        </p:spPr>
      </p:pic>
      <p:sp>
        <p:nvSpPr>
          <p:cNvPr id="6" name="Shape 321">
            <a:extLst>
              <a:ext uri="{FF2B5EF4-FFF2-40B4-BE49-F238E27FC236}">
                <a16:creationId xmlns:a16="http://schemas.microsoft.com/office/drawing/2014/main" id="{FE567E27-77D5-765D-1C93-924CC49C37B3}"/>
              </a:ext>
            </a:extLst>
          </p:cNvPr>
          <p:cNvSpPr txBox="1"/>
          <p:nvPr/>
        </p:nvSpPr>
        <p:spPr>
          <a:xfrm>
            <a:off x="4088699" y="4960918"/>
            <a:ext cx="4014600" cy="74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dirty="0"/>
          </a:p>
        </p:txBody>
      </p:sp>
      <p:sp>
        <p:nvSpPr>
          <p:cNvPr id="5" name="TextBox 4">
            <a:extLst>
              <a:ext uri="{FF2B5EF4-FFF2-40B4-BE49-F238E27FC236}">
                <a16:creationId xmlns:a16="http://schemas.microsoft.com/office/drawing/2014/main" id="{86DDC803-64CA-5293-1432-712CA7317BE0}"/>
              </a:ext>
            </a:extLst>
          </p:cNvPr>
          <p:cNvSpPr txBox="1"/>
          <p:nvPr/>
        </p:nvSpPr>
        <p:spPr>
          <a:xfrm>
            <a:off x="3047171" y="5140499"/>
            <a:ext cx="6097656" cy="646331"/>
          </a:xfrm>
          <a:prstGeom prst="rect">
            <a:avLst/>
          </a:prstGeom>
          <a:noFill/>
        </p:spPr>
        <p:txBody>
          <a:bodyPr wrap="square">
            <a:spAutoFit/>
          </a:bodyPr>
          <a:lstStyle/>
          <a:p>
            <a:r>
              <a:rPr lang="en-US" dirty="0"/>
              <a:t>Problems of Internationalization for Emerging Market Firms (EMFs)  - Paul &amp; Mas, 2017</a:t>
            </a:r>
          </a:p>
        </p:txBody>
      </p:sp>
    </p:spTree>
    <p:extLst>
      <p:ext uri="{BB962C8B-B14F-4D97-AF65-F5344CB8AC3E}">
        <p14:creationId xmlns:p14="http://schemas.microsoft.com/office/powerpoint/2010/main" val="28383871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8D700-5FD3-A1EF-DD79-BC1681914374}"/>
              </a:ext>
            </a:extLst>
          </p:cNvPr>
          <p:cNvSpPr>
            <a:spLocks noGrp="1"/>
          </p:cNvSpPr>
          <p:nvPr>
            <p:ph type="title"/>
          </p:nvPr>
        </p:nvSpPr>
        <p:spPr>
          <a:xfrm>
            <a:off x="838200" y="116093"/>
            <a:ext cx="10515600" cy="603063"/>
          </a:xfrm>
        </p:spPr>
        <p:txBody>
          <a:bodyPr>
            <a:normAutofit/>
          </a:bodyPr>
          <a:lstStyle/>
          <a:p>
            <a:pPr algn="ctr"/>
            <a:r>
              <a:rPr lang="en-SG" sz="3200" b="1" dirty="0"/>
              <a:t>References</a:t>
            </a:r>
          </a:p>
        </p:txBody>
      </p:sp>
      <p:graphicFrame>
        <p:nvGraphicFramePr>
          <p:cNvPr id="4" name="Table 4">
            <a:extLst>
              <a:ext uri="{FF2B5EF4-FFF2-40B4-BE49-F238E27FC236}">
                <a16:creationId xmlns:a16="http://schemas.microsoft.com/office/drawing/2014/main" id="{1FE574BE-0105-C3A5-BB80-822F7F6E9FD2}"/>
              </a:ext>
            </a:extLst>
          </p:cNvPr>
          <p:cNvGraphicFramePr>
            <a:graphicFrameLocks noGrp="1"/>
          </p:cNvGraphicFramePr>
          <p:nvPr>
            <p:ph idx="1"/>
            <p:extLst>
              <p:ext uri="{D42A27DB-BD31-4B8C-83A1-F6EECF244321}">
                <p14:modId xmlns:p14="http://schemas.microsoft.com/office/powerpoint/2010/main" val="3987390286"/>
              </p:ext>
            </p:extLst>
          </p:nvPr>
        </p:nvGraphicFramePr>
        <p:xfrm>
          <a:off x="412040" y="719156"/>
          <a:ext cx="11367920" cy="5618480"/>
        </p:xfrm>
        <a:graphic>
          <a:graphicData uri="http://schemas.openxmlformats.org/drawingml/2006/table">
            <a:tbl>
              <a:tblPr firstRow="1" bandRow="1">
                <a:tableStyleId>{5940675A-B579-460E-94D1-54222C63F5DA}</a:tableStyleId>
              </a:tblPr>
              <a:tblGrid>
                <a:gridCol w="4601360">
                  <a:extLst>
                    <a:ext uri="{9D8B030D-6E8A-4147-A177-3AD203B41FA5}">
                      <a16:colId xmlns:a16="http://schemas.microsoft.com/office/drawing/2014/main" val="1217429533"/>
                    </a:ext>
                  </a:extLst>
                </a:gridCol>
                <a:gridCol w="6766560">
                  <a:extLst>
                    <a:ext uri="{9D8B030D-6E8A-4147-A177-3AD203B41FA5}">
                      <a16:colId xmlns:a16="http://schemas.microsoft.com/office/drawing/2014/main" val="769391569"/>
                    </a:ext>
                  </a:extLst>
                </a:gridCol>
              </a:tblGrid>
              <a:tr h="370840">
                <a:tc>
                  <a:txBody>
                    <a:bodyPr/>
                    <a:lstStyle/>
                    <a:p>
                      <a:pPr algn="ctr"/>
                      <a:r>
                        <a:rPr lang="en-SG" sz="1600" b="1" dirty="0"/>
                        <a:t>Title</a:t>
                      </a:r>
                    </a:p>
                  </a:txBody>
                  <a:tcPr/>
                </a:tc>
                <a:tc>
                  <a:txBody>
                    <a:bodyPr/>
                    <a:lstStyle/>
                    <a:p>
                      <a:pPr algn="ctr"/>
                      <a:r>
                        <a:rPr lang="en-SG" sz="1600" b="1" dirty="0"/>
                        <a:t>Link</a:t>
                      </a:r>
                    </a:p>
                  </a:txBody>
                  <a:tcPr/>
                </a:tc>
                <a:extLst>
                  <a:ext uri="{0D108BD9-81ED-4DB2-BD59-A6C34878D82A}">
                    <a16:rowId xmlns:a16="http://schemas.microsoft.com/office/drawing/2014/main" val="2983205793"/>
                  </a:ext>
                </a:extLst>
              </a:tr>
              <a:tr h="370840">
                <a:tc>
                  <a:txBody>
                    <a:bodyPr/>
                    <a:lstStyle/>
                    <a:p>
                      <a:r>
                        <a:rPr lang="en-US" sz="1600" dirty="0"/>
                        <a:t>The Landscape of Pricing and Algorithmic Pricing (2020), Casey Lee</a:t>
                      </a:r>
                    </a:p>
                  </a:txBody>
                  <a:tcPr/>
                </a:tc>
                <a:tc>
                  <a:txBody>
                    <a:bodyPr/>
                    <a:lstStyle/>
                    <a:p>
                      <a:r>
                        <a:rPr lang="en-SG" sz="1600" dirty="0"/>
                        <a:t>ISEAS-Yusof Ishak Institute</a:t>
                      </a:r>
                    </a:p>
                    <a:p>
                      <a:r>
                        <a:rPr lang="en-SG" sz="1600" dirty="0">
                          <a:hlinkClick r:id="rId2"/>
                        </a:rPr>
                        <a:t>https://www.researchgate.net/publication/343575442_The_Landscape_of_Pricing_and_Algorithmic_Pricing</a:t>
                      </a:r>
                      <a:r>
                        <a:rPr lang="en-SG" sz="1600" dirty="0"/>
                        <a:t> </a:t>
                      </a:r>
                    </a:p>
                  </a:txBody>
                  <a:tcPr/>
                </a:tc>
                <a:extLst>
                  <a:ext uri="{0D108BD9-81ED-4DB2-BD59-A6C34878D82A}">
                    <a16:rowId xmlns:a16="http://schemas.microsoft.com/office/drawing/2014/main" val="104419278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Supply Chain Management: Strategy, Planning, and Operation (2014), Sunil Chopra, Peter Meindl</a:t>
                      </a:r>
                      <a:endParaRPr lang="en-SG" sz="1600" dirty="0"/>
                    </a:p>
                  </a:txBody>
                  <a:tcPr/>
                </a:tc>
                <a:tc>
                  <a:txBody>
                    <a:bodyPr/>
                    <a:lstStyle/>
                    <a:p>
                      <a:r>
                        <a:rPr lang="en-US" sz="1600" dirty="0"/>
                        <a:t>Pearson (6</a:t>
                      </a:r>
                      <a:r>
                        <a:rPr lang="en-US" sz="1600" baseline="30000" dirty="0"/>
                        <a:t>th</a:t>
                      </a:r>
                      <a:r>
                        <a:rPr lang="en-US" sz="1600" dirty="0"/>
                        <a:t> edition)</a:t>
                      </a:r>
                      <a:endParaRPr lang="en-SG" sz="1600" dirty="0"/>
                    </a:p>
                  </a:txBody>
                  <a:tcPr/>
                </a:tc>
                <a:extLst>
                  <a:ext uri="{0D108BD9-81ED-4DB2-BD59-A6C34878D82A}">
                    <a16:rowId xmlns:a16="http://schemas.microsoft.com/office/drawing/2014/main" val="365477029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600" dirty="0"/>
                        <a:t>Algorithmic Price Discrimination, Oren Bar-Gill</a:t>
                      </a:r>
                    </a:p>
                  </a:txBody>
                  <a:tcPr/>
                </a:tc>
                <a:tc>
                  <a:txBody>
                    <a:bodyPr/>
                    <a:lstStyle/>
                    <a:p>
                      <a:r>
                        <a:rPr lang="en-SG" sz="1600" dirty="0">
                          <a:hlinkClick r:id="rId3"/>
                        </a:rPr>
                        <a:t>https://lawreview.uchicago.edu/publication/algorithmic-price-discrimination-when-demand-function-both-preferences-and#footnote38_44tg78n</a:t>
                      </a:r>
                      <a:endParaRPr lang="en-SG" sz="1600" dirty="0"/>
                    </a:p>
                  </a:txBody>
                  <a:tcPr/>
                </a:tc>
                <a:extLst>
                  <a:ext uri="{0D108BD9-81ED-4DB2-BD59-A6C34878D82A}">
                    <a16:rowId xmlns:a16="http://schemas.microsoft.com/office/drawing/2014/main" val="172042434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AI Use Cases &amp; Applications in 2022, </a:t>
                      </a:r>
                      <a:r>
                        <a:rPr lang="pt-BR" sz="1600" dirty="0"/>
                        <a:t>Cem Dilmegani</a:t>
                      </a:r>
                      <a:endParaRPr lang="en-SG"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600" dirty="0">
                          <a:hlinkClick r:id="rId4"/>
                        </a:rPr>
                        <a:t>https://research.aimultiple.com/</a:t>
                      </a:r>
                      <a:endParaRPr lang="en-SG" sz="16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600" dirty="0"/>
                    </a:p>
                  </a:txBody>
                  <a:tcPr/>
                </a:tc>
                <a:extLst>
                  <a:ext uri="{0D108BD9-81ED-4DB2-BD59-A6C34878D82A}">
                    <a16:rowId xmlns:a16="http://schemas.microsoft.com/office/drawing/2014/main" val="4330917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600" dirty="0"/>
                        <a:t>Data Science Central</a:t>
                      </a:r>
                    </a:p>
                  </a:txBody>
                  <a:tcPr/>
                </a:tc>
                <a:tc>
                  <a:txBody>
                    <a:bodyPr/>
                    <a:lstStyle/>
                    <a:p>
                      <a:r>
                        <a:rPr lang="en-SG" sz="1600" dirty="0">
                          <a:hlinkClick r:id="rId5"/>
                        </a:rPr>
                        <a:t>https://www.datasciencecentral.com/profiles/blogs/reinforcement-learning-for-dynamic-pricing</a:t>
                      </a:r>
                      <a:r>
                        <a:rPr lang="en-SG" sz="1600" dirty="0"/>
                        <a:t> </a:t>
                      </a:r>
                    </a:p>
                  </a:txBody>
                  <a:tcPr/>
                </a:tc>
                <a:extLst>
                  <a:ext uri="{0D108BD9-81ED-4DB2-BD59-A6C34878D82A}">
                    <a16:rowId xmlns:a16="http://schemas.microsoft.com/office/drawing/2014/main" val="2495698950"/>
                  </a:ext>
                </a:extLst>
              </a:tr>
              <a:tr h="370840">
                <a:tc>
                  <a:txBody>
                    <a:bodyPr/>
                    <a:lstStyle/>
                    <a:p>
                      <a:r>
                        <a:rPr lang="en-SG" sz="1600" dirty="0"/>
                        <a:t>Product Mindset Newsletter</a:t>
                      </a:r>
                    </a:p>
                  </a:txBody>
                  <a:tcPr/>
                </a:tc>
                <a:tc>
                  <a:txBody>
                    <a:bodyPr/>
                    <a:lstStyle/>
                    <a:p>
                      <a:r>
                        <a:rPr lang="en-SG" sz="1600" dirty="0">
                          <a:hlinkClick r:id="rId6"/>
                        </a:rPr>
                        <a:t>https://productmindset.substack.com/</a:t>
                      </a:r>
                      <a:r>
                        <a:rPr lang="en-SG" sz="1600" dirty="0"/>
                        <a:t> </a:t>
                      </a:r>
                    </a:p>
                  </a:txBody>
                  <a:tcPr/>
                </a:tc>
                <a:extLst>
                  <a:ext uri="{0D108BD9-81ED-4DB2-BD59-A6C34878D82A}">
                    <a16:rowId xmlns:a16="http://schemas.microsoft.com/office/drawing/2014/main" val="2165794453"/>
                  </a:ext>
                </a:extLst>
              </a:tr>
              <a:tr h="370840">
                <a:tc>
                  <a:txBody>
                    <a:bodyPr/>
                    <a:lstStyle/>
                    <a:p>
                      <a:r>
                        <a:rPr lang="en-US" sz="1600" dirty="0"/>
                        <a:t>Airline network revenue management: Considerations for implementation</a:t>
                      </a:r>
                    </a:p>
                  </a:txBody>
                  <a:tcPr/>
                </a:tc>
                <a:tc>
                  <a:txBody>
                    <a:bodyPr/>
                    <a:lstStyle/>
                    <a:p>
                      <a:r>
                        <a:rPr lang="en-US" sz="1600" dirty="0"/>
                        <a:t>Marcial Lapp and Larry Weatherford US Airways Inc, Tempe; and University of Wyoming, Laramie </a:t>
                      </a:r>
                      <a:endParaRPr lang="en-SG" sz="1600" dirty="0"/>
                    </a:p>
                  </a:txBody>
                  <a:tcPr/>
                </a:tc>
                <a:extLst>
                  <a:ext uri="{0D108BD9-81ED-4DB2-BD59-A6C34878D82A}">
                    <a16:rowId xmlns:a16="http://schemas.microsoft.com/office/drawing/2014/main" val="29037824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Airline Yield Management</a:t>
                      </a:r>
                      <a:endParaRPr lang="en-SG"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Frau Prof. Schusteritsch, J</a:t>
                      </a:r>
                      <a:r>
                        <a:rPr lang="de-DE" sz="1600" dirty="0"/>
                        <a:t>ulius Neubauer, 5BT , Kärntner Tourismusschulen Warmbad Villach May 2009</a:t>
                      </a:r>
                      <a:endParaRPr lang="en-SG" sz="1600" dirty="0"/>
                    </a:p>
                  </a:txBody>
                  <a:tcPr/>
                </a:tc>
                <a:extLst>
                  <a:ext uri="{0D108BD9-81ED-4DB2-BD59-A6C34878D82A}">
                    <a16:rowId xmlns:a16="http://schemas.microsoft.com/office/drawing/2014/main" val="365044258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Problems of Internationalization for Emerging Market Firms (EMFs)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Paul &amp; Mas, 2017</a:t>
                      </a:r>
                      <a:endParaRPr lang="en-SG" sz="1600" dirty="0"/>
                    </a:p>
                  </a:txBody>
                  <a:tcPr/>
                </a:tc>
                <a:extLst>
                  <a:ext uri="{0D108BD9-81ED-4DB2-BD59-A6C34878D82A}">
                    <a16:rowId xmlns:a16="http://schemas.microsoft.com/office/drawing/2014/main" val="1864512905"/>
                  </a:ext>
                </a:extLst>
              </a:tr>
            </a:tbl>
          </a:graphicData>
        </a:graphic>
      </p:graphicFrame>
    </p:spTree>
    <p:extLst>
      <p:ext uri="{BB962C8B-B14F-4D97-AF65-F5344CB8AC3E}">
        <p14:creationId xmlns:p14="http://schemas.microsoft.com/office/powerpoint/2010/main" val="10391984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8D700-5FD3-A1EF-DD79-BC1681914374}"/>
              </a:ext>
            </a:extLst>
          </p:cNvPr>
          <p:cNvSpPr>
            <a:spLocks noGrp="1"/>
          </p:cNvSpPr>
          <p:nvPr>
            <p:ph type="title"/>
          </p:nvPr>
        </p:nvSpPr>
        <p:spPr>
          <a:xfrm>
            <a:off x="838200" y="116093"/>
            <a:ext cx="10515600" cy="603063"/>
          </a:xfrm>
        </p:spPr>
        <p:txBody>
          <a:bodyPr>
            <a:normAutofit/>
          </a:bodyPr>
          <a:lstStyle/>
          <a:p>
            <a:pPr algn="ctr"/>
            <a:r>
              <a:rPr lang="en-SG" sz="3200" b="1" dirty="0"/>
              <a:t>References</a:t>
            </a:r>
          </a:p>
        </p:txBody>
      </p:sp>
      <p:graphicFrame>
        <p:nvGraphicFramePr>
          <p:cNvPr id="4" name="Table 4">
            <a:extLst>
              <a:ext uri="{FF2B5EF4-FFF2-40B4-BE49-F238E27FC236}">
                <a16:creationId xmlns:a16="http://schemas.microsoft.com/office/drawing/2014/main" id="{1FE574BE-0105-C3A5-BB80-822F7F6E9FD2}"/>
              </a:ext>
            </a:extLst>
          </p:cNvPr>
          <p:cNvGraphicFramePr>
            <a:graphicFrameLocks noGrp="1"/>
          </p:cNvGraphicFramePr>
          <p:nvPr>
            <p:ph idx="1"/>
            <p:extLst>
              <p:ext uri="{D42A27DB-BD31-4B8C-83A1-F6EECF244321}">
                <p14:modId xmlns:p14="http://schemas.microsoft.com/office/powerpoint/2010/main" val="820286010"/>
              </p:ext>
            </p:extLst>
          </p:nvPr>
        </p:nvGraphicFramePr>
        <p:xfrm>
          <a:off x="412040" y="719156"/>
          <a:ext cx="11367920" cy="4300220"/>
        </p:xfrm>
        <a:graphic>
          <a:graphicData uri="http://schemas.openxmlformats.org/drawingml/2006/table">
            <a:tbl>
              <a:tblPr firstRow="1" bandRow="1">
                <a:tableStyleId>{5940675A-B579-460E-94D1-54222C63F5DA}</a:tableStyleId>
              </a:tblPr>
              <a:tblGrid>
                <a:gridCol w="4601360">
                  <a:extLst>
                    <a:ext uri="{9D8B030D-6E8A-4147-A177-3AD203B41FA5}">
                      <a16:colId xmlns:a16="http://schemas.microsoft.com/office/drawing/2014/main" val="1217429533"/>
                    </a:ext>
                  </a:extLst>
                </a:gridCol>
                <a:gridCol w="6766560">
                  <a:extLst>
                    <a:ext uri="{9D8B030D-6E8A-4147-A177-3AD203B41FA5}">
                      <a16:colId xmlns:a16="http://schemas.microsoft.com/office/drawing/2014/main" val="769391569"/>
                    </a:ext>
                  </a:extLst>
                </a:gridCol>
              </a:tblGrid>
              <a:tr h="370840">
                <a:tc>
                  <a:txBody>
                    <a:bodyPr/>
                    <a:lstStyle/>
                    <a:p>
                      <a:pPr algn="ctr"/>
                      <a:r>
                        <a:rPr lang="en-SG" sz="1600" b="1" dirty="0"/>
                        <a:t>Title</a:t>
                      </a:r>
                    </a:p>
                  </a:txBody>
                  <a:tcPr/>
                </a:tc>
                <a:tc>
                  <a:txBody>
                    <a:bodyPr/>
                    <a:lstStyle/>
                    <a:p>
                      <a:pPr algn="ctr"/>
                      <a:r>
                        <a:rPr lang="en-SG" sz="1600" b="1" dirty="0"/>
                        <a:t>Link</a:t>
                      </a:r>
                    </a:p>
                  </a:txBody>
                  <a:tcPr/>
                </a:tc>
                <a:extLst>
                  <a:ext uri="{0D108BD9-81ED-4DB2-BD59-A6C34878D82A}">
                    <a16:rowId xmlns:a16="http://schemas.microsoft.com/office/drawing/2014/main" val="2983205793"/>
                  </a:ext>
                </a:extLst>
              </a:tr>
              <a:tr h="370840">
                <a:tc>
                  <a:txBody>
                    <a:bodyPr/>
                    <a:lstStyle/>
                    <a:p>
                      <a:r>
                        <a:rPr lang="fr-FR" sz="1600" dirty="0"/>
                        <a:t>International Air Transport Association (IATA)</a:t>
                      </a:r>
                      <a:endParaRPr lang="en-US" sz="1600" dirty="0"/>
                    </a:p>
                  </a:txBody>
                  <a:tcPr/>
                </a:tc>
                <a:tc>
                  <a:txBody>
                    <a:bodyPr/>
                    <a:lstStyle/>
                    <a:p>
                      <a:r>
                        <a:rPr lang="en-SG" sz="1600" dirty="0">
                          <a:hlinkClick r:id="rId2"/>
                        </a:rPr>
                        <a:t>https://www.iata.org/</a:t>
                      </a:r>
                      <a:r>
                        <a:rPr lang="en-SG" sz="1600" dirty="0"/>
                        <a:t> </a:t>
                      </a:r>
                    </a:p>
                  </a:txBody>
                  <a:tcPr/>
                </a:tc>
                <a:extLst>
                  <a:ext uri="{0D108BD9-81ED-4DB2-BD59-A6C34878D82A}">
                    <a16:rowId xmlns:a16="http://schemas.microsoft.com/office/drawing/2014/main" val="104419278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600" dirty="0"/>
                        <a:t>Forbes Insights – Mastering Revenue Lifecycle Management</a:t>
                      </a:r>
                    </a:p>
                  </a:txBody>
                  <a:tcPr/>
                </a:tc>
                <a:tc>
                  <a:txBody>
                    <a:bodyPr/>
                    <a:lstStyle/>
                    <a:p>
                      <a:r>
                        <a:rPr lang="en-SG" sz="1600" dirty="0">
                          <a:hlinkClick r:id="rId3"/>
                        </a:rPr>
                        <a:t>https://images.forbes.com/forbesinsights/StudyPDFs/ServiceSource-MasteringRevenueLifecycleManagement-REPORT.pdf</a:t>
                      </a:r>
                      <a:r>
                        <a:rPr lang="en-SG" sz="1600" dirty="0"/>
                        <a:t> </a:t>
                      </a:r>
                    </a:p>
                  </a:txBody>
                  <a:tcPr/>
                </a:tc>
                <a:extLst>
                  <a:ext uri="{0D108BD9-81ED-4DB2-BD59-A6C34878D82A}">
                    <a16:rowId xmlns:a16="http://schemas.microsoft.com/office/drawing/2014/main" val="365477029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600" dirty="0"/>
                        <a:t>Product-Market Fit</a:t>
                      </a:r>
                    </a:p>
                  </a:txBody>
                  <a:tcPr/>
                </a:tc>
                <a:tc>
                  <a:txBody>
                    <a:bodyPr/>
                    <a:lstStyle/>
                    <a:p>
                      <a:r>
                        <a:rPr lang="en-SG" sz="1600" dirty="0">
                          <a:hlinkClick r:id="rId4"/>
                        </a:rPr>
                        <a:t>https://www.productplan.com</a:t>
                      </a:r>
                      <a:r>
                        <a:rPr lang="en-SG" sz="1600" dirty="0"/>
                        <a:t> </a:t>
                      </a:r>
                    </a:p>
                  </a:txBody>
                  <a:tcPr/>
                </a:tc>
                <a:extLst>
                  <a:ext uri="{0D108BD9-81ED-4DB2-BD59-A6C34878D82A}">
                    <a16:rowId xmlns:a16="http://schemas.microsoft.com/office/drawing/2014/main" val="172042434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600" dirty="0"/>
                        <a:t>Revenue Lifecycle Management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600" dirty="0">
                          <a:hlinkClick r:id="rId5"/>
                        </a:rPr>
                        <a:t>https://www.leibsolutions.com/views-blog/</a:t>
                      </a:r>
                      <a:r>
                        <a:rPr lang="pt-BR" sz="1600" dirty="0"/>
                        <a:t> </a:t>
                      </a:r>
                    </a:p>
                  </a:txBody>
                  <a:tcPr/>
                </a:tc>
                <a:extLst>
                  <a:ext uri="{0D108BD9-81ED-4DB2-BD59-A6C34878D82A}">
                    <a16:rowId xmlns:a16="http://schemas.microsoft.com/office/drawing/2014/main" val="4330917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How much does a flight actually cost?, Aviation professor Christoph </a:t>
                      </a:r>
                      <a:r>
                        <a:rPr lang="en-US" sz="1600" dirty="0" err="1"/>
                        <a:t>Brützel</a:t>
                      </a:r>
                      <a:endParaRPr lang="en-SG" sz="1600" dirty="0"/>
                    </a:p>
                  </a:txBody>
                  <a:tcPr/>
                </a:tc>
                <a:tc>
                  <a:txBody>
                    <a:bodyPr/>
                    <a:lstStyle/>
                    <a:p>
                      <a:r>
                        <a:rPr lang="en-SG" sz="1600" dirty="0"/>
                        <a:t>https://www.airliners.de/passagierabhaengige-kosten-pro-passagier-airline-flug-aviation-management/41481</a:t>
                      </a:r>
                    </a:p>
                  </a:txBody>
                  <a:tcPr/>
                </a:tc>
                <a:extLst>
                  <a:ext uri="{0D108BD9-81ED-4DB2-BD59-A6C34878D82A}">
                    <a16:rowId xmlns:a16="http://schemas.microsoft.com/office/drawing/2014/main" val="2495698950"/>
                  </a:ext>
                </a:extLst>
              </a:tr>
              <a:tr h="370840">
                <a:tc>
                  <a:txBody>
                    <a:bodyPr/>
                    <a:lstStyle/>
                    <a:p>
                      <a:r>
                        <a:rPr lang="en-SG" sz="1600" dirty="0"/>
                        <a:t>Psychological Pricing</a:t>
                      </a:r>
                    </a:p>
                  </a:txBody>
                  <a:tcPr/>
                </a:tc>
                <a:tc>
                  <a:txBody>
                    <a:bodyPr/>
                    <a:lstStyle/>
                    <a:p>
                      <a:r>
                        <a:rPr lang="en-SG" sz="1600" dirty="0">
                          <a:hlinkClick r:id="rId6"/>
                        </a:rPr>
                        <a:t>https://www.wallstreetmojo.com/psychological-pricing/</a:t>
                      </a:r>
                      <a:r>
                        <a:rPr lang="en-SG" sz="1600" dirty="0"/>
                        <a:t> </a:t>
                      </a:r>
                    </a:p>
                  </a:txBody>
                  <a:tcPr/>
                </a:tc>
                <a:extLst>
                  <a:ext uri="{0D108BD9-81ED-4DB2-BD59-A6C34878D82A}">
                    <a16:rowId xmlns:a16="http://schemas.microsoft.com/office/drawing/2014/main" val="21657944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mn-cs"/>
                        </a:rPr>
                        <a:t>Commission for Agricultural Costs and Prices</a:t>
                      </a:r>
                    </a:p>
                  </a:txBody>
                  <a:tcPr marL="68580" marR="68580" marT="34290" marB="34290"/>
                </a:tc>
                <a:tc>
                  <a:txBody>
                    <a:bodyPr/>
                    <a:lstStyle/>
                    <a:p>
                      <a:r>
                        <a:rPr lang="en-SG" sz="1600" dirty="0">
                          <a:hlinkClick r:id="rId7"/>
                        </a:rPr>
                        <a:t>https://www.india.gov.in/minimum-support-price-msp-agricultural-crops</a:t>
                      </a:r>
                      <a:r>
                        <a:rPr lang="en-SG" sz="1600" dirty="0"/>
                        <a:t> </a:t>
                      </a:r>
                    </a:p>
                    <a:p>
                      <a:r>
                        <a:rPr lang="en-SG" sz="1600" dirty="0">
                          <a:hlinkClick r:id="rId8"/>
                        </a:rPr>
                        <a:t>https://agricoop.nic.in/sites/default/files/pssguidelines.pdf</a:t>
                      </a:r>
                      <a:r>
                        <a:rPr lang="en-SG" sz="1600" dirty="0"/>
                        <a:t> </a:t>
                      </a:r>
                    </a:p>
                    <a:p>
                      <a:r>
                        <a:rPr lang="en-SG" sz="1600" dirty="0">
                          <a:hlinkClick r:id="rId9"/>
                        </a:rPr>
                        <a:t>https://en.wikipedia.org/wiki/Commission_for_Agricultural_Costs_and_Prices</a:t>
                      </a:r>
                      <a:r>
                        <a:rPr lang="en-SG" sz="1600" dirty="0"/>
                        <a:t> </a:t>
                      </a:r>
                    </a:p>
                    <a:p>
                      <a:r>
                        <a:rPr lang="en-SG" sz="1600" dirty="0">
                          <a:hlinkClick r:id="rId10"/>
                        </a:rPr>
                        <a:t>https://www.economicsdiscussion.net/agricultural-economics/agricultural-price-policy-in-india/21416</a:t>
                      </a:r>
                      <a:r>
                        <a:rPr lang="en-SG" sz="1600" dirty="0"/>
                        <a:t> </a:t>
                      </a:r>
                    </a:p>
                  </a:txBody>
                  <a:tcPr marL="68580" marR="68580" marT="34290" marB="34290"/>
                </a:tc>
                <a:extLst>
                  <a:ext uri="{0D108BD9-81ED-4DB2-BD59-A6C34878D82A}">
                    <a16:rowId xmlns:a16="http://schemas.microsoft.com/office/drawing/2014/main" val="2903782400"/>
                  </a:ext>
                </a:extLst>
              </a:tr>
            </a:tbl>
          </a:graphicData>
        </a:graphic>
      </p:graphicFrame>
    </p:spTree>
    <p:extLst>
      <p:ext uri="{BB962C8B-B14F-4D97-AF65-F5344CB8AC3E}">
        <p14:creationId xmlns:p14="http://schemas.microsoft.com/office/powerpoint/2010/main" val="1171578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6373</TotalTime>
  <Words>9809</Words>
  <Application>Microsoft Office PowerPoint</Application>
  <PresentationFormat>Widescreen</PresentationFormat>
  <Paragraphs>1191</Paragraphs>
  <Slides>87</Slides>
  <Notes>34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87</vt:i4>
      </vt:variant>
    </vt:vector>
  </HeadingPairs>
  <TitlesOfParts>
    <vt:vector size="95" baseType="lpstr">
      <vt:lpstr>Arial</vt:lpstr>
      <vt:lpstr>Calibri</vt:lpstr>
      <vt:lpstr>Calibri Light</vt:lpstr>
      <vt:lpstr>Courier New</vt:lpstr>
      <vt:lpstr>Proxima Nova Rg</vt:lpstr>
      <vt:lpstr>Symbol</vt:lpstr>
      <vt:lpstr>Wingdings</vt:lpstr>
      <vt:lpstr>Office Theme</vt:lpstr>
      <vt:lpstr>Pricing Analytics and Revenue Management (RM) in Supply Chain</vt:lpstr>
      <vt:lpstr>Product Pricing</vt:lpstr>
      <vt:lpstr>Revenue Management</vt:lpstr>
      <vt:lpstr>Overview &amp; Importance of Pricing Analytics and RM</vt:lpstr>
      <vt:lpstr>Product Pricing Analytics</vt:lpstr>
      <vt:lpstr>Types of Product Costs</vt:lpstr>
      <vt:lpstr>Direct Cost, Variable Cost, Fixed Cost, Indirect Cost</vt:lpstr>
      <vt:lpstr>Cost-Based Pricing Strategy</vt:lpstr>
      <vt:lpstr>Cost-Volume-Profit (CVP) Analysis</vt:lpstr>
      <vt:lpstr>Break-Even Chart</vt:lpstr>
      <vt:lpstr>Break-Even Chart</vt:lpstr>
      <vt:lpstr>PowerPoint Presentation</vt:lpstr>
      <vt:lpstr>PowerPoint Presentation</vt:lpstr>
      <vt:lpstr>Margin of Safety</vt:lpstr>
      <vt:lpstr>Target Profit Pricing Strategy</vt:lpstr>
      <vt:lpstr>Target Profit Pricing Exercise</vt:lpstr>
      <vt:lpstr>Pricing Techniques and Methods</vt:lpstr>
      <vt:lpstr>Pricing Techniques and Methods</vt:lpstr>
      <vt:lpstr>Cost Vs. Value-based Pricing</vt:lpstr>
      <vt:lpstr>Cost Vs. Value-based Pricing</vt:lpstr>
      <vt:lpstr>Value-based Pricing</vt:lpstr>
      <vt:lpstr>Value-based Pricing</vt:lpstr>
      <vt:lpstr>Product Pricing Strategies (continued)</vt:lpstr>
      <vt:lpstr>Value Comparison</vt:lpstr>
      <vt:lpstr>Perceived Value Vs Actual Value - Exercise</vt:lpstr>
      <vt:lpstr>Perceived Value Vs Actual Value</vt:lpstr>
      <vt:lpstr>Value Comparison</vt:lpstr>
      <vt:lpstr>Variable Pricing</vt:lpstr>
      <vt:lpstr>Variable Pricing</vt:lpstr>
      <vt:lpstr>Static Vs Dynamic Pricing</vt:lpstr>
      <vt:lpstr>Dynamic Pricing</vt:lpstr>
      <vt:lpstr>Dynamic Pricing</vt:lpstr>
      <vt:lpstr>Dynamic Pricing Example</vt:lpstr>
      <vt:lpstr>Algorithmic Pricing</vt:lpstr>
      <vt:lpstr>Dynamic Pricing Algorithms</vt:lpstr>
      <vt:lpstr>Dynamic Pricing Algorithms</vt:lpstr>
      <vt:lpstr>Fixed Pricing Range – Agriculture (India)</vt:lpstr>
      <vt:lpstr>Bundle Pricing</vt:lpstr>
      <vt:lpstr>Everyday Low Pricing (EDLP)</vt:lpstr>
      <vt:lpstr>Storytelling</vt:lpstr>
      <vt:lpstr>Cognitive Bias</vt:lpstr>
      <vt:lpstr>Psychological Pricing</vt:lpstr>
      <vt:lpstr>Price Discrimination</vt:lpstr>
      <vt:lpstr>Pricing related Metrics</vt:lpstr>
      <vt:lpstr>Exercise</vt:lpstr>
      <vt:lpstr>Break</vt:lpstr>
      <vt:lpstr>Why do we need Revenue Management?</vt:lpstr>
      <vt:lpstr>Revenue Management</vt:lpstr>
      <vt:lpstr>Segmentation, Targeting, and Positioning (STP) Model</vt:lpstr>
      <vt:lpstr>Segmentation, Targeting, and Positioning (STP) Model</vt:lpstr>
      <vt:lpstr>Segmentation, Targeting, and Positioning (STP) Model</vt:lpstr>
      <vt:lpstr>STP Marketing Strategy</vt:lpstr>
      <vt:lpstr>STP Marketing Strategy (7 steps)</vt:lpstr>
      <vt:lpstr>TAM, SAM, SOM</vt:lpstr>
      <vt:lpstr>STP Marketing Strategy (7 steps)</vt:lpstr>
      <vt:lpstr>STP Marketing Strategy (7 steps)</vt:lpstr>
      <vt:lpstr>Pricing and Revenue Optimisation (PRO) Process</vt:lpstr>
      <vt:lpstr>Pricing in Revenue Management Process Flow</vt:lpstr>
      <vt:lpstr>RM Case Study - Jewellery (Initial failure)</vt:lpstr>
      <vt:lpstr>RM Case Study - Jewellery (Turnaround story)</vt:lpstr>
      <vt:lpstr>RM Case Study - Jewellery (Turnaround story)</vt:lpstr>
      <vt:lpstr>RM Case Study (Yield Management)</vt:lpstr>
      <vt:lpstr>Yield Management</vt:lpstr>
      <vt:lpstr>Correlation between Marketing and YM</vt:lpstr>
      <vt:lpstr>Yield Management – Airline Industry</vt:lpstr>
      <vt:lpstr>Yield Management – Airline Industry</vt:lpstr>
      <vt:lpstr>Yield Management – Hotel Industry</vt:lpstr>
      <vt:lpstr>Airlines Industry - Ticket Price Differentiation</vt:lpstr>
      <vt:lpstr>Demand Forecast</vt:lpstr>
      <vt:lpstr>Simple Linear Demand Function</vt:lpstr>
      <vt:lpstr>Linear Demand Curve for Product</vt:lpstr>
      <vt:lpstr>Easing restrictions met with high demand in Asia Pacific</vt:lpstr>
      <vt:lpstr>Airlines Industry - Data Acquisition and Forecasting</vt:lpstr>
      <vt:lpstr>Airlines Industry - Data Acquisition and Forecasting</vt:lpstr>
      <vt:lpstr>Different Outcomes in Asia Pacific</vt:lpstr>
      <vt:lpstr>Cost of Flying (Düsseldorf to Palma de Mallorca)</vt:lpstr>
      <vt:lpstr>Cost of Flying (Düsseldorf to Palma de Mallorca)</vt:lpstr>
      <vt:lpstr>Cost of Flying (Düsseldorf to Palma de Mallorca)</vt:lpstr>
      <vt:lpstr>Cost of Flying (Düsseldorf to Palma de Mallorca)</vt:lpstr>
      <vt:lpstr>Revenue Lifecycle Management (RLM)</vt:lpstr>
      <vt:lpstr>Formalise the RLM</vt:lpstr>
      <vt:lpstr>Revenue Lifecycle Management (RLM)</vt:lpstr>
      <vt:lpstr>Revenue Lifecycle Management (RLM)</vt:lpstr>
      <vt:lpstr>Product-Market Fit</vt:lpstr>
      <vt:lpstr>Emerging Market Firm (EMF)</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Pricing and Revenue Management (RM) in Supply Chain</dc:title>
  <dc:creator>Trilokprakash Nanda</dc:creator>
  <cp:lastModifiedBy>Trilok Nanda</cp:lastModifiedBy>
  <cp:revision>167</cp:revision>
  <dcterms:created xsi:type="dcterms:W3CDTF">2022-08-18T04:56:16Z</dcterms:created>
  <dcterms:modified xsi:type="dcterms:W3CDTF">2022-09-23T05:45:56Z</dcterms:modified>
</cp:coreProperties>
</file>