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1" r:id="rId6"/>
    <p:sldId id="262" r:id="rId7"/>
    <p:sldId id="263" r:id="rId8"/>
    <p:sldId id="268" r:id="rId9"/>
    <p:sldId id="269" r:id="rId10"/>
    <p:sldId id="264" r:id="rId11"/>
    <p:sldId id="265" r:id="rId12"/>
    <p:sldId id="266" r:id="rId13"/>
    <p:sldId id="267" r:id="rId14"/>
    <p:sldId id="25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4" r:id="rId47"/>
    <p:sldId id="305" r:id="rId48"/>
    <p:sldId id="306" r:id="rId49"/>
    <p:sldId id="301" r:id="rId50"/>
    <p:sldId id="302" r:id="rId51"/>
    <p:sldId id="303"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1/8/2022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altLang="en-US" sz="4000" b="1" dirty="0">
                <a:solidFill>
                  <a:srgbClr val="CC0000"/>
                </a:solidFill>
                <a:latin typeface="Times New Roman" panose="02020603050405020304" pitchFamily="18" charset="0"/>
                <a:cs typeface="Times New Roman" panose="02020603050405020304" pitchFamily="18" charset="0"/>
              </a:rPr>
              <a:t>TOYOTA PRODUCTION SYSTEM</a:t>
            </a:r>
            <a:endParaRPr lang="en-IN"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pPr algn="ctr"/>
            <a:r>
              <a:rPr lang="en-IN" dirty="0" err="1" smtClean="0">
                <a:latin typeface="Times New Roman" panose="02020603050405020304" pitchFamily="18" charset="0"/>
                <a:cs typeface="Times New Roman" panose="02020603050405020304" pitchFamily="18" charset="0"/>
              </a:rPr>
              <a:t>Dr.</a:t>
            </a:r>
            <a:r>
              <a:rPr lang="en-IN" dirty="0" smtClean="0">
                <a:latin typeface="Times New Roman" panose="02020603050405020304" pitchFamily="18" charset="0"/>
                <a:cs typeface="Times New Roman" panose="02020603050405020304" pitchFamily="18" charset="0"/>
              </a:rPr>
              <a:t> Anurag Tiwari</a:t>
            </a:r>
          </a:p>
          <a:p>
            <a:pPr algn="ctr"/>
            <a:r>
              <a:rPr lang="en-IN" dirty="0" smtClean="0">
                <a:latin typeface="Times New Roman" panose="02020603050405020304" pitchFamily="18" charset="0"/>
                <a:cs typeface="Times New Roman" panose="02020603050405020304" pitchFamily="18" charset="0"/>
              </a:rPr>
              <a:t>IIM </a:t>
            </a:r>
            <a:r>
              <a:rPr lang="en-IN" dirty="0" err="1" smtClean="0">
                <a:latin typeface="Times New Roman" panose="02020603050405020304" pitchFamily="18" charset="0"/>
                <a:cs typeface="Times New Roman" panose="02020603050405020304" pitchFamily="18" charset="0"/>
              </a:rPr>
              <a:t>Rohtak</a:t>
            </a:r>
            <a:r>
              <a:rPr lang="en-IN"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8902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TOYOTA PRODUCTION SYSTEM</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514350" indent="-514350">
              <a:buNone/>
            </a:pPr>
            <a:r>
              <a:rPr lang="en-US" altLang="en-US" dirty="0">
                <a:latin typeface="Times New Roman" panose="02020603050405020304" pitchFamily="18" charset="0"/>
                <a:cs typeface="Times New Roman" panose="02020603050405020304" pitchFamily="18" charset="0"/>
              </a:rPr>
              <a:t>1. INTRODUCTION</a:t>
            </a:r>
          </a:p>
          <a:p>
            <a:pPr marL="514350" indent="-514350">
              <a:buNone/>
            </a:pPr>
            <a:r>
              <a:rPr lang="en-US" altLang="en-US" dirty="0">
                <a:latin typeface="Times New Roman" panose="02020603050405020304" pitchFamily="18" charset="0"/>
                <a:cs typeface="Times New Roman" panose="02020603050405020304" pitchFamily="18" charset="0"/>
              </a:rPr>
              <a:t>2. TPS TERMS</a:t>
            </a:r>
          </a:p>
          <a:p>
            <a:pPr marL="514350" indent="-514350">
              <a:buNone/>
            </a:pPr>
            <a:r>
              <a:rPr lang="en-US" altLang="en-US" dirty="0">
                <a:latin typeface="Times New Roman" panose="02020603050405020304" pitchFamily="18" charset="0"/>
                <a:cs typeface="Times New Roman" panose="02020603050405020304" pitchFamily="18" charset="0"/>
              </a:rPr>
              <a:t>3. PHILOSOPHY</a:t>
            </a:r>
          </a:p>
          <a:p>
            <a:pPr marL="514350" indent="-514350">
              <a:buNone/>
            </a:pPr>
            <a:r>
              <a:rPr lang="en-US" altLang="en-US" dirty="0">
                <a:latin typeface="Times New Roman" panose="02020603050405020304" pitchFamily="18" charset="0"/>
                <a:cs typeface="Times New Roman" panose="02020603050405020304" pitchFamily="18" charset="0"/>
              </a:rPr>
              <a:t>4. TPS CONCEPTS</a:t>
            </a:r>
          </a:p>
          <a:p>
            <a:pPr marL="514350" indent="-514350">
              <a:buNone/>
            </a:pPr>
            <a:r>
              <a:rPr lang="en-US" altLang="en-US" dirty="0">
                <a:latin typeface="Times New Roman" panose="02020603050405020304" pitchFamily="18" charset="0"/>
                <a:cs typeface="Times New Roman" panose="02020603050405020304" pitchFamily="18" charset="0"/>
              </a:rPr>
              <a:t>(a)JIDOKA</a:t>
            </a:r>
          </a:p>
          <a:p>
            <a:pPr marL="514350" indent="-514350">
              <a:buNone/>
            </a:pPr>
            <a:r>
              <a:rPr lang="en-US" altLang="en-US" dirty="0">
                <a:latin typeface="Times New Roman" panose="02020603050405020304" pitchFamily="18" charset="0"/>
                <a:cs typeface="Times New Roman" panose="02020603050405020304" pitchFamily="18" charset="0"/>
              </a:rPr>
              <a:t>(b)JIT</a:t>
            </a:r>
          </a:p>
          <a:p>
            <a:pPr marL="514350" indent="-514350">
              <a:buNone/>
            </a:pPr>
            <a:r>
              <a:rPr lang="en-US" altLang="en-US" dirty="0">
                <a:latin typeface="Times New Roman" panose="02020603050405020304" pitchFamily="18" charset="0"/>
                <a:cs typeface="Times New Roman" panose="02020603050405020304" pitchFamily="18" charset="0"/>
              </a:rPr>
              <a:t>5. PROCESS &amp; PRINCIPLES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8795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Origin of  Toyota Production System</a:t>
            </a:r>
            <a:endParaRPr lang="en-IN" b="1" dirty="0">
              <a:latin typeface="Times New Roman" panose="02020603050405020304" pitchFamily="18" charset="0"/>
              <a:cs typeface="Times New Roman" panose="02020603050405020304" pitchFamily="18" charset="0"/>
            </a:endParaRPr>
          </a:p>
        </p:txBody>
      </p:sp>
      <p:sp>
        <p:nvSpPr>
          <p:cNvPr id="4" name="Rectangle 3"/>
          <p:cNvSpPr txBox="1">
            <a:spLocks noChangeArrowheads="1"/>
          </p:cNvSpPr>
          <p:nvPr/>
        </p:nvSpPr>
        <p:spPr>
          <a:xfrm>
            <a:off x="2727558" y="1827213"/>
            <a:ext cx="5486400" cy="419258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nSpc>
                <a:spcPct val="90000"/>
              </a:lnSpc>
              <a:buFont typeface="Wingdings" panose="05000000000000000000" pitchFamily="2" charset="2"/>
              <a:buNone/>
            </a:pPr>
            <a:r>
              <a:rPr lang="en-US" altLang="en-US" sz="2000" b="1" smtClean="0">
                <a:latin typeface="Times New Roman" panose="02020603050405020304" pitchFamily="18" charset="0"/>
                <a:cs typeface="Times New Roman" panose="02020603050405020304" pitchFamily="18" charset="0"/>
              </a:rPr>
              <a:t>Sakichi Toyoda(1867-1930 )                                                                                                                          </a:t>
            </a:r>
          </a:p>
          <a:p>
            <a:pPr>
              <a:lnSpc>
                <a:spcPct val="90000"/>
              </a:lnSpc>
              <a:buFont typeface="Wingdings" panose="05000000000000000000" pitchFamily="2" charset="2"/>
              <a:buChar char="§"/>
            </a:pPr>
            <a:r>
              <a:rPr lang="en-US" altLang="en-US" sz="2000" b="1" smtClean="0">
                <a:latin typeface="Times New Roman" panose="02020603050405020304" pitchFamily="18" charset="0"/>
                <a:cs typeface="Times New Roman" panose="02020603050405020304" pitchFamily="18" charset="0"/>
              </a:rPr>
              <a:t> </a:t>
            </a:r>
            <a:r>
              <a:rPr lang="en-US" altLang="en-US" sz="2000" smtClean="0">
                <a:latin typeface="Times New Roman" panose="02020603050405020304" pitchFamily="18" charset="0"/>
                <a:cs typeface="Times New Roman" panose="02020603050405020304" pitchFamily="18" charset="0"/>
              </a:rPr>
              <a:t>Automatic loom</a:t>
            </a:r>
          </a:p>
          <a:p>
            <a:pPr>
              <a:lnSpc>
                <a:spcPct val="90000"/>
              </a:lnSpc>
            </a:pPr>
            <a:endParaRPr lang="en-US" altLang="en-US" sz="2000" smtClean="0">
              <a:latin typeface="Times New Roman" panose="02020603050405020304" pitchFamily="18" charset="0"/>
              <a:cs typeface="Times New Roman" panose="02020603050405020304" pitchFamily="18" charset="0"/>
            </a:endParaRPr>
          </a:p>
          <a:p>
            <a:pPr>
              <a:lnSpc>
                <a:spcPct val="90000"/>
              </a:lnSpc>
              <a:buFont typeface="Wingdings" panose="05000000000000000000" pitchFamily="2" charset="2"/>
              <a:buNone/>
            </a:pPr>
            <a:r>
              <a:rPr lang="en-US" altLang="en-US" sz="2000" smtClean="0">
                <a:latin typeface="Times New Roman" panose="02020603050405020304" pitchFamily="18" charset="0"/>
                <a:cs typeface="Times New Roman" panose="02020603050405020304" pitchFamily="18" charset="0"/>
              </a:rPr>
              <a:t> </a:t>
            </a:r>
            <a:r>
              <a:rPr lang="en-US" altLang="en-US" sz="2000" b="1" smtClean="0">
                <a:latin typeface="Times New Roman" panose="02020603050405020304" pitchFamily="18" charset="0"/>
                <a:cs typeface="Times New Roman" panose="02020603050405020304" pitchFamily="18" charset="0"/>
              </a:rPr>
              <a:t>Kiichiro Toyoda(1894-1952</a:t>
            </a:r>
            <a:r>
              <a:rPr lang="en-US" altLang="en-US" sz="2000" smtClean="0">
                <a:latin typeface="Times New Roman" panose="02020603050405020304" pitchFamily="18" charset="0"/>
                <a:cs typeface="Times New Roman" panose="02020603050405020304" pitchFamily="18" charset="0"/>
              </a:rPr>
              <a:t>)</a:t>
            </a:r>
          </a:p>
          <a:p>
            <a:pPr>
              <a:lnSpc>
                <a:spcPct val="90000"/>
              </a:lnSpc>
              <a:buFont typeface="Wingdings" panose="05000000000000000000" pitchFamily="2" charset="2"/>
              <a:buChar char="§"/>
            </a:pPr>
            <a:r>
              <a:rPr lang="en-US" altLang="en-US" sz="2000" smtClean="0">
                <a:latin typeface="Times New Roman" panose="02020603050405020304" pitchFamily="18" charset="0"/>
                <a:cs typeface="Times New Roman" panose="02020603050405020304" pitchFamily="18" charset="0"/>
              </a:rPr>
              <a:t>Used chain conveyor into the </a:t>
            </a:r>
          </a:p>
          <a:p>
            <a:pPr>
              <a:lnSpc>
                <a:spcPct val="90000"/>
              </a:lnSpc>
              <a:buFont typeface="Wingdings" panose="05000000000000000000" pitchFamily="2" charset="2"/>
              <a:buNone/>
            </a:pPr>
            <a:r>
              <a:rPr lang="en-US" altLang="en-US" sz="2000" smtClean="0">
                <a:latin typeface="Times New Roman" panose="02020603050405020304" pitchFamily="18" charset="0"/>
                <a:cs typeface="Times New Roman" panose="02020603050405020304" pitchFamily="18" charset="0"/>
              </a:rPr>
              <a:t>Assembly line.</a:t>
            </a:r>
          </a:p>
          <a:p>
            <a:pPr>
              <a:lnSpc>
                <a:spcPct val="90000"/>
              </a:lnSpc>
              <a:buFontTx/>
              <a:buChar char="o"/>
            </a:pPr>
            <a:endParaRPr lang="en-US" altLang="en-US" sz="2000" b="1" smtClean="0">
              <a:latin typeface="Times New Roman" panose="02020603050405020304" pitchFamily="18" charset="0"/>
              <a:cs typeface="Times New Roman" panose="02020603050405020304" pitchFamily="18" charset="0"/>
            </a:endParaRPr>
          </a:p>
          <a:p>
            <a:pPr>
              <a:lnSpc>
                <a:spcPct val="90000"/>
              </a:lnSpc>
              <a:buFontTx/>
              <a:buNone/>
            </a:pPr>
            <a:r>
              <a:rPr lang="en-US" altLang="en-US" sz="2000" b="1" smtClean="0">
                <a:latin typeface="Times New Roman" panose="02020603050405020304" pitchFamily="18" charset="0"/>
                <a:cs typeface="Times New Roman" panose="02020603050405020304" pitchFamily="18" charset="0"/>
              </a:rPr>
              <a:t>Eiji Toyoda(1913)</a:t>
            </a:r>
          </a:p>
          <a:p>
            <a:pPr>
              <a:lnSpc>
                <a:spcPct val="90000"/>
              </a:lnSpc>
              <a:buFont typeface="Wingdings" panose="05000000000000000000" pitchFamily="2" charset="2"/>
              <a:buChar char="§"/>
            </a:pPr>
            <a:r>
              <a:rPr lang="en-US" altLang="en-US" sz="2000" smtClean="0">
                <a:latin typeface="Times New Roman" panose="02020603050405020304" pitchFamily="18" charset="0"/>
                <a:cs typeface="Times New Roman" panose="02020603050405020304" pitchFamily="18" charset="0"/>
              </a:rPr>
              <a:t>Implementation of Jidoka and JIT.</a:t>
            </a:r>
          </a:p>
          <a:p>
            <a:pPr>
              <a:lnSpc>
                <a:spcPct val="90000"/>
              </a:lnSpc>
              <a:buFontTx/>
              <a:buChar char="o"/>
            </a:pPr>
            <a:endParaRPr lang="en-US" altLang="en-US" sz="2000" b="1" smtClean="0">
              <a:latin typeface="Times New Roman" panose="02020603050405020304" pitchFamily="18" charset="0"/>
              <a:cs typeface="Times New Roman" panose="02020603050405020304" pitchFamily="18" charset="0"/>
            </a:endParaRPr>
          </a:p>
          <a:p>
            <a:pPr>
              <a:lnSpc>
                <a:spcPct val="90000"/>
              </a:lnSpc>
              <a:buFont typeface="Wingdings" panose="05000000000000000000" pitchFamily="2" charset="2"/>
              <a:buNone/>
            </a:pPr>
            <a:endParaRPr lang="en-US" altLang="en-US" sz="2000" dirty="0" smtClean="0">
              <a:latin typeface="Times New Roman" panose="02020603050405020304" pitchFamily="18" charset="0"/>
              <a:cs typeface="Times New Roman" panose="02020603050405020304" pitchFamily="18" charset="0"/>
            </a:endParaRPr>
          </a:p>
        </p:txBody>
      </p:sp>
      <p:pic>
        <p:nvPicPr>
          <p:cNvPr id="5" name="Picture 7" descr="p_4_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2158" y="2057400"/>
            <a:ext cx="167640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8"/>
          <p:cNvSpPr>
            <a:spLocks noChangeArrowheads="1"/>
          </p:cNvSpPr>
          <p:nvPr/>
        </p:nvSpPr>
        <p:spPr bwMode="auto">
          <a:xfrm>
            <a:off x="8213958" y="3276600"/>
            <a:ext cx="287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000">
                <a:latin typeface="Times New Roman" panose="02020603050405020304" pitchFamily="18" charset="0"/>
                <a:cs typeface="Times New Roman" panose="02020603050405020304" pitchFamily="18" charset="0"/>
              </a:rPr>
              <a:t>Type-G Automatic Loom assembly line </a:t>
            </a:r>
          </a:p>
        </p:txBody>
      </p:sp>
      <p:pic>
        <p:nvPicPr>
          <p:cNvPr id="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8358" y="3657600"/>
            <a:ext cx="1781175"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0"/>
          <p:cNvSpPr txBox="1">
            <a:spLocks noChangeArrowheads="1"/>
          </p:cNvSpPr>
          <p:nvPr/>
        </p:nvSpPr>
        <p:spPr bwMode="auto">
          <a:xfrm>
            <a:off x="8594958" y="4953000"/>
            <a:ext cx="2438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1000">
                <a:latin typeface="Times New Roman" panose="02020603050405020304" pitchFamily="18" charset="0"/>
                <a:cs typeface="Times New Roman" panose="02020603050405020304" pitchFamily="18" charset="0"/>
              </a:rPr>
              <a:t>Toyota Standard Sedan Model AA announced in 1936</a:t>
            </a:r>
            <a:r>
              <a:rPr lang="en-US" altLang="en-US">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286480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smtClean="0">
                <a:solidFill>
                  <a:srgbClr val="FF0000"/>
                </a:solidFill>
                <a:latin typeface="Times New Roman" panose="02020603050405020304" pitchFamily="18" charset="0"/>
                <a:cs typeface="Times New Roman" panose="02020603050405020304" pitchFamily="18" charset="0"/>
              </a:rPr>
              <a:t>INTRODUCTION</a:t>
            </a:r>
            <a:r>
              <a:rPr lang="en-US" altLang="en-US" b="1" dirty="0">
                <a:solidFill>
                  <a:srgbClr val="FF0000"/>
                </a:solidFill>
                <a:latin typeface="Times New Roman" panose="02020603050405020304" pitchFamily="18" charset="0"/>
                <a:cs typeface="Times New Roman" panose="02020603050405020304" pitchFamily="18" charset="0"/>
              </a:rPr>
              <a:t/>
            </a:r>
            <a:br>
              <a:rPr lang="en-US" alt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endParaRPr>
          </a:p>
        </p:txBody>
      </p:sp>
      <p:sp>
        <p:nvSpPr>
          <p:cNvPr id="3" name="Content Placeholder 2"/>
          <p:cNvSpPr>
            <a:spLocks noGrp="1"/>
          </p:cNvSpPr>
          <p:nvPr>
            <p:ph idx="1"/>
          </p:nvPr>
        </p:nvSpPr>
        <p:spPr/>
        <p:txBody>
          <a:bodyPr/>
          <a:lstStyle/>
          <a:p>
            <a:r>
              <a:rPr lang="en-IN" dirty="0"/>
              <a:t>https://www.youtube.com/watch?v=F5vtCRFRAK0</a:t>
            </a:r>
          </a:p>
        </p:txBody>
      </p:sp>
    </p:spTree>
    <p:extLst>
      <p:ext uri="{BB962C8B-B14F-4D97-AF65-F5344CB8AC3E}">
        <p14:creationId xmlns:p14="http://schemas.microsoft.com/office/powerpoint/2010/main" val="692982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INTRODUCTION</a:t>
            </a:r>
            <a:br>
              <a:rPr lang="en-US" altLang="en-US" b="1" dirty="0">
                <a:solidFill>
                  <a:srgbClr val="FF0000"/>
                </a:solidFill>
                <a:latin typeface="Times New Roman" panose="02020603050405020304" pitchFamily="18" charset="0"/>
                <a:cs typeface="Times New Roman" panose="02020603050405020304" pitchFamily="18" charset="0"/>
              </a:rPr>
            </a:br>
            <a:endParaRPr lang="en-IN" dirty="0"/>
          </a:p>
        </p:txBody>
      </p:sp>
      <p:sp>
        <p:nvSpPr>
          <p:cNvPr id="3" name="Content Placeholder 2"/>
          <p:cNvSpPr>
            <a:spLocks noGrp="1"/>
          </p:cNvSpPr>
          <p:nvPr>
            <p:ph idx="1"/>
          </p:nvPr>
        </p:nvSpPr>
        <p:spPr/>
        <p:txBody>
          <a:bodyPr/>
          <a:lstStyle/>
          <a:p>
            <a:r>
              <a:rPr lang="en-US" altLang="en-US" dirty="0" err="1">
                <a:latin typeface="Times New Roman" panose="02020603050405020304" pitchFamily="18" charset="0"/>
                <a:cs typeface="Times New Roman" panose="02020603050405020304" pitchFamily="18" charset="0"/>
              </a:rPr>
              <a:t>Eiji</a:t>
            </a:r>
            <a:r>
              <a:rPr lang="en-US" altLang="en-US" dirty="0">
                <a:latin typeface="Times New Roman" panose="02020603050405020304" pitchFamily="18" charset="0"/>
                <a:cs typeface="Times New Roman" panose="02020603050405020304" pitchFamily="18" charset="0"/>
              </a:rPr>
              <a:t> Toyoda(born -1930) was the former chairman of Toyota motors co.</a:t>
            </a:r>
          </a:p>
          <a:p>
            <a:r>
              <a:rPr lang="en-US" altLang="en-US" dirty="0">
                <a:latin typeface="Times New Roman" panose="02020603050405020304" pitchFamily="18" charset="0"/>
                <a:cs typeface="Times New Roman" panose="02020603050405020304" pitchFamily="18" charset="0"/>
              </a:rPr>
              <a:t>For over 25 years he was in the driver seat of Toyota motor co.</a:t>
            </a:r>
          </a:p>
          <a:p>
            <a:r>
              <a:rPr lang="en-US" altLang="en-US" dirty="0">
                <a:latin typeface="Times New Roman" panose="02020603050405020304" pitchFamily="18" charset="0"/>
                <a:cs typeface="Times New Roman" panose="02020603050405020304" pitchFamily="18" charset="0"/>
              </a:rPr>
              <a:t>After his retirement he continue to hold the title of the honorary chair of the company.</a:t>
            </a:r>
          </a:p>
          <a:p>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399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Toyota in India</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r>
              <a:rPr lang="en-US" altLang="en-US" dirty="0">
                <a:latin typeface="Times New Roman" panose="02020603050405020304" pitchFamily="18" charset="0"/>
                <a:cs typeface="Times New Roman" panose="02020603050405020304" pitchFamily="18" charset="0"/>
              </a:rPr>
              <a:t> As a joint venture between </a:t>
            </a:r>
            <a:r>
              <a:rPr lang="en-US" altLang="en-US" dirty="0" err="1">
                <a:latin typeface="Times New Roman" panose="02020603050405020304" pitchFamily="18" charset="0"/>
                <a:cs typeface="Times New Roman" panose="02020603050405020304" pitchFamily="18" charset="0"/>
              </a:rPr>
              <a:t>Kirloskar</a:t>
            </a:r>
            <a:r>
              <a:rPr lang="en-US" altLang="en-US" dirty="0">
                <a:latin typeface="Times New Roman" panose="02020603050405020304" pitchFamily="18" charset="0"/>
                <a:cs typeface="Times New Roman" panose="02020603050405020304" pitchFamily="18" charset="0"/>
              </a:rPr>
              <a:t> group and Toyota Motor Corporation</a:t>
            </a:r>
            <a:r>
              <a:rPr lang="en-US" altLang="en-US" dirty="0" smtClean="0">
                <a:latin typeface="Times New Roman" panose="02020603050405020304" pitchFamily="18" charset="0"/>
                <a:cs typeface="Times New Roman" panose="02020603050405020304" pitchFamily="18" charset="0"/>
              </a:rPr>
              <a:t>, Toyota </a:t>
            </a:r>
            <a:r>
              <a:rPr lang="en-US" altLang="en-US" dirty="0" err="1" smtClean="0">
                <a:latin typeface="Times New Roman" panose="02020603050405020304" pitchFamily="18" charset="0"/>
                <a:cs typeface="Times New Roman" panose="02020603050405020304" pitchFamily="18" charset="0"/>
              </a:rPr>
              <a:t>Kirloskar</a:t>
            </a:r>
            <a:r>
              <a:rPr lang="en-US" altLang="en-US" dirty="0" smtClean="0">
                <a:latin typeface="Times New Roman" panose="02020603050405020304" pitchFamily="18" charset="0"/>
                <a:cs typeface="Times New Roman" panose="02020603050405020304" pitchFamily="18" charset="0"/>
              </a:rPr>
              <a:t> Motor </a:t>
            </a:r>
            <a:r>
              <a:rPr lang="en-US" altLang="en-US" dirty="0" err="1">
                <a:latin typeface="Times New Roman" panose="02020603050405020304" pitchFamily="18" charset="0"/>
                <a:cs typeface="Times New Roman" panose="02020603050405020304" pitchFamily="18" charset="0"/>
              </a:rPr>
              <a:t>Pvt</a:t>
            </a:r>
            <a:r>
              <a:rPr lang="en-US" altLang="en-US" dirty="0">
                <a:latin typeface="Times New Roman" panose="02020603050405020304" pitchFamily="18" charset="0"/>
                <a:cs typeface="Times New Roman" panose="02020603050405020304" pitchFamily="18" charset="0"/>
              </a:rPr>
              <a:t> Ltd (TKM).</a:t>
            </a:r>
          </a:p>
          <a:p>
            <a:pPr algn="just"/>
            <a:r>
              <a:rPr lang="en-US" altLang="en-US" dirty="0" smtClean="0">
                <a:latin typeface="Times New Roman" panose="02020603050405020304" pitchFamily="18" charset="0"/>
                <a:cs typeface="Times New Roman" panose="02020603050405020304" pitchFamily="18" charset="0"/>
              </a:rPr>
              <a:t>In </a:t>
            </a:r>
            <a:r>
              <a:rPr lang="en-US" altLang="en-US" dirty="0">
                <a:latin typeface="Times New Roman" panose="02020603050405020304" pitchFamily="18" charset="0"/>
                <a:cs typeface="Times New Roman" panose="02020603050405020304" pitchFamily="18" charset="0"/>
              </a:rPr>
              <a:t>India TKM was established on October 6, 1997.</a:t>
            </a:r>
          </a:p>
          <a:p>
            <a:pPr algn="just"/>
            <a:r>
              <a:rPr lang="en-US" altLang="en-US" dirty="0" smtClean="0">
                <a:latin typeface="Times New Roman" panose="02020603050405020304" pitchFamily="18" charset="0"/>
                <a:cs typeface="Times New Roman" panose="02020603050405020304" pitchFamily="18" charset="0"/>
              </a:rPr>
              <a:t>The </a:t>
            </a:r>
            <a:r>
              <a:rPr lang="en-US" altLang="en-US" dirty="0">
                <a:latin typeface="Times New Roman" panose="02020603050405020304" pitchFamily="18" charset="0"/>
                <a:cs typeface="Times New Roman" panose="02020603050405020304" pitchFamily="18" charset="0"/>
              </a:rPr>
              <a:t>chairman is </a:t>
            </a:r>
            <a:r>
              <a:rPr lang="en-US" altLang="en-US" dirty="0" err="1">
                <a:latin typeface="Times New Roman" panose="02020603050405020304" pitchFamily="18" charset="0"/>
                <a:cs typeface="Times New Roman" panose="02020603050405020304" pitchFamily="18" charset="0"/>
              </a:rPr>
              <a:t>Mr.Ryoichi</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Saseki</a:t>
            </a:r>
            <a:r>
              <a:rPr lang="en-US" altLang="en-US" dirty="0">
                <a:latin typeface="Times New Roman" panose="02020603050405020304" pitchFamily="18" charset="0"/>
                <a:cs typeface="Times New Roman" panose="02020603050405020304" pitchFamily="18" charset="0"/>
              </a:rPr>
              <a:t>.</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0474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INTRODUCTION</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Toyota motor corporation’s vehicle production system is a way of “making things” that is referred to as “lean manufacturing system”.</a:t>
            </a:r>
          </a:p>
          <a:p>
            <a:r>
              <a:rPr lang="en-US" altLang="en-US" dirty="0">
                <a:latin typeface="Times New Roman" panose="02020603050405020304" pitchFamily="18" charset="0"/>
                <a:cs typeface="Times New Roman" panose="02020603050405020304" pitchFamily="18" charset="0"/>
              </a:rPr>
              <a:t>The TPS was developed to improve Quality and Productivity.</a:t>
            </a:r>
          </a:p>
          <a:p>
            <a:r>
              <a:rPr lang="en-US" altLang="en-US" b="1" dirty="0">
                <a:solidFill>
                  <a:srgbClr val="CC0000"/>
                </a:solidFill>
                <a:latin typeface="Times New Roman" panose="02020603050405020304" pitchFamily="18" charset="0"/>
                <a:cs typeface="Times New Roman" panose="02020603050405020304" pitchFamily="18" charset="0"/>
              </a:rPr>
              <a:t>Objective:</a:t>
            </a:r>
            <a:r>
              <a:rPr lang="en-US" altLang="en-US" b="1"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making the vehicles ordered by customers in the quickest and most efficient way, in order to deliver the vehicles as quickly as possible”.</a:t>
            </a:r>
          </a:p>
          <a:p>
            <a:pPr>
              <a:buNone/>
            </a:pPr>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3257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GOALS OF TPS</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goal of the Toyota Production System is to provide products at world class quality levels to meet the expectations of </a:t>
            </a:r>
            <a:r>
              <a:rPr lang="en-US" dirty="0" smtClean="0">
                <a:latin typeface="Times New Roman" panose="02020603050405020304" pitchFamily="18" charset="0"/>
                <a:cs typeface="Times New Roman" panose="02020603050405020304" pitchFamily="18" charset="0"/>
              </a:rPr>
              <a:t>customers</a:t>
            </a:r>
          </a:p>
          <a:p>
            <a:r>
              <a:rPr lang="en-US" dirty="0">
                <a:latin typeface="Times New Roman" panose="02020603050405020304" pitchFamily="18" charset="0"/>
                <a:cs typeface="Times New Roman" panose="02020603050405020304" pitchFamily="18" charset="0"/>
              </a:rPr>
              <a:t>The Toyota Production System historically has had four basic aims that are consistent with these values and </a:t>
            </a:r>
            <a:r>
              <a:rPr lang="en-US" dirty="0" smtClean="0">
                <a:latin typeface="Times New Roman" panose="02020603050405020304" pitchFamily="18" charset="0"/>
                <a:cs typeface="Times New Roman" panose="02020603050405020304" pitchFamily="18" charset="0"/>
              </a:rPr>
              <a:t>objectives</a:t>
            </a:r>
          </a:p>
          <a:p>
            <a:pPr>
              <a:buFont typeface="+mj-lt"/>
              <a:buAutoNum type="arabicPeriod"/>
            </a:pPr>
            <a:r>
              <a:rPr lang="en-US" sz="1600" dirty="0">
                <a:latin typeface="Times New Roman" panose="02020603050405020304" pitchFamily="18" charset="0"/>
                <a:cs typeface="Times New Roman" panose="02020603050405020304" pitchFamily="18" charset="0"/>
              </a:rPr>
              <a:t>Provide world class quality and service to the </a:t>
            </a:r>
            <a:r>
              <a:rPr lang="en-US" sz="1600" dirty="0" smtClean="0">
                <a:latin typeface="Times New Roman" panose="02020603050405020304" pitchFamily="18" charset="0"/>
                <a:cs typeface="Times New Roman" panose="02020603050405020304" pitchFamily="18" charset="0"/>
              </a:rPr>
              <a:t>customer.</a:t>
            </a:r>
          </a:p>
          <a:p>
            <a:pPr>
              <a:buFont typeface="+mj-lt"/>
              <a:buAutoNum type="arabicPeriod"/>
            </a:pPr>
            <a:r>
              <a:rPr lang="en-US" sz="1600" dirty="0" smtClean="0">
                <a:latin typeface="Times New Roman" panose="02020603050405020304" pitchFamily="18" charset="0"/>
                <a:cs typeface="Times New Roman" panose="02020603050405020304" pitchFamily="18" charset="0"/>
              </a:rPr>
              <a:t>Develop </a:t>
            </a:r>
            <a:r>
              <a:rPr lang="en-US" sz="1600" dirty="0">
                <a:latin typeface="Times New Roman" panose="02020603050405020304" pitchFamily="18" charset="0"/>
                <a:cs typeface="Times New Roman" panose="02020603050405020304" pitchFamily="18" charset="0"/>
              </a:rPr>
              <a:t>each employee’s potential, based on mutual respect, trust and </a:t>
            </a:r>
            <a:r>
              <a:rPr lang="en-US" sz="1600" dirty="0" smtClean="0">
                <a:latin typeface="Times New Roman" panose="02020603050405020304" pitchFamily="18" charset="0"/>
                <a:cs typeface="Times New Roman" panose="02020603050405020304" pitchFamily="18" charset="0"/>
              </a:rPr>
              <a:t>cooperation.</a:t>
            </a:r>
          </a:p>
          <a:p>
            <a:pPr>
              <a:buFont typeface="+mj-lt"/>
              <a:buAutoNum type="arabicPeriod"/>
            </a:pPr>
            <a:r>
              <a:rPr lang="en-US" sz="1600" dirty="0" smtClean="0">
                <a:latin typeface="Times New Roman" panose="02020603050405020304" pitchFamily="18" charset="0"/>
                <a:cs typeface="Times New Roman" panose="02020603050405020304" pitchFamily="18" charset="0"/>
              </a:rPr>
              <a:t>Reduce </a:t>
            </a:r>
            <a:r>
              <a:rPr lang="en-US" sz="1600" dirty="0">
                <a:latin typeface="Times New Roman" panose="02020603050405020304" pitchFamily="18" charset="0"/>
                <a:cs typeface="Times New Roman" panose="02020603050405020304" pitchFamily="18" charset="0"/>
              </a:rPr>
              <a:t>cost through the elimination of waste and maximize </a:t>
            </a:r>
            <a:r>
              <a:rPr lang="en-US" sz="1600" dirty="0" smtClean="0">
                <a:latin typeface="Times New Roman" panose="02020603050405020304" pitchFamily="18" charset="0"/>
                <a:cs typeface="Times New Roman" panose="02020603050405020304" pitchFamily="18" charset="0"/>
              </a:rPr>
              <a:t>profit.</a:t>
            </a:r>
          </a:p>
          <a:p>
            <a:pPr>
              <a:buFont typeface="+mj-lt"/>
              <a:buAutoNum type="arabicPeriod"/>
            </a:pPr>
            <a:r>
              <a:rPr lang="en-US" sz="1600" dirty="0" smtClean="0">
                <a:latin typeface="Times New Roman" panose="02020603050405020304" pitchFamily="18" charset="0"/>
                <a:cs typeface="Times New Roman" panose="02020603050405020304" pitchFamily="18" charset="0"/>
              </a:rPr>
              <a:t>Develop </a:t>
            </a:r>
            <a:r>
              <a:rPr lang="en-US" sz="1600" dirty="0">
                <a:latin typeface="Times New Roman" panose="02020603050405020304" pitchFamily="18" charset="0"/>
                <a:cs typeface="Times New Roman" panose="02020603050405020304" pitchFamily="18" charset="0"/>
              </a:rPr>
              <a:t>flexible production standards based on market demand</a:t>
            </a:r>
            <a:r>
              <a:rPr lang="en-US" sz="1600" dirty="0" smtClean="0">
                <a:latin typeface="Times New Roman" panose="02020603050405020304" pitchFamily="18" charset="0"/>
                <a:cs typeface="Times New Roman" panose="02020603050405020304" pitchFamily="18" charset="0"/>
              </a:rPr>
              <a:t>.</a:t>
            </a:r>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2036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GOALS OF TPS</a:t>
            </a:r>
            <a:endParaRPr lang="en-IN" dirty="0"/>
          </a:p>
        </p:txBody>
      </p:sp>
      <p:pic>
        <p:nvPicPr>
          <p:cNvPr id="4" name="Picture 3"/>
          <p:cNvPicPr>
            <a:picLocks noChangeAspect="1"/>
          </p:cNvPicPr>
          <p:nvPr/>
        </p:nvPicPr>
        <p:blipFill>
          <a:blip r:embed="rId2"/>
          <a:stretch>
            <a:fillRect/>
          </a:stretch>
        </p:blipFill>
        <p:spPr>
          <a:xfrm>
            <a:off x="3369275" y="1754658"/>
            <a:ext cx="6559636" cy="4374293"/>
          </a:xfrm>
          <a:prstGeom prst="rect">
            <a:avLst/>
          </a:prstGeom>
        </p:spPr>
      </p:pic>
    </p:spTree>
    <p:extLst>
      <p:ext uri="{BB962C8B-B14F-4D97-AF65-F5344CB8AC3E}">
        <p14:creationId xmlns:p14="http://schemas.microsoft.com/office/powerpoint/2010/main" val="2368712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TPS TERMS</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1762897"/>
            <a:ext cx="8915400" cy="3777622"/>
          </a:xfrm>
        </p:spPr>
        <p:txBody>
          <a:bodyPr>
            <a:normAutofit fontScale="55000" lnSpcReduction="20000"/>
          </a:bodyPr>
          <a:lstStyle/>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ANDON</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GENCHI GENGUSTU</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HEIJUNKA</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OSHIN</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JIDOKA</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JISHUKAN</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JIT</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KANBAN</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KAIZEN</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MUDA</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NEMAWASHI</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POKAYOKE</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YOKOTEN</a:t>
            </a:r>
          </a:p>
          <a:p>
            <a:pPr>
              <a:buFont typeface="Wingdings" panose="05000000000000000000" pitchFamily="2" charset="2"/>
              <a:buChar char="v"/>
            </a:pPr>
            <a:endParaRPr lang="en-IN" altLang="en-US" dirty="0"/>
          </a:p>
          <a:p>
            <a:pPr>
              <a:buFont typeface="Wingdings" panose="05000000000000000000" pitchFamily="2" charset="2"/>
              <a:buChar char="v"/>
            </a:pPr>
            <a:endParaRPr lang="en-US" altLang="en-US" dirty="0"/>
          </a:p>
          <a:p>
            <a:pPr>
              <a:buFont typeface="Wingdings" panose="05000000000000000000" pitchFamily="2" charset="2"/>
              <a:buChar char="v"/>
            </a:pPr>
            <a:endParaRPr lang="en-US" altLang="en-US" dirty="0"/>
          </a:p>
          <a:p>
            <a:pPr>
              <a:buFont typeface="Wingdings" panose="05000000000000000000" pitchFamily="2" charset="2"/>
              <a:buChar char="v"/>
            </a:pPr>
            <a:endParaRPr lang="en-US" altLang="en-US" dirty="0"/>
          </a:p>
          <a:p>
            <a:pPr>
              <a:buFont typeface="Wingdings" panose="05000000000000000000" pitchFamily="2" charset="2"/>
              <a:buChar char="v"/>
            </a:pPr>
            <a:endParaRPr lang="en-US" altLang="en-US" sz="1600" dirty="0"/>
          </a:p>
          <a:p>
            <a:pPr>
              <a:buFont typeface="Wingdings" panose="05000000000000000000" pitchFamily="2" charset="2"/>
              <a:buChar char="v"/>
            </a:pPr>
            <a:endParaRPr lang="en-US" altLang="en-US" sz="1600" dirty="0"/>
          </a:p>
          <a:p>
            <a:pPr>
              <a:buFont typeface="Wingdings" panose="05000000000000000000" pitchFamily="2" charset="2"/>
              <a:buChar char="v"/>
            </a:pPr>
            <a:endParaRPr lang="en-IN" altLang="en-US" dirty="0"/>
          </a:p>
          <a:p>
            <a:endParaRPr lang="en-IN" dirty="0"/>
          </a:p>
        </p:txBody>
      </p:sp>
    </p:spTree>
    <p:extLst>
      <p:ext uri="{BB962C8B-B14F-4D97-AF65-F5344CB8AC3E}">
        <p14:creationId xmlns:p14="http://schemas.microsoft.com/office/powerpoint/2010/main" val="4079426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TPS TERMS</a:t>
            </a:r>
            <a:endParaRPr lang="en-IN" dirty="0"/>
          </a:p>
        </p:txBody>
      </p:sp>
      <p:sp>
        <p:nvSpPr>
          <p:cNvPr id="3" name="Content Placeholder 2"/>
          <p:cNvSpPr>
            <a:spLocks noGrp="1"/>
          </p:cNvSpPr>
          <p:nvPr>
            <p:ph idx="1"/>
          </p:nvPr>
        </p:nvSpPr>
        <p:spPr/>
        <p:txBody>
          <a:bodyPr>
            <a:normAutofit/>
          </a:bodyPr>
          <a:lstStyle/>
          <a:p>
            <a:r>
              <a:rPr lang="en-US" altLang="en-US" dirty="0">
                <a:solidFill>
                  <a:srgbClr val="CC0000"/>
                </a:solidFill>
                <a:latin typeface="Times New Roman" panose="02020603050405020304" pitchFamily="18" charset="0"/>
                <a:cs typeface="Times New Roman" panose="02020603050405020304" pitchFamily="18" charset="0"/>
              </a:rPr>
              <a:t>NEMAWASHI:-</a:t>
            </a:r>
            <a:r>
              <a:rPr lang="en-US" altLang="en-US" dirty="0">
                <a:latin typeface="Times New Roman" panose="02020603050405020304" pitchFamily="18" charset="0"/>
                <a:cs typeface="Times New Roman" panose="02020603050405020304" pitchFamily="18" charset="0"/>
              </a:rPr>
              <a:t> Preliminary work to involve other sections/departments in discussions to seek input, information and/or support for a proposal or change (policy, etc.) that would affect them.</a:t>
            </a:r>
          </a:p>
          <a:p>
            <a:pPr>
              <a:buNone/>
            </a:pPr>
            <a:endParaRPr lang="en-US" altLang="en-US" dirty="0">
              <a:latin typeface="Times New Roman" panose="02020603050405020304" pitchFamily="18" charset="0"/>
              <a:cs typeface="Times New Roman" panose="02020603050405020304" pitchFamily="18" charset="0"/>
            </a:endParaRPr>
          </a:p>
          <a:p>
            <a:r>
              <a:rPr lang="en-US" altLang="en-US" dirty="0">
                <a:solidFill>
                  <a:srgbClr val="CC0000"/>
                </a:solidFill>
                <a:latin typeface="Times New Roman" panose="02020603050405020304" pitchFamily="18" charset="0"/>
                <a:cs typeface="Times New Roman" panose="02020603050405020304" pitchFamily="18" charset="0"/>
              </a:rPr>
              <a:t>POKAYOKE:-</a:t>
            </a:r>
            <a:r>
              <a:rPr lang="en-US" altLang="en-US" dirty="0">
                <a:latin typeface="Times New Roman" panose="02020603050405020304" pitchFamily="18" charset="0"/>
                <a:cs typeface="Times New Roman" panose="02020603050405020304" pitchFamily="18" charset="0"/>
              </a:rPr>
              <a:t> Low cost, highly reliable devices, used in the </a:t>
            </a:r>
            <a:r>
              <a:rPr lang="en-US" altLang="en-US" dirty="0" err="1">
                <a:latin typeface="Times New Roman" panose="02020603050405020304" pitchFamily="18" charset="0"/>
                <a:cs typeface="Times New Roman" panose="02020603050405020304" pitchFamily="18" charset="0"/>
              </a:rPr>
              <a:t>jidoka</a:t>
            </a:r>
            <a:r>
              <a:rPr lang="en-US" altLang="en-US" dirty="0">
                <a:latin typeface="Times New Roman" panose="02020603050405020304" pitchFamily="18" charset="0"/>
                <a:cs typeface="Times New Roman" panose="02020603050405020304" pitchFamily="18" charset="0"/>
              </a:rPr>
              <a:t> system, that will stop processes in order to prevent the production of defective parts.</a:t>
            </a:r>
          </a:p>
          <a:p>
            <a:pPr marL="0" indent="0">
              <a:buNone/>
            </a:pPr>
            <a:endParaRPr lang="en-US" altLang="en-US" dirty="0">
              <a:latin typeface="Times New Roman" panose="02020603050405020304" pitchFamily="18" charset="0"/>
              <a:cs typeface="Times New Roman" panose="02020603050405020304" pitchFamily="18" charset="0"/>
            </a:endParaRPr>
          </a:p>
          <a:p>
            <a:r>
              <a:rPr lang="en-US" altLang="en-US" dirty="0">
                <a:solidFill>
                  <a:srgbClr val="CC0000"/>
                </a:solidFill>
                <a:latin typeface="Times New Roman" panose="02020603050405020304" pitchFamily="18" charset="0"/>
                <a:cs typeface="Times New Roman" panose="02020603050405020304" pitchFamily="18" charset="0"/>
              </a:rPr>
              <a:t>YOKOTEN:-</a:t>
            </a:r>
            <a:r>
              <a:rPr lang="en-US" altLang="en-US" dirty="0">
                <a:latin typeface="Times New Roman" panose="02020603050405020304" pitchFamily="18" charset="0"/>
                <a:cs typeface="Times New Roman" panose="02020603050405020304" pitchFamily="18" charset="0"/>
              </a:rPr>
              <a:t> Across everywhere. (Plant related activities and/or countermeasures that are communicated plant wide and with other company affiliates).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7322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TPS TERMS</a:t>
            </a:r>
            <a:endParaRPr lang="en-IN" dirty="0"/>
          </a:p>
        </p:txBody>
      </p:sp>
      <p:sp>
        <p:nvSpPr>
          <p:cNvPr id="3" name="Content Placeholder 2"/>
          <p:cNvSpPr>
            <a:spLocks noGrp="1"/>
          </p:cNvSpPr>
          <p:nvPr>
            <p:ph idx="1"/>
          </p:nvPr>
        </p:nvSpPr>
        <p:spPr/>
        <p:txBody>
          <a:bodyPr/>
          <a:lstStyle/>
          <a:p>
            <a:pPr algn="just">
              <a:spcBef>
                <a:spcPct val="20000"/>
              </a:spcBef>
              <a:buClr>
                <a:schemeClr val="accent2"/>
              </a:buClr>
              <a:buSzPct val="75000"/>
              <a:buFont typeface="Wingdings" pitchFamily="2" charset="2"/>
              <a:buChar char="n"/>
              <a:defRPr/>
            </a:pPr>
            <a:r>
              <a:rPr lang="en-US" kern="0" dirty="0">
                <a:solidFill>
                  <a:srgbClr val="CC0000"/>
                </a:solidFill>
                <a:latin typeface="Times New Roman" panose="02020603050405020304" pitchFamily="18" charset="0"/>
                <a:cs typeface="Times New Roman" panose="02020603050405020304" pitchFamily="18" charset="0"/>
              </a:rPr>
              <a:t>ANDON:-</a:t>
            </a:r>
            <a:r>
              <a:rPr lang="en-US" kern="0" dirty="0">
                <a:latin typeface="Times New Roman" panose="02020603050405020304" pitchFamily="18" charset="0"/>
                <a:cs typeface="Times New Roman" panose="02020603050405020304" pitchFamily="18" charset="0"/>
              </a:rPr>
              <a:t> A type of visual control that displays  the current state of work ( </a:t>
            </a:r>
            <a:r>
              <a:rPr lang="en-US" kern="0" dirty="0" err="1">
                <a:latin typeface="Times New Roman" panose="02020603050405020304" pitchFamily="18" charset="0"/>
                <a:cs typeface="Times New Roman" panose="02020603050405020304" pitchFamily="18" charset="0"/>
              </a:rPr>
              <a:t>i.e</a:t>
            </a:r>
            <a:r>
              <a:rPr lang="en-US" kern="0" dirty="0">
                <a:latin typeface="Times New Roman" panose="02020603050405020304" pitchFamily="18" charset="0"/>
                <a:cs typeface="Times New Roman" panose="02020603050405020304" pitchFamily="18" charset="0"/>
              </a:rPr>
              <a:t> abnormal condition ,work instruction and job progress information.) It is one of the main tools of </a:t>
            </a:r>
            <a:r>
              <a:rPr lang="en-US" kern="0" dirty="0" err="1">
                <a:latin typeface="Times New Roman" panose="02020603050405020304" pitchFamily="18" charset="0"/>
                <a:cs typeface="Times New Roman" panose="02020603050405020304" pitchFamily="18" charset="0"/>
              </a:rPr>
              <a:t>Jidoka</a:t>
            </a:r>
            <a:r>
              <a:rPr lang="en-US" kern="0" dirty="0">
                <a:latin typeface="Times New Roman" panose="02020603050405020304" pitchFamily="18" charset="0"/>
                <a:cs typeface="Times New Roman" panose="02020603050405020304" pitchFamily="18" charset="0"/>
              </a:rPr>
              <a:t>.</a:t>
            </a:r>
          </a:p>
          <a:p>
            <a:pPr algn="just">
              <a:spcBef>
                <a:spcPct val="20000"/>
              </a:spcBef>
              <a:buClr>
                <a:schemeClr val="accent2"/>
              </a:buClr>
              <a:buSzPct val="75000"/>
              <a:buFont typeface="Wingdings" pitchFamily="2" charset="2"/>
              <a:buChar char="n"/>
              <a:defRPr/>
            </a:pPr>
            <a:r>
              <a:rPr lang="en-US" kern="0" dirty="0">
                <a:solidFill>
                  <a:srgbClr val="CC0000"/>
                </a:solidFill>
                <a:latin typeface="Times New Roman" panose="02020603050405020304" pitchFamily="18" charset="0"/>
                <a:cs typeface="Times New Roman" panose="02020603050405020304" pitchFamily="18" charset="0"/>
              </a:rPr>
              <a:t>GENCHI GENGUSTU:-</a:t>
            </a:r>
            <a:r>
              <a:rPr lang="en-US" kern="0" dirty="0">
                <a:latin typeface="Times New Roman" panose="02020603050405020304" pitchFamily="18" charset="0"/>
                <a:cs typeface="Times New Roman" panose="02020603050405020304" pitchFamily="18" charset="0"/>
              </a:rPr>
              <a:t> Go see the problem. This is belief that practical experience is valued over theoretical knowledge. You must see the problem to know the problem.</a:t>
            </a:r>
          </a:p>
          <a:p>
            <a:r>
              <a:rPr lang="en-US" kern="0" dirty="0">
                <a:latin typeface="Times New Roman" panose="02020603050405020304" pitchFamily="18" charset="0"/>
                <a:cs typeface="Times New Roman" panose="02020603050405020304" pitchFamily="18" charset="0"/>
              </a:rPr>
              <a:t> </a:t>
            </a:r>
            <a:r>
              <a:rPr lang="en-US" altLang="en-US" dirty="0">
                <a:solidFill>
                  <a:srgbClr val="CC0000"/>
                </a:solidFill>
                <a:latin typeface="Times New Roman" panose="02020603050405020304" pitchFamily="18" charset="0"/>
                <a:cs typeface="Times New Roman" panose="02020603050405020304" pitchFamily="18" charset="0"/>
              </a:rPr>
              <a:t>HEIJUNKA:-</a:t>
            </a:r>
            <a:r>
              <a:rPr lang="en-US" altLang="en-US" dirty="0">
                <a:latin typeface="Times New Roman" panose="02020603050405020304" pitchFamily="18" charset="0"/>
                <a:cs typeface="Times New Roman" panose="02020603050405020304" pitchFamily="18" charset="0"/>
              </a:rPr>
              <a:t> The overall leveling in the problem schedule, of the volume and variety of item produced in given time periods. It is prerequisite for JIT</a:t>
            </a:r>
            <a:r>
              <a:rPr lang="en-US" altLang="en-US" dirty="0" smtClean="0">
                <a:latin typeface="Times New Roman" panose="02020603050405020304" pitchFamily="18" charset="0"/>
                <a:cs typeface="Times New Roman" panose="02020603050405020304" pitchFamily="18" charset="0"/>
              </a:rPr>
              <a:t>.</a:t>
            </a:r>
            <a:endParaRPr lang="en-US" altLang="en-US" dirty="0">
              <a:latin typeface="Times New Roman" panose="02020603050405020304" pitchFamily="18" charset="0"/>
              <a:cs typeface="Times New Roman" panose="02020603050405020304" pitchFamily="18" charset="0"/>
            </a:endParaRPr>
          </a:p>
          <a:p>
            <a:r>
              <a:rPr lang="en-US" altLang="en-US" dirty="0">
                <a:solidFill>
                  <a:srgbClr val="CC0000"/>
                </a:solidFill>
                <a:latin typeface="Times New Roman" panose="02020603050405020304" pitchFamily="18" charset="0"/>
                <a:cs typeface="Times New Roman" panose="02020603050405020304" pitchFamily="18" charset="0"/>
              </a:rPr>
              <a:t>OSHIN:-</a:t>
            </a:r>
            <a:r>
              <a:rPr lang="en-US" altLang="en-US" dirty="0">
                <a:latin typeface="Times New Roman" panose="02020603050405020304" pitchFamily="18" charset="0"/>
                <a:cs typeface="Times New Roman" panose="02020603050405020304" pitchFamily="18" charset="0"/>
              </a:rPr>
              <a:t> Goals and means for achieving it to address business priorities to move the organization to a new level of performance variable from year to year ,is developed by executive management.</a:t>
            </a:r>
          </a:p>
          <a:p>
            <a:pPr algn="just">
              <a:spcBef>
                <a:spcPct val="20000"/>
              </a:spcBef>
              <a:buClr>
                <a:schemeClr val="accent2"/>
              </a:buClr>
              <a:buSzPct val="75000"/>
              <a:defRPr/>
            </a:pPr>
            <a:endParaRPr lang="en-US" kern="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440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TPS TERMS</a:t>
            </a:r>
            <a:endParaRPr lang="en-IN" dirty="0"/>
          </a:p>
        </p:txBody>
      </p:sp>
      <p:sp>
        <p:nvSpPr>
          <p:cNvPr id="3" name="Content Placeholder 2"/>
          <p:cNvSpPr>
            <a:spLocks noGrp="1"/>
          </p:cNvSpPr>
          <p:nvPr>
            <p:ph idx="1"/>
          </p:nvPr>
        </p:nvSpPr>
        <p:spPr/>
        <p:txBody>
          <a:bodyPr/>
          <a:lstStyle/>
          <a:p>
            <a:pPr>
              <a:lnSpc>
                <a:spcPct val="90000"/>
              </a:lnSpc>
            </a:pPr>
            <a:r>
              <a:rPr lang="en-US" altLang="en-US" dirty="0" smtClean="0">
                <a:solidFill>
                  <a:srgbClr val="CC0000"/>
                </a:solidFill>
                <a:latin typeface="Times New Roman" panose="02020603050405020304" pitchFamily="18" charset="0"/>
                <a:cs typeface="Times New Roman" panose="02020603050405020304" pitchFamily="18" charset="0"/>
              </a:rPr>
              <a:t>JIDOKA</a:t>
            </a:r>
            <a:r>
              <a:rPr lang="en-US" altLang="en-US" dirty="0">
                <a:solidFill>
                  <a:srgbClr val="CC0000"/>
                </a:solidFill>
                <a:latin typeface="Times New Roman" panose="02020603050405020304" pitchFamily="18" charset="0"/>
                <a:cs typeface="Times New Roman" panose="02020603050405020304" pitchFamily="18" charset="0"/>
              </a:rPr>
              <a:t>:-</a:t>
            </a:r>
            <a:r>
              <a:rPr lang="en-US" altLang="en-US" dirty="0">
                <a:latin typeface="Times New Roman" panose="02020603050405020304" pitchFamily="18" charset="0"/>
                <a:cs typeface="Times New Roman" panose="02020603050405020304" pitchFamily="18" charset="0"/>
              </a:rPr>
              <a:t> One of the two main pillars of TPS. It refers to the ability to stop production ,by man or machine.( equip malfunction)</a:t>
            </a:r>
          </a:p>
          <a:p>
            <a:pPr>
              <a:lnSpc>
                <a:spcPct val="90000"/>
              </a:lnSpc>
              <a:buNone/>
            </a:pPr>
            <a:endParaRPr lang="en-US" altLang="en-US" dirty="0">
              <a:latin typeface="Times New Roman" panose="02020603050405020304" pitchFamily="18" charset="0"/>
              <a:cs typeface="Times New Roman" panose="02020603050405020304" pitchFamily="18" charset="0"/>
            </a:endParaRPr>
          </a:p>
          <a:p>
            <a:pPr>
              <a:lnSpc>
                <a:spcPct val="90000"/>
              </a:lnSpc>
            </a:pPr>
            <a:r>
              <a:rPr lang="en-US" altLang="en-US" dirty="0">
                <a:solidFill>
                  <a:srgbClr val="CC0000"/>
                </a:solidFill>
                <a:latin typeface="Times New Roman" panose="02020603050405020304" pitchFamily="18" charset="0"/>
                <a:cs typeface="Times New Roman" panose="02020603050405020304" pitchFamily="18" charset="0"/>
              </a:rPr>
              <a:t>JISHUKAN:-</a:t>
            </a:r>
            <a:r>
              <a:rPr lang="en-US" altLang="en-US" dirty="0">
                <a:latin typeface="Times New Roman" panose="02020603050405020304" pitchFamily="18" charset="0"/>
                <a:cs typeface="Times New Roman" panose="02020603050405020304" pitchFamily="18" charset="0"/>
              </a:rPr>
              <a:t> Management driven kaizen activity where mgt. members identifies areas in need of continuous improvement and spread information through the organization to stimulate the kaizen activity</a:t>
            </a:r>
            <a:r>
              <a:rPr lang="en-US" altLang="en-US" dirty="0" smtClean="0">
                <a:latin typeface="Times New Roman" panose="02020603050405020304" pitchFamily="18" charset="0"/>
                <a:cs typeface="Times New Roman" panose="02020603050405020304" pitchFamily="18" charset="0"/>
              </a:rPr>
              <a:t>.</a:t>
            </a:r>
          </a:p>
          <a:p>
            <a:pPr>
              <a:lnSpc>
                <a:spcPct val="90000"/>
              </a:lnSpc>
            </a:pPr>
            <a:endParaRPr lang="en-US" altLang="en-US" dirty="0">
              <a:latin typeface="Times New Roman" panose="02020603050405020304" pitchFamily="18" charset="0"/>
              <a:cs typeface="Times New Roman" panose="02020603050405020304" pitchFamily="18" charset="0"/>
            </a:endParaRPr>
          </a:p>
          <a:p>
            <a:pPr>
              <a:lnSpc>
                <a:spcPct val="90000"/>
              </a:lnSpc>
              <a:buNone/>
            </a:pPr>
            <a:r>
              <a:rPr lang="en-US" altLang="en-US" dirty="0">
                <a:latin typeface="Times New Roman" panose="02020603050405020304" pitchFamily="18" charset="0"/>
                <a:cs typeface="Times New Roman" panose="02020603050405020304" pitchFamily="18" charset="0"/>
              </a:rPr>
              <a:t> </a:t>
            </a:r>
          </a:p>
          <a:p>
            <a:pPr>
              <a:lnSpc>
                <a:spcPct val="90000"/>
              </a:lnSpc>
            </a:pPr>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14609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JUST IN TIME</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609600" indent="-609600"/>
            <a:r>
              <a:rPr lang="en-US" altLang="en-US" dirty="0">
                <a:latin typeface="Times New Roman" panose="02020603050405020304" pitchFamily="18" charset="0"/>
                <a:cs typeface="Times New Roman" panose="02020603050405020304" pitchFamily="18" charset="0"/>
              </a:rPr>
              <a:t>One of the two main pillars of TPS. It refers to the manufacturing and conveyance of only ” what is needed, when is needed, and in the amount needed in the system”. </a:t>
            </a:r>
          </a:p>
          <a:p>
            <a:pPr marL="609600" indent="-609600">
              <a:buNone/>
            </a:pPr>
            <a:endParaRPr lang="en-US" altLang="en-US" dirty="0">
              <a:latin typeface="Times New Roman" panose="02020603050405020304" pitchFamily="18" charset="0"/>
              <a:cs typeface="Times New Roman" panose="02020603050405020304" pitchFamily="18" charset="0"/>
            </a:endParaRPr>
          </a:p>
          <a:p>
            <a:pPr marL="1371600" lvl="2" indent="-457200">
              <a:buNone/>
            </a:pPr>
            <a:r>
              <a:rPr lang="en-US" altLang="en-US" sz="1800" dirty="0">
                <a:latin typeface="Times New Roman" panose="02020603050405020304" pitchFamily="18" charset="0"/>
                <a:cs typeface="Times New Roman" panose="02020603050405020304" pitchFamily="18" charset="0"/>
              </a:rPr>
              <a:t>1. The Pull System </a:t>
            </a:r>
          </a:p>
          <a:p>
            <a:pPr marL="1371600" lvl="2" indent="-457200">
              <a:buNone/>
            </a:pPr>
            <a:r>
              <a:rPr lang="en-US" altLang="en-US" sz="1800" dirty="0">
                <a:latin typeface="Times New Roman" panose="02020603050405020304" pitchFamily="18" charset="0"/>
                <a:cs typeface="Times New Roman" panose="02020603050405020304" pitchFamily="18" charset="0"/>
              </a:rPr>
              <a:t>2. Continuous Flow Processing </a:t>
            </a:r>
          </a:p>
          <a:p>
            <a:pPr marL="1371600" lvl="2" indent="-457200">
              <a:buNone/>
            </a:pPr>
            <a:r>
              <a:rPr lang="en-US" altLang="en-US" sz="1800" dirty="0">
                <a:latin typeface="Times New Roman" panose="02020603050405020304" pitchFamily="18" charset="0"/>
                <a:cs typeface="Times New Roman" panose="02020603050405020304" pitchFamily="18" charset="0"/>
              </a:rPr>
              <a:t>3. Take time </a:t>
            </a:r>
          </a:p>
          <a:p>
            <a:pPr marL="1371600" lvl="2" indent="-457200">
              <a:buNone/>
            </a:pPr>
            <a:endParaRPr lang="en-US" altLang="en-US" sz="180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9333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b="1" dirty="0" smtClean="0">
                <a:solidFill>
                  <a:srgbClr val="CC0000"/>
                </a:solidFill>
                <a:latin typeface="Times New Roman" panose="02020603050405020304" pitchFamily="18" charset="0"/>
                <a:cs typeface="Times New Roman" panose="02020603050405020304" pitchFamily="18" charset="0"/>
              </a:rPr>
              <a:t>KANBAN</a:t>
            </a:r>
            <a:r>
              <a:rPr lang="en-US" altLang="en-US" b="1" dirty="0">
                <a:latin typeface="Times New Roman" panose="02020603050405020304" pitchFamily="18" charset="0"/>
                <a:cs typeface="Times New Roman" panose="02020603050405020304" pitchFamily="18" charset="0"/>
              </a:rPr>
              <a:t/>
            </a:r>
            <a:br>
              <a:rPr lang="en-US" altLang="en-US"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lvl="1">
              <a:lnSpc>
                <a:spcPct val="90000"/>
              </a:lnSpc>
              <a:spcBef>
                <a:spcPct val="50000"/>
              </a:spcBef>
            </a:pPr>
            <a:r>
              <a:rPr lang="en-US" sz="1800" dirty="0">
                <a:solidFill>
                  <a:srgbClr val="303B2C"/>
                </a:solidFill>
                <a:latin typeface="Times New Roman" panose="02020603050405020304" pitchFamily="18" charset="0"/>
                <a:cs typeface="Times New Roman" panose="02020603050405020304" pitchFamily="18" charset="0"/>
              </a:rPr>
              <a:t>Card or other device that communicates demand for work or materials from the preceding station</a:t>
            </a:r>
          </a:p>
          <a:p>
            <a:pPr lvl="2">
              <a:lnSpc>
                <a:spcPct val="90000"/>
              </a:lnSpc>
              <a:spcBef>
                <a:spcPct val="50000"/>
              </a:spcBef>
            </a:pPr>
            <a:r>
              <a:rPr lang="en-US" sz="1800" dirty="0">
                <a:solidFill>
                  <a:srgbClr val="303B2C"/>
                </a:solidFill>
                <a:latin typeface="Times New Roman" panose="02020603050405020304" pitchFamily="18" charset="0"/>
                <a:cs typeface="Times New Roman" panose="02020603050405020304" pitchFamily="18" charset="0"/>
              </a:rPr>
              <a:t>Kanban is the Japanese word meaning “signal” or “visible record”</a:t>
            </a:r>
          </a:p>
          <a:p>
            <a:pPr lvl="1">
              <a:lnSpc>
                <a:spcPct val="90000"/>
              </a:lnSpc>
              <a:spcBef>
                <a:spcPct val="50000"/>
              </a:spcBef>
            </a:pPr>
            <a:r>
              <a:rPr lang="en-US" sz="1800" dirty="0">
                <a:solidFill>
                  <a:srgbClr val="303B2C"/>
                </a:solidFill>
                <a:latin typeface="Times New Roman" panose="02020603050405020304" pitchFamily="18" charset="0"/>
                <a:cs typeface="Times New Roman" panose="02020603050405020304" pitchFamily="18" charset="0"/>
              </a:rPr>
              <a:t>Paperless production control system</a:t>
            </a:r>
          </a:p>
          <a:p>
            <a:pPr lvl="1">
              <a:lnSpc>
                <a:spcPct val="90000"/>
              </a:lnSpc>
              <a:spcBef>
                <a:spcPct val="50000"/>
              </a:spcBef>
            </a:pPr>
            <a:r>
              <a:rPr lang="en-US" sz="1800" dirty="0">
                <a:solidFill>
                  <a:srgbClr val="303B2C"/>
                </a:solidFill>
                <a:latin typeface="Times New Roman" panose="02020603050405020304" pitchFamily="18" charset="0"/>
                <a:cs typeface="Times New Roman" panose="02020603050405020304" pitchFamily="18" charset="0"/>
              </a:rPr>
              <a:t>Authority to pull, or produce, comes from a downstream process</a:t>
            </a:r>
          </a:p>
          <a:p>
            <a:pPr lvl="1">
              <a:lnSpc>
                <a:spcPct val="90000"/>
              </a:lnSpc>
              <a:spcBef>
                <a:spcPct val="50000"/>
              </a:spcBef>
            </a:pPr>
            <a:r>
              <a:rPr lang="en-US" sz="1800" dirty="0">
                <a:solidFill>
                  <a:srgbClr val="303B2C"/>
                </a:solidFill>
                <a:latin typeface="Times New Roman" panose="02020603050405020304" pitchFamily="18" charset="0"/>
                <a:cs typeface="Times New Roman" panose="02020603050405020304" pitchFamily="18" charset="0"/>
              </a:rPr>
              <a:t>Two main types of </a:t>
            </a:r>
            <a:r>
              <a:rPr lang="en-US" sz="1800" dirty="0" err="1">
                <a:solidFill>
                  <a:srgbClr val="303B2C"/>
                </a:solidFill>
                <a:latin typeface="Times New Roman" panose="02020603050405020304" pitchFamily="18" charset="0"/>
                <a:cs typeface="Times New Roman" panose="02020603050405020304" pitchFamily="18" charset="0"/>
              </a:rPr>
              <a:t>kanbans</a:t>
            </a:r>
            <a:r>
              <a:rPr lang="en-US" sz="1800" dirty="0">
                <a:solidFill>
                  <a:srgbClr val="303B2C"/>
                </a:solidFill>
                <a:latin typeface="Times New Roman" panose="02020603050405020304" pitchFamily="18" charset="0"/>
                <a:cs typeface="Times New Roman" panose="02020603050405020304" pitchFamily="18" charset="0"/>
              </a:rPr>
              <a:t>:</a:t>
            </a:r>
          </a:p>
          <a:p>
            <a:pPr marL="1234440" lvl="2" indent="-457200">
              <a:lnSpc>
                <a:spcPct val="90000"/>
              </a:lnSpc>
              <a:spcBef>
                <a:spcPct val="50000"/>
              </a:spcBef>
              <a:buAutoNum type="arabicPeriod"/>
            </a:pPr>
            <a:r>
              <a:rPr lang="en-US" sz="1800" i="1" dirty="0">
                <a:solidFill>
                  <a:srgbClr val="303B2C"/>
                </a:solidFill>
                <a:latin typeface="Times New Roman" panose="02020603050405020304" pitchFamily="18" charset="0"/>
                <a:cs typeface="Times New Roman" panose="02020603050405020304" pitchFamily="18" charset="0"/>
              </a:rPr>
              <a:t>Production </a:t>
            </a:r>
            <a:r>
              <a:rPr lang="en-US" sz="1800" i="1" dirty="0" err="1">
                <a:solidFill>
                  <a:srgbClr val="303B2C"/>
                </a:solidFill>
                <a:latin typeface="Times New Roman" panose="02020603050405020304" pitchFamily="18" charset="0"/>
                <a:cs typeface="Times New Roman" panose="02020603050405020304" pitchFamily="18" charset="0"/>
              </a:rPr>
              <a:t>kanban</a:t>
            </a:r>
            <a:r>
              <a:rPr lang="en-US" sz="1800" i="1" dirty="0">
                <a:solidFill>
                  <a:srgbClr val="303B2C"/>
                </a:solidFill>
                <a:latin typeface="Times New Roman" panose="02020603050405020304" pitchFamily="18" charset="0"/>
                <a:cs typeface="Times New Roman" panose="02020603050405020304" pitchFamily="18" charset="0"/>
              </a:rPr>
              <a:t> (p-</a:t>
            </a:r>
            <a:r>
              <a:rPr lang="en-US" sz="1800" i="1" dirty="0" err="1">
                <a:solidFill>
                  <a:srgbClr val="303B2C"/>
                </a:solidFill>
                <a:latin typeface="Times New Roman" panose="02020603050405020304" pitchFamily="18" charset="0"/>
                <a:cs typeface="Times New Roman" panose="02020603050405020304" pitchFamily="18" charset="0"/>
              </a:rPr>
              <a:t>kanban</a:t>
            </a:r>
            <a:r>
              <a:rPr lang="en-US" sz="1800" i="1" dirty="0">
                <a:solidFill>
                  <a:srgbClr val="303B2C"/>
                </a:solidFill>
                <a:latin typeface="Times New Roman" panose="02020603050405020304" pitchFamily="18" charset="0"/>
                <a:cs typeface="Times New Roman" panose="02020603050405020304" pitchFamily="18" charset="0"/>
              </a:rPr>
              <a:t>): </a:t>
            </a:r>
            <a:r>
              <a:rPr lang="en-US" sz="1800" dirty="0">
                <a:solidFill>
                  <a:srgbClr val="303B2C"/>
                </a:solidFill>
                <a:latin typeface="Times New Roman" panose="02020603050405020304" pitchFamily="18" charset="0"/>
                <a:cs typeface="Times New Roman" panose="02020603050405020304" pitchFamily="18" charset="0"/>
              </a:rPr>
              <a:t>signals the need to produce parts</a:t>
            </a:r>
          </a:p>
          <a:p>
            <a:pPr marL="1234440" lvl="2" indent="-457200">
              <a:lnSpc>
                <a:spcPct val="90000"/>
              </a:lnSpc>
              <a:spcBef>
                <a:spcPct val="50000"/>
              </a:spcBef>
              <a:buAutoNum type="arabicPeriod"/>
            </a:pPr>
            <a:r>
              <a:rPr lang="en-US" sz="1800" i="1" dirty="0">
                <a:solidFill>
                  <a:srgbClr val="303B2C"/>
                </a:solidFill>
                <a:latin typeface="Times New Roman" panose="02020603050405020304" pitchFamily="18" charset="0"/>
                <a:cs typeface="Times New Roman" panose="02020603050405020304" pitchFamily="18" charset="0"/>
              </a:rPr>
              <a:t>Conveyance </a:t>
            </a:r>
            <a:r>
              <a:rPr lang="en-US" sz="1800" i="1" dirty="0" err="1">
                <a:solidFill>
                  <a:srgbClr val="303B2C"/>
                </a:solidFill>
                <a:latin typeface="Times New Roman" panose="02020603050405020304" pitchFamily="18" charset="0"/>
                <a:cs typeface="Times New Roman" panose="02020603050405020304" pitchFamily="18" charset="0"/>
              </a:rPr>
              <a:t>kanban</a:t>
            </a:r>
            <a:r>
              <a:rPr lang="en-US" sz="1800" i="1" dirty="0">
                <a:solidFill>
                  <a:srgbClr val="303B2C"/>
                </a:solidFill>
                <a:latin typeface="Times New Roman" panose="02020603050405020304" pitchFamily="18" charset="0"/>
                <a:cs typeface="Times New Roman" panose="02020603050405020304" pitchFamily="18" charset="0"/>
              </a:rPr>
              <a:t> (c-</a:t>
            </a:r>
            <a:r>
              <a:rPr lang="en-US" sz="1800" i="1" dirty="0" err="1">
                <a:solidFill>
                  <a:srgbClr val="303B2C"/>
                </a:solidFill>
                <a:latin typeface="Times New Roman" panose="02020603050405020304" pitchFamily="18" charset="0"/>
                <a:cs typeface="Times New Roman" panose="02020603050405020304" pitchFamily="18" charset="0"/>
              </a:rPr>
              <a:t>kanban</a:t>
            </a:r>
            <a:r>
              <a:rPr lang="en-US" sz="1800" i="1" dirty="0">
                <a:solidFill>
                  <a:srgbClr val="303B2C"/>
                </a:solidFill>
                <a:latin typeface="Times New Roman" panose="02020603050405020304" pitchFamily="18" charset="0"/>
                <a:cs typeface="Times New Roman" panose="02020603050405020304" pitchFamily="18" charset="0"/>
              </a:rPr>
              <a:t>):</a:t>
            </a:r>
            <a:r>
              <a:rPr lang="en-US" sz="1800" dirty="0">
                <a:solidFill>
                  <a:srgbClr val="303B2C"/>
                </a:solidFill>
                <a:latin typeface="Times New Roman" panose="02020603050405020304" pitchFamily="18" charset="0"/>
                <a:cs typeface="Times New Roman" panose="02020603050405020304" pitchFamily="18" charset="0"/>
              </a:rPr>
              <a:t> signals the need to deliver parts to the next work center</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7914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KAIZEN</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dirty="0" smtClean="0">
                <a:solidFill>
                  <a:srgbClr val="CC0000"/>
                </a:solidFill>
                <a:latin typeface="Times New Roman" panose="02020603050405020304" pitchFamily="18" charset="0"/>
                <a:cs typeface="Times New Roman" panose="02020603050405020304" pitchFamily="18" charset="0"/>
              </a:rPr>
              <a:t>KAIZEN</a:t>
            </a:r>
            <a:r>
              <a:rPr lang="en-US" altLang="en-US" dirty="0">
                <a:solidFill>
                  <a:srgbClr val="CC0000"/>
                </a:solidFill>
                <a:latin typeface="Times New Roman" panose="02020603050405020304" pitchFamily="18" charset="0"/>
                <a:cs typeface="Times New Roman" panose="02020603050405020304" pitchFamily="18" charset="0"/>
              </a:rPr>
              <a:t>:-</a:t>
            </a:r>
            <a:r>
              <a:rPr lang="en-US" altLang="en-US" dirty="0">
                <a:latin typeface="Times New Roman" panose="02020603050405020304" pitchFamily="18" charset="0"/>
                <a:cs typeface="Times New Roman" panose="02020603050405020304" pitchFamily="18" charset="0"/>
              </a:rPr>
              <a:t> A system of continuous improvement in which instances of Muda (waste) are eliminated one-by-one at minimal cost. This is performed by all employees rather than by specialists.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8667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Waste</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1688757"/>
            <a:ext cx="8915400" cy="4222465"/>
          </a:xfrm>
        </p:spPr>
        <p:txBody>
          <a:bodyPr>
            <a:noAutofit/>
          </a:bodyPr>
          <a:lstStyle/>
          <a:p>
            <a:r>
              <a:rPr lang="en-US" sz="1600" b="1" dirty="0">
                <a:latin typeface="Times New Roman" panose="02020603050405020304" pitchFamily="18" charset="0"/>
                <a:cs typeface="Times New Roman" panose="02020603050405020304" pitchFamily="18" charset="0"/>
              </a:rPr>
              <a:t>Waste</a:t>
            </a:r>
          </a:p>
          <a:p>
            <a:pPr lvl="1"/>
            <a:r>
              <a:rPr lang="en-US" dirty="0">
                <a:latin typeface="Times New Roman" panose="02020603050405020304" pitchFamily="18" charset="0"/>
                <a:cs typeface="Times New Roman" panose="02020603050405020304" pitchFamily="18" charset="0"/>
              </a:rPr>
              <a:t>Represents unproductive resources</a:t>
            </a:r>
          </a:p>
          <a:p>
            <a:pPr lvl="1"/>
            <a:r>
              <a:rPr lang="en-US" i="1" dirty="0">
                <a:latin typeface="Times New Roman" panose="02020603050405020304" pitchFamily="18" charset="0"/>
                <a:cs typeface="Times New Roman" panose="02020603050405020304" pitchFamily="18" charset="0"/>
              </a:rPr>
              <a:t>Eight sources </a:t>
            </a:r>
            <a:r>
              <a:rPr lang="en-US" dirty="0">
                <a:latin typeface="Times New Roman" panose="02020603050405020304" pitchFamily="18" charset="0"/>
                <a:cs typeface="Times New Roman" panose="02020603050405020304" pitchFamily="18" charset="0"/>
              </a:rPr>
              <a:t>of waste in lean systems:</a:t>
            </a:r>
          </a:p>
          <a:p>
            <a:pPr marL="1141413" lvl="2" indent="-457200">
              <a:buFontTx/>
              <a:buAutoNum type="arabicPeriod"/>
            </a:pPr>
            <a:r>
              <a:rPr lang="en-US" sz="1600" dirty="0">
                <a:latin typeface="Times New Roman" panose="02020603050405020304" pitchFamily="18" charset="0"/>
                <a:cs typeface="Times New Roman" panose="02020603050405020304" pitchFamily="18" charset="0"/>
              </a:rPr>
              <a:t>Excess inventory</a:t>
            </a:r>
          </a:p>
          <a:p>
            <a:pPr marL="1141413" lvl="2" indent="-457200">
              <a:buFontTx/>
              <a:buAutoNum type="arabicPeriod"/>
            </a:pPr>
            <a:r>
              <a:rPr lang="en-US" sz="1600" dirty="0">
                <a:latin typeface="Times New Roman" panose="02020603050405020304" pitchFamily="18" charset="0"/>
                <a:cs typeface="Times New Roman" panose="02020603050405020304" pitchFamily="18" charset="0"/>
              </a:rPr>
              <a:t>Overproduction</a:t>
            </a:r>
          </a:p>
          <a:p>
            <a:pPr marL="1141413" lvl="2" indent="-457200">
              <a:buFontTx/>
              <a:buAutoNum type="arabicPeriod"/>
            </a:pPr>
            <a:r>
              <a:rPr lang="en-US" sz="1600" dirty="0">
                <a:latin typeface="Times New Roman" panose="02020603050405020304" pitchFamily="18" charset="0"/>
                <a:cs typeface="Times New Roman" panose="02020603050405020304" pitchFamily="18" charset="0"/>
              </a:rPr>
              <a:t>Waiting time</a:t>
            </a:r>
          </a:p>
          <a:p>
            <a:pPr marL="1141413" lvl="2" indent="-457200">
              <a:buFontTx/>
              <a:buAutoNum type="arabicPeriod"/>
            </a:pPr>
            <a:r>
              <a:rPr lang="en-US" sz="1600" dirty="0">
                <a:latin typeface="Times New Roman" panose="02020603050405020304" pitchFamily="18" charset="0"/>
                <a:cs typeface="Times New Roman" panose="02020603050405020304" pitchFamily="18" charset="0"/>
              </a:rPr>
              <a:t>Unnecessary transporting</a:t>
            </a:r>
          </a:p>
          <a:p>
            <a:pPr marL="1141413" lvl="2" indent="-457200">
              <a:buFontTx/>
              <a:buAutoNum type="arabicPeriod"/>
            </a:pPr>
            <a:r>
              <a:rPr lang="en-US" sz="1600" dirty="0">
                <a:latin typeface="Times New Roman" panose="02020603050405020304" pitchFamily="18" charset="0"/>
                <a:cs typeface="Times New Roman" panose="02020603050405020304" pitchFamily="18" charset="0"/>
              </a:rPr>
              <a:t>Processing waste</a:t>
            </a:r>
          </a:p>
          <a:p>
            <a:pPr marL="1141413" lvl="2" indent="-457200">
              <a:buFontTx/>
              <a:buAutoNum type="arabicPeriod"/>
            </a:pPr>
            <a:r>
              <a:rPr lang="en-US" sz="1600" dirty="0">
                <a:latin typeface="Times New Roman" panose="02020603050405020304" pitchFamily="18" charset="0"/>
                <a:cs typeface="Times New Roman" panose="02020603050405020304" pitchFamily="18" charset="0"/>
              </a:rPr>
              <a:t>Inefficient work methods</a:t>
            </a:r>
          </a:p>
          <a:p>
            <a:pPr marL="1141413" lvl="2" indent="-457200">
              <a:buFontTx/>
              <a:buAutoNum type="arabicPeriod"/>
            </a:pPr>
            <a:r>
              <a:rPr lang="en-US" sz="1600" dirty="0">
                <a:latin typeface="Times New Roman" panose="02020603050405020304" pitchFamily="18" charset="0"/>
                <a:cs typeface="Times New Roman" panose="02020603050405020304" pitchFamily="18" charset="0"/>
              </a:rPr>
              <a:t>Product defects</a:t>
            </a:r>
          </a:p>
          <a:p>
            <a:pPr marL="1141413" lvl="2" indent="-457200">
              <a:buFontTx/>
              <a:buAutoNum type="arabicPeriod"/>
            </a:pPr>
            <a:r>
              <a:rPr lang="en-US" sz="1600" dirty="0">
                <a:latin typeface="Times New Roman" panose="02020603050405020304" pitchFamily="18" charset="0"/>
                <a:cs typeface="Times New Roman" panose="02020603050405020304" pitchFamily="18" charset="0"/>
              </a:rPr>
              <a:t>Underused people</a:t>
            </a:r>
          </a:p>
          <a:p>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1941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RESPECT FOR PEOPLE</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a:lnSpc>
                <a:spcPct val="90000"/>
              </a:lnSpc>
              <a:buFont typeface="Wingdings" panose="05000000000000000000" pitchFamily="2" charset="2"/>
              <a:buChar char="§"/>
              <a:defRPr/>
            </a:pPr>
            <a:r>
              <a:rPr lang="en-US" dirty="0">
                <a:latin typeface="Times New Roman" panose="02020603050405020304" pitchFamily="18" charset="0"/>
                <a:cs typeface="Times New Roman" panose="02020603050405020304" pitchFamily="18" charset="0"/>
              </a:rPr>
              <a:t>Kiichiro Toyoda, began the culture of respect for people and of building trust between labor and management, company and suppliers, and within the company of Toyota itself.  </a:t>
            </a:r>
          </a:p>
          <a:p>
            <a:pPr>
              <a:defRPr/>
            </a:pPr>
            <a:r>
              <a:rPr lang="en-US" dirty="0">
                <a:latin typeface="Times New Roman" panose="02020603050405020304" pitchFamily="18" charset="0"/>
                <a:cs typeface="Times New Roman" panose="02020603050405020304" pitchFamily="18" charset="0"/>
              </a:rPr>
              <a:t>Started building a framework of mutual trust between labor and management. </a:t>
            </a:r>
          </a:p>
          <a:p>
            <a:pPr>
              <a:defRPr/>
            </a:pPr>
            <a:r>
              <a:rPr lang="en-US" dirty="0">
                <a:latin typeface="Times New Roman" panose="02020603050405020304" pitchFamily="18" charset="0"/>
                <a:cs typeface="Times New Roman" panose="02020603050405020304" pitchFamily="18" charset="0"/>
              </a:rPr>
              <a:t>Toyota associates in all areas of operation must continue to work together “like a strong chain,”  to nurture this culture of cooperation which helps Toyota, benefit people and society.</a:t>
            </a:r>
          </a:p>
          <a:p>
            <a:pPr>
              <a:lnSpc>
                <a:spcPct val="90000"/>
              </a:lnSpc>
              <a:buFont typeface="Wingdings" panose="05000000000000000000" pitchFamily="2" charset="2"/>
              <a:buChar char="§"/>
              <a:defRPr/>
            </a:pPr>
            <a:r>
              <a:rPr lang="en-US" dirty="0">
                <a:latin typeface="Times New Roman" panose="02020603050405020304" pitchFamily="18" charset="0"/>
                <a:cs typeface="Times New Roman" panose="02020603050405020304" pitchFamily="18" charset="0"/>
              </a:rPr>
              <a:t>Toyota Production System identifies the four main areas where the production </a:t>
            </a:r>
            <a:r>
              <a:rPr lang="en-US" dirty="0" smtClean="0">
                <a:latin typeface="Times New Roman" panose="02020603050405020304" pitchFamily="18" charset="0"/>
                <a:cs typeface="Times New Roman" panose="02020603050405020304" pitchFamily="18" charset="0"/>
              </a:rPr>
              <a:t>team members </a:t>
            </a:r>
            <a:r>
              <a:rPr lang="en-US" dirty="0">
                <a:latin typeface="Times New Roman" panose="02020603050405020304" pitchFamily="18" charset="0"/>
                <a:cs typeface="Times New Roman" panose="02020603050405020304" pitchFamily="18" charset="0"/>
              </a:rPr>
              <a:t>can participate in achieving company goals</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nSpc>
                <a:spcPct val="90000"/>
              </a:lnSpc>
              <a:buFont typeface="Wingdings" panose="05000000000000000000" pitchFamily="2" charset="2"/>
              <a:buChar char="v"/>
              <a:defRPr/>
            </a:pPr>
            <a:r>
              <a:rPr lang="en-US" dirty="0">
                <a:latin typeface="Times New Roman" panose="02020603050405020304" pitchFamily="18" charset="0"/>
                <a:cs typeface="Times New Roman" panose="02020603050405020304" pitchFamily="18" charset="0"/>
              </a:rPr>
              <a:t>setting and maintaining work standards (</a:t>
            </a:r>
            <a:r>
              <a:rPr lang="en-US" dirty="0" smtClean="0">
                <a:latin typeface="Times New Roman" panose="02020603050405020304" pitchFamily="18" charset="0"/>
                <a:cs typeface="Times New Roman" panose="02020603050405020304" pitchFamily="18" charset="0"/>
              </a:rPr>
              <a:t>standards)</a:t>
            </a:r>
            <a:endParaRPr lang="en-US" dirty="0">
              <a:latin typeface="Times New Roman" panose="02020603050405020304" pitchFamily="18" charset="0"/>
              <a:cs typeface="Times New Roman" panose="02020603050405020304" pitchFamily="18" charset="0"/>
            </a:endParaRPr>
          </a:p>
          <a:p>
            <a:pPr>
              <a:lnSpc>
                <a:spcPct val="90000"/>
              </a:lnSpc>
              <a:buFont typeface="Wingdings" panose="05000000000000000000" pitchFamily="2" charset="2"/>
              <a:buChar char="v"/>
              <a:defRPr/>
            </a:pPr>
            <a:r>
              <a:rPr lang="en-US" dirty="0" smtClean="0">
                <a:latin typeface="Times New Roman" panose="02020603050405020304" pitchFamily="18" charset="0"/>
                <a:cs typeface="Times New Roman" panose="02020603050405020304" pitchFamily="18" charset="0"/>
              </a:rPr>
              <a:t>solving </a:t>
            </a:r>
            <a:r>
              <a:rPr lang="en-US" dirty="0">
                <a:latin typeface="Times New Roman" panose="02020603050405020304" pitchFamily="18" charset="0"/>
                <a:cs typeface="Times New Roman" panose="02020603050405020304" pitchFamily="18" charset="0"/>
              </a:rPr>
              <a:t>daily performance problems (problem </a:t>
            </a:r>
            <a:r>
              <a:rPr lang="en-US" dirty="0" smtClean="0">
                <a:latin typeface="Times New Roman" panose="02020603050405020304" pitchFamily="18" charset="0"/>
                <a:cs typeface="Times New Roman" panose="02020603050405020304" pitchFamily="18" charset="0"/>
              </a:rPr>
              <a:t>solving)</a:t>
            </a:r>
            <a:endParaRPr lang="en-US" dirty="0">
              <a:latin typeface="Times New Roman" panose="02020603050405020304" pitchFamily="18" charset="0"/>
              <a:cs typeface="Times New Roman" panose="02020603050405020304" pitchFamily="18" charset="0"/>
            </a:endParaRPr>
          </a:p>
          <a:p>
            <a:pPr>
              <a:lnSpc>
                <a:spcPct val="90000"/>
              </a:lnSpc>
              <a:buFont typeface="Wingdings" panose="05000000000000000000" pitchFamily="2" charset="2"/>
              <a:buChar char="v"/>
              <a:defRPr/>
            </a:pPr>
            <a:r>
              <a:rPr lang="en-US" dirty="0" smtClean="0">
                <a:latin typeface="Times New Roman" panose="02020603050405020304" pitchFamily="18" charset="0"/>
                <a:cs typeface="Times New Roman" panose="02020603050405020304" pitchFamily="18" charset="0"/>
              </a:rPr>
              <a:t>participating </a:t>
            </a:r>
            <a:r>
              <a:rPr lang="en-US" dirty="0">
                <a:latin typeface="Times New Roman" panose="02020603050405020304" pitchFamily="18" charset="0"/>
                <a:cs typeface="Times New Roman" panose="02020603050405020304" pitchFamily="18" charset="0"/>
              </a:rPr>
              <a:t>in the continuous improvement process (</a:t>
            </a:r>
            <a:r>
              <a:rPr lang="en-US" dirty="0" smtClean="0">
                <a:latin typeface="Times New Roman" panose="02020603050405020304" pitchFamily="18" charset="0"/>
                <a:cs typeface="Times New Roman" panose="02020603050405020304" pitchFamily="18" charset="0"/>
              </a:rPr>
              <a:t>improvement)</a:t>
            </a:r>
            <a:endParaRPr lang="en-US" dirty="0">
              <a:latin typeface="Times New Roman" panose="02020603050405020304" pitchFamily="18" charset="0"/>
              <a:cs typeface="Times New Roman" panose="02020603050405020304" pitchFamily="18" charset="0"/>
            </a:endParaRPr>
          </a:p>
          <a:p>
            <a:pPr>
              <a:lnSpc>
                <a:spcPct val="90000"/>
              </a:lnSpc>
              <a:buFont typeface="Wingdings" panose="05000000000000000000" pitchFamily="2" charset="2"/>
              <a:buChar char="v"/>
              <a:defRPr/>
            </a:pPr>
            <a:r>
              <a:rPr lang="en-US" dirty="0" smtClean="0">
                <a:latin typeface="Times New Roman" panose="02020603050405020304" pitchFamily="18" charset="0"/>
                <a:cs typeface="Times New Roman" panose="02020603050405020304" pitchFamily="18" charset="0"/>
              </a:rPr>
              <a:t>organizing </a:t>
            </a:r>
            <a:r>
              <a:rPr lang="en-US" dirty="0">
                <a:latin typeface="Times New Roman" panose="02020603050405020304" pitchFamily="18" charset="0"/>
                <a:cs typeface="Times New Roman" panose="02020603050405020304" pitchFamily="18" charset="0"/>
              </a:rPr>
              <a:t>teamwork efficiently (teamwork)</a:t>
            </a: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endParaRPr lang="en-US" dirty="0">
              <a:solidFill>
                <a:srgbClr val="59595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6698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CULTURAL VALUES AND OTHER PHILOSPHIES</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lnSpc>
                <a:spcPct val="80000"/>
              </a:lnSpc>
              <a:buSzPct val="120000"/>
            </a:pPr>
            <a:r>
              <a:rPr lang="en-US" altLang="en-US" dirty="0">
                <a:latin typeface="Times New Roman" panose="02020603050405020304" pitchFamily="18" charset="0"/>
                <a:cs typeface="Times New Roman" panose="02020603050405020304" pitchFamily="18" charset="0"/>
              </a:rPr>
              <a:t> Having long-term philosophy that</a:t>
            </a:r>
          </a:p>
          <a:p>
            <a:pPr marL="0" indent="0" algn="just">
              <a:lnSpc>
                <a:spcPct val="80000"/>
              </a:lnSpc>
              <a:buNone/>
            </a:pPr>
            <a:r>
              <a:rPr lang="en-US" altLang="en-US" dirty="0">
                <a:latin typeface="Times New Roman" panose="02020603050405020304" pitchFamily="18" charset="0"/>
                <a:cs typeface="Times New Roman" panose="02020603050405020304" pitchFamily="18" charset="0"/>
              </a:rPr>
              <a:t>     drives a long-term approach to </a:t>
            </a:r>
          </a:p>
          <a:p>
            <a:pPr marL="0" indent="0" algn="just">
              <a:lnSpc>
                <a:spcPct val="80000"/>
              </a:lnSpc>
              <a:buNone/>
            </a:pPr>
            <a:r>
              <a:rPr lang="en-US" altLang="en-US" dirty="0">
                <a:latin typeface="Times New Roman" panose="02020603050405020304" pitchFamily="18" charset="0"/>
                <a:cs typeface="Times New Roman" panose="02020603050405020304" pitchFamily="18" charset="0"/>
              </a:rPr>
              <a:t>     building a learning </a:t>
            </a:r>
            <a:r>
              <a:rPr lang="en-US" altLang="en-US" dirty="0" smtClean="0">
                <a:latin typeface="Times New Roman" panose="02020603050405020304" pitchFamily="18" charset="0"/>
                <a:cs typeface="Times New Roman" panose="02020603050405020304" pitchFamily="18" charset="0"/>
              </a:rPr>
              <a:t>organization</a:t>
            </a:r>
          </a:p>
          <a:p>
            <a:pPr algn="just">
              <a:lnSpc>
                <a:spcPct val="80000"/>
              </a:lnSpc>
            </a:pPr>
            <a:r>
              <a:rPr lang="en-US" altLang="en-US" dirty="0" smtClean="0">
                <a:latin typeface="Times New Roman" panose="02020603050405020304" pitchFamily="18" charset="0"/>
                <a:cs typeface="Times New Roman" panose="02020603050405020304" pitchFamily="18" charset="0"/>
              </a:rPr>
              <a:t>The </a:t>
            </a:r>
            <a:r>
              <a:rPr lang="en-US" altLang="en-US" dirty="0">
                <a:latin typeface="Times New Roman" panose="02020603050405020304" pitchFamily="18" charset="0"/>
                <a:cs typeface="Times New Roman" panose="02020603050405020304" pitchFamily="18" charset="0"/>
              </a:rPr>
              <a:t>right process will produce the right </a:t>
            </a:r>
            <a:r>
              <a:rPr lang="en-US" altLang="en-US" dirty="0" smtClean="0">
                <a:latin typeface="Times New Roman" panose="02020603050405020304" pitchFamily="18" charset="0"/>
                <a:cs typeface="Times New Roman" panose="02020603050405020304" pitchFamily="18" charset="0"/>
              </a:rPr>
              <a:t>results</a:t>
            </a:r>
          </a:p>
          <a:p>
            <a:pPr algn="just">
              <a:lnSpc>
                <a:spcPct val="80000"/>
              </a:lnSpc>
            </a:pPr>
            <a:r>
              <a:rPr lang="en-US" altLang="en-US" dirty="0" smtClean="0">
                <a:latin typeface="Times New Roman" panose="02020603050405020304" pitchFamily="18" charset="0"/>
                <a:cs typeface="Times New Roman" panose="02020603050405020304" pitchFamily="18" charset="0"/>
              </a:rPr>
              <a:t>Add </a:t>
            </a:r>
            <a:r>
              <a:rPr lang="en-US" altLang="en-US" dirty="0">
                <a:latin typeface="Times New Roman" panose="02020603050405020304" pitchFamily="18" charset="0"/>
                <a:cs typeface="Times New Roman" panose="02020603050405020304" pitchFamily="18" charset="0"/>
              </a:rPr>
              <a:t>value to the organization by developing its people and </a:t>
            </a:r>
            <a:r>
              <a:rPr lang="en-US" altLang="en-US" dirty="0" smtClean="0">
                <a:latin typeface="Times New Roman" panose="02020603050405020304" pitchFamily="18" charset="0"/>
                <a:cs typeface="Times New Roman" panose="02020603050405020304" pitchFamily="18" charset="0"/>
              </a:rPr>
              <a:t>partners</a:t>
            </a:r>
          </a:p>
          <a:p>
            <a:pPr algn="just">
              <a:lnSpc>
                <a:spcPct val="80000"/>
              </a:lnSpc>
            </a:pPr>
            <a:r>
              <a:rPr lang="en-US" altLang="en-US" dirty="0" smtClean="0">
                <a:latin typeface="Times New Roman" panose="02020603050405020304" pitchFamily="18" charset="0"/>
                <a:cs typeface="Times New Roman" panose="02020603050405020304" pitchFamily="18" charset="0"/>
              </a:rPr>
              <a:t>Continuously </a:t>
            </a:r>
            <a:r>
              <a:rPr lang="en-US" altLang="en-US" dirty="0">
                <a:latin typeface="Times New Roman" panose="02020603050405020304" pitchFamily="18" charset="0"/>
                <a:cs typeface="Times New Roman" panose="02020603050405020304" pitchFamily="18" charset="0"/>
              </a:rPr>
              <a:t>solving root problems to drive organizational </a:t>
            </a:r>
            <a:r>
              <a:rPr lang="en-US" altLang="en-US" dirty="0" smtClean="0">
                <a:latin typeface="Times New Roman" panose="02020603050405020304" pitchFamily="18" charset="0"/>
                <a:cs typeface="Times New Roman" panose="02020603050405020304" pitchFamily="18" charset="0"/>
              </a:rPr>
              <a:t>learning</a:t>
            </a:r>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50454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Concepts of Toyota Production System</a:t>
            </a:r>
            <a:endParaRPr lang="en-IN" b="1"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2002654" y="1706172"/>
            <a:ext cx="3432345" cy="3578662"/>
          </a:xfrm>
          <a:prstGeom prst="rect">
            <a:avLst/>
          </a:prstGeom>
        </p:spPr>
      </p:pic>
      <p:sp>
        <p:nvSpPr>
          <p:cNvPr id="5" name="Rectangle 4"/>
          <p:cNvSpPr/>
          <p:nvPr/>
        </p:nvSpPr>
        <p:spPr>
          <a:xfrm>
            <a:off x="6096000" y="1706172"/>
            <a:ext cx="5408612" cy="646331"/>
          </a:xfrm>
          <a:prstGeom prst="rect">
            <a:avLst/>
          </a:prstGeom>
        </p:spPr>
        <p:txBody>
          <a:bodyPr wrap="square">
            <a:spAutoFit/>
          </a:bodyPr>
          <a:lstStyle/>
          <a:p>
            <a:pPr marL="285750" indent="-285750">
              <a:buFont typeface="Arial" panose="020B0604020202020204" pitchFamily="34" charset="0"/>
              <a:buChar char="•"/>
            </a:pPr>
            <a:r>
              <a:rPr lang="en-IN" dirty="0" smtClean="0">
                <a:latin typeface="Times New Roman" panose="02020603050405020304" pitchFamily="18" charset="0"/>
                <a:cs typeface="Times New Roman" panose="02020603050405020304" pitchFamily="18" charset="0"/>
              </a:rPr>
              <a:t>JIDOKA</a:t>
            </a:r>
          </a:p>
          <a:p>
            <a:pPr marL="285750" indent="-285750">
              <a:buFont typeface="Arial" panose="020B0604020202020204" pitchFamily="34" charset="0"/>
              <a:buChar char="•"/>
            </a:pPr>
            <a:r>
              <a:rPr lang="en-IN" dirty="0" smtClean="0">
                <a:latin typeface="Times New Roman" panose="02020603050405020304" pitchFamily="18" charset="0"/>
                <a:cs typeface="Times New Roman" panose="02020603050405020304" pitchFamily="18" charset="0"/>
              </a:rPr>
              <a:t>JUST-IN-TIME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86090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400" kern="0" dirty="0" err="1">
                <a:solidFill>
                  <a:srgbClr val="990000"/>
                </a:solidFill>
                <a:latin typeface="Times New Roman"/>
                <a:cs typeface="Arial"/>
              </a:rPr>
              <a:t>Jidoka</a:t>
            </a:r>
            <a:endParaRPr lang="en-IN" dirty="0"/>
          </a:p>
        </p:txBody>
      </p:sp>
      <p:sp>
        <p:nvSpPr>
          <p:cNvPr id="3" name="Content Placeholder 2"/>
          <p:cNvSpPr>
            <a:spLocks noGrp="1"/>
          </p:cNvSpPr>
          <p:nvPr>
            <p:ph idx="1"/>
          </p:nvPr>
        </p:nvSpPr>
        <p:spPr/>
        <p:txBody>
          <a:bodyPr>
            <a:noAutofit/>
          </a:bodyPr>
          <a:lstStyle/>
          <a:p>
            <a:pPr>
              <a:lnSpc>
                <a:spcPct val="80000"/>
              </a:lnSpc>
            </a:pPr>
            <a:endParaRPr lang="en-US" altLang="en-US" b="1" i="1" dirty="0">
              <a:latin typeface="Times New Roman" panose="02020603050405020304" pitchFamily="18" charset="0"/>
              <a:cs typeface="Times New Roman" panose="02020603050405020304" pitchFamily="18" charset="0"/>
            </a:endParaRPr>
          </a:p>
          <a:p>
            <a:pPr>
              <a:lnSpc>
                <a:spcPct val="80000"/>
              </a:lnSpc>
            </a:pPr>
            <a:r>
              <a:rPr lang="en-US" altLang="en-US" b="1" i="1" dirty="0" err="1">
                <a:latin typeface="Times New Roman" panose="02020603050405020304" pitchFamily="18" charset="0"/>
                <a:cs typeface="Times New Roman" panose="02020603050405020304" pitchFamily="18" charset="0"/>
              </a:rPr>
              <a:t>Jidoka</a:t>
            </a:r>
            <a:r>
              <a:rPr lang="en-US" altLang="en-US" b="1" i="1" dirty="0">
                <a:latin typeface="Times New Roman" panose="02020603050405020304" pitchFamily="18" charset="0"/>
                <a:cs typeface="Times New Roman" panose="02020603050405020304" pitchFamily="18" charset="0"/>
              </a:rPr>
              <a:t> means “automation with a human touch</a:t>
            </a:r>
            <a:r>
              <a:rPr lang="en-US" altLang="en-US" b="1" i="1" dirty="0" smtClean="0">
                <a:latin typeface="Times New Roman" panose="02020603050405020304" pitchFamily="18" charset="0"/>
                <a:cs typeface="Times New Roman" panose="02020603050405020304" pitchFamily="18" charset="0"/>
              </a:rPr>
              <a:t>”</a:t>
            </a:r>
            <a:endParaRPr lang="en-US" altLang="en-US" b="1" i="1" dirty="0">
              <a:latin typeface="Times New Roman" panose="02020603050405020304" pitchFamily="18" charset="0"/>
              <a:cs typeface="Times New Roman" panose="02020603050405020304" pitchFamily="18" charset="0"/>
            </a:endParaRPr>
          </a:p>
          <a:p>
            <a:pPr>
              <a:lnSpc>
                <a:spcPct val="80000"/>
              </a:lnSpc>
            </a:pPr>
            <a:r>
              <a:rPr lang="en-US" altLang="en-US" b="1" i="1" dirty="0" err="1">
                <a:latin typeface="Times New Roman" panose="02020603050405020304" pitchFamily="18" charset="0"/>
                <a:cs typeface="Times New Roman" panose="02020603050405020304" pitchFamily="18" charset="0"/>
              </a:rPr>
              <a:t>Jidoka</a:t>
            </a:r>
            <a:r>
              <a:rPr lang="en-US" altLang="en-US" dirty="0">
                <a:latin typeface="Times New Roman" panose="02020603050405020304" pitchFamily="18" charset="0"/>
                <a:cs typeface="Times New Roman" panose="02020603050405020304" pitchFamily="18" charset="0"/>
              </a:rPr>
              <a:t>, in the production context means not allowing defective parts to go from one work station to the next. It specifically refers to machines or the production line itself being able to stop automatically in abnormal conditions (for example, when a machine breaks down or when defective parts are produced). This </a:t>
            </a:r>
            <a:r>
              <a:rPr lang="en-US" altLang="en-US" i="1" dirty="0">
                <a:latin typeface="Times New Roman" panose="02020603050405020304" pitchFamily="18" charset="0"/>
                <a:cs typeface="Times New Roman" panose="02020603050405020304" pitchFamily="18" charset="0"/>
              </a:rPr>
              <a:t>Automation</a:t>
            </a:r>
            <a:r>
              <a:rPr lang="en-US" altLang="en-US" dirty="0">
                <a:latin typeface="Times New Roman" panose="02020603050405020304" pitchFamily="18" charset="0"/>
                <a:cs typeface="Times New Roman" panose="02020603050405020304" pitchFamily="18" charset="0"/>
              </a:rPr>
              <a:t> allows machines to run autonomously, as they will stop when a problem occurs. </a:t>
            </a:r>
          </a:p>
          <a:p>
            <a:pPr>
              <a:lnSpc>
                <a:spcPct val="80000"/>
              </a:lnSpc>
            </a:pPr>
            <a:r>
              <a:rPr lang="en-US" altLang="en-US" b="1" i="1" dirty="0" err="1">
                <a:latin typeface="Times New Roman" panose="02020603050405020304" pitchFamily="18" charset="0"/>
                <a:cs typeface="Times New Roman" panose="02020603050405020304" pitchFamily="18" charset="0"/>
              </a:rPr>
              <a:t>Jidoka</a:t>
            </a:r>
            <a:r>
              <a:rPr lang="en-US" altLang="en-US" b="1" i="1"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is also used when individual people encounter a problem at their work station. They are responsible for correcting the problem - if they cannot, they should stop the line rather than let the defective part do.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1732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kern="0" dirty="0" err="1">
                <a:solidFill>
                  <a:srgbClr val="990000"/>
                </a:solidFill>
                <a:latin typeface="Times New Roman"/>
                <a:cs typeface="Arial"/>
              </a:rPr>
              <a:t>Jidoka</a:t>
            </a:r>
            <a:endParaRPr lang="en-IN" dirty="0"/>
          </a:p>
        </p:txBody>
      </p:sp>
      <p:sp>
        <p:nvSpPr>
          <p:cNvPr id="3" name="Content Placeholder 2"/>
          <p:cNvSpPr>
            <a:spLocks noGrp="1"/>
          </p:cNvSpPr>
          <p:nvPr>
            <p:ph idx="1"/>
          </p:nvPr>
        </p:nvSpPr>
        <p:spPr/>
        <p:txBody>
          <a:bodyPr/>
          <a:lstStyle/>
          <a:p>
            <a:r>
              <a:rPr lang="en-US" altLang="zh-TW" dirty="0">
                <a:latin typeface="Times New Roman" panose="02020603050405020304" pitchFamily="18" charset="0"/>
                <a:ea typeface="新細明體" pitchFamily="18" charset="-120"/>
                <a:cs typeface="Times New Roman" panose="02020603050405020304" pitchFamily="18" charset="0"/>
              </a:rPr>
              <a:t>First used by </a:t>
            </a:r>
            <a:r>
              <a:rPr lang="en-US" altLang="zh-TW" dirty="0" err="1">
                <a:latin typeface="Times New Roman" panose="02020603050405020304" pitchFamily="18" charset="0"/>
                <a:ea typeface="新細明體" pitchFamily="18" charset="-120"/>
                <a:cs typeface="Times New Roman" panose="02020603050405020304" pitchFamily="18" charset="0"/>
              </a:rPr>
              <a:t>Sakichi</a:t>
            </a:r>
            <a:r>
              <a:rPr lang="en-US" altLang="zh-TW" dirty="0">
                <a:latin typeface="Times New Roman" panose="02020603050405020304" pitchFamily="18" charset="0"/>
                <a:ea typeface="新細明體" pitchFamily="18" charset="-120"/>
                <a:cs typeface="Times New Roman" panose="02020603050405020304" pitchFamily="18" charset="0"/>
              </a:rPr>
              <a:t> Toyoda at the beginning of the 20th century</a:t>
            </a:r>
          </a:p>
          <a:p>
            <a:endParaRPr lang="en-US" altLang="zh-TW" dirty="0">
              <a:latin typeface="Times New Roman" panose="02020603050405020304" pitchFamily="18" charset="0"/>
              <a:ea typeface="新細明體" pitchFamily="18" charset="-120"/>
              <a:cs typeface="Times New Roman" panose="02020603050405020304" pitchFamily="18" charset="0"/>
            </a:endParaRPr>
          </a:p>
          <a:p>
            <a:r>
              <a:rPr lang="en-US" altLang="zh-TW" dirty="0">
                <a:latin typeface="Times New Roman" panose="02020603050405020304" pitchFamily="18" charset="0"/>
                <a:ea typeface="新細明體" pitchFamily="18" charset="-120"/>
                <a:cs typeface="Times New Roman" panose="02020603050405020304" pitchFamily="18" charset="0"/>
              </a:rPr>
              <a:t>A pillar of the Toyota Production System</a:t>
            </a:r>
          </a:p>
          <a:p>
            <a:endParaRPr lang="en-US" altLang="zh-TW" dirty="0">
              <a:latin typeface="Times New Roman" panose="02020603050405020304" pitchFamily="18" charset="0"/>
              <a:ea typeface="新細明體" pitchFamily="18" charset="-120"/>
              <a:cs typeface="Times New Roman" panose="02020603050405020304" pitchFamily="18" charset="0"/>
            </a:endParaRPr>
          </a:p>
          <a:p>
            <a:r>
              <a:rPr lang="en-US" altLang="zh-TW" dirty="0" err="1">
                <a:latin typeface="Times New Roman" panose="02020603050405020304" pitchFamily="18" charset="0"/>
                <a:ea typeface="新細明體" pitchFamily="18" charset="-120"/>
                <a:cs typeface="Times New Roman" panose="02020603050405020304" pitchFamily="18" charset="0"/>
              </a:rPr>
              <a:t>Jidoka</a:t>
            </a:r>
            <a:r>
              <a:rPr lang="en-US" altLang="zh-TW" dirty="0">
                <a:latin typeface="Times New Roman" panose="02020603050405020304" pitchFamily="18" charset="0"/>
                <a:ea typeface="新細明體" pitchFamily="18" charset="-120"/>
                <a:cs typeface="Times New Roman" panose="02020603050405020304" pitchFamily="18" charset="0"/>
              </a:rPr>
              <a:t> is an important component of Lean Manufacturing Process.</a:t>
            </a:r>
          </a:p>
          <a:p>
            <a:endParaRPr lang="en-US" altLang="en-US" dirty="0">
              <a:latin typeface="Times New Roman" panose="02020603050405020304" pitchFamily="18" charset="0"/>
              <a:ea typeface="新細明體" pitchFamily="18" charset="-12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23396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PRINCIPLES</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80000"/>
              </a:lnSpc>
            </a:pPr>
            <a:r>
              <a:rPr lang="en-US" altLang="en-US" b="1" i="1" dirty="0" err="1">
                <a:latin typeface="Times New Roman" panose="02020603050405020304" pitchFamily="18" charset="0"/>
                <a:cs typeface="Times New Roman" panose="02020603050405020304" pitchFamily="18" charset="0"/>
              </a:rPr>
              <a:t>Jidoka</a:t>
            </a:r>
            <a:r>
              <a:rPr lang="en-US" altLang="en-US" dirty="0">
                <a:latin typeface="Times New Roman" panose="02020603050405020304" pitchFamily="18" charset="0"/>
                <a:cs typeface="Times New Roman" panose="02020603050405020304" pitchFamily="18" charset="0"/>
              </a:rPr>
              <a:t> prevents the production of defective products, eliminates overproduction and focuses attention on understanding the problem and ensuring that it never recurs. It is a quality control process that applies the following four principles:</a:t>
            </a:r>
          </a:p>
          <a:p>
            <a:pPr>
              <a:lnSpc>
                <a:spcPct val="80000"/>
              </a:lnSpc>
              <a:buNone/>
            </a:pPr>
            <a:endParaRPr lang="en-US" altLang="en-US" dirty="0">
              <a:latin typeface="Times New Roman" panose="02020603050405020304" pitchFamily="18" charset="0"/>
              <a:cs typeface="Times New Roman" panose="02020603050405020304" pitchFamily="18" charset="0"/>
            </a:endParaRPr>
          </a:p>
          <a:p>
            <a:pPr>
              <a:lnSpc>
                <a:spcPct val="80000"/>
              </a:lnSpc>
              <a:buNone/>
            </a:pPr>
            <a:r>
              <a:rPr lang="en-US" altLang="en-US" dirty="0">
                <a:latin typeface="Times New Roman" panose="02020603050405020304" pitchFamily="18" charset="0"/>
                <a:cs typeface="Times New Roman" panose="02020603050405020304" pitchFamily="18" charset="0"/>
              </a:rPr>
              <a:t>1. Detect the abnormality. </a:t>
            </a:r>
          </a:p>
          <a:p>
            <a:pPr>
              <a:lnSpc>
                <a:spcPct val="80000"/>
              </a:lnSpc>
              <a:buNone/>
            </a:pPr>
            <a:r>
              <a:rPr lang="en-US" altLang="en-US" dirty="0">
                <a:latin typeface="Times New Roman" panose="02020603050405020304" pitchFamily="18" charset="0"/>
                <a:cs typeface="Times New Roman" panose="02020603050405020304" pitchFamily="18" charset="0"/>
              </a:rPr>
              <a:t>2. Stop. </a:t>
            </a:r>
          </a:p>
          <a:p>
            <a:pPr>
              <a:lnSpc>
                <a:spcPct val="80000"/>
              </a:lnSpc>
              <a:buNone/>
            </a:pPr>
            <a:r>
              <a:rPr lang="en-US" altLang="en-US" dirty="0">
                <a:latin typeface="Times New Roman" panose="02020603050405020304" pitchFamily="18" charset="0"/>
                <a:cs typeface="Times New Roman" panose="02020603050405020304" pitchFamily="18" charset="0"/>
              </a:rPr>
              <a:t>3. Fix or correct the immediate condition. </a:t>
            </a:r>
          </a:p>
          <a:p>
            <a:pPr>
              <a:lnSpc>
                <a:spcPct val="80000"/>
              </a:lnSpc>
              <a:buNone/>
            </a:pPr>
            <a:r>
              <a:rPr lang="en-US" altLang="en-US" dirty="0">
                <a:latin typeface="Times New Roman" panose="02020603050405020304" pitchFamily="18" charset="0"/>
                <a:cs typeface="Times New Roman" panose="02020603050405020304" pitchFamily="18" charset="0"/>
              </a:rPr>
              <a:t>4. Investigate the root cause and install a countermeasure.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5715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zh-TW" b="1" dirty="0">
                <a:solidFill>
                  <a:srgbClr val="FF0000"/>
                </a:solidFill>
                <a:latin typeface="Times New Roman" panose="02020603050405020304" pitchFamily="18" charset="0"/>
                <a:ea typeface="新細明體" pitchFamily="18" charset="-120"/>
                <a:cs typeface="Times New Roman" panose="02020603050405020304" pitchFamily="18" charset="0"/>
              </a:rPr>
              <a:t>A Closer Look at </a:t>
            </a:r>
            <a:r>
              <a:rPr lang="en-US" altLang="zh-TW" b="1" dirty="0" err="1">
                <a:solidFill>
                  <a:srgbClr val="FF0000"/>
                </a:solidFill>
                <a:latin typeface="Times New Roman" panose="02020603050405020304" pitchFamily="18" charset="0"/>
                <a:ea typeface="新細明體" pitchFamily="18" charset="-120"/>
                <a:cs typeface="Times New Roman" panose="02020603050405020304" pitchFamily="18" charset="0"/>
              </a:rPr>
              <a:t>Jidoka</a:t>
            </a:r>
            <a:r>
              <a:rPr lang="en-US" altLang="zh-TW" b="1" dirty="0">
                <a:solidFill>
                  <a:srgbClr val="FF0000"/>
                </a:solidFill>
                <a:latin typeface="Times New Roman" panose="02020603050405020304" pitchFamily="18" charset="0"/>
                <a:ea typeface="新細明體" pitchFamily="18" charset="-120"/>
                <a:cs typeface="Times New Roman" panose="02020603050405020304" pitchFamily="18" charset="0"/>
              </a:rPr>
              <a:t> - Concept</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Picture 3" descr="jidoka-760940"/>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859427" y="1771135"/>
            <a:ext cx="5562600" cy="4114800"/>
          </a:xfrm>
          <a:noFill/>
        </p:spPr>
      </p:pic>
    </p:spTree>
    <p:extLst>
      <p:ext uri="{BB962C8B-B14F-4D97-AF65-F5344CB8AC3E}">
        <p14:creationId xmlns:p14="http://schemas.microsoft.com/office/powerpoint/2010/main" val="2455854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Purpose &amp; Implementation</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The purpose of automation is that it makes possible the rapid or immediate address, identification and correction of mistakes that occur in a process. Automation relieves the worker of the need to continuously judge whether the operation of the machine is normal; their efforts are now only engaged when there is a problem alerted by the machine.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23031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nSpc>
                <a:spcPct val="80000"/>
              </a:lnSpc>
            </a:pPr>
            <a:r>
              <a:rPr lang="en-US" altLang="en-US" dirty="0">
                <a:latin typeface="Times New Roman" panose="02020603050405020304" pitchFamily="18" charset="0"/>
                <a:cs typeface="Times New Roman" panose="02020603050405020304" pitchFamily="18" charset="0"/>
              </a:rPr>
              <a:t>For instance rather than waiting until the end of a production line to inspect a finished product, automation may be employed at early steps in the process to reduce the amount of work that is added to a defective product.</a:t>
            </a:r>
          </a:p>
          <a:p>
            <a:pPr>
              <a:lnSpc>
                <a:spcPct val="80000"/>
              </a:lnSpc>
            </a:pPr>
            <a:r>
              <a:rPr lang="en-US" altLang="en-US" dirty="0">
                <a:latin typeface="Times New Roman" panose="02020603050405020304" pitchFamily="18" charset="0"/>
                <a:cs typeface="Times New Roman" panose="02020603050405020304" pitchFamily="18" charset="0"/>
              </a:rPr>
              <a:t>A worker who is self-inspecting their own work, or source-inspecting the work produced immediately before their work station is encouraged to stop the line when a defect is found. </a:t>
            </a:r>
          </a:p>
          <a:p>
            <a:pPr>
              <a:lnSpc>
                <a:spcPct val="80000"/>
              </a:lnSpc>
            </a:pPr>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5444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Once the line is stopped a supervisor or person designated to help correct problems gives immediate attention to the problem the worker or machine has discovered. To complete </a:t>
            </a:r>
            <a:r>
              <a:rPr lang="en-US" altLang="en-US" b="1" i="1" dirty="0" err="1">
                <a:latin typeface="Times New Roman" panose="02020603050405020304" pitchFamily="18" charset="0"/>
                <a:cs typeface="Times New Roman" panose="02020603050405020304" pitchFamily="18" charset="0"/>
              </a:rPr>
              <a:t>Jidoka</a:t>
            </a:r>
            <a:r>
              <a:rPr lang="en-US" altLang="en-US" dirty="0">
                <a:latin typeface="Times New Roman" panose="02020603050405020304" pitchFamily="18" charset="0"/>
                <a:cs typeface="Times New Roman" panose="02020603050405020304" pitchFamily="18" charset="0"/>
              </a:rPr>
              <a:t>, not only is the defect corrected in the product where discovered, but the process is evaluated and changed to remove the possibility of making the same mistake again. </a:t>
            </a:r>
          </a:p>
          <a:p>
            <a:endParaRPr lang="en-IN"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22364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Andon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38550" y="2133600"/>
            <a:ext cx="4766061" cy="3777622"/>
          </a:xfrm>
        </p:spPr>
        <p:txBody>
          <a:bodyPr/>
          <a:lstStyle/>
          <a:p>
            <a:r>
              <a:rPr lang="en-US" altLang="en-US" dirty="0">
                <a:latin typeface="Times New Roman" panose="02020603050405020304" pitchFamily="18" charset="0"/>
                <a:cs typeface="Times New Roman" panose="02020603050405020304" pitchFamily="18" charset="0"/>
              </a:rPr>
              <a:t>A tool of visual management, originating from the Japanese for "Lamp". Lights placed on machines or on production lines to indicate operation status. Commonly color-coded are:</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r>
              <a:rPr lang="en-US" altLang="en-US" dirty="0">
                <a:solidFill>
                  <a:srgbClr val="33CC33"/>
                </a:solidFill>
                <a:latin typeface="Times New Roman" panose="02020603050405020304" pitchFamily="18" charset="0"/>
                <a:cs typeface="Times New Roman" panose="02020603050405020304" pitchFamily="18" charset="0"/>
              </a:rPr>
              <a:t>Green</a:t>
            </a:r>
            <a:r>
              <a:rPr lang="en-US" altLang="en-US" dirty="0">
                <a:latin typeface="Times New Roman" panose="02020603050405020304" pitchFamily="18" charset="0"/>
                <a:cs typeface="Times New Roman" panose="02020603050405020304" pitchFamily="18" charset="0"/>
              </a:rPr>
              <a:t>: normal operations</a:t>
            </a:r>
            <a:br>
              <a:rPr lang="en-US" altLang="en-US" dirty="0">
                <a:latin typeface="Times New Roman" panose="02020603050405020304" pitchFamily="18" charset="0"/>
                <a:cs typeface="Times New Roman" panose="02020603050405020304" pitchFamily="18" charset="0"/>
              </a:rPr>
            </a:br>
            <a:r>
              <a:rPr lang="en-US" altLang="en-US" b="1" dirty="0">
                <a:latin typeface="Times New Roman" panose="02020603050405020304" pitchFamily="18" charset="0"/>
                <a:cs typeface="Times New Roman" panose="02020603050405020304" pitchFamily="18" charset="0"/>
              </a:rPr>
              <a:t>- </a:t>
            </a:r>
            <a:r>
              <a:rPr lang="en-US" altLang="en-US" b="1" dirty="0">
                <a:solidFill>
                  <a:srgbClr val="FFC000"/>
                </a:solidFill>
                <a:latin typeface="Times New Roman" panose="02020603050405020304" pitchFamily="18" charset="0"/>
                <a:cs typeface="Times New Roman" panose="02020603050405020304" pitchFamily="18" charset="0"/>
              </a:rPr>
              <a:t>Yellow</a:t>
            </a:r>
            <a:r>
              <a:rPr lang="en-US" altLang="en-US" b="1"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changeover or      planned maintenance</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r>
              <a:rPr lang="en-US" altLang="en-US" dirty="0">
                <a:solidFill>
                  <a:srgbClr val="CC0000"/>
                </a:solidFill>
                <a:latin typeface="Times New Roman" panose="02020603050405020304" pitchFamily="18" charset="0"/>
                <a:cs typeface="Times New Roman" panose="02020603050405020304" pitchFamily="18" charset="0"/>
              </a:rPr>
              <a:t>Red</a:t>
            </a:r>
            <a:r>
              <a:rPr lang="en-US" altLang="en-US" dirty="0">
                <a:latin typeface="Times New Roman" panose="02020603050405020304" pitchFamily="18" charset="0"/>
                <a:cs typeface="Times New Roman" panose="02020603050405020304" pitchFamily="18" charset="0"/>
              </a:rPr>
              <a:t>: abnormal, machine down</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Often combined an audible signal such as music or an alarm </a:t>
            </a:r>
          </a:p>
          <a:p>
            <a:endParaRPr lang="en-IN" dirty="0">
              <a:latin typeface="Times New Roman" panose="02020603050405020304" pitchFamily="18" charset="0"/>
              <a:cs typeface="Times New Roman" panose="02020603050405020304" pitchFamily="18" charset="0"/>
            </a:endParaRPr>
          </a:p>
        </p:txBody>
      </p:sp>
      <p:pic>
        <p:nvPicPr>
          <p:cNvPr id="4" name="Picture 5" descr="And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635211" y="2133600"/>
            <a:ext cx="3733800" cy="3657600"/>
          </a:xfrm>
          <a:prstGeom prst="rect">
            <a:avLst/>
          </a:prstGeom>
          <a:noFill/>
        </p:spPr>
      </p:pic>
    </p:spTree>
    <p:extLst>
      <p:ext uri="{BB962C8B-B14F-4D97-AF65-F5344CB8AC3E}">
        <p14:creationId xmlns:p14="http://schemas.microsoft.com/office/powerpoint/2010/main" val="289495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Andon Display Board</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689861" y="2035489"/>
            <a:ext cx="6249988" cy="3777622"/>
          </a:xfrm>
        </p:spPr>
        <p:txBody>
          <a:bodyPr/>
          <a:lstStyle/>
          <a:p>
            <a:r>
              <a:rPr lang="en-US" altLang="en-US" dirty="0">
                <a:latin typeface="Times New Roman" panose="02020603050405020304" pitchFamily="18" charset="0"/>
                <a:cs typeface="Times New Roman" panose="02020603050405020304" pitchFamily="18" charset="0"/>
              </a:rPr>
              <a:t> 	When a problem arises and is communicated via the "</a:t>
            </a:r>
            <a:r>
              <a:rPr lang="en-US" altLang="en-US" dirty="0" err="1">
                <a:latin typeface="Times New Roman" panose="02020603050405020304" pitchFamily="18" charset="0"/>
                <a:cs typeface="Times New Roman" panose="02020603050405020304" pitchFamily="18" charset="0"/>
              </a:rPr>
              <a:t>andon</a:t>
            </a:r>
            <a:r>
              <a:rPr lang="en-US" altLang="en-US" dirty="0">
                <a:latin typeface="Times New Roman" panose="02020603050405020304" pitchFamily="18" charset="0"/>
                <a:cs typeface="Times New Roman" panose="02020603050405020304" pitchFamily="18" charset="0"/>
              </a:rPr>
              <a:t> - problem display board (A type of visual control that displays the current state of work i.e., abnormal conditions, work instructions, and job progress information. It is one of the main tools of </a:t>
            </a:r>
            <a:r>
              <a:rPr lang="en-US" altLang="en-US" dirty="0" err="1">
                <a:latin typeface="Times New Roman" panose="02020603050405020304" pitchFamily="18" charset="0"/>
                <a:cs typeface="Times New Roman" panose="02020603050405020304" pitchFamily="18" charset="0"/>
              </a:rPr>
              <a:t>Jidoka</a:t>
            </a:r>
            <a:r>
              <a:rPr lang="en-US" altLang="en-US" dirty="0">
                <a:latin typeface="Times New Roman" panose="02020603050405020304" pitchFamily="18" charset="0"/>
                <a:cs typeface="Times New Roman" panose="02020603050405020304" pitchFamily="18" charset="0"/>
              </a:rPr>
              <a:t>) operators can confidently continue performing work at another machine, as well as easily identify the problem cause and prevent its recurrence. </a:t>
            </a:r>
          </a:p>
          <a:p>
            <a:endParaRPr lang="en-IN" dirty="0">
              <a:latin typeface="Times New Roman" panose="02020603050405020304" pitchFamily="18" charset="0"/>
              <a:cs typeface="Times New Roman" panose="02020603050405020304" pitchFamily="18" charset="0"/>
            </a:endParaRPr>
          </a:p>
        </p:txBody>
      </p:sp>
      <p:pic>
        <p:nvPicPr>
          <p:cNvPr id="4" name="Picture 7" descr="andon_anim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a:xfrm>
            <a:off x="457200" y="1828800"/>
            <a:ext cx="3848100" cy="4114800"/>
          </a:xfrm>
          <a:prstGeom prst="rect">
            <a:avLst/>
          </a:prstGeom>
          <a:noFill/>
        </p:spPr>
      </p:pic>
    </p:spTree>
    <p:extLst>
      <p:ext uri="{BB962C8B-B14F-4D97-AF65-F5344CB8AC3E}">
        <p14:creationId xmlns:p14="http://schemas.microsoft.com/office/powerpoint/2010/main" val="30244929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CC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Just-in-time</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defRPr/>
            </a:pPr>
            <a:r>
              <a:rPr lang="en-US" dirty="0">
                <a:latin typeface="Times New Roman" panose="02020603050405020304" pitchFamily="18" charset="0"/>
                <a:cs typeface="Times New Roman" panose="02020603050405020304" pitchFamily="18" charset="0"/>
              </a:rPr>
              <a:t>JIT is a philosophy of continuous improvement in which non-value-adding activities (or wastes) are identified and removed for the purposes of:</a:t>
            </a:r>
          </a:p>
          <a:p>
            <a:pPr>
              <a:defRPr/>
            </a:pPr>
            <a:r>
              <a:rPr lang="en-US" dirty="0">
                <a:latin typeface="Times New Roman" panose="02020603050405020304" pitchFamily="18" charset="0"/>
                <a:cs typeface="Times New Roman" panose="02020603050405020304" pitchFamily="18" charset="0"/>
              </a:rPr>
              <a:t>Reducing Cost  </a:t>
            </a:r>
          </a:p>
          <a:p>
            <a:pPr>
              <a:defRPr/>
            </a:pPr>
            <a:r>
              <a:rPr lang="en-US" dirty="0">
                <a:latin typeface="Times New Roman" panose="02020603050405020304" pitchFamily="18" charset="0"/>
                <a:cs typeface="Times New Roman" panose="02020603050405020304" pitchFamily="18" charset="0"/>
              </a:rPr>
              <a:t>Improving Quality  </a:t>
            </a:r>
          </a:p>
          <a:p>
            <a:pPr>
              <a:defRPr/>
            </a:pPr>
            <a:r>
              <a:rPr lang="en-US" dirty="0">
                <a:latin typeface="Times New Roman" panose="02020603050405020304" pitchFamily="18" charset="0"/>
                <a:cs typeface="Times New Roman" panose="02020603050405020304" pitchFamily="18" charset="0"/>
              </a:rPr>
              <a:t>Improving Performance  </a:t>
            </a:r>
          </a:p>
          <a:p>
            <a:pPr>
              <a:defRPr/>
            </a:pPr>
            <a:r>
              <a:rPr lang="en-US" dirty="0">
                <a:latin typeface="Times New Roman" panose="02020603050405020304" pitchFamily="18" charset="0"/>
                <a:cs typeface="Times New Roman" panose="02020603050405020304" pitchFamily="18" charset="0"/>
              </a:rPr>
              <a:t>Improving Delivery  </a:t>
            </a:r>
          </a:p>
          <a:p>
            <a:pPr>
              <a:defRPr/>
            </a:pPr>
            <a:r>
              <a:rPr lang="en-US" dirty="0">
                <a:latin typeface="Times New Roman" panose="02020603050405020304" pitchFamily="18" charset="0"/>
                <a:cs typeface="Times New Roman" panose="02020603050405020304" pitchFamily="18" charset="0"/>
              </a:rPr>
              <a:t>Adding Flexibility  </a:t>
            </a:r>
          </a:p>
          <a:p>
            <a:pPr>
              <a:defRPr/>
            </a:pPr>
            <a:r>
              <a:rPr lang="en-US" dirty="0">
                <a:latin typeface="Times New Roman" panose="02020603050405020304" pitchFamily="18" charset="0"/>
                <a:cs typeface="Times New Roman" panose="02020603050405020304" pitchFamily="18" charset="0"/>
              </a:rPr>
              <a:t>Increase innovativeness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75491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lnSpc>
                <a:spcPct val="90000"/>
              </a:lnSpc>
              <a:defRPr/>
            </a:pPr>
            <a:r>
              <a:rPr lang="en-US" b="1" dirty="0">
                <a:solidFill>
                  <a:srgbClr val="CC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The American Production and Inventory Control Society (APICS) has the </a:t>
            </a:r>
            <a:br>
              <a:rPr lang="en-US" b="1" dirty="0">
                <a:solidFill>
                  <a:srgbClr val="CC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br>
            <a:r>
              <a:rPr lang="en-US" b="1" dirty="0">
                <a:solidFill>
                  <a:srgbClr val="CC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following definition of JIT: </a:t>
            </a:r>
            <a:br>
              <a:rPr lang="en-US" b="1" dirty="0">
                <a:solidFill>
                  <a:srgbClr val="CC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 philosophy of manufacturing based on planned elimination of all waste and continuous improvement of productivity.  It encompasses the successful execution of all manufacturing activities required to produce a final product, from design engineering to delivery and including all stages of conversion from raw material onward.  The primary elements include having only the required inventory when needed; to improve quality to zero defects; to reduce lead time by reducing setup times, queue lengths and lot sizes; to incrementally revise the operations themselves; and to accomplish these things at minimum cost."</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6333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defRPr/>
            </a:pPr>
            <a:r>
              <a:rPr lang="en-US" sz="4000" b="1" dirty="0">
                <a:solidFill>
                  <a:srgbClr val="CC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Three </a:t>
            </a:r>
            <a:r>
              <a:rPr lang="en-US" sz="4000" b="1" dirty="0" smtClean="0">
                <a:solidFill>
                  <a:srgbClr val="CC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elements</a:t>
            </a:r>
            <a:r>
              <a:rPr lang="en-US" sz="4000" dirty="0">
                <a:solidFill>
                  <a:srgbClr val="CC0000"/>
                </a:solidFill>
                <a:effectLst>
                  <a:outerShdw blurRad="38100" dist="38100" dir="2700000" algn="tl">
                    <a:srgbClr val="FFFFFF"/>
                  </a:outerShdw>
                </a:effectLst>
              </a:rPr>
              <a:t/>
            </a:r>
            <a:br>
              <a:rPr lang="en-US" sz="4000" dirty="0">
                <a:solidFill>
                  <a:srgbClr val="CC0000"/>
                </a:solidFill>
                <a:effectLst>
                  <a:outerShdw blurRad="38100" dist="38100" dir="2700000" algn="tl">
                    <a:srgbClr val="FFFFFF"/>
                  </a:outerShdw>
                </a:effectLst>
              </a:rPr>
            </a:br>
            <a:r>
              <a:rPr lang="en-US" sz="4000" dirty="0">
                <a:solidFill>
                  <a:srgbClr val="CC0000"/>
                </a:solidFill>
                <a:effectLst>
                  <a:outerShdw blurRad="38100" dist="38100" dir="2700000" algn="tl">
                    <a:srgbClr val="FFFFFF"/>
                  </a:outerShdw>
                </a:effectLst>
              </a:rPr>
              <a:t/>
            </a:r>
            <a:br>
              <a:rPr lang="en-US" sz="4000" dirty="0">
                <a:solidFill>
                  <a:srgbClr val="CC0000"/>
                </a:solidFill>
                <a:effectLst>
                  <a:outerShdw blurRad="38100" dist="38100" dir="2700000" algn="tl">
                    <a:srgbClr val="FFFFFF"/>
                  </a:outerShdw>
                </a:effectLst>
              </a:rPr>
            </a:br>
            <a:r>
              <a:rPr lang="en-US" dirty="0">
                <a:effectLst>
                  <a:outerShdw blurRad="38100" dist="38100" dir="2700000" algn="tl">
                    <a:srgbClr val="666633"/>
                  </a:outerShdw>
                </a:effectLst>
              </a:rPr>
              <a:t/>
            </a:r>
            <a:br>
              <a:rPr lang="en-US" dirty="0">
                <a:effectLst>
                  <a:outerShdw blurRad="38100" dist="38100" dir="2700000" algn="tl">
                    <a:srgbClr val="666633"/>
                  </a:outerShdw>
                </a:effectLst>
              </a:rPr>
            </a:br>
            <a:endParaRPr lang="en-IN" dirty="0"/>
          </a:p>
        </p:txBody>
      </p:sp>
      <p:pic>
        <p:nvPicPr>
          <p:cNvPr id="4" name="Picture 8" descr="Just%20in%20Time%20Pos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417512" y="1905000"/>
            <a:ext cx="4343400" cy="4736757"/>
          </a:xfrm>
          <a:prstGeom prst="rect">
            <a:avLst/>
          </a:prstGeom>
          <a:noFill/>
        </p:spPr>
      </p:pic>
      <p:sp>
        <p:nvSpPr>
          <p:cNvPr id="5" name="TextBox 4"/>
          <p:cNvSpPr txBox="1"/>
          <p:nvPr/>
        </p:nvSpPr>
        <p:spPr>
          <a:xfrm>
            <a:off x="6812692" y="1845275"/>
            <a:ext cx="2311851" cy="1569660"/>
          </a:xfrm>
          <a:prstGeom prst="rect">
            <a:avLst/>
          </a:prstGeom>
          <a:noFill/>
        </p:spPr>
        <p:txBody>
          <a:bodyPr wrap="none" rtlCol="0">
            <a:spAutoFit/>
          </a:bodyPr>
          <a:lstStyle/>
          <a:p>
            <a:pPr>
              <a:defRPr/>
            </a:pPr>
            <a:r>
              <a:rPr lang="en-US" sz="2400" dirty="0" err="1">
                <a:latin typeface="Times New Roman" panose="02020603050405020304" pitchFamily="18" charset="0"/>
                <a:cs typeface="Times New Roman" panose="02020603050405020304" pitchFamily="18" charset="0"/>
              </a:rPr>
              <a:t>Takt</a:t>
            </a:r>
            <a:r>
              <a:rPr lang="en-US" sz="2400" dirty="0">
                <a:latin typeface="Times New Roman" panose="02020603050405020304" pitchFamily="18" charset="0"/>
                <a:cs typeface="Times New Roman" panose="02020603050405020304" pitchFamily="18" charset="0"/>
              </a:rPr>
              <a:t> time</a:t>
            </a:r>
          </a:p>
          <a:p>
            <a:pPr>
              <a:defRPr/>
            </a:pPr>
            <a:r>
              <a:rPr lang="en-US" sz="2400" dirty="0">
                <a:latin typeface="Times New Roman" panose="02020603050405020304" pitchFamily="18" charset="0"/>
                <a:cs typeface="Times New Roman" panose="02020603050405020304" pitchFamily="18" charset="0"/>
              </a:rPr>
              <a:t>One-Piece Flow</a:t>
            </a:r>
          </a:p>
          <a:p>
            <a:pPr>
              <a:defRPr/>
            </a:pPr>
            <a:r>
              <a:rPr lang="en-US" sz="2400" dirty="0">
                <a:latin typeface="Times New Roman" panose="02020603050405020304" pitchFamily="18" charset="0"/>
                <a:cs typeface="Times New Roman" panose="02020603050405020304" pitchFamily="18" charset="0"/>
              </a:rPr>
              <a:t>Downstream pull</a:t>
            </a:r>
          </a:p>
          <a:p>
            <a:endParaRPr lang="en-IN" sz="2400" dirty="0"/>
          </a:p>
        </p:txBody>
      </p:sp>
    </p:spTree>
    <p:extLst>
      <p:ext uri="{BB962C8B-B14F-4D97-AF65-F5344CB8AC3E}">
        <p14:creationId xmlns:p14="http://schemas.microsoft.com/office/powerpoint/2010/main" val="3115404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jit_benefits_cs_hp_6x4"/>
          <p:cNvPicPr>
            <a:picLocks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106827" y="558113"/>
            <a:ext cx="8686800" cy="5943600"/>
          </a:xfrm>
          <a:noFill/>
        </p:spPr>
      </p:pic>
    </p:spTree>
    <p:extLst>
      <p:ext uri="{BB962C8B-B14F-4D97-AF65-F5344CB8AC3E}">
        <p14:creationId xmlns:p14="http://schemas.microsoft.com/office/powerpoint/2010/main" val="1062736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solidFill>
                  <a:srgbClr val="CC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JIT usually identifies seven prominent types of waste to be eliminated:</a:t>
            </a:r>
            <a:br>
              <a:rPr lang="en-US" b="1" dirty="0">
                <a:solidFill>
                  <a:srgbClr val="CC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defRPr/>
            </a:pPr>
            <a:r>
              <a:rPr lang="en-US" dirty="0">
                <a:latin typeface="Times New Roman" panose="02020603050405020304" pitchFamily="18" charset="0"/>
                <a:cs typeface="Times New Roman" panose="02020603050405020304" pitchFamily="18" charset="0"/>
              </a:rPr>
              <a:t>Waste from Overproduction  </a:t>
            </a:r>
          </a:p>
          <a:p>
            <a:pPr>
              <a:defRPr/>
            </a:pPr>
            <a:r>
              <a:rPr lang="en-US" dirty="0">
                <a:latin typeface="Times New Roman" panose="02020603050405020304" pitchFamily="18" charset="0"/>
                <a:cs typeface="Times New Roman" panose="02020603050405020304" pitchFamily="18" charset="0"/>
              </a:rPr>
              <a:t>Waste of waiting/idle time </a:t>
            </a:r>
          </a:p>
          <a:p>
            <a:pPr>
              <a:defRPr/>
            </a:pPr>
            <a:r>
              <a:rPr lang="en-US" dirty="0">
                <a:latin typeface="Times New Roman" panose="02020603050405020304" pitchFamily="18" charset="0"/>
                <a:cs typeface="Times New Roman" panose="02020603050405020304" pitchFamily="18" charset="0"/>
              </a:rPr>
              <a:t> Transportation Waste  </a:t>
            </a:r>
          </a:p>
          <a:p>
            <a:pPr>
              <a:defRPr/>
            </a:pPr>
            <a:r>
              <a:rPr lang="en-US" dirty="0">
                <a:latin typeface="Times New Roman" panose="02020603050405020304" pitchFamily="18" charset="0"/>
                <a:cs typeface="Times New Roman" panose="02020603050405020304" pitchFamily="18" charset="0"/>
              </a:rPr>
              <a:t>Inventory Waste </a:t>
            </a:r>
          </a:p>
          <a:p>
            <a:pPr>
              <a:defRPr/>
            </a:pPr>
            <a:r>
              <a:rPr lang="en-US" dirty="0">
                <a:latin typeface="Times New Roman" panose="02020603050405020304" pitchFamily="18" charset="0"/>
                <a:cs typeface="Times New Roman" panose="02020603050405020304" pitchFamily="18" charset="0"/>
              </a:rPr>
              <a:t> Processing Waste  </a:t>
            </a:r>
          </a:p>
          <a:p>
            <a:pPr>
              <a:defRPr/>
            </a:pPr>
            <a:r>
              <a:rPr lang="en-US" dirty="0">
                <a:latin typeface="Times New Roman" panose="02020603050405020304" pitchFamily="18" charset="0"/>
                <a:cs typeface="Times New Roman" panose="02020603050405020304" pitchFamily="18" charset="0"/>
              </a:rPr>
              <a:t>Waste of Motion  </a:t>
            </a:r>
          </a:p>
          <a:p>
            <a:pPr>
              <a:defRPr/>
            </a:pPr>
            <a:r>
              <a:rPr lang="en-US" dirty="0">
                <a:latin typeface="Times New Roman" panose="02020603050405020304" pitchFamily="18" charset="0"/>
                <a:cs typeface="Times New Roman" panose="02020603050405020304" pitchFamily="18" charset="0"/>
              </a:rPr>
              <a:t>Waste from Product Defects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7628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Toyota Production System</a:t>
            </a:r>
            <a:endParaRPr lang="en-IN" b="1" dirty="0">
              <a:solidFill>
                <a:srgbClr val="FF0000"/>
              </a:solidFill>
              <a:latin typeface="Times New Roman" panose="02020603050405020304" pitchFamily="18" charset="0"/>
              <a:cs typeface="Times New Roman" panose="02020603050405020304" pitchFamily="18" charset="0"/>
            </a:endParaRPr>
          </a:p>
        </p:txBody>
      </p:sp>
      <p:pic>
        <p:nvPicPr>
          <p:cNvPr id="4" name="Picture 3" descr="ToyotaHouse"/>
          <p:cNvPicPr>
            <a:picLocks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957384" y="1802027"/>
            <a:ext cx="8001000" cy="4267200"/>
          </a:xfrm>
          <a:noFill/>
        </p:spPr>
      </p:pic>
    </p:spTree>
    <p:extLst>
      <p:ext uri="{BB962C8B-B14F-4D97-AF65-F5344CB8AC3E}">
        <p14:creationId xmlns:p14="http://schemas.microsoft.com/office/powerpoint/2010/main" val="930115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Kanban</a:t>
            </a:r>
            <a:r>
              <a:rPr lang="en-US" altLang="en-US" b="1" dirty="0">
                <a:latin typeface="Times New Roman" panose="02020603050405020304" pitchFamily="18" charset="0"/>
                <a:cs typeface="Times New Roman" panose="02020603050405020304" pitchFamily="18" charset="0"/>
              </a:rPr>
              <a:t> </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A unique production control method .</a:t>
            </a:r>
          </a:p>
          <a:p>
            <a:r>
              <a:rPr lang="en-US" altLang="en-US" dirty="0">
                <a:latin typeface="Times New Roman" panose="02020603050405020304" pitchFamily="18" charset="0"/>
                <a:cs typeface="Times New Roman" panose="02020603050405020304" pitchFamily="18" charset="0"/>
              </a:rPr>
              <a:t>It can be based on supermarket method.</a:t>
            </a:r>
          </a:p>
          <a:p>
            <a:r>
              <a:rPr lang="en-US" altLang="en-US" dirty="0" err="1">
                <a:latin typeface="Times New Roman" panose="02020603050405020304" pitchFamily="18" charset="0"/>
                <a:cs typeface="Times New Roman" panose="02020603050405020304" pitchFamily="18" charset="0"/>
              </a:rPr>
              <a:t>Taiichi</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Ohno</a:t>
            </a:r>
            <a:r>
              <a:rPr lang="en-US" altLang="en-US" dirty="0">
                <a:latin typeface="Times New Roman" panose="02020603050405020304" pitchFamily="18" charset="0"/>
                <a:cs typeface="Times New Roman" panose="02020603050405020304" pitchFamily="18" charset="0"/>
              </a:rPr>
              <a:t> ,promoted the idea of JIT, applied this concept.</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11071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Kanban – Definition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r>
              <a:rPr lang="en-US" altLang="en-US" dirty="0">
                <a:latin typeface="Times New Roman" panose="02020603050405020304" pitchFamily="18" charset="0"/>
                <a:cs typeface="Times New Roman" panose="02020603050405020304" pitchFamily="18" charset="0"/>
              </a:rPr>
              <a:t>Kanban is a simple but effective control that helps JIT production work.</a:t>
            </a:r>
          </a:p>
          <a:p>
            <a:pPr algn="just"/>
            <a:r>
              <a:rPr lang="en-US" altLang="en-US" dirty="0">
                <a:latin typeface="Times New Roman" panose="02020603050405020304" pitchFamily="18" charset="0"/>
                <a:cs typeface="Times New Roman" panose="02020603050405020304" pitchFamily="18" charset="0"/>
              </a:rPr>
              <a:t>The word KAN= card</a:t>
            </a:r>
          </a:p>
          <a:p>
            <a:pPr algn="just">
              <a:buNone/>
            </a:pPr>
            <a:r>
              <a:rPr lang="en-US" altLang="en-US" dirty="0">
                <a:latin typeface="Times New Roman" panose="02020603050405020304" pitchFamily="18" charset="0"/>
                <a:cs typeface="Times New Roman" panose="02020603050405020304" pitchFamily="18" charset="0"/>
              </a:rPr>
              <a:t>			   BAN=signals</a:t>
            </a:r>
          </a:p>
          <a:p>
            <a:pPr algn="just"/>
            <a:r>
              <a:rPr lang="en-US" altLang="en-US" dirty="0">
                <a:latin typeface="Times New Roman" panose="02020603050405020304" pitchFamily="18" charset="0"/>
                <a:cs typeface="Times New Roman" panose="02020603050405020304" pitchFamily="18" charset="0"/>
              </a:rPr>
              <a:t>It is a Japanese word for card &amp; the use of card is central to many Japanese control systems including one at Toyota whose </a:t>
            </a:r>
            <a:r>
              <a:rPr lang="en-US" altLang="en-US" dirty="0" err="1">
                <a:latin typeface="Times New Roman" panose="02020603050405020304" pitchFamily="18" charset="0"/>
                <a:cs typeface="Times New Roman" panose="02020603050405020304" pitchFamily="18" charset="0"/>
              </a:rPr>
              <a:t>kanban</a:t>
            </a:r>
            <a:r>
              <a:rPr lang="en-US" altLang="en-US" dirty="0">
                <a:latin typeface="Times New Roman" panose="02020603050405020304" pitchFamily="18" charset="0"/>
                <a:cs typeface="Times New Roman" panose="02020603050405020304" pitchFamily="18" charset="0"/>
              </a:rPr>
              <a:t> system has received.</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74605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Types of Kanban System</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609600" indent="-609600"/>
            <a:r>
              <a:rPr lang="en-US" altLang="en-US" dirty="0">
                <a:latin typeface="Times New Roman" panose="02020603050405020304" pitchFamily="18" charset="0"/>
                <a:cs typeface="Times New Roman" panose="02020603050405020304" pitchFamily="18" charset="0"/>
              </a:rPr>
              <a:t>Single   card   Kanban  System</a:t>
            </a:r>
          </a:p>
          <a:p>
            <a:pPr marL="609600" indent="-609600"/>
            <a:r>
              <a:rPr lang="en-US" altLang="en-US" dirty="0">
                <a:latin typeface="Times New Roman" panose="02020603050405020304" pitchFamily="18" charset="0"/>
                <a:cs typeface="Times New Roman" panose="02020603050405020304" pitchFamily="18" charset="0"/>
              </a:rPr>
              <a:t>Double  card  Kanban  System</a:t>
            </a:r>
          </a:p>
          <a:p>
            <a:pPr marL="609600" indent="-609600">
              <a:buFont typeface="Wingdings" panose="05000000000000000000" pitchFamily="2" charset="2"/>
              <a:buAutoNum type="arabicPeriod"/>
            </a:pPr>
            <a:r>
              <a:rPr lang="en-US" altLang="en-US" dirty="0">
                <a:latin typeface="Times New Roman" panose="02020603050405020304" pitchFamily="18" charset="0"/>
                <a:cs typeface="Times New Roman" panose="02020603050405020304" pitchFamily="18" charset="0"/>
              </a:rPr>
              <a:t>    Withdrawal Kanban (C-Kanban)</a:t>
            </a:r>
          </a:p>
          <a:p>
            <a:pPr marL="609600" indent="-609600">
              <a:buFont typeface="Wingdings" panose="05000000000000000000" pitchFamily="2" charset="2"/>
              <a:buAutoNum type="arabicPeriod"/>
            </a:pPr>
            <a:r>
              <a:rPr lang="en-US" altLang="en-US" dirty="0">
                <a:latin typeface="Times New Roman" panose="02020603050405020304" pitchFamily="18" charset="0"/>
                <a:cs typeface="Times New Roman" panose="02020603050405020304" pitchFamily="18" charset="0"/>
              </a:rPr>
              <a:t>    Production Kanban  (P-Kanban)</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27318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Drawbacks of the system</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Any significant disruption at any work center results in stoppage of work flow &amp; thus idling of the succeeding work centers.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33298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14 Principles of TOYOTA Way</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nSpc>
                <a:spcPct val="90000"/>
              </a:lnSpc>
            </a:pPr>
            <a:r>
              <a:rPr lang="en-US" altLang="en-US" dirty="0">
                <a:solidFill>
                  <a:srgbClr val="CC0000"/>
                </a:solidFill>
                <a:latin typeface="Times New Roman" panose="02020603050405020304" pitchFamily="18" charset="0"/>
                <a:cs typeface="Times New Roman" panose="02020603050405020304" pitchFamily="18" charset="0"/>
              </a:rPr>
              <a:t>SECTION</a:t>
            </a:r>
            <a:r>
              <a:rPr lang="en-US" altLang="en-US" dirty="0">
                <a:latin typeface="Times New Roman" panose="02020603050405020304" pitchFamily="18" charset="0"/>
                <a:cs typeface="Times New Roman" panose="02020603050405020304" pitchFamily="18" charset="0"/>
              </a:rPr>
              <a:t> </a:t>
            </a:r>
            <a:r>
              <a:rPr lang="en-US" altLang="en-US" dirty="0">
                <a:solidFill>
                  <a:srgbClr val="CC0000"/>
                </a:solidFill>
                <a:latin typeface="Times New Roman" panose="02020603050405020304" pitchFamily="18" charset="0"/>
                <a:cs typeface="Times New Roman" panose="02020603050405020304" pitchFamily="18" charset="0"/>
              </a:rPr>
              <a:t>1</a:t>
            </a:r>
            <a:r>
              <a:rPr lang="en-US" altLang="en-US" dirty="0">
                <a:latin typeface="Times New Roman" panose="02020603050405020304" pitchFamily="18" charset="0"/>
                <a:cs typeface="Times New Roman" panose="02020603050405020304" pitchFamily="18" charset="0"/>
              </a:rPr>
              <a:t>:LONG TERM PHILOSPHY</a:t>
            </a:r>
          </a:p>
          <a:p>
            <a:pPr>
              <a:lnSpc>
                <a:spcPct val="90000"/>
              </a:lnSpc>
            </a:pPr>
            <a:r>
              <a:rPr lang="en-US" altLang="en-US" dirty="0">
                <a:solidFill>
                  <a:srgbClr val="CC0000"/>
                </a:solidFill>
                <a:latin typeface="Times New Roman" panose="02020603050405020304" pitchFamily="18" charset="0"/>
                <a:cs typeface="Times New Roman" panose="02020603050405020304" pitchFamily="18" charset="0"/>
              </a:rPr>
              <a:t>PRINCIPLE 1</a:t>
            </a:r>
            <a:r>
              <a:rPr lang="en-US" altLang="en-US" dirty="0">
                <a:latin typeface="Times New Roman" panose="02020603050405020304" pitchFamily="18" charset="0"/>
                <a:cs typeface="Times New Roman" panose="02020603050405020304" pitchFamily="18" charset="0"/>
              </a:rPr>
              <a:t>: BASE YOUR MANAGEMENT DECISION ON A LONG TERM PHILOSPHY,EVEN AT THE EXPENSE OF SHORT TERM FINANCIAL GOALS.</a:t>
            </a:r>
          </a:p>
          <a:p>
            <a:pPr>
              <a:lnSpc>
                <a:spcPct val="90000"/>
              </a:lnSpc>
              <a:buNone/>
            </a:pPr>
            <a:endParaRPr lang="en-US" altLang="en-US" dirty="0">
              <a:latin typeface="Times New Roman" panose="02020603050405020304" pitchFamily="18" charset="0"/>
              <a:cs typeface="Times New Roman" panose="02020603050405020304" pitchFamily="18" charset="0"/>
            </a:endParaRPr>
          </a:p>
          <a:p>
            <a:pPr>
              <a:lnSpc>
                <a:spcPct val="90000"/>
              </a:lnSpc>
            </a:pPr>
            <a:r>
              <a:rPr lang="en-US" altLang="en-US" dirty="0">
                <a:solidFill>
                  <a:srgbClr val="CC0000"/>
                </a:solidFill>
                <a:latin typeface="Times New Roman" panose="02020603050405020304" pitchFamily="18" charset="0"/>
                <a:cs typeface="Times New Roman" panose="02020603050405020304" pitchFamily="18" charset="0"/>
              </a:rPr>
              <a:t>SECTION 2</a:t>
            </a:r>
            <a:r>
              <a:rPr lang="en-US" altLang="en-US" dirty="0">
                <a:latin typeface="Times New Roman" panose="02020603050405020304" pitchFamily="18" charset="0"/>
                <a:cs typeface="Times New Roman" panose="02020603050405020304" pitchFamily="18" charset="0"/>
              </a:rPr>
              <a:t>:RIGHT PROCESS,RIGHT RESULTS</a:t>
            </a:r>
          </a:p>
          <a:p>
            <a:pPr>
              <a:lnSpc>
                <a:spcPct val="90000"/>
              </a:lnSpc>
            </a:pPr>
            <a:r>
              <a:rPr lang="en-US" altLang="en-US" dirty="0">
                <a:solidFill>
                  <a:srgbClr val="CC0000"/>
                </a:solidFill>
                <a:latin typeface="Times New Roman" panose="02020603050405020304" pitchFamily="18" charset="0"/>
                <a:cs typeface="Times New Roman" panose="02020603050405020304" pitchFamily="18" charset="0"/>
              </a:rPr>
              <a:t>PRINCIPLE</a:t>
            </a:r>
            <a:r>
              <a:rPr lang="en-US" altLang="en-US" dirty="0">
                <a:latin typeface="Times New Roman" panose="02020603050405020304" pitchFamily="18" charset="0"/>
                <a:cs typeface="Times New Roman" panose="02020603050405020304" pitchFamily="18" charset="0"/>
              </a:rPr>
              <a:t> </a:t>
            </a:r>
            <a:r>
              <a:rPr lang="en-US" altLang="en-US" dirty="0">
                <a:solidFill>
                  <a:srgbClr val="CC0000"/>
                </a:solidFill>
                <a:latin typeface="Times New Roman" panose="02020603050405020304" pitchFamily="18" charset="0"/>
                <a:cs typeface="Times New Roman" panose="02020603050405020304" pitchFamily="18" charset="0"/>
              </a:rPr>
              <a:t>2</a:t>
            </a:r>
            <a:r>
              <a:rPr lang="en-US" altLang="en-US" dirty="0">
                <a:latin typeface="Times New Roman" panose="02020603050405020304" pitchFamily="18" charset="0"/>
                <a:cs typeface="Times New Roman" panose="02020603050405020304" pitchFamily="18" charset="0"/>
              </a:rPr>
              <a:t>:CREATE CONYINOUS PROCESS FLOW TO BRING PROBLEMS TO THE SURFACE.</a:t>
            </a:r>
          </a:p>
          <a:p>
            <a:pPr>
              <a:lnSpc>
                <a:spcPct val="90000"/>
              </a:lnSpc>
              <a:buNone/>
            </a:pPr>
            <a:endParaRPr lang="en-US" altLang="en-US" dirty="0">
              <a:latin typeface="Times New Roman" panose="02020603050405020304" pitchFamily="18" charset="0"/>
              <a:cs typeface="Times New Roman" panose="02020603050405020304" pitchFamily="18" charset="0"/>
            </a:endParaRPr>
          </a:p>
          <a:p>
            <a:pPr>
              <a:lnSpc>
                <a:spcPct val="90000"/>
              </a:lnSpc>
            </a:pPr>
            <a:r>
              <a:rPr lang="en-US" altLang="en-US" dirty="0">
                <a:solidFill>
                  <a:srgbClr val="CC0000"/>
                </a:solidFill>
                <a:latin typeface="Times New Roman" panose="02020603050405020304" pitchFamily="18" charset="0"/>
                <a:cs typeface="Times New Roman" panose="02020603050405020304" pitchFamily="18" charset="0"/>
              </a:rPr>
              <a:t>PRINCIPLE 3</a:t>
            </a:r>
            <a:r>
              <a:rPr lang="en-US" altLang="en-US" dirty="0">
                <a:latin typeface="Times New Roman" panose="02020603050405020304" pitchFamily="18" charset="0"/>
                <a:cs typeface="Times New Roman" panose="02020603050405020304" pitchFamily="18" charset="0"/>
              </a:rPr>
              <a:t>:USE ‘PULL’SYSTEM TO AVOID OVER PRODCTION</a:t>
            </a:r>
          </a:p>
          <a:p>
            <a:pPr>
              <a:lnSpc>
                <a:spcPct val="90000"/>
              </a:lnSpc>
            </a:pPr>
            <a:endParaRPr lang="en-US" altLang="en-US" dirty="0">
              <a:latin typeface="Times New Roman" panose="02020603050405020304" pitchFamily="18" charset="0"/>
              <a:cs typeface="Times New Roman" panose="02020603050405020304" pitchFamily="18" charset="0"/>
            </a:endParaRPr>
          </a:p>
          <a:p>
            <a:pPr marL="0" indent="0">
              <a:lnSpc>
                <a:spcPct val="90000"/>
              </a:lnSpc>
              <a:buNone/>
            </a:pPr>
            <a:endParaRPr lang="en-US"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12679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14 Principles of TOYOTA Way</a:t>
            </a:r>
            <a:endParaRPr lang="en-IN" dirty="0"/>
          </a:p>
        </p:txBody>
      </p:sp>
      <p:sp>
        <p:nvSpPr>
          <p:cNvPr id="3" name="Content Placeholder 2"/>
          <p:cNvSpPr>
            <a:spLocks noGrp="1"/>
          </p:cNvSpPr>
          <p:nvPr>
            <p:ph idx="1"/>
          </p:nvPr>
        </p:nvSpPr>
        <p:spPr/>
        <p:txBody>
          <a:bodyPr>
            <a:noAutofit/>
          </a:bodyPr>
          <a:lstStyle/>
          <a:p>
            <a:pPr marL="273050" indent="-273050">
              <a:lnSpc>
                <a:spcPct val="110000"/>
              </a:lnSpc>
            </a:pPr>
            <a:r>
              <a:rPr lang="en-US" altLang="en-US" sz="1600" dirty="0">
                <a:solidFill>
                  <a:srgbClr val="CC0000"/>
                </a:solidFill>
                <a:latin typeface="Times New Roman" panose="02020603050405020304" pitchFamily="18" charset="0"/>
                <a:cs typeface="Times New Roman" panose="02020603050405020304" pitchFamily="18" charset="0"/>
              </a:rPr>
              <a:t>PRINCIPLE 4</a:t>
            </a:r>
            <a:r>
              <a:rPr lang="en-US" altLang="en-US" sz="1600" dirty="0">
                <a:solidFill>
                  <a:srgbClr val="CC66FF"/>
                </a:solidFill>
                <a:latin typeface="Times New Roman" panose="02020603050405020304" pitchFamily="18" charset="0"/>
                <a:cs typeface="Times New Roman" panose="02020603050405020304" pitchFamily="18" charset="0"/>
              </a:rPr>
              <a:t>:</a:t>
            </a:r>
            <a:r>
              <a:rPr lang="en-US" altLang="en-US" sz="1600" dirty="0">
                <a:latin typeface="Times New Roman" panose="02020603050405020304" pitchFamily="18" charset="0"/>
                <a:cs typeface="Times New Roman" panose="02020603050405020304" pitchFamily="18" charset="0"/>
              </a:rPr>
              <a:t>LEVEL OUT THE WORK LOAD.</a:t>
            </a:r>
          </a:p>
          <a:p>
            <a:pPr marL="273050" indent="-273050">
              <a:lnSpc>
                <a:spcPct val="110000"/>
              </a:lnSpc>
              <a:buNone/>
            </a:pPr>
            <a:endParaRPr lang="en-US" altLang="en-US" sz="1600" dirty="0">
              <a:latin typeface="Times New Roman" panose="02020603050405020304" pitchFamily="18" charset="0"/>
              <a:cs typeface="Times New Roman" panose="02020603050405020304" pitchFamily="18" charset="0"/>
            </a:endParaRPr>
          </a:p>
          <a:p>
            <a:pPr marL="273050" indent="-273050">
              <a:lnSpc>
                <a:spcPct val="110000"/>
              </a:lnSpc>
            </a:pPr>
            <a:r>
              <a:rPr lang="en-US" altLang="en-US" sz="1600" dirty="0">
                <a:solidFill>
                  <a:srgbClr val="CC0000"/>
                </a:solidFill>
                <a:latin typeface="Times New Roman" panose="02020603050405020304" pitchFamily="18" charset="0"/>
                <a:cs typeface="Times New Roman" panose="02020603050405020304" pitchFamily="18" charset="0"/>
              </a:rPr>
              <a:t>PRINCIPLE 5</a:t>
            </a:r>
            <a:r>
              <a:rPr lang="en-US" altLang="en-US" sz="1600" dirty="0">
                <a:solidFill>
                  <a:srgbClr val="CC99FF"/>
                </a:solidFill>
                <a:latin typeface="Times New Roman" panose="02020603050405020304" pitchFamily="18" charset="0"/>
                <a:cs typeface="Times New Roman" panose="02020603050405020304" pitchFamily="18" charset="0"/>
              </a:rPr>
              <a:t>:</a:t>
            </a:r>
            <a:r>
              <a:rPr lang="en-US" altLang="en-US" sz="1600" dirty="0">
                <a:latin typeface="Times New Roman" panose="02020603050405020304" pitchFamily="18" charset="0"/>
                <a:cs typeface="Times New Roman" panose="02020603050405020304" pitchFamily="18" charset="0"/>
              </a:rPr>
              <a:t>BUILD A CULTURE OF STOPPING TO FIX PROBLEMS, TO GET QUALITY RIGHT THE FIRST TIME.</a:t>
            </a:r>
          </a:p>
          <a:p>
            <a:pPr marL="273050" indent="-273050">
              <a:lnSpc>
                <a:spcPct val="110000"/>
              </a:lnSpc>
              <a:buNone/>
            </a:pPr>
            <a:endParaRPr lang="en-US" altLang="en-US" sz="1600" dirty="0">
              <a:latin typeface="Times New Roman" panose="02020603050405020304" pitchFamily="18" charset="0"/>
              <a:cs typeface="Times New Roman" panose="02020603050405020304" pitchFamily="18" charset="0"/>
            </a:endParaRPr>
          </a:p>
          <a:p>
            <a:pPr marL="273050" indent="-273050">
              <a:lnSpc>
                <a:spcPct val="110000"/>
              </a:lnSpc>
            </a:pPr>
            <a:r>
              <a:rPr lang="en-US" altLang="en-US" sz="1600" dirty="0">
                <a:solidFill>
                  <a:srgbClr val="CC0000"/>
                </a:solidFill>
                <a:latin typeface="Times New Roman" panose="02020603050405020304" pitchFamily="18" charset="0"/>
                <a:cs typeface="Times New Roman" panose="02020603050405020304" pitchFamily="18" charset="0"/>
              </a:rPr>
              <a:t>PRINCIPLE 6</a:t>
            </a:r>
            <a:r>
              <a:rPr lang="en-US" altLang="en-US" sz="1600" dirty="0">
                <a:solidFill>
                  <a:srgbClr val="CC99FF"/>
                </a:solidFill>
                <a:latin typeface="Times New Roman" panose="02020603050405020304" pitchFamily="18" charset="0"/>
                <a:cs typeface="Times New Roman" panose="02020603050405020304" pitchFamily="18" charset="0"/>
              </a:rPr>
              <a:t>:</a:t>
            </a:r>
            <a:r>
              <a:rPr lang="en-US" altLang="en-US" sz="1600" dirty="0">
                <a:latin typeface="Times New Roman" panose="02020603050405020304" pitchFamily="18" charset="0"/>
                <a:cs typeface="Times New Roman" panose="02020603050405020304" pitchFamily="18" charset="0"/>
              </a:rPr>
              <a:t>STANDARDISE TASK ARE THE FOUNDATION FOR CONTINUOUS IMPROVEMENT AND EMPLOYEES EMPOWERMENT.</a:t>
            </a:r>
          </a:p>
          <a:p>
            <a:pPr marL="273050" indent="-273050">
              <a:lnSpc>
                <a:spcPct val="110000"/>
              </a:lnSpc>
              <a:buNone/>
            </a:pPr>
            <a:endParaRPr lang="en-US" altLang="en-US" sz="1600" dirty="0">
              <a:latin typeface="Times New Roman" panose="02020603050405020304" pitchFamily="18" charset="0"/>
              <a:cs typeface="Times New Roman" panose="02020603050405020304" pitchFamily="18" charset="0"/>
            </a:endParaRPr>
          </a:p>
          <a:p>
            <a:pPr marL="273050" indent="-273050">
              <a:lnSpc>
                <a:spcPct val="110000"/>
              </a:lnSpc>
            </a:pPr>
            <a:r>
              <a:rPr lang="en-US" altLang="en-US" sz="1600" dirty="0">
                <a:solidFill>
                  <a:srgbClr val="CC0000"/>
                </a:solidFill>
                <a:latin typeface="Times New Roman" panose="02020603050405020304" pitchFamily="18" charset="0"/>
                <a:cs typeface="Times New Roman" panose="02020603050405020304" pitchFamily="18" charset="0"/>
              </a:rPr>
              <a:t>PRINCIPLE 7</a:t>
            </a:r>
            <a:r>
              <a:rPr lang="en-US" altLang="en-US" sz="1600" dirty="0">
                <a:solidFill>
                  <a:srgbClr val="CC99FF"/>
                </a:solidFill>
                <a:latin typeface="Times New Roman" panose="02020603050405020304" pitchFamily="18" charset="0"/>
                <a:cs typeface="Times New Roman" panose="02020603050405020304" pitchFamily="18" charset="0"/>
              </a:rPr>
              <a:t>:</a:t>
            </a:r>
            <a:r>
              <a:rPr lang="en-US" altLang="en-US" sz="1600" dirty="0">
                <a:latin typeface="Times New Roman" panose="02020603050405020304" pitchFamily="18" charset="0"/>
                <a:cs typeface="Times New Roman" panose="02020603050405020304" pitchFamily="18" charset="0"/>
              </a:rPr>
              <a:t>USE VISUAL CONTROL SO NO PROBLEMS ARE HIDDEN.</a:t>
            </a:r>
          </a:p>
          <a:p>
            <a:pPr marL="273050" indent="-273050">
              <a:lnSpc>
                <a:spcPct val="110000"/>
              </a:lnSpc>
              <a:buNone/>
            </a:pPr>
            <a:endParaRPr lang="en-US" altLang="en-US" sz="1600" dirty="0">
              <a:latin typeface="Times New Roman" panose="02020603050405020304" pitchFamily="18" charset="0"/>
              <a:cs typeface="Times New Roman" panose="02020603050405020304" pitchFamily="18" charset="0"/>
            </a:endParaRPr>
          </a:p>
          <a:p>
            <a:pPr marL="273050" indent="-273050">
              <a:lnSpc>
                <a:spcPct val="110000"/>
              </a:lnSpc>
            </a:pPr>
            <a:r>
              <a:rPr lang="en-US" altLang="en-US" sz="1600" dirty="0">
                <a:solidFill>
                  <a:srgbClr val="CC0000"/>
                </a:solidFill>
                <a:latin typeface="Times New Roman" panose="02020603050405020304" pitchFamily="18" charset="0"/>
                <a:cs typeface="Times New Roman" panose="02020603050405020304" pitchFamily="18" charset="0"/>
              </a:rPr>
              <a:t>PRINCIPLE 8</a:t>
            </a:r>
            <a:r>
              <a:rPr lang="en-US" altLang="en-US" sz="1600" dirty="0">
                <a:solidFill>
                  <a:srgbClr val="CC99FF"/>
                </a:solidFill>
                <a:latin typeface="Times New Roman" panose="02020603050405020304" pitchFamily="18" charset="0"/>
                <a:cs typeface="Times New Roman" panose="02020603050405020304" pitchFamily="18" charset="0"/>
              </a:rPr>
              <a:t>:</a:t>
            </a:r>
            <a:r>
              <a:rPr lang="en-US" altLang="en-US" sz="1600" dirty="0">
                <a:latin typeface="Times New Roman" panose="02020603050405020304" pitchFamily="18" charset="0"/>
                <a:cs typeface="Times New Roman" panose="02020603050405020304" pitchFamily="18" charset="0"/>
              </a:rPr>
              <a:t>USE ONLY RELIABLE, THOROUGHLY TESTED TECHNOLOGY THAT SERVES YOUR PEOPLE AND PROCESSES.</a:t>
            </a:r>
          </a:p>
          <a:p>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89810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14 Principles of TOYOTA Way</a:t>
            </a:r>
            <a:endParaRPr lang="en-IN" dirty="0"/>
          </a:p>
        </p:txBody>
      </p:sp>
      <p:sp>
        <p:nvSpPr>
          <p:cNvPr id="3" name="Content Placeholder 2"/>
          <p:cNvSpPr>
            <a:spLocks noGrp="1"/>
          </p:cNvSpPr>
          <p:nvPr>
            <p:ph idx="1"/>
          </p:nvPr>
        </p:nvSpPr>
        <p:spPr/>
        <p:txBody>
          <a:bodyPr/>
          <a:lstStyle/>
          <a:p>
            <a:pPr>
              <a:lnSpc>
                <a:spcPct val="90000"/>
              </a:lnSpc>
            </a:pPr>
            <a:r>
              <a:rPr lang="en-US" altLang="en-US" dirty="0">
                <a:solidFill>
                  <a:srgbClr val="CC0000"/>
                </a:solidFill>
                <a:latin typeface="Times New Roman" panose="02020603050405020304" pitchFamily="18" charset="0"/>
                <a:cs typeface="Times New Roman" panose="02020603050405020304" pitchFamily="18" charset="0"/>
              </a:rPr>
              <a:t>SECTION 3</a:t>
            </a:r>
            <a:r>
              <a:rPr lang="en-US" altLang="en-US" dirty="0">
                <a:latin typeface="Times New Roman" panose="02020603050405020304" pitchFamily="18" charset="0"/>
                <a:cs typeface="Times New Roman" panose="02020603050405020304" pitchFamily="18" charset="0"/>
              </a:rPr>
              <a:t>:ADD VALUE TO THE ORGANISATION BY DEVLOPING A PEOPLE AND PARTNERS.</a:t>
            </a:r>
          </a:p>
          <a:p>
            <a:pPr>
              <a:lnSpc>
                <a:spcPct val="90000"/>
              </a:lnSpc>
              <a:buNone/>
            </a:pPr>
            <a:endParaRPr lang="en-US" altLang="en-US" dirty="0">
              <a:latin typeface="Times New Roman" panose="02020603050405020304" pitchFamily="18" charset="0"/>
              <a:cs typeface="Times New Roman" panose="02020603050405020304" pitchFamily="18" charset="0"/>
            </a:endParaRPr>
          </a:p>
          <a:p>
            <a:pPr>
              <a:lnSpc>
                <a:spcPct val="90000"/>
              </a:lnSpc>
            </a:pPr>
            <a:r>
              <a:rPr lang="en-US" altLang="en-US" dirty="0">
                <a:solidFill>
                  <a:srgbClr val="CC0000"/>
                </a:solidFill>
                <a:latin typeface="Times New Roman" panose="02020603050405020304" pitchFamily="18" charset="0"/>
                <a:cs typeface="Times New Roman" panose="02020603050405020304" pitchFamily="18" charset="0"/>
              </a:rPr>
              <a:t>PRINCIPLE</a:t>
            </a:r>
            <a:r>
              <a:rPr lang="en-US" altLang="en-US" dirty="0">
                <a:latin typeface="Times New Roman" panose="02020603050405020304" pitchFamily="18" charset="0"/>
                <a:cs typeface="Times New Roman" panose="02020603050405020304" pitchFamily="18" charset="0"/>
              </a:rPr>
              <a:t> </a:t>
            </a:r>
            <a:r>
              <a:rPr lang="en-US" altLang="en-US" dirty="0">
                <a:solidFill>
                  <a:srgbClr val="CC0000"/>
                </a:solidFill>
                <a:latin typeface="Times New Roman" panose="02020603050405020304" pitchFamily="18" charset="0"/>
                <a:cs typeface="Times New Roman" panose="02020603050405020304" pitchFamily="18" charset="0"/>
              </a:rPr>
              <a:t>9</a:t>
            </a:r>
            <a:r>
              <a:rPr lang="en-US" altLang="en-US" dirty="0">
                <a:latin typeface="Times New Roman" panose="02020603050405020304" pitchFamily="18" charset="0"/>
                <a:cs typeface="Times New Roman" panose="02020603050405020304" pitchFamily="18" charset="0"/>
              </a:rPr>
              <a:t>:GROW LEADERS WHO THOROUGHLY UNDERSTAND THE WORK,LIVE THE PHILOSPHY AND TEACH IT TO OTHERS.</a:t>
            </a:r>
          </a:p>
          <a:p>
            <a:pPr>
              <a:lnSpc>
                <a:spcPct val="90000"/>
              </a:lnSpc>
              <a:buNone/>
            </a:pPr>
            <a:endParaRPr lang="en-US" altLang="en-US" dirty="0">
              <a:latin typeface="Times New Roman" panose="02020603050405020304" pitchFamily="18" charset="0"/>
              <a:cs typeface="Times New Roman" panose="02020603050405020304" pitchFamily="18" charset="0"/>
            </a:endParaRPr>
          </a:p>
          <a:p>
            <a:pPr>
              <a:lnSpc>
                <a:spcPct val="90000"/>
              </a:lnSpc>
            </a:pPr>
            <a:r>
              <a:rPr lang="en-US" altLang="en-US" dirty="0">
                <a:solidFill>
                  <a:srgbClr val="CC0000"/>
                </a:solidFill>
                <a:latin typeface="Times New Roman" panose="02020603050405020304" pitchFamily="18" charset="0"/>
                <a:cs typeface="Times New Roman" panose="02020603050405020304" pitchFamily="18" charset="0"/>
              </a:rPr>
              <a:t>PRINCIPLE 10</a:t>
            </a:r>
            <a:r>
              <a:rPr lang="en-US" altLang="en-US" dirty="0">
                <a:latin typeface="Times New Roman" panose="02020603050405020304" pitchFamily="18" charset="0"/>
                <a:cs typeface="Times New Roman" panose="02020603050405020304" pitchFamily="18" charset="0"/>
              </a:rPr>
              <a:t>:DEVELOP EXCEPTIONAL PEOPLE AND TEAMS WHO FOLLOWS YOUR COMPANIES PHILOSPHY.</a:t>
            </a:r>
          </a:p>
          <a:p>
            <a:pPr>
              <a:lnSpc>
                <a:spcPct val="90000"/>
              </a:lnSpc>
              <a:buNone/>
            </a:pPr>
            <a:endParaRPr lang="en-US" altLang="en-US" dirty="0">
              <a:latin typeface="Times New Roman" panose="02020603050405020304" pitchFamily="18" charset="0"/>
              <a:cs typeface="Times New Roman" panose="02020603050405020304" pitchFamily="18" charset="0"/>
            </a:endParaRPr>
          </a:p>
          <a:p>
            <a:pPr>
              <a:lnSpc>
                <a:spcPct val="90000"/>
              </a:lnSpc>
            </a:pPr>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74026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14 Principles of TOYOTA Way</a:t>
            </a:r>
            <a:endParaRPr lang="en-IN" dirty="0"/>
          </a:p>
        </p:txBody>
      </p:sp>
      <p:sp>
        <p:nvSpPr>
          <p:cNvPr id="3" name="Content Placeholder 2"/>
          <p:cNvSpPr>
            <a:spLocks noGrp="1"/>
          </p:cNvSpPr>
          <p:nvPr>
            <p:ph idx="1"/>
          </p:nvPr>
        </p:nvSpPr>
        <p:spPr/>
        <p:txBody>
          <a:bodyPr/>
          <a:lstStyle/>
          <a:p>
            <a:pPr marL="273050" indent="-273050">
              <a:lnSpc>
                <a:spcPct val="120000"/>
              </a:lnSpc>
            </a:pPr>
            <a:r>
              <a:rPr lang="en-US" altLang="en-US" dirty="0">
                <a:solidFill>
                  <a:srgbClr val="CC0000"/>
                </a:solidFill>
                <a:latin typeface="Times New Roman" panose="02020603050405020304" pitchFamily="18" charset="0"/>
                <a:cs typeface="Times New Roman" panose="02020603050405020304" pitchFamily="18" charset="0"/>
              </a:rPr>
              <a:t>PRINCIPLE 11:</a:t>
            </a:r>
            <a:r>
              <a:rPr lang="en-US" altLang="en-US" dirty="0">
                <a:latin typeface="Times New Roman" panose="02020603050405020304" pitchFamily="18" charset="0"/>
                <a:cs typeface="Times New Roman" panose="02020603050405020304" pitchFamily="18" charset="0"/>
              </a:rPr>
              <a:t>RESPECT YOUR EXTENDED NETWORK OF PARTNERS AND SUPPLIEDBY CHALLENGING THEM  HELPING THEM TO IMPROVE.</a:t>
            </a:r>
          </a:p>
          <a:p>
            <a:pPr marL="273050" indent="-273050">
              <a:lnSpc>
                <a:spcPct val="120000"/>
              </a:lnSpc>
              <a:buNone/>
            </a:pPr>
            <a:endParaRPr lang="en-US" altLang="en-US" dirty="0">
              <a:latin typeface="Times New Roman" panose="02020603050405020304" pitchFamily="18" charset="0"/>
              <a:cs typeface="Times New Roman" panose="02020603050405020304" pitchFamily="18" charset="0"/>
            </a:endParaRPr>
          </a:p>
          <a:p>
            <a:pPr marL="273050" indent="-273050">
              <a:lnSpc>
                <a:spcPct val="120000"/>
              </a:lnSpc>
            </a:pPr>
            <a:r>
              <a:rPr lang="en-US" altLang="en-US" dirty="0">
                <a:solidFill>
                  <a:srgbClr val="CC0000"/>
                </a:solidFill>
                <a:latin typeface="Times New Roman" panose="02020603050405020304" pitchFamily="18" charset="0"/>
                <a:cs typeface="Times New Roman" panose="02020603050405020304" pitchFamily="18" charset="0"/>
              </a:rPr>
              <a:t>SECTION 4</a:t>
            </a:r>
            <a:r>
              <a:rPr lang="en-US" altLang="en-US" dirty="0">
                <a:latin typeface="Times New Roman" panose="02020603050405020304" pitchFamily="18" charset="0"/>
                <a:cs typeface="Times New Roman" panose="02020603050405020304" pitchFamily="18" charset="0"/>
              </a:rPr>
              <a:t>:CONTINOUSLY  SOLVING ROOT PROBLEMS DRIVES ORGANISATIONAL LEARNING.</a:t>
            </a:r>
          </a:p>
          <a:p>
            <a:pPr marL="273050" indent="-273050">
              <a:lnSpc>
                <a:spcPct val="120000"/>
              </a:lnSpc>
              <a:buNone/>
            </a:pPr>
            <a:endParaRPr lang="en-US" altLang="en-US" dirty="0">
              <a:latin typeface="Times New Roman" panose="02020603050405020304" pitchFamily="18" charset="0"/>
              <a:cs typeface="Times New Roman" panose="02020603050405020304" pitchFamily="18" charset="0"/>
            </a:endParaRPr>
          </a:p>
          <a:p>
            <a:pPr marL="273050" indent="-273050">
              <a:lnSpc>
                <a:spcPct val="120000"/>
              </a:lnSpc>
            </a:pPr>
            <a:r>
              <a:rPr lang="en-US" altLang="en-US" dirty="0">
                <a:solidFill>
                  <a:srgbClr val="CC0000"/>
                </a:solidFill>
                <a:latin typeface="Times New Roman" panose="02020603050405020304" pitchFamily="18" charset="0"/>
                <a:cs typeface="Times New Roman" panose="02020603050405020304" pitchFamily="18" charset="0"/>
              </a:rPr>
              <a:t>PRINCIPLE</a:t>
            </a:r>
            <a:r>
              <a:rPr lang="en-US" altLang="en-US" dirty="0">
                <a:latin typeface="Times New Roman" panose="02020603050405020304" pitchFamily="18" charset="0"/>
                <a:cs typeface="Times New Roman" panose="02020603050405020304" pitchFamily="18" charset="0"/>
              </a:rPr>
              <a:t> </a:t>
            </a:r>
            <a:r>
              <a:rPr lang="en-US" altLang="en-US" dirty="0">
                <a:solidFill>
                  <a:srgbClr val="CC0000"/>
                </a:solidFill>
                <a:latin typeface="Times New Roman" panose="02020603050405020304" pitchFamily="18" charset="0"/>
                <a:cs typeface="Times New Roman" panose="02020603050405020304" pitchFamily="18" charset="0"/>
              </a:rPr>
              <a:t>12</a:t>
            </a:r>
            <a:r>
              <a:rPr lang="en-US" altLang="en-US" dirty="0">
                <a:latin typeface="Times New Roman" panose="02020603050405020304" pitchFamily="18" charset="0"/>
                <a:cs typeface="Times New Roman" panose="02020603050405020304" pitchFamily="18" charset="0"/>
              </a:rPr>
              <a:t>: SEE FOR YOURSELF TO THOROUGHLY UNDERSTAND THE SITUATION.</a:t>
            </a:r>
          </a:p>
          <a:p>
            <a:pPr marL="273050" indent="-273050">
              <a:lnSpc>
                <a:spcPct val="120000"/>
              </a:lnSpc>
            </a:pPr>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38561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14 Principles of TOYOTA Way</a:t>
            </a:r>
            <a:endParaRPr lang="en-IN" dirty="0"/>
          </a:p>
        </p:txBody>
      </p:sp>
      <p:sp>
        <p:nvSpPr>
          <p:cNvPr id="3" name="Content Placeholder 2"/>
          <p:cNvSpPr>
            <a:spLocks noGrp="1"/>
          </p:cNvSpPr>
          <p:nvPr>
            <p:ph idx="1"/>
          </p:nvPr>
        </p:nvSpPr>
        <p:spPr/>
        <p:txBody>
          <a:bodyPr/>
          <a:lstStyle/>
          <a:p>
            <a:pPr marL="273050" indent="-273050">
              <a:lnSpc>
                <a:spcPct val="120000"/>
              </a:lnSpc>
            </a:pPr>
            <a:endParaRPr lang="en-US" altLang="en-US" dirty="0">
              <a:latin typeface="Times New Roman" panose="02020603050405020304" pitchFamily="18" charset="0"/>
              <a:cs typeface="Times New Roman" panose="02020603050405020304" pitchFamily="18" charset="0"/>
            </a:endParaRPr>
          </a:p>
          <a:p>
            <a:pPr marL="273050" indent="-273050">
              <a:lnSpc>
                <a:spcPct val="120000"/>
              </a:lnSpc>
            </a:pPr>
            <a:r>
              <a:rPr lang="en-US" altLang="en-US" dirty="0">
                <a:solidFill>
                  <a:srgbClr val="CC0000"/>
                </a:solidFill>
                <a:latin typeface="Times New Roman" panose="02020603050405020304" pitchFamily="18" charset="0"/>
                <a:cs typeface="Times New Roman" panose="02020603050405020304" pitchFamily="18" charset="0"/>
              </a:rPr>
              <a:t>PRINCIPLE</a:t>
            </a:r>
            <a:r>
              <a:rPr lang="en-US" altLang="en-US" dirty="0">
                <a:latin typeface="Times New Roman" panose="02020603050405020304" pitchFamily="18" charset="0"/>
                <a:cs typeface="Times New Roman" panose="02020603050405020304" pitchFamily="18" charset="0"/>
              </a:rPr>
              <a:t> </a:t>
            </a:r>
            <a:r>
              <a:rPr lang="en-US" altLang="en-US" dirty="0">
                <a:solidFill>
                  <a:srgbClr val="CC0000"/>
                </a:solidFill>
                <a:latin typeface="Times New Roman" panose="02020603050405020304" pitchFamily="18" charset="0"/>
                <a:cs typeface="Times New Roman" panose="02020603050405020304" pitchFamily="18" charset="0"/>
              </a:rPr>
              <a:t>13</a:t>
            </a:r>
            <a:r>
              <a:rPr lang="en-US" altLang="en-US" dirty="0">
                <a:latin typeface="Times New Roman" panose="02020603050405020304" pitchFamily="18" charset="0"/>
                <a:cs typeface="Times New Roman" panose="02020603050405020304" pitchFamily="18" charset="0"/>
              </a:rPr>
              <a:t>:MAKE DECISION SLOWLY BY CONSENSUS ,THOROGHLY CONSIDERING ALL OPTIONS, IMPLEMENT DECISION RAPIDLY.</a:t>
            </a:r>
          </a:p>
          <a:p>
            <a:pPr marL="273050" indent="-273050">
              <a:lnSpc>
                <a:spcPct val="120000"/>
              </a:lnSpc>
              <a:buNone/>
            </a:pPr>
            <a:endParaRPr lang="en-US" altLang="en-US" dirty="0">
              <a:latin typeface="Times New Roman" panose="02020603050405020304" pitchFamily="18" charset="0"/>
              <a:cs typeface="Times New Roman" panose="02020603050405020304" pitchFamily="18" charset="0"/>
            </a:endParaRPr>
          </a:p>
          <a:p>
            <a:pPr marL="273050" indent="-273050">
              <a:lnSpc>
                <a:spcPct val="120000"/>
              </a:lnSpc>
            </a:pPr>
            <a:r>
              <a:rPr lang="en-US" altLang="en-US" dirty="0">
                <a:solidFill>
                  <a:srgbClr val="CC0000"/>
                </a:solidFill>
                <a:latin typeface="Times New Roman" panose="02020603050405020304" pitchFamily="18" charset="0"/>
                <a:cs typeface="Times New Roman" panose="02020603050405020304" pitchFamily="18" charset="0"/>
              </a:rPr>
              <a:t>PRINCIPLE</a:t>
            </a:r>
            <a:r>
              <a:rPr lang="en-US" altLang="en-US" dirty="0">
                <a:latin typeface="Times New Roman" panose="02020603050405020304" pitchFamily="18" charset="0"/>
                <a:cs typeface="Times New Roman" panose="02020603050405020304" pitchFamily="18" charset="0"/>
              </a:rPr>
              <a:t> </a:t>
            </a:r>
            <a:r>
              <a:rPr lang="en-US" altLang="en-US" dirty="0">
                <a:solidFill>
                  <a:srgbClr val="CC0000"/>
                </a:solidFill>
                <a:latin typeface="Times New Roman" panose="02020603050405020304" pitchFamily="18" charset="0"/>
                <a:cs typeface="Times New Roman" panose="02020603050405020304" pitchFamily="18" charset="0"/>
              </a:rPr>
              <a:t>14</a:t>
            </a:r>
            <a:r>
              <a:rPr lang="en-US" altLang="en-US" dirty="0">
                <a:latin typeface="Times New Roman" panose="02020603050405020304" pitchFamily="18" charset="0"/>
                <a:cs typeface="Times New Roman" panose="02020603050405020304" pitchFamily="18" charset="0"/>
              </a:rPr>
              <a:t>:BECOME A LEARNING ORGANISATION THROUGH RELENTLESS REFLECTION AND CONTINOUS IMPROVEMENT.</a:t>
            </a:r>
            <a:endParaRPr lang="en-IN"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60767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Waste</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92925" y="1614617"/>
            <a:ext cx="8915400" cy="3777622"/>
          </a:xfrm>
        </p:spPr>
        <p:txBody>
          <a:bodyPr>
            <a:noAutofit/>
          </a:bodyPr>
          <a:lstStyle/>
          <a:p>
            <a:r>
              <a:rPr lang="en-US" b="1" dirty="0">
                <a:latin typeface="Times New Roman" panose="02020603050405020304" pitchFamily="18" charset="0"/>
                <a:cs typeface="Times New Roman" panose="02020603050405020304" pitchFamily="18" charset="0"/>
              </a:rPr>
              <a:t>Waste</a:t>
            </a:r>
          </a:p>
          <a:p>
            <a:pPr lvl="1"/>
            <a:r>
              <a:rPr lang="en-US" sz="1800" dirty="0">
                <a:latin typeface="Times New Roman" panose="02020603050405020304" pitchFamily="18" charset="0"/>
                <a:cs typeface="Times New Roman" panose="02020603050405020304" pitchFamily="18" charset="0"/>
              </a:rPr>
              <a:t>Represents unproductive resources</a:t>
            </a:r>
          </a:p>
          <a:p>
            <a:pPr lvl="1"/>
            <a:r>
              <a:rPr lang="en-US" sz="1800" i="1" dirty="0">
                <a:latin typeface="Times New Roman" panose="02020603050405020304" pitchFamily="18" charset="0"/>
                <a:cs typeface="Times New Roman" panose="02020603050405020304" pitchFamily="18" charset="0"/>
              </a:rPr>
              <a:t>Eight sources </a:t>
            </a:r>
            <a:r>
              <a:rPr lang="en-US" sz="1800" dirty="0">
                <a:latin typeface="Times New Roman" panose="02020603050405020304" pitchFamily="18" charset="0"/>
                <a:cs typeface="Times New Roman" panose="02020603050405020304" pitchFamily="18" charset="0"/>
              </a:rPr>
              <a:t>of waste in lean systems:</a:t>
            </a:r>
          </a:p>
          <a:p>
            <a:pPr marL="1141413" lvl="2" indent="-457200">
              <a:buFontTx/>
              <a:buAutoNum type="arabicPeriod"/>
            </a:pPr>
            <a:r>
              <a:rPr lang="en-US" sz="1800" dirty="0">
                <a:latin typeface="Times New Roman" panose="02020603050405020304" pitchFamily="18" charset="0"/>
                <a:cs typeface="Times New Roman" panose="02020603050405020304" pitchFamily="18" charset="0"/>
              </a:rPr>
              <a:t>Excess inventory</a:t>
            </a:r>
          </a:p>
          <a:p>
            <a:pPr marL="1141413" lvl="2" indent="-457200">
              <a:buFontTx/>
              <a:buAutoNum type="arabicPeriod"/>
            </a:pPr>
            <a:r>
              <a:rPr lang="en-US" sz="1800" dirty="0">
                <a:latin typeface="Times New Roman" panose="02020603050405020304" pitchFamily="18" charset="0"/>
                <a:cs typeface="Times New Roman" panose="02020603050405020304" pitchFamily="18" charset="0"/>
              </a:rPr>
              <a:t>Overproduction</a:t>
            </a:r>
          </a:p>
          <a:p>
            <a:pPr marL="1141413" lvl="2" indent="-457200">
              <a:buFontTx/>
              <a:buAutoNum type="arabicPeriod"/>
            </a:pPr>
            <a:r>
              <a:rPr lang="en-US" sz="1800" dirty="0">
                <a:latin typeface="Times New Roman" panose="02020603050405020304" pitchFamily="18" charset="0"/>
                <a:cs typeface="Times New Roman" panose="02020603050405020304" pitchFamily="18" charset="0"/>
              </a:rPr>
              <a:t>Waiting time</a:t>
            </a:r>
          </a:p>
          <a:p>
            <a:pPr marL="1141413" lvl="2" indent="-457200">
              <a:buFontTx/>
              <a:buAutoNum type="arabicPeriod"/>
            </a:pPr>
            <a:r>
              <a:rPr lang="en-US" sz="1800" dirty="0">
                <a:latin typeface="Times New Roman" panose="02020603050405020304" pitchFamily="18" charset="0"/>
                <a:cs typeface="Times New Roman" panose="02020603050405020304" pitchFamily="18" charset="0"/>
              </a:rPr>
              <a:t>Unnecessary transporting</a:t>
            </a:r>
          </a:p>
          <a:p>
            <a:pPr marL="1141413" lvl="2" indent="-457200">
              <a:buFontTx/>
              <a:buAutoNum type="arabicPeriod"/>
            </a:pPr>
            <a:r>
              <a:rPr lang="en-US" sz="1800" dirty="0">
                <a:latin typeface="Times New Roman" panose="02020603050405020304" pitchFamily="18" charset="0"/>
                <a:cs typeface="Times New Roman" panose="02020603050405020304" pitchFamily="18" charset="0"/>
              </a:rPr>
              <a:t>Processing waste</a:t>
            </a:r>
          </a:p>
          <a:p>
            <a:pPr marL="1141413" lvl="2" indent="-457200">
              <a:buFontTx/>
              <a:buAutoNum type="arabicPeriod"/>
            </a:pPr>
            <a:r>
              <a:rPr lang="en-US" sz="1800" dirty="0" smtClean="0">
                <a:latin typeface="Times New Roman" panose="02020603050405020304" pitchFamily="18" charset="0"/>
                <a:cs typeface="Times New Roman" panose="02020603050405020304" pitchFamily="18" charset="0"/>
              </a:rPr>
              <a:t>Motion</a:t>
            </a:r>
            <a:endParaRPr lang="en-US" sz="1800" dirty="0">
              <a:latin typeface="Times New Roman" panose="02020603050405020304" pitchFamily="18" charset="0"/>
              <a:cs typeface="Times New Roman" panose="02020603050405020304" pitchFamily="18" charset="0"/>
            </a:endParaRPr>
          </a:p>
          <a:p>
            <a:pPr marL="1141413" lvl="2" indent="-457200">
              <a:buFontTx/>
              <a:buAutoNum type="arabicPeriod"/>
            </a:pPr>
            <a:r>
              <a:rPr lang="en-US" sz="1800" dirty="0">
                <a:latin typeface="Times New Roman" panose="02020603050405020304" pitchFamily="18" charset="0"/>
                <a:cs typeface="Times New Roman" panose="02020603050405020304" pitchFamily="18" charset="0"/>
              </a:rPr>
              <a:t>Product defects</a:t>
            </a:r>
          </a:p>
          <a:p>
            <a:pPr marL="1141413" lvl="2" indent="-457200">
              <a:buFontTx/>
              <a:buAutoNum type="arabicPeriod"/>
            </a:pPr>
            <a:r>
              <a:rPr lang="en-US" sz="1800" dirty="0">
                <a:latin typeface="Times New Roman" panose="02020603050405020304" pitchFamily="18" charset="0"/>
                <a:cs typeface="Times New Roman" panose="02020603050405020304" pitchFamily="18" charset="0"/>
              </a:rPr>
              <a:t>Underused people</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7658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Excess inventory</a:t>
            </a:r>
            <a:br>
              <a:rPr 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Preventing unnecessary inventory is critical to the success of the Toyota Production System.</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smooth</a:t>
            </a:r>
            <a:r>
              <a:rPr lang="en-US" dirty="0">
                <a:latin typeface="Times New Roman" panose="02020603050405020304" pitchFamily="18" charset="0"/>
                <a:cs typeface="Times New Roman" panose="02020603050405020304" pitchFamily="18" charset="0"/>
              </a:rPr>
              <a:t>, continuous flow of work through each process ensures that excess amounts of </a:t>
            </a:r>
            <a:r>
              <a:rPr lang="en-US" dirty="0" smtClean="0">
                <a:latin typeface="Times New Roman" panose="02020603050405020304" pitchFamily="18" charset="0"/>
                <a:cs typeface="Times New Roman" panose="02020603050405020304" pitchFamily="18" charset="0"/>
              </a:rPr>
              <a:t>inventory are </a:t>
            </a:r>
            <a:r>
              <a:rPr lang="en-US" dirty="0">
                <a:latin typeface="Times New Roman" panose="02020603050405020304" pitchFamily="18" charset="0"/>
                <a:cs typeface="Times New Roman" panose="02020603050405020304" pitchFamily="18" charset="0"/>
              </a:rPr>
              <a:t>minimized.</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Inventory </a:t>
            </a:r>
            <a:r>
              <a:rPr lang="en-US" dirty="0">
                <a:latin typeface="Times New Roman" panose="02020603050405020304" pitchFamily="18" charset="0"/>
                <a:cs typeface="Times New Roman" panose="02020603050405020304" pitchFamily="18" charset="0"/>
              </a:rPr>
              <a:t>ties up assets such as cash and real estate</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Inventory often requires additional </a:t>
            </a:r>
            <a:r>
              <a:rPr lang="en-US" dirty="0" smtClean="0">
                <a:latin typeface="Times New Roman" panose="02020603050405020304" pitchFamily="18" charset="0"/>
                <a:cs typeface="Times New Roman" panose="02020603050405020304" pitchFamily="18" charset="0"/>
              </a:rPr>
              <a:t>handling which </a:t>
            </a:r>
            <a:r>
              <a:rPr lang="en-US" dirty="0">
                <a:latin typeface="Times New Roman" panose="02020603050405020304" pitchFamily="18" charset="0"/>
                <a:cs typeface="Times New Roman" panose="02020603050405020304" pitchFamily="18" charset="0"/>
              </a:rPr>
              <a:t>requires additional labor and equipment.</a:t>
            </a: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63300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rgbClr val="FF0000"/>
                </a:solidFill>
                <a:latin typeface="Times New Roman" panose="02020603050405020304" pitchFamily="18" charset="0"/>
                <a:cs typeface="Times New Roman" panose="02020603050405020304" pitchFamily="18" charset="0"/>
              </a:rPr>
              <a:t>What cause excess inventory </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IN" dirty="0" smtClean="0">
                <a:latin typeface="Times New Roman" panose="02020603050405020304" pitchFamily="18" charset="0"/>
                <a:cs typeface="Times New Roman" panose="02020603050405020304" pitchFamily="18" charset="0"/>
              </a:rPr>
              <a:t>Poor Market forecast</a:t>
            </a:r>
          </a:p>
          <a:p>
            <a:r>
              <a:rPr lang="en-IN" dirty="0" smtClean="0">
                <a:latin typeface="Times New Roman" panose="02020603050405020304" pitchFamily="18" charset="0"/>
                <a:cs typeface="Times New Roman" panose="02020603050405020304" pitchFamily="18" charset="0"/>
              </a:rPr>
              <a:t>Product complexity </a:t>
            </a:r>
          </a:p>
          <a:p>
            <a:r>
              <a:rPr lang="en-IN" dirty="0" smtClean="0">
                <a:latin typeface="Times New Roman" panose="02020603050405020304" pitchFamily="18" charset="0"/>
                <a:cs typeface="Times New Roman" panose="02020603050405020304" pitchFamily="18" charset="0"/>
              </a:rPr>
              <a:t>Unlevelled scheduling </a:t>
            </a:r>
          </a:p>
          <a:p>
            <a:r>
              <a:rPr lang="en-IN" dirty="0" smtClean="0">
                <a:latin typeface="Times New Roman" panose="02020603050405020304" pitchFamily="18" charset="0"/>
                <a:cs typeface="Times New Roman" panose="02020603050405020304" pitchFamily="18" charset="0"/>
              </a:rPr>
              <a:t>Unbalanced workloads </a:t>
            </a:r>
          </a:p>
          <a:p>
            <a:r>
              <a:rPr lang="en-IN" dirty="0" smtClean="0">
                <a:latin typeface="Times New Roman" panose="02020603050405020304" pitchFamily="18" charset="0"/>
                <a:cs typeface="Times New Roman" panose="02020603050405020304" pitchFamily="18" charset="0"/>
              </a:rPr>
              <a:t>Unreliable or poor-quality shipments by supplier </a:t>
            </a:r>
          </a:p>
          <a:p>
            <a:r>
              <a:rPr lang="en-IN" dirty="0" smtClean="0">
                <a:latin typeface="Times New Roman" panose="02020603050405020304" pitchFamily="18" charset="0"/>
                <a:cs typeface="Times New Roman" panose="02020603050405020304" pitchFamily="18" charset="0"/>
              </a:rPr>
              <a:t>Misunderstood communication </a:t>
            </a:r>
          </a:p>
          <a:p>
            <a:r>
              <a:rPr lang="en-IN" dirty="0" smtClean="0">
                <a:latin typeface="Times New Roman" panose="02020603050405020304" pitchFamily="18" charset="0"/>
                <a:cs typeface="Times New Roman" panose="02020603050405020304" pitchFamily="18" charset="0"/>
              </a:rPr>
              <a:t>Reward System </a:t>
            </a:r>
          </a:p>
        </p:txBody>
      </p:sp>
    </p:spTree>
    <p:extLst>
      <p:ext uri="{BB962C8B-B14F-4D97-AF65-F5344CB8AC3E}">
        <p14:creationId xmlns:p14="http://schemas.microsoft.com/office/powerpoint/2010/main" val="39944862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Excess inventory</a:t>
            </a:r>
            <a:br>
              <a:rPr lang="en-US" b="1" dirty="0">
                <a:solidFill>
                  <a:srgbClr val="FF0000"/>
                </a:solidFill>
                <a:latin typeface="Times New Roman" panose="02020603050405020304" pitchFamily="18" charset="0"/>
                <a:cs typeface="Times New Roman" panose="02020603050405020304" pitchFamily="18" charset="0"/>
              </a:rPr>
            </a:br>
            <a:endParaRPr lang="en-IN" dirty="0"/>
          </a:p>
        </p:txBody>
      </p:sp>
      <p:sp>
        <p:nvSpPr>
          <p:cNvPr id="3" name="Content Placeholder 2"/>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Misunderstood communication </a:t>
            </a:r>
          </a:p>
          <a:p>
            <a:r>
              <a:rPr lang="en-IN" dirty="0" smtClean="0">
                <a:latin typeface="Times New Roman" panose="02020603050405020304" pitchFamily="18" charset="0"/>
                <a:cs typeface="Times New Roman" panose="02020603050405020304" pitchFamily="18" charset="0"/>
              </a:rPr>
              <a:t>Poorly understood customer requirements</a:t>
            </a:r>
          </a:p>
          <a:p>
            <a:r>
              <a:rPr lang="en-IN" dirty="0" smtClean="0">
                <a:latin typeface="Times New Roman" panose="02020603050405020304" pitchFamily="18" charset="0"/>
                <a:cs typeface="Times New Roman" panose="02020603050405020304" pitchFamily="18" charset="0"/>
              </a:rPr>
              <a:t>Product or service is frequently delivered late </a:t>
            </a:r>
          </a:p>
          <a:p>
            <a:r>
              <a:rPr lang="en-IN" dirty="0" smtClean="0">
                <a:latin typeface="Times New Roman" panose="02020603050405020304" pitchFamily="18" charset="0"/>
                <a:cs typeface="Times New Roman" panose="02020603050405020304" pitchFamily="18" charset="0"/>
              </a:rPr>
              <a:t>Poor customer satisfaction </a:t>
            </a:r>
          </a:p>
          <a:p>
            <a:r>
              <a:rPr lang="en-IN" dirty="0" smtClean="0">
                <a:latin typeface="Times New Roman" panose="02020603050405020304" pitchFamily="18" charset="0"/>
                <a:cs typeface="Times New Roman" panose="02020603050405020304" pitchFamily="18" charset="0"/>
              </a:rPr>
              <a:t>Incomplete or inaccurate documentation </a:t>
            </a:r>
          </a:p>
          <a:p>
            <a:r>
              <a:rPr lang="en-IN" dirty="0" smtClean="0">
                <a:latin typeface="Times New Roman" panose="02020603050405020304" pitchFamily="18" charset="0"/>
                <a:cs typeface="Times New Roman" panose="02020603050405020304" pitchFamily="18" charset="0"/>
              </a:rPr>
              <a:t>Poor work instructions </a:t>
            </a:r>
          </a:p>
          <a:p>
            <a:r>
              <a:rPr lang="en-IN" dirty="0" smtClean="0">
                <a:latin typeface="Times New Roman" panose="02020603050405020304" pitchFamily="18" charset="0"/>
                <a:cs typeface="Times New Roman" panose="02020603050405020304" pitchFamily="18" charset="0"/>
              </a:rPr>
              <a:t>Inadequate information management systems</a:t>
            </a:r>
          </a:p>
          <a:p>
            <a:r>
              <a:rPr lang="en-IN" dirty="0" smtClean="0">
                <a:latin typeface="Times New Roman" panose="02020603050405020304" pitchFamily="18" charset="0"/>
                <a:cs typeface="Times New Roman" panose="02020603050405020304" pitchFamily="18" charset="0"/>
              </a:rPr>
              <a:t>Barrier between departments</a:t>
            </a:r>
          </a:p>
          <a:p>
            <a:r>
              <a:rPr lang="en-IN" dirty="0" smtClean="0">
                <a:latin typeface="Times New Roman" panose="02020603050405020304" pitchFamily="18" charset="0"/>
                <a:cs typeface="Times New Roman" panose="02020603050405020304" pitchFamily="18" charset="0"/>
              </a:rPr>
              <a:t>Conflicting measurement system</a:t>
            </a:r>
          </a:p>
        </p:txBody>
      </p:sp>
    </p:spTree>
    <p:extLst>
      <p:ext uri="{BB962C8B-B14F-4D97-AF65-F5344CB8AC3E}">
        <p14:creationId xmlns:p14="http://schemas.microsoft.com/office/powerpoint/2010/main" val="31924863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solidFill>
                  <a:srgbClr val="FF0000"/>
                </a:solidFill>
                <a:latin typeface="Times New Roman" panose="02020603050405020304" pitchFamily="18" charset="0"/>
                <a:cs typeface="Times New Roman" panose="02020603050405020304" pitchFamily="18" charset="0"/>
              </a:rPr>
              <a:t>Overproduction</a:t>
            </a:r>
            <a:br>
              <a:rPr lang="en-US" b="1" dirty="0">
                <a:solidFill>
                  <a:srgbClr val="FF0000"/>
                </a:solidFill>
                <a:latin typeface="Times New Roman" panose="02020603050405020304" pitchFamily="18" charset="0"/>
                <a:cs typeface="Times New Roman" panose="02020603050405020304" pitchFamily="18" charset="0"/>
              </a:rPr>
            </a:br>
            <a:r>
              <a:rPr lang="en-US" b="1" dirty="0">
                <a:solidFill>
                  <a:srgbClr val="FF0000"/>
                </a:solidFill>
                <a:latin typeface="Times New Roman" panose="02020603050405020304" pitchFamily="18" charset="0"/>
                <a:cs typeface="Times New Roman" panose="02020603050405020304" pitchFamily="18" charset="0"/>
              </a:rPr>
              <a:t/>
            </a:r>
            <a:br>
              <a:rPr 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endParaRPr>
          </a:p>
        </p:txBody>
      </p:sp>
      <p:sp>
        <p:nvSpPr>
          <p:cNvPr id="3" name="Content Placeholder 2"/>
          <p:cNvSpPr>
            <a:spLocks noGrp="1"/>
          </p:cNvSpPr>
          <p:nvPr>
            <p:ph idx="1"/>
          </p:nvPr>
        </p:nvSpPr>
        <p:spPr>
          <a:xfrm>
            <a:off x="2531547" y="1507524"/>
            <a:ext cx="8915400" cy="3777622"/>
          </a:xfrm>
        </p:spPr>
        <p:txBody>
          <a:bodyPr/>
          <a:lstStyle/>
          <a:p>
            <a:r>
              <a:rPr lang="en-IN" dirty="0" smtClean="0">
                <a:latin typeface="Times New Roman" panose="02020603050405020304" pitchFamily="18" charset="0"/>
                <a:cs typeface="Times New Roman" panose="02020603050405020304" pitchFamily="18" charset="0"/>
              </a:rPr>
              <a:t>Overproduction means making more of a product than is needed by the next process or the end customer. </a:t>
            </a:r>
          </a:p>
          <a:p>
            <a:r>
              <a:rPr lang="en-IN" dirty="0" smtClean="0">
                <a:latin typeface="Times New Roman" panose="02020603050405020304" pitchFamily="18" charset="0"/>
                <a:cs typeface="Times New Roman" panose="02020603050405020304" pitchFamily="18" charset="0"/>
              </a:rPr>
              <a:t>Making the product earlier in time than is needed or making a </a:t>
            </a:r>
            <a:r>
              <a:rPr lang="en-IN" dirty="0" err="1" smtClean="0">
                <a:latin typeface="Times New Roman" panose="02020603050405020304" pitchFamily="18" charset="0"/>
                <a:cs typeface="Times New Roman" panose="02020603050405020304" pitchFamily="18" charset="0"/>
              </a:rPr>
              <a:t>prioduct</a:t>
            </a:r>
            <a:r>
              <a:rPr lang="en-IN" dirty="0" smtClean="0">
                <a:latin typeface="Times New Roman" panose="02020603050405020304" pitchFamily="18" charset="0"/>
                <a:cs typeface="Times New Roman" panose="02020603050405020304" pitchFamily="18" charset="0"/>
              </a:rPr>
              <a:t> at a faster than is needed.</a:t>
            </a:r>
          </a:p>
          <a:p>
            <a:endParaRPr lang="en-IN" dirty="0">
              <a:latin typeface="Times New Roman" panose="02020603050405020304" pitchFamily="18" charset="0"/>
              <a:cs typeface="Times New Roman" panose="02020603050405020304" pitchFamily="18" charset="0"/>
            </a:endParaRPr>
          </a:p>
        </p:txBody>
      </p:sp>
      <p:sp>
        <p:nvSpPr>
          <p:cNvPr id="4" name="Cloud Callout 3"/>
          <p:cNvSpPr/>
          <p:nvPr/>
        </p:nvSpPr>
        <p:spPr>
          <a:xfrm>
            <a:off x="5222790" y="3739978"/>
            <a:ext cx="2331308" cy="996778"/>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smtClean="0">
                <a:latin typeface="Times New Roman" panose="02020603050405020304" pitchFamily="18" charset="0"/>
                <a:cs typeface="Times New Roman" panose="02020603050405020304" pitchFamily="18" charset="0"/>
              </a:rPr>
              <a:t>What is wrong with a little overproduction </a:t>
            </a:r>
            <a:endParaRPr lang="en-IN" sz="1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8252037" y="3133407"/>
            <a:ext cx="1091966" cy="307777"/>
          </a:xfrm>
          <a:prstGeom prst="rect">
            <a:avLst/>
          </a:prstGeom>
          <a:noFill/>
        </p:spPr>
        <p:txBody>
          <a:bodyPr wrap="none" rtlCol="0">
            <a:spAutoFit/>
          </a:bodyPr>
          <a:lstStyle/>
          <a:p>
            <a:r>
              <a:rPr lang="en-IN" sz="1400" dirty="0" smtClean="0">
                <a:latin typeface="Times New Roman" panose="02020603050405020304" pitchFamily="18" charset="0"/>
                <a:cs typeface="Times New Roman" panose="02020603050405020304" pitchFamily="18" charset="0"/>
              </a:rPr>
              <a:t>Extra Space </a:t>
            </a:r>
            <a:endParaRPr lang="en-IN" sz="14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8322059" y="3586089"/>
            <a:ext cx="1721882" cy="307777"/>
          </a:xfrm>
          <a:prstGeom prst="rect">
            <a:avLst/>
          </a:prstGeom>
          <a:noFill/>
        </p:spPr>
        <p:txBody>
          <a:bodyPr wrap="none" rtlCol="0">
            <a:spAutoFit/>
          </a:bodyPr>
          <a:lstStyle/>
          <a:p>
            <a:r>
              <a:rPr lang="en-IN" sz="1400" dirty="0" smtClean="0">
                <a:latin typeface="Times New Roman" panose="02020603050405020304" pitchFamily="18" charset="0"/>
                <a:cs typeface="Times New Roman" panose="02020603050405020304" pitchFamily="18" charset="0"/>
              </a:rPr>
              <a:t>Extra Interest charge </a:t>
            </a:r>
            <a:endParaRPr lang="en-IN" sz="14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8322059" y="4084478"/>
            <a:ext cx="1441420" cy="307777"/>
          </a:xfrm>
          <a:prstGeom prst="rect">
            <a:avLst/>
          </a:prstGeom>
          <a:noFill/>
        </p:spPr>
        <p:txBody>
          <a:bodyPr wrap="none" rtlCol="0">
            <a:spAutoFit/>
          </a:bodyPr>
          <a:lstStyle/>
          <a:p>
            <a:r>
              <a:rPr lang="en-IN" sz="1400" dirty="0" smtClean="0">
                <a:latin typeface="Times New Roman" panose="02020603050405020304" pitchFamily="18" charset="0"/>
                <a:cs typeface="Times New Roman" panose="02020603050405020304" pitchFamily="18" charset="0"/>
              </a:rPr>
              <a:t>Extra Machinery </a:t>
            </a:r>
            <a:endParaRPr lang="en-IN" sz="14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8322059" y="4623391"/>
            <a:ext cx="1212191" cy="307777"/>
          </a:xfrm>
          <a:prstGeom prst="rect">
            <a:avLst/>
          </a:prstGeom>
          <a:noFill/>
        </p:spPr>
        <p:txBody>
          <a:bodyPr wrap="none" rtlCol="0">
            <a:spAutoFit/>
          </a:bodyPr>
          <a:lstStyle/>
          <a:p>
            <a:r>
              <a:rPr lang="en-IN" sz="1400" dirty="0" smtClean="0">
                <a:latin typeface="Times New Roman" panose="02020603050405020304" pitchFamily="18" charset="0"/>
                <a:cs typeface="Times New Roman" panose="02020603050405020304" pitchFamily="18" charset="0"/>
              </a:rPr>
              <a:t>Extra Defects </a:t>
            </a:r>
            <a:endParaRPr lang="en-IN" sz="14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7645941" y="5145127"/>
            <a:ext cx="1276311" cy="307777"/>
          </a:xfrm>
          <a:prstGeom prst="rect">
            <a:avLst/>
          </a:prstGeom>
          <a:noFill/>
        </p:spPr>
        <p:txBody>
          <a:bodyPr wrap="none" rtlCol="0">
            <a:spAutoFit/>
          </a:bodyPr>
          <a:lstStyle/>
          <a:p>
            <a:r>
              <a:rPr lang="en-IN" sz="1400" dirty="0" smtClean="0">
                <a:latin typeface="Times New Roman" panose="02020603050405020304" pitchFamily="18" charset="0"/>
                <a:cs typeface="Times New Roman" panose="02020603050405020304" pitchFamily="18" charset="0"/>
              </a:rPr>
              <a:t>Extra overhead</a:t>
            </a:r>
            <a:endParaRPr lang="en-IN" sz="14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5771833" y="5405452"/>
            <a:ext cx="1385316" cy="307777"/>
          </a:xfrm>
          <a:prstGeom prst="rect">
            <a:avLst/>
          </a:prstGeom>
          <a:noFill/>
        </p:spPr>
        <p:txBody>
          <a:bodyPr wrap="none" rtlCol="0">
            <a:spAutoFit/>
          </a:bodyPr>
          <a:lstStyle/>
          <a:p>
            <a:r>
              <a:rPr lang="en-IN" sz="1400" dirty="0" smtClean="0">
                <a:latin typeface="Times New Roman" panose="02020603050405020304" pitchFamily="18" charset="0"/>
                <a:cs typeface="Times New Roman" panose="02020603050405020304" pitchFamily="18" charset="0"/>
              </a:rPr>
              <a:t>Extra paperwork</a:t>
            </a:r>
            <a:endParaRPr lang="en-IN" sz="1400"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3897725" y="5404623"/>
            <a:ext cx="1106393" cy="307777"/>
          </a:xfrm>
          <a:prstGeom prst="rect">
            <a:avLst/>
          </a:prstGeom>
          <a:noFill/>
        </p:spPr>
        <p:txBody>
          <a:bodyPr wrap="none" rtlCol="0">
            <a:spAutoFit/>
          </a:bodyPr>
          <a:lstStyle/>
          <a:p>
            <a:r>
              <a:rPr lang="en-IN" sz="1400" dirty="0" smtClean="0">
                <a:latin typeface="Times New Roman" panose="02020603050405020304" pitchFamily="18" charset="0"/>
                <a:cs typeface="Times New Roman" panose="02020603050405020304" pitchFamily="18" charset="0"/>
              </a:rPr>
              <a:t>Extra People</a:t>
            </a:r>
            <a:endParaRPr lang="en-IN" sz="1400"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3539322" y="4051014"/>
            <a:ext cx="1245854" cy="307777"/>
          </a:xfrm>
          <a:prstGeom prst="rect">
            <a:avLst/>
          </a:prstGeom>
          <a:noFill/>
        </p:spPr>
        <p:txBody>
          <a:bodyPr wrap="none" rtlCol="0">
            <a:spAutoFit/>
          </a:bodyPr>
          <a:lstStyle/>
          <a:p>
            <a:r>
              <a:rPr lang="en-IN" sz="1400" dirty="0" smtClean="0">
                <a:latin typeface="Times New Roman" panose="02020603050405020304" pitchFamily="18" charset="0"/>
                <a:cs typeface="Times New Roman" panose="02020603050405020304" pitchFamily="18" charset="0"/>
              </a:rPr>
              <a:t>Extra handling</a:t>
            </a:r>
            <a:endParaRPr lang="en-IN" sz="1400"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4000176" y="3278312"/>
            <a:ext cx="1431802" cy="307777"/>
          </a:xfrm>
          <a:prstGeom prst="rect">
            <a:avLst/>
          </a:prstGeom>
          <a:noFill/>
        </p:spPr>
        <p:txBody>
          <a:bodyPr wrap="none" rtlCol="0">
            <a:spAutoFit/>
          </a:bodyPr>
          <a:lstStyle/>
          <a:p>
            <a:r>
              <a:rPr lang="en-IN" sz="1400" dirty="0" smtClean="0">
                <a:latin typeface="Times New Roman" panose="02020603050405020304" pitchFamily="18" charset="0"/>
                <a:cs typeface="Times New Roman" panose="02020603050405020304" pitchFamily="18" charset="0"/>
              </a:rPr>
              <a:t>Extra processing </a:t>
            </a:r>
            <a:endParaRPr lang="en-IN" sz="1400"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5962955" y="2895594"/>
            <a:ext cx="1350050" cy="307777"/>
          </a:xfrm>
          <a:prstGeom prst="rect">
            <a:avLst/>
          </a:prstGeom>
          <a:noFill/>
        </p:spPr>
        <p:txBody>
          <a:bodyPr wrap="none" rtlCol="0">
            <a:spAutoFit/>
          </a:bodyPr>
          <a:lstStyle/>
          <a:p>
            <a:r>
              <a:rPr lang="en-IN" sz="1400" dirty="0" smtClean="0">
                <a:latin typeface="Times New Roman" panose="02020603050405020304" pitchFamily="18" charset="0"/>
                <a:cs typeface="Times New Roman" panose="02020603050405020304" pitchFamily="18" charset="0"/>
              </a:rPr>
              <a:t>Extra inventory </a:t>
            </a:r>
            <a:endParaRPr lang="en-IN" sz="1400" dirty="0">
              <a:latin typeface="Times New Roman" panose="02020603050405020304" pitchFamily="18" charset="0"/>
              <a:cs typeface="Times New Roman" panose="02020603050405020304" pitchFamily="18" charset="0"/>
            </a:endParaRPr>
          </a:p>
        </p:txBody>
      </p:sp>
      <p:cxnSp>
        <p:nvCxnSpPr>
          <p:cNvPr id="16" name="Straight Arrow Connector 15"/>
          <p:cNvCxnSpPr>
            <a:endCxn id="5" idx="1"/>
          </p:cNvCxnSpPr>
          <p:nvPr/>
        </p:nvCxnSpPr>
        <p:spPr>
          <a:xfrm flipV="1">
            <a:off x="7313005" y="3287296"/>
            <a:ext cx="939032" cy="6065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6" idx="1"/>
          </p:cNvCxnSpPr>
          <p:nvPr/>
        </p:nvCxnSpPr>
        <p:spPr>
          <a:xfrm flipV="1">
            <a:off x="7468563" y="3739978"/>
            <a:ext cx="853496" cy="344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4" idx="2"/>
          </p:cNvCxnSpPr>
          <p:nvPr/>
        </p:nvCxnSpPr>
        <p:spPr>
          <a:xfrm flipV="1">
            <a:off x="7552155" y="4238366"/>
            <a:ext cx="699882"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endCxn id="9" idx="1"/>
          </p:cNvCxnSpPr>
          <p:nvPr/>
        </p:nvCxnSpPr>
        <p:spPr>
          <a:xfrm>
            <a:off x="7157149" y="4614802"/>
            <a:ext cx="488792" cy="6842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4" idx="3"/>
          </p:cNvCxnSpPr>
          <p:nvPr/>
        </p:nvCxnSpPr>
        <p:spPr>
          <a:xfrm flipV="1">
            <a:off x="6388444" y="3129568"/>
            <a:ext cx="20918" cy="6674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endCxn id="13" idx="2"/>
          </p:cNvCxnSpPr>
          <p:nvPr/>
        </p:nvCxnSpPr>
        <p:spPr>
          <a:xfrm flipH="1" flipV="1">
            <a:off x="4716077" y="3586089"/>
            <a:ext cx="785923" cy="3077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4" idx="0"/>
            <a:endCxn id="12" idx="3"/>
          </p:cNvCxnSpPr>
          <p:nvPr/>
        </p:nvCxnSpPr>
        <p:spPr>
          <a:xfrm flipH="1" flipV="1">
            <a:off x="4785176" y="4204903"/>
            <a:ext cx="444845" cy="334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4450921" y="4572774"/>
            <a:ext cx="981057" cy="7725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4" idx="1"/>
            <a:endCxn id="10" idx="0"/>
          </p:cNvCxnSpPr>
          <p:nvPr/>
        </p:nvCxnSpPr>
        <p:spPr>
          <a:xfrm>
            <a:off x="6388444" y="4735695"/>
            <a:ext cx="76047" cy="6697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02758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rgbClr val="FF0000"/>
                </a:solidFill>
                <a:latin typeface="Times New Roman" panose="02020603050405020304" pitchFamily="18" charset="0"/>
                <a:cs typeface="Times New Roman" panose="02020603050405020304" pitchFamily="18" charset="0"/>
              </a:rPr>
              <a:t>What cause overproduction </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IN" dirty="0" smtClean="0">
                <a:latin typeface="Times New Roman" panose="02020603050405020304" pitchFamily="18" charset="0"/>
                <a:cs typeface="Times New Roman" panose="02020603050405020304" pitchFamily="18" charset="0"/>
              </a:rPr>
              <a:t>Just in case logic </a:t>
            </a:r>
          </a:p>
          <a:p>
            <a:r>
              <a:rPr lang="en-IN" dirty="0" smtClean="0">
                <a:latin typeface="Times New Roman" panose="02020603050405020304" pitchFamily="18" charset="0"/>
                <a:cs typeface="Times New Roman" panose="02020603050405020304" pitchFamily="18" charset="0"/>
              </a:rPr>
              <a:t>Unlevelled scheduling </a:t>
            </a:r>
          </a:p>
          <a:p>
            <a:r>
              <a:rPr lang="en-IN" dirty="0" smtClean="0">
                <a:latin typeface="Times New Roman" panose="02020603050405020304" pitchFamily="18" charset="0"/>
                <a:cs typeface="Times New Roman" panose="02020603050405020304" pitchFamily="18" charset="0"/>
              </a:rPr>
              <a:t>Unbalanced workloads</a:t>
            </a:r>
          </a:p>
          <a:p>
            <a:r>
              <a:rPr lang="en-IN" dirty="0" smtClean="0">
                <a:latin typeface="Times New Roman" panose="02020603050405020304" pitchFamily="18" charset="0"/>
                <a:cs typeface="Times New Roman" panose="02020603050405020304" pitchFamily="18" charset="0"/>
              </a:rPr>
              <a:t>Misuse of automation </a:t>
            </a:r>
          </a:p>
          <a:p>
            <a:r>
              <a:rPr lang="en-IN" dirty="0" smtClean="0">
                <a:latin typeface="Times New Roman" panose="02020603050405020304" pitchFamily="18" charset="0"/>
                <a:cs typeface="Times New Roman" panose="02020603050405020304" pitchFamily="18" charset="0"/>
              </a:rPr>
              <a:t>Long process setup times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95017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Waiting time</a:t>
            </a:r>
            <a:br>
              <a:rPr 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Any waiting due to breakdowns, changeovers, delays, poor </a:t>
            </a:r>
            <a:r>
              <a:rPr lang="en-US" dirty="0" smtClean="0">
                <a:latin typeface="Times New Roman" panose="02020603050405020304" pitchFamily="18" charset="0"/>
                <a:cs typeface="Times New Roman" panose="02020603050405020304" pitchFamily="18" charset="0"/>
              </a:rPr>
              <a:t>layout or </a:t>
            </a:r>
            <a:r>
              <a:rPr lang="en-US" dirty="0">
                <a:latin typeface="Times New Roman" panose="02020603050405020304" pitchFamily="18" charset="0"/>
                <a:cs typeface="Times New Roman" panose="02020603050405020304" pitchFamily="18" charset="0"/>
              </a:rPr>
              <a:t>work sequence needs to be eliminated.</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Thorough preventative maintenance and </a:t>
            </a:r>
            <a:r>
              <a:rPr lang="en-US" dirty="0" smtClean="0">
                <a:latin typeface="Times New Roman" panose="02020603050405020304" pitchFamily="18" charset="0"/>
                <a:cs typeface="Times New Roman" panose="02020603050405020304" pitchFamily="18" charset="0"/>
              </a:rPr>
              <a:t>rapid changeovers </a:t>
            </a:r>
            <a:r>
              <a:rPr lang="en-US" dirty="0">
                <a:latin typeface="Times New Roman" panose="02020603050405020304" pitchFamily="18" charset="0"/>
                <a:cs typeface="Times New Roman" panose="02020603050405020304" pitchFamily="18" charset="0"/>
              </a:rPr>
              <a:t>are essential to global competitiveness.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Reducing cycle time by eliminating </a:t>
            </a:r>
            <a:r>
              <a:rPr lang="en-US" dirty="0" smtClean="0">
                <a:latin typeface="Times New Roman" panose="02020603050405020304" pitchFamily="18" charset="0"/>
                <a:cs typeface="Times New Roman" panose="02020603050405020304" pitchFamily="18" charset="0"/>
              </a:rPr>
              <a:t>waiting within </a:t>
            </a:r>
            <a:r>
              <a:rPr lang="en-US" dirty="0">
                <a:latin typeface="Times New Roman" panose="02020603050405020304" pitchFamily="18" charset="0"/>
                <a:cs typeface="Times New Roman" panose="02020603050405020304" pitchFamily="18" charset="0"/>
              </a:rPr>
              <a:t>the work sequence can also have a profound effect on productivity.</a:t>
            </a: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39627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rgbClr val="FF0000"/>
                </a:solidFill>
                <a:latin typeface="Times New Roman" panose="02020603050405020304" pitchFamily="18" charset="0"/>
                <a:cs typeface="Times New Roman" panose="02020603050405020304" pitchFamily="18" charset="0"/>
              </a:rPr>
              <a:t>What cause waiting waste </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IN" dirty="0" smtClean="0">
                <a:latin typeface="Times New Roman" panose="02020603050405020304" pitchFamily="18" charset="0"/>
                <a:cs typeface="Times New Roman" panose="02020603050405020304" pitchFamily="18" charset="0"/>
              </a:rPr>
              <a:t>Raw material outages </a:t>
            </a:r>
          </a:p>
          <a:p>
            <a:r>
              <a:rPr lang="en-IN" dirty="0" smtClean="0">
                <a:latin typeface="Times New Roman" panose="02020603050405020304" pitchFamily="18" charset="0"/>
                <a:cs typeface="Times New Roman" panose="02020603050405020304" pitchFamily="18" charset="0"/>
              </a:rPr>
              <a:t>Unbalanced Scheduling or Workloads </a:t>
            </a:r>
          </a:p>
          <a:p>
            <a:r>
              <a:rPr lang="en-IN" dirty="0" smtClean="0">
                <a:latin typeface="Times New Roman" panose="02020603050405020304" pitchFamily="18" charset="0"/>
                <a:cs typeface="Times New Roman" panose="02020603050405020304" pitchFamily="18" charset="0"/>
              </a:rPr>
              <a:t>Unplanned downtime for maintenance </a:t>
            </a:r>
          </a:p>
          <a:p>
            <a:r>
              <a:rPr lang="en-IN" dirty="0" smtClean="0">
                <a:latin typeface="Times New Roman" panose="02020603050405020304" pitchFamily="18" charset="0"/>
                <a:cs typeface="Times New Roman" panose="02020603050405020304" pitchFamily="18" charset="0"/>
              </a:rPr>
              <a:t>Poor equipment or facility layout </a:t>
            </a:r>
          </a:p>
          <a:p>
            <a:r>
              <a:rPr lang="en-IN" dirty="0" smtClean="0">
                <a:latin typeface="Times New Roman" panose="02020603050405020304" pitchFamily="18" charset="0"/>
                <a:cs typeface="Times New Roman" panose="02020603050405020304" pitchFamily="18" charset="0"/>
              </a:rPr>
              <a:t>Long process setup times </a:t>
            </a:r>
          </a:p>
          <a:p>
            <a:r>
              <a:rPr lang="en-IN" dirty="0" smtClean="0">
                <a:latin typeface="Times New Roman" panose="02020603050405020304" pitchFamily="18" charset="0"/>
                <a:cs typeface="Times New Roman" panose="02020603050405020304" pitchFamily="18" charset="0"/>
              </a:rPr>
              <a:t>Misuses of automation </a:t>
            </a:r>
          </a:p>
          <a:p>
            <a:r>
              <a:rPr lang="en-IN" dirty="0" smtClean="0">
                <a:latin typeface="Times New Roman" panose="02020603050405020304" pitchFamily="18" charset="0"/>
                <a:cs typeface="Times New Roman" panose="02020603050405020304" pitchFamily="18" charset="0"/>
              </a:rPr>
              <a:t>Upstream quality problems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56105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Unnecessary transporting</a:t>
            </a:r>
            <a:br>
              <a:rPr 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IN" dirty="0" smtClean="0">
                <a:latin typeface="Times New Roman" panose="02020603050405020304" pitchFamily="18" charset="0"/>
                <a:cs typeface="Times New Roman" panose="02020603050405020304" pitchFamily="18" charset="0"/>
              </a:rPr>
              <a:t>Transportation waste is any activity that requires transporting parts and material around the facility. </a:t>
            </a:r>
          </a:p>
          <a:p>
            <a:r>
              <a:rPr lang="en-IN" dirty="0" smtClean="0">
                <a:latin typeface="Times New Roman" panose="02020603050405020304" pitchFamily="18" charset="0"/>
                <a:cs typeface="Times New Roman" panose="02020603050405020304" pitchFamily="18" charset="0"/>
              </a:rPr>
              <a:t>Transportation waste is usually reserved for action involving equipment to move material and parts.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04419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solidFill>
                  <a:srgbClr val="FF0000"/>
                </a:solidFill>
                <a:latin typeface="Times New Roman" panose="02020603050405020304" pitchFamily="18" charset="0"/>
                <a:cs typeface="Times New Roman" panose="02020603050405020304" pitchFamily="18" charset="0"/>
              </a:rPr>
              <a:t>What cause Transportation Waste </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IN" dirty="0" smtClean="0">
                <a:latin typeface="Times New Roman" panose="02020603050405020304" pitchFamily="18" charset="0"/>
                <a:cs typeface="Times New Roman" panose="02020603050405020304" pitchFamily="18" charset="0"/>
              </a:rPr>
              <a:t>Poor purchasing practice </a:t>
            </a:r>
          </a:p>
          <a:p>
            <a:r>
              <a:rPr lang="en-IN" dirty="0" smtClean="0">
                <a:latin typeface="Times New Roman" panose="02020603050405020304" pitchFamily="18" charset="0"/>
                <a:cs typeface="Times New Roman" panose="02020603050405020304" pitchFamily="18" charset="0"/>
              </a:rPr>
              <a:t>Large batch sizes and storage areas </a:t>
            </a:r>
          </a:p>
          <a:p>
            <a:r>
              <a:rPr lang="en-IN" dirty="0" smtClean="0">
                <a:latin typeface="Times New Roman" panose="02020603050405020304" pitchFamily="18" charset="0"/>
                <a:cs typeface="Times New Roman" panose="02020603050405020304" pitchFamily="18" charset="0"/>
              </a:rPr>
              <a:t>Inadequate facility layout </a:t>
            </a:r>
          </a:p>
          <a:p>
            <a:r>
              <a:rPr lang="en-IN" dirty="0" smtClean="0">
                <a:latin typeface="Times New Roman" panose="02020603050405020304" pitchFamily="18" charset="0"/>
                <a:cs typeface="Times New Roman" panose="02020603050405020304" pitchFamily="18" charset="0"/>
              </a:rPr>
              <a:t>Limited understanding of the process flow</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66080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Processing waste</a:t>
            </a:r>
            <a:br>
              <a:rPr 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Over processing is as wasteful as insufficient processing.</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Processing waste can steam many sources and is often present regardless of the activity type.</a:t>
            </a:r>
          </a:p>
          <a:p>
            <a:r>
              <a:rPr lang="en-US" dirty="0" smtClean="0">
                <a:latin typeface="Times New Roman" panose="02020603050405020304" pitchFamily="18" charset="0"/>
                <a:cs typeface="Times New Roman" panose="02020603050405020304" pitchFamily="18" charset="0"/>
              </a:rPr>
              <a:t>Processing waste that is found in front office areas, such as order processing, information gathering and dissemination and all accounting functions.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88534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What </a:t>
            </a:r>
            <a:r>
              <a:rPr lang="en-IN" b="1" dirty="0" smtClean="0">
                <a:solidFill>
                  <a:srgbClr val="FF0000"/>
                </a:solidFill>
                <a:latin typeface="Times New Roman" panose="02020603050405020304" pitchFamily="18" charset="0"/>
                <a:cs typeface="Times New Roman" panose="02020603050405020304" pitchFamily="18" charset="0"/>
              </a:rPr>
              <a:t>cause </a:t>
            </a:r>
            <a:r>
              <a:rPr lang="en-US" b="1" dirty="0">
                <a:solidFill>
                  <a:srgbClr val="FF0000"/>
                </a:solidFill>
                <a:latin typeface="Times New Roman" panose="02020603050405020304" pitchFamily="18" charset="0"/>
                <a:cs typeface="Times New Roman" panose="02020603050405020304" pitchFamily="18" charset="0"/>
              </a:rPr>
              <a:t>Processing waste</a:t>
            </a:r>
            <a:endParaRPr lang="en-IN" dirty="0"/>
          </a:p>
        </p:txBody>
      </p:sp>
      <p:sp>
        <p:nvSpPr>
          <p:cNvPr id="3" name="Content Placeholder 2"/>
          <p:cNvSpPr>
            <a:spLocks noGrp="1"/>
          </p:cNvSpPr>
          <p:nvPr>
            <p:ph idx="1"/>
          </p:nvPr>
        </p:nvSpPr>
        <p:spPr/>
        <p:txBody>
          <a:bodyPr/>
          <a:lstStyle/>
          <a:p>
            <a:r>
              <a:rPr lang="en-IN" dirty="0" smtClean="0">
                <a:latin typeface="Times New Roman" panose="02020603050405020304" pitchFamily="18" charset="0"/>
                <a:cs typeface="Times New Roman" panose="02020603050405020304" pitchFamily="18" charset="0"/>
              </a:rPr>
              <a:t>Product changes without process change </a:t>
            </a:r>
          </a:p>
          <a:p>
            <a:r>
              <a:rPr lang="en-IN" dirty="0" smtClean="0">
                <a:latin typeface="Times New Roman" panose="02020603050405020304" pitchFamily="18" charset="0"/>
                <a:cs typeface="Times New Roman" panose="02020603050405020304" pitchFamily="18" charset="0"/>
              </a:rPr>
              <a:t>Just in case logic </a:t>
            </a:r>
          </a:p>
          <a:p>
            <a:r>
              <a:rPr lang="en-IN" dirty="0" smtClean="0">
                <a:latin typeface="Times New Roman" panose="02020603050405020304" pitchFamily="18" charset="0"/>
                <a:cs typeface="Times New Roman" panose="02020603050405020304" pitchFamily="18" charset="0"/>
              </a:rPr>
              <a:t>True customer requirement undefined </a:t>
            </a:r>
          </a:p>
          <a:p>
            <a:r>
              <a:rPr lang="en-IN" dirty="0" smtClean="0">
                <a:latin typeface="Times New Roman" panose="02020603050405020304" pitchFamily="18" charset="0"/>
                <a:cs typeface="Times New Roman" panose="02020603050405020304" pitchFamily="18" charset="0"/>
              </a:rPr>
              <a:t>Over processing to accommodate downtime </a:t>
            </a:r>
          </a:p>
          <a:p>
            <a:r>
              <a:rPr lang="en-IN" dirty="0" smtClean="0">
                <a:latin typeface="Times New Roman" panose="02020603050405020304" pitchFamily="18" charset="0"/>
                <a:cs typeface="Times New Roman" panose="02020603050405020304" pitchFamily="18" charset="0"/>
              </a:rPr>
              <a:t>Poor communication </a:t>
            </a:r>
          </a:p>
          <a:p>
            <a:r>
              <a:rPr lang="en-IN" dirty="0" smtClean="0">
                <a:latin typeface="Times New Roman" panose="02020603050405020304" pitchFamily="18" charset="0"/>
                <a:cs typeface="Times New Roman" panose="02020603050405020304" pitchFamily="18" charset="0"/>
              </a:rPr>
              <a:t>Redundant approvals </a:t>
            </a:r>
          </a:p>
          <a:p>
            <a:r>
              <a:rPr lang="en-IN" dirty="0" smtClean="0">
                <a:latin typeface="Times New Roman" panose="02020603050405020304" pitchFamily="18" charset="0"/>
                <a:cs typeface="Times New Roman" panose="02020603050405020304" pitchFamily="18" charset="0"/>
              </a:rPr>
              <a:t>Extra copies/excess information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58163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Motion Waste</a:t>
            </a:r>
            <a:endParaRPr lang="en-IN" b="1" dirty="0">
              <a:solidFill>
                <a:srgbClr val="FF0000"/>
              </a:solidFill>
            </a:endParaRP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Wasted motion occupies time and energy</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Ideally all unnecessary movements or actions </a:t>
            </a:r>
            <a:r>
              <a:rPr lang="en-US" dirty="0" smtClean="0">
                <a:latin typeface="Times New Roman" panose="02020603050405020304" pitchFamily="18" charset="0"/>
                <a:cs typeface="Times New Roman" panose="02020603050405020304" pitchFamily="18" charset="0"/>
              </a:rPr>
              <a:t>are eliminated </a:t>
            </a:r>
            <a:r>
              <a:rPr lang="en-US" dirty="0">
                <a:latin typeface="Times New Roman" panose="02020603050405020304" pitchFamily="18" charset="0"/>
                <a:cs typeface="Times New Roman" panose="02020603050405020304" pitchFamily="18" charset="0"/>
              </a:rPr>
              <a:t>from the work process.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Much of this wasted motion is often overlooked because it </a:t>
            </a:r>
            <a:r>
              <a:rPr lang="en-US" dirty="0" err="1" smtClean="0">
                <a:latin typeface="Times New Roman" panose="02020603050405020304" pitchFamily="18" charset="0"/>
                <a:cs typeface="Times New Roman" panose="02020603050405020304" pitchFamily="18" charset="0"/>
              </a:rPr>
              <a:t>hasbecome</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such a part of the process.</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Work processes should be designed so that items </a:t>
            </a:r>
            <a:r>
              <a:rPr lang="en-US" dirty="0" smtClean="0">
                <a:latin typeface="Times New Roman" panose="02020603050405020304" pitchFamily="18" charset="0"/>
                <a:cs typeface="Times New Roman" panose="02020603050405020304" pitchFamily="18" charset="0"/>
              </a:rPr>
              <a:t>are positioned </a:t>
            </a:r>
            <a:r>
              <a:rPr lang="en-US" dirty="0">
                <a:latin typeface="Times New Roman" panose="02020603050405020304" pitchFamily="18" charset="0"/>
                <a:cs typeface="Times New Roman" panose="02020603050405020304" pitchFamily="18" charset="0"/>
              </a:rPr>
              <a:t>close to each other.</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Unnecessary amounts of turning, lifting and reaching </a:t>
            </a:r>
            <a:r>
              <a:rPr lang="en-US" dirty="0" smtClean="0">
                <a:latin typeface="Times New Roman" panose="02020603050405020304" pitchFamily="18" charset="0"/>
                <a:cs typeface="Times New Roman" panose="02020603050405020304" pitchFamily="18" charset="0"/>
              </a:rPr>
              <a:t>are eliminated</a:t>
            </a:r>
            <a:r>
              <a:rPr lang="en-US"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63733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What cause Motion </a:t>
            </a:r>
            <a:r>
              <a:rPr lang="en-US" b="1" dirty="0">
                <a:solidFill>
                  <a:srgbClr val="FF0000"/>
                </a:solidFill>
                <a:latin typeface="Times New Roman" panose="02020603050405020304" pitchFamily="18" charset="0"/>
                <a:cs typeface="Times New Roman" panose="02020603050405020304" pitchFamily="18" charset="0"/>
              </a:rPr>
              <a:t>Waste</a:t>
            </a:r>
            <a:endParaRPr lang="en-IN" dirty="0"/>
          </a:p>
        </p:txBody>
      </p:sp>
      <p:sp>
        <p:nvSpPr>
          <p:cNvPr id="3" name="Content Placeholder 2"/>
          <p:cNvSpPr>
            <a:spLocks noGrp="1"/>
          </p:cNvSpPr>
          <p:nvPr>
            <p:ph idx="1"/>
          </p:nvPr>
        </p:nvSpPr>
        <p:spPr/>
        <p:txBody>
          <a:bodyPr/>
          <a:lstStyle/>
          <a:p>
            <a:r>
              <a:rPr lang="en-IN" dirty="0" smtClean="0">
                <a:latin typeface="Times New Roman" panose="02020603050405020304" pitchFamily="18" charset="0"/>
                <a:cs typeface="Times New Roman" panose="02020603050405020304" pitchFamily="18" charset="0"/>
              </a:rPr>
              <a:t>Poor people, material and machine effectiveness </a:t>
            </a:r>
          </a:p>
          <a:p>
            <a:r>
              <a:rPr lang="en-IN" dirty="0" smtClean="0">
                <a:latin typeface="Times New Roman" panose="02020603050405020304" pitchFamily="18" charset="0"/>
                <a:cs typeface="Times New Roman" panose="02020603050405020304" pitchFamily="18" charset="0"/>
              </a:rPr>
              <a:t>Inconsistent work methods </a:t>
            </a:r>
          </a:p>
          <a:p>
            <a:r>
              <a:rPr lang="en-IN" dirty="0" smtClean="0">
                <a:latin typeface="Times New Roman" panose="02020603050405020304" pitchFamily="18" charset="0"/>
                <a:cs typeface="Times New Roman" panose="02020603050405020304" pitchFamily="18" charset="0"/>
              </a:rPr>
              <a:t>Poor information management </a:t>
            </a:r>
          </a:p>
          <a:p>
            <a:r>
              <a:rPr lang="en-IN" dirty="0" smtClean="0">
                <a:latin typeface="Times New Roman" panose="02020603050405020304" pitchFamily="18" charset="0"/>
                <a:cs typeface="Times New Roman" panose="02020603050405020304" pitchFamily="18" charset="0"/>
              </a:rPr>
              <a:t>Unfavourable facility or cell layout </a:t>
            </a:r>
          </a:p>
          <a:p>
            <a:r>
              <a:rPr lang="en-IN" dirty="0" smtClean="0">
                <a:latin typeface="Times New Roman" panose="02020603050405020304" pitchFamily="18" charset="0"/>
                <a:cs typeface="Times New Roman" panose="02020603050405020304" pitchFamily="18" charset="0"/>
              </a:rPr>
              <a:t>Poor workplace organization and housekeeping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94434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Product </a:t>
            </a:r>
            <a:r>
              <a:rPr lang="en-US" b="1" dirty="0" smtClean="0">
                <a:solidFill>
                  <a:srgbClr val="FF0000"/>
                </a:solidFill>
                <a:latin typeface="Times New Roman" panose="02020603050405020304" pitchFamily="18" charset="0"/>
                <a:cs typeface="Times New Roman" panose="02020603050405020304" pitchFamily="18" charset="0"/>
              </a:rPr>
              <a:t>defects/Scrap</a:t>
            </a:r>
            <a:r>
              <a:rPr lang="en-US" b="1" dirty="0">
                <a:solidFill>
                  <a:srgbClr val="FF0000"/>
                </a:solidFill>
                <a:latin typeface="Times New Roman" panose="02020603050405020304" pitchFamily="18" charset="0"/>
                <a:cs typeface="Times New Roman" panose="02020603050405020304" pitchFamily="18" charset="0"/>
              </a:rPr>
              <a:t/>
            </a:r>
            <a:br>
              <a:rPr 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endParaRP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 waste of correction is a result of poor internal quality</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Producing defective products </a:t>
            </a:r>
            <a:r>
              <a:rPr lang="en-US" dirty="0" smtClean="0">
                <a:latin typeface="Times New Roman" panose="02020603050405020304" pitchFamily="18" charset="0"/>
                <a:cs typeface="Times New Roman" panose="02020603050405020304" pitchFamily="18" charset="0"/>
              </a:rPr>
              <a:t>or products </a:t>
            </a:r>
            <a:r>
              <a:rPr lang="en-US" dirty="0">
                <a:latin typeface="Times New Roman" panose="02020603050405020304" pitchFamily="18" charset="0"/>
                <a:cs typeface="Times New Roman" panose="02020603050405020304" pitchFamily="18" charset="0"/>
              </a:rPr>
              <a:t>requiring repairs adds the cost of extra manpower, materials, facilities and </a:t>
            </a:r>
            <a:r>
              <a:rPr lang="en-US" dirty="0" smtClean="0">
                <a:latin typeface="Times New Roman" panose="02020603050405020304" pitchFamily="18" charset="0"/>
                <a:cs typeface="Times New Roman" panose="02020603050405020304" pitchFamily="18" charset="0"/>
              </a:rPr>
              <a:t>conveyance measures</a:t>
            </a:r>
            <a:r>
              <a:rPr lang="en-US"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IN" dirty="0"/>
              <a:t>Some examples are</a:t>
            </a:r>
            <a:r>
              <a:rPr lang="en-IN" dirty="0"/>
              <a:t> </a:t>
            </a:r>
            <a:endParaRPr lang="en-IN" dirty="0" smtClean="0"/>
          </a:p>
          <a:p>
            <a:r>
              <a:rPr lang="en-US" dirty="0"/>
              <a:t/>
            </a:r>
            <a:br>
              <a:rPr lang="en-US" dirty="0"/>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10939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What cause Product </a:t>
            </a:r>
            <a:r>
              <a:rPr lang="en-US" b="1" dirty="0">
                <a:solidFill>
                  <a:srgbClr val="FF0000"/>
                </a:solidFill>
                <a:latin typeface="Times New Roman" panose="02020603050405020304" pitchFamily="18" charset="0"/>
                <a:cs typeface="Times New Roman" panose="02020603050405020304" pitchFamily="18" charset="0"/>
              </a:rPr>
              <a:t>defects/Scrap</a:t>
            </a:r>
            <a:endParaRPr lang="en-IN"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waste of extra handling.</a:t>
            </a:r>
          </a:p>
          <a:p>
            <a:r>
              <a:rPr lang="en-US" dirty="0">
                <a:latin typeface="Times New Roman" panose="02020603050405020304" pitchFamily="18" charset="0"/>
                <a:cs typeface="Times New Roman" panose="02020603050405020304" pitchFamily="18" charset="0"/>
              </a:rPr>
              <a:t>The waste of additional labor.</a:t>
            </a:r>
          </a:p>
          <a:p>
            <a:r>
              <a:rPr lang="en-US" dirty="0">
                <a:latin typeface="Times New Roman" panose="02020603050405020304" pitchFamily="18" charset="0"/>
                <a:cs typeface="Times New Roman" panose="02020603050405020304" pitchFamily="18" charset="0"/>
              </a:rPr>
              <a:t>The risk of further defects caused by additional handling.</a:t>
            </a:r>
          </a:p>
          <a:p>
            <a:r>
              <a:rPr lang="en-US" dirty="0">
                <a:latin typeface="Times New Roman" panose="02020603050405020304" pitchFamily="18" charset="0"/>
                <a:cs typeface="Times New Roman" panose="02020603050405020304" pitchFamily="18" charset="0"/>
              </a:rPr>
              <a:t>The risk giving our customer an inferior product</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Poor Product design </a:t>
            </a:r>
          </a:p>
          <a:p>
            <a:r>
              <a:rPr lang="en-US" dirty="0" smtClean="0">
                <a:latin typeface="Times New Roman" panose="02020603050405020304" pitchFamily="18" charset="0"/>
                <a:cs typeface="Times New Roman" panose="02020603050405020304" pitchFamily="18" charset="0"/>
              </a:rPr>
              <a:t>Weak process control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34058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What cause Product defects/Scrap</a:t>
            </a:r>
            <a:endParaRPr lang="en-IN"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waste of scrap is also a result of poor internal quality. When an item is scrapped, the </a:t>
            </a:r>
            <a:r>
              <a:rPr lang="en-US" dirty="0" smtClean="0">
                <a:latin typeface="Times New Roman" panose="02020603050405020304" pitchFamily="18" charset="0"/>
                <a:cs typeface="Times New Roman" panose="02020603050405020304" pitchFamily="18" charset="0"/>
              </a:rPr>
              <a:t>impact is </a:t>
            </a:r>
            <a:r>
              <a:rPr lang="en-US" dirty="0">
                <a:latin typeface="Times New Roman" panose="02020603050405020304" pitchFamily="18" charset="0"/>
                <a:cs typeface="Times New Roman" panose="02020603050405020304" pitchFamily="18" charset="0"/>
              </a:rPr>
              <a:t>evident in several areas</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buFont typeface="+mj-lt"/>
              <a:buAutoNum type="arabicPeriod"/>
            </a:pPr>
            <a:r>
              <a:rPr lang="en-US" dirty="0">
                <a:latin typeface="Times New Roman" panose="02020603050405020304" pitchFamily="18" charset="0"/>
                <a:cs typeface="Times New Roman" panose="02020603050405020304" pitchFamily="18" charset="0"/>
              </a:rPr>
              <a:t>The obvious financial loss related to the </a:t>
            </a:r>
            <a:r>
              <a:rPr lang="en-US" dirty="0" smtClean="0">
                <a:latin typeface="Times New Roman" panose="02020603050405020304" pitchFamily="18" charset="0"/>
                <a:cs typeface="Times New Roman" panose="02020603050405020304" pitchFamily="18" charset="0"/>
              </a:rPr>
              <a:t>part.</a:t>
            </a:r>
            <a:endParaRPr lang="en-US" dirty="0">
              <a:latin typeface="Times New Roman" panose="02020603050405020304" pitchFamily="18" charset="0"/>
              <a:cs typeface="Times New Roman" panose="02020603050405020304" pitchFamily="18" charset="0"/>
            </a:endParaRPr>
          </a:p>
          <a:p>
            <a:pPr>
              <a:buFont typeface="+mj-lt"/>
              <a:buAutoNum type="arabi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waste associated with holding extra parts in </a:t>
            </a:r>
            <a:r>
              <a:rPr lang="en-US" dirty="0" smtClean="0">
                <a:latin typeface="Times New Roman" panose="02020603050405020304" pitchFamily="18" charset="0"/>
                <a:cs typeface="Times New Roman" panose="02020603050405020304" pitchFamily="18" charset="0"/>
              </a:rPr>
              <a:t>inventory.</a:t>
            </a:r>
            <a:endParaRPr lang="en-US" dirty="0">
              <a:latin typeface="Times New Roman" panose="02020603050405020304" pitchFamily="18" charset="0"/>
              <a:cs typeface="Times New Roman" panose="02020603050405020304" pitchFamily="18" charset="0"/>
            </a:endParaRPr>
          </a:p>
          <a:p>
            <a:pPr>
              <a:buFont typeface="+mj-lt"/>
              <a:buAutoNum type="arabi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labor wasted producing the defective </a:t>
            </a:r>
            <a:r>
              <a:rPr lang="en-US" dirty="0" smtClean="0">
                <a:latin typeface="Times New Roman" panose="02020603050405020304" pitchFamily="18" charset="0"/>
                <a:cs typeface="Times New Roman" panose="02020603050405020304" pitchFamily="18" charset="0"/>
              </a:rPr>
              <a:t>part.</a:t>
            </a:r>
            <a:endParaRPr lang="en-US" dirty="0">
              <a:latin typeface="Times New Roman" panose="02020603050405020304" pitchFamily="18" charset="0"/>
              <a:cs typeface="Times New Roman" panose="02020603050405020304" pitchFamily="18" charset="0"/>
            </a:endParaRPr>
          </a:p>
          <a:p>
            <a:pPr>
              <a:buFont typeface="+mj-lt"/>
              <a:buAutoNum type="arabi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waste of handling, moving and discarding the scrap item.</a:t>
            </a:r>
            <a:r>
              <a:rPr lang="en-US" dirty="0">
                <a:latin typeface="Times New Roman" panose="02020603050405020304" pitchFamily="18" charset="0"/>
                <a:cs typeface="Times New Roman" panose="02020603050405020304" pitchFamily="18" charset="0"/>
              </a:rPr>
              <a:t> </a:t>
            </a:r>
            <a:r>
              <a:rPr lang="en-US" dirty="0"/>
              <a:t/>
            </a:r>
            <a:br>
              <a:rPr lang="en-US" dirty="0"/>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29668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Underused people</a:t>
            </a:r>
            <a:br>
              <a:rPr 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endParaRPr>
          </a:p>
        </p:txBody>
      </p:sp>
      <p:sp>
        <p:nvSpPr>
          <p:cNvPr id="3" name="Content Placeholder 2"/>
          <p:cNvSpPr>
            <a:spLocks noGrp="1"/>
          </p:cNvSpPr>
          <p:nvPr>
            <p:ph idx="1"/>
          </p:nvPr>
        </p:nvSpPr>
        <p:spPr/>
        <p:txBody>
          <a:bodyPr/>
          <a:lstStyle/>
          <a:p>
            <a:r>
              <a:rPr lang="en-IN" dirty="0" smtClean="0">
                <a:latin typeface="Times New Roman" panose="02020603050405020304" pitchFamily="18" charset="0"/>
                <a:cs typeface="Times New Roman" panose="02020603050405020304" pitchFamily="18" charset="0"/>
              </a:rPr>
              <a:t>Waste of underused employees often occurs when we fail to recognize and harness people’s mental, creative, innovative and physical skills or ability.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09670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latin typeface="Times New Roman" panose="02020603050405020304" pitchFamily="18" charset="0"/>
                <a:cs typeface="Times New Roman" panose="02020603050405020304" pitchFamily="18" charset="0"/>
              </a:rPr>
              <a:t>What cause Underused </a:t>
            </a:r>
            <a:r>
              <a:rPr lang="en-US" b="1" dirty="0">
                <a:solidFill>
                  <a:srgbClr val="FF0000"/>
                </a:solidFill>
                <a:latin typeface="Times New Roman" panose="02020603050405020304" pitchFamily="18" charset="0"/>
                <a:cs typeface="Times New Roman" panose="02020603050405020304" pitchFamily="18" charset="0"/>
              </a:rPr>
              <a:t>people</a:t>
            </a:r>
            <a:br>
              <a:rPr lang="en-US" b="1" dirty="0">
                <a:solidFill>
                  <a:srgbClr val="FF0000"/>
                </a:solidFill>
                <a:latin typeface="Times New Roman" panose="02020603050405020304" pitchFamily="18" charset="0"/>
                <a:cs typeface="Times New Roman" panose="02020603050405020304" pitchFamily="18" charset="0"/>
              </a:rPr>
            </a:br>
            <a:endParaRPr lang="en-IN" dirty="0"/>
          </a:p>
        </p:txBody>
      </p:sp>
      <p:sp>
        <p:nvSpPr>
          <p:cNvPr id="3" name="Content Placeholder 2"/>
          <p:cNvSpPr>
            <a:spLocks noGrp="1"/>
          </p:cNvSpPr>
          <p:nvPr>
            <p:ph idx="1"/>
          </p:nvPr>
        </p:nvSpPr>
        <p:spPr/>
        <p:txBody>
          <a:bodyPr/>
          <a:lstStyle/>
          <a:p>
            <a:r>
              <a:rPr lang="en-IN" dirty="0" smtClean="0">
                <a:latin typeface="Times New Roman" panose="02020603050405020304" pitchFamily="18" charset="0"/>
                <a:cs typeface="Times New Roman" panose="02020603050405020304" pitchFamily="18" charset="0"/>
              </a:rPr>
              <a:t>Old guard thinking, politics and business culture </a:t>
            </a:r>
          </a:p>
          <a:p>
            <a:r>
              <a:rPr lang="en-IN" dirty="0" smtClean="0">
                <a:latin typeface="Times New Roman" panose="02020603050405020304" pitchFamily="18" charset="0"/>
                <a:cs typeface="Times New Roman" panose="02020603050405020304" pitchFamily="18" charset="0"/>
              </a:rPr>
              <a:t>Poor hiring practice </a:t>
            </a:r>
          </a:p>
          <a:p>
            <a:r>
              <a:rPr lang="en-IN" dirty="0" smtClean="0">
                <a:latin typeface="Times New Roman" panose="02020603050405020304" pitchFamily="18" charset="0"/>
                <a:cs typeface="Times New Roman" panose="02020603050405020304" pitchFamily="18" charset="0"/>
              </a:rPr>
              <a:t>Low or no investment in training </a:t>
            </a:r>
          </a:p>
          <a:p>
            <a:r>
              <a:rPr lang="en-IN" dirty="0" smtClean="0">
                <a:latin typeface="Times New Roman" panose="02020603050405020304" pitchFamily="18" charset="0"/>
                <a:cs typeface="Times New Roman" panose="02020603050405020304" pitchFamily="18" charset="0"/>
              </a:rPr>
              <a:t>Low-pay high turnover strategy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320944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168</TotalTime>
  <Words>2510</Words>
  <Application>Microsoft Office PowerPoint</Application>
  <PresentationFormat>Widescreen</PresentationFormat>
  <Paragraphs>356</Paragraphs>
  <Slides>63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Arial</vt:lpstr>
      <vt:lpstr>Century Gothic</vt:lpstr>
      <vt:lpstr>新細明體</vt:lpstr>
      <vt:lpstr>Times New Roman</vt:lpstr>
      <vt:lpstr>Wingdings</vt:lpstr>
      <vt:lpstr>Wingdings 3</vt:lpstr>
      <vt:lpstr>Wisp</vt:lpstr>
      <vt:lpstr>TOYOTA PRODUCTION SYSTEM</vt:lpstr>
      <vt:lpstr>TOYOTA PRODUCTION SYSTEM</vt:lpstr>
      <vt:lpstr>Origin of  Toyota Production System</vt:lpstr>
      <vt:lpstr>INTRODUCTION </vt:lpstr>
      <vt:lpstr>INTRODUCTION </vt:lpstr>
      <vt:lpstr>Toyota in India</vt:lpstr>
      <vt:lpstr>INTRODUCTION</vt:lpstr>
      <vt:lpstr>GOALS OF TPS</vt:lpstr>
      <vt:lpstr>GOALS OF TPS</vt:lpstr>
      <vt:lpstr>TPS TERMS</vt:lpstr>
      <vt:lpstr>TPS TERMS</vt:lpstr>
      <vt:lpstr>TPS TERMS</vt:lpstr>
      <vt:lpstr>TPS TERMS</vt:lpstr>
      <vt:lpstr>JUST IN TIME</vt:lpstr>
      <vt:lpstr>KANBAN </vt:lpstr>
      <vt:lpstr>KAIZEN</vt:lpstr>
      <vt:lpstr>Waste</vt:lpstr>
      <vt:lpstr>RESPECT FOR PEOPLE</vt:lpstr>
      <vt:lpstr>CULTURAL VALUES AND OTHER PHILOSPHIES</vt:lpstr>
      <vt:lpstr>Concepts of Toyota Production System</vt:lpstr>
      <vt:lpstr>Jidoka</vt:lpstr>
      <vt:lpstr>Jidoka</vt:lpstr>
      <vt:lpstr>PRINCIPLES</vt:lpstr>
      <vt:lpstr>A Closer Look at Jidoka - Concept</vt:lpstr>
      <vt:lpstr>Purpose &amp; Implementation</vt:lpstr>
      <vt:lpstr>PowerPoint Presentation</vt:lpstr>
      <vt:lpstr>PowerPoint Presentation</vt:lpstr>
      <vt:lpstr>Andon</vt:lpstr>
      <vt:lpstr>Andon Display Board</vt:lpstr>
      <vt:lpstr>Just-in-time</vt:lpstr>
      <vt:lpstr>The American Production and Inventory Control Society (APICS) has the      following definition of JIT:  </vt:lpstr>
      <vt:lpstr>Three elements   </vt:lpstr>
      <vt:lpstr>PowerPoint Presentation</vt:lpstr>
      <vt:lpstr>JIT usually identifies seven prominent types of waste to be eliminated: </vt:lpstr>
      <vt:lpstr>Toyota Production System</vt:lpstr>
      <vt:lpstr>Kanban </vt:lpstr>
      <vt:lpstr>Kanban – Definition</vt:lpstr>
      <vt:lpstr>Types of Kanban System</vt:lpstr>
      <vt:lpstr>Drawbacks of the system</vt:lpstr>
      <vt:lpstr>14 Principles of TOYOTA Way</vt:lpstr>
      <vt:lpstr>14 Principles of TOYOTA Way</vt:lpstr>
      <vt:lpstr>14 Principles of TOYOTA Way</vt:lpstr>
      <vt:lpstr>14 Principles of TOYOTA Way</vt:lpstr>
      <vt:lpstr>14 Principles of TOYOTA Way</vt:lpstr>
      <vt:lpstr>Waste</vt:lpstr>
      <vt:lpstr>Excess inventory </vt:lpstr>
      <vt:lpstr>What cause excess inventory </vt:lpstr>
      <vt:lpstr>Excess inventory </vt:lpstr>
      <vt:lpstr>Overproduction  </vt:lpstr>
      <vt:lpstr>What cause overproduction </vt:lpstr>
      <vt:lpstr>Waiting time </vt:lpstr>
      <vt:lpstr>What cause waiting waste </vt:lpstr>
      <vt:lpstr>Unnecessary transporting </vt:lpstr>
      <vt:lpstr>What cause Transportation Waste </vt:lpstr>
      <vt:lpstr>Processing waste </vt:lpstr>
      <vt:lpstr>What cause Processing waste</vt:lpstr>
      <vt:lpstr>Motion Waste</vt:lpstr>
      <vt:lpstr>What cause Motion Waste</vt:lpstr>
      <vt:lpstr>Product defects/Scrap </vt:lpstr>
      <vt:lpstr>What cause Product defects/Scrap</vt:lpstr>
      <vt:lpstr>What cause Product defects/Scrap</vt:lpstr>
      <vt:lpstr>Underused people </vt:lpstr>
      <vt:lpstr>What cause Underused people </vt:lpstr>
    </vt:vector>
  </TitlesOfParts>
  <Company>HP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TOYOTA PRODUCTION SYSTEM</dc:title>
  <dc:creator>hp</dc:creator>
  <cp:lastModifiedBy>hp</cp:lastModifiedBy>
  <cp:revision>14</cp:revision>
  <dcterms:created xsi:type="dcterms:W3CDTF">2022-01-08T05:30:05Z</dcterms:created>
  <dcterms:modified xsi:type="dcterms:W3CDTF">2022-01-08T08:18:12Z</dcterms:modified>
</cp:coreProperties>
</file>