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6"/>
  </p:notesMasterIdLst>
  <p:sldIdLst>
    <p:sldId id="273" r:id="rId2"/>
    <p:sldId id="280" r:id="rId3"/>
    <p:sldId id="266" r:id="rId4"/>
    <p:sldId id="268" r:id="rId5"/>
    <p:sldId id="276" r:id="rId6"/>
    <p:sldId id="277" r:id="rId7"/>
    <p:sldId id="278" r:id="rId8"/>
    <p:sldId id="269" r:id="rId9"/>
    <p:sldId id="287" r:id="rId10"/>
    <p:sldId id="289" r:id="rId11"/>
    <p:sldId id="274" r:id="rId12"/>
    <p:sldId id="279" r:id="rId13"/>
    <p:sldId id="286" r:id="rId14"/>
    <p:sldId id="281" r:id="rId15"/>
    <p:sldId id="282" r:id="rId16"/>
    <p:sldId id="292" r:id="rId17"/>
    <p:sldId id="283" r:id="rId18"/>
    <p:sldId id="284" r:id="rId19"/>
    <p:sldId id="293" r:id="rId20"/>
    <p:sldId id="285" r:id="rId21"/>
    <p:sldId id="270" r:id="rId22"/>
    <p:sldId id="275" r:id="rId23"/>
    <p:sldId id="290" r:id="rId24"/>
    <p:sldId id="291" r:id="rId25"/>
  </p:sldIdLst>
  <p:sldSz cx="9144000" cy="5143500" type="screen16x9"/>
  <p:notesSz cx="6858000" cy="9144000"/>
  <p:defaultTextStyle>
    <a:lvl1pPr marL="0" algn="l" rtl="0" latinLnBrk="0">
      <a:defRPr sz="1800" kern="1200">
        <a:solidFill>
          <a:schemeClr val="tx1"/>
        </a:solidFill>
        <a:latin typeface="+mn-lt"/>
        <a:ea typeface="+mn-ea"/>
        <a:cs typeface="+mn-cs"/>
      </a:defRPr>
    </a:lvl1pPr>
    <a:lvl2pPr marL="457200" algn="l" rtl="0" latinLnBrk="0">
      <a:defRPr sz="1800" kern="1200">
        <a:solidFill>
          <a:schemeClr val="tx1"/>
        </a:solidFill>
        <a:latin typeface="+mn-lt"/>
        <a:ea typeface="+mn-ea"/>
        <a:cs typeface="+mn-cs"/>
      </a:defRPr>
    </a:lvl2pPr>
    <a:lvl3pPr marL="914400" algn="l" rtl="0" latinLnBrk="0">
      <a:defRPr sz="1800" kern="1200">
        <a:solidFill>
          <a:schemeClr val="tx1"/>
        </a:solidFill>
        <a:latin typeface="+mn-lt"/>
        <a:ea typeface="+mn-ea"/>
        <a:cs typeface="+mn-cs"/>
      </a:defRPr>
    </a:lvl3pPr>
    <a:lvl4pPr marL="1371600" algn="l" rtl="0" latinLnBrk="0">
      <a:defRPr sz="1800" kern="1200">
        <a:solidFill>
          <a:schemeClr val="tx1"/>
        </a:solidFill>
        <a:latin typeface="+mn-lt"/>
        <a:ea typeface="+mn-ea"/>
        <a:cs typeface="+mn-cs"/>
      </a:defRPr>
    </a:lvl4pPr>
    <a:lvl5pPr marL="1828800" algn="l" rtl="0" latinLnBrk="0">
      <a:defRPr sz="1800" kern="1200">
        <a:solidFill>
          <a:schemeClr val="tx1"/>
        </a:solidFill>
        <a:latin typeface="+mn-lt"/>
        <a:ea typeface="+mn-ea"/>
        <a:cs typeface="+mn-cs"/>
      </a:defRPr>
    </a:lvl5pPr>
    <a:lvl6pPr marL="2286000" algn="l" rtl="0" latinLnBrk="0">
      <a:defRPr sz="1800" kern="1200">
        <a:solidFill>
          <a:schemeClr val="tx1"/>
        </a:solidFill>
        <a:latin typeface="+mn-lt"/>
        <a:ea typeface="+mn-ea"/>
        <a:cs typeface="+mn-cs"/>
      </a:defRPr>
    </a:lvl6pPr>
    <a:lvl7pPr marL="2743200" algn="l" rtl="0" latinLnBrk="0">
      <a:defRPr sz="1800" kern="1200">
        <a:solidFill>
          <a:schemeClr val="tx1"/>
        </a:solidFill>
        <a:latin typeface="+mn-lt"/>
        <a:ea typeface="+mn-ea"/>
        <a:cs typeface="+mn-cs"/>
      </a:defRPr>
    </a:lvl7pPr>
    <a:lvl8pPr marL="3200400" algn="l" rtl="0" latinLnBrk="0">
      <a:defRPr sz="1800" kern="1200">
        <a:solidFill>
          <a:schemeClr val="tx1"/>
        </a:solidFill>
        <a:latin typeface="+mn-lt"/>
        <a:ea typeface="+mn-ea"/>
        <a:cs typeface="+mn-cs"/>
      </a:defRPr>
    </a:lvl8pPr>
    <a:lvl9pPr marL="3657600" algn="l" rtl="0" latinLnBrk="0">
      <a:defRPr sz="1800" kern="1200">
        <a:solidFill>
          <a:schemeClr val="tx1"/>
        </a:solidFill>
        <a:latin typeface="+mn-lt"/>
        <a:ea typeface="+mn-ea"/>
        <a:cs typeface="+mn-cs"/>
      </a:defRPr>
    </a:lvl9pPr>
    <a:extLst/>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C00"/>
    <a:srgbClr val="54EE54"/>
    <a:srgbClr val="00FF99"/>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130" autoAdjust="0"/>
    <p:restoredTop sz="87621" autoAdjust="0"/>
  </p:normalViewPr>
  <p:slideViewPr>
    <p:cSldViewPr>
      <p:cViewPr varScale="1">
        <p:scale>
          <a:sx n="134" d="100"/>
          <a:sy n="134" d="100"/>
        </p:scale>
        <p:origin x="810" y="126"/>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76DE5B4-2458-4A66-911B-A4EA18FCB35C}" type="doc">
      <dgm:prSet loTypeId="urn:microsoft.com/office/officeart/2005/8/layout/radial2" loCatId="relationship" qsTypeId="urn:microsoft.com/office/officeart/2005/8/quickstyle/simple5" qsCatId="simple" csTypeId="urn:microsoft.com/office/officeart/2005/8/colors/colorful5" csCatId="colorful" phldr="1"/>
      <dgm:spPr/>
      <dgm:t>
        <a:bodyPr/>
        <a:lstStyle/>
        <a:p>
          <a:endParaRPr lang="en-US"/>
        </a:p>
      </dgm:t>
    </dgm:pt>
    <dgm:pt modelId="{6D7C9DB5-FFC7-459E-A371-4EF1EEBF0D81}">
      <dgm:prSet phldrT="[Text]"/>
      <dgm:spPr/>
      <dgm:t>
        <a:bodyPr/>
        <a:lstStyle/>
        <a:p>
          <a:r>
            <a:rPr lang="en-US" dirty="0" smtClean="0"/>
            <a:t>Labor</a:t>
          </a:r>
        </a:p>
      </dgm:t>
    </dgm:pt>
    <dgm:pt modelId="{36E8FA95-30DB-425D-A2F7-F79CD9C777EA}" type="parTrans" cxnId="{4F41D7B2-5BA5-47E2-B45D-96D55F64D91D}">
      <dgm:prSet/>
      <dgm:spPr/>
      <dgm:t>
        <a:bodyPr/>
        <a:lstStyle/>
        <a:p>
          <a:endParaRPr lang="en-US"/>
        </a:p>
      </dgm:t>
    </dgm:pt>
    <dgm:pt modelId="{0188AF90-3833-47E5-B9E1-AC31C0F6D47A}" type="sibTrans" cxnId="{4F41D7B2-5BA5-47E2-B45D-96D55F64D91D}">
      <dgm:prSet/>
      <dgm:spPr/>
      <dgm:t>
        <a:bodyPr/>
        <a:lstStyle/>
        <a:p>
          <a:endParaRPr lang="en-US"/>
        </a:p>
      </dgm:t>
    </dgm:pt>
    <dgm:pt modelId="{F6290718-9CC5-4FAA-8DCE-A2D3CEBCD48F}">
      <dgm:prSet phldrT="[Text]"/>
      <dgm:spPr/>
      <dgm:t>
        <a:bodyPr/>
        <a:lstStyle/>
        <a:p>
          <a:r>
            <a:rPr lang="en-US" dirty="0" smtClean="0">
              <a:solidFill>
                <a:schemeClr val="tx2"/>
              </a:solidFill>
            </a:rPr>
            <a:t>Forced and child labor</a:t>
          </a:r>
          <a:endParaRPr lang="en-US" dirty="0">
            <a:solidFill>
              <a:schemeClr val="tx2"/>
            </a:solidFill>
          </a:endParaRPr>
        </a:p>
      </dgm:t>
    </dgm:pt>
    <dgm:pt modelId="{5582F400-9316-4ADB-99DF-121AC5886C56}" type="parTrans" cxnId="{888BBA3F-DFAC-40DC-92E0-C8D41EE2C658}">
      <dgm:prSet/>
      <dgm:spPr/>
      <dgm:t>
        <a:bodyPr/>
        <a:lstStyle/>
        <a:p>
          <a:endParaRPr lang="en-US"/>
        </a:p>
      </dgm:t>
    </dgm:pt>
    <dgm:pt modelId="{A5B1EDF2-142F-48A2-B939-93AD0DBE6C70}" type="sibTrans" cxnId="{888BBA3F-DFAC-40DC-92E0-C8D41EE2C658}">
      <dgm:prSet/>
      <dgm:spPr/>
      <dgm:t>
        <a:bodyPr/>
        <a:lstStyle/>
        <a:p>
          <a:endParaRPr lang="en-US"/>
        </a:p>
      </dgm:t>
    </dgm:pt>
    <dgm:pt modelId="{8DF0C6E3-C610-4339-9BAF-A779D1A14D6E}">
      <dgm:prSet phldrT="[Text]"/>
      <dgm:spPr/>
      <dgm:t>
        <a:bodyPr/>
        <a:lstStyle/>
        <a:p>
          <a:r>
            <a:rPr lang="en-US" dirty="0" smtClean="0">
              <a:solidFill>
                <a:schemeClr val="tx2"/>
              </a:solidFill>
            </a:rPr>
            <a:t>Working conditions</a:t>
          </a:r>
          <a:endParaRPr lang="en-US" dirty="0">
            <a:solidFill>
              <a:schemeClr val="tx2"/>
            </a:solidFill>
          </a:endParaRPr>
        </a:p>
      </dgm:t>
    </dgm:pt>
    <dgm:pt modelId="{6CF1964D-6BE3-434A-8F84-9A9928DCBAB7}" type="parTrans" cxnId="{6BE48335-E6D9-41CA-A4AD-5F89386DE988}">
      <dgm:prSet/>
      <dgm:spPr/>
      <dgm:t>
        <a:bodyPr/>
        <a:lstStyle/>
        <a:p>
          <a:endParaRPr lang="en-US"/>
        </a:p>
      </dgm:t>
    </dgm:pt>
    <dgm:pt modelId="{DE39EDB7-A4E6-46D8-850C-9F5034F32464}" type="sibTrans" cxnId="{6BE48335-E6D9-41CA-A4AD-5F89386DE988}">
      <dgm:prSet/>
      <dgm:spPr/>
      <dgm:t>
        <a:bodyPr/>
        <a:lstStyle/>
        <a:p>
          <a:endParaRPr lang="en-US"/>
        </a:p>
      </dgm:t>
    </dgm:pt>
    <dgm:pt modelId="{384768F3-A83E-4AF2-891C-76F40DDF28B7}">
      <dgm:prSet phldrT="[Text]" custT="1"/>
      <dgm:spPr/>
      <dgm:t>
        <a:bodyPr/>
        <a:lstStyle/>
        <a:p>
          <a:r>
            <a:rPr lang="en-US" sz="2400" dirty="0" smtClean="0"/>
            <a:t>Health Risks </a:t>
          </a:r>
          <a:endParaRPr lang="en-US" sz="2400" dirty="0"/>
        </a:p>
      </dgm:t>
    </dgm:pt>
    <dgm:pt modelId="{4BB0C134-B2B2-427D-A085-EF527BC1644E}" type="parTrans" cxnId="{DF24071B-02B2-4DFB-843C-523220BAC0F3}">
      <dgm:prSet/>
      <dgm:spPr/>
      <dgm:t>
        <a:bodyPr/>
        <a:lstStyle/>
        <a:p>
          <a:endParaRPr lang="en-US"/>
        </a:p>
      </dgm:t>
    </dgm:pt>
    <dgm:pt modelId="{BB2E009D-D642-48CF-8BE5-C8B110365152}" type="sibTrans" cxnId="{DF24071B-02B2-4DFB-843C-523220BAC0F3}">
      <dgm:prSet/>
      <dgm:spPr/>
      <dgm:t>
        <a:bodyPr/>
        <a:lstStyle/>
        <a:p>
          <a:endParaRPr lang="en-US"/>
        </a:p>
      </dgm:t>
    </dgm:pt>
    <dgm:pt modelId="{6495BEF5-6EB7-43C8-AC28-59386C4C4C97}">
      <dgm:prSet phldrT="[Text]"/>
      <dgm:spPr/>
      <dgm:t>
        <a:bodyPr/>
        <a:lstStyle/>
        <a:p>
          <a:r>
            <a:rPr lang="en-US" dirty="0" smtClean="0">
              <a:solidFill>
                <a:schemeClr val="tx2"/>
              </a:solidFill>
            </a:rPr>
            <a:t>Models health /Anorexia </a:t>
          </a:r>
          <a:endParaRPr lang="en-US" dirty="0">
            <a:solidFill>
              <a:schemeClr val="tx2"/>
            </a:solidFill>
          </a:endParaRPr>
        </a:p>
      </dgm:t>
    </dgm:pt>
    <dgm:pt modelId="{7A123EEF-AB85-4B58-92D6-BBCA1786ADCB}" type="parTrans" cxnId="{1DCD4ADE-5074-4733-A7FA-341C1DC0BE15}">
      <dgm:prSet/>
      <dgm:spPr/>
      <dgm:t>
        <a:bodyPr/>
        <a:lstStyle/>
        <a:p>
          <a:endParaRPr lang="en-US"/>
        </a:p>
      </dgm:t>
    </dgm:pt>
    <dgm:pt modelId="{DC536B45-7040-4C37-98E4-CD3CBA91E1C6}" type="sibTrans" cxnId="{1DCD4ADE-5074-4733-A7FA-341C1DC0BE15}">
      <dgm:prSet/>
      <dgm:spPr/>
      <dgm:t>
        <a:bodyPr/>
        <a:lstStyle/>
        <a:p>
          <a:endParaRPr lang="en-US"/>
        </a:p>
      </dgm:t>
    </dgm:pt>
    <dgm:pt modelId="{758F2555-D302-460B-BF3A-F5078B2081EF}">
      <dgm:prSet phldrT="[Text]"/>
      <dgm:spPr/>
      <dgm:t>
        <a:bodyPr/>
        <a:lstStyle/>
        <a:p>
          <a:r>
            <a:rPr lang="en-US" dirty="0" smtClean="0">
              <a:solidFill>
                <a:schemeClr val="tx2"/>
              </a:solidFill>
            </a:rPr>
            <a:t>Eating disorders among young people </a:t>
          </a:r>
          <a:endParaRPr lang="en-US" dirty="0">
            <a:solidFill>
              <a:schemeClr val="tx2"/>
            </a:solidFill>
          </a:endParaRPr>
        </a:p>
      </dgm:t>
    </dgm:pt>
    <dgm:pt modelId="{2A363C48-805A-4726-9645-47BA83F5E7B4}" type="parTrans" cxnId="{6235A50B-1E88-4530-A47B-8F5F3D1F7A3F}">
      <dgm:prSet/>
      <dgm:spPr/>
      <dgm:t>
        <a:bodyPr/>
        <a:lstStyle/>
        <a:p>
          <a:endParaRPr lang="en-US"/>
        </a:p>
      </dgm:t>
    </dgm:pt>
    <dgm:pt modelId="{1898BEBA-6DFF-4D38-BC25-90B2F9ECB94F}" type="sibTrans" cxnId="{6235A50B-1E88-4530-A47B-8F5F3D1F7A3F}">
      <dgm:prSet/>
      <dgm:spPr/>
      <dgm:t>
        <a:bodyPr/>
        <a:lstStyle/>
        <a:p>
          <a:endParaRPr lang="en-US"/>
        </a:p>
      </dgm:t>
    </dgm:pt>
    <dgm:pt modelId="{FF4B5D93-663C-4BD5-8521-0325E259C8A2}">
      <dgm:prSet phldrT="[Text]" custT="1"/>
      <dgm:spPr/>
      <dgm:t>
        <a:bodyPr/>
        <a:lstStyle/>
        <a:p>
          <a:r>
            <a:rPr lang="en-US" sz="1800" dirty="0" smtClean="0"/>
            <a:t>Consumer Safety </a:t>
          </a:r>
          <a:endParaRPr lang="en-US" sz="1800" dirty="0"/>
        </a:p>
      </dgm:t>
    </dgm:pt>
    <dgm:pt modelId="{D4D32C35-F536-49DB-9ADE-177B7B71672A}" type="parTrans" cxnId="{3F3B14F3-4D62-4E5C-9370-A33B11FA9B17}">
      <dgm:prSet/>
      <dgm:spPr/>
      <dgm:t>
        <a:bodyPr/>
        <a:lstStyle/>
        <a:p>
          <a:endParaRPr lang="en-US"/>
        </a:p>
      </dgm:t>
    </dgm:pt>
    <dgm:pt modelId="{499B4356-DFBD-4EC5-A0B7-A9742AFC2A1C}" type="sibTrans" cxnId="{3F3B14F3-4D62-4E5C-9370-A33B11FA9B17}">
      <dgm:prSet/>
      <dgm:spPr/>
      <dgm:t>
        <a:bodyPr/>
        <a:lstStyle/>
        <a:p>
          <a:endParaRPr lang="en-US"/>
        </a:p>
      </dgm:t>
    </dgm:pt>
    <dgm:pt modelId="{F197BC94-7F47-440C-8C55-471575341599}">
      <dgm:prSet phldrT="[Text]"/>
      <dgm:spPr/>
      <dgm:t>
        <a:bodyPr/>
        <a:lstStyle/>
        <a:p>
          <a:r>
            <a:rPr lang="en-US" dirty="0" smtClean="0">
              <a:solidFill>
                <a:schemeClr val="tx2"/>
              </a:solidFill>
            </a:rPr>
            <a:t>Hazardous chemicals on the apparel products. </a:t>
          </a:r>
          <a:endParaRPr lang="en-US" dirty="0">
            <a:solidFill>
              <a:schemeClr val="tx2"/>
            </a:solidFill>
          </a:endParaRPr>
        </a:p>
      </dgm:t>
    </dgm:pt>
    <dgm:pt modelId="{6EF71D49-2846-4DED-B000-A767D4282F38}" type="parTrans" cxnId="{40CA31AA-4927-4988-AD16-99B584A37D78}">
      <dgm:prSet/>
      <dgm:spPr/>
      <dgm:t>
        <a:bodyPr/>
        <a:lstStyle/>
        <a:p>
          <a:endParaRPr lang="en-US"/>
        </a:p>
      </dgm:t>
    </dgm:pt>
    <dgm:pt modelId="{580E5D01-346C-4490-9822-F847B15CA92F}" type="sibTrans" cxnId="{40CA31AA-4927-4988-AD16-99B584A37D78}">
      <dgm:prSet/>
      <dgm:spPr/>
      <dgm:t>
        <a:bodyPr/>
        <a:lstStyle/>
        <a:p>
          <a:endParaRPr lang="en-US"/>
        </a:p>
      </dgm:t>
    </dgm:pt>
    <dgm:pt modelId="{24FCF9BD-625D-4218-AA3D-7CA70B7C2EC6}">
      <dgm:prSet phldrT="[Text]"/>
      <dgm:spPr/>
      <dgm:t>
        <a:bodyPr/>
        <a:lstStyle/>
        <a:p>
          <a:r>
            <a:rPr lang="en-US" dirty="0" smtClean="0">
              <a:solidFill>
                <a:schemeClr val="tx2"/>
              </a:solidFill>
            </a:rPr>
            <a:t>Chemicals polluting water/soil.</a:t>
          </a:r>
          <a:endParaRPr lang="en-US" dirty="0">
            <a:solidFill>
              <a:schemeClr val="tx2"/>
            </a:solidFill>
          </a:endParaRPr>
        </a:p>
      </dgm:t>
    </dgm:pt>
    <dgm:pt modelId="{23D92F3A-6D81-409F-A236-B7D06E8A2C7E}" type="parTrans" cxnId="{5FEC2F6F-8AE9-4951-9A61-D59EA92CDD75}">
      <dgm:prSet/>
      <dgm:spPr/>
      <dgm:t>
        <a:bodyPr/>
        <a:lstStyle/>
        <a:p>
          <a:endParaRPr lang="en-US"/>
        </a:p>
      </dgm:t>
    </dgm:pt>
    <dgm:pt modelId="{9F82A5CE-E964-4C10-AD85-21DF602D0CA1}" type="sibTrans" cxnId="{5FEC2F6F-8AE9-4951-9A61-D59EA92CDD75}">
      <dgm:prSet/>
      <dgm:spPr/>
      <dgm:t>
        <a:bodyPr/>
        <a:lstStyle/>
        <a:p>
          <a:endParaRPr lang="en-US"/>
        </a:p>
      </dgm:t>
    </dgm:pt>
    <dgm:pt modelId="{C13D3785-D39F-4C66-A866-06EC3F5426A5}">
      <dgm:prSet phldrT="[Text]"/>
      <dgm:spPr/>
      <dgm:t>
        <a:bodyPr/>
        <a:lstStyle/>
        <a:p>
          <a:r>
            <a:rPr lang="en-US" dirty="0" smtClean="0">
              <a:solidFill>
                <a:schemeClr val="tx2"/>
              </a:solidFill>
            </a:rPr>
            <a:t>Wages</a:t>
          </a:r>
          <a:endParaRPr lang="en-US" dirty="0">
            <a:solidFill>
              <a:schemeClr val="tx2"/>
            </a:solidFill>
          </a:endParaRPr>
        </a:p>
      </dgm:t>
    </dgm:pt>
    <dgm:pt modelId="{042B10B0-A863-4527-BB5F-D64F2A006CD1}" type="parTrans" cxnId="{A2C03AD4-0DB1-49A9-B0EC-1AF1549E4D24}">
      <dgm:prSet/>
      <dgm:spPr/>
      <dgm:t>
        <a:bodyPr/>
        <a:lstStyle/>
        <a:p>
          <a:endParaRPr lang="en-US"/>
        </a:p>
      </dgm:t>
    </dgm:pt>
    <dgm:pt modelId="{3C99044D-5B05-42C6-AF6E-5B3328A46F4C}" type="sibTrans" cxnId="{A2C03AD4-0DB1-49A9-B0EC-1AF1549E4D24}">
      <dgm:prSet/>
      <dgm:spPr/>
      <dgm:t>
        <a:bodyPr/>
        <a:lstStyle/>
        <a:p>
          <a:endParaRPr lang="en-US"/>
        </a:p>
      </dgm:t>
    </dgm:pt>
    <dgm:pt modelId="{1098E7EC-3A66-4771-9EB4-3D0BCACEEAE1}" type="pres">
      <dgm:prSet presAssocID="{876DE5B4-2458-4A66-911B-A4EA18FCB35C}" presName="composite" presStyleCnt="0">
        <dgm:presLayoutVars>
          <dgm:chMax val="5"/>
          <dgm:dir/>
          <dgm:animLvl val="ctr"/>
          <dgm:resizeHandles val="exact"/>
        </dgm:presLayoutVars>
      </dgm:prSet>
      <dgm:spPr/>
      <dgm:t>
        <a:bodyPr/>
        <a:lstStyle/>
        <a:p>
          <a:endParaRPr lang="en-US"/>
        </a:p>
      </dgm:t>
    </dgm:pt>
    <dgm:pt modelId="{4B7BBED1-6AF6-4D00-9196-705F3014125B}" type="pres">
      <dgm:prSet presAssocID="{876DE5B4-2458-4A66-911B-A4EA18FCB35C}" presName="cycle" presStyleCnt="0"/>
      <dgm:spPr/>
    </dgm:pt>
    <dgm:pt modelId="{2329741A-221A-48D6-8D3E-FA3772CFA779}" type="pres">
      <dgm:prSet presAssocID="{876DE5B4-2458-4A66-911B-A4EA18FCB35C}" presName="centerShape" presStyleCnt="0"/>
      <dgm:spPr/>
    </dgm:pt>
    <dgm:pt modelId="{B6E5F05E-04DE-4E5E-A2F2-7547BC2AB4BD}" type="pres">
      <dgm:prSet presAssocID="{876DE5B4-2458-4A66-911B-A4EA18FCB35C}" presName="connSite" presStyleLbl="node1" presStyleIdx="0" presStyleCnt="4"/>
      <dgm:spPr/>
    </dgm:pt>
    <dgm:pt modelId="{B7E240E0-97A2-45F7-96C5-1BFEF9AB9AD7}" type="pres">
      <dgm:prSet presAssocID="{876DE5B4-2458-4A66-911B-A4EA18FCB35C}" presName="visible" presStyleLbl="node1" presStyleIdx="0" presStyleCnt="4"/>
      <dgm:spPr/>
    </dgm:pt>
    <dgm:pt modelId="{1A032EBB-1ECB-4709-81F6-82738E9D6E17}" type="pres">
      <dgm:prSet presAssocID="{36E8FA95-30DB-425D-A2F7-F79CD9C777EA}" presName="Name25" presStyleLbl="parChTrans1D1" presStyleIdx="0" presStyleCnt="3"/>
      <dgm:spPr/>
      <dgm:t>
        <a:bodyPr/>
        <a:lstStyle/>
        <a:p>
          <a:endParaRPr lang="en-US"/>
        </a:p>
      </dgm:t>
    </dgm:pt>
    <dgm:pt modelId="{3A93D850-8681-45B2-A9C9-FF8D720B9885}" type="pres">
      <dgm:prSet presAssocID="{6D7C9DB5-FFC7-459E-A371-4EF1EEBF0D81}" presName="node" presStyleCnt="0"/>
      <dgm:spPr/>
    </dgm:pt>
    <dgm:pt modelId="{C1353A1B-E422-480E-9340-B8F2634E6412}" type="pres">
      <dgm:prSet presAssocID="{6D7C9DB5-FFC7-459E-A371-4EF1EEBF0D81}" presName="parentNode" presStyleLbl="node1" presStyleIdx="1" presStyleCnt="4" custScaleX="117215" custLinFactNeighborX="9321">
        <dgm:presLayoutVars>
          <dgm:chMax val="1"/>
          <dgm:bulletEnabled val="1"/>
        </dgm:presLayoutVars>
      </dgm:prSet>
      <dgm:spPr/>
      <dgm:t>
        <a:bodyPr/>
        <a:lstStyle/>
        <a:p>
          <a:endParaRPr lang="en-US"/>
        </a:p>
      </dgm:t>
    </dgm:pt>
    <dgm:pt modelId="{96A59C58-4E11-4A14-B4FB-2C1611BFC258}" type="pres">
      <dgm:prSet presAssocID="{6D7C9DB5-FFC7-459E-A371-4EF1EEBF0D81}" presName="childNode" presStyleLbl="revTx" presStyleIdx="0" presStyleCnt="3">
        <dgm:presLayoutVars>
          <dgm:bulletEnabled val="1"/>
        </dgm:presLayoutVars>
      </dgm:prSet>
      <dgm:spPr/>
      <dgm:t>
        <a:bodyPr/>
        <a:lstStyle/>
        <a:p>
          <a:endParaRPr lang="en-US"/>
        </a:p>
      </dgm:t>
    </dgm:pt>
    <dgm:pt modelId="{BBE16C87-8767-4991-AFF8-924D4F46BD6A}" type="pres">
      <dgm:prSet presAssocID="{4BB0C134-B2B2-427D-A085-EF527BC1644E}" presName="Name25" presStyleLbl="parChTrans1D1" presStyleIdx="1" presStyleCnt="3"/>
      <dgm:spPr/>
      <dgm:t>
        <a:bodyPr/>
        <a:lstStyle/>
        <a:p>
          <a:endParaRPr lang="en-US"/>
        </a:p>
      </dgm:t>
    </dgm:pt>
    <dgm:pt modelId="{224F1962-B219-4591-AB4F-2A66148DE885}" type="pres">
      <dgm:prSet presAssocID="{384768F3-A83E-4AF2-891C-76F40DDF28B7}" presName="node" presStyleCnt="0"/>
      <dgm:spPr/>
    </dgm:pt>
    <dgm:pt modelId="{E54F2FA3-1645-4B2C-98D5-CA7DE19772A2}" type="pres">
      <dgm:prSet presAssocID="{384768F3-A83E-4AF2-891C-76F40DDF28B7}" presName="parentNode" presStyleLbl="node1" presStyleIdx="2" presStyleCnt="4" custScaleX="113607" custLinFactNeighborX="8276" custLinFactNeighborY="3363">
        <dgm:presLayoutVars>
          <dgm:chMax val="1"/>
          <dgm:bulletEnabled val="1"/>
        </dgm:presLayoutVars>
      </dgm:prSet>
      <dgm:spPr/>
      <dgm:t>
        <a:bodyPr/>
        <a:lstStyle/>
        <a:p>
          <a:endParaRPr lang="en-US"/>
        </a:p>
      </dgm:t>
    </dgm:pt>
    <dgm:pt modelId="{84DA496D-9526-42AA-B79D-2AB1AB94C514}" type="pres">
      <dgm:prSet presAssocID="{384768F3-A83E-4AF2-891C-76F40DDF28B7}" presName="childNode" presStyleLbl="revTx" presStyleIdx="1" presStyleCnt="3">
        <dgm:presLayoutVars>
          <dgm:bulletEnabled val="1"/>
        </dgm:presLayoutVars>
      </dgm:prSet>
      <dgm:spPr/>
      <dgm:t>
        <a:bodyPr/>
        <a:lstStyle/>
        <a:p>
          <a:endParaRPr lang="en-US"/>
        </a:p>
      </dgm:t>
    </dgm:pt>
    <dgm:pt modelId="{7AF3FB00-5631-48E4-A418-F6F4120ECA9A}" type="pres">
      <dgm:prSet presAssocID="{D4D32C35-F536-49DB-9ADE-177B7B71672A}" presName="Name25" presStyleLbl="parChTrans1D1" presStyleIdx="2" presStyleCnt="3"/>
      <dgm:spPr/>
      <dgm:t>
        <a:bodyPr/>
        <a:lstStyle/>
        <a:p>
          <a:endParaRPr lang="en-US"/>
        </a:p>
      </dgm:t>
    </dgm:pt>
    <dgm:pt modelId="{3A0F50C9-4BA6-4097-A692-FDB9C38E08BE}" type="pres">
      <dgm:prSet presAssocID="{FF4B5D93-663C-4BD5-8521-0325E259C8A2}" presName="node" presStyleCnt="0"/>
      <dgm:spPr/>
    </dgm:pt>
    <dgm:pt modelId="{D8AAA1F3-5FDC-4FB4-BAFE-7D3B0BD365BD}" type="pres">
      <dgm:prSet presAssocID="{FF4B5D93-663C-4BD5-8521-0325E259C8A2}" presName="parentNode" presStyleLbl="node1" presStyleIdx="3" presStyleCnt="4" custScaleX="106894" custLinFactNeighborX="13873" custLinFactNeighborY="1339">
        <dgm:presLayoutVars>
          <dgm:chMax val="1"/>
          <dgm:bulletEnabled val="1"/>
        </dgm:presLayoutVars>
      </dgm:prSet>
      <dgm:spPr/>
      <dgm:t>
        <a:bodyPr/>
        <a:lstStyle/>
        <a:p>
          <a:endParaRPr lang="en-US"/>
        </a:p>
      </dgm:t>
    </dgm:pt>
    <dgm:pt modelId="{89477544-5E40-4C14-8E0E-2AC56E33BB6C}" type="pres">
      <dgm:prSet presAssocID="{FF4B5D93-663C-4BD5-8521-0325E259C8A2}" presName="childNode" presStyleLbl="revTx" presStyleIdx="2" presStyleCnt="3">
        <dgm:presLayoutVars>
          <dgm:bulletEnabled val="1"/>
        </dgm:presLayoutVars>
      </dgm:prSet>
      <dgm:spPr/>
      <dgm:t>
        <a:bodyPr/>
        <a:lstStyle/>
        <a:p>
          <a:endParaRPr lang="en-US"/>
        </a:p>
      </dgm:t>
    </dgm:pt>
  </dgm:ptLst>
  <dgm:cxnLst>
    <dgm:cxn modelId="{3EEBB32C-57FF-456A-89FB-E790CA404A8A}" type="presOf" srcId="{6D7C9DB5-FFC7-459E-A371-4EF1EEBF0D81}" destId="{C1353A1B-E422-480E-9340-B8F2634E6412}" srcOrd="0" destOrd="0" presId="urn:microsoft.com/office/officeart/2005/8/layout/radial2"/>
    <dgm:cxn modelId="{8D648890-D9E2-4440-AA0F-EE497456955D}" type="presOf" srcId="{4BB0C134-B2B2-427D-A085-EF527BC1644E}" destId="{BBE16C87-8767-4991-AFF8-924D4F46BD6A}" srcOrd="0" destOrd="0" presId="urn:microsoft.com/office/officeart/2005/8/layout/radial2"/>
    <dgm:cxn modelId="{78802B42-7B45-4737-80AD-AE1834F81F39}" type="presOf" srcId="{758F2555-D302-460B-BF3A-F5078B2081EF}" destId="{84DA496D-9526-42AA-B79D-2AB1AB94C514}" srcOrd="0" destOrd="1" presId="urn:microsoft.com/office/officeart/2005/8/layout/radial2"/>
    <dgm:cxn modelId="{DF24071B-02B2-4DFB-843C-523220BAC0F3}" srcId="{876DE5B4-2458-4A66-911B-A4EA18FCB35C}" destId="{384768F3-A83E-4AF2-891C-76F40DDF28B7}" srcOrd="1" destOrd="0" parTransId="{4BB0C134-B2B2-427D-A085-EF527BC1644E}" sibTransId="{BB2E009D-D642-48CF-8BE5-C8B110365152}"/>
    <dgm:cxn modelId="{6235A50B-1E88-4530-A47B-8F5F3D1F7A3F}" srcId="{384768F3-A83E-4AF2-891C-76F40DDF28B7}" destId="{758F2555-D302-460B-BF3A-F5078B2081EF}" srcOrd="1" destOrd="0" parTransId="{2A363C48-805A-4726-9645-47BA83F5E7B4}" sibTransId="{1898BEBA-6DFF-4D38-BC25-90B2F9ECB94F}"/>
    <dgm:cxn modelId="{7E3B47F2-4E28-433A-8B39-0EC9CBF6D6F4}" type="presOf" srcId="{24FCF9BD-625D-4218-AA3D-7CA70B7C2EC6}" destId="{89477544-5E40-4C14-8E0E-2AC56E33BB6C}" srcOrd="0" destOrd="1" presId="urn:microsoft.com/office/officeart/2005/8/layout/radial2"/>
    <dgm:cxn modelId="{1DCD4ADE-5074-4733-A7FA-341C1DC0BE15}" srcId="{384768F3-A83E-4AF2-891C-76F40DDF28B7}" destId="{6495BEF5-6EB7-43C8-AC28-59386C4C4C97}" srcOrd="0" destOrd="0" parTransId="{7A123EEF-AB85-4B58-92D6-BBCA1786ADCB}" sibTransId="{DC536B45-7040-4C37-98E4-CD3CBA91E1C6}"/>
    <dgm:cxn modelId="{6BE48335-E6D9-41CA-A4AD-5F89386DE988}" srcId="{6D7C9DB5-FFC7-459E-A371-4EF1EEBF0D81}" destId="{8DF0C6E3-C610-4339-9BAF-A779D1A14D6E}" srcOrd="1" destOrd="0" parTransId="{6CF1964D-6BE3-434A-8F84-9A9928DCBAB7}" sibTransId="{DE39EDB7-A4E6-46D8-850C-9F5034F32464}"/>
    <dgm:cxn modelId="{888BBA3F-DFAC-40DC-92E0-C8D41EE2C658}" srcId="{6D7C9DB5-FFC7-459E-A371-4EF1EEBF0D81}" destId="{F6290718-9CC5-4FAA-8DCE-A2D3CEBCD48F}" srcOrd="0" destOrd="0" parTransId="{5582F400-9316-4ADB-99DF-121AC5886C56}" sibTransId="{A5B1EDF2-142F-48A2-B939-93AD0DBE6C70}"/>
    <dgm:cxn modelId="{3F3B14F3-4D62-4E5C-9370-A33B11FA9B17}" srcId="{876DE5B4-2458-4A66-911B-A4EA18FCB35C}" destId="{FF4B5D93-663C-4BD5-8521-0325E259C8A2}" srcOrd="2" destOrd="0" parTransId="{D4D32C35-F536-49DB-9ADE-177B7B71672A}" sibTransId="{499B4356-DFBD-4EC5-A0B7-A9742AFC2A1C}"/>
    <dgm:cxn modelId="{4F41D7B2-5BA5-47E2-B45D-96D55F64D91D}" srcId="{876DE5B4-2458-4A66-911B-A4EA18FCB35C}" destId="{6D7C9DB5-FFC7-459E-A371-4EF1EEBF0D81}" srcOrd="0" destOrd="0" parTransId="{36E8FA95-30DB-425D-A2F7-F79CD9C777EA}" sibTransId="{0188AF90-3833-47E5-B9E1-AC31C0F6D47A}"/>
    <dgm:cxn modelId="{EAE4256E-807E-46E7-919F-0F9767AD4477}" type="presOf" srcId="{F6290718-9CC5-4FAA-8DCE-A2D3CEBCD48F}" destId="{96A59C58-4E11-4A14-B4FB-2C1611BFC258}" srcOrd="0" destOrd="0" presId="urn:microsoft.com/office/officeart/2005/8/layout/radial2"/>
    <dgm:cxn modelId="{99C84544-8023-4D44-A3F9-EBF0C8826A1B}" type="presOf" srcId="{876DE5B4-2458-4A66-911B-A4EA18FCB35C}" destId="{1098E7EC-3A66-4771-9EB4-3D0BCACEEAE1}" srcOrd="0" destOrd="0" presId="urn:microsoft.com/office/officeart/2005/8/layout/radial2"/>
    <dgm:cxn modelId="{40CA31AA-4927-4988-AD16-99B584A37D78}" srcId="{FF4B5D93-663C-4BD5-8521-0325E259C8A2}" destId="{F197BC94-7F47-440C-8C55-471575341599}" srcOrd="0" destOrd="0" parTransId="{6EF71D49-2846-4DED-B000-A767D4282F38}" sibTransId="{580E5D01-346C-4490-9822-F847B15CA92F}"/>
    <dgm:cxn modelId="{CE2AEE59-BA99-4EBE-9875-FB0F68B86FDE}" type="presOf" srcId="{6495BEF5-6EB7-43C8-AC28-59386C4C4C97}" destId="{84DA496D-9526-42AA-B79D-2AB1AB94C514}" srcOrd="0" destOrd="0" presId="urn:microsoft.com/office/officeart/2005/8/layout/radial2"/>
    <dgm:cxn modelId="{5EFACB90-53E7-490F-9537-07F9372DF30B}" type="presOf" srcId="{C13D3785-D39F-4C66-A866-06EC3F5426A5}" destId="{96A59C58-4E11-4A14-B4FB-2C1611BFC258}" srcOrd="0" destOrd="2" presId="urn:microsoft.com/office/officeart/2005/8/layout/radial2"/>
    <dgm:cxn modelId="{5FEC2F6F-8AE9-4951-9A61-D59EA92CDD75}" srcId="{FF4B5D93-663C-4BD5-8521-0325E259C8A2}" destId="{24FCF9BD-625D-4218-AA3D-7CA70B7C2EC6}" srcOrd="1" destOrd="0" parTransId="{23D92F3A-6D81-409F-A236-B7D06E8A2C7E}" sibTransId="{9F82A5CE-E964-4C10-AD85-21DF602D0CA1}"/>
    <dgm:cxn modelId="{1388CC30-55BE-4D7E-BE2D-E15761FBEB0A}" type="presOf" srcId="{8DF0C6E3-C610-4339-9BAF-A779D1A14D6E}" destId="{96A59C58-4E11-4A14-B4FB-2C1611BFC258}" srcOrd="0" destOrd="1" presId="urn:microsoft.com/office/officeart/2005/8/layout/radial2"/>
    <dgm:cxn modelId="{1F1442F7-96DE-4B89-9A3E-12901B050B75}" type="presOf" srcId="{F197BC94-7F47-440C-8C55-471575341599}" destId="{89477544-5E40-4C14-8E0E-2AC56E33BB6C}" srcOrd="0" destOrd="0" presId="urn:microsoft.com/office/officeart/2005/8/layout/radial2"/>
    <dgm:cxn modelId="{52C20D46-960B-4A95-8901-AB2CA444DBCB}" type="presOf" srcId="{FF4B5D93-663C-4BD5-8521-0325E259C8A2}" destId="{D8AAA1F3-5FDC-4FB4-BAFE-7D3B0BD365BD}" srcOrd="0" destOrd="0" presId="urn:microsoft.com/office/officeart/2005/8/layout/radial2"/>
    <dgm:cxn modelId="{B5E1E792-0755-4012-A17B-7A5B0E839CC9}" type="presOf" srcId="{36E8FA95-30DB-425D-A2F7-F79CD9C777EA}" destId="{1A032EBB-1ECB-4709-81F6-82738E9D6E17}" srcOrd="0" destOrd="0" presId="urn:microsoft.com/office/officeart/2005/8/layout/radial2"/>
    <dgm:cxn modelId="{B12D17A0-E75A-4803-833E-BEAC801CA82A}" type="presOf" srcId="{384768F3-A83E-4AF2-891C-76F40DDF28B7}" destId="{E54F2FA3-1645-4B2C-98D5-CA7DE19772A2}" srcOrd="0" destOrd="0" presId="urn:microsoft.com/office/officeart/2005/8/layout/radial2"/>
    <dgm:cxn modelId="{A49BDC0B-32F2-4E44-9319-9D7A5E409D24}" type="presOf" srcId="{D4D32C35-F536-49DB-9ADE-177B7B71672A}" destId="{7AF3FB00-5631-48E4-A418-F6F4120ECA9A}" srcOrd="0" destOrd="0" presId="urn:microsoft.com/office/officeart/2005/8/layout/radial2"/>
    <dgm:cxn modelId="{A2C03AD4-0DB1-49A9-B0EC-1AF1549E4D24}" srcId="{6D7C9DB5-FFC7-459E-A371-4EF1EEBF0D81}" destId="{C13D3785-D39F-4C66-A866-06EC3F5426A5}" srcOrd="2" destOrd="0" parTransId="{042B10B0-A863-4527-BB5F-D64F2A006CD1}" sibTransId="{3C99044D-5B05-42C6-AF6E-5B3328A46F4C}"/>
    <dgm:cxn modelId="{15092436-0164-43DF-8D95-3BDC51981232}" type="presParOf" srcId="{1098E7EC-3A66-4771-9EB4-3D0BCACEEAE1}" destId="{4B7BBED1-6AF6-4D00-9196-705F3014125B}" srcOrd="0" destOrd="0" presId="urn:microsoft.com/office/officeart/2005/8/layout/radial2"/>
    <dgm:cxn modelId="{62A23C52-21D7-4562-81FA-9AD493087103}" type="presParOf" srcId="{4B7BBED1-6AF6-4D00-9196-705F3014125B}" destId="{2329741A-221A-48D6-8D3E-FA3772CFA779}" srcOrd="0" destOrd="0" presId="urn:microsoft.com/office/officeart/2005/8/layout/radial2"/>
    <dgm:cxn modelId="{0F137E47-FE30-4818-BD0A-CEC3DC25F329}" type="presParOf" srcId="{2329741A-221A-48D6-8D3E-FA3772CFA779}" destId="{B6E5F05E-04DE-4E5E-A2F2-7547BC2AB4BD}" srcOrd="0" destOrd="0" presId="urn:microsoft.com/office/officeart/2005/8/layout/radial2"/>
    <dgm:cxn modelId="{CF37AC7F-8EC1-4A82-AE81-C387DF212929}" type="presParOf" srcId="{2329741A-221A-48D6-8D3E-FA3772CFA779}" destId="{B7E240E0-97A2-45F7-96C5-1BFEF9AB9AD7}" srcOrd="1" destOrd="0" presId="urn:microsoft.com/office/officeart/2005/8/layout/radial2"/>
    <dgm:cxn modelId="{43A9313A-88C5-4371-BBFB-D7D4DB18D21B}" type="presParOf" srcId="{4B7BBED1-6AF6-4D00-9196-705F3014125B}" destId="{1A032EBB-1ECB-4709-81F6-82738E9D6E17}" srcOrd="1" destOrd="0" presId="urn:microsoft.com/office/officeart/2005/8/layout/radial2"/>
    <dgm:cxn modelId="{2EADF5B4-1FA6-48DB-8C32-5B335241ECFF}" type="presParOf" srcId="{4B7BBED1-6AF6-4D00-9196-705F3014125B}" destId="{3A93D850-8681-45B2-A9C9-FF8D720B9885}" srcOrd="2" destOrd="0" presId="urn:microsoft.com/office/officeart/2005/8/layout/radial2"/>
    <dgm:cxn modelId="{F915E7F8-277F-4E4E-AA11-8D81309A5C21}" type="presParOf" srcId="{3A93D850-8681-45B2-A9C9-FF8D720B9885}" destId="{C1353A1B-E422-480E-9340-B8F2634E6412}" srcOrd="0" destOrd="0" presId="urn:microsoft.com/office/officeart/2005/8/layout/radial2"/>
    <dgm:cxn modelId="{61CAC956-BCFA-4E26-A48B-0EC89D95BEFA}" type="presParOf" srcId="{3A93D850-8681-45B2-A9C9-FF8D720B9885}" destId="{96A59C58-4E11-4A14-B4FB-2C1611BFC258}" srcOrd="1" destOrd="0" presId="urn:microsoft.com/office/officeart/2005/8/layout/radial2"/>
    <dgm:cxn modelId="{192128B9-AA30-4D85-80AF-D33EBC2322DE}" type="presParOf" srcId="{4B7BBED1-6AF6-4D00-9196-705F3014125B}" destId="{BBE16C87-8767-4991-AFF8-924D4F46BD6A}" srcOrd="3" destOrd="0" presId="urn:microsoft.com/office/officeart/2005/8/layout/radial2"/>
    <dgm:cxn modelId="{BE6F4739-5DEB-4033-A8F2-6CE674E2E06E}" type="presParOf" srcId="{4B7BBED1-6AF6-4D00-9196-705F3014125B}" destId="{224F1962-B219-4591-AB4F-2A66148DE885}" srcOrd="4" destOrd="0" presId="urn:microsoft.com/office/officeart/2005/8/layout/radial2"/>
    <dgm:cxn modelId="{4F1D6999-9972-47E6-8BD9-18519C114B94}" type="presParOf" srcId="{224F1962-B219-4591-AB4F-2A66148DE885}" destId="{E54F2FA3-1645-4B2C-98D5-CA7DE19772A2}" srcOrd="0" destOrd="0" presId="urn:microsoft.com/office/officeart/2005/8/layout/radial2"/>
    <dgm:cxn modelId="{224DEF63-CA2E-4B18-82A5-D191275BD8DC}" type="presParOf" srcId="{224F1962-B219-4591-AB4F-2A66148DE885}" destId="{84DA496D-9526-42AA-B79D-2AB1AB94C514}" srcOrd="1" destOrd="0" presId="urn:microsoft.com/office/officeart/2005/8/layout/radial2"/>
    <dgm:cxn modelId="{4EA4482E-DE71-4456-9322-92CEA0A1B88F}" type="presParOf" srcId="{4B7BBED1-6AF6-4D00-9196-705F3014125B}" destId="{7AF3FB00-5631-48E4-A418-F6F4120ECA9A}" srcOrd="5" destOrd="0" presId="urn:microsoft.com/office/officeart/2005/8/layout/radial2"/>
    <dgm:cxn modelId="{AF090520-8463-4DD1-A4EA-D25DF88A6B67}" type="presParOf" srcId="{4B7BBED1-6AF6-4D00-9196-705F3014125B}" destId="{3A0F50C9-4BA6-4097-A692-FDB9C38E08BE}" srcOrd="6" destOrd="0" presId="urn:microsoft.com/office/officeart/2005/8/layout/radial2"/>
    <dgm:cxn modelId="{7A3C589D-29C6-49AA-8F92-EF205AC3587B}" type="presParOf" srcId="{3A0F50C9-4BA6-4097-A692-FDB9C38E08BE}" destId="{D8AAA1F3-5FDC-4FB4-BAFE-7D3B0BD365BD}" srcOrd="0" destOrd="0" presId="urn:microsoft.com/office/officeart/2005/8/layout/radial2"/>
    <dgm:cxn modelId="{43359DE0-0099-4738-93D7-A1A45A93EE7E}" type="presParOf" srcId="{3A0F50C9-4BA6-4097-A692-FDB9C38E08BE}" destId="{89477544-5E40-4C14-8E0E-2AC56E33BB6C}" srcOrd="1" destOrd="0" presId="urn:microsoft.com/office/officeart/2005/8/layout/radial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rtlCol="0"/>
          <a:lstStyle>
            <a:lvl1pPr algn="r">
              <a:defRPr sz="1200"/>
            </a:lvl1pPr>
            <a:extLst/>
          </a:lstStyle>
          <a:p>
            <a:fld id="{A8ADFD5B-A66C-449C-B6E8-FB716D07777D}" type="datetimeFigureOut">
              <a:rPr lang="en-US" smtClean="0"/>
              <a:pPr/>
              <a:t>2/26/2023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rtlCol="0">
            <a:normAutofit/>
          </a:bodyPr>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rtlCol="0" anchor="b"/>
          <a:lstStyle>
            <a:lvl1pPr algn="l">
              <a:defRPr sz="1200"/>
            </a:lvl1pPr>
            <a:extLst/>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rtlCol="0" anchor="b"/>
          <a:lstStyle>
            <a:lvl1pPr algn="r">
              <a:defRPr sz="1200"/>
            </a:lvl1pPr>
            <a:extLst/>
          </a:lstStyle>
          <a:p>
            <a:fld id="{CA5D3BF3-D352-46FC-8343-31F56E6730EA}" type="slidenum">
              <a:rPr lang="en-US" smtClean="0"/>
              <a:pPr/>
              <a:t>‹#›</a:t>
            </a:fld>
            <a:endParaRPr lang="en-US"/>
          </a:p>
        </p:txBody>
      </p:sp>
    </p:spTree>
    <p:extLst>
      <p:ext uri="{BB962C8B-B14F-4D97-AF65-F5344CB8AC3E}">
        <p14:creationId xmlns:p14="http://schemas.microsoft.com/office/powerpoint/2010/main" val="214700285"/>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a:extLst/>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CA5D3BF3-D352-46FC-8343-31F56E6730EA}" type="slidenum">
              <a:rPr lang="en-US" smtClean="0"/>
              <a:pPr/>
              <a:t>2</a:t>
            </a:fld>
            <a:endParaRPr lang="en-US"/>
          </a:p>
        </p:txBody>
      </p:sp>
    </p:spTree>
    <p:extLst>
      <p:ext uri="{BB962C8B-B14F-4D97-AF65-F5344CB8AC3E}">
        <p14:creationId xmlns:p14="http://schemas.microsoft.com/office/powerpoint/2010/main" val="24692277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7" name="Rectangle 6"/>
          <p:cNvSpPr/>
          <p:nvPr/>
        </p:nvSpPr>
        <p:spPr>
          <a:xfrm>
            <a:off x="0" y="4478274"/>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4539996"/>
            <a:ext cx="2249424"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4533138"/>
            <a:ext cx="6784848"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Subtitle 8"/>
          <p:cNvSpPr>
            <a:spLocks noGrp="1"/>
          </p:cNvSpPr>
          <p:nvPr>
            <p:ph type="subTitle" idx="1"/>
          </p:nvPr>
        </p:nvSpPr>
        <p:spPr>
          <a:xfrm>
            <a:off x="2362200" y="4537528"/>
            <a:ext cx="6515100" cy="514350"/>
          </a:xfrm>
        </p:spPr>
        <p:txBody>
          <a:bodyPr anchor="ctr"/>
          <a:lstStyle>
            <a:lvl1pPr marL="0" indent="0" algn="l">
              <a:buNone/>
              <a:defRPr sz="28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dirty="0"/>
          </a:p>
        </p:txBody>
      </p:sp>
      <p:sp>
        <p:nvSpPr>
          <p:cNvPr id="28" name="Date Placeholder 27"/>
          <p:cNvSpPr>
            <a:spLocks noGrp="1"/>
          </p:cNvSpPr>
          <p:nvPr>
            <p:ph type="dt" sz="half" idx="10"/>
          </p:nvPr>
        </p:nvSpPr>
        <p:spPr>
          <a:xfrm>
            <a:off x="76200" y="4551524"/>
            <a:ext cx="2057400" cy="514350"/>
          </a:xfrm>
        </p:spPr>
        <p:txBody>
          <a:bodyPr>
            <a:noAutofit/>
          </a:bodyPr>
          <a:lstStyle>
            <a:lvl1pPr algn="ctr">
              <a:defRPr sz="2000">
                <a:solidFill>
                  <a:srgbClr val="FFFFFF"/>
                </a:solidFill>
              </a:defRPr>
            </a:lvl1pPr>
            <a:extLst/>
          </a:lstStyle>
          <a:p>
            <a:pPr algn="ctr"/>
            <a:fld id="{047E157E-8DCB-4F70-A0AF-5EB586A91DD4}" type="datetime1">
              <a:rPr lang="en-US" smtClean="0">
                <a:solidFill>
                  <a:srgbClr val="FFFFFF"/>
                </a:solidFill>
              </a:rPr>
              <a:pPr algn="ctr"/>
              <a:t>2/26/2023</a:t>
            </a:fld>
            <a:endParaRPr lang="en-US" sz="2000" dirty="0">
              <a:solidFill>
                <a:srgbClr val="FFFFFF"/>
              </a:solidFill>
            </a:endParaRPr>
          </a:p>
        </p:txBody>
      </p:sp>
      <p:sp>
        <p:nvSpPr>
          <p:cNvPr id="17" name="Footer Placeholder 16"/>
          <p:cNvSpPr>
            <a:spLocks noGrp="1"/>
          </p:cNvSpPr>
          <p:nvPr>
            <p:ph type="ftr" sz="quarter" idx="11"/>
          </p:nvPr>
        </p:nvSpPr>
        <p:spPr>
          <a:xfrm>
            <a:off x="2085393" y="177404"/>
            <a:ext cx="5867400" cy="273844"/>
          </a:xfrm>
        </p:spPr>
        <p:txBody>
          <a:bodyPr/>
          <a:lstStyle>
            <a:lvl1pPr algn="r">
              <a:defRPr>
                <a:solidFill>
                  <a:schemeClr val="tx2"/>
                </a:solidFill>
              </a:defRPr>
            </a:lvl1pPr>
            <a:extLst/>
          </a:lstStyle>
          <a:p>
            <a:pPr algn="r"/>
            <a:endParaRPr lang="en-US" dirty="0">
              <a:solidFill>
                <a:schemeClr val="tx2"/>
              </a:solidFill>
            </a:endParaRPr>
          </a:p>
        </p:txBody>
      </p:sp>
      <p:sp>
        <p:nvSpPr>
          <p:cNvPr id="29" name="Slide Number Placeholder 28"/>
          <p:cNvSpPr>
            <a:spLocks noGrp="1"/>
          </p:cNvSpPr>
          <p:nvPr>
            <p:ph type="sldNum" sz="quarter" idx="12"/>
          </p:nvPr>
        </p:nvSpPr>
        <p:spPr>
          <a:xfrm>
            <a:off x="8001000" y="171450"/>
            <a:ext cx="838200" cy="285750"/>
          </a:xfrm>
        </p:spPr>
        <p:txBody>
          <a:bodyPr/>
          <a:lstStyle>
            <a:lvl1pPr>
              <a:defRPr>
                <a:solidFill>
                  <a:schemeClr val="tx2"/>
                </a:solidFill>
              </a:defRPr>
            </a:lvl1pPr>
            <a:extLst/>
          </a:lstStyle>
          <a:p>
            <a:fld id="{8F82E0A0-C266-4798-8C8F-B9F91E9DA37E}" type="slidenum">
              <a:rPr lang="en-US" smtClean="0">
                <a:solidFill>
                  <a:schemeClr val="tx2"/>
                </a:solidFill>
              </a:rPr>
              <a:pPr/>
              <a:t>‹#›</a:t>
            </a:fld>
            <a:endParaRPr lang="en-US" dirty="0">
              <a:solidFill>
                <a:schemeClr val="tx2"/>
              </a:solidFill>
            </a:endParaRPr>
          </a:p>
        </p:txBody>
      </p:sp>
      <p:sp>
        <p:nvSpPr>
          <p:cNvPr id="12" name="Rectangle 11"/>
          <p:cNvSpPr>
            <a:spLocks noGrp="1"/>
          </p:cNvSpPr>
          <p:nvPr>
            <p:ph type="title"/>
          </p:nvPr>
        </p:nvSpPr>
        <p:spPr>
          <a:xfrm>
            <a:off x="2362200" y="2343150"/>
            <a:ext cx="6477000" cy="2038350"/>
          </a:xfrm>
        </p:spPr>
        <p:txBody>
          <a:bodyPr rtlCol="0" anchor="b"/>
          <a:lstStyle>
            <a:lvl1pPr>
              <a:defRPr cap="all" baseline="0"/>
            </a:lvl1pPr>
            <a:extLst/>
          </a:lstStyle>
          <a:p>
            <a:r>
              <a:rPr lang="en-US" smtClean="0"/>
              <a:t>Click to edit Master title style</a:t>
            </a:r>
            <a:endParaRPr lang="en-US"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r>
              <a:rPr lang="en-US" smtClean="0"/>
              <a:t>Click to edit Master title style</a:t>
            </a:r>
            <a:endParaRPr lang="en-US" dirty="0"/>
          </a:p>
        </p:txBody>
      </p:sp>
      <p:sp>
        <p:nvSpPr>
          <p:cNvPr id="3" name="Rectangle 2"/>
          <p:cNvSpPr>
            <a:spLocks noGrp="1"/>
          </p:cNvSpPr>
          <p:nvPr>
            <p:ph type="dt" sz="half" idx="10"/>
          </p:nvPr>
        </p:nvSpPr>
        <p:spPr/>
        <p:txBody>
          <a:bodyPr/>
          <a:lstStyle/>
          <a:p>
            <a:fld id="{E4606EA6-EFEA-4C30-9264-4F9291A5780D}" type="datetime1">
              <a:rPr lang="en-US" smtClean="0"/>
              <a:pPr/>
              <a:t>2/26/2023</a:t>
            </a:fld>
            <a:endParaRPr lang="en-US"/>
          </a:p>
        </p:txBody>
      </p:sp>
      <p:sp>
        <p:nvSpPr>
          <p:cNvPr id="4" name="Rectangle 3"/>
          <p:cNvSpPr>
            <a:spLocks noGrp="1"/>
          </p:cNvSpPr>
          <p:nvPr>
            <p:ph type="ftr" sz="quarter" idx="11"/>
          </p:nvPr>
        </p:nvSpPr>
        <p:spPr/>
        <p:txBody>
          <a:bodyPr/>
          <a:lstStyle/>
          <a:p>
            <a:endParaRPr lang="en-US"/>
          </a:p>
        </p:txBody>
      </p:sp>
      <p:sp>
        <p:nvSpPr>
          <p:cNvPr id="5" name="Rectangle 4"/>
          <p:cNvSpPr>
            <a:spLocks noGrp="1"/>
          </p:cNvSpPr>
          <p:nvPr>
            <p:ph type="sldNum" sz="quarter" idx="12"/>
          </p:nvPr>
        </p:nvSpPr>
        <p:spPr/>
        <p:txBody>
          <a:bodyPr/>
          <a:lstStyle/>
          <a:p>
            <a:pPr algn="ctr"/>
            <a:fld id="{8F82E0A0-C266-4798-8C8F-B9F91E9DA37E}" type="slidenum">
              <a:rPr lang="en-US" sz="1400" b="1" smtClean="0">
                <a:solidFill>
                  <a:srgbClr val="FFFFFF"/>
                </a:solidFill>
              </a:rPr>
              <a:pPr algn="ctr"/>
              <a:t>‹#›</a:t>
            </a:fld>
            <a:endParaRPr lang="en-US"/>
          </a:p>
        </p:txBody>
      </p:sp>
      <p:sp>
        <p:nvSpPr>
          <p:cNvPr id="7" name="Rectangle 6"/>
          <p:cNvSpPr>
            <a:spLocks noGrp="1"/>
          </p:cNvSpPr>
          <p:nvPr>
            <p:ph sz="quarter" idx="13"/>
          </p:nvPr>
        </p:nvSpPr>
        <p:spPr>
          <a:xfrm>
            <a:off x="609600" y="1352550"/>
            <a:ext cx="8153400" cy="3276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057400"/>
            <a:ext cx="7123113" cy="1254919"/>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7" name="Rectangle 6"/>
          <p:cNvSpPr/>
          <p:nvPr/>
        </p:nvSpPr>
        <p:spPr>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hasCustomPrompt="1"/>
          </p:nvPr>
        </p:nvSpPr>
        <p:spPr>
          <a:xfrm>
            <a:off x="1371600" y="1200150"/>
            <a:ext cx="7620000" cy="742950"/>
          </a:xfrm>
        </p:spPr>
        <p:txBody>
          <a:bodyPr/>
          <a:lstStyle>
            <a:lvl1pPr algn="l">
              <a:buNone/>
              <a:defRPr sz="4400" b="0" cap="none">
                <a:solidFill>
                  <a:srgbClr val="FFFFFF"/>
                </a:solidFill>
              </a:defRPr>
            </a:lvl1pPr>
            <a:extLst/>
          </a:lstStyle>
          <a:p>
            <a:r>
              <a:rPr lang="en-US" dirty="0" smtClean="0"/>
              <a:t>Click to edit master title style</a:t>
            </a:r>
            <a:endParaRPr lang="en-US" dirty="0"/>
          </a:p>
        </p:txBody>
      </p:sp>
      <p:sp>
        <p:nvSpPr>
          <p:cNvPr id="12" name="Date Placeholder 11"/>
          <p:cNvSpPr>
            <a:spLocks noGrp="1"/>
          </p:cNvSpPr>
          <p:nvPr>
            <p:ph type="dt" sz="half" idx="10"/>
          </p:nvPr>
        </p:nvSpPr>
        <p:spPr/>
        <p:txBody>
          <a:bodyPr/>
          <a:lstStyle/>
          <a:p>
            <a:fld id="{6FCF9F07-3BC7-4570-B054-79111B0A380C}" type="datetime1">
              <a:rPr lang="en-US" smtClean="0"/>
              <a:pPr/>
              <a:t>2/26/2023</a:t>
            </a:fld>
            <a:endParaRPr lang="en-US"/>
          </a:p>
        </p:txBody>
      </p:sp>
      <p:sp>
        <p:nvSpPr>
          <p:cNvPr id="13" name="Slide Number Placeholder 12"/>
          <p:cNvSpPr>
            <a:spLocks noGrp="1"/>
          </p:cNvSpPr>
          <p:nvPr>
            <p:ph type="sldNum" sz="quarter" idx="11"/>
          </p:nvPr>
        </p:nvSpPr>
        <p:spPr>
          <a:xfrm>
            <a:off x="0" y="1314450"/>
            <a:ext cx="1295400" cy="526257"/>
          </a:xfrm>
        </p:spPr>
        <p:txBody>
          <a:bodyPr>
            <a:noAutofit/>
          </a:bodyPr>
          <a:lstStyle>
            <a:lvl1pPr>
              <a:defRPr sz="2400">
                <a:solidFill>
                  <a:srgbClr val="FFFFFF"/>
                </a:solidFill>
              </a:defRPr>
            </a:lvl1pPr>
            <a:extLst/>
          </a:lstStyle>
          <a:p>
            <a:pPr algn="ctr"/>
            <a:fld id="{8F82E0A0-C266-4798-8C8F-B9F91E9DA37E}" type="slidenum">
              <a:rPr lang="en-US" sz="2400" b="1" smtClean="0">
                <a:solidFill>
                  <a:srgbClr val="FFFFFF"/>
                </a:solidFill>
              </a:rPr>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9" name="Content Placeholder 8"/>
          <p:cNvSpPr>
            <a:spLocks noGrp="1"/>
          </p:cNvSpPr>
          <p:nvPr>
            <p:ph sz="quarter" idx="13"/>
          </p:nvPr>
        </p:nvSpPr>
        <p:spPr>
          <a:xfrm>
            <a:off x="609600" y="1352551"/>
            <a:ext cx="3886200" cy="326862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844901" y="1352549"/>
            <a:ext cx="3886200" cy="3268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fld id="{E4606EA6-EFEA-4C30-9264-4F9291A5780D}" type="datetime1">
              <a:rPr lang="en-US" smtClean="0"/>
              <a:pPr/>
              <a:t>2/26/2023</a:t>
            </a:fld>
            <a:endParaRPr lang="en-US"/>
          </a:p>
        </p:txBody>
      </p:sp>
      <p:sp>
        <p:nvSpPr>
          <p:cNvPr id="10" name="Slide Number Placeholder 9"/>
          <p:cNvSpPr>
            <a:spLocks noGrp="1"/>
          </p:cNvSpPr>
          <p:nvPr>
            <p:ph type="sldNum" sz="quarter" idx="16"/>
          </p:nvPr>
        </p:nvSpPr>
        <p:spPr/>
        <p:txBody>
          <a:bodyPr rtlCol="0"/>
          <a:lstStyle/>
          <a:p>
            <a:pPr algn="ctr"/>
            <a:fld id="{8F82E0A0-C266-4798-8C8F-B9F91E9DA37E}" type="slidenum">
              <a:rPr lang="en-US" sz="1400" b="1" smtClean="0">
                <a:solidFill>
                  <a:srgbClr val="FFFFFF"/>
                </a:solidFill>
              </a:rPr>
              <a:pPr algn="ct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12648" y="118110"/>
            <a:ext cx="8153400" cy="1005840"/>
          </a:xfrm>
        </p:spPr>
        <p:txBody>
          <a:bodyPr anchor="b"/>
          <a:lstStyle>
            <a:lvl1pPr>
              <a:defRPr/>
            </a:lvl1pPr>
            <a:extLst/>
          </a:lstStyle>
          <a:p>
            <a:r>
              <a:rPr lang="en-US" smtClean="0"/>
              <a:t>Click to edit Master title style</a:t>
            </a:r>
            <a:endParaRPr lang="en-US" dirty="0"/>
          </a:p>
        </p:txBody>
      </p:sp>
      <p:sp>
        <p:nvSpPr>
          <p:cNvPr id="11" name="Content Placeholder 10"/>
          <p:cNvSpPr>
            <a:spLocks noGrp="1"/>
          </p:cNvSpPr>
          <p:nvPr>
            <p:ph sz="quarter" idx="13"/>
          </p:nvPr>
        </p:nvSpPr>
        <p:spPr>
          <a:xfrm>
            <a:off x="609600" y="1919818"/>
            <a:ext cx="3886200" cy="2628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800600" y="1919818"/>
            <a:ext cx="3886200" cy="2628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Date Placeholder 9"/>
          <p:cNvSpPr>
            <a:spLocks noGrp="1"/>
          </p:cNvSpPr>
          <p:nvPr>
            <p:ph type="dt" sz="half" idx="15"/>
          </p:nvPr>
        </p:nvSpPr>
        <p:spPr/>
        <p:txBody>
          <a:bodyPr rtlCol="0"/>
          <a:lstStyle/>
          <a:p>
            <a:fld id="{E4606EA6-EFEA-4C30-9264-4F9291A5780D}" type="datetime1">
              <a:rPr lang="en-US" smtClean="0"/>
              <a:pPr/>
              <a:t>2/26/2023</a:t>
            </a:fld>
            <a:endParaRPr lang="en-US"/>
          </a:p>
        </p:txBody>
      </p:sp>
      <p:sp>
        <p:nvSpPr>
          <p:cNvPr id="12" name="Slide Number Placeholder 11"/>
          <p:cNvSpPr>
            <a:spLocks noGrp="1"/>
          </p:cNvSpPr>
          <p:nvPr>
            <p:ph type="sldNum" sz="quarter" idx="16"/>
          </p:nvPr>
        </p:nvSpPr>
        <p:spPr/>
        <p:txBody>
          <a:bodyPr rtlCol="0"/>
          <a:lstStyle/>
          <a:p>
            <a:pPr algn="ctr"/>
            <a:fld id="{8F82E0A0-C266-4798-8C8F-B9F91E9DA37E}" type="slidenum">
              <a:rPr lang="en-US" sz="1400" b="1" smtClean="0">
                <a:solidFill>
                  <a:srgbClr val="FFFFFF"/>
                </a:solidFill>
              </a:rPr>
              <a:pPr algn="ct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8"/>
          </p:nvPr>
        </p:nvSpPr>
        <p:spPr>
          <a:xfrm>
            <a:off x="609600" y="1362287"/>
            <a:ext cx="3886200" cy="530352"/>
          </a:xfrm>
          <a:solidFill>
            <a:schemeClr val="accent2"/>
          </a:solidFill>
        </p:spPr>
        <p:txBody>
          <a:bodyPr rtlCol="0" anchor="ctr"/>
          <a:lstStyle>
            <a:lvl1pPr>
              <a:buFontTx/>
              <a:buNone/>
              <a:defRPr sz="2000" b="1">
                <a:solidFill>
                  <a:srgbClr val="FFFFFF"/>
                </a:solidFill>
              </a:defRPr>
            </a:lvl1pPr>
            <a:extLst/>
          </a:lstStyle>
          <a:p>
            <a:pPr lvl="0"/>
            <a:r>
              <a:rPr lang="en-US" smtClean="0"/>
              <a:t>Click to edit Master text styles</a:t>
            </a:r>
          </a:p>
        </p:txBody>
      </p:sp>
      <p:sp>
        <p:nvSpPr>
          <p:cNvPr id="15" name="Text Placeholder 14"/>
          <p:cNvSpPr>
            <a:spLocks noGrp="1"/>
          </p:cNvSpPr>
          <p:nvPr>
            <p:ph type="body" sz="quarter" idx="19"/>
          </p:nvPr>
        </p:nvSpPr>
        <p:spPr>
          <a:xfrm>
            <a:off x="4800600" y="1362287"/>
            <a:ext cx="3886200" cy="530352"/>
          </a:xfrm>
          <a:solidFill>
            <a:schemeClr val="accent4"/>
          </a:solidFill>
        </p:spPr>
        <p:txBody>
          <a:bodyPr rtlCol="0" anchor="ctr"/>
          <a:lstStyle>
            <a:lvl1pPr>
              <a:buFontTx/>
              <a:buNone/>
              <a:defRPr sz="2000" b="1">
                <a:solidFill>
                  <a:srgbClr val="FFFFFF"/>
                </a:solidFill>
              </a:defRPr>
            </a:lvl1pPr>
            <a:extLst/>
          </a:lstStyle>
          <a:p>
            <a:pPr lvl="0"/>
            <a:r>
              <a:rPr lang="en-US" smtClean="0"/>
              <a:t>Click to edit Master text styles</a:t>
            </a: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DFADB5D-B7A0-47E3-AD2D-B1A6F8614213}" type="datetime1">
              <a:rPr lang="en-US" smtClean="0"/>
              <a:pPr/>
              <a:t>2/26/2023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extLst/>
          </a:lstStyle>
          <a:p>
            <a:fld id="{A3F7CB7D-F184-43C7-B6FD-03D728E1BBFF}" type="slidenum">
              <a:rPr lang="en-US" smtClean="0">
                <a:solidFill>
                  <a:srgbClr val="FFFFFF"/>
                </a:solidFill>
              </a:rPr>
              <a:pPr/>
              <a:t>‹#›</a:t>
            </a:fld>
            <a:endParaRPr lang="en-US" dirty="0">
              <a:solidFill>
                <a:srgbClr val="FFFFFF"/>
              </a:solidFill>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968126-03FC-49C0-B9B8-2B561CCC3D90}" type="datetime1">
              <a:rPr lang="en-US" smtClean="0"/>
              <a:pPr/>
              <a:t>2/26/2023</a:t>
            </a:fld>
            <a:endParaRPr lang="en-US"/>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0" y="4686300"/>
            <a:ext cx="533400" cy="285750"/>
          </a:xfrm>
        </p:spPr>
        <p:txBody>
          <a:bodyPr/>
          <a:lstStyle>
            <a:lvl1pPr>
              <a:defRPr>
                <a:solidFill>
                  <a:schemeClr val="tx2"/>
                </a:solidFill>
              </a:defRPr>
            </a:lvl1pPr>
            <a:extLst/>
          </a:lstStyle>
          <a:p>
            <a:fld id="{A3F7CB7D-F184-43C7-B6FD-03D728E1BBFF}" type="slidenum">
              <a:rPr lang="en-US" smtClean="0">
                <a:solidFill>
                  <a:schemeClr val="tx2"/>
                </a:solidFill>
              </a:rPr>
              <a:pPr/>
              <a:t>‹#›</a:t>
            </a:fld>
            <a:endParaRPr lang="en-US" dirty="0">
              <a:solidFill>
                <a:schemeClr val="tx2"/>
              </a:solidFill>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118110"/>
            <a:ext cx="8153400" cy="1005840"/>
          </a:xfrm>
        </p:spPr>
        <p:txBody>
          <a:bodyPr anchor="b"/>
          <a:lstStyle>
            <a:lvl1pPr algn="l">
              <a:buNone/>
              <a:defRPr sz="4200" b="0"/>
            </a:lvl1pPr>
            <a:extLst/>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fld id="{F49A8198-4617-485E-9585-4840B69DBBA6}" type="datetime1">
              <a:rPr lang="en-US" smtClean="0"/>
              <a:pPr/>
              <a:t>2/26/2023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extLst/>
          </a:lstStyle>
          <a:p>
            <a:fld id="{A3F7CB7D-F184-43C7-B6FD-03D728E1BBFF}" type="slidenum">
              <a:rPr lang="en-US" smtClean="0">
                <a:solidFill>
                  <a:srgbClr val="FFFFFF"/>
                </a:solidFill>
              </a:rPr>
              <a:pPr/>
              <a:t>‹#›</a:t>
            </a:fld>
            <a:endParaRPr lang="en-US" dirty="0">
              <a:solidFill>
                <a:srgbClr val="FFFFFF"/>
              </a:solidFill>
            </a:endParaRPr>
          </a:p>
        </p:txBody>
      </p:sp>
      <p:sp>
        <p:nvSpPr>
          <p:cNvPr id="3" name="Text Placeholder 2"/>
          <p:cNvSpPr>
            <a:spLocks noGrp="1"/>
          </p:cNvSpPr>
          <p:nvPr>
            <p:ph type="body" idx="1"/>
          </p:nvPr>
        </p:nvSpPr>
        <p:spPr>
          <a:xfrm>
            <a:off x="609600" y="1428750"/>
            <a:ext cx="1600200" cy="31242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9" name="Content Placeholder 8"/>
          <p:cNvSpPr>
            <a:spLocks noGrp="1"/>
          </p:cNvSpPr>
          <p:nvPr>
            <p:ph sz="quarter" idx="13"/>
          </p:nvPr>
        </p:nvSpPr>
        <p:spPr>
          <a:xfrm>
            <a:off x="2362200" y="1428750"/>
            <a:ext cx="6400800" cy="3200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557668" y="0"/>
            <a:ext cx="7586332" cy="3419856"/>
          </a:xfrm>
          <a:solidFill>
            <a:schemeClr val="tx2">
              <a:shade val="50000"/>
            </a:schemeClr>
          </a:solidFill>
          <a:ln>
            <a:noFill/>
          </a:ln>
        </p:spPr>
        <p:txBody>
          <a:bodyPr/>
          <a:lstStyle>
            <a:lvl1pPr>
              <a:buNone/>
              <a:defRPr sz="3200"/>
            </a:lvl1pPr>
            <a:extLst/>
          </a:lstStyle>
          <a:p>
            <a:r>
              <a:rPr lang="en-US" smtClean="0"/>
              <a:t>Click icon to add picture</a:t>
            </a:r>
            <a:endParaRPr lang="en-US" dirty="0"/>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extLst/>
          </a:lstStyle>
          <a:p>
            <a:pPr lvl="0"/>
            <a:r>
              <a:rPr lang="en-US" smtClean="0"/>
              <a:t>Click to edit Master text styles</a:t>
            </a:r>
          </a:p>
        </p:txBody>
      </p:sp>
      <p:sp>
        <p:nvSpPr>
          <p:cNvPr id="8" name="Rectangle 7"/>
          <p:cNvSpPr/>
          <p:nvPr/>
        </p:nvSpPr>
        <p:spPr>
          <a:xfrm>
            <a:off x="-9144" y="3429000"/>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3497580"/>
            <a:ext cx="1463040"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3490722"/>
            <a:ext cx="7589520"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3543300"/>
            <a:ext cx="7315200" cy="457200"/>
          </a:xfrm>
        </p:spPr>
        <p:txBody>
          <a:bodyPr anchor="ctr"/>
          <a:lstStyle>
            <a:lvl1pPr algn="l">
              <a:buNone/>
              <a:defRPr sz="2800" b="0">
                <a:solidFill>
                  <a:srgbClr val="FFFFFF"/>
                </a:solidFill>
              </a:defRPr>
            </a:lvl1pPr>
            <a:extLst/>
          </a:lstStyle>
          <a:p>
            <a:r>
              <a:rPr lang="en-US" smtClean="0"/>
              <a:t>Click to edit Master title style</a:t>
            </a:r>
            <a:endParaRPr lang="en-US" dirty="0"/>
          </a:p>
        </p:txBody>
      </p:sp>
      <p:sp>
        <p:nvSpPr>
          <p:cNvPr id="11" name="Rectangle 10"/>
          <p:cNvSpPr/>
          <p:nvPr/>
        </p:nvSpPr>
        <p:spPr>
          <a:xfrm>
            <a:off x="1447800" y="0"/>
            <a:ext cx="100584" cy="515035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4686300"/>
            <a:ext cx="2667000" cy="273844"/>
          </a:xfrm>
        </p:spPr>
        <p:txBody>
          <a:bodyPr rtlCol="0"/>
          <a:lstStyle/>
          <a:p>
            <a:fld id="{E4606EA6-EFEA-4C30-9264-4F9291A5780D}" type="datetime1">
              <a:rPr lang="en-US" smtClean="0"/>
              <a:pPr/>
              <a:t>2/26/2023</a:t>
            </a:fld>
            <a:endParaRPr lang="en-US"/>
          </a:p>
        </p:txBody>
      </p:sp>
      <p:sp>
        <p:nvSpPr>
          <p:cNvPr id="13" name="Slide Number Placeholder 12"/>
          <p:cNvSpPr>
            <a:spLocks noGrp="1"/>
          </p:cNvSpPr>
          <p:nvPr>
            <p:ph type="sldNum" sz="quarter" idx="11"/>
          </p:nvPr>
        </p:nvSpPr>
        <p:spPr>
          <a:xfrm>
            <a:off x="0" y="3500437"/>
            <a:ext cx="1447800" cy="497684"/>
          </a:xfrm>
        </p:spPr>
        <p:txBody>
          <a:bodyPr rtlCol="0"/>
          <a:lstStyle>
            <a:lvl1pPr>
              <a:defRPr sz="2800"/>
            </a:lvl1pPr>
            <a:extLst/>
          </a:lstStyle>
          <a:p>
            <a:pPr algn="ctr"/>
            <a:fld id="{8F82E0A0-C266-4798-8C8F-B9F91E9DA37E}" type="slidenum">
              <a:rPr lang="en-US" sz="2800" b="1" smtClean="0">
                <a:solidFill>
                  <a:srgbClr val="FFFFFF"/>
                </a:solidFill>
              </a:rPr>
              <a:pPr algn="ctr"/>
              <a:t>‹#›</a:t>
            </a:fld>
            <a:endParaRPr lang="en-US" sz="2800" dirty="0"/>
          </a:p>
        </p:txBody>
      </p:sp>
      <p:sp>
        <p:nvSpPr>
          <p:cNvPr id="14" name="Footer Placeholder 13"/>
          <p:cNvSpPr>
            <a:spLocks noGrp="1"/>
          </p:cNvSpPr>
          <p:nvPr>
            <p:ph type="ftr" sz="quarter" idx="12"/>
          </p:nvPr>
        </p:nvSpPr>
        <p:spPr>
          <a:xfrm>
            <a:off x="1600200" y="4686155"/>
            <a:ext cx="4572000" cy="273844"/>
          </a:xfrm>
        </p:spPr>
        <p:txBody>
          <a:bodyPr rtlCol="0"/>
          <a:lstStyle/>
          <a:p>
            <a:endParaRPr lang="en-US"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42EE374-06B8-4E1D-B86A-BE985EA6B411}" type="datetimeFigureOut">
              <a:rPr lang="en-US" smtClean="0"/>
              <a:pPr/>
              <a:t>2/26/2023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A498F4-F7B1-4460-863A-39B5ADD865B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3" name="Text Placeholder 12"/>
          <p:cNvSpPr>
            <a:spLocks noGrp="1"/>
          </p:cNvSpPr>
          <p:nvPr>
            <p:ph type="body" idx="1"/>
          </p:nvPr>
        </p:nvSpPr>
        <p:spPr>
          <a:xfrm>
            <a:off x="612648" y="1352550"/>
            <a:ext cx="8153400" cy="324231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4686300"/>
            <a:ext cx="2667000" cy="273844"/>
          </a:xfrm>
          <a:prstGeom prst="rect">
            <a:avLst/>
          </a:prstGeom>
        </p:spPr>
        <p:txBody>
          <a:bodyPr vert="horz" anchor="ctr" anchorCtr="0"/>
          <a:lstStyle>
            <a:lvl1pPr algn="l">
              <a:defRPr sz="1400">
                <a:solidFill>
                  <a:schemeClr val="tx2"/>
                </a:solidFill>
              </a:defRPr>
            </a:lvl1pPr>
            <a:extLst/>
          </a:lstStyle>
          <a:p>
            <a:fld id="{E4606EA6-EFEA-4C30-9264-4F9291A5780D}" type="datetime1">
              <a:rPr lang="en-US" smtClean="0"/>
              <a:pPr/>
              <a:t>2/26/2023</a:t>
            </a:fld>
            <a:endParaRPr lang="en-US" sz="1400" dirty="0">
              <a:solidFill>
                <a:schemeClr val="tx2"/>
              </a:solidFill>
            </a:endParaRPr>
          </a:p>
        </p:txBody>
      </p:sp>
      <p:sp>
        <p:nvSpPr>
          <p:cNvPr id="3" name="Footer Placeholder 2"/>
          <p:cNvSpPr>
            <a:spLocks noGrp="1"/>
          </p:cNvSpPr>
          <p:nvPr>
            <p:ph type="ftr" sz="quarter" idx="3"/>
          </p:nvPr>
        </p:nvSpPr>
        <p:spPr>
          <a:xfrm>
            <a:off x="609601" y="4686155"/>
            <a:ext cx="5421083" cy="273844"/>
          </a:xfrm>
          <a:prstGeom prst="rect">
            <a:avLst/>
          </a:prstGeom>
        </p:spPr>
        <p:txBody>
          <a:bodyPr vert="horz" anchor="ctr"/>
          <a:lstStyle>
            <a:lvl1pPr algn="r">
              <a:defRPr sz="1400">
                <a:solidFill>
                  <a:schemeClr val="tx2"/>
                </a:solidFill>
              </a:defRPr>
            </a:lvl1pPr>
            <a:extLst/>
          </a:lstStyle>
          <a:p>
            <a:pPr algn="r"/>
            <a:endParaRPr lang="en-US" sz="1400" dirty="0">
              <a:solidFill>
                <a:schemeClr val="tx2"/>
              </a:solidFill>
            </a:endParaRPr>
          </a:p>
        </p:txBody>
      </p:sp>
      <p:sp>
        <p:nvSpPr>
          <p:cNvPr id="7" name="Rectangle 6"/>
          <p:cNvSpPr/>
          <p:nvPr/>
        </p:nvSpPr>
        <p:spPr>
          <a:xfrm>
            <a:off x="0" y="1095170"/>
            <a:ext cx="9144000" cy="24003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129460"/>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590550" y="1129460"/>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123507"/>
            <a:ext cx="533400" cy="183357"/>
          </a:xfrm>
          <a:prstGeom prst="rect">
            <a:avLst/>
          </a:prstGeom>
        </p:spPr>
        <p:txBody>
          <a:bodyPr vert="horz" anchor="ctr" anchorCtr="0">
            <a:normAutofit/>
          </a:bodyPr>
          <a:lstStyle>
            <a:lvl1pPr algn="ctr">
              <a:defRPr sz="1400" b="1">
                <a:solidFill>
                  <a:srgbClr val="FFFFFF"/>
                </a:solidFill>
              </a:defRPr>
            </a:lvl1pPr>
            <a:extLst/>
          </a:lstStyle>
          <a:p>
            <a:pPr algn="ctr"/>
            <a:fld id="{8F82E0A0-C266-4798-8C8F-B9F91E9DA37E}" type="slidenum">
              <a:rPr lang="en-US" sz="1400" b="1" smtClean="0">
                <a:solidFill>
                  <a:srgbClr val="FFFFFF"/>
                </a:solidFill>
              </a:rPr>
              <a:pPr algn="ctr"/>
              <a:t>‹#›</a:t>
            </a:fld>
            <a:endParaRPr lang="en-US" sz="1400" b="1" dirty="0">
              <a:solidFill>
                <a:srgbClr val="FFFFFF"/>
              </a:solidFill>
            </a:endParaRPr>
          </a:p>
        </p:txBody>
      </p:sp>
      <p:sp>
        <p:nvSpPr>
          <p:cNvPr id="22" name="Title Placeholder 21"/>
          <p:cNvSpPr>
            <a:spLocks noGrp="1"/>
          </p:cNvSpPr>
          <p:nvPr>
            <p:ph type="title"/>
          </p:nvPr>
        </p:nvSpPr>
        <p:spPr>
          <a:xfrm>
            <a:off x="609600" y="118110"/>
            <a:ext cx="8153400" cy="1005840"/>
          </a:xfrm>
          <a:prstGeom prst="rect">
            <a:avLst/>
          </a:prstGeom>
        </p:spPr>
        <p:txBody>
          <a:bodyPr vert="horz" anchor="b">
            <a:normAutofit/>
          </a:bodyPr>
          <a:lstStyle/>
          <a:p>
            <a:r>
              <a:rPr lang="en-US"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8" r:id="rId2"/>
    <p:sldLayoutId id="2147483651" r:id="rId3"/>
    <p:sldLayoutId id="2147483652" r:id="rId4"/>
    <p:sldLayoutId id="2147483653" r:id="rId5"/>
    <p:sldLayoutId id="2147483654" r:id="rId6"/>
    <p:sldLayoutId id="2147483655" r:id="rId7"/>
    <p:sldLayoutId id="2147483656" r:id="rId8"/>
    <p:sldLayoutId id="2147483657" r:id="rId9"/>
    <p:sldLayoutId id="2147483659" r:id="rId10"/>
  </p:sldLayoutIdLst>
  <p:transition/>
  <p:txStyles>
    <p:titleStyle>
      <a:lvl1pPr algn="l" rtl="0" eaLnBrk="1" latinLnBrk="0" hangingPunct="1">
        <a:spcBef>
          <a:spcPct val="0"/>
        </a:spcBef>
        <a:buNone/>
        <a:defRPr sz="4200" kern="1200">
          <a:solidFill>
            <a:schemeClr val="tx2"/>
          </a:solidFill>
          <a:latin typeface="+mj-lt"/>
          <a:ea typeface="+mj-ea"/>
          <a:cs typeface="+mj-cs"/>
        </a:defRPr>
      </a:lvl1pPr>
      <a:extLst/>
    </p:titleStyle>
    <p:bodyStyle>
      <a:lvl1pPr marL="320040" indent="-320040" algn="l" rtl="0" eaLnBrk="1" latinLnBrk="0" hangingPunct="1">
        <a:spcBef>
          <a:spcPts val="700"/>
        </a:spcBef>
        <a:buClr>
          <a:schemeClr val="accent2"/>
        </a:buClr>
        <a:buSzPct val="60000"/>
        <a:buFont typeface="Wingdings"/>
        <a:buChar char=""/>
        <a:defRPr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None/>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a:extLst/>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0.xml"/><Relationship Id="rId5" Type="http://schemas.openxmlformats.org/officeDocument/2006/relationships/image" Target="../media/image6.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4" name="Picture 3" descr="iStock_000011275755Large.jpg"/>
          <p:cNvPicPr>
            <a:picLocks noChangeAspect="1"/>
          </p:cNvPicPr>
          <p:nvPr/>
        </p:nvPicPr>
        <p:blipFill>
          <a:blip r:embed="rId2" cstate="print"/>
          <a:stretch>
            <a:fillRect/>
          </a:stretch>
        </p:blipFill>
        <p:spPr>
          <a:xfrm>
            <a:off x="152400" y="0"/>
            <a:ext cx="8915399" cy="5143500"/>
          </a:xfrm>
          <a:prstGeom prst="rect">
            <a:avLst/>
          </a:prstGeom>
        </p:spPr>
      </p:pic>
      <p:sp>
        <p:nvSpPr>
          <p:cNvPr id="6" name="Rectangle 5"/>
          <p:cNvSpPr/>
          <p:nvPr/>
        </p:nvSpPr>
        <p:spPr>
          <a:xfrm>
            <a:off x="304800" y="209550"/>
            <a:ext cx="8610600" cy="923330"/>
          </a:xfrm>
          <a:prstGeom prst="rect">
            <a:avLst/>
          </a:prstGeom>
        </p:spPr>
        <p:txBody>
          <a:bodyPr wrap="square">
            <a:spAutoFit/>
          </a:bodyPr>
          <a:lstStyle/>
          <a:p>
            <a:pPr lvl="0" algn="ctr"/>
            <a:r>
              <a:rPr lang="en-US" dirty="0" smtClean="0">
                <a:solidFill>
                  <a:srgbClr val="92D050"/>
                </a:solidFill>
              </a:rPr>
              <a:t>Sustainability</a:t>
            </a:r>
            <a:r>
              <a:rPr lang="en-US" dirty="0" smtClean="0">
                <a:solidFill>
                  <a:schemeClr val="bg1"/>
                </a:solidFill>
              </a:rPr>
              <a:t> is the key to our survival on this planet and will also determine success on all levels.</a:t>
            </a:r>
            <a:br>
              <a:rPr lang="en-US" dirty="0" smtClean="0">
                <a:solidFill>
                  <a:schemeClr val="bg1"/>
                </a:solidFill>
              </a:rPr>
            </a:br>
            <a:endParaRPr lang="en-US" i="1" dirty="0">
              <a:solidFill>
                <a:schemeClr val="bg1"/>
              </a:solidFill>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2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sz="quarter" idx="13"/>
          </p:nvPr>
        </p:nvSpPr>
        <p:spPr>
          <a:xfrm>
            <a:off x="304800" y="1352550"/>
            <a:ext cx="8686800" cy="3505200"/>
          </a:xfrm>
        </p:spPr>
        <p:txBody>
          <a:bodyPr>
            <a:noAutofit/>
          </a:bodyPr>
          <a:lstStyle/>
          <a:p>
            <a:r>
              <a:rPr lang="en-US" sz="2200" dirty="0" smtClean="0">
                <a:solidFill>
                  <a:schemeClr val="tx2"/>
                </a:solidFill>
              </a:rPr>
              <a:t>Purpose</a:t>
            </a:r>
            <a:r>
              <a:rPr lang="en-US" sz="2200" b="1" dirty="0" smtClean="0">
                <a:solidFill>
                  <a:schemeClr val="tx2"/>
                </a:solidFill>
              </a:rPr>
              <a:t>.</a:t>
            </a:r>
            <a:r>
              <a:rPr lang="en-US" sz="2200" dirty="0" smtClean="0">
                <a:solidFill>
                  <a:srgbClr val="00B050"/>
                </a:solidFill>
              </a:rPr>
              <a:t> The </a:t>
            </a:r>
            <a:r>
              <a:rPr lang="en-US" sz="2200" dirty="0" smtClean="0">
                <a:solidFill>
                  <a:srgbClr val="00B050"/>
                </a:solidFill>
              </a:rPr>
              <a:t>developments </a:t>
            </a:r>
            <a:r>
              <a:rPr lang="en-US" sz="2200" dirty="0" smtClean="0">
                <a:solidFill>
                  <a:srgbClr val="00B050"/>
                </a:solidFill>
              </a:rPr>
              <a:t>in the business commitment to sustainability over two decades and identifies the drivers that progressively changed fashion brands’ perspective on Sustainable Supply Chain Management.</a:t>
            </a:r>
          </a:p>
          <a:p>
            <a:r>
              <a:rPr lang="en-US" sz="2200" dirty="0" smtClean="0">
                <a:solidFill>
                  <a:schemeClr val="tx2"/>
                </a:solidFill>
              </a:rPr>
              <a:t>Methodology </a:t>
            </a:r>
            <a:r>
              <a:rPr lang="en-US" sz="2200" dirty="0" smtClean="0">
                <a:solidFill>
                  <a:srgbClr val="00B050"/>
                </a:solidFill>
              </a:rPr>
              <a:t>.The research methodology is in the lines of Donald </a:t>
            </a:r>
            <a:r>
              <a:rPr lang="en-US" sz="2200" dirty="0" err="1" smtClean="0">
                <a:solidFill>
                  <a:srgbClr val="00B050"/>
                </a:solidFill>
              </a:rPr>
              <a:t>Schon</a:t>
            </a:r>
            <a:r>
              <a:rPr lang="en-US" sz="2200" dirty="0" smtClean="0">
                <a:solidFill>
                  <a:srgbClr val="00B050"/>
                </a:solidFill>
              </a:rPr>
              <a:t> reflective practice. Reflection-on-action is based on one of the authors practice in consultancy to fashion companies and in dialog with NGOs. The professional experience has been reconsidered through the analysis of the literature on sustainability initiatives and review of case histories.</a:t>
            </a:r>
          </a:p>
          <a:p>
            <a:endParaRPr lang="en-US" sz="2200" dirty="0">
              <a:solidFill>
                <a:srgbClr val="00B05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2" name="Group 21"/>
          <p:cNvGrpSpPr/>
          <p:nvPr/>
        </p:nvGrpSpPr>
        <p:grpSpPr>
          <a:xfrm>
            <a:off x="457200" y="1428750"/>
            <a:ext cx="1600200" cy="1600200"/>
            <a:chOff x="8424256" y="4183481"/>
            <a:chExt cx="610779" cy="612000"/>
          </a:xfrm>
        </p:grpSpPr>
        <p:sp>
          <p:nvSpPr>
            <p:cNvPr id="23" name="Rectangle 22"/>
            <p:cNvSpPr>
              <a:spLocks noChangeAspect="1"/>
            </p:cNvSpPr>
            <p:nvPr/>
          </p:nvSpPr>
          <p:spPr>
            <a:xfrm>
              <a:off x="8424256" y="4183481"/>
              <a:ext cx="610779" cy="61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4" name="Straight Connector 23"/>
            <p:cNvCxnSpPr/>
            <p:nvPr/>
          </p:nvCxnSpPr>
          <p:spPr>
            <a:xfrm>
              <a:off x="8427571" y="4738314"/>
              <a:ext cx="604800" cy="0"/>
            </a:xfrm>
            <a:prstGeom prst="line">
              <a:avLst/>
            </a:prstGeom>
            <a:ln w="101600">
              <a:solidFill>
                <a:srgbClr val="00B050">
                  <a:alpha val="85000"/>
                </a:srgbClr>
              </a:solidFill>
            </a:ln>
          </p:spPr>
          <p:style>
            <a:lnRef idx="1">
              <a:schemeClr val="accent1"/>
            </a:lnRef>
            <a:fillRef idx="0">
              <a:schemeClr val="accent1"/>
            </a:fillRef>
            <a:effectRef idx="0">
              <a:schemeClr val="accent1"/>
            </a:effectRef>
            <a:fontRef idx="minor">
              <a:schemeClr val="tx1"/>
            </a:fontRef>
          </p:style>
        </p:cxnSp>
      </p:grpSp>
      <p:grpSp>
        <p:nvGrpSpPr>
          <p:cNvPr id="28" name="Group 27"/>
          <p:cNvGrpSpPr/>
          <p:nvPr/>
        </p:nvGrpSpPr>
        <p:grpSpPr>
          <a:xfrm>
            <a:off x="3505203" y="1428750"/>
            <a:ext cx="1752597" cy="1676400"/>
            <a:chOff x="8424256" y="4244681"/>
            <a:chExt cx="610779" cy="612000"/>
          </a:xfrm>
          <a:solidFill>
            <a:schemeClr val="accent2">
              <a:lumMod val="75000"/>
            </a:schemeClr>
          </a:solidFill>
        </p:grpSpPr>
        <p:sp>
          <p:nvSpPr>
            <p:cNvPr id="29" name="Rectangle 28"/>
            <p:cNvSpPr>
              <a:spLocks noChangeAspect="1"/>
            </p:cNvSpPr>
            <p:nvPr/>
          </p:nvSpPr>
          <p:spPr>
            <a:xfrm>
              <a:off x="8424256" y="4244681"/>
              <a:ext cx="610779" cy="61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dirty="0" smtClean="0">
                  <a:latin typeface="Elephant" pitchFamily="18" charset="0"/>
                </a:rPr>
                <a:t>2</a:t>
              </a:r>
              <a:endParaRPr lang="en-US" sz="8800" dirty="0">
                <a:latin typeface="Elephant" pitchFamily="18" charset="0"/>
              </a:endParaRPr>
            </a:p>
          </p:txBody>
        </p:sp>
        <p:cxnSp>
          <p:nvCxnSpPr>
            <p:cNvPr id="30" name="Straight Connector 29"/>
            <p:cNvCxnSpPr/>
            <p:nvPr/>
          </p:nvCxnSpPr>
          <p:spPr>
            <a:xfrm>
              <a:off x="8427571" y="4795481"/>
              <a:ext cx="607464" cy="2914"/>
            </a:xfrm>
            <a:prstGeom prst="line">
              <a:avLst/>
            </a:prstGeom>
            <a:grpFill/>
            <a:ln w="101600">
              <a:solidFill>
                <a:schemeClr val="accent6">
                  <a:lumMod val="75000"/>
                  <a:alpha val="85000"/>
                </a:schemeClr>
              </a:solidFill>
            </a:ln>
          </p:spPr>
          <p:style>
            <a:lnRef idx="1">
              <a:schemeClr val="accent1"/>
            </a:lnRef>
            <a:fillRef idx="0">
              <a:schemeClr val="accent1"/>
            </a:fillRef>
            <a:effectRef idx="0">
              <a:schemeClr val="accent1"/>
            </a:effectRef>
            <a:fontRef idx="minor">
              <a:schemeClr val="tx1"/>
            </a:fontRef>
          </p:style>
        </p:cxnSp>
      </p:grpSp>
      <p:sp>
        <p:nvSpPr>
          <p:cNvPr id="40" name="Oval 4"/>
          <p:cNvSpPr>
            <a:spLocks noChangeAspect="1"/>
          </p:cNvSpPr>
          <p:nvPr/>
        </p:nvSpPr>
        <p:spPr>
          <a:xfrm>
            <a:off x="990600" y="2114550"/>
            <a:ext cx="450059" cy="450059"/>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143061" tIns="55880" rIns="143061" bIns="55880" numCol="1" spcCol="1270" anchor="ctr" anchorCtr="0">
            <a:noAutofit/>
          </a:bodyPr>
          <a:lstStyle/>
          <a:p>
            <a:pPr lvl="0" algn="ctr" defTabSz="1955800">
              <a:lnSpc>
                <a:spcPct val="90000"/>
              </a:lnSpc>
              <a:spcBef>
                <a:spcPct val="0"/>
              </a:spcBef>
              <a:spcAft>
                <a:spcPct val="35000"/>
              </a:spcAft>
            </a:pPr>
            <a:r>
              <a:rPr lang="id-ID" sz="8800" dirty="0" smtClean="0">
                <a:solidFill>
                  <a:schemeClr val="bg1"/>
                </a:solidFill>
                <a:latin typeface="Elephant" pitchFamily="18" charset="0"/>
                <a:ea typeface="Roboto" panose="02000000000000000000" pitchFamily="2" charset="0"/>
              </a:rPr>
              <a:t>1</a:t>
            </a:r>
            <a:endParaRPr lang="id-ID" sz="8800" kern="1200" dirty="0">
              <a:solidFill>
                <a:schemeClr val="bg1"/>
              </a:solidFill>
              <a:latin typeface="Elephant" pitchFamily="18" charset="0"/>
              <a:ea typeface="Roboto" panose="02000000000000000000" pitchFamily="2" charset="0"/>
            </a:endParaRPr>
          </a:p>
        </p:txBody>
      </p:sp>
      <p:sp>
        <p:nvSpPr>
          <p:cNvPr id="42" name="TextBox 41"/>
          <p:cNvSpPr txBox="1"/>
          <p:nvPr/>
        </p:nvSpPr>
        <p:spPr>
          <a:xfrm>
            <a:off x="-76200" y="3105150"/>
            <a:ext cx="2667000" cy="1661993"/>
          </a:xfrm>
          <a:prstGeom prst="rect">
            <a:avLst/>
          </a:prstGeom>
          <a:noFill/>
        </p:spPr>
        <p:txBody>
          <a:bodyPr wrap="square" rtlCol="0">
            <a:spAutoFit/>
          </a:bodyPr>
          <a:lstStyle/>
          <a:p>
            <a:pPr algn="ctr"/>
            <a:r>
              <a:rPr lang="en-US" b="1" i="1" dirty="0" smtClean="0">
                <a:solidFill>
                  <a:srgbClr val="00B050"/>
                </a:solidFill>
              </a:rPr>
              <a:t>Sustainability and Fashion </a:t>
            </a:r>
          </a:p>
          <a:p>
            <a:pPr algn="ctr">
              <a:buFont typeface="Arial" pitchFamily="34" charset="0"/>
              <a:buChar char="•"/>
            </a:pPr>
            <a:r>
              <a:rPr lang="en-US" sz="1600" dirty="0" smtClean="0">
                <a:solidFill>
                  <a:srgbClr val="00B050"/>
                </a:solidFill>
              </a:rPr>
              <a:t>Impacts of Fashion and textile Industry.</a:t>
            </a:r>
          </a:p>
          <a:p>
            <a:pPr algn="ctr">
              <a:buFont typeface="Arial" pitchFamily="34" charset="0"/>
              <a:buChar char="•"/>
            </a:pPr>
            <a:r>
              <a:rPr lang="en-US" sz="1600" dirty="0" smtClean="0">
                <a:solidFill>
                  <a:srgbClr val="00B050"/>
                </a:solidFill>
              </a:rPr>
              <a:t>What is Sustainability? </a:t>
            </a:r>
          </a:p>
          <a:p>
            <a:pPr algn="ctr"/>
            <a:endParaRPr lang="en-US" dirty="0">
              <a:solidFill>
                <a:schemeClr val="accent1"/>
              </a:solidFill>
            </a:endParaRPr>
          </a:p>
        </p:txBody>
      </p:sp>
      <p:sp>
        <p:nvSpPr>
          <p:cNvPr id="43" name="TextBox 42"/>
          <p:cNvSpPr txBox="1"/>
          <p:nvPr/>
        </p:nvSpPr>
        <p:spPr>
          <a:xfrm>
            <a:off x="2971800" y="3101935"/>
            <a:ext cx="2667000" cy="1908215"/>
          </a:xfrm>
          <a:prstGeom prst="rect">
            <a:avLst/>
          </a:prstGeom>
          <a:noFill/>
        </p:spPr>
        <p:txBody>
          <a:bodyPr wrap="square" rtlCol="0">
            <a:spAutoFit/>
          </a:bodyPr>
          <a:lstStyle/>
          <a:p>
            <a:pPr algn="ctr"/>
            <a:r>
              <a:rPr lang="en-US" b="1" i="1" dirty="0" smtClean="0">
                <a:solidFill>
                  <a:schemeClr val="accent2"/>
                </a:solidFill>
              </a:rPr>
              <a:t>Achieving Sustainability </a:t>
            </a:r>
          </a:p>
          <a:p>
            <a:pPr algn="ctr">
              <a:buFont typeface="Arial" pitchFamily="34" charset="0"/>
              <a:buChar char="•"/>
            </a:pPr>
            <a:r>
              <a:rPr lang="en-US" sz="1600" dirty="0" smtClean="0">
                <a:solidFill>
                  <a:schemeClr val="accent2"/>
                </a:solidFill>
              </a:rPr>
              <a:t>Tools in Sustainability </a:t>
            </a:r>
          </a:p>
          <a:p>
            <a:pPr algn="ctr">
              <a:buFont typeface="Arial" pitchFamily="34" charset="0"/>
              <a:buChar char="•"/>
            </a:pPr>
            <a:r>
              <a:rPr lang="en-US" sz="1600" dirty="0" smtClean="0">
                <a:solidFill>
                  <a:schemeClr val="accent2"/>
                </a:solidFill>
              </a:rPr>
              <a:t>Progress in two decades</a:t>
            </a:r>
          </a:p>
          <a:p>
            <a:pPr algn="ctr">
              <a:buFont typeface="Arial" pitchFamily="34" charset="0"/>
              <a:buChar char="•"/>
            </a:pPr>
            <a:r>
              <a:rPr lang="en-US" sz="1600" dirty="0" smtClean="0">
                <a:solidFill>
                  <a:schemeClr val="accent2"/>
                </a:solidFill>
              </a:rPr>
              <a:t>Brands towards Sustainability.</a:t>
            </a:r>
          </a:p>
          <a:p>
            <a:pPr algn="ctr"/>
            <a:endParaRPr lang="en-US" dirty="0">
              <a:solidFill>
                <a:schemeClr val="accent2"/>
              </a:solidFill>
            </a:endParaRPr>
          </a:p>
        </p:txBody>
      </p:sp>
      <p:grpSp>
        <p:nvGrpSpPr>
          <p:cNvPr id="44" name="Group 43"/>
          <p:cNvGrpSpPr/>
          <p:nvPr/>
        </p:nvGrpSpPr>
        <p:grpSpPr>
          <a:xfrm>
            <a:off x="7010400" y="1428750"/>
            <a:ext cx="1676399" cy="1752600"/>
            <a:chOff x="8424256" y="4214081"/>
            <a:chExt cx="610779" cy="612000"/>
          </a:xfrm>
          <a:solidFill>
            <a:schemeClr val="tx1">
              <a:lumMod val="75000"/>
              <a:lumOff val="25000"/>
            </a:schemeClr>
          </a:solidFill>
        </p:grpSpPr>
        <p:sp>
          <p:nvSpPr>
            <p:cNvPr id="45" name="Rectangle 44"/>
            <p:cNvSpPr>
              <a:spLocks noChangeAspect="1"/>
            </p:cNvSpPr>
            <p:nvPr/>
          </p:nvSpPr>
          <p:spPr>
            <a:xfrm>
              <a:off x="8424256" y="4214081"/>
              <a:ext cx="610779" cy="61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dirty="0" smtClean="0">
                  <a:latin typeface="Elephant" pitchFamily="18" charset="0"/>
                </a:rPr>
                <a:t>3</a:t>
              </a:r>
              <a:endParaRPr lang="en-US" sz="8800" dirty="0">
                <a:latin typeface="Elephant" pitchFamily="18" charset="0"/>
              </a:endParaRPr>
            </a:p>
          </p:txBody>
        </p:sp>
        <p:cxnSp>
          <p:nvCxnSpPr>
            <p:cNvPr id="46" name="Straight Connector 45"/>
            <p:cNvCxnSpPr/>
            <p:nvPr/>
          </p:nvCxnSpPr>
          <p:spPr>
            <a:xfrm>
              <a:off x="8427571" y="4738314"/>
              <a:ext cx="604800" cy="0"/>
            </a:xfrm>
            <a:prstGeom prst="line">
              <a:avLst/>
            </a:prstGeom>
            <a:grpFill/>
            <a:ln w="101600">
              <a:solidFill>
                <a:schemeClr val="accent6">
                  <a:lumMod val="75000"/>
                  <a:alpha val="85000"/>
                </a:schemeClr>
              </a:solidFill>
            </a:ln>
          </p:spPr>
          <p:style>
            <a:lnRef idx="1">
              <a:schemeClr val="accent1"/>
            </a:lnRef>
            <a:fillRef idx="0">
              <a:schemeClr val="accent1"/>
            </a:fillRef>
            <a:effectRef idx="0">
              <a:schemeClr val="accent1"/>
            </a:effectRef>
            <a:fontRef idx="minor">
              <a:schemeClr val="tx1"/>
            </a:fontRef>
          </p:style>
        </p:cxnSp>
      </p:grpSp>
      <p:sp>
        <p:nvSpPr>
          <p:cNvPr id="15" name="Rectangle 14"/>
          <p:cNvSpPr/>
          <p:nvPr/>
        </p:nvSpPr>
        <p:spPr>
          <a:xfrm>
            <a:off x="7162800" y="3162240"/>
            <a:ext cx="1404295" cy="400110"/>
          </a:xfrm>
          <a:prstGeom prst="rect">
            <a:avLst/>
          </a:prstGeom>
        </p:spPr>
        <p:txBody>
          <a:bodyPr wrap="none">
            <a:spAutoFit/>
          </a:bodyPr>
          <a:lstStyle/>
          <a:p>
            <a:r>
              <a:rPr lang="en-US" sz="2000" i="1" dirty="0" smtClean="0"/>
              <a:t>Conclusion</a:t>
            </a:r>
            <a:endParaRPr lang="en-US" sz="2000" dirty="0"/>
          </a:p>
        </p:txBody>
      </p:sp>
      <p:sp>
        <p:nvSpPr>
          <p:cNvPr id="2" name="Title 1"/>
          <p:cNvSpPr>
            <a:spLocks noGrp="1"/>
          </p:cNvSpPr>
          <p:nvPr>
            <p:ph type="title"/>
          </p:nvPr>
        </p:nvSpPr>
        <p:spPr/>
        <p:txBody>
          <a:bodyPr/>
          <a:lstStyle/>
          <a:p>
            <a:r>
              <a:rPr lang="en-US" dirty="0" smtClean="0"/>
              <a:t>Contents</a:t>
            </a: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0"/>
                                        <p:tgtEl>
                                          <p:spTgt spid="22"/>
                                        </p:tgtEl>
                                      </p:cBhvr>
                                    </p:animEffect>
                                  </p:childTnLst>
                                </p:cTn>
                              </p:par>
                              <p:par>
                                <p:cTn id="8" presetID="10" presetClass="entr" presetSubtype="0" fill="hold"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fade">
                                      <p:cBhvr>
                                        <p:cTn id="10" dur="2000"/>
                                        <p:tgtEl>
                                          <p:spTgt spid="2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fade">
                                      <p:cBhvr>
                                        <p:cTn id="13" dur="2000"/>
                                        <p:tgtEl>
                                          <p:spTgt spid="40"/>
                                        </p:tgtEl>
                                      </p:cBhvr>
                                    </p:animEffect>
                                  </p:childTnLst>
                                </p:cTn>
                              </p:par>
                              <p:par>
                                <p:cTn id="14" presetID="10" presetClass="entr" presetSubtype="0" fill="hold" nodeType="withEffect">
                                  <p:stCondLst>
                                    <p:cond delay="0"/>
                                  </p:stCondLst>
                                  <p:childTnLst>
                                    <p:set>
                                      <p:cBhvr>
                                        <p:cTn id="15" dur="1" fill="hold">
                                          <p:stCondLst>
                                            <p:cond delay="0"/>
                                          </p:stCondLst>
                                        </p:cTn>
                                        <p:tgtEl>
                                          <p:spTgt spid="44"/>
                                        </p:tgtEl>
                                        <p:attrNameLst>
                                          <p:attrName>style.visibility</p:attrName>
                                        </p:attrNameLst>
                                      </p:cBhvr>
                                      <p:to>
                                        <p:strVal val="visible"/>
                                      </p:to>
                                    </p:set>
                                    <p:animEffect transition="in" filter="fade">
                                      <p:cBhvr>
                                        <p:cTn id="16" dur="2000"/>
                                        <p:tgtEl>
                                          <p:spTgt spid="4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2000"/>
                                        <p:tgtEl>
                                          <p:spTgt spid="1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fade">
                                      <p:cBhvr>
                                        <p:cTn id="22" dur="2000"/>
                                        <p:tgtEl>
                                          <p:spTgt spid="4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3"/>
                                        </p:tgtEl>
                                        <p:attrNameLst>
                                          <p:attrName>style.visibility</p:attrName>
                                        </p:attrNameLst>
                                      </p:cBhvr>
                                      <p:to>
                                        <p:strVal val="visible"/>
                                      </p:to>
                                    </p:set>
                                    <p:animEffect transition="in" filter="fade">
                                      <p:cBhvr>
                                        <p:cTn id="25" dur="20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2" grpId="0"/>
      <p:bldP spid="43"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 name="Group 3"/>
          <p:cNvGrpSpPr/>
          <p:nvPr/>
        </p:nvGrpSpPr>
        <p:grpSpPr>
          <a:xfrm>
            <a:off x="-76206" y="666750"/>
            <a:ext cx="9246776" cy="2743200"/>
            <a:chOff x="8419166" y="4183481"/>
            <a:chExt cx="617644" cy="612000"/>
          </a:xfrm>
        </p:grpSpPr>
        <p:sp>
          <p:nvSpPr>
            <p:cNvPr id="5" name="Rectangle 4"/>
            <p:cNvSpPr>
              <a:spLocks noChangeAspect="1"/>
            </p:cNvSpPr>
            <p:nvPr/>
          </p:nvSpPr>
          <p:spPr>
            <a:xfrm>
              <a:off x="8424256" y="4183481"/>
              <a:ext cx="610779" cy="61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cxnSp>
          <p:nvCxnSpPr>
            <p:cNvPr id="6" name="Straight Connector 5"/>
            <p:cNvCxnSpPr/>
            <p:nvPr/>
          </p:nvCxnSpPr>
          <p:spPr>
            <a:xfrm>
              <a:off x="8419166" y="4738314"/>
              <a:ext cx="617644" cy="6167"/>
            </a:xfrm>
            <a:prstGeom prst="line">
              <a:avLst/>
            </a:prstGeom>
            <a:ln w="101600">
              <a:solidFill>
                <a:srgbClr val="00B050">
                  <a:alpha val="85000"/>
                </a:srgbClr>
              </a:solidFill>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172553" y="1200150"/>
            <a:ext cx="833883" cy="1440202"/>
          </a:xfrm>
          <a:prstGeom prst="rect">
            <a:avLst/>
          </a:prstGeom>
        </p:spPr>
        <p:txBody>
          <a:bodyPr wrap="none">
            <a:spAutoFit/>
          </a:bodyPr>
          <a:lstStyle/>
          <a:p>
            <a:pPr lvl="0" algn="ctr" defTabSz="1955800">
              <a:lnSpc>
                <a:spcPct val="90000"/>
              </a:lnSpc>
              <a:spcBef>
                <a:spcPct val="0"/>
              </a:spcBef>
              <a:spcAft>
                <a:spcPct val="35000"/>
              </a:spcAft>
            </a:pPr>
            <a:r>
              <a:rPr lang="id-ID" sz="9600" dirty="0" smtClean="0">
                <a:solidFill>
                  <a:schemeClr val="bg1"/>
                </a:solidFill>
                <a:latin typeface="Elephant" pitchFamily="18" charset="0"/>
                <a:ea typeface="Roboto" panose="02000000000000000000" pitchFamily="2" charset="0"/>
              </a:rPr>
              <a:t>1</a:t>
            </a:r>
            <a:endParaRPr lang="id-ID" sz="9600" dirty="0">
              <a:solidFill>
                <a:schemeClr val="bg1"/>
              </a:solidFill>
              <a:latin typeface="Elephant" pitchFamily="18" charset="0"/>
              <a:ea typeface="Roboto" panose="02000000000000000000" pitchFamily="2" charset="0"/>
            </a:endParaRPr>
          </a:p>
        </p:txBody>
      </p:sp>
      <p:sp>
        <p:nvSpPr>
          <p:cNvPr id="8" name="TextBox 7"/>
          <p:cNvSpPr txBox="1"/>
          <p:nvPr/>
        </p:nvSpPr>
        <p:spPr>
          <a:xfrm>
            <a:off x="5105400" y="742950"/>
            <a:ext cx="3200400" cy="2862322"/>
          </a:xfrm>
          <a:prstGeom prst="rect">
            <a:avLst/>
          </a:prstGeom>
          <a:noFill/>
        </p:spPr>
        <p:txBody>
          <a:bodyPr wrap="square" rtlCol="0">
            <a:spAutoFit/>
          </a:bodyPr>
          <a:lstStyle/>
          <a:p>
            <a:r>
              <a:rPr lang="en-US" sz="3200" b="1" i="1" dirty="0" smtClean="0">
                <a:solidFill>
                  <a:schemeClr val="bg1"/>
                </a:solidFill>
              </a:rPr>
              <a:t>Sustainability and Fashion </a:t>
            </a:r>
          </a:p>
          <a:p>
            <a:pPr>
              <a:buFont typeface="Arial" pitchFamily="34" charset="0"/>
              <a:buChar char="•"/>
            </a:pPr>
            <a:r>
              <a:rPr lang="en-US" sz="2800" dirty="0" smtClean="0">
                <a:solidFill>
                  <a:schemeClr val="bg1"/>
                </a:solidFill>
              </a:rPr>
              <a:t>Impacts of Fashion and textile Industry</a:t>
            </a:r>
          </a:p>
          <a:p>
            <a:endParaRPr lang="en-US" sz="3200"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200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Effect transition="in" filter="wipe(down)">
                                      <p:cBhvr>
                                        <p:cTn id="14" dur="500"/>
                                        <p:tgtEl>
                                          <p:spTgt spid="8">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Effect transition="in" filter="wipe(down)">
                                      <p:cBhvr>
                                        <p:cTn id="19"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Diagram 3"/>
          <p:cNvGraphicFramePr/>
          <p:nvPr/>
        </p:nvGraphicFramePr>
        <p:xfrm>
          <a:off x="609600" y="57150"/>
          <a:ext cx="9601200" cy="50101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p:cNvSpPr>
            <a:spLocks noGrp="1"/>
          </p:cNvSpPr>
          <p:nvPr>
            <p:ph type="title"/>
          </p:nvPr>
        </p:nvSpPr>
        <p:spPr>
          <a:xfrm>
            <a:off x="1752600" y="2632710"/>
            <a:ext cx="3048000" cy="1005840"/>
          </a:xfrm>
        </p:spPr>
        <p:txBody>
          <a:bodyPr>
            <a:noAutofit/>
          </a:bodyPr>
          <a:lstStyle/>
          <a:p>
            <a:pPr algn="ctr"/>
            <a:r>
              <a:rPr lang="it-IT" sz="2800" dirty="0" smtClean="0">
                <a:solidFill>
                  <a:schemeClr val="bg1"/>
                </a:solidFill>
              </a:rPr>
              <a:t>Social </a:t>
            </a:r>
            <a:br>
              <a:rPr lang="it-IT" sz="2800" dirty="0" smtClean="0">
                <a:solidFill>
                  <a:schemeClr val="bg1"/>
                </a:solidFill>
              </a:rPr>
            </a:br>
            <a:r>
              <a:rPr lang="it-IT" sz="2800" dirty="0" smtClean="0">
                <a:solidFill>
                  <a:schemeClr val="bg1"/>
                </a:solidFill>
              </a:rPr>
              <a:t>Sustainability</a:t>
            </a:r>
            <a:r>
              <a:rPr lang="en-US" sz="4400" dirty="0" smtClean="0">
                <a:solidFill>
                  <a:schemeClr val="bg1"/>
                </a:solidFill>
              </a:rPr>
              <a:t/>
            </a:r>
            <a:br>
              <a:rPr lang="en-US" sz="4400" dirty="0" smtClean="0">
                <a:solidFill>
                  <a:schemeClr val="bg1"/>
                </a:solidFill>
              </a:rPr>
            </a:br>
            <a:endParaRPr lang="en-US" sz="4400" dirty="0">
              <a:solidFill>
                <a:schemeClr val="bg1"/>
              </a:solidFill>
            </a:endParaRPr>
          </a:p>
        </p:txBody>
      </p:sp>
      <p:sp>
        <p:nvSpPr>
          <p:cNvPr id="5" name="Rectangle 4"/>
          <p:cNvSpPr/>
          <p:nvPr/>
        </p:nvSpPr>
        <p:spPr>
          <a:xfrm>
            <a:off x="76200" y="133350"/>
            <a:ext cx="4114800" cy="1077218"/>
          </a:xfrm>
          <a:prstGeom prst="rect">
            <a:avLst/>
          </a:prstGeom>
        </p:spPr>
        <p:txBody>
          <a:bodyPr wrap="square">
            <a:spAutoFit/>
          </a:bodyPr>
          <a:lstStyle/>
          <a:p>
            <a:r>
              <a:rPr lang="en-US" sz="1600" b="1" i="1" dirty="0" smtClean="0">
                <a:solidFill>
                  <a:schemeClr val="tx2"/>
                </a:solidFill>
              </a:rPr>
              <a:t>“The search for profits is likely to create the temptation to exploit people associated with the industry e.g. workers and models” </a:t>
            </a:r>
            <a:r>
              <a:rPr lang="en-US" sz="1200" b="1" i="1" dirty="0" smtClean="0">
                <a:solidFill>
                  <a:schemeClr val="tx2"/>
                </a:solidFill>
              </a:rPr>
              <a:t>(Nordic Fashion Association, 2012).</a:t>
            </a:r>
            <a:endParaRPr lang="en-US" sz="1600" b="1" i="1" dirty="0">
              <a:solidFill>
                <a:schemeClr val="tx2"/>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B7E240E0-97A2-45F7-96C5-1BFEF9AB9AD7}"/>
                                            </p:graphicEl>
                                          </p:spTgt>
                                        </p:tgtEl>
                                        <p:attrNameLst>
                                          <p:attrName>style.visibility</p:attrName>
                                        </p:attrNameLst>
                                      </p:cBhvr>
                                      <p:to>
                                        <p:strVal val="visible"/>
                                      </p:to>
                                    </p:set>
                                    <p:animEffect transition="in" filter="fade">
                                      <p:cBhvr>
                                        <p:cTn id="7" dur="2000"/>
                                        <p:tgtEl>
                                          <p:spTgt spid="4">
                                            <p:graphicEl>
                                              <a:dgm id="{B7E240E0-97A2-45F7-96C5-1BFEF9AB9AD7}"/>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1A032EBB-1ECB-4709-81F6-82738E9D6E17}"/>
                                            </p:graphicEl>
                                          </p:spTgt>
                                        </p:tgtEl>
                                        <p:attrNameLst>
                                          <p:attrName>style.visibility</p:attrName>
                                        </p:attrNameLst>
                                      </p:cBhvr>
                                      <p:to>
                                        <p:strVal val="visible"/>
                                      </p:to>
                                    </p:set>
                                    <p:animEffect transition="in" filter="fade">
                                      <p:cBhvr>
                                        <p:cTn id="12" dur="2000"/>
                                        <p:tgtEl>
                                          <p:spTgt spid="4">
                                            <p:graphicEl>
                                              <a:dgm id="{1A032EBB-1ECB-4709-81F6-82738E9D6E17}"/>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graphicEl>
                                              <a:dgm id="{C1353A1B-E422-480E-9340-B8F2634E6412}"/>
                                            </p:graphicEl>
                                          </p:spTgt>
                                        </p:tgtEl>
                                        <p:attrNameLst>
                                          <p:attrName>style.visibility</p:attrName>
                                        </p:attrNameLst>
                                      </p:cBhvr>
                                      <p:to>
                                        <p:strVal val="visible"/>
                                      </p:to>
                                    </p:set>
                                    <p:animEffect transition="in" filter="fade">
                                      <p:cBhvr>
                                        <p:cTn id="15" dur="2000"/>
                                        <p:tgtEl>
                                          <p:spTgt spid="4">
                                            <p:graphicEl>
                                              <a:dgm id="{C1353A1B-E422-480E-9340-B8F2634E6412}"/>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graphicEl>
                                              <a:dgm id="{96A59C58-4E11-4A14-B4FB-2C1611BFC258}"/>
                                            </p:graphicEl>
                                          </p:spTgt>
                                        </p:tgtEl>
                                        <p:attrNameLst>
                                          <p:attrName>style.visibility</p:attrName>
                                        </p:attrNameLst>
                                      </p:cBhvr>
                                      <p:to>
                                        <p:strVal val="visible"/>
                                      </p:to>
                                    </p:set>
                                    <p:animEffect transition="in" filter="fade">
                                      <p:cBhvr>
                                        <p:cTn id="20" dur="2000"/>
                                        <p:tgtEl>
                                          <p:spTgt spid="4">
                                            <p:graphicEl>
                                              <a:dgm id="{96A59C58-4E11-4A14-B4FB-2C1611BFC258}"/>
                                            </p:graphic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
                                            <p:graphicEl>
                                              <a:dgm id="{BBE16C87-8767-4991-AFF8-924D4F46BD6A}"/>
                                            </p:graphicEl>
                                          </p:spTgt>
                                        </p:tgtEl>
                                        <p:attrNameLst>
                                          <p:attrName>style.visibility</p:attrName>
                                        </p:attrNameLst>
                                      </p:cBhvr>
                                      <p:to>
                                        <p:strVal val="visible"/>
                                      </p:to>
                                    </p:set>
                                    <p:animEffect transition="in" filter="fade">
                                      <p:cBhvr>
                                        <p:cTn id="25" dur="2000"/>
                                        <p:tgtEl>
                                          <p:spTgt spid="4">
                                            <p:graphicEl>
                                              <a:dgm id="{BBE16C87-8767-4991-AFF8-924D4F46BD6A}"/>
                                            </p:graphic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
                                            <p:graphicEl>
                                              <a:dgm id="{E54F2FA3-1645-4B2C-98D5-CA7DE19772A2}"/>
                                            </p:graphicEl>
                                          </p:spTgt>
                                        </p:tgtEl>
                                        <p:attrNameLst>
                                          <p:attrName>style.visibility</p:attrName>
                                        </p:attrNameLst>
                                      </p:cBhvr>
                                      <p:to>
                                        <p:strVal val="visible"/>
                                      </p:to>
                                    </p:set>
                                    <p:animEffect transition="in" filter="fade">
                                      <p:cBhvr>
                                        <p:cTn id="28" dur="2000"/>
                                        <p:tgtEl>
                                          <p:spTgt spid="4">
                                            <p:graphicEl>
                                              <a:dgm id="{E54F2FA3-1645-4B2C-98D5-CA7DE19772A2}"/>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4">
                                            <p:graphicEl>
                                              <a:dgm id="{84DA496D-9526-42AA-B79D-2AB1AB94C514}"/>
                                            </p:graphicEl>
                                          </p:spTgt>
                                        </p:tgtEl>
                                        <p:attrNameLst>
                                          <p:attrName>style.visibility</p:attrName>
                                        </p:attrNameLst>
                                      </p:cBhvr>
                                      <p:to>
                                        <p:strVal val="visible"/>
                                      </p:to>
                                    </p:set>
                                    <p:animEffect transition="in" filter="fade">
                                      <p:cBhvr>
                                        <p:cTn id="33" dur="2000"/>
                                        <p:tgtEl>
                                          <p:spTgt spid="4">
                                            <p:graphicEl>
                                              <a:dgm id="{84DA496D-9526-42AA-B79D-2AB1AB94C514}"/>
                                            </p:graphic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4">
                                            <p:graphicEl>
                                              <a:dgm id="{7AF3FB00-5631-48E4-A418-F6F4120ECA9A}"/>
                                            </p:graphicEl>
                                          </p:spTgt>
                                        </p:tgtEl>
                                        <p:attrNameLst>
                                          <p:attrName>style.visibility</p:attrName>
                                        </p:attrNameLst>
                                      </p:cBhvr>
                                      <p:to>
                                        <p:strVal val="visible"/>
                                      </p:to>
                                    </p:set>
                                    <p:animEffect transition="in" filter="fade">
                                      <p:cBhvr>
                                        <p:cTn id="38" dur="2000"/>
                                        <p:tgtEl>
                                          <p:spTgt spid="4">
                                            <p:graphicEl>
                                              <a:dgm id="{7AF3FB00-5631-48E4-A418-F6F4120ECA9A}"/>
                                            </p:graphic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4">
                                            <p:graphicEl>
                                              <a:dgm id="{D8AAA1F3-5FDC-4FB4-BAFE-7D3B0BD365BD}"/>
                                            </p:graphicEl>
                                          </p:spTgt>
                                        </p:tgtEl>
                                        <p:attrNameLst>
                                          <p:attrName>style.visibility</p:attrName>
                                        </p:attrNameLst>
                                      </p:cBhvr>
                                      <p:to>
                                        <p:strVal val="visible"/>
                                      </p:to>
                                    </p:set>
                                    <p:animEffect transition="in" filter="fade">
                                      <p:cBhvr>
                                        <p:cTn id="41" dur="2000"/>
                                        <p:tgtEl>
                                          <p:spTgt spid="4">
                                            <p:graphicEl>
                                              <a:dgm id="{D8AAA1F3-5FDC-4FB4-BAFE-7D3B0BD365BD}"/>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4">
                                            <p:graphicEl>
                                              <a:dgm id="{89477544-5E40-4C14-8E0E-2AC56E33BB6C}"/>
                                            </p:graphicEl>
                                          </p:spTgt>
                                        </p:tgtEl>
                                        <p:attrNameLst>
                                          <p:attrName>style.visibility</p:attrName>
                                        </p:attrNameLst>
                                      </p:cBhvr>
                                      <p:to>
                                        <p:strVal val="visible"/>
                                      </p:to>
                                    </p:set>
                                    <p:animEffect transition="in" filter="fade">
                                      <p:cBhvr>
                                        <p:cTn id="46" dur="2000"/>
                                        <p:tgtEl>
                                          <p:spTgt spid="4">
                                            <p:graphicEl>
                                              <a:dgm id="{89477544-5E40-4C14-8E0E-2AC56E33BB6C}"/>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grpId="0" nodeType="clickEffect">
                                  <p:stCondLst>
                                    <p:cond delay="0"/>
                                  </p:stCondLst>
                                  <p:childTnLst>
                                    <p:set>
                                      <p:cBhvr>
                                        <p:cTn id="50" dur="1" fill="hold">
                                          <p:stCondLst>
                                            <p:cond delay="0"/>
                                          </p:stCondLst>
                                        </p:cTn>
                                        <p:tgtEl>
                                          <p:spTgt spid="5">
                                            <p:txEl>
                                              <p:pRg st="0" end="0"/>
                                            </p:txEl>
                                          </p:spTgt>
                                        </p:tgtEl>
                                        <p:attrNameLst>
                                          <p:attrName>style.visibility</p:attrName>
                                        </p:attrNameLst>
                                      </p:cBhvr>
                                      <p:to>
                                        <p:strVal val="visible"/>
                                      </p:to>
                                    </p:set>
                                    <p:animEffect transition="in" filter="wipe(down)">
                                      <p:cBhvr>
                                        <p:cTn id="51"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P spid="5" grpId="0" build="allAtOnce"/>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Environmental sustainability</a:t>
            </a:r>
            <a:endParaRPr lang="en-US" dirty="0"/>
          </a:p>
        </p:txBody>
      </p:sp>
      <p:sp>
        <p:nvSpPr>
          <p:cNvPr id="3" name="Content Placeholder 2"/>
          <p:cNvSpPr>
            <a:spLocks noGrp="1"/>
          </p:cNvSpPr>
          <p:nvPr>
            <p:ph sz="quarter" idx="13"/>
          </p:nvPr>
        </p:nvSpPr>
        <p:spPr>
          <a:xfrm>
            <a:off x="152400" y="1352550"/>
            <a:ext cx="8839200" cy="3657600"/>
          </a:xfrm>
        </p:spPr>
        <p:txBody>
          <a:bodyPr>
            <a:noAutofit/>
          </a:bodyPr>
          <a:lstStyle/>
          <a:p>
            <a:pPr>
              <a:buFont typeface="Wingdings" pitchFamily="2" charset="2"/>
              <a:buChar char="§"/>
            </a:pPr>
            <a:r>
              <a:rPr lang="en-US" sz="1800" dirty="0" smtClean="0">
                <a:solidFill>
                  <a:srgbClr val="00B050"/>
                </a:solidFill>
              </a:rPr>
              <a:t>Environmental issues have not received as much as social responsibility issues in fashion SCM </a:t>
            </a:r>
            <a:r>
              <a:rPr lang="en-US" sz="1400" dirty="0" smtClean="0">
                <a:solidFill>
                  <a:srgbClr val="00B050"/>
                </a:solidFill>
              </a:rPr>
              <a:t>(</a:t>
            </a:r>
            <a:r>
              <a:rPr lang="en-US" sz="1400" dirty="0" err="1" smtClean="0">
                <a:solidFill>
                  <a:srgbClr val="00B050"/>
                </a:solidFill>
              </a:rPr>
              <a:t>Jørgensen</a:t>
            </a:r>
            <a:r>
              <a:rPr lang="en-US" sz="1400" dirty="0" smtClean="0">
                <a:solidFill>
                  <a:srgbClr val="00B050"/>
                </a:solidFill>
              </a:rPr>
              <a:t> &amp; </a:t>
            </a:r>
            <a:r>
              <a:rPr lang="en-US" sz="1400" dirty="0" err="1" smtClean="0">
                <a:solidFill>
                  <a:srgbClr val="00B050"/>
                </a:solidFill>
              </a:rPr>
              <a:t>Pruzan-Jørgensen</a:t>
            </a:r>
            <a:r>
              <a:rPr lang="en-US" sz="1400" dirty="0" smtClean="0">
                <a:solidFill>
                  <a:srgbClr val="00B050"/>
                </a:solidFill>
              </a:rPr>
              <a:t>, 2003). </a:t>
            </a:r>
            <a:endParaRPr lang="en-US" sz="1800" dirty="0" smtClean="0">
              <a:solidFill>
                <a:srgbClr val="00B050"/>
              </a:solidFill>
            </a:endParaRPr>
          </a:p>
          <a:p>
            <a:pPr lvl="0">
              <a:buFont typeface="Wingdings" pitchFamily="2" charset="2"/>
              <a:buChar char="§"/>
            </a:pPr>
            <a:r>
              <a:rPr lang="en-US" sz="1800" dirty="0" smtClean="0">
                <a:solidFill>
                  <a:srgbClr val="00B050"/>
                </a:solidFill>
              </a:rPr>
              <a:t>Clothing is estimated to account up to 6% of total Global Warming Potential of household consumption in Europe </a:t>
            </a:r>
            <a:r>
              <a:rPr lang="en-US" sz="1400" dirty="0" smtClean="0">
                <a:solidFill>
                  <a:srgbClr val="00B050"/>
                </a:solidFill>
              </a:rPr>
              <a:t>(EC, 2006; </a:t>
            </a:r>
            <a:r>
              <a:rPr lang="en-US" sz="1400" dirty="0" err="1" smtClean="0">
                <a:solidFill>
                  <a:srgbClr val="00B050"/>
                </a:solidFill>
              </a:rPr>
              <a:t>Nijdam</a:t>
            </a:r>
            <a:r>
              <a:rPr lang="en-US" sz="1400" dirty="0" smtClean="0">
                <a:solidFill>
                  <a:srgbClr val="00B050"/>
                </a:solidFill>
              </a:rPr>
              <a:t> and Wilting, 2003).</a:t>
            </a:r>
            <a:endParaRPr lang="en-US" sz="1800" dirty="0" smtClean="0">
              <a:solidFill>
                <a:srgbClr val="00B050"/>
              </a:solidFill>
            </a:endParaRPr>
          </a:p>
          <a:p>
            <a:pPr lvl="0">
              <a:buFont typeface="Wingdings" pitchFamily="2" charset="2"/>
              <a:buChar char="§"/>
            </a:pPr>
            <a:r>
              <a:rPr lang="en-US" sz="1800" dirty="0" smtClean="0">
                <a:solidFill>
                  <a:srgbClr val="00B050"/>
                </a:solidFill>
              </a:rPr>
              <a:t>World Bank estimates that up to 20% of industrial water pollution comes from textile dyeing and finishing treatments </a:t>
            </a:r>
            <a:r>
              <a:rPr lang="en-US" sz="1400" dirty="0" smtClean="0">
                <a:solidFill>
                  <a:srgbClr val="00B050"/>
                </a:solidFill>
              </a:rPr>
              <a:t>(Kant, 2012, WWF-Accenture, 2013).</a:t>
            </a:r>
            <a:endParaRPr lang="en-US" sz="1800" dirty="0" smtClean="0">
              <a:solidFill>
                <a:srgbClr val="00B050"/>
              </a:solidFill>
            </a:endParaRPr>
          </a:p>
          <a:p>
            <a:pPr lvl="0">
              <a:buFont typeface="Wingdings" pitchFamily="2" charset="2"/>
              <a:buChar char="§"/>
            </a:pPr>
            <a:r>
              <a:rPr lang="en-US" sz="1800" dirty="0" smtClean="0">
                <a:solidFill>
                  <a:srgbClr val="00B050"/>
                </a:solidFill>
              </a:rPr>
              <a:t> WWF (2014) reports that 95% of water consumption in textile is caused in fiber production and processing.</a:t>
            </a:r>
          </a:p>
          <a:p>
            <a:pPr>
              <a:buFont typeface="Wingdings" pitchFamily="2" charset="2"/>
              <a:buChar char="§"/>
            </a:pPr>
            <a:r>
              <a:rPr lang="it-IT" sz="1800" dirty="0" smtClean="0">
                <a:solidFill>
                  <a:srgbClr val="00B050"/>
                </a:solidFill>
              </a:rPr>
              <a:t>An example of energy impact cut in retailing is Marks&amp;Spencer (M&amp;S) that launched the </a:t>
            </a:r>
            <a:r>
              <a:rPr lang="it-IT" sz="1800" i="1" dirty="0" smtClean="0">
                <a:solidFill>
                  <a:srgbClr val="00B050"/>
                </a:solidFill>
              </a:rPr>
              <a:t>Plan A program</a:t>
            </a:r>
            <a:r>
              <a:rPr lang="it-IT" sz="1800" dirty="0" smtClean="0">
                <a:solidFill>
                  <a:srgbClr val="00B050"/>
                </a:solidFill>
              </a:rPr>
              <a:t> on 2007 to become the world’s most sustainable retailer by 2015; reducing the amount of energy we use in our stores by 25% per square foot of floor space.</a:t>
            </a:r>
            <a:endParaRPr lang="en-US" sz="1800" dirty="0" smtClean="0">
              <a:solidFill>
                <a:srgbClr val="00B050"/>
              </a:solidFill>
            </a:endParaRPr>
          </a:p>
          <a:p>
            <a:pPr>
              <a:buFont typeface="Wingdings" pitchFamily="2" charset="2"/>
              <a:buChar char="§"/>
            </a:pPr>
            <a:endParaRPr lang="en-US" sz="1800" dirty="0" smtClean="0">
              <a:solidFill>
                <a:srgbClr val="00B05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Corporate economic sustainability</a:t>
            </a:r>
            <a:endParaRPr lang="en-US" dirty="0"/>
          </a:p>
        </p:txBody>
      </p:sp>
      <p:sp>
        <p:nvSpPr>
          <p:cNvPr id="3" name="Content Placeholder 2"/>
          <p:cNvSpPr>
            <a:spLocks noGrp="1"/>
          </p:cNvSpPr>
          <p:nvPr>
            <p:ph sz="quarter" idx="13"/>
          </p:nvPr>
        </p:nvSpPr>
        <p:spPr>
          <a:xfrm>
            <a:off x="304800" y="1352550"/>
            <a:ext cx="8686800" cy="3790950"/>
          </a:xfrm>
        </p:spPr>
        <p:txBody>
          <a:bodyPr>
            <a:normAutofit fontScale="70000" lnSpcReduction="20000"/>
          </a:bodyPr>
          <a:lstStyle/>
          <a:p>
            <a:pPr>
              <a:buNone/>
            </a:pPr>
            <a:r>
              <a:rPr lang="en-US" i="1" u="sng" dirty="0" smtClean="0">
                <a:solidFill>
                  <a:srgbClr val="00B050"/>
                </a:solidFill>
              </a:rPr>
              <a:t>Two approaches relevant to the fashion industry</a:t>
            </a:r>
          </a:p>
          <a:p>
            <a:pPr>
              <a:buFont typeface="Wingdings" pitchFamily="2" charset="2"/>
              <a:buChar char="§"/>
            </a:pPr>
            <a:r>
              <a:rPr lang="en-US" dirty="0" smtClean="0">
                <a:solidFill>
                  <a:srgbClr val="00B050"/>
                </a:solidFill>
              </a:rPr>
              <a:t>The first sees sustainability as linked to externalities </a:t>
            </a:r>
            <a:r>
              <a:rPr lang="en-US" sz="2300" dirty="0" smtClean="0">
                <a:solidFill>
                  <a:srgbClr val="00B050"/>
                </a:solidFill>
              </a:rPr>
              <a:t>(van den Bergh, 2010) </a:t>
            </a:r>
            <a:r>
              <a:rPr lang="en-US" dirty="0" smtClean="0">
                <a:solidFill>
                  <a:srgbClr val="00B050"/>
                </a:solidFill>
              </a:rPr>
              <a:t>and focuses on how businesses can or should be accounted for the “unpaid costs” for the use or the degradation of natural and social resources. According to this approach, sustainable practices impact on corporate financial bottom line tends to be negative as they mainly increase costs. </a:t>
            </a:r>
          </a:p>
          <a:p>
            <a:pPr>
              <a:buFont typeface="Wingdings" pitchFamily="2" charset="2"/>
              <a:buChar char="§"/>
            </a:pPr>
            <a:r>
              <a:rPr lang="en-US" dirty="0" smtClean="0">
                <a:solidFill>
                  <a:srgbClr val="00B050"/>
                </a:solidFill>
              </a:rPr>
              <a:t>The second can increase the value for stakeholders </a:t>
            </a:r>
            <a:r>
              <a:rPr lang="en-US" sz="2300" dirty="0" smtClean="0">
                <a:solidFill>
                  <a:srgbClr val="00B050"/>
                </a:solidFill>
              </a:rPr>
              <a:t>(</a:t>
            </a:r>
            <a:r>
              <a:rPr lang="en-US" sz="2300" dirty="0" err="1" smtClean="0">
                <a:solidFill>
                  <a:srgbClr val="00B050"/>
                </a:solidFill>
              </a:rPr>
              <a:t>Sisodia</a:t>
            </a:r>
            <a:r>
              <a:rPr lang="en-US" sz="2300" dirty="0" smtClean="0">
                <a:solidFill>
                  <a:srgbClr val="00B050"/>
                </a:solidFill>
              </a:rPr>
              <a:t> et al.; 2014) </a:t>
            </a:r>
            <a:r>
              <a:rPr lang="en-US" dirty="0" smtClean="0">
                <a:solidFill>
                  <a:srgbClr val="00B050"/>
                </a:solidFill>
              </a:rPr>
              <a:t>and focuses mainly on innovation and value generation. In this approach the impact on the financial bottom line tend to be positive as sustainability practices can increase value and market shares </a:t>
            </a:r>
          </a:p>
          <a:p>
            <a:pPr>
              <a:buNone/>
            </a:pPr>
            <a:r>
              <a:rPr lang="en-US" i="1" dirty="0" smtClean="0">
                <a:solidFill>
                  <a:srgbClr val="00B050"/>
                </a:solidFill>
              </a:rPr>
              <a:t>The analysis of sustainability practices impact on companies financial bottom line is still an open field of research and will not be addressed in the paper.</a:t>
            </a:r>
          </a:p>
          <a:p>
            <a:pPr>
              <a:buNone/>
            </a:pPr>
            <a:endParaRPr lang="en-US" i="1" dirty="0">
              <a:solidFill>
                <a:srgbClr val="00B05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 name="Group 3"/>
          <p:cNvGrpSpPr/>
          <p:nvPr/>
        </p:nvGrpSpPr>
        <p:grpSpPr>
          <a:xfrm>
            <a:off x="-152390" y="590550"/>
            <a:ext cx="9677393" cy="2667000"/>
            <a:chOff x="8414484" y="4214081"/>
            <a:chExt cx="620551" cy="612000"/>
          </a:xfrm>
          <a:solidFill>
            <a:schemeClr val="accent2">
              <a:lumMod val="75000"/>
            </a:schemeClr>
          </a:solidFill>
        </p:grpSpPr>
        <p:sp>
          <p:nvSpPr>
            <p:cNvPr id="5" name="Rectangle 4"/>
            <p:cNvSpPr>
              <a:spLocks noChangeAspect="1"/>
            </p:cNvSpPr>
            <p:nvPr/>
          </p:nvSpPr>
          <p:spPr>
            <a:xfrm>
              <a:off x="8424256" y="4214081"/>
              <a:ext cx="610779" cy="61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800" dirty="0" smtClean="0">
                  <a:latin typeface="Elephant" pitchFamily="18" charset="0"/>
                </a:rPr>
                <a:t>2</a:t>
              </a:r>
              <a:endParaRPr lang="en-US" sz="8800" dirty="0">
                <a:latin typeface="Elephant" pitchFamily="18" charset="0"/>
              </a:endParaRPr>
            </a:p>
          </p:txBody>
        </p:sp>
        <p:cxnSp>
          <p:nvCxnSpPr>
            <p:cNvPr id="6" name="Straight Connector 5"/>
            <p:cNvCxnSpPr/>
            <p:nvPr/>
          </p:nvCxnSpPr>
          <p:spPr>
            <a:xfrm flipV="1">
              <a:off x="8414484" y="4738314"/>
              <a:ext cx="617887" cy="338"/>
            </a:xfrm>
            <a:prstGeom prst="line">
              <a:avLst/>
            </a:prstGeom>
            <a:grpFill/>
            <a:ln w="101600">
              <a:solidFill>
                <a:srgbClr val="00B0F0">
                  <a:alpha val="85000"/>
                </a:srgbClr>
              </a:solidFill>
            </a:ln>
          </p:spPr>
          <p:style>
            <a:lnRef idx="1">
              <a:schemeClr val="accent1"/>
            </a:lnRef>
            <a:fillRef idx="0">
              <a:schemeClr val="accent1"/>
            </a:fillRef>
            <a:effectRef idx="0">
              <a:schemeClr val="accent1"/>
            </a:effectRef>
            <a:fontRef idx="minor">
              <a:schemeClr val="tx1"/>
            </a:fontRef>
          </p:style>
        </p:cxnSp>
      </p:grpSp>
      <p:sp>
        <p:nvSpPr>
          <p:cNvPr id="7" name="TextBox 6"/>
          <p:cNvSpPr txBox="1"/>
          <p:nvPr/>
        </p:nvSpPr>
        <p:spPr>
          <a:xfrm>
            <a:off x="5181600" y="590550"/>
            <a:ext cx="3200400" cy="2431435"/>
          </a:xfrm>
          <a:prstGeom prst="rect">
            <a:avLst/>
          </a:prstGeom>
          <a:noFill/>
        </p:spPr>
        <p:txBody>
          <a:bodyPr wrap="square" rtlCol="0">
            <a:spAutoFit/>
          </a:bodyPr>
          <a:lstStyle/>
          <a:p>
            <a:r>
              <a:rPr lang="en-US" sz="2400" b="1" i="1" dirty="0" smtClean="0">
                <a:solidFill>
                  <a:schemeClr val="bg1"/>
                </a:solidFill>
              </a:rPr>
              <a:t>Achieving Sustainability </a:t>
            </a:r>
          </a:p>
          <a:p>
            <a:pPr>
              <a:buFont typeface="Arial" pitchFamily="34" charset="0"/>
              <a:buChar char="•"/>
            </a:pPr>
            <a:r>
              <a:rPr lang="en-US" sz="2000" dirty="0" smtClean="0">
                <a:solidFill>
                  <a:schemeClr val="bg1"/>
                </a:solidFill>
              </a:rPr>
              <a:t>Tools in Sustainability </a:t>
            </a:r>
          </a:p>
          <a:p>
            <a:pPr>
              <a:buFont typeface="Arial" pitchFamily="34" charset="0"/>
              <a:buChar char="•"/>
            </a:pPr>
            <a:r>
              <a:rPr lang="en-US" sz="2000" dirty="0" smtClean="0">
                <a:solidFill>
                  <a:schemeClr val="bg1"/>
                </a:solidFill>
              </a:rPr>
              <a:t>Progress in two decades</a:t>
            </a:r>
          </a:p>
          <a:p>
            <a:pPr>
              <a:buFont typeface="Arial" pitchFamily="34" charset="0"/>
              <a:buChar char="•"/>
            </a:pPr>
            <a:r>
              <a:rPr lang="en-US" sz="2000" dirty="0" smtClean="0">
                <a:solidFill>
                  <a:schemeClr val="bg1"/>
                </a:solidFill>
              </a:rPr>
              <a:t>Brands towards Sustainability.</a:t>
            </a:r>
          </a:p>
          <a:p>
            <a:endParaRPr lang="en-US" sz="2400"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200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05979"/>
            <a:ext cx="8458200" cy="857250"/>
          </a:xfrm>
        </p:spPr>
        <p:txBody>
          <a:bodyPr>
            <a:noAutofit/>
          </a:bodyPr>
          <a:lstStyle/>
          <a:p>
            <a:pPr algn="l"/>
            <a:r>
              <a:rPr lang="en-US" sz="2800" dirty="0" smtClean="0">
                <a:solidFill>
                  <a:schemeClr val="bg1"/>
                </a:solidFill>
                <a:latin typeface="Trebuchet MS" pitchFamily="34" charset="0"/>
              </a:rPr>
              <a:t>Achieving Sustainability -How far have we reached? </a:t>
            </a:r>
            <a:endParaRPr lang="en-US" sz="2800" dirty="0">
              <a:solidFill>
                <a:schemeClr val="bg1"/>
              </a:solidFill>
              <a:latin typeface="Trebuchet MS" pitchFamily="34" charset="0"/>
            </a:endParaRPr>
          </a:p>
        </p:txBody>
      </p:sp>
      <p:sp>
        <p:nvSpPr>
          <p:cNvPr id="5" name="Content Placeholder 4"/>
          <p:cNvSpPr>
            <a:spLocks noGrp="1"/>
          </p:cNvSpPr>
          <p:nvPr>
            <p:ph idx="1"/>
          </p:nvPr>
        </p:nvSpPr>
        <p:spPr>
          <a:xfrm>
            <a:off x="457200" y="1405890"/>
            <a:ext cx="8229600" cy="480060"/>
          </a:xfrm>
        </p:spPr>
        <p:txBody>
          <a:bodyPr>
            <a:noAutofit/>
          </a:bodyPr>
          <a:lstStyle/>
          <a:p>
            <a:pPr>
              <a:buNone/>
            </a:pPr>
            <a:r>
              <a:rPr lang="en-US" sz="2800" dirty="0" smtClean="0">
                <a:solidFill>
                  <a:srgbClr val="00B050"/>
                </a:solidFill>
              </a:rPr>
              <a:t>A. Documenting Sustainability</a:t>
            </a:r>
          </a:p>
          <a:p>
            <a:pPr>
              <a:buNone/>
            </a:pPr>
            <a:r>
              <a:rPr lang="en-US" sz="2800" b="1" dirty="0" smtClean="0">
                <a:solidFill>
                  <a:srgbClr val="00B050"/>
                </a:solidFill>
              </a:rPr>
              <a:t> </a:t>
            </a:r>
          </a:p>
          <a:p>
            <a:pPr>
              <a:buNone/>
            </a:pPr>
            <a:r>
              <a:rPr lang="en-US" sz="2800" dirty="0" smtClean="0">
                <a:solidFill>
                  <a:srgbClr val="00B050"/>
                </a:solidFill>
              </a:rPr>
              <a:t> </a:t>
            </a:r>
          </a:p>
          <a:p>
            <a:pPr>
              <a:buNone/>
            </a:pPr>
            <a:endParaRPr lang="en-US" sz="2800" dirty="0">
              <a:solidFill>
                <a:srgbClr val="00B050"/>
              </a:solidFill>
            </a:endParaRPr>
          </a:p>
        </p:txBody>
      </p:sp>
      <p:pic>
        <p:nvPicPr>
          <p:cNvPr id="24578" name="Picture 2" descr="SAI - SOCIAL ACCOUNTABILITY INTERNATIONAL"/>
          <p:cNvPicPr>
            <a:picLocks noChangeAspect="1" noChangeArrowheads="1"/>
          </p:cNvPicPr>
          <p:nvPr/>
        </p:nvPicPr>
        <p:blipFill>
          <a:blip r:embed="rId2" cstate="print"/>
          <a:srcRect/>
          <a:stretch>
            <a:fillRect/>
          </a:stretch>
        </p:blipFill>
        <p:spPr bwMode="auto">
          <a:xfrm>
            <a:off x="304801" y="2023110"/>
            <a:ext cx="2153651" cy="123444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4580" name="AutoShape 4" descr="http://www.wrapcompliance.org/upload/WRAP_WEB_LOGO.png"/>
          <p:cNvSpPr>
            <a:spLocks noChangeAspect="1" noChangeArrowheads="1"/>
          </p:cNvSpPr>
          <p:nvPr/>
        </p:nvSpPr>
        <p:spPr bwMode="auto">
          <a:xfrm>
            <a:off x="63500" y="-122873"/>
            <a:ext cx="304800" cy="274320"/>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4582" name="Picture 6" descr="Sustainable Apparel Coalition"/>
          <p:cNvPicPr>
            <a:picLocks noChangeAspect="1" noChangeArrowheads="1"/>
          </p:cNvPicPr>
          <p:nvPr/>
        </p:nvPicPr>
        <p:blipFill>
          <a:blip r:embed="rId3" cstate="print"/>
          <a:srcRect l="26389" t="13333" r="26389" b="21333"/>
          <a:stretch>
            <a:fillRect/>
          </a:stretch>
        </p:blipFill>
        <p:spPr bwMode="auto">
          <a:xfrm>
            <a:off x="304800" y="3599666"/>
            <a:ext cx="2057400" cy="133428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0" name="Rectangle 9"/>
          <p:cNvSpPr/>
          <p:nvPr/>
        </p:nvSpPr>
        <p:spPr>
          <a:xfrm>
            <a:off x="457200" y="209550"/>
            <a:ext cx="5683672" cy="769441"/>
          </a:xfrm>
          <a:prstGeom prst="rect">
            <a:avLst/>
          </a:prstGeom>
        </p:spPr>
        <p:txBody>
          <a:bodyPr wrap="none">
            <a:spAutoFit/>
          </a:bodyPr>
          <a:lstStyle/>
          <a:p>
            <a:r>
              <a:rPr lang="en-US" sz="4400" dirty="0" smtClean="0">
                <a:solidFill>
                  <a:schemeClr val="tx2"/>
                </a:solidFill>
              </a:rPr>
              <a:t>Tools in Sustainability </a:t>
            </a:r>
          </a:p>
        </p:txBody>
      </p:sp>
      <p:sp>
        <p:nvSpPr>
          <p:cNvPr id="11" name="Rectangle 10"/>
          <p:cNvSpPr/>
          <p:nvPr/>
        </p:nvSpPr>
        <p:spPr>
          <a:xfrm>
            <a:off x="2209800" y="2038350"/>
            <a:ext cx="1019831" cy="369332"/>
          </a:xfrm>
          <a:prstGeom prst="rect">
            <a:avLst/>
          </a:prstGeom>
        </p:spPr>
        <p:txBody>
          <a:bodyPr wrap="none">
            <a:spAutoFit/>
          </a:bodyPr>
          <a:lstStyle/>
          <a:p>
            <a:r>
              <a:rPr lang="en-US" dirty="0" smtClean="0">
                <a:solidFill>
                  <a:srgbClr val="00B050"/>
                </a:solidFill>
              </a:rPr>
              <a:t>SA8000</a:t>
            </a:r>
            <a:r>
              <a:rPr lang="en-US" baseline="30000" dirty="0" smtClean="0">
                <a:solidFill>
                  <a:srgbClr val="00B050"/>
                </a:solidFill>
              </a:rPr>
              <a:t>®</a:t>
            </a:r>
          </a:p>
        </p:txBody>
      </p:sp>
      <p:sp>
        <p:nvSpPr>
          <p:cNvPr id="12" name="Rectangle 11"/>
          <p:cNvSpPr/>
          <p:nvPr/>
        </p:nvSpPr>
        <p:spPr>
          <a:xfrm>
            <a:off x="1981200" y="3638550"/>
            <a:ext cx="1600438" cy="369332"/>
          </a:xfrm>
          <a:prstGeom prst="rect">
            <a:avLst/>
          </a:prstGeom>
        </p:spPr>
        <p:txBody>
          <a:bodyPr wrap="none">
            <a:spAutoFit/>
          </a:bodyPr>
          <a:lstStyle/>
          <a:p>
            <a:r>
              <a:rPr lang="en-US" dirty="0" err="1" smtClean="0">
                <a:solidFill>
                  <a:srgbClr val="00B050"/>
                </a:solidFill>
              </a:rPr>
              <a:t>Higg</a:t>
            </a:r>
            <a:r>
              <a:rPr lang="en-US" dirty="0" smtClean="0">
                <a:solidFill>
                  <a:srgbClr val="00B050"/>
                </a:solidFill>
              </a:rPr>
              <a:t> Index 1.0</a:t>
            </a:r>
          </a:p>
        </p:txBody>
      </p:sp>
      <p:pic>
        <p:nvPicPr>
          <p:cNvPr id="13" name="Picture 2"/>
          <p:cNvPicPr>
            <a:picLocks noChangeAspect="1" noChangeArrowheads="1"/>
          </p:cNvPicPr>
          <p:nvPr/>
        </p:nvPicPr>
        <p:blipFill>
          <a:blip r:embed="rId4" cstate="print"/>
          <a:srcRect l="24000" t="9334" r="68500" b="74667"/>
          <a:stretch>
            <a:fillRect/>
          </a:stretch>
        </p:blipFill>
        <p:spPr bwMode="auto">
          <a:xfrm>
            <a:off x="6646946" y="1951963"/>
            <a:ext cx="1887454" cy="153418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4" name="Picture 13" descr="WRAP_WEB_LOGO.png"/>
          <p:cNvPicPr>
            <a:picLocks noChangeAspect="1"/>
          </p:cNvPicPr>
          <p:nvPr/>
        </p:nvPicPr>
        <p:blipFill>
          <a:blip r:embed="rId5" cstate="print"/>
          <a:srcRect b="15333"/>
          <a:stretch>
            <a:fillRect/>
          </a:stretch>
        </p:blipFill>
        <p:spPr>
          <a:xfrm>
            <a:off x="6781800" y="3638550"/>
            <a:ext cx="1645920" cy="141096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2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2000"/>
                                        <p:tgtEl>
                                          <p:spTgt spid="5">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24578"/>
                                        </p:tgtEl>
                                        <p:attrNameLst>
                                          <p:attrName>style.visibility</p:attrName>
                                        </p:attrNameLst>
                                      </p:cBhvr>
                                      <p:to>
                                        <p:strVal val="visible"/>
                                      </p:to>
                                    </p:set>
                                    <p:animEffect transition="in" filter="fade">
                                      <p:cBhvr>
                                        <p:cTn id="20" dur="2000"/>
                                        <p:tgtEl>
                                          <p:spTgt spid="24578"/>
                                        </p:tgtEl>
                                      </p:cBhvr>
                                    </p:animEffect>
                                  </p:childTnLst>
                                </p:cTn>
                              </p:par>
                              <p:par>
                                <p:cTn id="21" presetID="10" presetClass="entr" presetSubtype="0" fill="hold" nodeType="withEffect">
                                  <p:stCondLst>
                                    <p:cond delay="0"/>
                                  </p:stCondLst>
                                  <p:childTnLst>
                                    <p:set>
                                      <p:cBhvr>
                                        <p:cTn id="22" dur="1" fill="hold">
                                          <p:stCondLst>
                                            <p:cond delay="0"/>
                                          </p:stCondLst>
                                        </p:cTn>
                                        <p:tgtEl>
                                          <p:spTgt spid="24582"/>
                                        </p:tgtEl>
                                        <p:attrNameLst>
                                          <p:attrName>style.visibility</p:attrName>
                                        </p:attrNameLst>
                                      </p:cBhvr>
                                      <p:to>
                                        <p:strVal val="visible"/>
                                      </p:to>
                                    </p:set>
                                    <p:animEffect transition="in" filter="fade">
                                      <p:cBhvr>
                                        <p:cTn id="23" dur="2000"/>
                                        <p:tgtEl>
                                          <p:spTgt spid="2458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2000"/>
                                        <p:tgtEl>
                                          <p:spTgt spid="1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2000"/>
                                        <p:tgtEl>
                                          <p:spTgt spid="12"/>
                                        </p:tgtEl>
                                      </p:cBhvr>
                                    </p:animEffect>
                                  </p:childTnLst>
                                </p:cTn>
                              </p:par>
                              <p:par>
                                <p:cTn id="30" presetID="10" presetClass="entr" presetSubtype="0"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2000"/>
                                        <p:tgtEl>
                                          <p:spTgt spid="13"/>
                                        </p:tgtEl>
                                      </p:cBhvr>
                                    </p:animEffect>
                                  </p:childTnLst>
                                </p:cTn>
                              </p:par>
                              <p:par>
                                <p:cTn id="33" presetID="10" presetClass="entr" presetSubtype="0" fill="hold" nodeType="with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11"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9" name="Picture 3"/>
          <p:cNvPicPr>
            <a:picLocks noChangeAspect="1" noChangeArrowheads="1"/>
          </p:cNvPicPr>
          <p:nvPr/>
        </p:nvPicPr>
        <p:blipFill>
          <a:blip r:embed="rId2" cstate="print"/>
          <a:srcRect l="18500" t="13778" r="72000" b="79111"/>
          <a:stretch>
            <a:fillRect/>
          </a:stretch>
        </p:blipFill>
        <p:spPr bwMode="auto">
          <a:xfrm>
            <a:off x="228600" y="1405889"/>
            <a:ext cx="1905000" cy="721895"/>
          </a:xfrm>
          <a:prstGeom prst="rect">
            <a:avLst/>
          </a:prstGeom>
          <a:noFill/>
          <a:ln w="9525">
            <a:noFill/>
            <a:miter lim="800000"/>
            <a:headEnd/>
            <a:tailEnd/>
          </a:ln>
          <a:effectLst/>
        </p:spPr>
      </p:pic>
      <p:sp>
        <p:nvSpPr>
          <p:cNvPr id="55301" name="AutoShape 5" descr="The Global Reporting Initiative (GRI) is a non-profit organization that promotes economic sustainability. It produces one of the world's most prevalent standards for sustainability reporting - also known as ecological footprint reporting, Environmental So"/>
          <p:cNvSpPr>
            <a:spLocks noChangeAspect="1" noChangeArrowheads="1"/>
          </p:cNvSpPr>
          <p:nvPr/>
        </p:nvSpPr>
        <p:spPr bwMode="auto">
          <a:xfrm>
            <a:off x="155575" y="-130016"/>
            <a:ext cx="304800" cy="27432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55303" name="AutoShape 7" descr="The Global Reporting Initiative (GRI) is a non-profit organization that promotes economic sustainability. It produces one of the world's most prevalent standards for sustainability reporting - also known as ecological footprint reporting, Environmental So"/>
          <p:cNvSpPr>
            <a:spLocks noChangeAspect="1" noChangeArrowheads="1"/>
          </p:cNvSpPr>
          <p:nvPr/>
        </p:nvSpPr>
        <p:spPr bwMode="auto">
          <a:xfrm>
            <a:off x="155575" y="-130016"/>
            <a:ext cx="304800" cy="27432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55305" name="AutoShape 9" descr="The Global Reporting Initiative (GRI) is a non-profit organization that promotes economic sustainability. It produces one of the world's most prevalent standards for sustainability reporting - also known as ecological footprint reporting, Environmental So"/>
          <p:cNvSpPr>
            <a:spLocks noChangeAspect="1" noChangeArrowheads="1"/>
          </p:cNvSpPr>
          <p:nvPr/>
        </p:nvSpPr>
        <p:spPr bwMode="auto">
          <a:xfrm>
            <a:off x="155575" y="-130016"/>
            <a:ext cx="304800" cy="27432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55306" name="Picture 10"/>
          <p:cNvPicPr>
            <a:picLocks noChangeAspect="1" noChangeArrowheads="1"/>
          </p:cNvPicPr>
          <p:nvPr/>
        </p:nvPicPr>
        <p:blipFill>
          <a:blip r:embed="rId3" cstate="print"/>
          <a:srcRect l="19000" t="6444" r="69500" b="81111"/>
          <a:stretch>
            <a:fillRect/>
          </a:stretch>
        </p:blipFill>
        <p:spPr bwMode="auto">
          <a:xfrm>
            <a:off x="152400" y="3051810"/>
            <a:ext cx="1877786" cy="1028700"/>
          </a:xfrm>
          <a:prstGeom prst="rect">
            <a:avLst/>
          </a:prstGeom>
          <a:noFill/>
          <a:ln w="9525">
            <a:noFill/>
            <a:miter lim="800000"/>
            <a:headEnd/>
            <a:tailEnd/>
          </a:ln>
          <a:effectLst/>
        </p:spPr>
      </p:pic>
      <p:sp>
        <p:nvSpPr>
          <p:cNvPr id="10" name="TextBox 9"/>
          <p:cNvSpPr txBox="1"/>
          <p:nvPr/>
        </p:nvSpPr>
        <p:spPr>
          <a:xfrm>
            <a:off x="0" y="401419"/>
            <a:ext cx="7419403" cy="584775"/>
          </a:xfrm>
          <a:prstGeom prst="rect">
            <a:avLst/>
          </a:prstGeom>
          <a:noFill/>
        </p:spPr>
        <p:txBody>
          <a:bodyPr wrap="none" rtlCol="0">
            <a:spAutoFit/>
          </a:bodyPr>
          <a:lstStyle/>
          <a:p>
            <a:r>
              <a:rPr lang="en-US" sz="3200" dirty="0" smtClean="0">
                <a:solidFill>
                  <a:schemeClr val="accent1"/>
                </a:solidFill>
              </a:rPr>
              <a:t>B. Environmental &amp; Social Responsibility</a:t>
            </a:r>
            <a:endParaRPr lang="en-US" sz="3200" dirty="0">
              <a:solidFill>
                <a:schemeClr val="accent1"/>
              </a:solidFill>
            </a:endParaRPr>
          </a:p>
        </p:txBody>
      </p:sp>
      <p:sp>
        <p:nvSpPr>
          <p:cNvPr id="11" name="Rectangle 10"/>
          <p:cNvSpPr/>
          <p:nvPr/>
        </p:nvSpPr>
        <p:spPr>
          <a:xfrm>
            <a:off x="2362200" y="2971621"/>
            <a:ext cx="6553200" cy="1200329"/>
          </a:xfrm>
          <a:prstGeom prst="rect">
            <a:avLst/>
          </a:prstGeom>
        </p:spPr>
        <p:txBody>
          <a:bodyPr wrap="square">
            <a:spAutoFit/>
          </a:bodyPr>
          <a:lstStyle/>
          <a:p>
            <a:r>
              <a:rPr lang="en-US" dirty="0" smtClean="0">
                <a:solidFill>
                  <a:srgbClr val="00B050"/>
                </a:solidFill>
              </a:rPr>
              <a:t>The Global Reporting Initiative (GRI) is a leading organization in the sustainability field. GRI promotes the use of sustainability reporting as a way for organizations to become more sustainable and contribute to sustainable development.​</a:t>
            </a:r>
            <a:endParaRPr lang="en-US" dirty="0">
              <a:solidFill>
                <a:srgbClr val="00B050"/>
              </a:solidFill>
            </a:endParaRPr>
          </a:p>
        </p:txBody>
      </p:sp>
      <p:sp>
        <p:nvSpPr>
          <p:cNvPr id="9" name="Rectangle 8"/>
          <p:cNvSpPr/>
          <p:nvPr/>
        </p:nvSpPr>
        <p:spPr>
          <a:xfrm>
            <a:off x="2286000" y="1323022"/>
            <a:ext cx="6629400" cy="1477328"/>
          </a:xfrm>
          <a:prstGeom prst="rect">
            <a:avLst/>
          </a:prstGeom>
        </p:spPr>
        <p:txBody>
          <a:bodyPr wrap="square">
            <a:spAutoFit/>
          </a:bodyPr>
          <a:lstStyle/>
          <a:p>
            <a:r>
              <a:rPr lang="en-US" dirty="0" err="1" smtClean="0">
                <a:solidFill>
                  <a:srgbClr val="00B050"/>
                </a:solidFill>
              </a:rPr>
              <a:t>Cefic</a:t>
            </a:r>
            <a:r>
              <a:rPr lang="en-US" dirty="0" smtClean="0">
                <a:solidFill>
                  <a:srgbClr val="00B050"/>
                </a:solidFill>
              </a:rPr>
              <a:t> is a committed partner to EU policymakers, facilitating dialogue with industry and sharing our broad-based expertise. We represent 29,000 large, medium and small chemical companies in Europe, which directly provide 1.2 million jobs and account for 17% of world chemical production.</a:t>
            </a:r>
            <a:endParaRPr lang="en-US" dirty="0">
              <a:solidFill>
                <a:srgbClr val="00B050"/>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solidFill>
                  <a:srgbClr val="002060"/>
                </a:solidFill>
              </a:rPr>
              <a:t/>
            </a:r>
            <a:br>
              <a:rPr lang="en-US" dirty="0" smtClean="0">
                <a:solidFill>
                  <a:srgbClr val="002060"/>
                </a:solidFill>
              </a:rPr>
            </a:br>
            <a:r>
              <a:rPr lang="en-US" dirty="0" smtClean="0">
                <a:solidFill>
                  <a:schemeClr val="bg1"/>
                </a:solidFill>
              </a:rPr>
              <a:t/>
            </a:r>
            <a:br>
              <a:rPr lang="en-US" dirty="0" smtClean="0">
                <a:solidFill>
                  <a:schemeClr val="bg1"/>
                </a:solidFill>
              </a:rPr>
            </a:br>
            <a:endParaRPr lang="en-US" dirty="0">
              <a:solidFill>
                <a:srgbClr val="002060"/>
              </a:solidFill>
            </a:endParaRPr>
          </a:p>
        </p:txBody>
      </p:sp>
      <p:sp>
        <p:nvSpPr>
          <p:cNvPr id="3" name="Content Placeholder 2"/>
          <p:cNvSpPr>
            <a:spLocks noGrp="1"/>
          </p:cNvSpPr>
          <p:nvPr>
            <p:ph sz="quarter" idx="13"/>
          </p:nvPr>
        </p:nvSpPr>
        <p:spPr>
          <a:xfrm>
            <a:off x="609600" y="1352550"/>
            <a:ext cx="8153400" cy="3581400"/>
          </a:xfrm>
        </p:spPr>
        <p:txBody>
          <a:bodyPr>
            <a:normAutofit/>
          </a:bodyPr>
          <a:lstStyle/>
          <a:p>
            <a:pPr>
              <a:buFont typeface="Wingdings" pitchFamily="2" charset="2"/>
              <a:buChar char="§"/>
            </a:pPr>
            <a:r>
              <a:rPr lang="en-US" sz="3200" i="1" dirty="0" smtClean="0">
                <a:solidFill>
                  <a:srgbClr val="00B050"/>
                </a:solidFill>
              </a:rPr>
              <a:t>Go beyond monitoring. </a:t>
            </a:r>
          </a:p>
          <a:p>
            <a:pPr>
              <a:buFont typeface="Wingdings" pitchFamily="2" charset="2"/>
              <a:buChar char="§"/>
            </a:pPr>
            <a:r>
              <a:rPr lang="en-US" sz="3200" i="1" dirty="0" smtClean="0">
                <a:solidFill>
                  <a:srgbClr val="00B050"/>
                </a:solidFill>
              </a:rPr>
              <a:t>Adopt a comprehensive approach </a:t>
            </a:r>
          </a:p>
          <a:p>
            <a:pPr>
              <a:buFont typeface="Wingdings" pitchFamily="2" charset="2"/>
              <a:buChar char="§"/>
            </a:pPr>
            <a:r>
              <a:rPr lang="en-US" sz="3200" i="1" dirty="0" smtClean="0">
                <a:solidFill>
                  <a:srgbClr val="00B050"/>
                </a:solidFill>
              </a:rPr>
              <a:t>Look beyond first tier of suppliers</a:t>
            </a:r>
          </a:p>
          <a:p>
            <a:pPr>
              <a:buFont typeface="Wingdings" pitchFamily="2" charset="2"/>
              <a:buChar char="§"/>
            </a:pPr>
            <a:r>
              <a:rPr lang="en-US" sz="3200" i="1" dirty="0" smtClean="0">
                <a:solidFill>
                  <a:srgbClr val="00B050"/>
                </a:solidFill>
              </a:rPr>
              <a:t>Integrate sustainability to core business practices</a:t>
            </a:r>
          </a:p>
          <a:p>
            <a:pPr>
              <a:buFont typeface="Wingdings" pitchFamily="2" charset="2"/>
              <a:buChar char="§"/>
            </a:pPr>
            <a:r>
              <a:rPr lang="en-US" sz="3200" i="1" dirty="0" smtClean="0">
                <a:solidFill>
                  <a:srgbClr val="00B050"/>
                </a:solidFill>
              </a:rPr>
              <a:t>Bring transparency to the supply chain.</a:t>
            </a:r>
          </a:p>
          <a:p>
            <a:pPr>
              <a:buFont typeface="Wingdings" pitchFamily="2" charset="2"/>
              <a:buChar char="§"/>
            </a:pPr>
            <a:endParaRPr lang="en-US" sz="3200" i="1" dirty="0">
              <a:solidFill>
                <a:srgbClr val="00B050"/>
              </a:solidFill>
            </a:endParaRPr>
          </a:p>
        </p:txBody>
      </p:sp>
      <p:sp>
        <p:nvSpPr>
          <p:cNvPr id="4" name="Rectangle 3"/>
          <p:cNvSpPr/>
          <p:nvPr/>
        </p:nvSpPr>
        <p:spPr>
          <a:xfrm>
            <a:off x="609600" y="-171450"/>
            <a:ext cx="8153400" cy="1446550"/>
          </a:xfrm>
          <a:prstGeom prst="rect">
            <a:avLst/>
          </a:prstGeom>
        </p:spPr>
        <p:txBody>
          <a:bodyPr wrap="square">
            <a:spAutoFit/>
          </a:bodyPr>
          <a:lstStyle/>
          <a:p>
            <a:r>
              <a:rPr lang="en-US" sz="4400" dirty="0" smtClean="0">
                <a:solidFill>
                  <a:schemeClr val="tx2"/>
                </a:solidFill>
              </a:rPr>
              <a:t>Progress in two decades</a:t>
            </a:r>
          </a:p>
          <a:p>
            <a:r>
              <a:rPr lang="en-US" sz="4400" dirty="0" smtClean="0">
                <a:solidFill>
                  <a:schemeClr val="tx2"/>
                </a:solidFill>
              </a:rPr>
              <a:t> </a:t>
            </a:r>
            <a:r>
              <a:rPr lang="en-US" sz="4400" dirty="0" err="1" smtClean="0">
                <a:solidFill>
                  <a:schemeClr val="tx2"/>
                </a:solidFill>
              </a:rPr>
              <a:t>Sisco`s</a:t>
            </a:r>
            <a:r>
              <a:rPr lang="en-US" sz="4400" dirty="0" smtClean="0">
                <a:solidFill>
                  <a:schemeClr val="tx2"/>
                </a:solidFill>
              </a:rPr>
              <a:t> five lessons (</a:t>
            </a:r>
            <a:r>
              <a:rPr lang="en-US" sz="3200" i="1" dirty="0" smtClean="0">
                <a:solidFill>
                  <a:schemeClr val="tx2"/>
                </a:solidFill>
              </a:rPr>
              <a:t>BSR.org</a:t>
            </a:r>
            <a:r>
              <a:rPr lang="en-US" sz="4400" dirty="0" smtClean="0">
                <a:solidFill>
                  <a:schemeClr val="tx2"/>
                </a:solidFill>
              </a:rPr>
              <a: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Go beyond monitoring</a:t>
            </a:r>
            <a:endParaRPr lang="en-US" dirty="0"/>
          </a:p>
        </p:txBody>
      </p:sp>
      <p:sp>
        <p:nvSpPr>
          <p:cNvPr id="3" name="Content Placeholder 2"/>
          <p:cNvSpPr>
            <a:spLocks noGrp="1"/>
          </p:cNvSpPr>
          <p:nvPr>
            <p:ph sz="quarter" idx="13"/>
          </p:nvPr>
        </p:nvSpPr>
        <p:spPr>
          <a:xfrm>
            <a:off x="152400" y="1352550"/>
            <a:ext cx="8991600" cy="3733800"/>
          </a:xfrm>
        </p:spPr>
        <p:txBody>
          <a:bodyPr>
            <a:noAutofit/>
          </a:bodyPr>
          <a:lstStyle/>
          <a:p>
            <a:pPr>
              <a:buFont typeface="Wingdings" pitchFamily="2" charset="2"/>
              <a:buChar char="§"/>
            </a:pPr>
            <a:r>
              <a:rPr lang="en-US" sz="2200" dirty="0" smtClean="0">
                <a:solidFill>
                  <a:srgbClr val="00B050"/>
                </a:solidFill>
              </a:rPr>
              <a:t>Compliance monitoring illuminated social &amp; environmental issues. </a:t>
            </a:r>
          </a:p>
          <a:p>
            <a:pPr>
              <a:buFont typeface="Wingdings" pitchFamily="2" charset="2"/>
              <a:buChar char="§"/>
            </a:pPr>
            <a:r>
              <a:rPr lang="en-US" sz="2200" dirty="0" err="1" smtClean="0">
                <a:solidFill>
                  <a:srgbClr val="00B050"/>
                </a:solidFill>
              </a:rPr>
              <a:t>Jucker</a:t>
            </a:r>
            <a:r>
              <a:rPr lang="en-US" sz="2200" dirty="0" smtClean="0">
                <a:solidFill>
                  <a:srgbClr val="00B050"/>
                </a:solidFill>
              </a:rPr>
              <a:t> (2012) calls “the maze of labels and certifications” that has made facts behind the certification schemes. </a:t>
            </a:r>
          </a:p>
          <a:p>
            <a:pPr>
              <a:buFont typeface="Wingdings" pitchFamily="2" charset="2"/>
              <a:buChar char="§"/>
            </a:pPr>
            <a:r>
              <a:rPr lang="en-US" sz="2200" dirty="0" smtClean="0">
                <a:solidFill>
                  <a:srgbClr val="00B050"/>
                </a:solidFill>
              </a:rPr>
              <a:t>For small enterprises this can be an unbearable price to entry into a sustainable supply chain.</a:t>
            </a:r>
          </a:p>
          <a:p>
            <a:pPr>
              <a:buFont typeface="Wingdings" pitchFamily="2" charset="2"/>
              <a:buChar char="§"/>
            </a:pPr>
            <a:r>
              <a:rPr lang="en-US" sz="2200" dirty="0" smtClean="0">
                <a:solidFill>
                  <a:srgbClr val="00B050"/>
                </a:solidFill>
              </a:rPr>
              <a:t>A survey on 41 Italian textile companies by Sustainability-lab (forthcoming), highlights that the proliferation of individual codes and commitments enforced in the contractual supply agreements by fashion brands is a major problem for textile supplier that are forced to meet the demands of many individual codes of conduct.</a:t>
            </a:r>
            <a:endParaRPr lang="en-US" sz="2200" dirty="0">
              <a:solidFill>
                <a:srgbClr val="00B05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609600" y="590550"/>
            <a:ext cx="8153400" cy="4038600"/>
          </a:xfrm>
        </p:spPr>
        <p:txBody>
          <a:bodyPr>
            <a:normAutofit/>
          </a:bodyPr>
          <a:lstStyle/>
          <a:p>
            <a:pPr>
              <a:buFont typeface="Wingdings" pitchFamily="2" charset="2"/>
              <a:buChar char="§"/>
            </a:pPr>
            <a:r>
              <a:rPr lang="en-US" sz="2600" dirty="0" smtClean="0">
                <a:solidFill>
                  <a:srgbClr val="00B050"/>
                </a:solidFill>
              </a:rPr>
              <a:t>Duplicative and burdensome audits, generate “bribery and phony records, and a pass/fail mentality that drove problems underground” especially in low-cost-weak-legal-framework  countries. </a:t>
            </a:r>
            <a:r>
              <a:rPr lang="en-US" sz="2000" dirty="0" err="1" smtClean="0">
                <a:solidFill>
                  <a:srgbClr val="00B050"/>
                </a:solidFill>
              </a:rPr>
              <a:t>Sisco</a:t>
            </a:r>
            <a:r>
              <a:rPr lang="en-US" sz="2000" dirty="0" smtClean="0">
                <a:solidFill>
                  <a:srgbClr val="00B050"/>
                </a:solidFill>
              </a:rPr>
              <a:t> (2012)</a:t>
            </a:r>
            <a:endParaRPr lang="en-US" sz="2600" dirty="0" smtClean="0">
              <a:solidFill>
                <a:srgbClr val="00B050"/>
              </a:solidFill>
            </a:endParaRPr>
          </a:p>
          <a:p>
            <a:pPr>
              <a:buFont typeface="Wingdings" pitchFamily="2" charset="2"/>
              <a:buChar char="§"/>
            </a:pPr>
            <a:r>
              <a:rPr lang="en-US" sz="2600" dirty="0" smtClean="0">
                <a:solidFill>
                  <a:srgbClr val="00B050"/>
                </a:solidFill>
              </a:rPr>
              <a:t>This questions the effectiveness of third-party audit bodies to combat bribery in their relationships with suppliers.</a:t>
            </a:r>
            <a:endParaRPr lang="en-US" sz="2600" dirty="0" smtClean="0"/>
          </a:p>
          <a:p>
            <a:endParaRPr lang="en-US" sz="2600" dirty="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95250"/>
            <a:ext cx="8153400" cy="1905000"/>
          </a:xfrm>
        </p:spPr>
        <p:txBody>
          <a:bodyPr>
            <a:normAutofit fontScale="90000"/>
          </a:bodyPr>
          <a:lstStyle/>
          <a:p>
            <a:r>
              <a:rPr lang="en-US" dirty="0" smtClean="0"/>
              <a:t>Adopt a Comprehensive Approach to</a:t>
            </a:r>
            <a:r>
              <a:rPr lang="it-IT" dirty="0" smtClean="0"/>
              <a:t> </a:t>
            </a:r>
            <a:r>
              <a:rPr lang="it-IT" sz="3100" i="1" dirty="0" smtClean="0"/>
              <a:t>Social, Environmental, And Ethical Practices </a:t>
            </a:r>
            <a:r>
              <a:rPr lang="it-IT" i="1" dirty="0" smtClean="0"/>
              <a:t>. </a:t>
            </a:r>
            <a:r>
              <a:rPr lang="en-US" dirty="0" smtClean="0"/>
              <a:t/>
            </a:r>
            <a:br>
              <a:rPr lang="en-US" dirty="0" smtClean="0"/>
            </a:br>
            <a:endParaRPr lang="en-US" dirty="0"/>
          </a:p>
        </p:txBody>
      </p:sp>
      <p:sp>
        <p:nvSpPr>
          <p:cNvPr id="3" name="Content Placeholder 2"/>
          <p:cNvSpPr>
            <a:spLocks noGrp="1"/>
          </p:cNvSpPr>
          <p:nvPr>
            <p:ph sz="quarter" idx="13"/>
          </p:nvPr>
        </p:nvSpPr>
        <p:spPr>
          <a:xfrm>
            <a:off x="0" y="1276350"/>
            <a:ext cx="9220200" cy="3581400"/>
          </a:xfrm>
        </p:spPr>
        <p:txBody>
          <a:bodyPr>
            <a:noAutofit/>
          </a:bodyPr>
          <a:lstStyle/>
          <a:p>
            <a:pPr>
              <a:buFont typeface="Wingdings" pitchFamily="2" charset="2"/>
              <a:buChar char="§"/>
            </a:pPr>
            <a:r>
              <a:rPr lang="en-US" sz="2100" dirty="0" smtClean="0">
                <a:solidFill>
                  <a:srgbClr val="00B050"/>
                </a:solidFill>
              </a:rPr>
              <a:t>Sustainability is a complex and multifaceted field; focusing on a single or a few issues can generate adverse effects . </a:t>
            </a:r>
          </a:p>
          <a:p>
            <a:pPr>
              <a:buFont typeface="Wingdings" pitchFamily="2" charset="2"/>
              <a:buChar char="§"/>
            </a:pPr>
            <a:r>
              <a:rPr lang="en-US" sz="2100" dirty="0" smtClean="0">
                <a:solidFill>
                  <a:srgbClr val="00B050"/>
                </a:solidFill>
              </a:rPr>
              <a:t>Victoria’s Secret(2011), in this case certification was focused on organic growing and fair pay of growers only, missing to address children work issue.</a:t>
            </a:r>
          </a:p>
          <a:p>
            <a:pPr>
              <a:buFont typeface="Wingdings" pitchFamily="2" charset="2"/>
              <a:buChar char="§"/>
            </a:pPr>
            <a:r>
              <a:rPr lang="en-US" sz="2100" dirty="0" smtClean="0">
                <a:solidFill>
                  <a:srgbClr val="00B050"/>
                </a:solidFill>
              </a:rPr>
              <a:t>The HIGG  index tool -1.0 version on June 2012; 2.0 on December 2013. It is measurement and grading tool and while doesn’t provide a “certificate” in terms of pass/fail can help to spot weak points in supply chains sustainability.</a:t>
            </a:r>
          </a:p>
          <a:p>
            <a:pPr>
              <a:buFont typeface="Wingdings" pitchFamily="2" charset="2"/>
              <a:buChar char="§"/>
            </a:pPr>
            <a:r>
              <a:rPr lang="en-US" sz="2100" dirty="0" smtClean="0">
                <a:solidFill>
                  <a:srgbClr val="00B050"/>
                </a:solidFill>
              </a:rPr>
              <a:t>The sustainability puzzle calls for the integration in SSCM of a management for stakeholder approach (Freeman et al., 2007; </a:t>
            </a:r>
            <a:r>
              <a:rPr lang="en-US" sz="2100" dirty="0" err="1" smtClean="0">
                <a:solidFill>
                  <a:srgbClr val="00B050"/>
                </a:solidFill>
              </a:rPr>
              <a:t>Guenza</a:t>
            </a:r>
            <a:r>
              <a:rPr lang="en-US" sz="2100" dirty="0" smtClean="0">
                <a:solidFill>
                  <a:srgbClr val="00B050"/>
                </a:solidFill>
              </a:rPr>
              <a:t>, 2012) as a tool for adapting to the rapidly evolving sustainability requirement </a:t>
            </a:r>
            <a:endParaRPr lang="en-US" sz="2100" dirty="0">
              <a:solidFill>
                <a:srgbClr val="00B05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smtClean="0"/>
              <a:t>Look beyond first tier of suppliers</a:t>
            </a:r>
            <a:endParaRPr lang="en-US" dirty="0"/>
          </a:p>
        </p:txBody>
      </p:sp>
      <p:sp>
        <p:nvSpPr>
          <p:cNvPr id="3" name="Content Placeholder 2"/>
          <p:cNvSpPr>
            <a:spLocks noGrp="1"/>
          </p:cNvSpPr>
          <p:nvPr>
            <p:ph sz="quarter" idx="13"/>
          </p:nvPr>
        </p:nvSpPr>
        <p:spPr>
          <a:xfrm>
            <a:off x="228600" y="1352550"/>
            <a:ext cx="8763000" cy="3276600"/>
          </a:xfrm>
        </p:spPr>
        <p:txBody>
          <a:bodyPr>
            <a:noAutofit/>
          </a:bodyPr>
          <a:lstStyle/>
          <a:p>
            <a:pPr>
              <a:buFont typeface="Wingdings" pitchFamily="2" charset="2"/>
              <a:buChar char="§"/>
            </a:pPr>
            <a:r>
              <a:rPr lang="en-US" sz="2000" dirty="0" smtClean="0">
                <a:solidFill>
                  <a:srgbClr val="00B050"/>
                </a:solidFill>
              </a:rPr>
              <a:t> In case of violation of ethical or environmental standards consumers will hold the brand responsible” (Nordic Fashion Association, 2012) </a:t>
            </a:r>
          </a:p>
          <a:p>
            <a:pPr>
              <a:buFont typeface="Wingdings" pitchFamily="2" charset="2"/>
              <a:buChar char="§"/>
            </a:pPr>
            <a:r>
              <a:rPr lang="en-US" sz="2000" dirty="0" smtClean="0">
                <a:solidFill>
                  <a:srgbClr val="00B050"/>
                </a:solidFill>
              </a:rPr>
              <a:t>In practice, this means that poor social and environmental management is now a concern both up and down the supply chain (</a:t>
            </a:r>
            <a:r>
              <a:rPr lang="en-US" sz="2000" dirty="0" err="1" smtClean="0">
                <a:solidFill>
                  <a:srgbClr val="00B050"/>
                </a:solidFill>
              </a:rPr>
              <a:t>Sisco</a:t>
            </a:r>
            <a:r>
              <a:rPr lang="en-US" sz="2000" dirty="0" smtClean="0">
                <a:solidFill>
                  <a:srgbClr val="00B050"/>
                </a:solidFill>
              </a:rPr>
              <a:t>, 2012), well beyond just the first tier of suppliers. </a:t>
            </a:r>
          </a:p>
          <a:p>
            <a:pPr>
              <a:buFont typeface="Wingdings" pitchFamily="2" charset="2"/>
              <a:buChar char="§"/>
            </a:pPr>
            <a:r>
              <a:rPr lang="en-US" sz="2000" dirty="0" smtClean="0">
                <a:solidFill>
                  <a:srgbClr val="00B050"/>
                </a:solidFill>
              </a:rPr>
              <a:t>This concept splits in two different domains both relevant to the fashion industry: </a:t>
            </a:r>
            <a:r>
              <a:rPr lang="en-US" sz="2000" i="1" dirty="0" err="1" smtClean="0">
                <a:solidFill>
                  <a:srgbClr val="00B050"/>
                </a:solidFill>
              </a:rPr>
              <a:t>i</a:t>
            </a:r>
            <a:r>
              <a:rPr lang="en-US" sz="2000" i="1" dirty="0" smtClean="0">
                <a:solidFill>
                  <a:srgbClr val="00B050"/>
                </a:solidFill>
              </a:rPr>
              <a:t>) issues relevant to the subcontracting practices and indirect sourcing</a:t>
            </a:r>
          </a:p>
          <a:p>
            <a:pPr>
              <a:buNone/>
            </a:pPr>
            <a:r>
              <a:rPr lang="en-US" sz="2000" i="1" dirty="0" smtClean="0">
                <a:solidFill>
                  <a:srgbClr val="00B050"/>
                </a:solidFill>
              </a:rPr>
              <a:t>ii) issues relevant to upstream stages of the supply chain that in the fashion case is very long from raw materials to spinning, weaving and finishing. </a:t>
            </a:r>
          </a:p>
          <a:p>
            <a:pPr>
              <a:buFont typeface="Wingdings" pitchFamily="2" charset="2"/>
              <a:buChar char="§"/>
            </a:pPr>
            <a:endParaRPr lang="en-US" sz="2000" dirty="0" smtClean="0">
              <a:solidFill>
                <a:srgbClr val="00B050"/>
              </a:solidFill>
            </a:endParaRPr>
          </a:p>
          <a:p>
            <a:pPr>
              <a:buFont typeface="Wingdings" pitchFamily="2" charset="2"/>
              <a:buChar char="§"/>
            </a:pPr>
            <a:endParaRPr lang="en-US" sz="2000" dirty="0">
              <a:solidFill>
                <a:srgbClr val="00B050"/>
              </a:solidFill>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Content Placeholder 2"/>
          <p:cNvSpPr>
            <a:spLocks noGrp="1"/>
          </p:cNvSpPr>
          <p:nvPr>
            <p:ph sz="quarter" idx="13"/>
          </p:nvPr>
        </p:nvSpPr>
        <p:spPr>
          <a:xfrm>
            <a:off x="228600" y="285750"/>
            <a:ext cx="8763000" cy="4648200"/>
          </a:xfrm>
        </p:spPr>
        <p:txBody>
          <a:bodyPr>
            <a:normAutofit fontScale="77500" lnSpcReduction="20000"/>
          </a:bodyPr>
          <a:lstStyle/>
          <a:p>
            <a:r>
              <a:rPr lang="en-US" dirty="0" smtClean="0">
                <a:solidFill>
                  <a:srgbClr val="00B050"/>
                </a:solidFill>
              </a:rPr>
              <a:t>In the DETOX framework a fashion company “is committed to zero discharges of all hazardous chemicals from the whole lifecycle and all production procedures that are associated with the making and using of all products the company produces and / or sells” (excerpt from the standard DETOX commitment form). </a:t>
            </a:r>
          </a:p>
          <a:p>
            <a:r>
              <a:rPr lang="en-US" dirty="0" smtClean="0">
                <a:solidFill>
                  <a:srgbClr val="00B050"/>
                </a:solidFill>
              </a:rPr>
              <a:t>The immediate requirement of a brand committing :an investigation into the issues relevant to the targeted chemicals along the supply chain. Second step is the publication of a Manufacturing Restricted Substances List (M-RSL)</a:t>
            </a:r>
          </a:p>
          <a:p>
            <a:r>
              <a:rPr lang="en-US" dirty="0" smtClean="0">
                <a:solidFill>
                  <a:srgbClr val="00B050"/>
                </a:solidFill>
              </a:rPr>
              <a:t>The opinion : most of advantages in term of brand reputation are captured by the brand while most of the </a:t>
            </a:r>
            <a:r>
              <a:rPr lang="en-US" dirty="0" err="1" smtClean="0">
                <a:solidFill>
                  <a:srgbClr val="00B050"/>
                </a:solidFill>
              </a:rPr>
              <a:t>detoxing</a:t>
            </a:r>
            <a:r>
              <a:rPr lang="en-US" dirty="0" smtClean="0">
                <a:solidFill>
                  <a:srgbClr val="00B050"/>
                </a:solidFill>
              </a:rPr>
              <a:t> costs are born by suppliers. </a:t>
            </a:r>
            <a:r>
              <a:rPr lang="en-US" i="1" dirty="0" smtClean="0">
                <a:solidFill>
                  <a:srgbClr val="00B050"/>
                </a:solidFill>
              </a:rPr>
              <a:t>But</a:t>
            </a:r>
            <a:r>
              <a:rPr lang="en-US" dirty="0" smtClean="0">
                <a:solidFill>
                  <a:srgbClr val="00B050"/>
                </a:solidFill>
              </a:rPr>
              <a:t> DETOX framework to allow suppliers to capture advantages from the commitment in term of competitive advantages against not committed suppliers.</a:t>
            </a:r>
            <a:endParaRPr lang="en-US" dirty="0">
              <a:solidFill>
                <a:srgbClr val="00B05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2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2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0510"/>
            <a:ext cx="8153400" cy="1005840"/>
          </a:xfrm>
        </p:spPr>
        <p:txBody>
          <a:bodyPr>
            <a:normAutofit fontScale="90000"/>
          </a:bodyPr>
          <a:lstStyle/>
          <a:p>
            <a:r>
              <a:rPr lang="en-US" sz="4400" dirty="0" smtClean="0"/>
              <a:t>Integrate sustainability to core business.</a:t>
            </a:r>
            <a:endParaRPr lang="en-US" dirty="0"/>
          </a:p>
        </p:txBody>
      </p:sp>
      <p:sp>
        <p:nvSpPr>
          <p:cNvPr id="3" name="Content Placeholder 2"/>
          <p:cNvSpPr>
            <a:spLocks noGrp="1"/>
          </p:cNvSpPr>
          <p:nvPr>
            <p:ph sz="quarter" idx="13"/>
          </p:nvPr>
        </p:nvSpPr>
        <p:spPr>
          <a:xfrm>
            <a:off x="76200" y="1352550"/>
            <a:ext cx="8991600" cy="3657600"/>
          </a:xfrm>
        </p:spPr>
        <p:txBody>
          <a:bodyPr>
            <a:normAutofit fontScale="85000" lnSpcReduction="10000"/>
          </a:bodyPr>
          <a:lstStyle/>
          <a:p>
            <a:pPr>
              <a:buFont typeface="Wingdings" pitchFamily="2" charset="2"/>
              <a:buChar char="§"/>
            </a:pPr>
            <a:r>
              <a:rPr lang="en-US" dirty="0" smtClean="0">
                <a:solidFill>
                  <a:srgbClr val="00B050"/>
                </a:solidFill>
              </a:rPr>
              <a:t>Internal alignment across all departments and functions is the main route. It currently remains more a goal to be reached that a widespread practice, a sort of “Holy Grail</a:t>
            </a:r>
            <a:r>
              <a:rPr lang="en-US" sz="2400" dirty="0" smtClean="0">
                <a:solidFill>
                  <a:srgbClr val="00B050"/>
                </a:solidFill>
              </a:rPr>
              <a:t>” (</a:t>
            </a:r>
            <a:r>
              <a:rPr lang="en-US" sz="2400" dirty="0" err="1" smtClean="0">
                <a:solidFill>
                  <a:srgbClr val="00B050"/>
                </a:solidFill>
              </a:rPr>
              <a:t>Sisco</a:t>
            </a:r>
            <a:r>
              <a:rPr lang="en-US" sz="2400" dirty="0" smtClean="0">
                <a:solidFill>
                  <a:srgbClr val="00B050"/>
                </a:solidFill>
              </a:rPr>
              <a:t>, 2012).</a:t>
            </a:r>
            <a:endParaRPr lang="en-US" dirty="0" smtClean="0">
              <a:solidFill>
                <a:srgbClr val="00B050"/>
              </a:solidFill>
            </a:endParaRPr>
          </a:p>
          <a:p>
            <a:pPr>
              <a:buFont typeface="Wingdings" pitchFamily="2" charset="2"/>
              <a:buChar char="§"/>
            </a:pPr>
            <a:r>
              <a:rPr lang="en-US" dirty="0" smtClean="0">
                <a:solidFill>
                  <a:srgbClr val="00B050"/>
                </a:solidFill>
              </a:rPr>
              <a:t>In 2010 Nike started to fully integrate CSR into functions and departments, thus ending CSR as separate department. </a:t>
            </a:r>
            <a:r>
              <a:rPr lang="en-US" sz="2400" dirty="0" smtClean="0">
                <a:solidFill>
                  <a:srgbClr val="00B050"/>
                </a:solidFill>
              </a:rPr>
              <a:t>(</a:t>
            </a:r>
            <a:r>
              <a:rPr lang="en-US" sz="2400" dirty="0" err="1" smtClean="0">
                <a:solidFill>
                  <a:srgbClr val="00B050"/>
                </a:solidFill>
              </a:rPr>
              <a:t>Ricchetti</a:t>
            </a:r>
            <a:r>
              <a:rPr lang="en-US" sz="2400" dirty="0" smtClean="0">
                <a:solidFill>
                  <a:srgbClr val="00B050"/>
                </a:solidFill>
              </a:rPr>
              <a:t> and </a:t>
            </a:r>
            <a:r>
              <a:rPr lang="en-US" sz="2400" dirty="0" err="1" smtClean="0">
                <a:solidFill>
                  <a:srgbClr val="00B050"/>
                </a:solidFill>
              </a:rPr>
              <a:t>Guenza</a:t>
            </a:r>
            <a:r>
              <a:rPr lang="en-US" sz="2400" dirty="0" smtClean="0">
                <a:solidFill>
                  <a:srgbClr val="00B050"/>
                </a:solidFill>
              </a:rPr>
              <a:t>, 2012).</a:t>
            </a:r>
            <a:endParaRPr lang="en-US" dirty="0" smtClean="0">
              <a:solidFill>
                <a:srgbClr val="00B050"/>
              </a:solidFill>
            </a:endParaRPr>
          </a:p>
          <a:p>
            <a:pPr>
              <a:buFont typeface="Wingdings" pitchFamily="2" charset="2"/>
              <a:buChar char="§"/>
            </a:pPr>
            <a:r>
              <a:rPr lang="en-US" dirty="0" smtClean="0">
                <a:solidFill>
                  <a:srgbClr val="00B050"/>
                </a:solidFill>
              </a:rPr>
              <a:t>Since 2011 Puma publishes an environmental profit and loss statement that fully integrates in the financial statements and measures the impacts along all the supply chain.</a:t>
            </a:r>
          </a:p>
          <a:p>
            <a:pPr>
              <a:buFont typeface="Wingdings" pitchFamily="2" charset="2"/>
              <a:buChar char="§"/>
            </a:pPr>
            <a:endParaRPr lang="en-US" dirty="0" smtClean="0">
              <a:solidFill>
                <a:srgbClr val="00B050"/>
              </a:solidFill>
            </a:endParaRPr>
          </a:p>
          <a:p>
            <a:pPr>
              <a:buFont typeface="Wingdings" pitchFamily="2" charset="2"/>
              <a:buChar char="§"/>
            </a:pPr>
            <a:endParaRPr lang="en-US" dirty="0" smtClean="0">
              <a:solidFill>
                <a:srgbClr val="00B050"/>
              </a:solidFill>
            </a:endParaRPr>
          </a:p>
          <a:p>
            <a:pPr>
              <a:buFont typeface="Wingdings" pitchFamily="2" charset="2"/>
              <a:buChar char="§"/>
            </a:pPr>
            <a:endParaRPr lang="en-US" dirty="0">
              <a:solidFill>
                <a:srgbClr val="00B050"/>
              </a:solidFill>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0510"/>
            <a:ext cx="8153400" cy="1005840"/>
          </a:xfrm>
        </p:spPr>
        <p:txBody>
          <a:bodyPr>
            <a:normAutofit fontScale="90000"/>
          </a:bodyPr>
          <a:lstStyle/>
          <a:p>
            <a:r>
              <a:rPr lang="en-US" sz="4400" dirty="0" smtClean="0"/>
              <a:t>Bring transparency to the supply chain</a:t>
            </a:r>
            <a:endParaRPr lang="en-US" dirty="0"/>
          </a:p>
        </p:txBody>
      </p:sp>
      <p:sp>
        <p:nvSpPr>
          <p:cNvPr id="3" name="Content Placeholder 2"/>
          <p:cNvSpPr>
            <a:spLocks noGrp="1"/>
          </p:cNvSpPr>
          <p:nvPr>
            <p:ph sz="quarter" idx="13"/>
          </p:nvPr>
        </p:nvSpPr>
        <p:spPr>
          <a:xfrm>
            <a:off x="76200" y="1352550"/>
            <a:ext cx="8991600" cy="3790950"/>
          </a:xfrm>
        </p:spPr>
        <p:txBody>
          <a:bodyPr>
            <a:normAutofit lnSpcReduction="10000"/>
          </a:bodyPr>
          <a:lstStyle/>
          <a:p>
            <a:pPr lvl="0" algn="just">
              <a:buFont typeface="Wingdings" pitchFamily="2" charset="2"/>
              <a:buChar char="§"/>
            </a:pPr>
            <a:r>
              <a:rPr lang="en-US" sz="2200" i="1" baseline="30000" dirty="0" smtClean="0">
                <a:solidFill>
                  <a:srgbClr val="00B050"/>
                </a:solidFill>
                <a:latin typeface="+mj-lt"/>
              </a:rPr>
              <a:t>Transparency as</a:t>
            </a:r>
            <a:r>
              <a:rPr lang="en-US" sz="2200" i="1" dirty="0" smtClean="0">
                <a:solidFill>
                  <a:srgbClr val="00B050"/>
                </a:solidFill>
                <a:latin typeface="+mj-lt"/>
              </a:rPr>
              <a:t> </a:t>
            </a:r>
            <a:r>
              <a:rPr lang="en-US" sz="2200" i="1" baseline="30000" dirty="0" smtClean="0">
                <a:solidFill>
                  <a:srgbClr val="00B050"/>
                </a:solidFill>
                <a:latin typeface="+mj-lt"/>
              </a:rPr>
              <a:t>defined by </a:t>
            </a:r>
            <a:r>
              <a:rPr lang="en-US" sz="2200" i="1" baseline="30000" dirty="0" err="1" smtClean="0">
                <a:solidFill>
                  <a:srgbClr val="00B050"/>
                </a:solidFill>
                <a:latin typeface="+mj-lt"/>
              </a:rPr>
              <a:t>Egels-Zandén</a:t>
            </a:r>
            <a:r>
              <a:rPr lang="en-US" sz="2200" i="1" baseline="30000" dirty="0" smtClean="0">
                <a:solidFill>
                  <a:srgbClr val="00B050"/>
                </a:solidFill>
                <a:latin typeface="+mj-lt"/>
              </a:rPr>
              <a:t> et al. (2014) as an umbrella definition that comprises corporate disclosure of: 1) the names of the suppliers for traceability, 2) information about the sustainability condition at these suppliers and 3) the buying/purchasing practices of the brand.</a:t>
            </a:r>
            <a:r>
              <a:rPr lang="en-US" sz="2200" i="1" dirty="0" smtClean="0">
                <a:solidFill>
                  <a:srgbClr val="00B050"/>
                </a:solidFill>
                <a:latin typeface="+mj-lt"/>
              </a:rPr>
              <a:t> </a:t>
            </a:r>
          </a:p>
          <a:p>
            <a:pPr>
              <a:buFont typeface="Wingdings" pitchFamily="2" charset="2"/>
              <a:buChar char="§"/>
            </a:pPr>
            <a:r>
              <a:rPr lang="en-US" sz="2000" dirty="0" smtClean="0">
                <a:solidFill>
                  <a:srgbClr val="00B050"/>
                </a:solidFill>
              </a:rPr>
              <a:t>Innovation flows quickly : a new fiber treatment or finishing creates a temporary competitive advantage for both the innovator and customer; lifecycle of an innovation being limited.</a:t>
            </a:r>
          </a:p>
          <a:p>
            <a:pPr>
              <a:buFont typeface="Wingdings" pitchFamily="2" charset="2"/>
              <a:buChar char="§"/>
            </a:pPr>
            <a:r>
              <a:rPr lang="en-US" sz="2000" dirty="0" smtClean="0">
                <a:solidFill>
                  <a:srgbClr val="00B050"/>
                </a:solidFill>
              </a:rPr>
              <a:t>Traceability is a well known concept in business management/SCM, allowing products to be traced back to the whole supply chain ultimately to the raw material used (supply chain traceability). </a:t>
            </a:r>
          </a:p>
          <a:p>
            <a:pPr>
              <a:buFont typeface="Wingdings" pitchFamily="2" charset="2"/>
              <a:buChar char="§"/>
            </a:pPr>
            <a:r>
              <a:rPr lang="en-US" sz="2000" dirty="0" smtClean="0">
                <a:solidFill>
                  <a:srgbClr val="00B050"/>
                </a:solidFill>
              </a:rPr>
              <a:t>The debate about supplier/customer link transparency brings ,Right to Know (</a:t>
            </a:r>
            <a:r>
              <a:rPr lang="en-US" sz="2000" dirty="0" err="1" smtClean="0">
                <a:solidFill>
                  <a:srgbClr val="00B050"/>
                </a:solidFill>
              </a:rPr>
              <a:t>RtK</a:t>
            </a:r>
            <a:r>
              <a:rPr lang="en-US" sz="2000" dirty="0" smtClean="0">
                <a:solidFill>
                  <a:srgbClr val="00B050"/>
                </a:solidFill>
              </a:rPr>
              <a:t>) principle a founding pillar of DETOX Commitment (Principle 10 “Rio Declaration on Environment and Development” 1992) .</a:t>
            </a:r>
          </a:p>
          <a:p>
            <a:pPr>
              <a:buFont typeface="Wingdings" pitchFamily="2" charset="2"/>
              <a:buChar char="§"/>
            </a:pPr>
            <a:endParaRPr lang="en-US" sz="2000" dirty="0" smtClean="0">
              <a:solidFill>
                <a:srgbClr val="00B050"/>
              </a:solidFill>
            </a:endParaRPr>
          </a:p>
          <a:p>
            <a:pPr>
              <a:buFont typeface="Wingdings" pitchFamily="2" charset="2"/>
              <a:buChar char="§"/>
            </a:pPr>
            <a:endParaRPr lang="en-US" sz="2000" dirty="0" smtClean="0">
              <a:solidFill>
                <a:srgbClr val="00B050"/>
              </a:solidFill>
            </a:endParaRPr>
          </a:p>
          <a:p>
            <a:pPr>
              <a:buFont typeface="Wingdings" pitchFamily="2" charset="2"/>
              <a:buChar char="§"/>
            </a:pPr>
            <a:endParaRPr lang="en-US" sz="2000" dirty="0" smtClean="0">
              <a:solidFill>
                <a:srgbClr val="00B050"/>
              </a:solidFill>
            </a:endParaRPr>
          </a:p>
          <a:p>
            <a:pPr>
              <a:buFont typeface="Wingdings" pitchFamily="2" charset="2"/>
              <a:buChar char="§"/>
            </a:pPr>
            <a:endParaRPr lang="en-US" sz="2000" dirty="0">
              <a:solidFill>
                <a:srgbClr val="00B050"/>
              </a:solidFill>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solidFill>
                  <a:srgbClr val="00B050"/>
                </a:solidFill>
              </a:rPr>
              <a:t>The different levels of transparency can be ranked in a </a:t>
            </a:r>
            <a:r>
              <a:rPr lang="en-US" sz="3200" i="1" dirty="0" smtClean="0">
                <a:solidFill>
                  <a:srgbClr val="00B050"/>
                </a:solidFill>
              </a:rPr>
              <a:t>5 steps ladder</a:t>
            </a:r>
            <a:endParaRPr lang="en-US" sz="3200" dirty="0">
              <a:solidFill>
                <a:srgbClr val="00B050"/>
              </a:solidFill>
            </a:endParaRPr>
          </a:p>
        </p:txBody>
      </p:sp>
      <p:pic>
        <p:nvPicPr>
          <p:cNvPr id="4" name="Immagine 2" descr="Transparency-ladder.png"/>
          <p:cNvPicPr/>
          <p:nvPr/>
        </p:nvPicPr>
        <p:blipFill>
          <a:blip r:embed="rId2" cstate="print">
            <a:extLst>
              <a:ext uri="{28A0092B-C50C-407E-A947-70E740481C1C}">
                <a14:useLocalDpi xmlns:a14="http://schemas.microsoft.com/office/drawing/2010/main" val="0"/>
              </a:ext>
            </a:extLst>
          </a:blip>
          <a:stretch>
            <a:fillRect/>
          </a:stretch>
        </p:blipFill>
        <p:spPr>
          <a:xfrm>
            <a:off x="1143000" y="1200150"/>
            <a:ext cx="6934200" cy="3429000"/>
          </a:xfrm>
          <a:prstGeom prst="rect">
            <a:avLst/>
          </a:prstGeom>
          <a:ln>
            <a:noFill/>
          </a:ln>
          <a:effectLst>
            <a:outerShdw blurRad="292100" dist="139700" dir="2700000" algn="tl" rotWithShape="0">
              <a:srgbClr val="333333">
                <a:alpha val="65000"/>
              </a:srgbClr>
            </a:outerShdw>
          </a:effectLst>
          <a:extLst>
            <a:ext uri="{FAA26D3D-D897-4be2-8F04-BA451C77F1D7}">
              <ma14:placeholderFlag xmlns:lc="http://schemas.openxmlformats.org/drawingml/2006/lockedCanvas" xmlns:pic="http://schemas.openxmlformats.org/drawingml/2006/picture" xmlns:ma14="http://schemas.microsoft.com/office/mac/drawingml/2011/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v="urn:schemas-microsoft-com:mac:vml" xmlns:mc="http://schemas.openxmlformats.org/markup-compatibility/2006" xmlns:mo="http://schemas.microsoft.com/office/mac/office/2008/main" xmlns:wpc="http://schemas.microsoft.com/office/word/2010/wordprocessingCanvas" xmlns="" xmlns:wne="http://schemas.microsoft.com/office/word/2006/wordml" xmlns:wp="http://schemas.openxmlformats.org/drawingml/2006/wordprocessingDrawing" xmlns:m="http://schemas.openxmlformats.org/officeDocument/2006/math" xmlns:ve="http://schemas.openxmlformats.org/markup-compatibility/2006"/>
            </a:ext>
          </a:extLst>
        </p:spPr>
      </p:pic>
    </p:spTree>
  </p:cSld>
  <p:clrMapOvr>
    <a:masterClrMapping/>
  </p:clrMapOvr>
  <p:transition>
    <p:blinds/>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chemeClr val="accent1">
            <a:alpha val="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422910"/>
            <a:ext cx="8153400" cy="1005840"/>
          </a:xfrm>
        </p:spPr>
        <p:txBody>
          <a:bodyPr>
            <a:normAutofit fontScale="90000"/>
          </a:bodyPr>
          <a:lstStyle/>
          <a:p>
            <a:r>
              <a:rPr lang="en-US" sz="4400" dirty="0" smtClean="0">
                <a:solidFill>
                  <a:schemeClr val="accent1">
                    <a:lumMod val="50000"/>
                  </a:schemeClr>
                </a:solidFill>
              </a:rPr>
              <a:t>Brands towards Sustainability.</a:t>
            </a:r>
            <a:br>
              <a:rPr lang="en-US" sz="4400" dirty="0" smtClean="0">
                <a:solidFill>
                  <a:schemeClr val="accent1">
                    <a:lumMod val="50000"/>
                  </a:schemeClr>
                </a:solidFill>
              </a:rPr>
            </a:br>
            <a:endParaRPr lang="en-US" dirty="0">
              <a:solidFill>
                <a:schemeClr val="accent1">
                  <a:lumMod val="50000"/>
                </a:schemeClr>
              </a:solidFill>
            </a:endParaRPr>
          </a:p>
        </p:txBody>
      </p:sp>
      <p:pic>
        <p:nvPicPr>
          <p:cNvPr id="5" name="Picture 7" descr="http://blogs.zappos.com/sites/default/files/blogs/TimberlandHookset.jpg"/>
          <p:cNvPicPr>
            <a:picLocks noChangeAspect="1" noChangeArrowheads="1"/>
          </p:cNvPicPr>
          <p:nvPr/>
        </p:nvPicPr>
        <p:blipFill>
          <a:blip r:embed="rId2" cstate="print"/>
          <a:srcRect/>
          <a:stretch>
            <a:fillRect/>
          </a:stretch>
        </p:blipFill>
        <p:spPr bwMode="auto">
          <a:xfrm>
            <a:off x="4419600" y="971550"/>
            <a:ext cx="4429125" cy="2040256"/>
          </a:xfrm>
          <a:prstGeom prst="rect">
            <a:avLst/>
          </a:prstGeom>
          <a:ln>
            <a:noFill/>
          </a:ln>
          <a:effectLst>
            <a:outerShdw blurRad="292100" dist="139700" dir="2700000" algn="tl" rotWithShape="0">
              <a:srgbClr val="333333">
                <a:alpha val="65000"/>
              </a:srgbClr>
            </a:outerShdw>
          </a:effectLst>
        </p:spPr>
      </p:pic>
      <p:pic>
        <p:nvPicPr>
          <p:cNvPr id="6" name="Picture 9" descr="http://cdn8.triplepundit.com/wp-content/uploads/2014/12/BCorp_Patagonia_Ad_02.jpg"/>
          <p:cNvPicPr>
            <a:picLocks noChangeAspect="1" noChangeArrowheads="1"/>
          </p:cNvPicPr>
          <p:nvPr/>
        </p:nvPicPr>
        <p:blipFill>
          <a:blip r:embed="rId3" cstate="print"/>
          <a:srcRect/>
          <a:stretch>
            <a:fillRect/>
          </a:stretch>
        </p:blipFill>
        <p:spPr bwMode="auto">
          <a:xfrm>
            <a:off x="2895600" y="3326130"/>
            <a:ext cx="2133600" cy="1661008"/>
          </a:xfrm>
          <a:prstGeom prst="rect">
            <a:avLst/>
          </a:prstGeom>
          <a:ln>
            <a:noFill/>
          </a:ln>
          <a:effectLst>
            <a:outerShdw blurRad="292100" dist="139700" dir="2700000" algn="tl" rotWithShape="0">
              <a:srgbClr val="333333">
                <a:alpha val="65000"/>
              </a:srgbClr>
            </a:outerShdw>
          </a:effectLst>
        </p:spPr>
      </p:pic>
      <p:pic>
        <p:nvPicPr>
          <p:cNvPr id="7" name="Picture 11" descr="http://ecosalon.com/wp-content/uploads/EcoSalon_ReDesign_Puma.jpg"/>
          <p:cNvPicPr>
            <a:picLocks noChangeAspect="1" noChangeArrowheads="1"/>
          </p:cNvPicPr>
          <p:nvPr/>
        </p:nvPicPr>
        <p:blipFill>
          <a:blip r:embed="rId4" cstate="print"/>
          <a:srcRect/>
          <a:stretch>
            <a:fillRect/>
          </a:stretch>
        </p:blipFill>
        <p:spPr bwMode="auto">
          <a:xfrm>
            <a:off x="5257800" y="3394710"/>
            <a:ext cx="3657600" cy="1577340"/>
          </a:xfrm>
          <a:prstGeom prst="rect">
            <a:avLst/>
          </a:prstGeom>
          <a:ln>
            <a:noFill/>
          </a:ln>
          <a:effectLst>
            <a:outerShdw blurRad="292100" dist="139700" dir="2700000" algn="tl" rotWithShape="0">
              <a:srgbClr val="333333">
                <a:alpha val="65000"/>
              </a:srgbClr>
            </a:outerShdw>
          </a:effectLst>
        </p:spPr>
      </p:pic>
      <p:pic>
        <p:nvPicPr>
          <p:cNvPr id="8" name="Picture 2" descr="C:\Users\admin\Desktop\sust pics\6414_396d3d447f92d32.jpg"/>
          <p:cNvPicPr>
            <a:picLocks noChangeAspect="1" noChangeArrowheads="1"/>
          </p:cNvPicPr>
          <p:nvPr/>
        </p:nvPicPr>
        <p:blipFill>
          <a:blip r:embed="rId5" cstate="print"/>
          <a:srcRect r="18958"/>
          <a:stretch>
            <a:fillRect/>
          </a:stretch>
        </p:blipFill>
        <p:spPr bwMode="auto">
          <a:xfrm>
            <a:off x="304800" y="1003186"/>
            <a:ext cx="3200400" cy="2178164"/>
          </a:xfrm>
          <a:prstGeom prst="rect">
            <a:avLst/>
          </a:prstGeom>
          <a:ln>
            <a:noFill/>
          </a:ln>
          <a:effectLst>
            <a:outerShdw blurRad="292100" dist="139700" dir="2700000" algn="tl" rotWithShape="0">
              <a:srgbClr val="333333">
                <a:alpha val="65000"/>
              </a:srgbClr>
            </a:outerShdw>
          </a:effectLst>
        </p:spPr>
      </p:pic>
      <p:sp>
        <p:nvSpPr>
          <p:cNvPr id="5122" name="AutoShape 2" descr="http://www.coupons.com/thegoodstuff/wp-content/uploads/2014/04/sustainable_fashion_header.pn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9" name="Picture 8" descr="sustainable_fashion_header.png"/>
          <p:cNvPicPr>
            <a:picLocks noChangeAspect="1"/>
          </p:cNvPicPr>
          <p:nvPr/>
        </p:nvPicPr>
        <p:blipFill>
          <a:blip r:embed="rId6"/>
          <a:srcRect l="25973" t="10445" r="31980" b="67580"/>
          <a:stretch>
            <a:fillRect/>
          </a:stretch>
        </p:blipFill>
        <p:spPr>
          <a:xfrm>
            <a:off x="76200" y="3943350"/>
            <a:ext cx="2743200" cy="653143"/>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20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0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2000"/>
                                        <p:tgtEl>
                                          <p:spTgt spid="7"/>
                                        </p:tgtEl>
                                      </p:cBhvr>
                                    </p:animEffect>
                                  </p:childTnLst>
                                </p:cTn>
                              </p:par>
                              <p:par>
                                <p:cTn id="17" presetID="10"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 name="Group 3"/>
          <p:cNvGrpSpPr/>
          <p:nvPr/>
        </p:nvGrpSpPr>
        <p:grpSpPr>
          <a:xfrm>
            <a:off x="0" y="1200150"/>
            <a:ext cx="9524997" cy="2514600"/>
            <a:chOff x="7010400" y="1504950"/>
            <a:chExt cx="1393902" cy="1447800"/>
          </a:xfrm>
        </p:grpSpPr>
        <p:sp>
          <p:nvSpPr>
            <p:cNvPr id="5" name="Rectangle 4"/>
            <p:cNvSpPr>
              <a:spLocks noChangeAspect="1"/>
            </p:cNvSpPr>
            <p:nvPr/>
          </p:nvSpPr>
          <p:spPr>
            <a:xfrm>
              <a:off x="7010400" y="1504950"/>
              <a:ext cx="1357795" cy="14478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800" dirty="0" smtClean="0">
                  <a:latin typeface="Elephant" pitchFamily="18" charset="0"/>
                </a:rPr>
                <a:t>3</a:t>
              </a:r>
              <a:endParaRPr lang="en-US" sz="8800" dirty="0">
                <a:latin typeface="Elephant" pitchFamily="18" charset="0"/>
              </a:endParaRPr>
            </a:p>
          </p:txBody>
        </p:sp>
        <p:cxnSp>
          <p:nvCxnSpPr>
            <p:cNvPr id="6" name="Straight Connector 5"/>
            <p:cNvCxnSpPr/>
            <p:nvPr/>
          </p:nvCxnSpPr>
          <p:spPr>
            <a:xfrm>
              <a:off x="7010400" y="2741311"/>
              <a:ext cx="1393902" cy="22595"/>
            </a:xfrm>
            <a:prstGeom prst="line">
              <a:avLst/>
            </a:prstGeom>
            <a:ln w="101600">
              <a:solidFill>
                <a:srgbClr val="0070C0">
                  <a:alpha val="85000"/>
                </a:srgbClr>
              </a:solidFill>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4419600" y="2114550"/>
            <a:ext cx="4649030" cy="584775"/>
          </a:xfrm>
          <a:prstGeom prst="rect">
            <a:avLst/>
          </a:prstGeom>
        </p:spPr>
        <p:txBody>
          <a:bodyPr wrap="none">
            <a:spAutoFit/>
          </a:bodyPr>
          <a:lstStyle/>
          <a:p>
            <a:r>
              <a:rPr lang="en-US" sz="3200" i="1" dirty="0" smtClean="0">
                <a:solidFill>
                  <a:schemeClr val="bg1"/>
                </a:solidFill>
                <a:latin typeface="+mj-lt"/>
              </a:rPr>
              <a:t>Conclusions &amp; Further on</a:t>
            </a:r>
            <a:endParaRPr lang="en-US" sz="3200" dirty="0">
              <a:solidFill>
                <a:schemeClr val="bg1"/>
              </a:solidFill>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down)">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0" y="361950"/>
            <a:ext cx="9144000" cy="4648200"/>
          </a:xfrm>
        </p:spPr>
        <p:txBody>
          <a:bodyPr>
            <a:noAutofit/>
          </a:bodyPr>
          <a:lstStyle/>
          <a:p>
            <a:r>
              <a:rPr lang="en-US" sz="2300" dirty="0" smtClean="0">
                <a:solidFill>
                  <a:srgbClr val="00B050"/>
                </a:solidFill>
              </a:rPr>
              <a:t>SSCM originated in the ‘90s and went through a trial and error process that led to substantial changes; The change developed in the two decades along five main drivers that called fashion brands.</a:t>
            </a:r>
          </a:p>
          <a:p>
            <a:r>
              <a:rPr lang="en-US" sz="2300" dirty="0" smtClean="0">
                <a:solidFill>
                  <a:srgbClr val="00B050"/>
                </a:solidFill>
              </a:rPr>
              <a:t>The focus has shifted from sustainability of internal processes and products the brand sells to sustainability of all the process, inside the company and in the whole supply chain that creates the product. CSR managers’ job is now more outside than inside the company.</a:t>
            </a:r>
          </a:p>
          <a:p>
            <a:r>
              <a:rPr lang="en-US" sz="2300" dirty="0" smtClean="0">
                <a:solidFill>
                  <a:srgbClr val="00B050"/>
                </a:solidFill>
              </a:rPr>
              <a:t>Transparency is progressively emerging as a key factor in opposition to the use of </a:t>
            </a:r>
            <a:r>
              <a:rPr lang="en-US" sz="2300" i="1" dirty="0" smtClean="0">
                <a:solidFill>
                  <a:srgbClr val="00B050"/>
                </a:solidFill>
              </a:rPr>
              <a:t>black box</a:t>
            </a:r>
            <a:r>
              <a:rPr lang="en-US" sz="2300" dirty="0" smtClean="0">
                <a:solidFill>
                  <a:srgbClr val="00B050"/>
                </a:solidFill>
              </a:rPr>
              <a:t> certification labels. Disclosure can be in conflict with incentive to innovation in a sector where trade secret is perceived as the best way to protect innovation or can increase the risk of </a:t>
            </a:r>
            <a:r>
              <a:rPr lang="en-US" sz="2300" i="1" dirty="0" smtClean="0">
                <a:solidFill>
                  <a:srgbClr val="00B050"/>
                </a:solidFill>
              </a:rPr>
              <a:t>name and shame</a:t>
            </a:r>
            <a:r>
              <a:rPr lang="en-US" sz="2300" dirty="0" smtClean="0">
                <a:solidFill>
                  <a:srgbClr val="00B050"/>
                </a:solidFill>
              </a:rPr>
              <a:t> campaigns.</a:t>
            </a:r>
          </a:p>
          <a:p>
            <a:endParaRPr lang="en-US" sz="2300" dirty="0" smtClean="0">
              <a:solidFill>
                <a:srgbClr val="00B050"/>
              </a:solidFill>
            </a:endParaRPr>
          </a:p>
          <a:p>
            <a:endParaRPr lang="en-US" sz="2300" dirty="0" smtClean="0">
              <a:solidFill>
                <a:srgbClr val="00B050"/>
              </a:solidFill>
            </a:endParaRPr>
          </a:p>
          <a:p>
            <a:endParaRPr lang="en-US" sz="2300" dirty="0" smtClean="0">
              <a:solidFill>
                <a:srgbClr val="00B050"/>
              </a:solidFill>
            </a:endParaRPr>
          </a:p>
          <a:p>
            <a:endParaRPr lang="en-US" sz="2300" dirty="0">
              <a:solidFill>
                <a:srgbClr val="00B05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228600" y="-171450"/>
            <a:ext cx="8763000" cy="4267200"/>
          </a:xfrm>
        </p:spPr>
        <p:txBody>
          <a:bodyPr>
            <a:noAutofit/>
          </a:bodyPr>
          <a:lstStyle/>
          <a:p>
            <a:pPr>
              <a:buFont typeface="Wingdings" pitchFamily="2" charset="2"/>
              <a:buChar char="§"/>
            </a:pPr>
            <a:endParaRPr lang="en-US" sz="2400" dirty="0" smtClean="0">
              <a:solidFill>
                <a:srgbClr val="00B050"/>
              </a:solidFill>
            </a:endParaRPr>
          </a:p>
          <a:p>
            <a:pPr>
              <a:buFont typeface="Wingdings" pitchFamily="2" charset="2"/>
              <a:buChar char="§"/>
            </a:pPr>
            <a:r>
              <a:rPr lang="en-US" sz="2400" dirty="0" smtClean="0">
                <a:solidFill>
                  <a:srgbClr val="00B050"/>
                </a:solidFill>
              </a:rPr>
              <a:t>Further research in assessment of the environmental and social sustainability practices impact on the financial bottom line remains an open area of research in the fashion business were the positive impact –especially relevant to the intangible value of brands, reputation and consumer loyalty - can be remarkable. </a:t>
            </a:r>
          </a:p>
          <a:p>
            <a:pPr>
              <a:buFont typeface="Wingdings" pitchFamily="2" charset="2"/>
              <a:buChar char="§"/>
            </a:pPr>
            <a:r>
              <a:rPr lang="en-US" sz="2400" dirty="0" smtClean="0">
                <a:solidFill>
                  <a:srgbClr val="00B050"/>
                </a:solidFill>
              </a:rPr>
              <a:t>Fashion is a highly segmented business, where “a size does not fits all”, and is open to the implementation of different business models from luxury to mass retail, to niche targets. Fashion can on one hand draw from the experiences of supply chain giants such as Wall mart, IKEA, Tim Horton’s, Xerox on the other hand can suggest new solutions and perspectives. </a:t>
            </a:r>
          </a:p>
          <a:p>
            <a:pPr>
              <a:buFont typeface="Wingdings" pitchFamily="2" charset="2"/>
              <a:buChar char="§"/>
            </a:pPr>
            <a:endParaRPr lang="en-US" sz="2400" dirty="0">
              <a:solidFill>
                <a:srgbClr val="00B05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solidFill>
          <a:schemeClr val="tx1">
            <a:alpha val="0"/>
          </a:schemeClr>
        </a:solidFill>
        <a:effectLst/>
      </p:bgPr>
    </p:bg>
    <p:spTree>
      <p:nvGrpSpPr>
        <p:cNvPr id="1" name=""/>
        <p:cNvGrpSpPr/>
        <p:nvPr/>
      </p:nvGrpSpPr>
      <p:grpSpPr>
        <a:xfrm>
          <a:off x="0" y="0"/>
          <a:ext cx="0" cy="0"/>
          <a:chOff x="0" y="0"/>
          <a:chExt cx="0" cy="0"/>
        </a:xfrm>
      </p:grpSpPr>
      <p:pic>
        <p:nvPicPr>
          <p:cNvPr id="12" name="Picture 11" descr="Sustainability.png"/>
          <p:cNvPicPr>
            <a:picLocks noChangeAspect="1"/>
          </p:cNvPicPr>
          <p:nvPr/>
        </p:nvPicPr>
        <p:blipFill>
          <a:blip r:embed="rId2" cstate="print"/>
          <a:stretch>
            <a:fillRect/>
          </a:stretch>
        </p:blipFill>
        <p:spPr>
          <a:xfrm>
            <a:off x="0" y="1520190"/>
            <a:ext cx="9144000" cy="3337560"/>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14" name="Oval 13"/>
          <p:cNvSpPr/>
          <p:nvPr/>
        </p:nvSpPr>
        <p:spPr>
          <a:xfrm>
            <a:off x="3962400" y="133350"/>
            <a:ext cx="2133600" cy="205740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Thank you</a:t>
            </a:r>
            <a:endParaRPr lang="en-US" dirty="0"/>
          </a:p>
        </p:txBody>
      </p:sp>
    </p:spTree>
  </p:cSld>
  <p:clrMapOvr>
    <a:masterClrMapping/>
  </p:clrMapOvr>
  <p:transition>
    <p:split orient="vert"/>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idescreenPresentatio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shade val="45000"/>
                <a:satMod val="150000"/>
              </a:schemeClr>
            </a:gs>
            <a:gs pos="35000">
              <a:schemeClr val="phClr">
                <a:shade val="60000"/>
                <a:satMod val="150000"/>
              </a:schemeClr>
            </a:gs>
            <a:gs pos="100000">
              <a:schemeClr val="phClr">
                <a:tint val="97000"/>
                <a:satMod val="200000"/>
              </a:schemeClr>
            </a:gs>
          </a:gsLst>
          <a:lin ang="16200000" scaled="1"/>
        </a:gra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WidescreenPresentation</Template>
  <TotalTime>0</TotalTime>
  <Words>1766</Words>
  <Application>Microsoft Office PowerPoint</Application>
  <PresentationFormat>On-screen Show (16:9)</PresentationFormat>
  <Paragraphs>111</Paragraphs>
  <Slides>24</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24</vt:i4>
      </vt:variant>
    </vt:vector>
  </HeadingPairs>
  <TitlesOfParts>
    <vt:vector size="33" baseType="lpstr">
      <vt:lpstr>Arial</vt:lpstr>
      <vt:lpstr>Calibri</vt:lpstr>
      <vt:lpstr>Constantia</vt:lpstr>
      <vt:lpstr>Elephant</vt:lpstr>
      <vt:lpstr>Roboto</vt:lpstr>
      <vt:lpstr>Trebuchet MS</vt:lpstr>
      <vt:lpstr>Wingdings</vt:lpstr>
      <vt:lpstr>Wingdings 2</vt:lpstr>
      <vt:lpstr>WidescreenPresentation</vt:lpstr>
      <vt:lpstr>PowerPoint Presentation</vt:lpstr>
      <vt:lpstr>Introduction</vt:lpstr>
      <vt:lpstr>Contents</vt:lpstr>
      <vt:lpstr>PowerPoint Presentation</vt:lpstr>
      <vt:lpstr>Social  Sustainability </vt:lpstr>
      <vt:lpstr>Environmental sustainability</vt:lpstr>
      <vt:lpstr>Corporate economic sustainability</vt:lpstr>
      <vt:lpstr>PowerPoint Presentation</vt:lpstr>
      <vt:lpstr>Achieving Sustainability -How far have we reached? </vt:lpstr>
      <vt:lpstr>PowerPoint Presentation</vt:lpstr>
      <vt:lpstr>  </vt:lpstr>
      <vt:lpstr>Go beyond monitoring</vt:lpstr>
      <vt:lpstr>PowerPoint Presentation</vt:lpstr>
      <vt:lpstr>Adopt a Comprehensive Approach to Social, Environmental, And Ethical Practices .  </vt:lpstr>
      <vt:lpstr>Look beyond first tier of suppliers</vt:lpstr>
      <vt:lpstr>PowerPoint Presentation</vt:lpstr>
      <vt:lpstr>Integrate sustainability to core business.</vt:lpstr>
      <vt:lpstr>Bring transparency to the supply chain</vt:lpstr>
      <vt:lpstr>The different levels of transparency can be ranked in a 5 steps ladder</vt:lpstr>
      <vt:lpstr>Brands towards Sustainability.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2015-05-26T17:27:08Z</dcterms:created>
  <dcterms:modified xsi:type="dcterms:W3CDTF">2023-02-26T03:13:26Z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LCID">
    <vt:i4>1033</vt:i4>
  </property>
  <property fmtid="{D5CDD505-2E9C-101B-9397-08002B2CF9AE}" pid="3" name="_Version">
    <vt:lpwstr>12.0.4518</vt:lpwstr>
  </property>
</Properties>
</file>