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57" r:id="rId4"/>
    <p:sldId id="282" r:id="rId5"/>
    <p:sldId id="258" r:id="rId6"/>
    <p:sldId id="259" r:id="rId7"/>
    <p:sldId id="274" r:id="rId8"/>
    <p:sldId id="283" r:id="rId9"/>
    <p:sldId id="279" r:id="rId10"/>
    <p:sldId id="280" r:id="rId11"/>
    <p:sldId id="281" r:id="rId12"/>
    <p:sldId id="286" r:id="rId13"/>
    <p:sldId id="287" r:id="rId14"/>
    <p:sldId id="277" r:id="rId15"/>
    <p:sldId id="278" r:id="rId16"/>
    <p:sldId id="284" r:id="rId17"/>
    <p:sldId id="28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A62EC7-871F-4898-8EE6-2121090BFCAF}">
          <p14:sldIdLst>
            <p14:sldId id="256"/>
            <p14:sldId id="260"/>
            <p14:sldId id="257"/>
            <p14:sldId id="282"/>
            <p14:sldId id="258"/>
            <p14:sldId id="259"/>
            <p14:sldId id="274"/>
            <p14:sldId id="283"/>
            <p14:sldId id="279"/>
            <p14:sldId id="280"/>
            <p14:sldId id="281"/>
            <p14:sldId id="286"/>
            <p14:sldId id="287"/>
          </p14:sldIdLst>
        </p14:section>
        <p14:section name="Untitled Section" id="{D0128E31-8E65-4A7C-85FC-0047B14E1F40}">
          <p14:sldIdLst>
            <p14:sldId id="277"/>
            <p14:sldId id="278"/>
            <p14:sldId id="284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21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38:32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0 157 8196,'106'-33'128,"30"-1"-256,17-2 80,-30 12-1329,-3-6-3073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39:14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9076,'0'0'16,"57"-14"-240,-29 0-3730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49:32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1 559 11077,'0'0'640,"16"-52"-448,-8 32-160,7 4-32,3-1-128,10 1-80,9-2-64,16-8-192,34-16 96,40-27-96,29-23-81,26-13-735,-39 19-1922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49:33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1299 9845,'0'0'4962,"-50"-36"-4642,27 10 336,8-6-320,15-1-288,26-7-48,51-14 48,70-19 16,95-29 49,64-20 207,51-10-160,41-20-160,23-10-160,51-24-1521,-98 37-2945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F1E7F-7B15-451A-815F-E2F541DEA209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48F5-7948-4CFB-AB87-C21F1D7A37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06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528977C-7959-312F-D467-3C348BC175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C31FC2-494B-432D-9FED-B82B21E20744}" type="slidenum">
              <a:rPr lang="sv-SE" altLang="en-US"/>
              <a:pPr/>
              <a:t>7</a:t>
            </a:fld>
            <a:endParaRPr lang="sv-SE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0017C27C-7280-41F2-E587-AAE8448D25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1E42AAE-4C7B-351F-D806-14112A13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5809-C9A3-7488-0150-49D4AC1FA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6AA92-2B07-F680-FCE4-6B4344759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6270A-202B-F0E4-BBAC-AF37700C7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F4218-A3B1-7757-7547-D0E51C0EC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E7F6F-32AC-F14C-F1F4-4004E73B4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175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CBE7-E225-056D-AA2D-5A33BA239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E0C20-E2E7-75AB-FD94-508C2F7D8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AF359-B1DD-12A5-771E-BEAFF9C48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0D085-8C20-E06B-DD45-0E279CD8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3AD32-A13A-564D-9D6C-57C308304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2864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E60C4-2D6C-AA07-A704-60DA6C7B8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93D6E-2DF3-D45C-CFC8-C67D259C0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B63F-B39B-C687-02BB-44DB16E2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0161A-80FA-01EC-89EF-97A4C52AD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A8EDA-3BC4-C826-D857-BDD219515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869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3E2B5-146B-77E1-DD0C-F6B0470D2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872C-4E0D-22F2-7ECC-0DA2D2F644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1973FB-B5A7-4DC9-C59A-C971266BC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0A3F1-F431-5A18-544F-564E43655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F4907-0F31-6D08-8FC5-04CF31FFE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66CD7-5672-04E8-9B72-05E416C6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56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FE45-32D1-A3EA-CF2A-4FEE0DA02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E204B-953F-5222-D3AC-26778312A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ABAC7-0530-7941-43D1-E9504BD6F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CAAE4D-0BE5-9B09-A5BC-E9F009E03C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D21D3-37B0-C094-0A59-B6650FD1BA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8710E0-4B8D-62F0-580A-BC20F26B2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EEEAFD-2561-EAD8-C593-DDB24E3C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7B0BF9-92B6-99A5-C593-191BC2C6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272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367A0-1A08-D149-4857-C082EF13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3F0378-2B52-14AE-BF00-D86D5181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02CE6B-68AD-B3AE-4C4E-BC63E7E4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C0DB0-C9AE-5B5F-F900-7CC226E0C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47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38BE31-3A3B-7DF8-E724-B3DEC8D9F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6167C9-7FCC-4809-DC64-7D3D1B761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8B7F2-82F7-9541-714C-8ECAD2CDD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801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AE107-DBF4-EF2C-08C3-65ED339C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05366-F12D-DAE7-8B46-F5B781A1C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E58D3-19D4-DFB8-B04B-2C31A19EB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A60728-9FA9-AEAF-4A57-0C99FB7D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FFB4F-08F7-D918-87A9-3BA4A71A5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42122-7621-F9C2-3975-8B7A3BA42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70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4F5C1-5AC3-D6E3-957A-ECB58935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DD83F0-371F-4D5F-47F9-739D62D83C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FF388-6C4B-6D88-2B1F-F25886B73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F3569-FEC7-BE1C-1B16-2EF7B0E97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9CF4D-09A1-4248-B35B-73F0B8FB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C2246-71DB-EB88-4E76-61C262BD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50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C3E74-E739-5B6E-42AA-AC3592474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3DF6B-1098-3DD6-4289-CCF5AEBD3A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C568-54A3-9CDF-CEF9-4D45446D1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392AF-3B8F-955F-6382-6C6605C8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5BA8E-43F5-CCD9-952D-F61027CF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922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47163-1016-E3F1-575F-06A6009CD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8516F-E448-C6B9-C503-CA2566EA5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019B6-364A-808B-A988-906763E74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BC96E-9160-169C-D002-64F9EECC9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8E061-FA3D-D9A0-16F2-088035D6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18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56C3D8-9802-3819-502E-F046BC3AD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76888-2A93-7D0D-5D9C-1F1AE96B8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8B621-7B05-75DC-C8F7-FEEAA83B9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5AB209-1EEC-402B-AAE1-5E36FFAC867A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46F50-18AA-ECED-DDDA-A474473EE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5C34C-2F8B-5B14-20BB-68BBCD2C7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428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customXml" Target="../ink/ink4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0195B-6C99-DB73-1142-0C602D3788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Support Vector Machine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49E06-1281-8F48-B36F-D5F616D2E9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074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5EE7F-A502-5BE0-E886-0BA370D14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Supervised </a:t>
            </a:r>
          </a:p>
        </p:txBody>
      </p:sp>
    </p:spTree>
    <p:extLst>
      <p:ext uri="{BB962C8B-B14F-4D97-AF65-F5344CB8AC3E}">
        <p14:creationId xmlns:p14="http://schemas.microsoft.com/office/powerpoint/2010/main" val="3941589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assification of support vectors on hyper plane | svm">
            <a:extLst>
              <a:ext uri="{FF2B5EF4-FFF2-40B4-BE49-F238E27FC236}">
                <a16:creationId xmlns:a16="http://schemas.microsoft.com/office/drawing/2014/main" id="{1442ED50-0572-8220-7E16-1ADB0477A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326" y="1164711"/>
            <a:ext cx="6336917" cy="452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5B692FB-BD2C-CAD5-AD60-EA393A67142C}"/>
                  </a:ext>
                </a:extLst>
              </p14:cNvPr>
              <p14:cNvContentPartPr/>
              <p14:nvPr/>
            </p14:nvContentPartPr>
            <p14:xfrm>
              <a:off x="7786821" y="3564042"/>
              <a:ext cx="230040" cy="568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5B692FB-BD2C-CAD5-AD60-EA393A6714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82501" y="3559722"/>
                <a:ext cx="23868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4F06D277-FDC0-6F13-6C5E-FBE67BFA9D47}"/>
                  </a:ext>
                </a:extLst>
              </p14:cNvPr>
              <p14:cNvContentPartPr/>
              <p14:nvPr/>
            </p14:nvContentPartPr>
            <p14:xfrm>
              <a:off x="5708541" y="3516882"/>
              <a:ext cx="31320" cy="104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4F06D277-FDC0-6F13-6C5E-FBE67BFA9D4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04221" y="3512562"/>
                <a:ext cx="3996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458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36F69-51A8-6E1A-E8B2-F4B80B045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818" y="1035916"/>
            <a:ext cx="10515600" cy="4351338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Hyperplane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 decision boundary that separates different classes in the feature space. In n-dimensional space, it is an (n-1)-dimensional subspace.</a:t>
            </a:r>
            <a:endParaRPr lang="en-IN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 Vectors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data points that are closest to the hyperplane and influence its position. These points are critical for defining the margin of the classifier.</a:t>
            </a:r>
            <a:endParaRPr lang="en-IN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Margin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distance between the hyperplane and the nearest support vectors from either class. SVM aims to maximize this margin.</a:t>
            </a:r>
            <a:endParaRPr lang="en-IN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97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ree hyper planes_1 | svm">
            <a:extLst>
              <a:ext uri="{FF2B5EF4-FFF2-40B4-BE49-F238E27FC236}">
                <a16:creationId xmlns:a16="http://schemas.microsoft.com/office/drawing/2014/main" id="{B2C4D053-6CE2-F0BD-19F8-DBA63B003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231" y="907659"/>
            <a:ext cx="7138913" cy="504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66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uide on Support Vector Machine (SVM) Algorithm">
            <a:extLst>
              <a:ext uri="{FF2B5EF4-FFF2-40B4-BE49-F238E27FC236}">
                <a16:creationId xmlns:a16="http://schemas.microsoft.com/office/drawing/2014/main" id="{F096EA2E-27FD-6D3C-06C5-1C9906E27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59" y="939613"/>
            <a:ext cx="457200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265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AFF8CA0-5010-40CC-412C-D68881652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/>
              <a:t>Problems with linear SVM</a:t>
            </a:r>
          </a:p>
        </p:txBody>
      </p:sp>
      <p:grpSp>
        <p:nvGrpSpPr>
          <p:cNvPr id="28710" name="Group 38">
            <a:extLst>
              <a:ext uri="{FF2B5EF4-FFF2-40B4-BE49-F238E27FC236}">
                <a16:creationId xmlns:a16="http://schemas.microsoft.com/office/drawing/2014/main" id="{02951A79-94FA-A59B-5C12-A66E0612B44F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1600200"/>
            <a:ext cx="5538788" cy="4191000"/>
            <a:chOff x="1296" y="1008"/>
            <a:chExt cx="3489" cy="2640"/>
          </a:xfrm>
        </p:grpSpPr>
        <p:sp>
          <p:nvSpPr>
            <p:cNvPr id="28694" name="Line 22">
              <a:extLst>
                <a:ext uri="{FF2B5EF4-FFF2-40B4-BE49-F238E27FC236}">
                  <a16:creationId xmlns:a16="http://schemas.microsoft.com/office/drawing/2014/main" id="{D2FD379D-4628-0E37-3461-4B6A6C6983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0" y="1008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28709" name="Group 37">
              <a:extLst>
                <a:ext uri="{FF2B5EF4-FFF2-40B4-BE49-F238E27FC236}">
                  <a16:creationId xmlns:a16="http://schemas.microsoft.com/office/drawing/2014/main" id="{8FA27A85-6754-E2AA-F676-EA4161E790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1248"/>
              <a:ext cx="3489" cy="2032"/>
              <a:chOff x="1296" y="1248"/>
              <a:chExt cx="3489" cy="2032"/>
            </a:xfrm>
          </p:grpSpPr>
          <p:sp>
            <p:nvSpPr>
              <p:cNvPr id="28707" name="Oval 35">
                <a:extLst>
                  <a:ext uri="{FF2B5EF4-FFF2-40B4-BE49-F238E27FC236}">
                    <a16:creationId xmlns:a16="http://schemas.microsoft.com/office/drawing/2014/main" id="{A2E307DD-0BA0-2D9B-A0AE-63F7F11D2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1680"/>
                <a:ext cx="1152" cy="115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6" name="Oval 4">
                <a:extLst>
                  <a:ext uri="{FF2B5EF4-FFF2-40B4-BE49-F238E27FC236}">
                    <a16:creationId xmlns:a16="http://schemas.microsoft.com/office/drawing/2014/main" id="{522600A3-40E1-277E-020A-CD1499E42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536"/>
                <a:ext cx="103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7" name="Oval 5">
                <a:extLst>
                  <a:ext uri="{FF2B5EF4-FFF2-40B4-BE49-F238E27FC236}">
                    <a16:creationId xmlns:a16="http://schemas.microsoft.com/office/drawing/2014/main" id="{2A4CC12D-E4F1-81AB-9F98-277D2C570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48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8" name="Oval 6">
                <a:extLst>
                  <a:ext uri="{FF2B5EF4-FFF2-40B4-BE49-F238E27FC236}">
                    <a16:creationId xmlns:a16="http://schemas.microsoft.com/office/drawing/2014/main" id="{23D67620-A2B0-96AE-7328-355955725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92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9" name="Oval 7">
                <a:extLst>
                  <a:ext uri="{FF2B5EF4-FFF2-40B4-BE49-F238E27FC236}">
                    <a16:creationId xmlns:a16="http://schemas.microsoft.com/office/drawing/2014/main" id="{396102EF-DEBE-D9E0-C844-3C3DA890E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3072"/>
                <a:ext cx="103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0" name="Oval 8">
                <a:extLst>
                  <a:ext uri="{FF2B5EF4-FFF2-40B4-BE49-F238E27FC236}">
                    <a16:creationId xmlns:a16="http://schemas.microsoft.com/office/drawing/2014/main" id="{1E484D24-9B92-9CAA-A413-93C2DC14D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3120"/>
                <a:ext cx="103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1" name="Oval 9">
                <a:extLst>
                  <a:ext uri="{FF2B5EF4-FFF2-40B4-BE49-F238E27FC236}">
                    <a16:creationId xmlns:a16="http://schemas.microsoft.com/office/drawing/2014/main" id="{8F657001-B1AE-ECE5-2E0E-85B8445EF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316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2" name="Oval 10">
                <a:extLst>
                  <a:ext uri="{FF2B5EF4-FFF2-40B4-BE49-F238E27FC236}">
                    <a16:creationId xmlns:a16="http://schemas.microsoft.com/office/drawing/2014/main" id="{BC5CEDF9-CC53-F426-AC0F-E4EE779A3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24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3" name="Oval 11">
                <a:extLst>
                  <a:ext uri="{FF2B5EF4-FFF2-40B4-BE49-F238E27FC236}">
                    <a16:creationId xmlns:a16="http://schemas.microsoft.com/office/drawing/2014/main" id="{0C93BB71-E730-C39C-3D6B-156A355BF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2784"/>
                <a:ext cx="104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4" name="Oval 12">
                <a:extLst>
                  <a:ext uri="{FF2B5EF4-FFF2-40B4-BE49-F238E27FC236}">
                    <a16:creationId xmlns:a16="http://schemas.microsoft.com/office/drawing/2014/main" id="{FB32B268-5CB4-0370-43F2-ECCA12525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880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5" name="Oval 13">
                <a:extLst>
                  <a:ext uri="{FF2B5EF4-FFF2-40B4-BE49-F238E27FC236}">
                    <a16:creationId xmlns:a16="http://schemas.microsoft.com/office/drawing/2014/main" id="{ADFC9165-2E61-1772-344A-479AD398B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2448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6" name="Oval 14">
                <a:extLst>
                  <a:ext uri="{FF2B5EF4-FFF2-40B4-BE49-F238E27FC236}">
                    <a16:creationId xmlns:a16="http://schemas.microsoft.com/office/drawing/2014/main" id="{F1092A74-3FDF-2632-86FF-B3F7EAD52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2016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7" name="Oval 15">
                <a:extLst>
                  <a:ext uri="{FF2B5EF4-FFF2-40B4-BE49-F238E27FC236}">
                    <a16:creationId xmlns:a16="http://schemas.microsoft.com/office/drawing/2014/main" id="{ECE421FF-82C9-166E-21F8-E8A1482DF3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592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8" name="Oval 16">
                <a:extLst>
                  <a:ext uri="{FF2B5EF4-FFF2-40B4-BE49-F238E27FC236}">
                    <a16:creationId xmlns:a16="http://schemas.microsoft.com/office/drawing/2014/main" id="{2FD7AC85-B372-6B0E-B97A-00AAA69AB0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160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9" name="Oval 17">
                <a:extLst>
                  <a:ext uri="{FF2B5EF4-FFF2-40B4-BE49-F238E27FC236}">
                    <a16:creationId xmlns:a16="http://schemas.microsoft.com/office/drawing/2014/main" id="{F07A7556-86A7-5B1F-293A-DF1828160B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1776"/>
                <a:ext cx="103" cy="11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0" name="Oval 18">
                <a:extLst>
                  <a:ext uri="{FF2B5EF4-FFF2-40B4-BE49-F238E27FC236}">
                    <a16:creationId xmlns:a16="http://schemas.microsoft.com/office/drawing/2014/main" id="{042CDC54-BDF2-2CFF-79F4-1C3450064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2400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1" name="Oval 19">
                <a:extLst>
                  <a:ext uri="{FF2B5EF4-FFF2-40B4-BE49-F238E27FC236}">
                    <a16:creationId xmlns:a16="http://schemas.microsoft.com/office/drawing/2014/main" id="{B037C58F-6FB7-2C4D-378A-6C0DCC9EC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1968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2" name="Oval 20">
                <a:extLst>
                  <a:ext uri="{FF2B5EF4-FFF2-40B4-BE49-F238E27FC236}">
                    <a16:creationId xmlns:a16="http://schemas.microsoft.com/office/drawing/2014/main" id="{01A4DC15-8707-DFF7-99CB-AF6ECB84E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064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3" name="Oval 21">
                <a:extLst>
                  <a:ext uri="{FF2B5EF4-FFF2-40B4-BE49-F238E27FC236}">
                    <a16:creationId xmlns:a16="http://schemas.microsoft.com/office/drawing/2014/main" id="{0DF60A7A-27A0-517D-6063-D6E1A43E96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2160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5" name="Line 23">
                <a:extLst>
                  <a:ext uri="{FF2B5EF4-FFF2-40B4-BE49-F238E27FC236}">
                    <a16:creationId xmlns:a16="http://schemas.microsoft.com/office/drawing/2014/main" id="{E8CFD190-8653-DC47-D5D3-F145ABDF94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2304"/>
                <a:ext cx="3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8696" name="Oval 24">
                <a:extLst>
                  <a:ext uri="{FF2B5EF4-FFF2-40B4-BE49-F238E27FC236}">
                    <a16:creationId xmlns:a16="http://schemas.microsoft.com/office/drawing/2014/main" id="{94DD471D-C301-33B4-AB66-A03C4421E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" y="2777"/>
                <a:ext cx="70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7" name="Oval 25">
                <a:extLst>
                  <a:ext uri="{FF2B5EF4-FFF2-40B4-BE49-F238E27FC236}">
                    <a16:creationId xmlns:a16="http://schemas.microsoft.com/office/drawing/2014/main" id="{172F97D5-9002-A429-8C5D-FC112AC2F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" y="3000"/>
                <a:ext cx="70" cy="11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8" name="Text Box 26">
                <a:extLst>
                  <a:ext uri="{FF2B5EF4-FFF2-40B4-BE49-F238E27FC236}">
                    <a16:creationId xmlns:a16="http://schemas.microsoft.com/office/drawing/2014/main" id="{27FBE401-65EC-B0FF-58A4-E609BFAE1F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2" y="2740"/>
                <a:ext cx="37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400"/>
                  <a:t>=-1</a:t>
                </a:r>
              </a:p>
            </p:txBody>
          </p:sp>
          <p:sp>
            <p:nvSpPr>
              <p:cNvPr id="28699" name="Text Box 27">
                <a:extLst>
                  <a:ext uri="{FF2B5EF4-FFF2-40B4-BE49-F238E27FC236}">
                    <a16:creationId xmlns:a16="http://schemas.microsoft.com/office/drawing/2014/main" id="{FE1B32D2-BD0C-7385-52B3-BB31DD661F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2" y="2963"/>
                <a:ext cx="428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400"/>
                  <a:t>=+1</a:t>
                </a:r>
              </a:p>
            </p:txBody>
          </p:sp>
          <p:sp>
            <p:nvSpPr>
              <p:cNvPr id="28704" name="Oval 32">
                <a:extLst>
                  <a:ext uri="{FF2B5EF4-FFF2-40B4-BE49-F238E27FC236}">
                    <a16:creationId xmlns:a16="http://schemas.microsoft.com/office/drawing/2014/main" id="{E048293F-E0C8-8785-4CBF-61B5F437B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24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705" name="Oval 33">
                <a:extLst>
                  <a:ext uri="{FF2B5EF4-FFF2-40B4-BE49-F238E27FC236}">
                    <a16:creationId xmlns:a16="http://schemas.microsoft.com/office/drawing/2014/main" id="{9619FF6F-089B-BDAE-78D1-724ED471DF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1296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706" name="Oval 34">
                <a:extLst>
                  <a:ext uri="{FF2B5EF4-FFF2-40B4-BE49-F238E27FC236}">
                    <a16:creationId xmlns:a16="http://schemas.microsoft.com/office/drawing/2014/main" id="{50EF9C3B-B2F4-0A15-B2DF-A1F30CD1EB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1584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28708" name="Text Box 36">
            <a:extLst>
              <a:ext uri="{FF2B5EF4-FFF2-40B4-BE49-F238E27FC236}">
                <a16:creationId xmlns:a16="http://schemas.microsoft.com/office/drawing/2014/main" id="{FEBB0781-E142-F1D6-9B7F-C44C1993D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1" y="5795963"/>
            <a:ext cx="45099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What if the decision function is not a linear?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400DD-5D74-4000-B6A5-735386F9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80" y="1085561"/>
            <a:ext cx="10564091" cy="2447348"/>
          </a:xfrm>
        </p:spPr>
        <p:txBody>
          <a:bodyPr>
            <a:normAutofit fontScale="90000"/>
          </a:bodyPr>
          <a:lstStyle/>
          <a:p>
            <a:r>
              <a:rPr lang="en-US" dirty="0"/>
              <a:t>Kernel:  </a:t>
            </a:r>
            <a:r>
              <a:rPr lang="en-US" sz="3600" dirty="0"/>
              <a:t>A function that transforms the input data into a higher-dimensional space to make it easier to find a hyperplane that separates the classes. Common kernels include linear, polynomial, radial basis function (RBF), and sigmoid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1317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Kernel Trick in Support Vector Classification | by Drew Wilimitis |  Towards Data Science">
            <a:extLst>
              <a:ext uri="{FF2B5EF4-FFF2-40B4-BE49-F238E27FC236}">
                <a16:creationId xmlns:a16="http://schemas.microsoft.com/office/drawing/2014/main" id="{FA543F1D-4EEC-0EC6-C01C-71FC6E0E7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1104900"/>
            <a:ext cx="83058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189FACF-19AC-CEC0-16FC-49910C64443D}"/>
                  </a:ext>
                </a:extLst>
              </p14:cNvPr>
              <p14:cNvContentPartPr/>
              <p14:nvPr/>
            </p14:nvContentPartPr>
            <p14:xfrm>
              <a:off x="8402188" y="1780962"/>
              <a:ext cx="313920" cy="2016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189FACF-19AC-CEC0-16FC-49910C6444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97868" y="1776642"/>
                <a:ext cx="32256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07B3F08-857F-87D5-4491-612F656371D7}"/>
                  </a:ext>
                </a:extLst>
              </p14:cNvPr>
              <p14:cNvContentPartPr/>
              <p14:nvPr/>
            </p14:nvContentPartPr>
            <p14:xfrm>
              <a:off x="8806468" y="3199722"/>
              <a:ext cx="1015560" cy="4676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07B3F08-857F-87D5-4491-612F656371D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02148" y="3195402"/>
                <a:ext cx="1024200" cy="47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8606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upport Vector Machine(S.V.M) — Classifiers and Kernels | by apurv jain |  Medium">
            <a:extLst>
              <a:ext uri="{FF2B5EF4-FFF2-40B4-BE49-F238E27FC236}">
                <a16:creationId xmlns:a16="http://schemas.microsoft.com/office/drawing/2014/main" id="{D8CB175D-D237-467A-7EA0-4E8247B85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927" y="1514768"/>
            <a:ext cx="798195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904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intuition behind kernel methods">
            <a:extLst>
              <a:ext uri="{FF2B5EF4-FFF2-40B4-BE49-F238E27FC236}">
                <a16:creationId xmlns:a16="http://schemas.microsoft.com/office/drawing/2014/main" id="{2D7CA4B5-C3AC-5054-4450-637959BA4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002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B09A-F4F1-FA01-2871-766569F56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273" y="2766218"/>
            <a:ext cx="10515600" cy="1325563"/>
          </a:xfrm>
        </p:spPr>
        <p:txBody>
          <a:bodyPr/>
          <a:lstStyle/>
          <a:p>
            <a:r>
              <a:rPr lang="en-IN" dirty="0"/>
              <a:t>Hands on in R </a:t>
            </a:r>
          </a:p>
        </p:txBody>
      </p:sp>
    </p:spTree>
    <p:extLst>
      <p:ext uri="{BB962C8B-B14F-4D97-AF65-F5344CB8AC3E}">
        <p14:creationId xmlns:p14="http://schemas.microsoft.com/office/powerpoint/2010/main" val="1890357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EAB70-DA94-761E-E96C-452C18961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Knime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D9353-24B5-953B-E380-E0CD5D6B4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https://hub.knime.com/knime/spaces/Educators%20Alliance/Guide%20to%20Intelligent%20Data%20Science/Example%20Workflows/Chapter9/03_SVM~DTfbNITUngKQVF8v/current-state</a:t>
            </a:r>
          </a:p>
        </p:txBody>
      </p:sp>
    </p:spTree>
    <p:extLst>
      <p:ext uri="{BB962C8B-B14F-4D97-AF65-F5344CB8AC3E}">
        <p14:creationId xmlns:p14="http://schemas.microsoft.com/office/powerpoint/2010/main" val="3195760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9" name="Rectangle 3">
            <a:extLst>
              <a:ext uri="{FF2B5EF4-FFF2-40B4-BE49-F238E27FC236}">
                <a16:creationId xmlns:a16="http://schemas.microsoft.com/office/drawing/2014/main" id="{3A54BE73-02F9-109A-8873-3D4C3A3DFA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233489"/>
            <a:ext cx="8229600" cy="4892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If we map the input vectors into a </a:t>
            </a:r>
            <a:r>
              <a:rPr lang="en-US" altLang="en-US" sz="2400" dirty="0">
                <a:solidFill>
                  <a:srgbClr val="FF0000"/>
                </a:solidFill>
              </a:rPr>
              <a:t>very</a:t>
            </a:r>
            <a:r>
              <a:rPr lang="en-US" altLang="en-US" sz="2400" dirty="0"/>
              <a:t> high-dimensional feature space, surely the task of finding the maximum-margin separator becomes computationally intractable?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The mathematics is all linear, which is good, but the vectors have a huge number of components.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 taking the scalar product of two vectors is very expensive.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way to keep things tractable is to use – The Kernel Trick</a:t>
            </a:r>
            <a:endParaRPr lang="en-US" altLang="en-US" sz="36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4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>
            <a:extLst>
              <a:ext uri="{FF2B5EF4-FFF2-40B4-BE49-F238E27FC236}">
                <a16:creationId xmlns:a16="http://schemas.microsoft.com/office/drawing/2014/main" id="{CC153C7C-4E3C-BAF9-BDFE-EBCEDA8AC5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is it done ?</a:t>
            </a:r>
          </a:p>
        </p:txBody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12B5288C-2605-2B24-C44F-5C889B5B08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11338" y="1449388"/>
            <a:ext cx="8686800" cy="54086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All of the computations that we need to do to find the maximum-margin separator can be expressed in terms of scalar products between pairs of datapoints (in the high-dimensional feature space).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These scalar products are the only part of the computation that depends on the dimensionality of the high-dimensional space.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 if we had a fast way to do the scalar products we would not have to pay a price for solving the learning problem in the high-D space.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kernel trick is just a magic way of doing scalar products a whole lot faster than is usually possible.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It relies on choosing a way of mapping to the high-dimensional feature space that allows fast scalar products.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3D3D2-9722-EE30-FBF0-950D5CE3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58DAA-0383-88D4-CA8B-862A9F84A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Space: In the original input space, data points 𝑥 and 𝑦 might not be linearly separable.</a:t>
            </a:r>
          </a:p>
          <a:p>
            <a:r>
              <a:rPr lang="en-US" dirty="0"/>
              <a:t>Feature Space: Using a mapping function 𝜙(𝑥) the data points are transformed into a higher-dimensional feature space where they might become linearly separable. However, computing ϕ(x) explicitly can be complex and computationally intensive.</a:t>
            </a:r>
          </a:p>
          <a:p>
            <a:r>
              <a:rPr lang="en-US" dirty="0"/>
              <a:t>Kernel Function: A kernel function 𝐾(𝑥,𝑦) computes the dot product 𝜙(𝑥).ϕ(y) in the higher-dimensional space without needing to compute 𝜙(𝑥) and 𝜙(𝑦) directly. This allows SVM to work efficiently in the transformed feature space.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6971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41AE9-3A3A-50C4-1BC7-18357B42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Kernel choice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42814-12A6-3AD6-538C-7E225411C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Linear – when lot of features compared to samples, when data is linearly separable , text classification , document classification etc.</a:t>
            </a:r>
          </a:p>
          <a:p>
            <a:r>
              <a:rPr lang="en-IN" dirty="0"/>
              <a:t>Radial Basis Function Kernel (RBF) – Default  choice , complex non linear relationship </a:t>
            </a:r>
          </a:p>
          <a:p>
            <a:r>
              <a:rPr lang="en-IN" dirty="0"/>
              <a:t>Polynomial Kernel – For data with polynomial behaviour like in computer vision , image recognition etc. </a:t>
            </a:r>
          </a:p>
          <a:p>
            <a:r>
              <a:rPr lang="en-IN" dirty="0"/>
              <a:t>Sigmoid Kernel – when sigmoid distribution </a:t>
            </a:r>
          </a:p>
        </p:txBody>
      </p:sp>
    </p:spTree>
    <p:extLst>
      <p:ext uri="{BB962C8B-B14F-4D97-AF65-F5344CB8AC3E}">
        <p14:creationId xmlns:p14="http://schemas.microsoft.com/office/powerpoint/2010/main" val="484363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565</Words>
  <Application>Microsoft Office PowerPoint</Application>
  <PresentationFormat>Widescreen</PresentationFormat>
  <Paragraphs>34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Times New Roman</vt:lpstr>
      <vt:lpstr>Office Theme</vt:lpstr>
      <vt:lpstr>Support Vector Machine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Problems with linear SVM</vt:lpstr>
      <vt:lpstr>Kernel:  A function that transforms the input data into a higher-dimensional space to make it easier to find a hyperplane that separates the classes. Common kernels include linear, polynomial, radial basis function (RBF), and sigmoid.</vt:lpstr>
      <vt:lpstr>PowerPoint Presentation</vt:lpstr>
      <vt:lpstr>PowerPoint Presentation</vt:lpstr>
      <vt:lpstr>PowerPoint Presentation</vt:lpstr>
      <vt:lpstr>Hands on in R </vt:lpstr>
      <vt:lpstr>Knime</vt:lpstr>
      <vt:lpstr>PowerPoint Presentation</vt:lpstr>
      <vt:lpstr>How is it done ?</vt:lpstr>
      <vt:lpstr>PowerPoint Presentation</vt:lpstr>
      <vt:lpstr>Kernel choice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Vector Machine</dc:title>
  <dc:creator>Abhishek Srivastava</dc:creator>
  <cp:lastModifiedBy>Abhishek Srivastava</cp:lastModifiedBy>
  <cp:revision>13</cp:revision>
  <dcterms:created xsi:type="dcterms:W3CDTF">2024-03-03T06:10:40Z</dcterms:created>
  <dcterms:modified xsi:type="dcterms:W3CDTF">2025-01-05T12:48:46Z</dcterms:modified>
</cp:coreProperties>
</file>