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57" r:id="rId4"/>
    <p:sldId id="258" r:id="rId5"/>
    <p:sldId id="259" r:id="rId6"/>
    <p:sldId id="274" r:id="rId7"/>
    <p:sldId id="277" r:id="rId8"/>
    <p:sldId id="278" r:id="rId9"/>
    <p:sldId id="279" r:id="rId10"/>
    <p:sldId id="280" r:id="rId11"/>
    <p:sldId id="2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21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9:38:32.2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0 157 8196,'106'-33'128,"30"-1"-256,17-2 80,-30 12-1329,-3-6-3073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9:39:14.3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 9076,'0'0'16,"57"-14"-240,-29 0-3730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9:49:32.8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1 559 11077,'0'0'640,"16"-52"-448,-8 32-160,7 4-32,3-1-128,10 1-80,9-2-64,16-8-192,34-16 96,40-27-96,29-23-81,26-13-735,-39 19-1922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9:49:33.4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1299 9845,'0'0'4962,"-50"-36"-4642,27 10 336,8-6-320,15-1-288,26-7-48,51-14 48,70-19 16,95-29 49,64-20 207,51-10-160,41-20-160,23-10-160,51-24-1521,-98 37-2945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9:49:58.3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3461 275 8532,'0'0'2729,"1"-6"-2246,0 1-441,-1 0 0,0 0 0,0 0 0,0 0 0,0 0 0,-1 0 0,0 1 0,0-1 1,0 0-1,-1 0 0,1 1 0,-1-1 0,0 1 0,-1 0 0,1-1 0,-1 1 0,0 0 0,0 0 0,0 1 0,-5-5 0,-6-6-214,-1 0-1,-1 2 1,-1 0-1,1 1 1,-2 1-1,0 0 1,0 1-1,0 1 1,-1 1-1,0 1 1,-34-7-1,-18 0 335,-135-6 0,179 18 93,-80-7-1,0 6 1,0 4-1,0 5 1,-112 22-1,134-11-270,1 3 0,1 4-1,2 3 1,0 4-1,2 3 1,-127 79 0,-1 35-1906,-241 223 1,283-228 1415,20-24 609,-127 115-61,237-199 288,1 1 0,1 1 1,3 2-1,1 1 0,-25 47 0,39-55-174,1 1 1,2 0-1,1 1 0,2 0 0,1 1 0,2-1 0,1 2 0,2-1 1,2 0-1,5 60 0,6-7-394,3 0 0,4-1 0,33 97 0,-25-108-869,3-1 0,4-1 0,56 96-1,-44-99 952,4-1-1,2-3 1,62 64-1,-44-62 397,2-4-1,4-3 1,2-3-1,2-3 1,3-4 0,170 81-1,-144-87-736,3-5 0,1-5-1,170 34 1,146-14 2046,-186-45 1002,244-18 0,-310-8-1550,0-7 0,196-50 0,-247 38-719,-3-5 1,-1-5-1,190-96 1,-221 89-370,-2-3 1,-2-5 0,-3-2-1,-3-5 1,82-84-1,-111 97-455,-1-3 0,-3-1 0,-3-2 0,-2-3 0,44-85 0,-69 114 437,-2-1 0,-2 0-1,-1-1 1,-1 0 0,-2 0 0,-1-1-1,-2 0 1,-1 0 0,-2-1-1,-2 1 1,-1 0 0,-11-70-1,-2 48 517,-2 0-1,-3 1 0,-3 0 1,-2 2-1,-2 1 0,-2 0 1,-68-91-1,13 38 234,-4 4 1,-141-128-1,98 115-526,-6 6-1,-4 6 0,-4 6 1,-218-109-1,155 108-939,-3 8 1,-417-115-1,299 125-1232,44 18-1508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F1E7F-7B15-451A-815F-E2F541DEA209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48F5-7948-4CFB-AB87-C21F1D7A37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906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528977C-7959-312F-D467-3C348BC175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C31FC2-494B-432D-9FED-B82B21E20744}" type="slidenum">
              <a:rPr lang="sv-SE" altLang="en-US"/>
              <a:pPr/>
              <a:t>6</a:t>
            </a:fld>
            <a:endParaRPr lang="sv-SE" altLang="en-US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0017C27C-7280-41F2-E587-AAE8448D25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F1E42AAE-4C7B-351F-D806-14112A13C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5809-C9A3-7488-0150-49D4AC1FA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96AA92-2B07-F680-FCE4-6B43447592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6270A-202B-F0E4-BBAC-AF37700C7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F4218-A3B1-7757-7547-D0E51C0EC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E7F6F-32AC-F14C-F1F4-4004E73B4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1753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FCBE7-E225-056D-AA2D-5A33BA239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E0C20-E2E7-75AB-FD94-508C2F7D8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AF359-B1DD-12A5-771E-BEAFF9C48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0D085-8C20-E06B-DD45-0E279CD8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3AD32-A13A-564D-9D6C-57C308304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2864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E60C4-2D6C-AA07-A704-60DA6C7B8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93D6E-2DF3-D45C-CFC8-C67D259C0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4B63F-B39B-C687-02BB-44DB16E2D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0161A-80FA-01EC-89EF-97A4C52AD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A8EDA-3BC4-C826-D857-BDD219515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8693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3E2B5-146B-77E1-DD0C-F6B0470D2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872C-4E0D-22F2-7ECC-0DA2D2F644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1973FB-B5A7-4DC9-C59A-C971266BC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0A3F1-F431-5A18-544F-564E43655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2F4907-0F31-6D08-8FC5-04CF31FFE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66CD7-5672-04E8-9B72-05E416C6A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4563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BFE45-32D1-A3EA-CF2A-4FEE0DA02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2E204B-953F-5222-D3AC-26778312A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DABAC7-0530-7941-43D1-E9504BD6F2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CAAE4D-0BE5-9B09-A5BC-E9F009E03C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8D21D3-37B0-C094-0A59-B6650FD1BA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8710E0-4B8D-62F0-580A-BC20F26B2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EEEAFD-2561-EAD8-C593-DDB24E3C5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7B0BF9-92B6-99A5-C593-191BC2C63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2729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367A0-1A08-D149-4857-C082EF13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3F0378-2B52-14AE-BF00-D86D51814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02CE6B-68AD-B3AE-4C4E-BC63E7E4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AC0DB0-C9AE-5B5F-F900-7CC226E0C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475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38BE31-3A3B-7DF8-E724-B3DEC8D9F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6167C9-7FCC-4809-DC64-7D3D1B761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B8B7F2-82F7-9541-714C-8ECAD2CDD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4801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AE107-DBF4-EF2C-08C3-65ED339C6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05366-F12D-DAE7-8B46-F5B781A1C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E58D3-19D4-DFB8-B04B-2C31A19EB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A60728-9FA9-AEAF-4A57-0C99FB7DF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6FFB4F-08F7-D918-87A9-3BA4A71A5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42122-7621-F9C2-3975-8B7A3BA42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6708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4F5C1-5AC3-D6E3-957A-ECB589352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DD83F0-371F-4D5F-47F9-739D62D83C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FF388-6C4B-6D88-2B1F-F25886B73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F3569-FEC7-BE1C-1B16-2EF7B0E97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E9CF4D-09A1-4248-B35B-73F0B8FB6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9C2246-71DB-EB88-4E76-61C262BDD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7505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C3E74-E739-5B6E-42AA-AC3592474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A3DF6B-1098-3DD6-4289-CCF5AEBD3A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7C568-54A3-9CDF-CEF9-4D45446D1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392AF-3B8F-955F-6382-6C6605C8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5BA8E-43F5-CCD9-952D-F61027CF8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9224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547163-1016-E3F1-575F-06A6009CD8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E8516F-E448-C6B9-C503-CA2566EA57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0019B6-364A-808B-A988-906763E74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BC96E-9160-169C-D002-64F9EECC9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8E061-FA3D-D9A0-16F2-088035D6B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7186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56C3D8-9802-3819-502E-F046BC3AD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E76888-2A93-7D0D-5D9C-1F1AE96B8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8B621-7B05-75DC-C8F7-FEEAA83B91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5AB209-1EEC-402B-AAE1-5E36FFAC867A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46F50-18AA-ECED-DDDA-A474473EE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5C34C-2F8B-5B14-20BB-68BBCD2C7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4282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customXml" Target="../ink/ink4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0195B-6C99-DB73-1142-0C602D3788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Support Vector Machine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49E06-1281-8F48-B36F-D5F616D2E9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2074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5EE7F-A502-5BE0-E886-0BA370D14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Supervised </a:t>
            </a:r>
          </a:p>
        </p:txBody>
      </p:sp>
    </p:spTree>
    <p:extLst>
      <p:ext uri="{BB962C8B-B14F-4D97-AF65-F5344CB8AC3E}">
        <p14:creationId xmlns:p14="http://schemas.microsoft.com/office/powerpoint/2010/main" val="3941589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lassification of support vectors on hyper plane | svm">
            <a:extLst>
              <a:ext uri="{FF2B5EF4-FFF2-40B4-BE49-F238E27FC236}">
                <a16:creationId xmlns:a16="http://schemas.microsoft.com/office/drawing/2014/main" id="{1442ED50-0572-8220-7E16-1ADB0477A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326" y="1164711"/>
            <a:ext cx="6336917" cy="452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15B692FB-BD2C-CAD5-AD60-EA393A67142C}"/>
                  </a:ext>
                </a:extLst>
              </p14:cNvPr>
              <p14:cNvContentPartPr/>
              <p14:nvPr/>
            </p14:nvContentPartPr>
            <p14:xfrm>
              <a:off x="7786821" y="3564042"/>
              <a:ext cx="230040" cy="568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15B692FB-BD2C-CAD5-AD60-EA393A67142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82501" y="3559722"/>
                <a:ext cx="23868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4F06D277-FDC0-6F13-6C5E-FBE67BFA9D47}"/>
                  </a:ext>
                </a:extLst>
              </p14:cNvPr>
              <p14:cNvContentPartPr/>
              <p14:nvPr/>
            </p14:nvContentPartPr>
            <p14:xfrm>
              <a:off x="5708541" y="3516882"/>
              <a:ext cx="31320" cy="104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4F06D277-FDC0-6F13-6C5E-FBE67BFA9D4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04221" y="3512562"/>
                <a:ext cx="3996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4580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ree hyper planes_1 | svm">
            <a:extLst>
              <a:ext uri="{FF2B5EF4-FFF2-40B4-BE49-F238E27FC236}">
                <a16:creationId xmlns:a16="http://schemas.microsoft.com/office/drawing/2014/main" id="{B2C4D053-6CE2-F0BD-19F8-DBA63B003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231" y="907659"/>
            <a:ext cx="7138913" cy="504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660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uide on Support Vector Machine (SVM) Algorithm">
            <a:extLst>
              <a:ext uri="{FF2B5EF4-FFF2-40B4-BE49-F238E27FC236}">
                <a16:creationId xmlns:a16="http://schemas.microsoft.com/office/drawing/2014/main" id="{F096EA2E-27FD-6D3C-06C5-1C9906E27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259" y="939613"/>
            <a:ext cx="4572000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265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8AFF8CA0-5010-40CC-412C-D68881652A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/>
              <a:t>Problems with linear SVM</a:t>
            </a:r>
          </a:p>
        </p:txBody>
      </p:sp>
      <p:grpSp>
        <p:nvGrpSpPr>
          <p:cNvPr id="28710" name="Group 38">
            <a:extLst>
              <a:ext uri="{FF2B5EF4-FFF2-40B4-BE49-F238E27FC236}">
                <a16:creationId xmlns:a16="http://schemas.microsoft.com/office/drawing/2014/main" id="{02951A79-94FA-A59B-5C12-A66E0612B44F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1600200"/>
            <a:ext cx="5538788" cy="4191000"/>
            <a:chOff x="1296" y="1008"/>
            <a:chExt cx="3489" cy="2640"/>
          </a:xfrm>
        </p:grpSpPr>
        <p:sp>
          <p:nvSpPr>
            <p:cNvPr id="28694" name="Line 22">
              <a:extLst>
                <a:ext uri="{FF2B5EF4-FFF2-40B4-BE49-F238E27FC236}">
                  <a16:creationId xmlns:a16="http://schemas.microsoft.com/office/drawing/2014/main" id="{D2FD379D-4628-0E37-3461-4B6A6C6983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40" y="1008"/>
              <a:ext cx="0" cy="2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grpSp>
          <p:nvGrpSpPr>
            <p:cNvPr id="28709" name="Group 37">
              <a:extLst>
                <a:ext uri="{FF2B5EF4-FFF2-40B4-BE49-F238E27FC236}">
                  <a16:creationId xmlns:a16="http://schemas.microsoft.com/office/drawing/2014/main" id="{8FA27A85-6754-E2AA-F676-EA4161E790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6" y="1248"/>
              <a:ext cx="3489" cy="2032"/>
              <a:chOff x="1296" y="1248"/>
              <a:chExt cx="3489" cy="2032"/>
            </a:xfrm>
          </p:grpSpPr>
          <p:sp>
            <p:nvSpPr>
              <p:cNvPr id="28707" name="Oval 35">
                <a:extLst>
                  <a:ext uri="{FF2B5EF4-FFF2-40B4-BE49-F238E27FC236}">
                    <a16:creationId xmlns:a16="http://schemas.microsoft.com/office/drawing/2014/main" id="{A2E307DD-0BA0-2D9B-A0AE-63F7F11D2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1680"/>
                <a:ext cx="1152" cy="115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76" name="Oval 4">
                <a:extLst>
                  <a:ext uri="{FF2B5EF4-FFF2-40B4-BE49-F238E27FC236}">
                    <a16:creationId xmlns:a16="http://schemas.microsoft.com/office/drawing/2014/main" id="{522600A3-40E1-277E-020A-CD1499E42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536"/>
                <a:ext cx="103" cy="11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77" name="Oval 5">
                <a:extLst>
                  <a:ext uri="{FF2B5EF4-FFF2-40B4-BE49-F238E27FC236}">
                    <a16:creationId xmlns:a16="http://schemas.microsoft.com/office/drawing/2014/main" id="{2A4CC12D-E4F1-81AB-9F98-277D2C5702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1488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78" name="Oval 6">
                <a:extLst>
                  <a:ext uri="{FF2B5EF4-FFF2-40B4-BE49-F238E27FC236}">
                    <a16:creationId xmlns:a16="http://schemas.microsoft.com/office/drawing/2014/main" id="{23D67620-A2B0-96AE-7328-355955725C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928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79" name="Oval 7">
                <a:extLst>
                  <a:ext uri="{FF2B5EF4-FFF2-40B4-BE49-F238E27FC236}">
                    <a16:creationId xmlns:a16="http://schemas.microsoft.com/office/drawing/2014/main" id="{396102EF-DEBE-D9E0-C844-3C3DA890E1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3072"/>
                <a:ext cx="103" cy="11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0" name="Oval 8">
                <a:extLst>
                  <a:ext uri="{FF2B5EF4-FFF2-40B4-BE49-F238E27FC236}">
                    <a16:creationId xmlns:a16="http://schemas.microsoft.com/office/drawing/2014/main" id="{1E484D24-9B92-9CAA-A413-93C2DC14DB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4" y="3120"/>
                <a:ext cx="103" cy="11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1" name="Oval 9">
                <a:extLst>
                  <a:ext uri="{FF2B5EF4-FFF2-40B4-BE49-F238E27FC236}">
                    <a16:creationId xmlns:a16="http://schemas.microsoft.com/office/drawing/2014/main" id="{8F657001-B1AE-ECE5-2E0E-85B8445EF9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3168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2" name="Oval 10">
                <a:extLst>
                  <a:ext uri="{FF2B5EF4-FFF2-40B4-BE49-F238E27FC236}">
                    <a16:creationId xmlns:a16="http://schemas.microsoft.com/office/drawing/2014/main" id="{BC5CEDF9-CC53-F426-AC0F-E4EE779A35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248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3" name="Oval 11">
                <a:extLst>
                  <a:ext uri="{FF2B5EF4-FFF2-40B4-BE49-F238E27FC236}">
                    <a16:creationId xmlns:a16="http://schemas.microsoft.com/office/drawing/2014/main" id="{0C93BB71-E730-C39C-3D6B-156A355BF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" y="2784"/>
                <a:ext cx="104" cy="11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4" name="Oval 12">
                <a:extLst>
                  <a:ext uri="{FF2B5EF4-FFF2-40B4-BE49-F238E27FC236}">
                    <a16:creationId xmlns:a16="http://schemas.microsoft.com/office/drawing/2014/main" id="{FB32B268-5CB4-0370-43F2-ECCA12525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2880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5" name="Oval 13">
                <a:extLst>
                  <a:ext uri="{FF2B5EF4-FFF2-40B4-BE49-F238E27FC236}">
                    <a16:creationId xmlns:a16="http://schemas.microsoft.com/office/drawing/2014/main" id="{ADFC9165-2E61-1772-344A-479AD398B8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4" y="2448"/>
                <a:ext cx="103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6" name="Oval 14">
                <a:extLst>
                  <a:ext uri="{FF2B5EF4-FFF2-40B4-BE49-F238E27FC236}">
                    <a16:creationId xmlns:a16="http://schemas.microsoft.com/office/drawing/2014/main" id="{F1092A74-3FDF-2632-86FF-B3F7EAD524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4" y="2016"/>
                <a:ext cx="104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7" name="Oval 15">
                <a:extLst>
                  <a:ext uri="{FF2B5EF4-FFF2-40B4-BE49-F238E27FC236}">
                    <a16:creationId xmlns:a16="http://schemas.microsoft.com/office/drawing/2014/main" id="{ECE421FF-82C9-166E-21F8-E8A1482DF3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592"/>
                <a:ext cx="103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8" name="Oval 16">
                <a:extLst>
                  <a:ext uri="{FF2B5EF4-FFF2-40B4-BE49-F238E27FC236}">
                    <a16:creationId xmlns:a16="http://schemas.microsoft.com/office/drawing/2014/main" id="{2FD7AC85-B372-6B0E-B97A-00AAA69AB0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160"/>
                <a:ext cx="104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9" name="Oval 17">
                <a:extLst>
                  <a:ext uri="{FF2B5EF4-FFF2-40B4-BE49-F238E27FC236}">
                    <a16:creationId xmlns:a16="http://schemas.microsoft.com/office/drawing/2014/main" id="{F07A7556-86A7-5B1F-293A-DF1828160B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6" y="1776"/>
                <a:ext cx="103" cy="11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0" name="Oval 18">
                <a:extLst>
                  <a:ext uri="{FF2B5EF4-FFF2-40B4-BE49-F238E27FC236}">
                    <a16:creationId xmlns:a16="http://schemas.microsoft.com/office/drawing/2014/main" id="{042CDC54-BDF2-2CFF-79F4-1C3450064B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6" y="2400"/>
                <a:ext cx="104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1" name="Oval 19">
                <a:extLst>
                  <a:ext uri="{FF2B5EF4-FFF2-40B4-BE49-F238E27FC236}">
                    <a16:creationId xmlns:a16="http://schemas.microsoft.com/office/drawing/2014/main" id="{B037C58F-6FB7-2C4D-378A-6C0DCC9EC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4" y="1968"/>
                <a:ext cx="103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2" name="Oval 20">
                <a:extLst>
                  <a:ext uri="{FF2B5EF4-FFF2-40B4-BE49-F238E27FC236}">
                    <a16:creationId xmlns:a16="http://schemas.microsoft.com/office/drawing/2014/main" id="{01A4DC15-8707-DFF7-99CB-AF6ECB84EB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2064"/>
                <a:ext cx="103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3" name="Oval 21">
                <a:extLst>
                  <a:ext uri="{FF2B5EF4-FFF2-40B4-BE49-F238E27FC236}">
                    <a16:creationId xmlns:a16="http://schemas.microsoft.com/office/drawing/2014/main" id="{0DF60A7A-27A0-517D-6063-D6E1A43E96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2" y="2160"/>
                <a:ext cx="104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5" name="Line 23">
                <a:extLst>
                  <a:ext uri="{FF2B5EF4-FFF2-40B4-BE49-F238E27FC236}">
                    <a16:creationId xmlns:a16="http://schemas.microsoft.com/office/drawing/2014/main" id="{E8CFD190-8653-DC47-D5D3-F145ABDF94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2304"/>
                <a:ext cx="3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8696" name="Oval 24">
                <a:extLst>
                  <a:ext uri="{FF2B5EF4-FFF2-40B4-BE49-F238E27FC236}">
                    <a16:creationId xmlns:a16="http://schemas.microsoft.com/office/drawing/2014/main" id="{94DD471D-C301-33B4-AB66-A03C4421E0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9" y="2777"/>
                <a:ext cx="70" cy="11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7" name="Oval 25">
                <a:extLst>
                  <a:ext uri="{FF2B5EF4-FFF2-40B4-BE49-F238E27FC236}">
                    <a16:creationId xmlns:a16="http://schemas.microsoft.com/office/drawing/2014/main" id="{172F97D5-9002-A429-8C5D-FC112AC2F7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9" y="3000"/>
                <a:ext cx="70" cy="11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8" name="Text Box 26">
                <a:extLst>
                  <a:ext uri="{FF2B5EF4-FFF2-40B4-BE49-F238E27FC236}">
                    <a16:creationId xmlns:a16="http://schemas.microsoft.com/office/drawing/2014/main" id="{27FBE401-65EC-B0FF-58A4-E609BFAE1F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32" y="2740"/>
                <a:ext cx="37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400"/>
                  <a:t>=-1</a:t>
                </a:r>
              </a:p>
            </p:txBody>
          </p:sp>
          <p:sp>
            <p:nvSpPr>
              <p:cNvPr id="28699" name="Text Box 27">
                <a:extLst>
                  <a:ext uri="{FF2B5EF4-FFF2-40B4-BE49-F238E27FC236}">
                    <a16:creationId xmlns:a16="http://schemas.microsoft.com/office/drawing/2014/main" id="{FE1B32D2-BD0C-7385-52B3-BB31DD661F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32" y="2963"/>
                <a:ext cx="428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400"/>
                  <a:t>=+1</a:t>
                </a:r>
              </a:p>
            </p:txBody>
          </p:sp>
          <p:sp>
            <p:nvSpPr>
              <p:cNvPr id="28704" name="Oval 32">
                <a:extLst>
                  <a:ext uri="{FF2B5EF4-FFF2-40B4-BE49-F238E27FC236}">
                    <a16:creationId xmlns:a16="http://schemas.microsoft.com/office/drawing/2014/main" id="{E048293F-E0C8-8785-4CBF-61B5F437B5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1248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705" name="Oval 33">
                <a:extLst>
                  <a:ext uri="{FF2B5EF4-FFF2-40B4-BE49-F238E27FC236}">
                    <a16:creationId xmlns:a16="http://schemas.microsoft.com/office/drawing/2014/main" id="{9619FF6F-089B-BDAE-78D1-724ED471DF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1296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706" name="Oval 34">
                <a:extLst>
                  <a:ext uri="{FF2B5EF4-FFF2-40B4-BE49-F238E27FC236}">
                    <a16:creationId xmlns:a16="http://schemas.microsoft.com/office/drawing/2014/main" id="{50EF9C3B-B2F4-0A15-B2DF-A1F30CD1EB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1584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sp>
        <p:nvSpPr>
          <p:cNvPr id="28708" name="Text Box 36">
            <a:extLst>
              <a:ext uri="{FF2B5EF4-FFF2-40B4-BE49-F238E27FC236}">
                <a16:creationId xmlns:a16="http://schemas.microsoft.com/office/drawing/2014/main" id="{FEBB0781-E142-F1D6-9B7F-C44C1993D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1" y="5795963"/>
            <a:ext cx="45099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What if the decision function is not a linear?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9" name="Rectangle 3">
            <a:extLst>
              <a:ext uri="{FF2B5EF4-FFF2-40B4-BE49-F238E27FC236}">
                <a16:creationId xmlns:a16="http://schemas.microsoft.com/office/drawing/2014/main" id="{3A54BE73-02F9-109A-8873-3D4C3A3DFA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233489"/>
            <a:ext cx="8229600" cy="4892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If we map the input vectors into a </a:t>
            </a:r>
            <a:r>
              <a:rPr lang="en-US" altLang="en-US" sz="2400" dirty="0">
                <a:solidFill>
                  <a:srgbClr val="FF0000"/>
                </a:solidFill>
              </a:rPr>
              <a:t>very</a:t>
            </a:r>
            <a:r>
              <a:rPr lang="en-US" altLang="en-US" sz="2400" dirty="0"/>
              <a:t> high-dimensional feature space, surely the task of finding the maximum-margin separator becomes computationally intractable?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The mathematics is all linear, which is good, but the vectors have a huge number of components.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So taking the scalar product of two vectors is very expensive.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way to keep things tractable is to use – The Kernel Trick</a:t>
            </a:r>
            <a:endParaRPr lang="en-US" altLang="en-US" sz="36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en-US" altLang="en-US" sz="24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>
            <a:extLst>
              <a:ext uri="{FF2B5EF4-FFF2-40B4-BE49-F238E27FC236}">
                <a16:creationId xmlns:a16="http://schemas.microsoft.com/office/drawing/2014/main" id="{CC153C7C-4E3C-BAF9-BDFE-EBCEDA8AC5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is it done ?</a:t>
            </a:r>
          </a:p>
        </p:txBody>
      </p:sp>
      <p:sp>
        <p:nvSpPr>
          <p:cNvPr id="348163" name="Rectangle 3">
            <a:extLst>
              <a:ext uri="{FF2B5EF4-FFF2-40B4-BE49-F238E27FC236}">
                <a16:creationId xmlns:a16="http://schemas.microsoft.com/office/drawing/2014/main" id="{12B5288C-2605-2B24-C44F-5C889B5B08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11338" y="1449388"/>
            <a:ext cx="8686800" cy="54086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All of the computations that we need to do to find the maximum-margin separator can be expressed in terms of scalar products between pairs of datapoints (in the high-dimensional feature space).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These scalar products are the only part of the computation that depends on the dimensionality of the high-dimensional space.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So if we had a fast way to do the scalar products we would not have to pay a price for solving the learning problem in the high-D space.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kernel trick is just a magic way of doing scalar products a whole lot faster than is usually possible.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It relies on choosing a way of mapping to the high-dimensional feature space that allows fast scalar products.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e Kernel Trick in Support Vector Classification | by Drew Wilimitis |  Towards Data Science">
            <a:extLst>
              <a:ext uri="{FF2B5EF4-FFF2-40B4-BE49-F238E27FC236}">
                <a16:creationId xmlns:a16="http://schemas.microsoft.com/office/drawing/2014/main" id="{FA543F1D-4EEC-0EC6-C01C-71FC6E0E7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1104900"/>
            <a:ext cx="83058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189FACF-19AC-CEC0-16FC-49910C64443D}"/>
                  </a:ext>
                </a:extLst>
              </p14:cNvPr>
              <p14:cNvContentPartPr/>
              <p14:nvPr/>
            </p14:nvContentPartPr>
            <p14:xfrm>
              <a:off x="8402188" y="1780962"/>
              <a:ext cx="313920" cy="2016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189FACF-19AC-CEC0-16FC-49910C64443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97868" y="1776642"/>
                <a:ext cx="322560" cy="21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B07B3F08-857F-87D5-4491-612F656371D7}"/>
                  </a:ext>
                </a:extLst>
              </p14:cNvPr>
              <p14:cNvContentPartPr/>
              <p14:nvPr/>
            </p14:nvContentPartPr>
            <p14:xfrm>
              <a:off x="8806468" y="3199722"/>
              <a:ext cx="1015560" cy="4676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B07B3F08-857F-87D5-4491-612F656371D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02148" y="3195402"/>
                <a:ext cx="1024200" cy="47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02787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upport Vector Machine(S.V.M) — Classifiers and Kernels | by apurv jain |  Medium">
            <a:extLst>
              <a:ext uri="{FF2B5EF4-FFF2-40B4-BE49-F238E27FC236}">
                <a16:creationId xmlns:a16="http://schemas.microsoft.com/office/drawing/2014/main" id="{D8CB175D-D237-467A-7EA0-4E8247B85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927" y="1514768"/>
            <a:ext cx="798195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10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e intuition behind kernel methods">
            <a:extLst>
              <a:ext uri="{FF2B5EF4-FFF2-40B4-BE49-F238E27FC236}">
                <a16:creationId xmlns:a16="http://schemas.microsoft.com/office/drawing/2014/main" id="{2D7CA4B5-C3AC-5054-4450-637959BA4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766308F-BDA9-06D9-BF35-89EC863DD5DF}"/>
                  </a:ext>
                </a:extLst>
              </p14:cNvPr>
              <p14:cNvContentPartPr/>
              <p14:nvPr/>
            </p14:nvContentPartPr>
            <p14:xfrm>
              <a:off x="1319548" y="2826762"/>
              <a:ext cx="1931040" cy="1447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766308F-BDA9-06D9-BF35-89EC863DD5D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5228" y="2822442"/>
                <a:ext cx="1939680" cy="145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03461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221</Words>
  <Application>Microsoft Office PowerPoint</Application>
  <PresentationFormat>Widescreen</PresentationFormat>
  <Paragraphs>17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Support Vector Machine</vt:lpstr>
      <vt:lpstr>PowerPoint Presentation</vt:lpstr>
      <vt:lpstr>PowerPoint Presentation</vt:lpstr>
      <vt:lpstr>PowerPoint Presentation</vt:lpstr>
      <vt:lpstr>PowerPoint Presentation</vt:lpstr>
      <vt:lpstr>Problems with linear SVM</vt:lpstr>
      <vt:lpstr>PowerPoint Presentation</vt:lpstr>
      <vt:lpstr>How is it done ?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 Vector Machine</dc:title>
  <dc:creator>Abhishek Srivastava</dc:creator>
  <cp:lastModifiedBy>Abhishek Srivastava</cp:lastModifiedBy>
  <cp:revision>5</cp:revision>
  <dcterms:created xsi:type="dcterms:W3CDTF">2024-03-03T06:10:40Z</dcterms:created>
  <dcterms:modified xsi:type="dcterms:W3CDTF">2024-04-22T11:11:21Z</dcterms:modified>
</cp:coreProperties>
</file>