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69"/>
  </p:notesMasterIdLst>
  <p:handoutMasterIdLst>
    <p:handoutMasterId r:id="rId70"/>
  </p:handoutMasterIdLst>
  <p:sldIdLst>
    <p:sldId id="344" r:id="rId2"/>
    <p:sldId id="345" r:id="rId3"/>
    <p:sldId id="426"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73" r:id="rId20"/>
    <p:sldId id="374" r:id="rId21"/>
    <p:sldId id="375" r:id="rId22"/>
    <p:sldId id="376" r:id="rId23"/>
    <p:sldId id="423"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4" r:id="rId37"/>
    <p:sldId id="395" r:id="rId38"/>
    <p:sldId id="396" r:id="rId39"/>
    <p:sldId id="397" r:id="rId40"/>
    <p:sldId id="424" r:id="rId41"/>
    <p:sldId id="398" r:id="rId42"/>
    <p:sldId id="399" r:id="rId43"/>
    <p:sldId id="400" r:id="rId44"/>
    <p:sldId id="401" r:id="rId45"/>
    <p:sldId id="402" r:id="rId46"/>
    <p:sldId id="403" r:id="rId47"/>
    <p:sldId id="404" r:id="rId48"/>
    <p:sldId id="405" r:id="rId49"/>
    <p:sldId id="406" r:id="rId50"/>
    <p:sldId id="425" r:id="rId51"/>
    <p:sldId id="407" r:id="rId52"/>
    <p:sldId id="408" r:id="rId53"/>
    <p:sldId id="409" r:id="rId54"/>
    <p:sldId id="410" r:id="rId55"/>
    <p:sldId id="411" r:id="rId56"/>
    <p:sldId id="412" r:id="rId57"/>
    <p:sldId id="413" r:id="rId58"/>
    <p:sldId id="414" r:id="rId59"/>
    <p:sldId id="377" r:id="rId60"/>
    <p:sldId id="422" r:id="rId61"/>
    <p:sldId id="421" r:id="rId62"/>
    <p:sldId id="420" r:id="rId63"/>
    <p:sldId id="419" r:id="rId64"/>
    <p:sldId id="289" r:id="rId65"/>
    <p:sldId id="353" r:id="rId66"/>
    <p:sldId id="346" r:id="rId67"/>
    <p:sldId id="347"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69C"/>
    <a:srgbClr val="B3A2C7"/>
    <a:srgbClr val="CC9900"/>
    <a:srgbClr val="A3C167"/>
    <a:srgbClr val="800040"/>
    <a:srgbClr val="FFF5DB"/>
    <a:srgbClr val="E9DEA7"/>
    <a:srgbClr val="CCFF66"/>
    <a:srgbClr val="FAC200"/>
    <a:srgbClr val="C9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44" autoAdjust="0"/>
    <p:restoredTop sz="86121" autoAdjust="0"/>
  </p:normalViewPr>
  <p:slideViewPr>
    <p:cSldViewPr snapToGrid="0">
      <p:cViewPr varScale="1">
        <p:scale>
          <a:sx n="76" d="100"/>
          <a:sy n="76" d="100"/>
        </p:scale>
        <p:origin x="1493" y="67"/>
      </p:cViewPr>
      <p:guideLst>
        <p:guide orient="horz"/>
        <p:guide/>
      </p:guideLst>
    </p:cSldViewPr>
  </p:slideViewPr>
  <p:notesTextViewPr>
    <p:cViewPr>
      <p:scale>
        <a:sx n="100" d="100"/>
        <a:sy n="100" d="100"/>
      </p:scale>
      <p:origin x="0" y="0"/>
    </p:cViewPr>
  </p:notesTextViewPr>
  <p:sorterViewPr>
    <p:cViewPr>
      <p:scale>
        <a:sx n="158" d="100"/>
        <a:sy n="158" d="100"/>
      </p:scale>
      <p:origin x="0" y="22664"/>
    </p:cViewPr>
  </p:sorterViewPr>
  <p:notesViewPr>
    <p:cSldViewPr>
      <p:cViewPr>
        <p:scale>
          <a:sx n="147" d="100"/>
          <a:sy n="147" d="100"/>
        </p:scale>
        <p:origin x="-1712" y="128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DF15FA-6B4E-4FED-9D12-E83FDD547227}" type="slidenum">
              <a:rPr lang="en-US" smtClean="0"/>
              <a:pPr/>
              <a:t>‹#›</a:t>
            </a:fld>
            <a:endParaRPr lang="en-US"/>
          </a:p>
        </p:txBody>
      </p:sp>
    </p:spTree>
    <p:extLst>
      <p:ext uri="{BB962C8B-B14F-4D97-AF65-F5344CB8AC3E}">
        <p14:creationId xmlns:p14="http://schemas.microsoft.com/office/powerpoint/2010/main" val="1921802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AA24F5-E131-4EBA-BC25-A81BE41A1852}" type="slidenum">
              <a:rPr lang="en-US" smtClean="0"/>
              <a:pPr/>
              <a:t>‹#›</a:t>
            </a:fld>
            <a:endParaRPr lang="en-US" dirty="0"/>
          </a:p>
        </p:txBody>
      </p:sp>
    </p:spTree>
    <p:extLst>
      <p:ext uri="{BB962C8B-B14F-4D97-AF65-F5344CB8AC3E}">
        <p14:creationId xmlns:p14="http://schemas.microsoft.com/office/powerpoint/2010/main" val="858898701"/>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05000"/>
      </a:lnSpc>
      <a:defRPr sz="1200" kern="1200">
        <a:solidFill>
          <a:schemeClr val="tx1"/>
        </a:solidFill>
        <a:latin typeface="Times New Roman" pitchFamily="18" charset="0"/>
        <a:ea typeface="+mn-ea"/>
        <a:cs typeface="Times New Roman" pitchFamily="18" charset="0"/>
      </a:defRPr>
    </a:lvl1pPr>
    <a:lvl2pPr marL="234950" indent="0" algn="l" defTabSz="914400" rtl="0" eaLnBrk="1" latinLnBrk="0" hangingPunct="1">
      <a:lnSpc>
        <a:spcPct val="105000"/>
      </a:lnSpc>
      <a:defRPr sz="1200" kern="1200">
        <a:solidFill>
          <a:schemeClr val="tx1"/>
        </a:solidFill>
        <a:latin typeface="Times New Roman" pitchFamily="18" charset="0"/>
        <a:ea typeface="+mn-ea"/>
        <a:cs typeface="Times New Roman" pitchFamily="18" charset="0"/>
      </a:defRPr>
    </a:lvl2pPr>
    <a:lvl3pPr marL="457200" indent="0" algn="l" defTabSz="914400" rtl="0" eaLnBrk="1" latinLnBrk="0" hangingPunct="1">
      <a:lnSpc>
        <a:spcPct val="105000"/>
      </a:lnSpc>
      <a:defRPr sz="1200" kern="1200">
        <a:solidFill>
          <a:schemeClr val="tx1"/>
        </a:solidFill>
        <a:latin typeface="Times New Roman" pitchFamily="18" charset="0"/>
        <a:ea typeface="+mn-ea"/>
        <a:cs typeface="Times New Roman" pitchFamily="18" charset="0"/>
      </a:defRPr>
    </a:lvl3pPr>
    <a:lvl4pPr marL="692150" indent="0" algn="l" defTabSz="914400" rtl="0" eaLnBrk="1" latinLnBrk="0" hangingPunct="1">
      <a:lnSpc>
        <a:spcPct val="105000"/>
      </a:lnSpc>
      <a:defRPr sz="1200" kern="1200">
        <a:solidFill>
          <a:schemeClr val="tx1"/>
        </a:solidFill>
        <a:latin typeface="Times New Roman" pitchFamily="18" charset="0"/>
        <a:ea typeface="+mn-ea"/>
        <a:cs typeface="Times New Roman" pitchFamily="18" charset="0"/>
      </a:defRPr>
    </a:lvl4pPr>
    <a:lvl5pPr marL="914400" indent="0" algn="l" defTabSz="914400" rtl="0" eaLnBrk="1" latinLnBrk="0" hangingPunct="1">
      <a:lnSpc>
        <a:spcPct val="105000"/>
      </a:lnSpc>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sz="1100" dirty="0"/>
              <a:t>This is perhaps the most important chapter in the textbook.   It’s worth mentioning to your students that investing extra time to master this chapter will make it easier for them to learn much of the subsequent material in the book. </a:t>
            </a:r>
          </a:p>
          <a:p>
            <a:endParaRPr lang="en-US" sz="1100" dirty="0"/>
          </a:p>
          <a:p>
            <a:r>
              <a:rPr lang="en-US" sz="1100" dirty="0"/>
              <a:t>This is also one of the longest chapters in the textbook, and this PowerPoint file is one of the most graph-intensive.  Many students taking economics for the first time have difficulty grasping the graphs, which are critically important in this and all subsequent chapters in the book.  So an extra degree of hand-holding might be appropriate.  </a:t>
            </a:r>
          </a:p>
          <a:p>
            <a:endParaRPr lang="en-US" sz="1100" dirty="0"/>
          </a:p>
          <a:p>
            <a:r>
              <a:rPr lang="en-US" sz="1100" dirty="0"/>
              <a:t>Accordingly, this PowerPoint has carefully detailed animations that build many of the graphs with great care.  For example, we show a demand or supply schedule next to the axes, and highlight each coordinate pair in the table as the corresponding point appears on the graph.  </a:t>
            </a:r>
          </a:p>
          <a:p>
            <a:endParaRPr lang="en-US" sz="1100" dirty="0"/>
          </a:p>
          <a:p>
            <a:r>
              <a:rPr lang="en-US" sz="1100" dirty="0"/>
              <a:t>Please be assured that the presentation of graphs is more streamlined in subsequent chapters.  In this early chapter, though, we do not want to leave any students behind.  </a:t>
            </a:r>
          </a:p>
          <a:p>
            <a:endParaRPr lang="en-US" sz="1100" dirty="0"/>
          </a:p>
          <a:p>
            <a:r>
              <a:rPr lang="en-US" sz="1100" dirty="0"/>
              <a:t>If your students are already very comfortable with scatter-type graphs, consider simplifying or turning off the animation on these slides in order to get through them faster.</a:t>
            </a:r>
          </a:p>
          <a:p>
            <a:pPr>
              <a:lnSpc>
                <a:spcPct val="90000"/>
              </a:lnSpc>
              <a:spcBef>
                <a:spcPct val="0"/>
              </a:spcBef>
            </a:pPr>
            <a:endParaRPr lang="en-US" sz="1100" dirty="0"/>
          </a:p>
          <a:p>
            <a:pPr eaLnBrk="1" hangingPunct="1">
              <a:lnSpc>
                <a:spcPct val="90000"/>
              </a:lnSpc>
              <a:spcBef>
                <a:spcPct val="0"/>
              </a:spcBef>
            </a:pPr>
            <a:endParaRPr lang="en-US" sz="1100" dirty="0"/>
          </a:p>
        </p:txBody>
      </p:sp>
      <p:sp>
        <p:nvSpPr>
          <p:cNvPr id="4" name="Slide Number Placeholder 3"/>
          <p:cNvSpPr>
            <a:spLocks noGrp="1"/>
          </p:cNvSpPr>
          <p:nvPr>
            <p:ph type="sldNum" sz="quarter" idx="10"/>
          </p:nvPr>
        </p:nvSpPr>
        <p:spPr/>
        <p:txBody>
          <a:bodyPr/>
          <a:lstStyle/>
          <a:p>
            <a:fld id="{4EAA24F5-E131-4EBA-BC25-A81BE41A1852}" type="slidenum">
              <a:rPr lang="en-US" smtClean="0"/>
              <a:pPr/>
              <a:t>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7A3F6BA-F70D-469C-A304-42B3B2F7B24F}" type="slidenum">
              <a:rPr lang="en-US">
                <a:solidFill>
                  <a:prstClr val="black"/>
                </a:solidFill>
                <a:latin typeface="Calibri"/>
              </a:rPr>
              <a:pPr/>
              <a:t>1</a:t>
            </a:fld>
            <a:endParaRPr lang="en-US">
              <a:solidFill>
                <a:prstClr val="black"/>
              </a:solidFill>
              <a:latin typeface="Calibri"/>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B2B3B68-2093-40F5-987D-42DC2C628D66}" type="slidenum">
              <a:rPr lang="en-US" smtClean="0"/>
              <a:pPr/>
              <a:t>3</a:t>
            </a:fld>
            <a:endParaRPr lang="en-US"/>
          </a:p>
        </p:txBody>
      </p:sp>
      <p:sp>
        <p:nvSpPr>
          <p:cNvPr id="7885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62EBF3A-1DCF-4E25-A2B8-EAA660BB9352}" type="slidenum">
              <a:rPr lang="en-US" sz="1200">
                <a:cs typeface="Arial" charset="0"/>
              </a:rPr>
              <a:pPr algn="r"/>
              <a:t>3</a:t>
            </a:fld>
            <a:endParaRPr lang="en-US" sz="1200">
              <a:cs typeface="Arial" charset="0"/>
            </a:endParaRPr>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noFill/>
          <a:ln/>
        </p:spPr>
        <p:txBody>
          <a:bodyPr/>
          <a:lstStyle/>
          <a:p>
            <a:pPr eaLnBrk="1" hangingPunct="1"/>
            <a:r>
              <a:rPr lang="en-US" dirty="0"/>
              <a:t>In the real world, there are relatively few </a:t>
            </a:r>
            <a:r>
              <a:rPr lang="en-US" u="sng" dirty="0"/>
              <a:t>perfectly</a:t>
            </a:r>
            <a:r>
              <a:rPr lang="en-US" dirty="0"/>
              <a:t> competitive markets.  Most goods come in lots of different varieties—including ice cream, the example in the textbook.  And there are many markets in which the number of firms is small enough that some of them have the ability to affect the market price.  </a:t>
            </a:r>
          </a:p>
          <a:p>
            <a:pPr eaLnBrk="1" hangingPunct="1"/>
            <a:endParaRPr lang="en-US" dirty="0"/>
          </a:p>
          <a:p>
            <a:pPr eaLnBrk="1" hangingPunct="1"/>
            <a:r>
              <a:rPr lang="en-US" dirty="0"/>
              <a:t>For now, though, we look at supply and demand in perfectly competitive markets, for two reasons:  First, it’s easier to learn.  Understanding perfectly competitive markets makes it a lot easier to learn the more realistic but complicated analysis of imperfectly competitive markets.  Second, despite the lack of realism, the perfectly competitive model can teach us a lot about how the world works, as we will see many times in the chapters that follow.  </a:t>
            </a:r>
          </a:p>
          <a:p>
            <a:pPr eaLnBrk="1" hangingPunct="1"/>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0B86354B-C687-4C7F-B60C-57DE84838DE8}" type="slidenum">
              <a:rPr lang="en-US" smtClean="0"/>
              <a:pPr/>
              <a:t>4</a:t>
            </a:fld>
            <a:endParaRPr lang="en-US"/>
          </a:p>
        </p:txBody>
      </p:sp>
      <p:sp>
        <p:nvSpPr>
          <p:cNvPr id="798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FAE7E6E-B7C6-4038-9AED-0F5AA2CB1BAC}" type="slidenum">
              <a:rPr lang="en-US" sz="1200">
                <a:cs typeface="Arial" charset="0"/>
              </a:rPr>
              <a:pPr algn="r"/>
              <a:t>4</a:t>
            </a:fld>
            <a:endParaRPr lang="en-US" sz="1200">
              <a:cs typeface="Arial" charset="0"/>
            </a:endParaRPr>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a:ln/>
        </p:spPr>
        <p:txBody>
          <a:bodyPr/>
          <a:lstStyle/>
          <a:p>
            <a:pPr eaLnBrk="1" hangingPunct="1"/>
            <a:r>
              <a:rPr lang="en-US"/>
              <a:t>Demand comes from the behavior of buyers.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4F28258-5B26-4F32-AAC5-487C7704B3F3}" type="slidenum">
              <a:rPr lang="en-US" smtClean="0"/>
              <a:pPr/>
              <a:t>5</a:t>
            </a:fld>
            <a:endParaRPr lang="en-US"/>
          </a:p>
        </p:txBody>
      </p:sp>
      <p:sp>
        <p:nvSpPr>
          <p:cNvPr id="8089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5DC7E77-57D3-44C1-BC0F-735B184BD7B0}" type="slidenum">
              <a:rPr lang="en-US" sz="1200">
                <a:cs typeface="Arial" charset="0"/>
              </a:rPr>
              <a:pPr algn="r"/>
              <a:t>5</a:t>
            </a:fld>
            <a:endParaRPr lang="en-US" sz="1200">
              <a:cs typeface="Arial" charset="0"/>
            </a:endParaRPr>
          </a:p>
        </p:txBody>
      </p:sp>
      <p:sp>
        <p:nvSpPr>
          <p:cNvPr id="80900" name="Rectangle 2"/>
          <p:cNvSpPr>
            <a:spLocks noGrp="1" noRot="1" noChangeAspect="1" noChangeArrowheads="1" noTextEdit="1"/>
          </p:cNvSpPr>
          <p:nvPr>
            <p:ph type="sldImg"/>
          </p:nvPr>
        </p:nvSpPr>
        <p:spPr>
          <a:xfrm>
            <a:off x="1143000" y="534988"/>
            <a:ext cx="4572000" cy="3429000"/>
          </a:xfrm>
          <a:ln/>
        </p:spPr>
      </p:sp>
      <p:sp>
        <p:nvSpPr>
          <p:cNvPr id="8090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902B9D26-8345-4600-8522-69387AE62ED1}" type="slidenum">
              <a:rPr lang="en-US" smtClean="0"/>
              <a:pPr/>
              <a:t>6</a:t>
            </a:fld>
            <a:endParaRPr lang="en-US"/>
          </a:p>
        </p:txBody>
      </p:sp>
      <p:sp>
        <p:nvSpPr>
          <p:cNvPr id="8192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161927A-C5BB-4987-B2F7-6E298FDB0638}" type="slidenum">
              <a:rPr lang="en-US" sz="1200">
                <a:cs typeface="Arial" charset="0"/>
              </a:rPr>
              <a:pPr algn="r"/>
              <a:t>6</a:t>
            </a:fld>
            <a:endParaRPr lang="en-US" sz="1200">
              <a:cs typeface="Arial" charset="0"/>
            </a:endParaRPr>
          </a:p>
        </p:txBody>
      </p:sp>
      <p:sp>
        <p:nvSpPr>
          <p:cNvPr id="81924" name="Rectangle 2"/>
          <p:cNvSpPr>
            <a:spLocks noGrp="1" noRot="1" noChangeAspect="1" noChangeArrowheads="1" noTextEdit="1"/>
          </p:cNvSpPr>
          <p:nvPr>
            <p:ph type="sldImg"/>
          </p:nvPr>
        </p:nvSpPr>
        <p:spPr>
          <a:xfrm>
            <a:off x="1143000" y="534988"/>
            <a:ext cx="4572000" cy="3429000"/>
          </a:xfrm>
          <a:ln/>
        </p:spPr>
      </p:sp>
      <p:sp>
        <p:nvSpPr>
          <p:cNvPr id="8192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C79CAA9-AA0F-4F3A-AE0E-A15BB1F63059}" type="slidenum">
              <a:rPr lang="en-US" smtClean="0"/>
              <a:pPr/>
              <a:t>7</a:t>
            </a:fld>
            <a:endParaRPr lang="en-US"/>
          </a:p>
        </p:txBody>
      </p:sp>
      <p:sp>
        <p:nvSpPr>
          <p:cNvPr id="829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D8684E3-9B78-4AEA-AF5B-6BFE0106560B}" type="slidenum">
              <a:rPr lang="en-US" sz="1200">
                <a:cs typeface="Arial" charset="0"/>
              </a:rPr>
              <a:pPr algn="r"/>
              <a:t>7</a:t>
            </a:fld>
            <a:endParaRPr lang="en-US" sz="1200">
              <a:cs typeface="Arial" charset="0"/>
            </a:endParaRPr>
          </a:p>
        </p:txBody>
      </p:sp>
      <p:sp>
        <p:nvSpPr>
          <p:cNvPr id="82948" name="Rectangle 2"/>
          <p:cNvSpPr>
            <a:spLocks noGrp="1" noRot="1" noChangeAspect="1" noChangeArrowheads="1" noTextEdit="1"/>
          </p:cNvSpPr>
          <p:nvPr>
            <p:ph type="sldImg"/>
          </p:nvPr>
        </p:nvSpPr>
        <p:spPr>
          <a:xfrm>
            <a:off x="1143000" y="534988"/>
            <a:ext cx="4572000" cy="3429000"/>
          </a:xfrm>
          <a:ln/>
        </p:spPr>
      </p:sp>
      <p:sp>
        <p:nvSpPr>
          <p:cNvPr id="82949" name="Rectangle 3"/>
          <p:cNvSpPr>
            <a:spLocks noGrp="1" noChangeArrowheads="1"/>
          </p:cNvSpPr>
          <p:nvPr>
            <p:ph type="body" idx="1"/>
          </p:nvPr>
        </p:nvSpPr>
        <p:spPr>
          <a:xfrm>
            <a:off x="685800" y="4248150"/>
            <a:ext cx="5486400" cy="4210050"/>
          </a:xfrm>
          <a:noFill/>
          <a:ln/>
        </p:spPr>
        <p:txBody>
          <a:bodyPr/>
          <a:lstStyle/>
          <a:p>
            <a:pPr eaLnBrk="1" hangingPunct="1"/>
            <a:r>
              <a:rPr lang="en-US"/>
              <a:t>This example violates the “many buyers” condition of perfect competition.  Yet, we are merely trying to show here that, at each price, the quantity demanded in the market is the sum of the quantity demanded by each buyer in the market.  This holds whether there are two buyers or two million buyers.  But it would be harder to fit data for two million buyers on this slide, so we settle for two.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68B9A358-1CC4-4ED4-B683-B115612E6EFC}" type="slidenum">
              <a:rPr lang="en-US" smtClean="0"/>
              <a:pPr/>
              <a:t>8</a:t>
            </a:fld>
            <a:endParaRPr lang="en-US"/>
          </a:p>
        </p:txBody>
      </p:sp>
      <p:sp>
        <p:nvSpPr>
          <p:cNvPr id="839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8E37452-2EFE-412C-AC9A-A98F4C672117}" type="slidenum">
              <a:rPr lang="en-US" sz="1200">
                <a:cs typeface="Arial" charset="0"/>
              </a:rPr>
              <a:pPr algn="r"/>
              <a:t>8</a:t>
            </a:fld>
            <a:endParaRPr lang="en-US" sz="1200">
              <a:cs typeface="Arial" charset="0"/>
            </a:endParaRPr>
          </a:p>
        </p:txBody>
      </p:sp>
      <p:sp>
        <p:nvSpPr>
          <p:cNvPr id="83972" name="Rectangle 2"/>
          <p:cNvSpPr>
            <a:spLocks noGrp="1" noRot="1" noChangeAspect="1" noChangeArrowheads="1" noTextEdit="1"/>
          </p:cNvSpPr>
          <p:nvPr>
            <p:ph type="sldImg"/>
          </p:nvPr>
        </p:nvSpPr>
        <p:spPr>
          <a:xfrm>
            <a:off x="1143000" y="534988"/>
            <a:ext cx="4572000" cy="3429000"/>
          </a:xfrm>
          <a:ln/>
        </p:spPr>
      </p:sp>
      <p:sp>
        <p:nvSpPr>
          <p:cNvPr id="83973"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3AAA760-635D-465D-BE5E-9F064705E81F}" type="slidenum">
              <a:rPr lang="en-US" smtClean="0"/>
              <a:pPr/>
              <a:t>9</a:t>
            </a:fld>
            <a:endParaRPr lang="en-US"/>
          </a:p>
        </p:txBody>
      </p:sp>
      <p:sp>
        <p:nvSpPr>
          <p:cNvPr id="849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AE3532E-D522-420C-8472-09DC917A9509}" type="slidenum">
              <a:rPr lang="en-US" sz="1200">
                <a:cs typeface="Arial" charset="0"/>
              </a:rPr>
              <a:pPr algn="r"/>
              <a:t>9</a:t>
            </a:fld>
            <a:endParaRPr lang="en-US" sz="1200">
              <a:cs typeface="Arial" charset="0"/>
            </a:endParaRPr>
          </a:p>
        </p:txBody>
      </p:sp>
      <p:sp>
        <p:nvSpPr>
          <p:cNvPr id="84996" name="Rectangle 2"/>
          <p:cNvSpPr>
            <a:spLocks noGrp="1" noRot="1" noChangeAspect="1" noChangeArrowheads="1" noTextEdit="1"/>
          </p:cNvSpPr>
          <p:nvPr>
            <p:ph type="sldImg"/>
          </p:nvPr>
        </p:nvSpPr>
        <p:spPr>
          <a:xfrm>
            <a:off x="1143000" y="534988"/>
            <a:ext cx="4572000" cy="3429000"/>
          </a:xfrm>
          <a:ln/>
        </p:spPr>
      </p:sp>
      <p:sp>
        <p:nvSpPr>
          <p:cNvPr id="84997" name="Rectangle 3"/>
          <p:cNvSpPr>
            <a:spLocks noGrp="1" noChangeArrowheads="1"/>
          </p:cNvSpPr>
          <p:nvPr>
            <p:ph type="body" idx="1"/>
          </p:nvPr>
        </p:nvSpPr>
        <p:spPr>
          <a:xfrm>
            <a:off x="685800" y="4248150"/>
            <a:ext cx="5486400" cy="4210050"/>
          </a:xfrm>
          <a:noFill/>
          <a:ln/>
        </p:spPr>
        <p:txBody>
          <a:bodyPr/>
          <a:lstStyle/>
          <a:p>
            <a:pPr eaLnBrk="1" hangingPunct="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539CC3C0-9F2C-4C6D-B37C-CB6B783D719A}" type="slidenum">
              <a:rPr lang="en-US" smtClean="0"/>
              <a:pPr/>
              <a:t>10</a:t>
            </a:fld>
            <a:endParaRPr lang="en-US"/>
          </a:p>
        </p:txBody>
      </p:sp>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82EE2ED-74E8-4082-8155-8CE661D2C9FD}" type="slidenum">
              <a:rPr lang="en-US" sz="1200">
                <a:cs typeface="Arial" charset="0"/>
              </a:rPr>
              <a:pPr algn="r"/>
              <a:t>10</a:t>
            </a:fld>
            <a:endParaRPr lang="en-US" sz="1200">
              <a:cs typeface="Arial" charset="0"/>
            </a:endParaRPr>
          </a:p>
        </p:txBody>
      </p:sp>
      <p:sp>
        <p:nvSpPr>
          <p:cNvPr id="86020" name="Rectangle 2"/>
          <p:cNvSpPr>
            <a:spLocks noGrp="1" noRot="1" noChangeAspect="1" noChangeArrowheads="1" noTextEdit="1"/>
          </p:cNvSpPr>
          <p:nvPr>
            <p:ph type="sldImg"/>
          </p:nvPr>
        </p:nvSpPr>
        <p:spPr>
          <a:ln/>
        </p:spPr>
      </p:sp>
      <p:sp>
        <p:nvSpPr>
          <p:cNvPr id="86021" name="Rectangle 3"/>
          <p:cNvSpPr>
            <a:spLocks noGrp="1" noChangeArrowheads="1"/>
          </p:cNvSpPr>
          <p:nvPr>
            <p:ph type="body" idx="1"/>
          </p:nvPr>
        </p:nvSpPr>
        <p:spPr>
          <a:noFill/>
          <a:ln/>
        </p:spPr>
        <p:txBody>
          <a:bodyPr/>
          <a:lstStyle/>
          <a:p>
            <a:pPr eaLnBrk="1" hangingPunct="1"/>
            <a:r>
              <a:rPr lang="en-US" dirty="0"/>
              <a:t>Income is the first demand shifter discussed in this chapter of the textbook.  I chose to start with a different one (number of buyers), for the following reason: </a:t>
            </a:r>
          </a:p>
          <a:p>
            <a:pPr eaLnBrk="1" hangingPunct="1"/>
            <a:r>
              <a:rPr lang="en-US" dirty="0"/>
              <a:t>In discussing the impact of changes in income on the demand curve, the textbook also introduces the concept of normal goods and inferior goods.   Students may find it easier to learn about curve shifts if the presentation focuses </a:t>
            </a:r>
            <a:r>
              <a:rPr lang="en-US" i="1" dirty="0"/>
              <a:t>solely</a:t>
            </a:r>
            <a:r>
              <a:rPr lang="en-US" dirty="0"/>
              <a:t> on a curve shift (at least initially) without simultaneously introducing other concepts.  </a:t>
            </a:r>
          </a:p>
          <a:p>
            <a:pPr eaLnBrk="1" hangingPunct="1"/>
            <a:endParaRPr lang="en-US" dirty="0"/>
          </a:p>
          <a:p>
            <a:pPr eaLnBrk="1" hangingPunct="1"/>
            <a:r>
              <a:rPr lang="en-US" dirty="0"/>
              <a:t>If you wish to present the demand shifters in the same order as they appear in the book, simply reorder the slides in this presentation.  </a:t>
            </a:r>
          </a:p>
          <a:p>
            <a:pPr eaLnBrk="1" hangingPunct="1"/>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263D812-AC53-4F30-8B46-2A75915BA6D3}" type="slidenum">
              <a:rPr lang="en-US" smtClean="0"/>
              <a:pPr/>
              <a:t>11</a:t>
            </a:fld>
            <a:endParaRPr lang="en-US"/>
          </a:p>
        </p:txBody>
      </p:sp>
      <p:sp>
        <p:nvSpPr>
          <p:cNvPr id="8704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50CCBB3-8994-4D68-97F4-7E1C368C13E7}" type="slidenum">
              <a:rPr lang="en-US" sz="1200">
                <a:cs typeface="Arial" charset="0"/>
              </a:rPr>
              <a:pPr algn="r"/>
              <a:t>11</a:t>
            </a:fld>
            <a:endParaRPr lang="en-US" sz="1200">
              <a:cs typeface="Arial" charset="0"/>
            </a:endParaRPr>
          </a:p>
        </p:txBody>
      </p:sp>
      <p:sp>
        <p:nvSpPr>
          <p:cNvPr id="87044" name="Rectangle 2"/>
          <p:cNvSpPr>
            <a:spLocks noGrp="1" noRot="1" noChangeAspect="1" noChangeArrowheads="1" noTextEdit="1"/>
          </p:cNvSpPr>
          <p:nvPr>
            <p:ph type="sldImg"/>
          </p:nvPr>
        </p:nvSpPr>
        <p:spPr>
          <a:ln/>
        </p:spPr>
      </p:sp>
      <p:sp>
        <p:nvSpPr>
          <p:cNvPr id="87045" name="Rectangle 3"/>
          <p:cNvSpPr>
            <a:spLocks noGrp="1" noChangeArrowheads="1"/>
          </p:cNvSpPr>
          <p:nvPr>
            <p:ph type="body" idx="1"/>
          </p:nvPr>
        </p:nvSpPr>
        <p:spPr>
          <a:noFill/>
          <a:ln/>
        </p:spPr>
        <p:txBody>
          <a:bodyPr/>
          <a:lstStyle/>
          <a:p>
            <a:pPr eaLnBrk="1" hangingPunct="1">
              <a:lnSpc>
                <a:spcPct val="90000"/>
              </a:lnSpc>
            </a:pPr>
            <a:r>
              <a:rPr lang="en-US"/>
              <a:t>Beginning economics students often have trouble understanding the difference between a movement along the curve and a shift in the curve.  Here, the animation has been carefully designed to help students see that a shift in the curve results from an increase in quantity at each price.  </a:t>
            </a:r>
          </a:p>
          <a:p>
            <a:pPr eaLnBrk="1" hangingPunct="1">
              <a:lnSpc>
                <a:spcPct val="90000"/>
              </a:lnSpc>
            </a:pPr>
            <a:endParaRPr lang="en-US"/>
          </a:p>
          <a:p>
            <a:pPr eaLnBrk="1" hangingPunct="1">
              <a:lnSpc>
                <a:spcPct val="90000"/>
              </a:lnSpc>
            </a:pPr>
            <a:r>
              <a:rPr lang="en-US"/>
              <a:t>(A more realistic scenario would involve a non-parallel shift, where the horizontal distance of the shift would be greater for lower prices than higher ones. However, to remain consistent with the textbook, and to keep things simple, this slide shows a parallel shift.)</a:t>
            </a:r>
          </a:p>
          <a:p>
            <a:pPr eaLnBrk="1" hangingPunct="1">
              <a:lnSpc>
                <a:spcPct val="90000"/>
              </a:lnSpc>
            </a:pP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7C8BBADA-D56C-4404-95C0-455FE9E2A5C6}" type="slidenum">
              <a:rPr lang="en-US" smtClean="0"/>
              <a:pPr/>
              <a:t>12</a:t>
            </a:fld>
            <a:endParaRPr lang="en-US"/>
          </a:p>
        </p:txBody>
      </p:sp>
      <p:sp>
        <p:nvSpPr>
          <p:cNvPr id="880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D9CF185-7303-4FFF-AFCF-B81F9C8C053A}" type="slidenum">
              <a:rPr lang="en-US" sz="1200">
                <a:cs typeface="Arial" charset="0"/>
              </a:rPr>
              <a:pPr algn="r"/>
              <a:t>12</a:t>
            </a:fld>
            <a:endParaRPr lang="en-US" sz="1200">
              <a:cs typeface="Arial" charset="0"/>
            </a:endParaRPr>
          </a:p>
        </p:txBody>
      </p:sp>
      <p:sp>
        <p:nvSpPr>
          <p:cNvPr id="88068" name="Rectangle 2"/>
          <p:cNvSpPr>
            <a:spLocks noGrp="1" noRot="1" noChangeAspect="1" noChangeArrowheads="1" noTextEdit="1"/>
          </p:cNvSpPr>
          <p:nvPr>
            <p:ph type="sldImg"/>
          </p:nvPr>
        </p:nvSpPr>
        <p:spPr>
          <a:ln/>
        </p:spPr>
      </p:sp>
      <p:sp>
        <p:nvSpPr>
          <p:cNvPr id="88069"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59D652A0-A98C-4FD9-82FC-4C8126403056}" type="slidenum">
              <a:rPr lang="en-US" smtClean="0"/>
              <a:pPr/>
              <a:t>13</a:t>
            </a:fld>
            <a:endParaRPr lang="en-US"/>
          </a:p>
        </p:txBody>
      </p:sp>
      <p:sp>
        <p:nvSpPr>
          <p:cNvPr id="8909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076E52A-9050-4BC1-8C6D-4D2FC41174AB}" type="slidenum">
              <a:rPr lang="en-US" sz="1200">
                <a:cs typeface="Arial" charset="0"/>
              </a:rPr>
              <a:pPr algn="r"/>
              <a:t>13</a:t>
            </a:fld>
            <a:endParaRPr lang="en-US" sz="1200">
              <a:cs typeface="Arial" charset="0"/>
            </a:endParaRPr>
          </a:p>
        </p:txBody>
      </p:sp>
      <p:sp>
        <p:nvSpPr>
          <p:cNvPr id="89092" name="Rectangle 2"/>
          <p:cNvSpPr>
            <a:spLocks noGrp="1" noRot="1" noChangeAspect="1" noChangeArrowheads="1" noTextEdit="1"/>
          </p:cNvSpPr>
          <p:nvPr>
            <p:ph type="sldImg"/>
          </p:nvPr>
        </p:nvSpPr>
        <p:spPr>
          <a:xfrm>
            <a:off x="1143000" y="534988"/>
            <a:ext cx="4572000" cy="3429000"/>
          </a:xfrm>
          <a:ln/>
        </p:spPr>
      </p:sp>
      <p:sp>
        <p:nvSpPr>
          <p:cNvPr id="89093" name="Rectangle 3"/>
          <p:cNvSpPr>
            <a:spLocks noGrp="1" noChangeArrowheads="1"/>
          </p:cNvSpPr>
          <p:nvPr>
            <p:ph type="body" idx="1"/>
          </p:nvPr>
        </p:nvSpPr>
        <p:spPr>
          <a:xfrm>
            <a:off x="685800" y="4248150"/>
            <a:ext cx="5486400" cy="4210050"/>
          </a:xfrm>
          <a:noFill/>
          <a:ln/>
        </p:spPr>
        <p:txBody>
          <a:bodyPr/>
          <a:lstStyle/>
          <a:p>
            <a:pPr eaLnBrk="1" hangingPunct="1"/>
            <a:r>
              <a:rPr lang="en-US" sz="1100"/>
              <a:t>If you are willing to spend a couple extra minutes on substitutes and complements, and have a blackboard or whiteboard to draw on, here’s an idea:</a:t>
            </a:r>
          </a:p>
          <a:p>
            <a:pPr eaLnBrk="1" hangingPunct="1"/>
            <a:endParaRPr lang="en-US" sz="1100"/>
          </a:p>
          <a:p>
            <a:pPr eaLnBrk="1" hangingPunct="1"/>
            <a:r>
              <a:rPr lang="en-US" sz="1100"/>
              <a:t>Before (or instead of) showing this slide, draw the demand curve for hamburgers.  Pick a price, say $5, and draw a horizontal line at that price, extending from the vertical axis through the D curve and continuing to the right.  Suppose Q = 1000 when P = $5.  Label this on the horizontal axis.  </a:t>
            </a:r>
          </a:p>
          <a:p>
            <a:pPr eaLnBrk="1" hangingPunct="1"/>
            <a:endParaRPr lang="en-US" sz="1100"/>
          </a:p>
          <a:p>
            <a:pPr eaLnBrk="1" hangingPunct="1"/>
            <a:r>
              <a:rPr lang="en-US" sz="1100"/>
              <a:t>Now ask your students:   If pizza becomes more expensive, but price of hamburgers does not change, what would happen to the quantity of hamburgers demanded?  Would it remain at 1000, would it increase, or would it decrease?  Explain.  </a:t>
            </a:r>
          </a:p>
          <a:p>
            <a:pPr eaLnBrk="1" hangingPunct="1"/>
            <a:endParaRPr lang="en-US" sz="1100"/>
          </a:p>
          <a:p>
            <a:pPr eaLnBrk="1" hangingPunct="1"/>
            <a:r>
              <a:rPr lang="en-US" sz="1100"/>
              <a:t>Some and perhaps most students will see right away that people will want more hamburgers when the price of pizza rises.  After establishing this, note that the increase in the price of pizza caused an increase in the quantity demanded of hamburgers.  Then state the term “substitutes” and give the definition.  </a:t>
            </a:r>
          </a:p>
          <a:p>
            <a:pPr eaLnBrk="1" hangingPunct="1"/>
            <a:endParaRPr lang="en-US" sz="1100"/>
          </a:p>
          <a:p>
            <a:pPr eaLnBrk="1" hangingPunct="1"/>
            <a:r>
              <a:rPr lang="en-US" sz="1100"/>
              <a:t>Before giving the other examples (listed in the 3</a:t>
            </a:r>
            <a:r>
              <a:rPr lang="en-US" sz="1100" baseline="30000"/>
              <a:t>rd</a:t>
            </a:r>
            <a:r>
              <a:rPr lang="en-US" sz="1100"/>
              <a:t> bullet of this slide), do a similar exercise to develop the concept of complements.  Finally, give the examples of substitutes and complements from the 3</a:t>
            </a:r>
            <a:r>
              <a:rPr lang="en-US" sz="1100" baseline="30000"/>
              <a:t>rd</a:t>
            </a:r>
            <a:r>
              <a:rPr lang="en-US" sz="1100"/>
              <a:t> bullet point of this and the following slides, but mix up the order and ask students to identify whether each example is complements or substitutes. </a:t>
            </a:r>
          </a:p>
          <a:p>
            <a:pPr eaLnBrk="1" hangingPunct="1"/>
            <a:endParaRPr lang="en-US" sz="11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B8E8689A-3D0F-4215-B449-950580090BDB}" type="slidenum">
              <a:rPr lang="en-US" smtClean="0"/>
              <a:pPr/>
              <a:t>14</a:t>
            </a:fld>
            <a:endParaRPr lang="en-US"/>
          </a:p>
        </p:txBody>
      </p:sp>
      <p:sp>
        <p:nvSpPr>
          <p:cNvPr id="901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E2B3CF8-5E4F-4CF1-804D-279C2997DF46}" type="slidenum">
              <a:rPr lang="en-US" sz="1200">
                <a:cs typeface="Arial" charset="0"/>
              </a:rPr>
              <a:pPr algn="r"/>
              <a:t>14</a:t>
            </a:fld>
            <a:endParaRPr lang="en-US" sz="1200">
              <a:cs typeface="Arial" charset="0"/>
            </a:endParaRPr>
          </a:p>
        </p:txBody>
      </p:sp>
      <p:sp>
        <p:nvSpPr>
          <p:cNvPr id="90116" name="Rectangle 2"/>
          <p:cNvSpPr>
            <a:spLocks noGrp="1" noRot="1" noChangeAspect="1" noChangeArrowheads="1" noTextEdit="1"/>
          </p:cNvSpPr>
          <p:nvPr>
            <p:ph type="sldImg"/>
          </p:nvPr>
        </p:nvSpPr>
        <p:spPr>
          <a:xfrm>
            <a:off x="1143000" y="534988"/>
            <a:ext cx="4572000" cy="3429000"/>
          </a:xfrm>
          <a:ln/>
        </p:spPr>
      </p:sp>
      <p:sp>
        <p:nvSpPr>
          <p:cNvPr id="9011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3C43E56-D856-4CF4-8524-A2B42C550DB3}" type="slidenum">
              <a:rPr lang="en-US" smtClean="0"/>
              <a:pPr/>
              <a:t>15</a:t>
            </a:fld>
            <a:endParaRPr lang="en-US"/>
          </a:p>
        </p:txBody>
      </p:sp>
      <p:sp>
        <p:nvSpPr>
          <p:cNvPr id="9113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424B2EC-B6BC-4413-86DC-84A87297B0A7}" type="slidenum">
              <a:rPr lang="en-US" sz="1200">
                <a:cs typeface="Arial" charset="0"/>
              </a:rPr>
              <a:pPr algn="r"/>
              <a:t>15</a:t>
            </a:fld>
            <a:endParaRPr lang="en-US" sz="1200">
              <a:cs typeface="Arial" charset="0"/>
            </a:endParaRPr>
          </a:p>
        </p:txBody>
      </p:sp>
      <p:sp>
        <p:nvSpPr>
          <p:cNvPr id="91140" name="Rectangle 2"/>
          <p:cNvSpPr>
            <a:spLocks noGrp="1" noRot="1" noChangeAspect="1" noChangeArrowheads="1" noTextEdit="1"/>
          </p:cNvSpPr>
          <p:nvPr>
            <p:ph type="sldImg"/>
          </p:nvPr>
        </p:nvSpPr>
        <p:spPr>
          <a:xfrm>
            <a:off x="1143000" y="534988"/>
            <a:ext cx="4572000" cy="3429000"/>
          </a:xfrm>
          <a:ln/>
        </p:spPr>
      </p:sp>
      <p:sp>
        <p:nvSpPr>
          <p:cNvPr id="9114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DFECF77-B51E-48DD-AF2A-DD7C9E2B1852}" type="slidenum">
              <a:rPr lang="en-US" smtClean="0"/>
              <a:pPr/>
              <a:t>16</a:t>
            </a:fld>
            <a:endParaRPr lang="en-US"/>
          </a:p>
        </p:txBody>
      </p:sp>
      <p:sp>
        <p:nvSpPr>
          <p:cNvPr id="921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CFAD9BC-3529-47A8-85A2-5771AC275839}" type="slidenum">
              <a:rPr lang="en-US" sz="1200">
                <a:cs typeface="Arial" charset="0"/>
              </a:rPr>
              <a:pPr algn="r"/>
              <a:t>16</a:t>
            </a:fld>
            <a:endParaRPr lang="en-US" sz="1200">
              <a:cs typeface="Arial" charset="0"/>
            </a:endParaRPr>
          </a:p>
        </p:txBody>
      </p:sp>
      <p:sp>
        <p:nvSpPr>
          <p:cNvPr id="92164" name="Rectangle 2"/>
          <p:cNvSpPr>
            <a:spLocks noGrp="1" noRot="1" noChangeAspect="1" noChangeArrowheads="1" noTextEdit="1"/>
          </p:cNvSpPr>
          <p:nvPr>
            <p:ph type="sldImg"/>
          </p:nvPr>
        </p:nvSpPr>
        <p:spPr>
          <a:xfrm>
            <a:off x="1143000" y="534988"/>
            <a:ext cx="4572000" cy="3429000"/>
          </a:xfrm>
          <a:ln/>
        </p:spPr>
      </p:sp>
      <p:sp>
        <p:nvSpPr>
          <p:cNvPr id="9216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C74AB19-701C-45D5-A6B4-1CE816972774}" type="slidenum">
              <a:rPr lang="en-US" smtClean="0"/>
              <a:pPr/>
              <a:t>17</a:t>
            </a:fld>
            <a:endParaRPr lang="en-US"/>
          </a:p>
        </p:txBody>
      </p:sp>
      <p:sp>
        <p:nvSpPr>
          <p:cNvPr id="931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46A1105-10AF-4B5E-86C8-E3A9CC461A7E}" type="slidenum">
              <a:rPr lang="en-US" sz="1200">
                <a:cs typeface="Arial" charset="0"/>
              </a:rPr>
              <a:pPr algn="r"/>
              <a:t>17</a:t>
            </a:fld>
            <a:endParaRPr lang="en-US" sz="1200">
              <a:cs typeface="Arial" charset="0"/>
            </a:endParaRPr>
          </a:p>
        </p:txBody>
      </p:sp>
      <p:sp>
        <p:nvSpPr>
          <p:cNvPr id="93188" name="Rectangle 2"/>
          <p:cNvSpPr>
            <a:spLocks noGrp="1" noRot="1" noChangeAspect="1" noChangeArrowheads="1" noTextEdit="1"/>
          </p:cNvSpPr>
          <p:nvPr>
            <p:ph type="sldImg"/>
          </p:nvPr>
        </p:nvSpPr>
        <p:spPr>
          <a:ln/>
        </p:spPr>
      </p:sp>
      <p:sp>
        <p:nvSpPr>
          <p:cNvPr id="93189" name="Rectangle 3"/>
          <p:cNvSpPr>
            <a:spLocks noGrp="1" noChangeArrowheads="1"/>
          </p:cNvSpPr>
          <p:nvPr>
            <p:ph type="body" idx="1"/>
          </p:nvPr>
        </p:nvSpPr>
        <p:spPr>
          <a:noFill/>
          <a:ln/>
        </p:spPr>
        <p:txBody>
          <a:bodyPr/>
          <a:lstStyle/>
          <a:p>
            <a:pPr eaLnBrk="1" hangingPunct="1"/>
            <a:r>
              <a:rPr lang="en-US" dirty="0"/>
              <a:t>Students should notice that the only determinant of quantity demanded that causes a movement along the curve is price.  Also notice:  price is one of the variables measured along the axes of the graph.  </a:t>
            </a:r>
          </a:p>
          <a:p>
            <a:pPr eaLnBrk="1" hangingPunct="1"/>
            <a:endParaRPr lang="en-US" dirty="0"/>
          </a:p>
          <a:p>
            <a:pPr eaLnBrk="1" hangingPunct="1"/>
            <a:r>
              <a:rPr lang="en-US" dirty="0"/>
              <a:t>Here’s a handy rule of thumb students can use to remember whether the curve shifts:  If the variable causing demand to change is measured on one of the axes, you move along the curve.  If the variable that’s causing demand to change does not appear on either axis, then the curve shifts.  </a:t>
            </a:r>
          </a:p>
          <a:p>
            <a:pPr eaLnBrk="1" hangingPunct="1"/>
            <a:endParaRPr lang="en-US" dirty="0"/>
          </a:p>
          <a:p>
            <a:pPr eaLnBrk="1" hangingPunct="1"/>
            <a:r>
              <a:rPr lang="en-US" dirty="0"/>
              <a:t>This rule of thumb works with all curves in economics that involve an X-Y relationship,</a:t>
            </a:r>
            <a:r>
              <a:rPr lang="en-US" baseline="0" dirty="0"/>
              <a:t> including </a:t>
            </a:r>
            <a:r>
              <a:rPr lang="en-US" dirty="0"/>
              <a:t>the supply curve, the marginal cost curve, the IS and LM curves (not covered in this book), and many others, though it does not apply to curves drawn on time series graphs. </a:t>
            </a:r>
          </a:p>
          <a:p>
            <a:pPr eaLnBrk="1" hangingPunct="1"/>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18</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eaLnBrk="1" hangingPunct="1"/>
            <a:r>
              <a:rPr lang="en-US" sz="1100" dirty="0"/>
              <a:t>In each case, there are only three possible answers:</a:t>
            </a:r>
          </a:p>
          <a:p>
            <a:pPr eaLnBrk="1" hangingPunct="1"/>
            <a:r>
              <a:rPr lang="en-US" sz="1100" dirty="0"/>
              <a:t>- The curve shifts to the right</a:t>
            </a:r>
          </a:p>
          <a:p>
            <a:pPr eaLnBrk="1" hangingPunct="1"/>
            <a:r>
              <a:rPr lang="en-US" sz="1100" dirty="0"/>
              <a:t>- The curve shifts to the left</a:t>
            </a:r>
          </a:p>
          <a:p>
            <a:pPr eaLnBrk="1" hangingPunct="1"/>
            <a:r>
              <a:rPr lang="en-US" sz="1100" dirty="0"/>
              <a:t>- The curve does not shift (though there may be a movement along the curve)</a:t>
            </a:r>
          </a:p>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19</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eaLnBrk="1" hangingPunct="1"/>
            <a:r>
              <a:rPr lang="en-US" sz="1100" dirty="0"/>
              <a:t>Point out to your students that there are no numbers or units on either axis, and we are using “P</a:t>
            </a:r>
            <a:r>
              <a:rPr lang="en-US" sz="1100" baseline="-25000" dirty="0"/>
              <a:t>1</a:t>
            </a:r>
            <a:r>
              <a:rPr lang="en-US" sz="1100" dirty="0"/>
              <a:t>” and “Q</a:t>
            </a:r>
            <a:r>
              <a:rPr lang="en-US" sz="1100" baseline="-25000" dirty="0"/>
              <a:t>1</a:t>
            </a:r>
            <a:r>
              <a:rPr lang="en-US" sz="1100" dirty="0"/>
              <a:t>” to represent the initial price and quantity, rather than specific numerical values.  Tell them that this is common, because in much economic analysis, the goal is only to see the direction of changes, not specific amounts.  (Besides, if we put numbers on this graph, they’d just have been made up, so why bother?)</a:t>
            </a:r>
          </a:p>
          <a:p>
            <a:pPr eaLnBrk="1" hangingPunct="1"/>
            <a:endParaRPr lang="en-US" sz="1100" dirty="0"/>
          </a:p>
          <a:p>
            <a:pPr eaLnBrk="1" hangingPunct="1"/>
            <a:r>
              <a:rPr lang="en-US" sz="1100" dirty="0"/>
              <a:t>Also point out the following:  </a:t>
            </a:r>
          </a:p>
          <a:p>
            <a:pPr eaLnBrk="1" hangingPunct="1"/>
            <a:r>
              <a:rPr lang="en-US" sz="1100" dirty="0"/>
              <a:t>The price of music downloads is the same, but the quantity demanded is now higher.  In fact, this is the nature of a shift in a curve:  at any given price, the quantity is different than before.</a:t>
            </a:r>
          </a:p>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20</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21</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DF3BB0C-1064-4B40-AA0B-86F2D0EDA48D}" type="slidenum">
              <a:rPr lang="en-US" smtClean="0"/>
              <a:pPr/>
              <a:t>23</a:t>
            </a:fld>
            <a:endParaRPr lang="en-US"/>
          </a:p>
        </p:txBody>
      </p:sp>
      <p:sp>
        <p:nvSpPr>
          <p:cNvPr id="983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6932B56-46BE-44B2-BD53-F7EDC312C561}" type="slidenum">
              <a:rPr lang="en-US" sz="1200">
                <a:cs typeface="Arial" charset="0"/>
              </a:rPr>
              <a:pPr algn="r"/>
              <a:t>23</a:t>
            </a:fld>
            <a:endParaRPr lang="en-US" sz="1200">
              <a:cs typeface="Arial" charset="0"/>
            </a:endParaRPr>
          </a:p>
        </p:txBody>
      </p:sp>
      <p:sp>
        <p:nvSpPr>
          <p:cNvPr id="98308" name="Rectangle 2"/>
          <p:cNvSpPr>
            <a:spLocks noGrp="1" noRot="1" noChangeAspect="1" noChangeArrowheads="1" noTextEdit="1"/>
          </p:cNvSpPr>
          <p:nvPr>
            <p:ph type="sldImg"/>
          </p:nvPr>
        </p:nvSpPr>
        <p:spPr>
          <a:ln/>
        </p:spPr>
      </p:sp>
      <p:sp>
        <p:nvSpPr>
          <p:cNvPr id="98309" name="Rectangle 3"/>
          <p:cNvSpPr>
            <a:spLocks noGrp="1" noChangeArrowheads="1"/>
          </p:cNvSpPr>
          <p:nvPr>
            <p:ph type="body" idx="1"/>
          </p:nvPr>
        </p:nvSpPr>
        <p:spPr>
          <a:noFill/>
          <a:ln/>
        </p:spPr>
        <p:txBody>
          <a:bodyPr/>
          <a:lstStyle/>
          <a:p>
            <a:pPr eaLnBrk="1" hangingPunct="1"/>
            <a:r>
              <a:rPr lang="en-US"/>
              <a:t>Supply comes from the behavior of sellers.  </a:t>
            </a:r>
          </a:p>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7BE44B8A-7336-487D-A996-98AE87F47E23}" type="slidenum">
              <a:rPr lang="en-US" smtClean="0"/>
              <a:pPr/>
              <a:t>24</a:t>
            </a:fld>
            <a:endParaRPr lang="en-US"/>
          </a:p>
        </p:txBody>
      </p:sp>
      <p:sp>
        <p:nvSpPr>
          <p:cNvPr id="9933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3706328-906B-46A4-956C-113F7F45253B}" type="slidenum">
              <a:rPr lang="en-US" sz="1200">
                <a:cs typeface="Arial" charset="0"/>
              </a:rPr>
              <a:pPr algn="r"/>
              <a:t>24</a:t>
            </a:fld>
            <a:endParaRPr lang="en-US" sz="1200">
              <a:cs typeface="Arial" charset="0"/>
            </a:endParaRPr>
          </a:p>
        </p:txBody>
      </p:sp>
      <p:sp>
        <p:nvSpPr>
          <p:cNvPr id="99332" name="Rectangle 2"/>
          <p:cNvSpPr>
            <a:spLocks noGrp="1" noRot="1" noChangeAspect="1" noChangeArrowheads="1" noTextEdit="1"/>
          </p:cNvSpPr>
          <p:nvPr>
            <p:ph type="sldImg"/>
          </p:nvPr>
        </p:nvSpPr>
        <p:spPr>
          <a:xfrm>
            <a:off x="1143000" y="534988"/>
            <a:ext cx="4572000" cy="3429000"/>
          </a:xfrm>
          <a:ln/>
        </p:spPr>
      </p:sp>
      <p:sp>
        <p:nvSpPr>
          <p:cNvPr id="99333"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02158443-1C51-4148-969C-84CE6F3434F7}" type="slidenum">
              <a:rPr lang="en-US" smtClean="0"/>
              <a:pPr/>
              <a:t>25</a:t>
            </a:fld>
            <a:endParaRPr lang="en-US"/>
          </a:p>
        </p:txBody>
      </p:sp>
      <p:sp>
        <p:nvSpPr>
          <p:cNvPr id="10035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F0EE070-BE04-46BE-A171-0C408877A5D7}" type="slidenum">
              <a:rPr lang="en-US" sz="1200">
                <a:cs typeface="Arial" charset="0"/>
              </a:rPr>
              <a:pPr algn="r"/>
              <a:t>25</a:t>
            </a:fld>
            <a:endParaRPr lang="en-US" sz="1200">
              <a:cs typeface="Arial" charset="0"/>
            </a:endParaRPr>
          </a:p>
        </p:txBody>
      </p:sp>
      <p:sp>
        <p:nvSpPr>
          <p:cNvPr id="100356" name="Rectangle 2"/>
          <p:cNvSpPr>
            <a:spLocks noGrp="1" noRot="1" noChangeAspect="1" noChangeArrowheads="1" noTextEdit="1"/>
          </p:cNvSpPr>
          <p:nvPr>
            <p:ph type="sldImg"/>
          </p:nvPr>
        </p:nvSpPr>
        <p:spPr>
          <a:xfrm>
            <a:off x="1143000" y="534988"/>
            <a:ext cx="4572000" cy="3429000"/>
          </a:xfrm>
          <a:ln/>
        </p:spPr>
      </p:sp>
      <p:sp>
        <p:nvSpPr>
          <p:cNvPr id="10035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EA37BFD-7300-42E8-B5BC-AF15363A1860}" type="slidenum">
              <a:rPr lang="en-US" smtClean="0"/>
              <a:pPr/>
              <a:t>26</a:t>
            </a:fld>
            <a:endParaRPr lang="en-US"/>
          </a:p>
        </p:txBody>
      </p:sp>
      <p:sp>
        <p:nvSpPr>
          <p:cNvPr id="10137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6BFCFD7-41EE-4014-B336-F190BB36FF21}" type="slidenum">
              <a:rPr lang="en-US" sz="1200">
                <a:cs typeface="Arial" charset="0"/>
              </a:rPr>
              <a:pPr algn="r"/>
              <a:t>26</a:t>
            </a:fld>
            <a:endParaRPr lang="en-US" sz="1200">
              <a:cs typeface="Arial" charset="0"/>
            </a:endParaRPr>
          </a:p>
        </p:txBody>
      </p:sp>
      <p:sp>
        <p:nvSpPr>
          <p:cNvPr id="101380" name="Rectangle 2"/>
          <p:cNvSpPr>
            <a:spLocks noGrp="1" noRot="1" noChangeAspect="1" noChangeArrowheads="1" noTextEdit="1"/>
          </p:cNvSpPr>
          <p:nvPr>
            <p:ph type="sldImg"/>
          </p:nvPr>
        </p:nvSpPr>
        <p:spPr>
          <a:ln/>
        </p:spPr>
      </p:sp>
      <p:sp>
        <p:nvSpPr>
          <p:cNvPr id="101381" name="Rectangle 3"/>
          <p:cNvSpPr>
            <a:spLocks noGrp="1" noChangeArrowheads="1"/>
          </p:cNvSpPr>
          <p:nvPr>
            <p:ph type="body" idx="1"/>
          </p:nvPr>
        </p:nvSpPr>
        <p:spPr>
          <a:noFill/>
          <a:ln/>
        </p:spPr>
        <p:txBody>
          <a:bodyPr/>
          <a:lstStyle/>
          <a:p>
            <a:pPr eaLnBrk="1" hangingPunct="1"/>
            <a:r>
              <a:rPr lang="en-US" dirty="0"/>
              <a:t>Again, the assumption of only two sellers is a clear violation of perfect competition.  However, it’s much easier for students to learn how the market supply curve relates to individual supplies in the two-seller case.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5FA245A0-7640-4B5D-BC87-D453E48691E4}" type="slidenum">
              <a:rPr lang="en-US" smtClean="0"/>
              <a:pPr/>
              <a:t>27</a:t>
            </a:fld>
            <a:endParaRPr lang="en-US"/>
          </a:p>
        </p:txBody>
      </p:sp>
      <p:sp>
        <p:nvSpPr>
          <p:cNvPr id="10240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6B6184B-4F25-414B-AF2A-AB0299BAEB4D}" type="slidenum">
              <a:rPr lang="en-US" sz="1200">
                <a:cs typeface="Arial" charset="0"/>
              </a:rPr>
              <a:pPr algn="r"/>
              <a:t>27</a:t>
            </a:fld>
            <a:endParaRPr lang="en-US" sz="1200">
              <a:cs typeface="Arial" charset="0"/>
            </a:endParaRPr>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p:spPr>
        <p:txBody>
          <a:bodyPr/>
          <a:lstStyle/>
          <a:p>
            <a:pPr eaLnBrk="1" hangingPunct="1">
              <a:lnSpc>
                <a:spcPct val="90000"/>
              </a:lnSpc>
            </a:pP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66F0D59-68EF-4357-BED2-7D45EBFC85E0}" type="slidenum">
              <a:rPr lang="en-US" smtClean="0"/>
              <a:pPr/>
              <a:t>28</a:t>
            </a:fld>
            <a:endParaRPr lang="en-US"/>
          </a:p>
        </p:txBody>
      </p:sp>
      <p:sp>
        <p:nvSpPr>
          <p:cNvPr id="1034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11C46A0-1226-4107-B37B-F31A01F88D86}" type="slidenum">
              <a:rPr lang="en-US" sz="1200">
                <a:cs typeface="Arial" charset="0"/>
              </a:rPr>
              <a:pPr algn="r"/>
              <a:t>28</a:t>
            </a:fld>
            <a:endParaRPr lang="en-US" sz="1200">
              <a:cs typeface="Arial" charset="0"/>
            </a:endParaRPr>
          </a:p>
        </p:txBody>
      </p:sp>
      <p:sp>
        <p:nvSpPr>
          <p:cNvPr id="103428" name="Rectangle 2"/>
          <p:cNvSpPr>
            <a:spLocks noGrp="1" noRot="1" noChangeAspect="1" noChangeArrowheads="1" noTextEdit="1"/>
          </p:cNvSpPr>
          <p:nvPr>
            <p:ph type="sldImg"/>
          </p:nvPr>
        </p:nvSpPr>
        <p:spPr>
          <a:xfrm>
            <a:off x="1143000" y="534988"/>
            <a:ext cx="4572000" cy="3429000"/>
          </a:xfrm>
          <a:ln/>
        </p:spPr>
      </p:sp>
      <p:sp>
        <p:nvSpPr>
          <p:cNvPr id="103429" name="Rectangle 3"/>
          <p:cNvSpPr>
            <a:spLocks noGrp="1" noChangeArrowheads="1"/>
          </p:cNvSpPr>
          <p:nvPr>
            <p:ph type="body" idx="1"/>
          </p:nvPr>
        </p:nvSpPr>
        <p:spPr>
          <a:xfrm>
            <a:off x="685800" y="4248150"/>
            <a:ext cx="5486400" cy="4210050"/>
          </a:xfrm>
          <a:noFill/>
          <a:ln/>
        </p:spPr>
        <p:txBody>
          <a:bodyPr/>
          <a:lstStyle/>
          <a:p>
            <a:pPr eaLnBrk="1" hangingPunct="1"/>
            <a:r>
              <a:rPr lang="en-US" dirty="0"/>
              <a:t>“Non-price determinants of supply” simply means the things—other than the price of a good—that determine sellers’ supply of the good.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13153563-5536-4AAE-BA89-BC05EC86165C}" type="slidenum">
              <a:rPr lang="en-US" smtClean="0"/>
              <a:pPr/>
              <a:t>29</a:t>
            </a:fld>
            <a:endParaRPr lang="en-US"/>
          </a:p>
        </p:txBody>
      </p:sp>
      <p:sp>
        <p:nvSpPr>
          <p:cNvPr id="10445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D25FCC5-9E4A-447E-AB76-574CD1346827}" type="slidenum">
              <a:rPr lang="en-US" sz="1200">
                <a:cs typeface="Arial" charset="0"/>
              </a:rPr>
              <a:pPr algn="r"/>
              <a:t>29</a:t>
            </a:fld>
            <a:endParaRPr lang="en-US" sz="1200">
              <a:cs typeface="Arial" charset="0"/>
            </a:endParaRPr>
          </a:p>
        </p:txBody>
      </p:sp>
      <p:sp>
        <p:nvSpPr>
          <p:cNvPr id="104452" name="Rectangle 2"/>
          <p:cNvSpPr>
            <a:spLocks noGrp="1" noRot="1" noChangeAspect="1" noChangeArrowheads="1" noTextEdit="1"/>
          </p:cNvSpPr>
          <p:nvPr>
            <p:ph type="sldImg"/>
          </p:nvPr>
        </p:nvSpPr>
        <p:spPr>
          <a:xfrm>
            <a:off x="1143000" y="534988"/>
            <a:ext cx="4572000" cy="3429000"/>
          </a:xfrm>
          <a:ln/>
        </p:spPr>
      </p:sp>
      <p:sp>
        <p:nvSpPr>
          <p:cNvPr id="104453" name="Rectangle 3"/>
          <p:cNvSpPr>
            <a:spLocks noGrp="1" noChangeArrowheads="1"/>
          </p:cNvSpPr>
          <p:nvPr>
            <p:ph type="body" idx="1"/>
          </p:nvPr>
        </p:nvSpPr>
        <p:spPr>
          <a:xfrm>
            <a:off x="685800" y="4248150"/>
            <a:ext cx="5486400" cy="4210050"/>
          </a:xfrm>
          <a:noFill/>
          <a:ln/>
        </p:spPr>
        <p:txBody>
          <a:bodyPr/>
          <a:lstStyle/>
          <a:p>
            <a:pPr eaLnBrk="1" hangingPunct="1"/>
            <a:r>
              <a:rPr lang="en-US"/>
              <a:t>In the second bullet point, “output price” just means the price of the good that firms are producing and selling.  I have used “output price” here to distinguish it from “input prices.”</a:t>
            </a:r>
          </a:p>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3C94C673-9BFE-48F8-84B1-319110EC7D01}" type="slidenum">
              <a:rPr lang="en-US" smtClean="0"/>
              <a:pPr/>
              <a:t>30</a:t>
            </a:fld>
            <a:endParaRPr lang="en-US"/>
          </a:p>
        </p:txBody>
      </p:sp>
      <p:sp>
        <p:nvSpPr>
          <p:cNvPr id="1054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9CE9FF0-E104-458F-AAC4-016E84B72751}" type="slidenum">
              <a:rPr lang="en-US" sz="1200">
                <a:cs typeface="Arial" charset="0"/>
              </a:rPr>
              <a:pPr algn="r"/>
              <a:t>30</a:t>
            </a:fld>
            <a:endParaRPr lang="en-US" sz="1200">
              <a:cs typeface="Arial" charset="0"/>
            </a:endParaRPr>
          </a:p>
        </p:txBody>
      </p:sp>
      <p:sp>
        <p:nvSpPr>
          <p:cNvPr id="105476" name="Rectangle 2"/>
          <p:cNvSpPr>
            <a:spLocks noGrp="1" noRot="1" noChangeAspect="1" noChangeArrowheads="1" noTextEdit="1"/>
          </p:cNvSpPr>
          <p:nvPr>
            <p:ph type="sldImg"/>
          </p:nvPr>
        </p:nvSpPr>
        <p:spPr>
          <a:ln/>
        </p:spPr>
      </p:sp>
      <p:sp>
        <p:nvSpPr>
          <p:cNvPr id="105477" name="Rectangle 3"/>
          <p:cNvSpPr>
            <a:spLocks noGrp="1" noChangeArrowheads="1"/>
          </p:cNvSpPr>
          <p:nvPr>
            <p:ph type="body" idx="1"/>
          </p:nvPr>
        </p:nvSpPr>
        <p:spPr>
          <a:noFill/>
          <a:ln/>
        </p:spPr>
        <p:txBody>
          <a:bodyPr/>
          <a:lstStyle/>
          <a:p>
            <a:pPr eaLnBrk="1" hangingPunct="1">
              <a:lnSpc>
                <a:spcPct val="90000"/>
              </a:lnSpc>
            </a:pPr>
            <a:r>
              <a:rPr lang="en-US"/>
              <a:t>Again, the animation here is carefully designed to help make clear that a shift in the supply curve means that there is a change in the quantity supplied at each possible price.  If it seems tedious, you can turn it off.  </a:t>
            </a:r>
          </a:p>
          <a:p>
            <a:pPr eaLnBrk="1" hangingPunct="1">
              <a:lnSpc>
                <a:spcPct val="90000"/>
              </a:lnSpc>
            </a:pPr>
            <a:endParaRPr lang="en-US"/>
          </a:p>
          <a:p>
            <a:pPr eaLnBrk="1" hangingPunct="1">
              <a:lnSpc>
                <a:spcPct val="90000"/>
              </a:lnSpc>
            </a:pPr>
            <a:r>
              <a:rPr lang="en-US"/>
              <a:t>In any case, be assured that, by the end of this chapter, the animation of curve shifts will be streamlined and simplified.  </a:t>
            </a:r>
          </a:p>
          <a:p>
            <a:pPr eaLnBrk="1" hangingPunct="1">
              <a:lnSpc>
                <a:spcPct val="90000"/>
              </a:lnSpc>
            </a:pP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FCDB39C4-6733-43B1-8D2E-2610CE3CAAEA}" type="slidenum">
              <a:rPr lang="en-US" smtClean="0"/>
              <a:pPr/>
              <a:t>31</a:t>
            </a:fld>
            <a:endParaRPr lang="en-US"/>
          </a:p>
        </p:txBody>
      </p:sp>
      <p:sp>
        <p:nvSpPr>
          <p:cNvPr id="10649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43EDE18-0FD9-4FC7-BC26-DA6673BC5F6B}" type="slidenum">
              <a:rPr lang="en-US" sz="1200">
                <a:cs typeface="Arial" charset="0"/>
              </a:rPr>
              <a:pPr algn="r"/>
              <a:t>31</a:t>
            </a:fld>
            <a:endParaRPr lang="en-US" sz="1200">
              <a:cs typeface="Arial" charset="0"/>
            </a:endParaRPr>
          </a:p>
        </p:txBody>
      </p:sp>
      <p:sp>
        <p:nvSpPr>
          <p:cNvPr id="106500" name="Rectangle 2"/>
          <p:cNvSpPr>
            <a:spLocks noGrp="1" noRot="1" noChangeAspect="1" noChangeArrowheads="1" noTextEdit="1"/>
          </p:cNvSpPr>
          <p:nvPr>
            <p:ph type="sldImg"/>
          </p:nvPr>
        </p:nvSpPr>
        <p:spPr>
          <a:xfrm>
            <a:off x="1143000" y="534988"/>
            <a:ext cx="4572000" cy="3429000"/>
          </a:xfrm>
          <a:ln/>
        </p:spPr>
      </p:sp>
      <p:sp>
        <p:nvSpPr>
          <p:cNvPr id="10650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0679604-77E9-48FA-BC08-21C96405BD47}" type="slidenum">
              <a:rPr lang="en-US" smtClean="0"/>
              <a:pPr/>
              <a:t>32</a:t>
            </a:fld>
            <a:endParaRPr lang="en-US"/>
          </a:p>
        </p:txBody>
      </p:sp>
      <p:sp>
        <p:nvSpPr>
          <p:cNvPr id="10752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34538A4-4389-4C71-A963-B7920D376595}" type="slidenum">
              <a:rPr lang="en-US" sz="1200">
                <a:cs typeface="Arial" charset="0"/>
              </a:rPr>
              <a:pPr algn="r"/>
              <a:t>32</a:t>
            </a:fld>
            <a:endParaRPr lang="en-US" sz="1200">
              <a:cs typeface="Arial" charset="0"/>
            </a:endParaRPr>
          </a:p>
        </p:txBody>
      </p:sp>
      <p:sp>
        <p:nvSpPr>
          <p:cNvPr id="107524" name="Rectangle 2"/>
          <p:cNvSpPr>
            <a:spLocks noGrp="1" noRot="1" noChangeAspect="1" noChangeArrowheads="1" noTextEdit="1"/>
          </p:cNvSpPr>
          <p:nvPr>
            <p:ph type="sldImg"/>
          </p:nvPr>
        </p:nvSpPr>
        <p:spPr>
          <a:xfrm>
            <a:off x="1143000" y="534988"/>
            <a:ext cx="4572000" cy="3429000"/>
          </a:xfrm>
          <a:ln/>
        </p:spPr>
      </p:sp>
      <p:sp>
        <p:nvSpPr>
          <p:cNvPr id="10752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4A45763A-EBDB-468C-9CDF-AE4C54B4F075}" type="slidenum">
              <a:rPr lang="en-US" smtClean="0"/>
              <a:pPr/>
              <a:t>33</a:t>
            </a:fld>
            <a:endParaRPr lang="en-US"/>
          </a:p>
        </p:txBody>
      </p:sp>
      <p:sp>
        <p:nvSpPr>
          <p:cNvPr id="1085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D7D8A00-340C-4F22-BA7E-C79658ECC660}" type="slidenum">
              <a:rPr lang="en-US" sz="1200">
                <a:cs typeface="Arial" charset="0"/>
              </a:rPr>
              <a:pPr algn="r"/>
              <a:t>33</a:t>
            </a:fld>
            <a:endParaRPr lang="en-US" sz="1200">
              <a:cs typeface="Arial" charset="0"/>
            </a:endParaRPr>
          </a:p>
        </p:txBody>
      </p:sp>
      <p:sp>
        <p:nvSpPr>
          <p:cNvPr id="108548" name="Rectangle 2"/>
          <p:cNvSpPr>
            <a:spLocks noGrp="1" noRot="1" noChangeAspect="1" noChangeArrowheads="1" noTextEdit="1"/>
          </p:cNvSpPr>
          <p:nvPr>
            <p:ph type="sldImg"/>
          </p:nvPr>
        </p:nvSpPr>
        <p:spPr>
          <a:ln/>
        </p:spPr>
      </p:sp>
      <p:sp>
        <p:nvSpPr>
          <p:cNvPr id="108549"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F6C07D4A-0318-4AC5-921B-ED54659B42C0}" type="slidenum">
              <a:rPr lang="en-US" smtClean="0"/>
              <a:pPr/>
              <a:t>34</a:t>
            </a:fld>
            <a:endParaRPr lang="en-US"/>
          </a:p>
        </p:txBody>
      </p:sp>
      <p:sp>
        <p:nvSpPr>
          <p:cNvPr id="1095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AC85071-8657-42B4-8E87-0EF851CE6871}" type="slidenum">
              <a:rPr lang="en-US" sz="1200">
                <a:cs typeface="Arial" charset="0"/>
              </a:rPr>
              <a:pPr algn="r"/>
              <a:t>34</a:t>
            </a:fld>
            <a:endParaRPr lang="en-US" sz="1200">
              <a:cs typeface="Arial" charset="0"/>
            </a:endParaRPr>
          </a:p>
        </p:txBody>
      </p:sp>
      <p:sp>
        <p:nvSpPr>
          <p:cNvPr id="109572" name="Rectangle 2"/>
          <p:cNvSpPr>
            <a:spLocks noGrp="1" noRot="1" noChangeAspect="1" noChangeArrowheads="1" noTextEdit="1"/>
          </p:cNvSpPr>
          <p:nvPr>
            <p:ph type="sldImg"/>
          </p:nvPr>
        </p:nvSpPr>
        <p:spPr>
          <a:ln/>
        </p:spPr>
      </p:sp>
      <p:sp>
        <p:nvSpPr>
          <p:cNvPr id="109573"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35</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marL="0" marR="0" indent="0" algn="l" defTabSz="914400" rtl="0" eaLnBrk="1" fontAlgn="auto" latinLnBrk="0" hangingPunct="1">
              <a:lnSpc>
                <a:spcPct val="105000"/>
              </a:lnSpc>
              <a:spcBef>
                <a:spcPts val="0"/>
              </a:spcBef>
              <a:spcAft>
                <a:spcPts val="0"/>
              </a:spcAft>
              <a:buClrTx/>
              <a:buSzTx/>
              <a:buFontTx/>
              <a:buNone/>
              <a:tabLst/>
              <a:defRPr/>
            </a:pPr>
            <a:r>
              <a:rPr lang="en-US" sz="1100" dirty="0"/>
              <a:t>“Tax return preparation software” means programs like TurboTax by Quicken and </a:t>
            </a:r>
            <a:r>
              <a:rPr lang="en-US" sz="1100" dirty="0" err="1"/>
              <a:t>TaxCut</a:t>
            </a:r>
            <a:r>
              <a:rPr lang="en-US" sz="1100" dirty="0"/>
              <a:t> by H&amp;R Block.</a:t>
            </a:r>
          </a:p>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36</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37</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38</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9456C8F-F3C5-4621-B39F-15E78CFF9C4D}" type="slidenum">
              <a:rPr lang="en-US" smtClean="0"/>
              <a:pPr/>
              <a:t>40</a:t>
            </a:fld>
            <a:endParaRPr lang="en-US"/>
          </a:p>
        </p:txBody>
      </p:sp>
      <p:sp>
        <p:nvSpPr>
          <p:cNvPr id="11469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CAEC8E4-FE5C-4910-82A4-AE98DC841B85}" type="slidenum">
              <a:rPr lang="en-US" sz="1200">
                <a:cs typeface="Arial" charset="0"/>
              </a:rPr>
              <a:pPr algn="r"/>
              <a:t>40</a:t>
            </a:fld>
            <a:endParaRPr lang="en-US" sz="1200">
              <a:cs typeface="Arial" charset="0"/>
            </a:endParaRPr>
          </a:p>
        </p:txBody>
      </p:sp>
      <p:sp>
        <p:nvSpPr>
          <p:cNvPr id="114692" name="Rectangle 2"/>
          <p:cNvSpPr>
            <a:spLocks noGrp="1" noRot="1" noChangeAspect="1" noChangeArrowheads="1" noTextEdit="1"/>
          </p:cNvSpPr>
          <p:nvPr>
            <p:ph type="sldImg"/>
          </p:nvPr>
        </p:nvSpPr>
        <p:spPr>
          <a:xfrm>
            <a:off x="1143000" y="534988"/>
            <a:ext cx="4572000" cy="3429000"/>
          </a:xfrm>
          <a:ln/>
        </p:spPr>
      </p:sp>
      <p:sp>
        <p:nvSpPr>
          <p:cNvPr id="114693" name="Rectangle 3"/>
          <p:cNvSpPr>
            <a:spLocks noGrp="1" noChangeArrowheads="1"/>
          </p:cNvSpPr>
          <p:nvPr>
            <p:ph type="body" idx="1"/>
          </p:nvPr>
        </p:nvSpPr>
        <p:spPr>
          <a:xfrm>
            <a:off x="685800" y="4248150"/>
            <a:ext cx="5486400" cy="4210050"/>
          </a:xfrm>
          <a:noFill/>
          <a:ln/>
        </p:spPr>
        <p:txBody>
          <a:bodyPr/>
          <a:lstStyle/>
          <a:p>
            <a:pPr eaLnBrk="1" hangingPunct="1"/>
            <a:r>
              <a:rPr lang="en-US" dirty="0"/>
              <a:t>We now return to the latte example to illustrate the concepts of equilibrium: shortage and surplus.  </a:t>
            </a:r>
          </a:p>
          <a:p>
            <a:pPr eaLnBrk="1" hangingPunct="1"/>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4B077189-3D0F-4323-A22B-CDB0BA7953B5}" type="slidenum">
              <a:rPr lang="en-US" smtClean="0"/>
              <a:pPr/>
              <a:t>41</a:t>
            </a:fld>
            <a:endParaRPr lang="en-US"/>
          </a:p>
        </p:txBody>
      </p:sp>
      <p:sp>
        <p:nvSpPr>
          <p:cNvPr id="1157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050CC54-D975-41AB-A407-D1FC39A2D0FC}" type="slidenum">
              <a:rPr lang="en-US" sz="1200">
                <a:cs typeface="Arial" charset="0"/>
              </a:rPr>
              <a:pPr algn="r"/>
              <a:t>41</a:t>
            </a:fld>
            <a:endParaRPr lang="en-US" sz="1200">
              <a:cs typeface="Arial" charset="0"/>
            </a:endParaRPr>
          </a:p>
        </p:txBody>
      </p:sp>
      <p:sp>
        <p:nvSpPr>
          <p:cNvPr id="115716" name="Rectangle 2"/>
          <p:cNvSpPr>
            <a:spLocks noGrp="1" noRot="1" noChangeAspect="1" noChangeArrowheads="1" noTextEdit="1"/>
          </p:cNvSpPr>
          <p:nvPr>
            <p:ph type="sldImg"/>
          </p:nvPr>
        </p:nvSpPr>
        <p:spPr>
          <a:xfrm>
            <a:off x="1143000" y="534988"/>
            <a:ext cx="4572000" cy="3429000"/>
          </a:xfrm>
          <a:ln/>
        </p:spPr>
      </p:sp>
      <p:sp>
        <p:nvSpPr>
          <p:cNvPr id="11571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9A1CFA3-84FA-436A-B588-F4D80020B4CC}" type="slidenum">
              <a:rPr lang="en-US" smtClean="0"/>
              <a:pPr/>
              <a:t>42</a:t>
            </a:fld>
            <a:endParaRPr lang="en-US"/>
          </a:p>
        </p:txBody>
      </p:sp>
      <p:sp>
        <p:nvSpPr>
          <p:cNvPr id="11673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9DAC30E-2D11-459B-93DF-AA82394B2D85}" type="slidenum">
              <a:rPr lang="en-US" sz="1200">
                <a:cs typeface="Arial" charset="0"/>
              </a:rPr>
              <a:pPr algn="r"/>
              <a:t>42</a:t>
            </a:fld>
            <a:endParaRPr lang="en-US" sz="1200">
              <a:cs typeface="Arial" charset="0"/>
            </a:endParaRPr>
          </a:p>
        </p:txBody>
      </p:sp>
      <p:sp>
        <p:nvSpPr>
          <p:cNvPr id="116740" name="Rectangle 2"/>
          <p:cNvSpPr>
            <a:spLocks noGrp="1" noRot="1" noChangeAspect="1" noChangeArrowheads="1" noTextEdit="1"/>
          </p:cNvSpPr>
          <p:nvPr>
            <p:ph type="sldImg"/>
          </p:nvPr>
        </p:nvSpPr>
        <p:spPr>
          <a:xfrm>
            <a:off x="1143000" y="534988"/>
            <a:ext cx="4572000" cy="3429000"/>
          </a:xfrm>
          <a:ln/>
        </p:spPr>
      </p:sp>
      <p:sp>
        <p:nvSpPr>
          <p:cNvPr id="11674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F17B8589-5EB0-4AA5-8B78-3D58592E8745}" type="slidenum">
              <a:rPr lang="en-US" smtClean="0"/>
              <a:pPr/>
              <a:t>43</a:t>
            </a:fld>
            <a:endParaRPr lang="en-US"/>
          </a:p>
        </p:txBody>
      </p:sp>
      <p:sp>
        <p:nvSpPr>
          <p:cNvPr id="1177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A9F9173-3C62-4F59-AB27-9A396742A1A1}" type="slidenum">
              <a:rPr lang="en-US" sz="1200">
                <a:cs typeface="Arial" charset="0"/>
              </a:rPr>
              <a:pPr algn="r"/>
              <a:t>43</a:t>
            </a:fld>
            <a:endParaRPr lang="en-US" sz="1200">
              <a:cs typeface="Arial" charset="0"/>
            </a:endParaRPr>
          </a:p>
        </p:txBody>
      </p:sp>
      <p:sp>
        <p:nvSpPr>
          <p:cNvPr id="117764" name="Rectangle 2"/>
          <p:cNvSpPr>
            <a:spLocks noGrp="1" noRot="1" noChangeAspect="1" noChangeArrowheads="1" noTextEdit="1"/>
          </p:cNvSpPr>
          <p:nvPr>
            <p:ph type="sldImg"/>
          </p:nvPr>
        </p:nvSpPr>
        <p:spPr>
          <a:xfrm>
            <a:off x="1143000" y="534988"/>
            <a:ext cx="4572000" cy="3429000"/>
          </a:xfrm>
          <a:ln/>
        </p:spPr>
      </p:sp>
      <p:sp>
        <p:nvSpPr>
          <p:cNvPr id="11776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5B170599-52F1-4901-8A1E-60790C95F450}" type="slidenum">
              <a:rPr lang="en-US" smtClean="0"/>
              <a:pPr/>
              <a:t>44</a:t>
            </a:fld>
            <a:endParaRPr lang="en-US"/>
          </a:p>
        </p:txBody>
      </p:sp>
      <p:sp>
        <p:nvSpPr>
          <p:cNvPr id="1187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8ED4123-7071-4DDE-A221-50D4676A4CFA}" type="slidenum">
              <a:rPr lang="en-US" sz="1200">
                <a:cs typeface="Arial" charset="0"/>
              </a:rPr>
              <a:pPr algn="r"/>
              <a:t>44</a:t>
            </a:fld>
            <a:endParaRPr lang="en-US" sz="1200">
              <a:cs typeface="Arial" charset="0"/>
            </a:endParaRPr>
          </a:p>
        </p:txBody>
      </p:sp>
      <p:sp>
        <p:nvSpPr>
          <p:cNvPr id="118788" name="Rectangle 2"/>
          <p:cNvSpPr>
            <a:spLocks noGrp="1" noRot="1" noChangeAspect="1" noChangeArrowheads="1" noTextEdit="1"/>
          </p:cNvSpPr>
          <p:nvPr>
            <p:ph type="sldImg"/>
          </p:nvPr>
        </p:nvSpPr>
        <p:spPr>
          <a:xfrm>
            <a:off x="1143000" y="534988"/>
            <a:ext cx="4572000" cy="3429000"/>
          </a:xfrm>
          <a:ln/>
        </p:spPr>
      </p:sp>
      <p:sp>
        <p:nvSpPr>
          <p:cNvPr id="118789"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586703E1-3686-4F3F-994E-E09786218642}" type="slidenum">
              <a:rPr lang="en-US" smtClean="0"/>
              <a:pPr/>
              <a:t>45</a:t>
            </a:fld>
            <a:endParaRPr lang="en-US"/>
          </a:p>
        </p:txBody>
      </p:sp>
      <p:sp>
        <p:nvSpPr>
          <p:cNvPr id="11981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C346032-E231-4CB3-BC61-B9BD28CF804C}" type="slidenum">
              <a:rPr lang="en-US" sz="1200">
                <a:cs typeface="Arial" charset="0"/>
              </a:rPr>
              <a:pPr algn="r"/>
              <a:t>45</a:t>
            </a:fld>
            <a:endParaRPr lang="en-US" sz="1200">
              <a:cs typeface="Arial" charset="0"/>
            </a:endParaRPr>
          </a:p>
        </p:txBody>
      </p:sp>
      <p:sp>
        <p:nvSpPr>
          <p:cNvPr id="119812" name="Rectangle 2"/>
          <p:cNvSpPr>
            <a:spLocks noGrp="1" noRot="1" noChangeAspect="1" noChangeArrowheads="1" noTextEdit="1"/>
          </p:cNvSpPr>
          <p:nvPr>
            <p:ph type="sldImg"/>
          </p:nvPr>
        </p:nvSpPr>
        <p:spPr>
          <a:xfrm>
            <a:off x="1143000" y="534988"/>
            <a:ext cx="4572000" cy="3429000"/>
          </a:xfrm>
          <a:ln/>
        </p:spPr>
      </p:sp>
      <p:sp>
        <p:nvSpPr>
          <p:cNvPr id="119813"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E603919-E95F-4EE7-8CAB-68DCD709886E}" type="slidenum">
              <a:rPr lang="en-US" smtClean="0"/>
              <a:pPr/>
              <a:t>46</a:t>
            </a:fld>
            <a:endParaRPr lang="en-US"/>
          </a:p>
        </p:txBody>
      </p:sp>
      <p:sp>
        <p:nvSpPr>
          <p:cNvPr id="1208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B043095-E167-4359-A1B2-B3D16CC84EA8}" type="slidenum">
              <a:rPr lang="en-US" sz="1200">
                <a:cs typeface="Arial" charset="0"/>
              </a:rPr>
              <a:pPr algn="r"/>
              <a:t>46</a:t>
            </a:fld>
            <a:endParaRPr lang="en-US" sz="1200">
              <a:cs typeface="Arial" charset="0"/>
            </a:endParaRPr>
          </a:p>
        </p:txBody>
      </p:sp>
      <p:sp>
        <p:nvSpPr>
          <p:cNvPr id="120836" name="Rectangle 2"/>
          <p:cNvSpPr>
            <a:spLocks noGrp="1" noRot="1" noChangeAspect="1" noChangeArrowheads="1" noTextEdit="1"/>
          </p:cNvSpPr>
          <p:nvPr>
            <p:ph type="sldImg"/>
          </p:nvPr>
        </p:nvSpPr>
        <p:spPr>
          <a:xfrm>
            <a:off x="1143000" y="534988"/>
            <a:ext cx="4572000" cy="3429000"/>
          </a:xfrm>
          <a:ln/>
        </p:spPr>
      </p:sp>
      <p:sp>
        <p:nvSpPr>
          <p:cNvPr id="12083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7697E10-0AC9-408A-8D86-91ED18553E91}" type="slidenum">
              <a:rPr lang="en-US" smtClean="0"/>
              <a:pPr/>
              <a:t>47</a:t>
            </a:fld>
            <a:endParaRPr lang="en-US"/>
          </a:p>
        </p:txBody>
      </p:sp>
      <p:sp>
        <p:nvSpPr>
          <p:cNvPr id="1218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7362E76-B770-4F37-8A4D-84D945A6456D}" type="slidenum">
              <a:rPr lang="en-US" sz="1200">
                <a:cs typeface="Arial" charset="0"/>
              </a:rPr>
              <a:pPr algn="r"/>
              <a:t>47</a:t>
            </a:fld>
            <a:endParaRPr lang="en-US" sz="1200">
              <a:cs typeface="Arial" charset="0"/>
            </a:endParaRPr>
          </a:p>
        </p:txBody>
      </p:sp>
      <p:sp>
        <p:nvSpPr>
          <p:cNvPr id="121860" name="Rectangle 2"/>
          <p:cNvSpPr>
            <a:spLocks noGrp="1" noRot="1" noChangeAspect="1" noChangeArrowheads="1" noTextEdit="1"/>
          </p:cNvSpPr>
          <p:nvPr>
            <p:ph type="sldImg"/>
          </p:nvPr>
        </p:nvSpPr>
        <p:spPr>
          <a:xfrm>
            <a:off x="1143000" y="534988"/>
            <a:ext cx="4572000" cy="3429000"/>
          </a:xfrm>
          <a:ln/>
        </p:spPr>
      </p:sp>
      <p:sp>
        <p:nvSpPr>
          <p:cNvPr id="12186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B03245E5-0DFF-4B53-A3DD-E1715E41F70C}" type="slidenum">
              <a:rPr lang="en-US" smtClean="0"/>
              <a:pPr/>
              <a:t>48</a:t>
            </a:fld>
            <a:endParaRPr lang="en-US"/>
          </a:p>
        </p:txBody>
      </p:sp>
      <p:sp>
        <p:nvSpPr>
          <p:cNvPr id="1228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42D7358-4DA0-4F8E-A94F-0E686D117D1E}" type="slidenum">
              <a:rPr lang="en-US" sz="1200">
                <a:cs typeface="Arial" charset="0"/>
              </a:rPr>
              <a:pPr algn="r"/>
              <a:t>48</a:t>
            </a:fld>
            <a:endParaRPr lang="en-US" sz="1200">
              <a:cs typeface="Arial" charset="0"/>
            </a:endParaRPr>
          </a:p>
        </p:txBody>
      </p:sp>
      <p:sp>
        <p:nvSpPr>
          <p:cNvPr id="122884" name="Rectangle 2"/>
          <p:cNvSpPr>
            <a:spLocks noGrp="1" noRot="1" noChangeAspect="1" noChangeArrowheads="1" noTextEdit="1"/>
          </p:cNvSpPr>
          <p:nvPr>
            <p:ph type="sldImg"/>
          </p:nvPr>
        </p:nvSpPr>
        <p:spPr>
          <a:xfrm>
            <a:off x="1143000" y="534988"/>
            <a:ext cx="4572000" cy="3429000"/>
          </a:xfrm>
          <a:ln/>
        </p:spPr>
      </p:sp>
      <p:sp>
        <p:nvSpPr>
          <p:cNvPr id="12288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5E295CC-8979-4C99-A019-E1AFC4F8DC4C}" type="slidenum">
              <a:rPr lang="en-US" smtClean="0"/>
              <a:pPr/>
              <a:t>50</a:t>
            </a:fld>
            <a:endParaRPr lang="en-US"/>
          </a:p>
        </p:txBody>
      </p:sp>
      <p:sp>
        <p:nvSpPr>
          <p:cNvPr id="1239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6253B12-113D-4089-88BE-3E13D0BA3B92}" type="slidenum">
              <a:rPr lang="en-US" sz="1200">
                <a:cs typeface="Arial" charset="0"/>
              </a:rPr>
              <a:pPr algn="r"/>
              <a:t>50</a:t>
            </a:fld>
            <a:endParaRPr lang="en-US" sz="1200">
              <a:cs typeface="Arial" charset="0"/>
            </a:endParaRPr>
          </a:p>
        </p:txBody>
      </p:sp>
      <p:sp>
        <p:nvSpPr>
          <p:cNvPr id="123908" name="Rectangle 2"/>
          <p:cNvSpPr>
            <a:spLocks noGrp="1" noRot="1" noChangeAspect="1" noChangeArrowheads="1" noTextEdit="1"/>
          </p:cNvSpPr>
          <p:nvPr>
            <p:ph type="sldImg"/>
          </p:nvPr>
        </p:nvSpPr>
        <p:spPr>
          <a:xfrm>
            <a:off x="1143000" y="534988"/>
            <a:ext cx="4572000" cy="3429000"/>
          </a:xfrm>
          <a:ln/>
        </p:spPr>
      </p:sp>
      <p:sp>
        <p:nvSpPr>
          <p:cNvPr id="123909" name="Rectangle 3"/>
          <p:cNvSpPr>
            <a:spLocks noGrp="1" noChangeArrowheads="1"/>
          </p:cNvSpPr>
          <p:nvPr>
            <p:ph type="body" idx="1"/>
          </p:nvPr>
        </p:nvSpPr>
        <p:spPr>
          <a:xfrm>
            <a:off x="685800" y="4248150"/>
            <a:ext cx="5486400" cy="4210050"/>
          </a:xfrm>
          <a:noFill/>
          <a:ln/>
        </p:spPr>
        <p:txBody>
          <a:bodyPr/>
          <a:lstStyle/>
          <a:p>
            <a:pPr eaLnBrk="1" hangingPunct="1"/>
            <a:r>
              <a:rPr lang="en-US" dirty="0"/>
              <a:t>Step 1 requires knowing all of the things that can shift D and S</a:t>
            </a:r>
            <a:r>
              <a:rPr lang="en-US" sz="1200" dirty="0"/>
              <a:t>—</a:t>
            </a:r>
            <a:r>
              <a:rPr lang="en-US" dirty="0"/>
              <a:t>the non-price determinants of demand and of supply.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6D69E65A-8B4D-4A75-A2EE-785A054ACA5B}" type="slidenum">
              <a:rPr lang="en-US" smtClean="0"/>
              <a:pPr/>
              <a:t>51</a:t>
            </a:fld>
            <a:endParaRPr lang="en-US"/>
          </a:p>
        </p:txBody>
      </p:sp>
      <p:sp>
        <p:nvSpPr>
          <p:cNvPr id="12493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908EE1E-689C-434E-9BD6-0196F3B7EAE2}" type="slidenum">
              <a:rPr lang="en-US" sz="1200">
                <a:cs typeface="Arial" charset="0"/>
              </a:rPr>
              <a:pPr algn="r"/>
              <a:t>51</a:t>
            </a:fld>
            <a:endParaRPr lang="en-US" sz="1200">
              <a:cs typeface="Arial" charset="0"/>
            </a:endParaRPr>
          </a:p>
        </p:txBody>
      </p:sp>
      <p:sp>
        <p:nvSpPr>
          <p:cNvPr id="124932" name="Rectangle 2"/>
          <p:cNvSpPr>
            <a:spLocks noGrp="1" noRot="1" noChangeAspect="1" noChangeArrowheads="1" noTextEdit="1"/>
          </p:cNvSpPr>
          <p:nvPr>
            <p:ph type="sldImg"/>
          </p:nvPr>
        </p:nvSpPr>
        <p:spPr>
          <a:xfrm>
            <a:off x="1143000" y="534988"/>
            <a:ext cx="4572000" cy="3429000"/>
          </a:xfrm>
          <a:ln/>
        </p:spPr>
      </p:sp>
      <p:sp>
        <p:nvSpPr>
          <p:cNvPr id="124933"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E8D5BD69-E393-472A-9143-D81E2E9CE8EC}" type="slidenum">
              <a:rPr lang="en-US" smtClean="0"/>
              <a:pPr/>
              <a:t>52</a:t>
            </a:fld>
            <a:endParaRPr lang="en-US"/>
          </a:p>
        </p:txBody>
      </p:sp>
      <p:sp>
        <p:nvSpPr>
          <p:cNvPr id="12595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49FD8A7-41DE-45C7-AFF9-E3FA7AE771C4}" type="slidenum">
              <a:rPr lang="en-US" sz="1200">
                <a:cs typeface="Arial" charset="0"/>
              </a:rPr>
              <a:pPr algn="r"/>
              <a:t>52</a:t>
            </a:fld>
            <a:endParaRPr lang="en-US" sz="1200">
              <a:cs typeface="Arial" charset="0"/>
            </a:endParaRPr>
          </a:p>
        </p:txBody>
      </p:sp>
      <p:sp>
        <p:nvSpPr>
          <p:cNvPr id="125956" name="Rectangle 2"/>
          <p:cNvSpPr>
            <a:spLocks noGrp="1" noRot="1" noChangeAspect="1" noChangeArrowheads="1" noTextEdit="1"/>
          </p:cNvSpPr>
          <p:nvPr>
            <p:ph type="sldImg"/>
          </p:nvPr>
        </p:nvSpPr>
        <p:spPr>
          <a:xfrm>
            <a:off x="1143000" y="534988"/>
            <a:ext cx="4572000" cy="3429000"/>
          </a:xfrm>
          <a:ln/>
        </p:spPr>
      </p:sp>
      <p:sp>
        <p:nvSpPr>
          <p:cNvPr id="12595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C1127D4F-6D9B-4AB4-8DC1-FFBCDD5667E9}" type="slidenum">
              <a:rPr lang="en-US" smtClean="0"/>
              <a:pPr/>
              <a:t>53</a:t>
            </a:fld>
            <a:endParaRPr lang="en-US"/>
          </a:p>
        </p:txBody>
      </p:sp>
      <p:sp>
        <p:nvSpPr>
          <p:cNvPr id="12697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2E42759-930B-44A9-AB53-0F9E520B973C}" type="slidenum">
              <a:rPr lang="en-US" sz="1200">
                <a:cs typeface="Arial" charset="0"/>
              </a:rPr>
              <a:pPr algn="r"/>
              <a:t>53</a:t>
            </a:fld>
            <a:endParaRPr lang="en-US" sz="1200">
              <a:cs typeface="Arial" charset="0"/>
            </a:endParaRPr>
          </a:p>
        </p:txBody>
      </p:sp>
      <p:sp>
        <p:nvSpPr>
          <p:cNvPr id="126980" name="Rectangle 2"/>
          <p:cNvSpPr>
            <a:spLocks noGrp="1" noRot="1" noChangeAspect="1" noChangeArrowheads="1" noTextEdit="1"/>
          </p:cNvSpPr>
          <p:nvPr>
            <p:ph type="sldImg"/>
          </p:nvPr>
        </p:nvSpPr>
        <p:spPr>
          <a:xfrm>
            <a:off x="1143000" y="534988"/>
            <a:ext cx="4572000" cy="3429000"/>
          </a:xfrm>
          <a:ln/>
        </p:spPr>
      </p:sp>
      <p:sp>
        <p:nvSpPr>
          <p:cNvPr id="12698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94259CE8-599C-4537-AFAC-47BE041A9666}" type="slidenum">
              <a:rPr lang="en-US" smtClean="0"/>
              <a:pPr/>
              <a:t>54</a:t>
            </a:fld>
            <a:endParaRPr lang="en-US"/>
          </a:p>
        </p:txBody>
      </p:sp>
      <p:sp>
        <p:nvSpPr>
          <p:cNvPr id="12800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1B1A8AB-EBEA-4CFC-8C21-6786545DB6EE}" type="slidenum">
              <a:rPr lang="en-US" sz="1200">
                <a:cs typeface="Arial" charset="0"/>
              </a:rPr>
              <a:pPr algn="r"/>
              <a:t>54</a:t>
            </a:fld>
            <a:endParaRPr lang="en-US" sz="1200">
              <a:cs typeface="Arial" charset="0"/>
            </a:endParaRPr>
          </a:p>
        </p:txBody>
      </p:sp>
      <p:sp>
        <p:nvSpPr>
          <p:cNvPr id="128004" name="Rectangle 2"/>
          <p:cNvSpPr>
            <a:spLocks noGrp="1" noRot="1" noChangeAspect="1" noChangeArrowheads="1" noTextEdit="1"/>
          </p:cNvSpPr>
          <p:nvPr>
            <p:ph type="sldImg"/>
          </p:nvPr>
        </p:nvSpPr>
        <p:spPr>
          <a:xfrm>
            <a:off x="1143000" y="534988"/>
            <a:ext cx="4572000" cy="3429000"/>
          </a:xfrm>
          <a:ln/>
        </p:spPr>
      </p:sp>
      <p:sp>
        <p:nvSpPr>
          <p:cNvPr id="128005" name="Rectangle 3"/>
          <p:cNvSpPr>
            <a:spLocks noGrp="1" noChangeArrowheads="1"/>
          </p:cNvSpPr>
          <p:nvPr>
            <p:ph type="body" idx="1"/>
          </p:nvPr>
        </p:nvSpPr>
        <p:spPr>
          <a:xfrm>
            <a:off x="685800" y="4248150"/>
            <a:ext cx="5486400" cy="4210050"/>
          </a:xfrm>
          <a:noFill/>
          <a:ln/>
        </p:spPr>
        <p:txBody>
          <a:bodyPr/>
          <a:lstStyle/>
          <a:p>
            <a:pPr eaLnBrk="1" hangingPunct="1"/>
            <a:r>
              <a:rPr lang="en-US" dirty="0"/>
              <a:t>“Supply” refers to the position of the supply curve, while “quantity supplied” refers to the specific amount that producers are willing and able to sell. </a:t>
            </a:r>
          </a:p>
          <a:p>
            <a:pPr eaLnBrk="1" hangingPunct="1"/>
            <a:endParaRPr lang="en-US" dirty="0"/>
          </a:p>
          <a:p>
            <a:pPr eaLnBrk="1" hangingPunct="1"/>
            <a:r>
              <a:rPr lang="en-US" dirty="0"/>
              <a:t>Similarly, “demand” refers to the position of the demand curve, while “quantity demanded” refers to the specific amount that consumers are willing and able to buy.  </a:t>
            </a:r>
          </a:p>
          <a:p>
            <a:pPr eaLnBrk="1" hangingPunct="1"/>
            <a:endParaRPr lang="en-US" dirty="0"/>
          </a:p>
          <a:p>
            <a:pPr eaLnBrk="1" hangingPunct="1"/>
            <a:r>
              <a:rPr lang="en-US" dirty="0"/>
              <a:t>If you’d like to be a rebel, delete this slide and all references to the jargon it contains, and just use the terms “movement along a curve” and “shift in a curve.”  Note, however, that this is not the official recommendation of </a:t>
            </a:r>
            <a:r>
              <a:rPr lang="en-US" dirty="0" err="1"/>
              <a:t>Cengage</a:t>
            </a:r>
            <a:r>
              <a:rPr lang="en-US" dirty="0"/>
              <a:t> Learning or Dr. </a:t>
            </a:r>
            <a:r>
              <a:rPr lang="en-US" dirty="0" err="1"/>
              <a:t>Mankiw</a:t>
            </a:r>
            <a:r>
              <a:rPr lang="en-US" dirty="0"/>
              <a:t>.  </a:t>
            </a:r>
          </a:p>
          <a:p>
            <a:pPr eaLnBrk="1" hangingPunct="1"/>
            <a:endParaRPr lang="en-US" dirty="0"/>
          </a:p>
          <a:p>
            <a:pPr eaLnBrk="1" hangingPunct="1"/>
            <a:r>
              <a:rPr lang="en-US" dirty="0"/>
              <a:t>If you’d like to cover this slide but make it move more quickly, delete the text next to each second-level bullet (starting with “occurs when”) and give the information to your students verbally or rely on them to read it in the textbook.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737C25F7-E7B8-478D-B08B-345B99C168C1}" type="slidenum">
              <a:rPr lang="en-US" smtClean="0"/>
              <a:pPr/>
              <a:t>55</a:t>
            </a:fld>
            <a:endParaRPr lang="en-US"/>
          </a:p>
        </p:txBody>
      </p:sp>
      <p:sp>
        <p:nvSpPr>
          <p:cNvPr id="1290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D4B0A1A-C4DA-4B38-9F88-7906DAF5A324}" type="slidenum">
              <a:rPr lang="en-US" sz="1200">
                <a:cs typeface="Arial" charset="0"/>
              </a:rPr>
              <a:pPr algn="r"/>
              <a:t>55</a:t>
            </a:fld>
            <a:endParaRPr lang="en-US" sz="1200">
              <a:cs typeface="Arial" charset="0"/>
            </a:endParaRPr>
          </a:p>
        </p:txBody>
      </p:sp>
      <p:sp>
        <p:nvSpPr>
          <p:cNvPr id="129028" name="Rectangle 2"/>
          <p:cNvSpPr>
            <a:spLocks noGrp="1" noRot="1" noChangeAspect="1" noChangeArrowheads="1" noTextEdit="1"/>
          </p:cNvSpPr>
          <p:nvPr>
            <p:ph type="sldImg"/>
          </p:nvPr>
        </p:nvSpPr>
        <p:spPr>
          <a:xfrm>
            <a:off x="1143000" y="534988"/>
            <a:ext cx="4572000" cy="3429000"/>
          </a:xfrm>
          <a:ln/>
        </p:spPr>
      </p:sp>
      <p:sp>
        <p:nvSpPr>
          <p:cNvPr id="129029"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60EBD1E9-B480-45F1-BB0A-856C5AB607B9}" type="slidenum">
              <a:rPr lang="en-US" smtClean="0"/>
              <a:pPr/>
              <a:t>56</a:t>
            </a:fld>
            <a:endParaRPr lang="en-US"/>
          </a:p>
        </p:txBody>
      </p:sp>
      <p:sp>
        <p:nvSpPr>
          <p:cNvPr id="13005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7A7CC0A-7E32-4560-A53C-F5ED49FBF040}" type="slidenum">
              <a:rPr lang="en-US" sz="1200">
                <a:cs typeface="Arial" charset="0"/>
              </a:rPr>
              <a:pPr algn="r"/>
              <a:t>56</a:t>
            </a:fld>
            <a:endParaRPr lang="en-US" sz="1200">
              <a:cs typeface="Arial" charset="0"/>
            </a:endParaRPr>
          </a:p>
        </p:txBody>
      </p:sp>
      <p:sp>
        <p:nvSpPr>
          <p:cNvPr id="130052" name="Rectangle 2"/>
          <p:cNvSpPr>
            <a:spLocks noGrp="1" noRot="1" noChangeAspect="1" noChangeArrowheads="1" noTextEdit="1"/>
          </p:cNvSpPr>
          <p:nvPr>
            <p:ph type="sldImg"/>
          </p:nvPr>
        </p:nvSpPr>
        <p:spPr>
          <a:xfrm>
            <a:off x="1143000" y="534988"/>
            <a:ext cx="4572000" cy="3429000"/>
          </a:xfrm>
          <a:ln/>
        </p:spPr>
      </p:sp>
      <p:sp>
        <p:nvSpPr>
          <p:cNvPr id="130053"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4FC0F4EE-6E5C-44A0-9562-69ACC7A6E9A5}" type="slidenum">
              <a:rPr lang="en-US" smtClean="0"/>
              <a:pPr/>
              <a:t>57</a:t>
            </a:fld>
            <a:endParaRPr lang="en-US"/>
          </a:p>
        </p:txBody>
      </p:sp>
      <p:sp>
        <p:nvSpPr>
          <p:cNvPr id="1310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40CBABE-A89C-406A-A92E-A1DBBA54F1EE}" type="slidenum">
              <a:rPr lang="en-US" sz="1200">
                <a:cs typeface="Arial" charset="0"/>
              </a:rPr>
              <a:pPr algn="r"/>
              <a:t>57</a:t>
            </a:fld>
            <a:endParaRPr lang="en-US" sz="1200">
              <a:cs typeface="Arial" charset="0"/>
            </a:endParaRPr>
          </a:p>
        </p:txBody>
      </p:sp>
      <p:sp>
        <p:nvSpPr>
          <p:cNvPr id="131076" name="Rectangle 2"/>
          <p:cNvSpPr>
            <a:spLocks noGrp="1" noRot="1" noChangeAspect="1" noChangeArrowheads="1" noTextEdit="1"/>
          </p:cNvSpPr>
          <p:nvPr>
            <p:ph type="sldImg"/>
          </p:nvPr>
        </p:nvSpPr>
        <p:spPr>
          <a:xfrm>
            <a:off x="1143000" y="534988"/>
            <a:ext cx="4572000" cy="3429000"/>
          </a:xfrm>
          <a:ln/>
        </p:spPr>
      </p:sp>
      <p:sp>
        <p:nvSpPr>
          <p:cNvPr id="131077"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58</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eaLnBrk="1" hangingPunct="1"/>
            <a:r>
              <a:rPr lang="en-US" sz="1100" dirty="0"/>
              <a:t>Important note about Event B:</a:t>
            </a:r>
          </a:p>
          <a:p>
            <a:pPr eaLnBrk="1" hangingPunct="1"/>
            <a:endParaRPr lang="en-US" sz="1100" dirty="0"/>
          </a:p>
          <a:p>
            <a:pPr eaLnBrk="1" hangingPunct="1"/>
            <a:r>
              <a:rPr lang="en-US" sz="1100" dirty="0"/>
              <a:t>The royalties that sellers must pay the artists are part of sellers’ “costs of production.”  Typically, this royalty is a fixed amount each time one of the artist’s songs is downloaded.  Event B, therefore, describes a reduction in sellers’ “costs of production.”  </a:t>
            </a:r>
          </a:p>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59</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marL="0" marR="0" indent="0" algn="l" defTabSz="914400" rtl="0" eaLnBrk="1" fontAlgn="auto" latinLnBrk="0" hangingPunct="1">
              <a:lnSpc>
                <a:spcPct val="105000"/>
              </a:lnSpc>
              <a:spcBef>
                <a:spcPts val="0"/>
              </a:spcBef>
              <a:spcAft>
                <a:spcPts val="0"/>
              </a:spcAft>
              <a:buClrTx/>
              <a:buSzTx/>
              <a:buFontTx/>
              <a:buNone/>
              <a:tabLst/>
              <a:defRPr/>
            </a:pPr>
            <a:r>
              <a:rPr lang="en-US" sz="1100" dirty="0"/>
              <a:t>This is an extension of Active Learning exercise 1C, where we saw that a fall in the price of compact discs would cause a fall in demand for music downloads, because the two goods are substitutes.</a:t>
            </a:r>
          </a:p>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60</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eaLnBrk="1" hangingPunct="1"/>
            <a:r>
              <a:rPr lang="en-US" sz="1100" dirty="0"/>
              <a:t>NOTE:  Don’t worry that the text on this slide looks garbled in “Normal view” (i.e., edit mode).  It works fine in “Slide Show” (i.e., presentation mode).  </a:t>
            </a:r>
          </a:p>
          <a:p>
            <a:pPr eaLnBrk="1" hangingPunct="1"/>
            <a:endParaRPr lang="en-US" sz="1100" dirty="0"/>
          </a:p>
          <a:p>
            <a:pPr eaLnBrk="1" hangingPunct="1"/>
            <a:r>
              <a:rPr lang="en-US" sz="1100" dirty="0"/>
              <a:t>Event B:  Sellers of music downloads negotiate a reduction in the royalties they must pay for each song they sell.  This event causes a fall in “costs of production” for sellers of music downloads.   Hence, the S curve shifts to the right.</a:t>
            </a:r>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61</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pPr eaLnBrk="1" hangingPunct="1"/>
            <a:r>
              <a:rPr lang="en-US" sz="1100" dirty="0"/>
              <a:t>It’s not necessary to draw a graph here.   The answers to steps 1 and 2 should be clear from parts A and B.  The answer to step 3 is a combination of the results from A and B.</a:t>
            </a:r>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75BE1DC9-68CD-449C-BA93-8005AC0E1F45}" type="slidenum">
              <a:rPr lang="en-US" smtClean="0"/>
              <a:pPr/>
              <a:t>62</a:t>
            </a:fld>
            <a:endParaRPr lang="en-US"/>
          </a:p>
        </p:txBody>
      </p:sp>
      <p:sp>
        <p:nvSpPr>
          <p:cNvPr id="1361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71D3856-CBC1-4DD4-973E-5A486567F5E3}" type="slidenum">
              <a:rPr lang="en-US" sz="1200">
                <a:cs typeface="Arial" charset="0"/>
              </a:rPr>
              <a:pPr algn="r"/>
              <a:t>62</a:t>
            </a:fld>
            <a:endParaRPr lang="en-US" sz="1200">
              <a:cs typeface="Arial" charset="0"/>
            </a:endParaRPr>
          </a:p>
        </p:txBody>
      </p:sp>
      <p:sp>
        <p:nvSpPr>
          <p:cNvPr id="136196" name="Rectangle 2"/>
          <p:cNvSpPr>
            <a:spLocks noGrp="1" noRot="1" noChangeAspect="1" noChangeArrowheads="1" noTextEdit="1"/>
          </p:cNvSpPr>
          <p:nvPr>
            <p:ph type="sldImg"/>
          </p:nvPr>
        </p:nvSpPr>
        <p:spPr>
          <a:xfrm>
            <a:off x="1143000" y="534988"/>
            <a:ext cx="4572000" cy="3429000"/>
          </a:xfrm>
          <a:ln/>
        </p:spPr>
      </p:sp>
      <p:sp>
        <p:nvSpPr>
          <p:cNvPr id="136197" name="Rectangle 3"/>
          <p:cNvSpPr>
            <a:spLocks noGrp="1" noChangeArrowheads="1"/>
          </p:cNvSpPr>
          <p:nvPr>
            <p:ph type="body" idx="1"/>
          </p:nvPr>
        </p:nvSpPr>
        <p:spPr>
          <a:xfrm>
            <a:off x="685800" y="4248150"/>
            <a:ext cx="5486400" cy="4210050"/>
          </a:xfrm>
          <a:noFill/>
          <a:ln/>
        </p:spPr>
        <p:txBody>
          <a:bodyPr/>
          <a:lstStyle/>
          <a:p>
            <a:pPr eaLnBrk="1" hangingPunct="1"/>
            <a:r>
              <a:rPr lang="en-US" dirty="0"/>
              <a:t>In the textbook, the conclusion of this chapter offers some very nice elaboration on the second bullet point.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7A3F6BA-F70D-469C-A304-42B3B2F7B24F}" type="slidenum">
              <a:rPr lang="en-US">
                <a:solidFill>
                  <a:prstClr val="black"/>
                </a:solidFill>
              </a:rPr>
              <a:pPr/>
              <a:t>63</a:t>
            </a:fld>
            <a:endParaRPr lang="en-US">
              <a:solidFill>
                <a:prstClr val="black"/>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7A3F6BA-F70D-469C-A304-42B3B2F7B24F}" type="slidenum">
              <a:rPr lang="en-US">
                <a:solidFill>
                  <a:prstClr val="black"/>
                </a:solidFill>
              </a:rPr>
              <a:pPr/>
              <a:t>64</a:t>
            </a:fld>
            <a:endParaRPr lang="en-US">
              <a:solidFill>
                <a:prstClr val="black"/>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7A3F6BA-F70D-469C-A304-42B3B2F7B24F}" type="slidenum">
              <a:rPr lang="en-US">
                <a:solidFill>
                  <a:prstClr val="black"/>
                </a:solidFill>
                <a:latin typeface="Calibri"/>
              </a:rPr>
              <a:pPr/>
              <a:t>65</a:t>
            </a:fld>
            <a:endParaRPr lang="en-US">
              <a:solidFill>
                <a:prstClr val="black"/>
              </a:solidFill>
              <a:latin typeface="Calibri"/>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7A3F6BA-F70D-469C-A304-42B3B2F7B24F}" type="slidenum">
              <a:rPr lang="en-US">
                <a:solidFill>
                  <a:prstClr val="black"/>
                </a:solidFill>
                <a:latin typeface="Calibri"/>
              </a:rPr>
              <a:pPr/>
              <a:t>66</a:t>
            </a:fld>
            <a:endParaRPr lang="en-US">
              <a:solidFill>
                <a:prstClr val="black"/>
              </a:solidFill>
              <a:latin typeface="Calibri"/>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lvl1pPr algn="l">
              <a:defRPr sz="3600" b="0">
                <a:solidFill>
                  <a:srgbClr val="006699"/>
                </a:solidFill>
                <a:latin typeface="Arial" pitchFamily="34" charset="0"/>
                <a:ea typeface="Tahom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57200" y="1219200"/>
            <a:ext cx="8229600" cy="4979581"/>
          </a:xfrm>
        </p:spPr>
        <p:txBody>
          <a:bodyPr/>
          <a:lstStyle>
            <a:lvl1pPr>
              <a:lnSpc>
                <a:spcPct val="105000"/>
              </a:lnSpc>
              <a:spcBef>
                <a:spcPts val="1200"/>
              </a:spcBef>
              <a:buClr>
                <a:srgbClr val="A3C167"/>
              </a:buClr>
              <a:buFont typeface="Wingdings" pitchFamily="2" charset="2"/>
              <a:buChar char="§"/>
              <a:defRPr sz="2800">
                <a:latin typeface="Arial" pitchFamily="34" charset="0"/>
                <a:cs typeface="Arial" pitchFamily="34" charset="0"/>
              </a:defRPr>
            </a:lvl1pPr>
            <a:lvl2pPr>
              <a:lnSpc>
                <a:spcPct val="105000"/>
              </a:lnSpc>
              <a:spcBef>
                <a:spcPts val="300"/>
              </a:spcBef>
              <a:buClr>
                <a:srgbClr val="CC9900"/>
              </a:buClr>
              <a:buFont typeface="Wingdings" pitchFamily="2" charset="2"/>
              <a:buChar char="§"/>
              <a:defRPr sz="2700">
                <a:latin typeface="Arial" pitchFamily="34" charset="0"/>
                <a:cs typeface="Arial" pitchFamily="34" charset="0"/>
              </a:defRPr>
            </a:lvl2pPr>
            <a:lvl3pPr>
              <a:lnSpc>
                <a:spcPct val="105000"/>
              </a:lnSpc>
              <a:spcBef>
                <a:spcPts val="300"/>
              </a:spcBef>
              <a:buClr>
                <a:srgbClr val="B3A2C7"/>
              </a:buClr>
              <a:buFont typeface="Wingdings" pitchFamily="2" charset="2"/>
              <a:buChar char="§"/>
              <a:defRPr sz="2400">
                <a:latin typeface="Arial" pitchFamily="34" charset="0"/>
                <a:cs typeface="Arial" pitchFamily="34" charset="0"/>
              </a:defRPr>
            </a:lvl3pPr>
            <a:lvl4pPr>
              <a:lnSpc>
                <a:spcPct val="105000"/>
              </a:lnSpc>
              <a:spcBef>
                <a:spcPts val="300"/>
              </a:spcBef>
              <a:defRPr>
                <a:latin typeface="Arial" pitchFamily="34" charset="0"/>
                <a:cs typeface="Arial" pitchFamily="34" charset="0"/>
              </a:defRPr>
            </a:lvl4pPr>
            <a:lvl5pPr>
              <a:lnSpc>
                <a:spcPct val="105000"/>
              </a:lnSpc>
              <a:spcBef>
                <a:spcPts val="300"/>
              </a:spcBef>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
        <p:nvSpPr>
          <p:cNvPr id="6" name="TextBox 5"/>
          <p:cNvSpPr txBox="1"/>
          <p:nvPr userDrawn="1"/>
        </p:nvSpPr>
        <p:spPr>
          <a:xfrm>
            <a:off x="-10633" y="6500422"/>
            <a:ext cx="5649433" cy="338554"/>
          </a:xfrm>
          <a:prstGeom prst="rect">
            <a:avLst/>
          </a:prstGeom>
          <a:noFill/>
        </p:spPr>
        <p:txBody>
          <a:bodyPr wrap="square" rtlCol="0">
            <a:spAutoFit/>
          </a:bodyPr>
          <a:lstStyle/>
          <a:p>
            <a:r>
              <a:rPr lang="en-US" sz="800" b="0" i="1" dirty="0">
                <a:solidFill>
                  <a:srgbClr val="777777"/>
                </a:solidFill>
                <a:latin typeface="Times New Roman" pitchFamily="18" charset="0"/>
                <a:cs typeface="Times New Roman" pitchFamily="18" charset="0"/>
              </a:rPr>
              <a:t>© 2015 </a:t>
            </a:r>
            <a:r>
              <a:rPr lang="en-US" sz="800" b="0" i="1" dirty="0" err="1">
                <a:solidFill>
                  <a:srgbClr val="777777"/>
                </a:solidFill>
                <a:latin typeface="Times New Roman" pitchFamily="18" charset="0"/>
                <a:cs typeface="Times New Roman" pitchFamily="18" charset="0"/>
              </a:rPr>
              <a:t>Cengage</a:t>
            </a:r>
            <a:r>
              <a:rPr lang="en-US" sz="800" b="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b="0" i="1" dirty="0">
              <a:solidFill>
                <a:srgbClr val="777777"/>
              </a:solidFill>
              <a:latin typeface="Times New Roman" pitchFamily="18" charset="0"/>
              <a:ea typeface="Verdana"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222222"/>
        </a:solidFill>
        <a:effectLst/>
      </p:bgPr>
    </p:bg>
    <p:spTree>
      <p:nvGrpSpPr>
        <p:cNvPr id="1" name=""/>
        <p:cNvGrpSpPr/>
        <p:nvPr/>
      </p:nvGrpSpPr>
      <p:grpSpPr>
        <a:xfrm>
          <a:off x="0" y="0"/>
          <a:ext cx="0" cy="0"/>
          <a:chOff x="0" y="0"/>
          <a:chExt cx="0" cy="0"/>
        </a:xfrm>
      </p:grpSpPr>
      <p:sp>
        <p:nvSpPr>
          <p:cNvPr id="8" name="TextBox 7"/>
          <p:cNvSpPr txBox="1"/>
          <p:nvPr userDrawn="1"/>
        </p:nvSpPr>
        <p:spPr>
          <a:xfrm>
            <a:off x="-10633" y="6500422"/>
            <a:ext cx="5649433" cy="338554"/>
          </a:xfrm>
          <a:prstGeom prst="rect">
            <a:avLst/>
          </a:prstGeom>
          <a:noFill/>
        </p:spPr>
        <p:txBody>
          <a:bodyPr wrap="square" rtlCol="0">
            <a:spAutoFit/>
          </a:bodyPr>
          <a:lstStyle/>
          <a:p>
            <a:r>
              <a:rPr lang="en-US" sz="800" b="0" i="1" dirty="0">
                <a:solidFill>
                  <a:srgbClr val="777777"/>
                </a:solidFill>
                <a:latin typeface="Times New Roman" pitchFamily="18" charset="0"/>
                <a:cs typeface="Times New Roman" pitchFamily="18" charset="0"/>
              </a:rPr>
              <a:t>© 2015 </a:t>
            </a:r>
            <a:r>
              <a:rPr lang="en-US" sz="800" b="0" i="1" dirty="0" err="1">
                <a:solidFill>
                  <a:srgbClr val="777777"/>
                </a:solidFill>
                <a:latin typeface="Times New Roman" pitchFamily="18" charset="0"/>
                <a:cs typeface="Times New Roman" pitchFamily="18" charset="0"/>
              </a:rPr>
              <a:t>Cengage</a:t>
            </a:r>
            <a:r>
              <a:rPr lang="en-US" sz="800" b="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b="0" i="1" dirty="0">
              <a:solidFill>
                <a:srgbClr val="777777"/>
              </a:solidFill>
              <a:latin typeface="Times New Roman" pitchFamily="18" charset="0"/>
              <a:ea typeface="Verdana" pitchFamily="34" charset="0"/>
              <a:cs typeface="Times New Roman"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62619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Box 5"/>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2546267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8145"/>
            <a:ext cx="8229600" cy="8845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47424"/>
            <a:ext cx="8229600" cy="48787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10633" y="6500422"/>
            <a:ext cx="5649433" cy="338554"/>
          </a:xfrm>
          <a:prstGeom prst="rect">
            <a:avLst/>
          </a:prstGeom>
          <a:noFill/>
        </p:spPr>
        <p:txBody>
          <a:bodyPr wrap="square" rtlCol="0">
            <a:spAutoFit/>
          </a:bodyPr>
          <a:lstStyle/>
          <a:p>
            <a:r>
              <a:rPr lang="en-US" sz="800" b="0" i="1" dirty="0">
                <a:solidFill>
                  <a:srgbClr val="777777"/>
                </a:solidFill>
                <a:latin typeface="Times New Roman" pitchFamily="18" charset="0"/>
                <a:cs typeface="Times New Roman" pitchFamily="18" charset="0"/>
              </a:rPr>
              <a:t>© 2015 </a:t>
            </a:r>
            <a:r>
              <a:rPr lang="en-US" sz="800" b="0" i="1" dirty="0" err="1">
                <a:solidFill>
                  <a:srgbClr val="777777"/>
                </a:solidFill>
                <a:latin typeface="Times New Roman" pitchFamily="18" charset="0"/>
                <a:cs typeface="Times New Roman" pitchFamily="18" charset="0"/>
              </a:rPr>
              <a:t>Cengage</a:t>
            </a:r>
            <a:r>
              <a:rPr lang="en-US" sz="800" b="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b="0" i="1" dirty="0">
              <a:solidFill>
                <a:srgbClr val="777777"/>
              </a:solidFill>
              <a:latin typeface="Times New Roman" pitchFamily="18" charset="0"/>
              <a:ea typeface="Verdana" pitchFamily="34" charset="0"/>
              <a:cs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Lst>
  <p:hf sldNum="0" hdr="0" ftr="0" dt="0"/>
  <p:txStyles>
    <p:titleStyle>
      <a:lvl1pPr algn="l" defTabSz="914400" rtl="0" eaLnBrk="1" latinLnBrk="0" hangingPunct="1">
        <a:spcBef>
          <a:spcPct val="0"/>
        </a:spcBef>
        <a:buNone/>
        <a:defRPr sz="3600" kern="1200">
          <a:solidFill>
            <a:srgbClr val="006699"/>
          </a:solidFill>
          <a:latin typeface="Arial"/>
          <a:ea typeface="+mj-ea"/>
          <a:cs typeface="Arial"/>
        </a:defRPr>
      </a:lvl1pPr>
    </p:titleStyle>
    <p:bodyStyle>
      <a:lvl1pPr marL="342900" marR="0" indent="-342900" algn="l" defTabSz="914400" rtl="0" eaLnBrk="1" fontAlgn="auto" latinLnBrk="0" hangingPunct="1">
        <a:lnSpc>
          <a:spcPct val="100000"/>
        </a:lnSpc>
        <a:spcBef>
          <a:spcPct val="20000"/>
        </a:spcBef>
        <a:spcAft>
          <a:spcPts val="0"/>
        </a:spcAft>
        <a:buClr>
          <a:srgbClr val="A3C167"/>
        </a:buClr>
        <a:buSzTx/>
        <a:buFont typeface="Wingdings" charset="2"/>
        <a:buChar char="§"/>
        <a:tabLst/>
        <a:defRPr sz="2800" kern="1200">
          <a:solidFill>
            <a:schemeClr val="tx1"/>
          </a:solidFill>
          <a:latin typeface="Arial"/>
          <a:ea typeface="+mn-ea"/>
          <a:cs typeface="Arial"/>
        </a:defRPr>
      </a:lvl1pPr>
      <a:lvl2pPr marL="742950" marR="0" indent="-285750" algn="l" defTabSz="914400" rtl="0" eaLnBrk="1" fontAlgn="auto" latinLnBrk="0" hangingPunct="1">
        <a:lnSpc>
          <a:spcPct val="100000"/>
        </a:lnSpc>
        <a:spcBef>
          <a:spcPct val="20000"/>
        </a:spcBef>
        <a:spcAft>
          <a:spcPts val="0"/>
        </a:spcAft>
        <a:buClr>
          <a:srgbClr val="CC9900"/>
        </a:buClr>
        <a:buSzTx/>
        <a:buFont typeface="Wingdings" charset="2"/>
        <a:buChar char="§"/>
        <a:tabLst/>
        <a:defRPr sz="2700" kern="1200">
          <a:solidFill>
            <a:schemeClr val="tx1"/>
          </a:solidFill>
          <a:latin typeface="Arial"/>
          <a:ea typeface="+mn-ea"/>
          <a:cs typeface="Arial"/>
        </a:defRPr>
      </a:lvl2pPr>
      <a:lvl3pPr marL="1143000" marR="0" indent="-228600" algn="l" defTabSz="914400" rtl="0" eaLnBrk="1" fontAlgn="auto" latinLnBrk="0" hangingPunct="1">
        <a:lnSpc>
          <a:spcPct val="100000"/>
        </a:lnSpc>
        <a:spcBef>
          <a:spcPct val="20000"/>
        </a:spcBef>
        <a:spcAft>
          <a:spcPts val="0"/>
        </a:spcAft>
        <a:buClr>
          <a:srgbClr val="B3A2C7"/>
        </a:buClr>
        <a:buSzTx/>
        <a:buFont typeface="Wingdings" charset="2"/>
        <a:buChar char="§"/>
        <a:tabLst/>
        <a:defRPr sz="2400" kern="1200">
          <a:solidFill>
            <a:schemeClr val="tx1"/>
          </a:solidFill>
          <a:latin typeface="Arial"/>
          <a:ea typeface="+mn-ea"/>
          <a:cs typeface="Arial"/>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tx1"/>
          </a:solidFill>
          <a:latin typeface="Arial"/>
          <a:ea typeface="+mn-ea"/>
          <a:cs typeface="Aria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Program%20Files/TurningPoint/2003/Questions.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Program%20Files/TurningPoint/2003/Questions.html" TargetMode="Externa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jpe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8.emf"/></Relationships>
</file>

<file path=ppt/slides/_rels/slide2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Program%20Files/TurningPoint/2003/Questions.html" TargetMode="External"/><Relationship Id="rId4" Type="http://schemas.openxmlformats.org/officeDocument/2006/relationships/image" Target="../media/image9.emf"/></Relationships>
</file>

<file path=ppt/slides/_rels/slide29.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Program%20Files/TurningPoint/2003/Questions.html" TargetMode="External"/><Relationship Id="rId4" Type="http://schemas.openxmlformats.org/officeDocument/2006/relationships/image" Target="../media/image9.emf"/></Relationships>
</file>

<file path=ppt/slides/_rels/slide3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0.jpe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microsoft.com/office/2007/relationships/hdphoto" Target="../media/hdphoto2.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2.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hyperlink" Target="../../../../Program%20Files/TurningPoint/2003/Questions.html" TargetMode="External"/><Relationship Id="rId4" Type="http://schemas.openxmlformats.org/officeDocument/2006/relationships/image" Target="../media/image12.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microsoft.com/office/2007/relationships/hdphoto" Target="../media/hdphoto2.wdp"/></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microsoft.com/office/2007/relationships/hdphoto" Target="../media/hdphoto2.wdp"/></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microsoft.com/office/2007/relationships/hdphoto" Target="../media/hdphoto2.wdp"/></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
          </a:xfrm>
          <a:prstGeom prst="rect">
            <a:avLst/>
          </a:prstGeom>
          <a:solidFill>
            <a:srgbClr val="590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extBox 15"/>
          <p:cNvSpPr txBox="1"/>
          <p:nvPr/>
        </p:nvSpPr>
        <p:spPr>
          <a:xfrm>
            <a:off x="76200" y="240268"/>
            <a:ext cx="2362200" cy="369332"/>
          </a:xfrm>
          <a:prstGeom prst="rect">
            <a:avLst/>
          </a:prstGeom>
          <a:noFill/>
        </p:spPr>
        <p:txBody>
          <a:bodyPr wrap="square">
            <a:spAutoFit/>
          </a:bodyPr>
          <a:lstStyle/>
          <a:p>
            <a:pPr algn="ctr">
              <a:defRPr/>
            </a:pPr>
            <a:r>
              <a:rPr lang="en-US" i="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Seventh Edition</a:t>
            </a:r>
          </a:p>
        </p:txBody>
      </p:sp>
      <p:grpSp>
        <p:nvGrpSpPr>
          <p:cNvPr id="17" name="Group 16"/>
          <p:cNvGrpSpPr/>
          <p:nvPr/>
        </p:nvGrpSpPr>
        <p:grpSpPr>
          <a:xfrm>
            <a:off x="233285" y="1046136"/>
            <a:ext cx="4519550" cy="1001403"/>
            <a:chOff x="336337" y="1949660"/>
            <a:chExt cx="5012677" cy="1001403"/>
          </a:xfrm>
        </p:grpSpPr>
        <p:sp>
          <p:nvSpPr>
            <p:cNvPr id="18" name="TextBox 9"/>
            <p:cNvSpPr txBox="1">
              <a:spLocks noChangeArrowheads="1"/>
            </p:cNvSpPr>
            <p:nvPr/>
          </p:nvSpPr>
          <p:spPr bwMode="auto">
            <a:xfrm>
              <a:off x="336337" y="2120066"/>
              <a:ext cx="5012677" cy="830997"/>
            </a:xfrm>
            <a:prstGeom prst="rect">
              <a:avLst/>
            </a:prstGeom>
            <a:noFill/>
            <a:ln w="9525">
              <a:noFill/>
              <a:miter lim="800000"/>
              <a:headEnd/>
              <a:tailEnd/>
            </a:ln>
          </p:spPr>
          <p:txBody>
            <a:bodyPr wrap="square">
              <a:spAutoFit/>
            </a:bodyPr>
            <a:lstStyle/>
            <a:p>
              <a:r>
                <a:rPr lang="en-US" sz="4600" dirty="0">
                  <a:solidFill>
                    <a:srgbClr val="FFFFFF"/>
                  </a:solidFill>
                  <a:effectLst>
                    <a:outerShdw blurRad="38100" dist="38100" dir="2700000" algn="tl">
                      <a:srgbClr val="000000">
                        <a:alpha val="43137"/>
                      </a:srgbClr>
                    </a:outerShdw>
                  </a:effectLst>
                  <a:latin typeface="Book Antiqua" pitchFamily="18" charset="0"/>
                  <a:cs typeface="Arial" charset="0"/>
                </a:rPr>
                <a:t>M</a:t>
              </a:r>
              <a:r>
                <a:rPr lang="en-US" sz="4400" dirty="0">
                  <a:solidFill>
                    <a:srgbClr val="FFFFFF"/>
                  </a:solidFill>
                  <a:effectLst>
                    <a:outerShdw blurRad="38100" dist="38100" dir="2700000" algn="tl">
                      <a:srgbClr val="000000">
                        <a:alpha val="43137"/>
                      </a:srgbClr>
                    </a:outerShdw>
                  </a:effectLst>
                  <a:latin typeface="Book Antiqua" pitchFamily="18" charset="0"/>
                  <a:cs typeface="Arial" charset="0"/>
                </a:rPr>
                <a:t>icroeconomics</a:t>
              </a:r>
            </a:p>
          </p:txBody>
        </p:sp>
        <p:sp>
          <p:nvSpPr>
            <p:cNvPr id="19" name="TextBox 18"/>
            <p:cNvSpPr txBox="1"/>
            <p:nvPr/>
          </p:nvSpPr>
          <p:spPr>
            <a:xfrm>
              <a:off x="1133405" y="1949660"/>
              <a:ext cx="3254416" cy="461665"/>
            </a:xfrm>
            <a:prstGeom prst="rect">
              <a:avLst/>
            </a:prstGeom>
            <a:noFill/>
          </p:spPr>
          <p:txBody>
            <a:bodyPr wrap="square">
              <a:spAutoFit/>
            </a:bodyPr>
            <a:lstStyle/>
            <a:p>
              <a:pPr>
                <a:defRPr/>
              </a:pPr>
              <a:r>
                <a:rPr lang="en-US" sz="2400" dirty="0">
                  <a:solidFill>
                    <a:srgbClr val="FFFFFF"/>
                  </a:solidFill>
                  <a:latin typeface="Times New Roman" pitchFamily="18" charset="0"/>
                  <a:cs typeface="Times New Roman" pitchFamily="18" charset="0"/>
                </a:rPr>
                <a:t>Principles of</a:t>
              </a:r>
            </a:p>
          </p:txBody>
        </p:sp>
      </p:grpSp>
      <p:sp>
        <p:nvSpPr>
          <p:cNvPr id="23" name="TextBox 22"/>
          <p:cNvSpPr txBox="1"/>
          <p:nvPr/>
        </p:nvSpPr>
        <p:spPr>
          <a:xfrm>
            <a:off x="0" y="2038446"/>
            <a:ext cx="4648200" cy="523220"/>
          </a:xfrm>
          <a:prstGeom prst="rect">
            <a:avLst/>
          </a:prstGeom>
          <a:noFill/>
        </p:spPr>
        <p:txBody>
          <a:bodyPr wrap="square" rtlCol="0">
            <a:spAutoFit/>
          </a:bodyPr>
          <a:lstStyle/>
          <a:p>
            <a:pPr algn="ctr"/>
            <a:r>
              <a:rPr lang="en-US" sz="2800" dirty="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N. Gregory </a:t>
            </a:r>
            <a:r>
              <a:rPr lang="en-US" sz="2800" dirty="0" err="1">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Mankiw</a:t>
            </a:r>
            <a:endParaRPr lang="en-US" sz="2800" dirty="0">
              <a:solidFill>
                <a:prstClr val="white"/>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 name="Picture 10"/>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6000"/>
                    </a14:imgEffect>
                    <a14:imgEffect>
                      <a14:saturation sat="85000"/>
                    </a14:imgEffect>
                    <a14:imgEffect>
                      <a14:brightnessContrast contrast="-10000"/>
                    </a14:imgEffect>
                  </a14:imgLayer>
                </a14:imgProps>
              </a:ext>
              <a:ext uri="{28A0092B-C50C-407E-A947-70E740481C1C}">
                <a14:useLocalDpi xmlns:a14="http://schemas.microsoft.com/office/drawing/2010/main" val="0"/>
              </a:ext>
            </a:extLst>
          </a:blip>
          <a:srcRect l="8827" t="13217" r="3175" b="5984"/>
          <a:stretch/>
        </p:blipFill>
        <p:spPr>
          <a:xfrm>
            <a:off x="4694609" y="389977"/>
            <a:ext cx="4212112" cy="2697675"/>
          </a:xfrm>
          <a:prstGeom prst="rect">
            <a:avLst/>
          </a:prstGeom>
          <a:effectLst>
            <a:outerShdw blurRad="50800" dist="38100" dir="2700000" algn="tl" rotWithShape="0">
              <a:prstClr val="black">
                <a:alpha val="40000"/>
              </a:prstClr>
            </a:outerShdw>
            <a:reflection stA="35000" endPos="40000" dist="12700" dir="5400000" sy="-100000" algn="bl" rotWithShape="0"/>
          </a:effectLst>
        </p:spPr>
      </p:pic>
      <p:sp>
        <p:nvSpPr>
          <p:cNvPr id="13" name="TextBox 12"/>
          <p:cNvSpPr txBox="1"/>
          <p:nvPr/>
        </p:nvSpPr>
        <p:spPr>
          <a:xfrm>
            <a:off x="2525787" y="3776330"/>
            <a:ext cx="6553200" cy="1906676"/>
          </a:xfrm>
          <a:prstGeom prst="rect">
            <a:avLst/>
          </a:prstGeom>
          <a:noFill/>
        </p:spPr>
        <p:txBody>
          <a:bodyPr wrap="square" rtlCol="0">
            <a:spAutoFit/>
          </a:bodyPr>
          <a:lstStyle/>
          <a:p>
            <a:pPr algn="ctr">
              <a:lnSpc>
                <a:spcPct val="110000"/>
              </a:lnSpc>
            </a:pPr>
            <a:r>
              <a:rPr lang="en-US" sz="54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The Market Forces of Supply and Demand</a:t>
            </a:r>
          </a:p>
        </p:txBody>
      </p:sp>
      <p:sp>
        <p:nvSpPr>
          <p:cNvPr id="15" name="TextBox 14"/>
          <p:cNvSpPr txBox="1"/>
          <p:nvPr/>
        </p:nvSpPr>
        <p:spPr>
          <a:xfrm>
            <a:off x="341319" y="4077536"/>
            <a:ext cx="2207148" cy="584775"/>
          </a:xfrm>
          <a:prstGeom prst="rect">
            <a:avLst/>
          </a:prstGeom>
          <a:noFill/>
        </p:spPr>
        <p:txBody>
          <a:bodyPr wrap="square" rtlCol="0">
            <a:spAutoFit/>
          </a:bodyPr>
          <a:lstStyle/>
          <a:p>
            <a:pPr algn="ctr"/>
            <a:r>
              <a:rPr lang="en-US" sz="3200" dirty="0">
                <a:solidFill>
                  <a:srgbClr val="FFCD74"/>
                </a:solidFill>
                <a:effectLst>
                  <a:outerShdw blurRad="50800" dist="38100" dir="2700000" algn="tl" rotWithShape="0">
                    <a:prstClr val="black">
                      <a:alpha val="40000"/>
                    </a:prstClr>
                  </a:outerShdw>
                </a:effectLst>
                <a:latin typeface="Arial Narrow" pitchFamily="34" charset="0"/>
                <a:ea typeface="Cambria Math" pitchFamily="18" charset="0"/>
                <a:cs typeface="Arial" pitchFamily="34" charset="0"/>
              </a:rPr>
              <a:t>CHAPTER</a:t>
            </a:r>
          </a:p>
        </p:txBody>
      </p:sp>
      <p:sp>
        <p:nvSpPr>
          <p:cNvPr id="21" name="TextBox 20"/>
          <p:cNvSpPr txBox="1"/>
          <p:nvPr/>
        </p:nvSpPr>
        <p:spPr>
          <a:xfrm>
            <a:off x="740147" y="4509911"/>
            <a:ext cx="1445148" cy="1077218"/>
          </a:xfrm>
          <a:prstGeom prst="rect">
            <a:avLst/>
          </a:prstGeom>
          <a:noFill/>
        </p:spPr>
        <p:txBody>
          <a:bodyPr wrap="square" rtlCol="0">
            <a:spAutoFit/>
          </a:bodyPr>
          <a:lstStyle/>
          <a:p>
            <a:pPr algn="ctr"/>
            <a:r>
              <a:rPr lang="en-US" sz="6400" b="1" dirty="0">
                <a:solidFill>
                  <a:srgbClr val="FFCD74"/>
                </a:solidFill>
                <a:effectLst>
                  <a:outerShdw blurRad="38100" dist="38100" dir="2700000" algn="tl">
                    <a:schemeClr val="tx1">
                      <a:alpha val="43000"/>
                    </a:schemeClr>
                  </a:outerShdw>
                </a:effectLst>
                <a:latin typeface="Cambria Math" pitchFamily="18" charset="0"/>
                <a:ea typeface="Cambria Math" pitchFamily="18" charset="0"/>
                <a:cs typeface="Tahoma" pitchFamily="34" charset="0"/>
              </a:rPr>
              <a:t>4</a:t>
            </a:r>
          </a:p>
        </p:txBody>
      </p:sp>
      <p:sp>
        <p:nvSpPr>
          <p:cNvPr id="12" name="Rectangle 11"/>
          <p:cNvSpPr/>
          <p:nvPr/>
        </p:nvSpPr>
        <p:spPr>
          <a:xfrm rot="16200000">
            <a:off x="8251789" y="2351214"/>
            <a:ext cx="1418978" cy="215444"/>
          </a:xfrm>
          <a:prstGeom prst="rect">
            <a:avLst/>
          </a:prstGeom>
        </p:spPr>
        <p:txBody>
          <a:bodyPr wrap="none">
            <a:spAutoFit/>
          </a:bodyPr>
          <a:lstStyle/>
          <a:p>
            <a:r>
              <a:rPr lang="en-US" sz="800" dirty="0">
                <a:solidFill>
                  <a:schemeClr val="bg1">
                    <a:lumMod val="50000"/>
                  </a:schemeClr>
                </a:solidFill>
              </a:rPr>
              <a:t>Wojciech Gerson (1831-1901)</a:t>
            </a:r>
          </a:p>
        </p:txBody>
      </p:sp>
    </p:spTree>
    <p:extLst>
      <p:ext uri="{BB962C8B-B14F-4D97-AF65-F5344CB8AC3E}">
        <p14:creationId xmlns:p14="http://schemas.microsoft.com/office/powerpoint/2010/main" val="159646649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alpha val="80000"/>
          </a:schemeClr>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88912"/>
            <a:ext cx="8458200" cy="1081044"/>
          </a:xfrm>
          <a:noFill/>
        </p:spPr>
        <p:txBody>
          <a:bodyPr bIns="0" anchor="b">
            <a:noAutofit/>
          </a:bodyPr>
          <a:lstStyle/>
          <a:p>
            <a:pPr algn="l" eaLnBrk="1" hangingPunct="1">
              <a:lnSpc>
                <a:spcPct val="105000"/>
              </a:lnSpc>
              <a:defRPr/>
            </a:pPr>
            <a:r>
              <a:rPr lang="en-US" sz="3300" kern="0" spc="200" dirty="0">
                <a:solidFill>
                  <a:srgbClr val="008000"/>
                </a:solidFill>
                <a:latin typeface="Arial" pitchFamily="34" charset="0"/>
                <a:cs typeface="Arial" pitchFamily="34" charset="0"/>
              </a:rPr>
              <a:t>In this chapter, </a:t>
            </a:r>
            <a:br>
              <a:rPr lang="en-US" sz="3300" kern="0" spc="200" dirty="0">
                <a:solidFill>
                  <a:srgbClr val="008000"/>
                </a:solidFill>
                <a:latin typeface="Arial" pitchFamily="34" charset="0"/>
                <a:cs typeface="Arial" pitchFamily="34" charset="0"/>
              </a:rPr>
            </a:br>
            <a:r>
              <a:rPr lang="en-US" sz="3300" kern="0" spc="200" dirty="0">
                <a:solidFill>
                  <a:srgbClr val="008000"/>
                </a:solidFill>
                <a:latin typeface="Arial" pitchFamily="34" charset="0"/>
                <a:cs typeface="Arial" pitchFamily="34" charset="0"/>
              </a:rPr>
              <a:t>look for the answers to these questions</a:t>
            </a:r>
          </a:p>
        </p:txBody>
      </p:sp>
      <p:sp>
        <p:nvSpPr>
          <p:cNvPr id="36" name="Content Placeholder 2"/>
          <p:cNvSpPr>
            <a:spLocks noGrp="1"/>
          </p:cNvSpPr>
          <p:nvPr>
            <p:ph idx="1"/>
          </p:nvPr>
        </p:nvSpPr>
        <p:spPr>
          <a:xfrm>
            <a:off x="457200" y="1668002"/>
            <a:ext cx="8229600" cy="4808998"/>
          </a:xfrm>
        </p:spPr>
        <p:txBody>
          <a:bodyPr>
            <a:normAutofit/>
          </a:bodyPr>
          <a:lstStyle/>
          <a:p>
            <a:pPr marL="285750" indent="-285750">
              <a:spcBef>
                <a:spcPts val="1500"/>
              </a:spcBef>
              <a:buClr>
                <a:schemeClr val="accent1">
                  <a:lumMod val="75000"/>
                </a:schemeClr>
              </a:buClr>
              <a:buSzPct val="120000"/>
              <a:buFont typeface="Arial" pitchFamily="34" charset="0"/>
              <a:buChar char="•"/>
            </a:pPr>
            <a:r>
              <a:rPr lang="en-US" dirty="0"/>
              <a:t>What factors affect buyers’ demand for goods?</a:t>
            </a:r>
          </a:p>
          <a:p>
            <a:pPr marL="285750" indent="-285750">
              <a:spcBef>
                <a:spcPts val="1500"/>
              </a:spcBef>
              <a:buClr>
                <a:schemeClr val="accent1">
                  <a:lumMod val="75000"/>
                </a:schemeClr>
              </a:buClr>
              <a:buSzPct val="120000"/>
              <a:buFont typeface="Arial" pitchFamily="34" charset="0"/>
              <a:buChar char="•"/>
            </a:pPr>
            <a:r>
              <a:rPr lang="en-US" dirty="0"/>
              <a:t>What factors affect sellers’ supply of goods? </a:t>
            </a:r>
          </a:p>
          <a:p>
            <a:pPr marL="285750" indent="-285750">
              <a:spcBef>
                <a:spcPts val="1500"/>
              </a:spcBef>
              <a:buClr>
                <a:schemeClr val="accent1">
                  <a:lumMod val="75000"/>
                </a:schemeClr>
              </a:buClr>
              <a:buSzPct val="120000"/>
              <a:buFont typeface="Arial" pitchFamily="34" charset="0"/>
              <a:buChar char="•"/>
            </a:pPr>
            <a:r>
              <a:rPr lang="en-US" dirty="0"/>
              <a:t>How do supply and demand determine the price of a good and the quantity sold?  </a:t>
            </a:r>
          </a:p>
          <a:p>
            <a:pPr marL="285750" indent="-285750">
              <a:spcBef>
                <a:spcPts val="1500"/>
              </a:spcBef>
              <a:buClr>
                <a:schemeClr val="accent1">
                  <a:lumMod val="75000"/>
                </a:schemeClr>
              </a:buClr>
              <a:buSzPct val="120000"/>
              <a:buFont typeface="Arial" pitchFamily="34" charset="0"/>
              <a:buChar char="•"/>
            </a:pPr>
            <a:r>
              <a:rPr lang="en-US" dirty="0"/>
              <a:t>How do changes in the factors that affect demand or supply affect the market price and quantity of a good?  </a:t>
            </a:r>
          </a:p>
          <a:p>
            <a:pPr marL="285750" indent="-285750">
              <a:spcBef>
                <a:spcPts val="1500"/>
              </a:spcBef>
              <a:buClr>
                <a:schemeClr val="accent1">
                  <a:lumMod val="75000"/>
                </a:schemeClr>
              </a:buClr>
              <a:buSzPct val="120000"/>
              <a:buFont typeface="Arial" pitchFamily="34" charset="0"/>
              <a:buChar char="•"/>
            </a:pPr>
            <a:r>
              <a:rPr lang="en-US" dirty="0"/>
              <a:t>How do markets allocate resources?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creen Shot 2013-09-29 at 9.52.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700"/>
            <a:ext cx="304800" cy="6870700"/>
          </a:xfrm>
          <a:prstGeom prst="rect">
            <a:avLst/>
          </a:prstGeom>
        </p:spPr>
      </p:pic>
    </p:spTree>
    <p:extLst>
      <p:ext uri="{BB962C8B-B14F-4D97-AF65-F5344CB8AC3E}">
        <p14:creationId xmlns:p14="http://schemas.microsoft.com/office/powerpoint/2010/main" val="31061584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rgbClr val="222222"/>
          </a:fgClr>
          <a:bgClr>
            <a:schemeClr val="bg1"/>
          </a:bgClr>
        </a:patt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F1E14F-71E4-FDD9-9A21-E68489A2AEBF}"/>
              </a:ext>
            </a:extLst>
          </p:cNvPr>
          <p:cNvSpPr txBox="1"/>
          <p:nvPr/>
        </p:nvSpPr>
        <p:spPr>
          <a:xfrm>
            <a:off x="2278464" y="2831348"/>
            <a:ext cx="4577024" cy="1200329"/>
          </a:xfrm>
          <a:prstGeom prst="rect">
            <a:avLst/>
          </a:prstGeom>
          <a:noFill/>
        </p:spPr>
        <p:txBody>
          <a:bodyPr wrap="square">
            <a:spAutoFit/>
          </a:bodyPr>
          <a:lstStyle/>
          <a:p>
            <a:r>
              <a:rPr lang="en-IN" dirty="0"/>
              <a:t>https://www.thehindu.com/news/national/tomato-prices-expected-to-fall-after-higher-supplies-from-maharashtra-mp-says-centre/article67108629.ece</a:t>
            </a:r>
          </a:p>
        </p:txBody>
      </p:sp>
      <p:sp>
        <p:nvSpPr>
          <p:cNvPr id="5" name="TextBox 4">
            <a:extLst>
              <a:ext uri="{FF2B5EF4-FFF2-40B4-BE49-F238E27FC236}">
                <a16:creationId xmlns:a16="http://schemas.microsoft.com/office/drawing/2014/main" id="{E730C189-1C5D-32D3-9834-5BA127E9C3EF}"/>
              </a:ext>
            </a:extLst>
          </p:cNvPr>
          <p:cNvSpPr txBox="1"/>
          <p:nvPr/>
        </p:nvSpPr>
        <p:spPr>
          <a:xfrm>
            <a:off x="2278464" y="4484971"/>
            <a:ext cx="4577024" cy="646331"/>
          </a:xfrm>
          <a:prstGeom prst="rect">
            <a:avLst/>
          </a:prstGeom>
          <a:noFill/>
        </p:spPr>
        <p:txBody>
          <a:bodyPr wrap="square">
            <a:spAutoFit/>
          </a:bodyPr>
          <a:lstStyle/>
          <a:p>
            <a:r>
              <a:rPr lang="en-IN" dirty="0"/>
              <a:t>https://www.vice.com/en/article/pkp338/crocodile-meat-thailand</a:t>
            </a:r>
          </a:p>
        </p:txBody>
      </p:sp>
      <p:sp>
        <p:nvSpPr>
          <p:cNvPr id="7" name="TextBox 6">
            <a:extLst>
              <a:ext uri="{FF2B5EF4-FFF2-40B4-BE49-F238E27FC236}">
                <a16:creationId xmlns:a16="http://schemas.microsoft.com/office/drawing/2014/main" id="{DA4B7CC6-D445-3967-D10D-195414F148BD}"/>
              </a:ext>
            </a:extLst>
          </p:cNvPr>
          <p:cNvSpPr txBox="1"/>
          <p:nvPr/>
        </p:nvSpPr>
        <p:spPr>
          <a:xfrm>
            <a:off x="2278463" y="1311869"/>
            <a:ext cx="4735285" cy="923330"/>
          </a:xfrm>
          <a:prstGeom prst="rect">
            <a:avLst/>
          </a:prstGeom>
          <a:noFill/>
        </p:spPr>
        <p:txBody>
          <a:bodyPr wrap="square">
            <a:spAutoFit/>
          </a:bodyPr>
          <a:lstStyle/>
          <a:p>
            <a:r>
              <a:rPr lang="en-IN" dirty="0"/>
              <a:t>https://www.reuters.com/business/energy/oil-edges-up-supply-worries-g7-pledge-enforce-russian-price-caps-2023-05-22/</a:t>
            </a:r>
          </a:p>
        </p:txBody>
      </p:sp>
      <p:sp>
        <p:nvSpPr>
          <p:cNvPr id="8" name="TextBox 7">
            <a:extLst>
              <a:ext uri="{FF2B5EF4-FFF2-40B4-BE49-F238E27FC236}">
                <a16:creationId xmlns:a16="http://schemas.microsoft.com/office/drawing/2014/main" id="{C786D86A-1B07-0E4E-7FCA-0C413EBD5226}"/>
              </a:ext>
            </a:extLst>
          </p:cNvPr>
          <p:cNvSpPr txBox="1"/>
          <p:nvPr/>
        </p:nvSpPr>
        <p:spPr>
          <a:xfrm>
            <a:off x="2278464" y="150725"/>
            <a:ext cx="4242916" cy="584775"/>
          </a:xfrm>
          <a:prstGeom prst="rect">
            <a:avLst/>
          </a:prstGeom>
          <a:noFill/>
        </p:spPr>
        <p:txBody>
          <a:bodyPr wrap="square" rtlCol="0">
            <a:spAutoFit/>
          </a:bodyPr>
          <a:lstStyle/>
          <a:p>
            <a:pPr algn="ctr"/>
            <a:r>
              <a:rPr lang="en-IN" sz="3200" b="1" dirty="0"/>
              <a:t>Some News Articles</a:t>
            </a:r>
          </a:p>
        </p:txBody>
      </p:sp>
    </p:spTree>
    <p:extLst>
      <p:ext uri="{BB962C8B-B14F-4D97-AF65-F5344CB8AC3E}">
        <p14:creationId xmlns:p14="http://schemas.microsoft.com/office/powerpoint/2010/main" val="41201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pPr eaLnBrk="1" hangingPunct="1"/>
            <a:r>
              <a:rPr lang="en-US" dirty="0"/>
              <a:t>Markets and Competition</a:t>
            </a:r>
          </a:p>
        </p:txBody>
      </p:sp>
      <p:sp>
        <p:nvSpPr>
          <p:cNvPr id="23557" name="Rectangle 3"/>
          <p:cNvSpPr>
            <a:spLocks noGrp="1" noChangeArrowheads="1"/>
          </p:cNvSpPr>
          <p:nvPr>
            <p:ph idx="1"/>
          </p:nvPr>
        </p:nvSpPr>
        <p:spPr>
          <a:xfrm>
            <a:off x="457200" y="1190977"/>
            <a:ext cx="8229600" cy="5271911"/>
          </a:xfrm>
        </p:spPr>
        <p:txBody>
          <a:bodyPr>
            <a:normAutofit lnSpcReduction="10000"/>
          </a:bodyPr>
          <a:lstStyle/>
          <a:p>
            <a:pPr eaLnBrk="1" hangingPunct="1">
              <a:lnSpc>
                <a:spcPct val="115000"/>
              </a:lnSpc>
              <a:spcBef>
                <a:spcPts val="1400"/>
              </a:spcBef>
            </a:pPr>
            <a:r>
              <a:rPr lang="en-US" dirty="0"/>
              <a:t>A </a:t>
            </a:r>
            <a:r>
              <a:rPr lang="en-US" b="1" dirty="0">
                <a:solidFill>
                  <a:srgbClr val="FF0000"/>
                </a:solidFill>
              </a:rPr>
              <a:t>market</a:t>
            </a:r>
            <a:r>
              <a:rPr lang="en-US" dirty="0"/>
              <a:t> is a group of buyers and sellers of a particular product. </a:t>
            </a:r>
          </a:p>
          <a:p>
            <a:pPr eaLnBrk="1" hangingPunct="1">
              <a:lnSpc>
                <a:spcPct val="115000"/>
              </a:lnSpc>
              <a:spcBef>
                <a:spcPts val="1400"/>
              </a:spcBef>
            </a:pPr>
            <a:r>
              <a:rPr lang="en-US" dirty="0"/>
              <a:t>A </a:t>
            </a:r>
            <a:r>
              <a:rPr lang="en-US" b="1" dirty="0">
                <a:solidFill>
                  <a:srgbClr val="FF0000"/>
                </a:solidFill>
              </a:rPr>
              <a:t>competitive market</a:t>
            </a:r>
            <a:r>
              <a:rPr lang="en-US" dirty="0"/>
              <a:t> is one with many buyers and sellers, each has a negligible effect on price. </a:t>
            </a:r>
          </a:p>
          <a:p>
            <a:pPr eaLnBrk="1" hangingPunct="1">
              <a:lnSpc>
                <a:spcPct val="115000"/>
              </a:lnSpc>
              <a:spcBef>
                <a:spcPts val="1400"/>
              </a:spcBef>
            </a:pPr>
            <a:r>
              <a:rPr lang="en-US" dirty="0"/>
              <a:t>In a </a:t>
            </a:r>
            <a:r>
              <a:rPr lang="en-US" b="1" dirty="0">
                <a:solidFill>
                  <a:srgbClr val="FF0000"/>
                </a:solidFill>
              </a:rPr>
              <a:t>perfectly competitive</a:t>
            </a:r>
            <a:r>
              <a:rPr lang="en-US" dirty="0"/>
              <a:t> market:</a:t>
            </a:r>
          </a:p>
          <a:p>
            <a:pPr lvl="1" eaLnBrk="1" hangingPunct="1">
              <a:lnSpc>
                <a:spcPct val="115000"/>
              </a:lnSpc>
            </a:pPr>
            <a:r>
              <a:rPr lang="en-US" sz="2800" dirty="0"/>
              <a:t>All goods exactly the same</a:t>
            </a:r>
          </a:p>
          <a:p>
            <a:pPr lvl="1">
              <a:lnSpc>
                <a:spcPct val="115000"/>
              </a:lnSpc>
            </a:pPr>
            <a:r>
              <a:rPr lang="en-US" sz="2800" dirty="0"/>
              <a:t>Buyers &amp; sellers so numerous that no one can affect market price—each is a “</a:t>
            </a:r>
            <a:r>
              <a:rPr lang="en-US" sz="2800" b="1" dirty="0">
                <a:solidFill>
                  <a:srgbClr val="0000FF"/>
                </a:solidFill>
              </a:rPr>
              <a:t>price taker</a:t>
            </a:r>
            <a:r>
              <a:rPr lang="en-US" sz="2800" dirty="0"/>
              <a:t>”</a:t>
            </a:r>
          </a:p>
          <a:p>
            <a:pPr eaLnBrk="1" hangingPunct="1">
              <a:lnSpc>
                <a:spcPct val="115000"/>
              </a:lnSpc>
              <a:spcBef>
                <a:spcPts val="1400"/>
              </a:spcBef>
            </a:pPr>
            <a:r>
              <a:rPr lang="en-US" dirty="0"/>
              <a:t>In this chapter, we assume markets are perfectly competitive.  </a:t>
            </a:r>
          </a:p>
        </p:txBody>
      </p:sp>
      <p:sp>
        <p:nvSpPr>
          <p:cNvPr id="2355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2230732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7">
                                            <p:txEl>
                                              <p:pRg st="0" end="0"/>
                                            </p:txEl>
                                          </p:spTgt>
                                        </p:tgtEl>
                                        <p:attrNameLst>
                                          <p:attrName>style.visibility</p:attrName>
                                        </p:attrNameLst>
                                      </p:cBhvr>
                                      <p:to>
                                        <p:strVal val="visible"/>
                                      </p:to>
                                    </p:set>
                                    <p:animEffect transition="in" filter="wipe(left)">
                                      <p:cBhvr>
                                        <p:cTn id="7" dur="500"/>
                                        <p:tgtEl>
                                          <p:spTgt spid="235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7">
                                            <p:txEl>
                                              <p:pRg st="1" end="1"/>
                                            </p:txEl>
                                          </p:spTgt>
                                        </p:tgtEl>
                                        <p:attrNameLst>
                                          <p:attrName>style.visibility</p:attrName>
                                        </p:attrNameLst>
                                      </p:cBhvr>
                                      <p:to>
                                        <p:strVal val="visible"/>
                                      </p:to>
                                    </p:set>
                                    <p:animEffect transition="in" filter="wipe(left)">
                                      <p:cBhvr>
                                        <p:cTn id="12" dur="500"/>
                                        <p:tgtEl>
                                          <p:spTgt spid="235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7">
                                            <p:txEl>
                                              <p:pRg st="2" end="2"/>
                                            </p:txEl>
                                          </p:spTgt>
                                        </p:tgtEl>
                                        <p:attrNameLst>
                                          <p:attrName>style.visibility</p:attrName>
                                        </p:attrNameLst>
                                      </p:cBhvr>
                                      <p:to>
                                        <p:strVal val="visible"/>
                                      </p:to>
                                    </p:set>
                                    <p:animEffect transition="in" filter="wipe(left)">
                                      <p:cBhvr>
                                        <p:cTn id="17" dur="500"/>
                                        <p:tgtEl>
                                          <p:spTgt spid="235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7">
                                            <p:txEl>
                                              <p:pRg st="3" end="3"/>
                                            </p:txEl>
                                          </p:spTgt>
                                        </p:tgtEl>
                                        <p:attrNameLst>
                                          <p:attrName>style.visibility</p:attrName>
                                        </p:attrNameLst>
                                      </p:cBhvr>
                                      <p:to>
                                        <p:strVal val="visible"/>
                                      </p:to>
                                    </p:set>
                                    <p:animEffect transition="in" filter="wipe(left)">
                                      <p:cBhvr>
                                        <p:cTn id="22" dur="500"/>
                                        <p:tgtEl>
                                          <p:spTgt spid="2355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7">
                                            <p:txEl>
                                              <p:pRg st="4" end="4"/>
                                            </p:txEl>
                                          </p:spTgt>
                                        </p:tgtEl>
                                        <p:attrNameLst>
                                          <p:attrName>style.visibility</p:attrName>
                                        </p:attrNameLst>
                                      </p:cBhvr>
                                      <p:to>
                                        <p:strVal val="visible"/>
                                      </p:to>
                                    </p:set>
                                    <p:animEffect transition="in" filter="wipe(left)">
                                      <p:cBhvr>
                                        <p:cTn id="27" dur="500"/>
                                        <p:tgtEl>
                                          <p:spTgt spid="2355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557">
                                            <p:txEl>
                                              <p:pRg st="5" end="5"/>
                                            </p:txEl>
                                          </p:spTgt>
                                        </p:tgtEl>
                                        <p:attrNameLst>
                                          <p:attrName>style.visibility</p:attrName>
                                        </p:attrNameLst>
                                      </p:cBhvr>
                                      <p:to>
                                        <p:strVal val="visible"/>
                                      </p:to>
                                    </p:set>
                                    <p:animEffect transition="in" filter="wipe(left)">
                                      <p:cBhvr>
                                        <p:cTn id="32" dur="500"/>
                                        <p:tgtEl>
                                          <p:spTgt spid="2355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uild="p" bldLvl="4"/>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p:txBody>
          <a:bodyPr/>
          <a:lstStyle/>
          <a:p>
            <a:pPr eaLnBrk="1" hangingPunct="1"/>
            <a:r>
              <a:rPr lang="en-US"/>
              <a:t>Demand</a:t>
            </a:r>
          </a:p>
        </p:txBody>
      </p:sp>
      <p:sp>
        <p:nvSpPr>
          <p:cNvPr id="24581" name="Rectangle 3"/>
          <p:cNvSpPr>
            <a:spLocks noGrp="1" noChangeArrowheads="1"/>
          </p:cNvSpPr>
          <p:nvPr>
            <p:ph type="body" idx="4294967295"/>
          </p:nvPr>
        </p:nvSpPr>
        <p:spPr/>
        <p:txBody>
          <a:bodyPr>
            <a:normAutofit/>
          </a:bodyPr>
          <a:lstStyle/>
          <a:p>
            <a:pPr eaLnBrk="1" hangingPunct="1">
              <a:lnSpc>
                <a:spcPct val="105000"/>
              </a:lnSpc>
              <a:spcBef>
                <a:spcPts val="1600"/>
              </a:spcBef>
            </a:pPr>
            <a:r>
              <a:rPr lang="en-US" dirty="0"/>
              <a:t>The </a:t>
            </a:r>
            <a:r>
              <a:rPr lang="en-US" b="1" dirty="0">
                <a:solidFill>
                  <a:srgbClr val="FF0000"/>
                </a:solidFill>
              </a:rPr>
              <a:t>quantity demanded</a:t>
            </a:r>
            <a:r>
              <a:rPr lang="en-US" dirty="0"/>
              <a:t> of any good is the amount of the good that buyers are willing and able to purchase. </a:t>
            </a:r>
          </a:p>
          <a:p>
            <a:pPr eaLnBrk="1" hangingPunct="1">
              <a:lnSpc>
                <a:spcPct val="105000"/>
              </a:lnSpc>
              <a:spcBef>
                <a:spcPts val="1600"/>
              </a:spcBef>
            </a:pPr>
            <a:r>
              <a:rPr lang="en-US" b="1" dirty="0">
                <a:solidFill>
                  <a:srgbClr val="FF0000"/>
                </a:solidFill>
              </a:rPr>
              <a:t>Law of demand</a:t>
            </a:r>
            <a:r>
              <a:rPr lang="en-US" dirty="0"/>
              <a:t>:  the claim that the quantity demanded of a good falls when the price of the good rises, other things equal  </a:t>
            </a:r>
          </a:p>
        </p:txBody>
      </p:sp>
      <p:sp>
        <p:nvSpPr>
          <p:cNvPr id="2458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418063941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Effect transition="in" filter="wipe(left)">
                                      <p:cBhvr>
                                        <p:cTn id="7" dur="500"/>
                                        <p:tgtEl>
                                          <p:spTgt spid="245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81">
                                            <p:txEl>
                                              <p:pRg st="1" end="1"/>
                                            </p:txEl>
                                          </p:spTgt>
                                        </p:tgtEl>
                                        <p:attrNameLst>
                                          <p:attrName>style.visibility</p:attrName>
                                        </p:attrNameLst>
                                      </p:cBhvr>
                                      <p:to>
                                        <p:strVal val="visible"/>
                                      </p:to>
                                    </p:set>
                                    <p:animEffect transition="in" filter="wipe(left)">
                                      <p:cBhvr>
                                        <p:cTn id="12" dur="500"/>
                                        <p:tgtEl>
                                          <p:spTgt spid="2458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uild="p" bldLvl="4"/>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a:xfrm>
            <a:off x="222250" y="84666"/>
            <a:ext cx="8686800" cy="901700"/>
          </a:xfrm>
        </p:spPr>
        <p:txBody>
          <a:bodyPr/>
          <a:lstStyle/>
          <a:p>
            <a:pPr eaLnBrk="1" hangingPunct="1"/>
            <a:r>
              <a:rPr lang="en-US" sz="3400" dirty="0"/>
              <a:t>The Demand Schedule</a:t>
            </a:r>
          </a:p>
        </p:txBody>
      </p:sp>
      <p:sp>
        <p:nvSpPr>
          <p:cNvPr id="25605" name="Rectangle 3"/>
          <p:cNvSpPr>
            <a:spLocks noGrp="1" noChangeArrowheads="1"/>
          </p:cNvSpPr>
          <p:nvPr>
            <p:ph type="body" idx="4294967295"/>
          </p:nvPr>
        </p:nvSpPr>
        <p:spPr>
          <a:xfrm>
            <a:off x="531813" y="1016000"/>
            <a:ext cx="5099050" cy="5308600"/>
          </a:xfrm>
        </p:spPr>
        <p:txBody>
          <a:bodyPr>
            <a:normAutofit/>
          </a:bodyPr>
          <a:lstStyle/>
          <a:p>
            <a:pPr eaLnBrk="1" hangingPunct="1"/>
            <a:r>
              <a:rPr lang="en-US" b="1" dirty="0">
                <a:solidFill>
                  <a:srgbClr val="FF0000"/>
                </a:solidFill>
              </a:rPr>
              <a:t>Demand schedule</a:t>
            </a:r>
            <a:r>
              <a:rPr lang="en-US" dirty="0"/>
              <a:t>:   </a:t>
            </a:r>
            <a:br>
              <a:rPr lang="en-US" dirty="0"/>
            </a:br>
            <a:r>
              <a:rPr lang="en-US" dirty="0"/>
              <a:t>a table that shows the relationship between the price of a good and the quantity demanded </a:t>
            </a:r>
          </a:p>
          <a:p>
            <a:pPr eaLnBrk="1" hangingPunct="1">
              <a:spcBef>
                <a:spcPct val="60000"/>
              </a:spcBef>
            </a:pPr>
            <a:r>
              <a:rPr lang="en-US" dirty="0"/>
              <a:t>Example:  </a:t>
            </a:r>
            <a:br>
              <a:rPr lang="en-US" dirty="0"/>
            </a:br>
            <a:r>
              <a:rPr lang="en-US" dirty="0"/>
              <a:t>Helen’s demand for lattes.</a:t>
            </a:r>
          </a:p>
          <a:p>
            <a:pPr>
              <a:spcBef>
                <a:spcPct val="60000"/>
              </a:spcBef>
            </a:pPr>
            <a:r>
              <a:rPr lang="en-US" dirty="0">
                <a:cs typeface="Arial" charset="0"/>
              </a:rPr>
              <a:t>Notice that Helen’s preferences obey the </a:t>
            </a:r>
            <a:br>
              <a:rPr lang="en-US" dirty="0">
                <a:cs typeface="Arial" charset="0"/>
              </a:rPr>
            </a:br>
            <a:r>
              <a:rPr lang="en-US" dirty="0">
                <a:cs typeface="Arial" charset="0"/>
              </a:rPr>
              <a:t>law of demand.  </a:t>
            </a:r>
          </a:p>
        </p:txBody>
      </p:sp>
      <p:graphicFrame>
        <p:nvGraphicFramePr>
          <p:cNvPr id="71684" name="Group 4"/>
          <p:cNvGraphicFramePr>
            <a:graphicFrameLocks noGrp="1"/>
          </p:cNvGraphicFramePr>
          <p:nvPr/>
        </p:nvGraphicFramePr>
        <p:xfrm>
          <a:off x="6191250" y="841375"/>
          <a:ext cx="2668588" cy="4368103"/>
        </p:xfrm>
        <a:graphic>
          <a:graphicData uri="http://schemas.openxmlformats.org/drawingml/2006/table">
            <a:tbl>
              <a:tblPr/>
              <a:tblGrid>
                <a:gridCol w="998538">
                  <a:extLst>
                    <a:ext uri="{9D8B030D-6E8A-4147-A177-3AD203B41FA5}">
                      <a16:colId xmlns:a16="http://schemas.microsoft.com/office/drawing/2014/main" val="20000"/>
                    </a:ext>
                  </a:extLst>
                </a:gridCol>
                <a:gridCol w="1670050">
                  <a:extLst>
                    <a:ext uri="{9D8B030D-6E8A-4147-A177-3AD203B41FA5}">
                      <a16:colId xmlns:a16="http://schemas.microsoft.com/office/drawing/2014/main" val="20001"/>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Price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Quantity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 demanded</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14</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8</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
        <p:nvSpPr>
          <p:cNvPr id="2563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2768437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5">
                                            <p:txEl>
                                              <p:pRg st="0" end="0"/>
                                            </p:txEl>
                                          </p:spTgt>
                                        </p:tgtEl>
                                        <p:attrNameLst>
                                          <p:attrName>style.visibility</p:attrName>
                                        </p:attrNameLst>
                                      </p:cBhvr>
                                      <p:to>
                                        <p:strVal val="visible"/>
                                      </p:to>
                                    </p:set>
                                    <p:animEffect transition="in" filter="wipe(left)">
                                      <p:cBhvr>
                                        <p:cTn id="7" dur="500"/>
                                        <p:tgtEl>
                                          <p:spTgt spid="256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605">
                                            <p:txEl>
                                              <p:pRg st="1" end="1"/>
                                            </p:txEl>
                                          </p:spTgt>
                                        </p:tgtEl>
                                        <p:attrNameLst>
                                          <p:attrName>style.visibility</p:attrName>
                                        </p:attrNameLst>
                                      </p:cBhvr>
                                      <p:to>
                                        <p:strVal val="visible"/>
                                      </p:to>
                                    </p:set>
                                    <p:animEffect transition="in" filter="wipe(left)">
                                      <p:cBhvr>
                                        <p:cTn id="12" dur="500"/>
                                        <p:tgtEl>
                                          <p:spTgt spid="25605">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1684"/>
                                        </p:tgtEl>
                                        <p:attrNameLst>
                                          <p:attrName>style.visibility</p:attrName>
                                        </p:attrNameLst>
                                      </p:cBhvr>
                                      <p:to>
                                        <p:strVal val="visible"/>
                                      </p:to>
                                    </p:set>
                                    <p:animEffect transition="in" filter="fade">
                                      <p:cBhvr>
                                        <p:cTn id="16" dur="500"/>
                                        <p:tgtEl>
                                          <p:spTgt spid="7168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5605">
                                            <p:txEl>
                                              <p:pRg st="2" end="2"/>
                                            </p:txEl>
                                          </p:spTgt>
                                        </p:tgtEl>
                                        <p:attrNameLst>
                                          <p:attrName>style.visibility</p:attrName>
                                        </p:attrNameLst>
                                      </p:cBhvr>
                                      <p:to>
                                        <p:strVal val="visible"/>
                                      </p:to>
                                    </p:set>
                                    <p:animEffect transition="in" filter="wipe(left)">
                                      <p:cBhvr>
                                        <p:cTn id="21" dur="500"/>
                                        <p:tgtEl>
                                          <p:spTgt spid="256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build="p" bldLvl="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3350" y="876300"/>
            <a:ext cx="6445250" cy="5456238"/>
            <a:chOff x="84" y="552"/>
            <a:chExt cx="4060" cy="3437"/>
          </a:xfrm>
        </p:grpSpPr>
        <p:pic>
          <p:nvPicPr>
            <p:cNvPr id="26695" name="Picture 3" descr="chap4 graph1"/>
            <p:cNvPicPr>
              <a:picLocks noChangeAspect="1" noChangeArrowheads="1"/>
            </p:cNvPicPr>
            <p:nvPr/>
          </p:nvPicPr>
          <p:blipFill>
            <a:blip r:embed="rId3" cstate="print"/>
            <a:srcRect/>
            <a:stretch>
              <a:fillRect/>
            </a:stretch>
          </p:blipFill>
          <p:spPr bwMode="auto">
            <a:xfrm>
              <a:off x="137" y="631"/>
              <a:ext cx="3646" cy="3358"/>
            </a:xfrm>
            <a:prstGeom prst="rect">
              <a:avLst/>
            </a:prstGeom>
            <a:noFill/>
            <a:ln w="9525">
              <a:noFill/>
              <a:miter lim="800000"/>
              <a:headEnd/>
              <a:tailEnd/>
            </a:ln>
          </p:spPr>
        </p:pic>
        <p:sp>
          <p:nvSpPr>
            <p:cNvPr id="26696" name="Text Box 4"/>
            <p:cNvSpPr txBox="1">
              <a:spLocks noChangeArrowheads="1"/>
            </p:cNvSpPr>
            <p:nvPr/>
          </p:nvSpPr>
          <p:spPr bwMode="auto">
            <a:xfrm>
              <a:off x="84" y="552"/>
              <a:ext cx="857" cy="518"/>
            </a:xfrm>
            <a:prstGeom prst="rect">
              <a:avLst/>
            </a:prstGeom>
            <a:solidFill>
              <a:schemeClr val="bg1"/>
            </a:solidFill>
            <a:ln w="9525">
              <a:noFill/>
              <a:miter lim="800000"/>
              <a:headEnd/>
              <a:tailEnd/>
            </a:ln>
          </p:spPr>
          <p:txBody>
            <a:bodyPr>
              <a:spAutoFit/>
            </a:bodyPr>
            <a:lstStyle/>
            <a:p>
              <a:pPr algn="r">
                <a:spcBef>
                  <a:spcPct val="50000"/>
                </a:spcBef>
              </a:pPr>
              <a:r>
                <a:rPr lang="en-US" sz="2400" b="1">
                  <a:cs typeface="Arial" charset="0"/>
                </a:rPr>
                <a:t>Price of Lattes</a:t>
              </a:r>
            </a:p>
          </p:txBody>
        </p:sp>
        <p:sp>
          <p:nvSpPr>
            <p:cNvPr id="26697" name="Text Box 5"/>
            <p:cNvSpPr txBox="1">
              <a:spLocks noChangeArrowheads="1"/>
            </p:cNvSpPr>
            <p:nvPr/>
          </p:nvSpPr>
          <p:spPr bwMode="auto">
            <a:xfrm>
              <a:off x="3277" y="3489"/>
              <a:ext cx="867" cy="46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400" b="1">
                  <a:cs typeface="Arial" charset="0"/>
                </a:rPr>
                <a:t>Quantity of Lattes</a:t>
              </a:r>
            </a:p>
          </p:txBody>
        </p:sp>
      </p:grpSp>
      <p:sp>
        <p:nvSpPr>
          <p:cNvPr id="72710" name="Line 6"/>
          <p:cNvSpPr>
            <a:spLocks noChangeShapeType="1"/>
          </p:cNvSpPr>
          <p:nvPr/>
        </p:nvSpPr>
        <p:spPr bwMode="auto">
          <a:xfrm>
            <a:off x="1960563" y="1585913"/>
            <a:ext cx="3052762" cy="3889375"/>
          </a:xfrm>
          <a:prstGeom prst="line">
            <a:avLst/>
          </a:prstGeom>
          <a:noFill/>
          <a:ln w="50800">
            <a:solidFill>
              <a:srgbClr val="FF0000"/>
            </a:solidFill>
            <a:round/>
            <a:headEnd/>
            <a:tailEnd/>
          </a:ln>
        </p:spPr>
        <p:txBody>
          <a:bodyPr/>
          <a:lstStyle/>
          <a:p>
            <a:endParaRPr lang="en-US"/>
          </a:p>
        </p:txBody>
      </p:sp>
      <p:sp>
        <p:nvSpPr>
          <p:cNvPr id="72711" name="Oval 7"/>
          <p:cNvSpPr>
            <a:spLocks noChangeArrowheads="1"/>
          </p:cNvSpPr>
          <p:nvPr/>
        </p:nvSpPr>
        <p:spPr bwMode="auto">
          <a:xfrm>
            <a:off x="4943475" y="5414963"/>
            <a:ext cx="139700" cy="138112"/>
          </a:xfrm>
          <a:prstGeom prst="ellipse">
            <a:avLst/>
          </a:prstGeom>
          <a:solidFill>
            <a:srgbClr val="FF0000"/>
          </a:solidFill>
          <a:ln w="9525">
            <a:noFill/>
            <a:round/>
            <a:headEnd/>
            <a:tailEnd/>
          </a:ln>
        </p:spPr>
        <p:txBody>
          <a:bodyPr wrap="none" anchor="ctr"/>
          <a:lstStyle/>
          <a:p>
            <a:endParaRPr lang="en-US">
              <a:cs typeface="Arial" charset="0"/>
            </a:endParaRPr>
          </a:p>
        </p:txBody>
      </p:sp>
      <p:sp>
        <p:nvSpPr>
          <p:cNvPr id="26631" name="Rectangle 8"/>
          <p:cNvSpPr>
            <a:spLocks noGrp="1" noChangeArrowheads="1"/>
          </p:cNvSpPr>
          <p:nvPr>
            <p:ph type="title" idx="4294967295"/>
          </p:nvPr>
        </p:nvSpPr>
        <p:spPr>
          <a:xfrm>
            <a:off x="896938" y="137760"/>
            <a:ext cx="7491412" cy="677862"/>
          </a:xfrm>
        </p:spPr>
        <p:txBody>
          <a:bodyPr/>
          <a:lstStyle/>
          <a:p>
            <a:pPr eaLnBrk="1" hangingPunct="1"/>
            <a:r>
              <a:rPr lang="en-US" sz="3200" dirty="0"/>
              <a:t>Helen’s Demand Schedule &amp; Curve</a:t>
            </a:r>
          </a:p>
        </p:txBody>
      </p:sp>
      <p:graphicFrame>
        <p:nvGraphicFramePr>
          <p:cNvPr id="72713" name="Group 9"/>
          <p:cNvGraphicFramePr>
            <a:graphicFrameLocks noGrp="1"/>
          </p:cNvGraphicFramePr>
          <p:nvPr/>
        </p:nvGraphicFramePr>
        <p:xfrm>
          <a:off x="6191250" y="841375"/>
          <a:ext cx="2668588" cy="4368103"/>
        </p:xfrm>
        <a:graphic>
          <a:graphicData uri="http://schemas.openxmlformats.org/drawingml/2006/table">
            <a:tbl>
              <a:tblPr/>
              <a:tblGrid>
                <a:gridCol w="998538">
                  <a:extLst>
                    <a:ext uri="{9D8B030D-6E8A-4147-A177-3AD203B41FA5}">
                      <a16:colId xmlns:a16="http://schemas.microsoft.com/office/drawing/2014/main" val="20000"/>
                    </a:ext>
                  </a:extLst>
                </a:gridCol>
                <a:gridCol w="1670050">
                  <a:extLst>
                    <a:ext uri="{9D8B030D-6E8A-4147-A177-3AD203B41FA5}">
                      <a16:colId xmlns:a16="http://schemas.microsoft.com/office/drawing/2014/main" val="20001"/>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Price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Quantity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 demanded</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14</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8</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grpSp>
        <p:nvGrpSpPr>
          <p:cNvPr id="3" name="Group 54"/>
          <p:cNvGrpSpPr>
            <a:grpSpLocks/>
          </p:cNvGrpSpPr>
          <p:nvPr/>
        </p:nvGrpSpPr>
        <p:grpSpPr bwMode="auto">
          <a:xfrm>
            <a:off x="1335088" y="4235450"/>
            <a:ext cx="2832100" cy="1250950"/>
            <a:chOff x="841" y="2668"/>
            <a:chExt cx="1784" cy="788"/>
          </a:xfrm>
        </p:grpSpPr>
        <p:grpSp>
          <p:nvGrpSpPr>
            <p:cNvPr id="4" name="Group 55"/>
            <p:cNvGrpSpPr>
              <a:grpSpLocks/>
            </p:cNvGrpSpPr>
            <p:nvPr/>
          </p:nvGrpSpPr>
          <p:grpSpPr bwMode="auto">
            <a:xfrm>
              <a:off x="841" y="2712"/>
              <a:ext cx="1747" cy="744"/>
              <a:chOff x="357" y="2450"/>
              <a:chExt cx="795" cy="646"/>
            </a:xfrm>
          </p:grpSpPr>
          <p:sp>
            <p:nvSpPr>
              <p:cNvPr id="26693" name="Line 56"/>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94" name="Line 57"/>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92" name="Oval 58"/>
            <p:cNvSpPr>
              <a:spLocks noChangeArrowheads="1"/>
            </p:cNvSpPr>
            <p:nvPr/>
          </p:nvSpPr>
          <p:spPr bwMode="auto">
            <a:xfrm>
              <a:off x="2537" y="2668"/>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grpSp>
        <p:nvGrpSpPr>
          <p:cNvPr id="5" name="Group 59"/>
          <p:cNvGrpSpPr>
            <a:grpSpLocks/>
          </p:cNvGrpSpPr>
          <p:nvPr/>
        </p:nvGrpSpPr>
        <p:grpSpPr bwMode="auto">
          <a:xfrm>
            <a:off x="1335088" y="4837113"/>
            <a:ext cx="3300412" cy="655637"/>
            <a:chOff x="841" y="3047"/>
            <a:chExt cx="2079" cy="413"/>
          </a:xfrm>
        </p:grpSpPr>
        <p:grpSp>
          <p:nvGrpSpPr>
            <p:cNvPr id="6" name="Group 60"/>
            <p:cNvGrpSpPr>
              <a:grpSpLocks/>
            </p:cNvGrpSpPr>
            <p:nvPr/>
          </p:nvGrpSpPr>
          <p:grpSpPr bwMode="auto">
            <a:xfrm>
              <a:off x="841" y="3092"/>
              <a:ext cx="2032" cy="368"/>
              <a:chOff x="357" y="2450"/>
              <a:chExt cx="795" cy="646"/>
            </a:xfrm>
          </p:grpSpPr>
          <p:sp>
            <p:nvSpPr>
              <p:cNvPr id="26689" name="Line 6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90" name="Line 6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88" name="Oval 63"/>
            <p:cNvSpPr>
              <a:spLocks noChangeArrowheads="1"/>
            </p:cNvSpPr>
            <p:nvPr/>
          </p:nvSpPr>
          <p:spPr bwMode="auto">
            <a:xfrm>
              <a:off x="2832" y="3047"/>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grpSp>
        <p:nvGrpSpPr>
          <p:cNvPr id="7" name="Group 64"/>
          <p:cNvGrpSpPr>
            <a:grpSpLocks/>
          </p:cNvGrpSpPr>
          <p:nvPr/>
        </p:nvGrpSpPr>
        <p:grpSpPr bwMode="auto">
          <a:xfrm>
            <a:off x="1338263" y="3652838"/>
            <a:ext cx="2374900" cy="1835150"/>
            <a:chOff x="843" y="2301"/>
            <a:chExt cx="1496" cy="1156"/>
          </a:xfrm>
        </p:grpSpPr>
        <p:grpSp>
          <p:nvGrpSpPr>
            <p:cNvPr id="8" name="Group 66"/>
            <p:cNvGrpSpPr>
              <a:grpSpLocks/>
            </p:cNvGrpSpPr>
            <p:nvPr/>
          </p:nvGrpSpPr>
          <p:grpSpPr bwMode="auto">
            <a:xfrm>
              <a:off x="843" y="2343"/>
              <a:ext cx="1452" cy="1114"/>
              <a:chOff x="357" y="2450"/>
              <a:chExt cx="795" cy="646"/>
            </a:xfrm>
          </p:grpSpPr>
          <p:sp>
            <p:nvSpPr>
              <p:cNvPr id="26685" name="Line 6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86" name="Line 6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83" name="Oval 65"/>
            <p:cNvSpPr>
              <a:spLocks noChangeArrowheads="1"/>
            </p:cNvSpPr>
            <p:nvPr/>
          </p:nvSpPr>
          <p:spPr bwMode="auto">
            <a:xfrm>
              <a:off x="2251" y="2301"/>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grpSp>
        <p:nvGrpSpPr>
          <p:cNvPr id="9" name="Group 69"/>
          <p:cNvGrpSpPr>
            <a:grpSpLocks/>
          </p:cNvGrpSpPr>
          <p:nvPr/>
        </p:nvGrpSpPr>
        <p:grpSpPr bwMode="auto">
          <a:xfrm>
            <a:off x="1333500" y="3063875"/>
            <a:ext cx="1917700" cy="2420938"/>
            <a:chOff x="840" y="1930"/>
            <a:chExt cx="1208" cy="1525"/>
          </a:xfrm>
        </p:grpSpPr>
        <p:grpSp>
          <p:nvGrpSpPr>
            <p:cNvPr id="10" name="Group 71"/>
            <p:cNvGrpSpPr>
              <a:grpSpLocks/>
            </p:cNvGrpSpPr>
            <p:nvPr/>
          </p:nvGrpSpPr>
          <p:grpSpPr bwMode="auto">
            <a:xfrm>
              <a:off x="840" y="1971"/>
              <a:ext cx="1172" cy="1484"/>
              <a:chOff x="357" y="2450"/>
              <a:chExt cx="795" cy="646"/>
            </a:xfrm>
          </p:grpSpPr>
          <p:sp>
            <p:nvSpPr>
              <p:cNvPr id="26681" name="Line 72"/>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82" name="Line 73"/>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79" name="Oval 70"/>
            <p:cNvSpPr>
              <a:spLocks noChangeArrowheads="1"/>
            </p:cNvSpPr>
            <p:nvPr/>
          </p:nvSpPr>
          <p:spPr bwMode="auto">
            <a:xfrm>
              <a:off x="1960" y="1930"/>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grpSp>
        <p:nvGrpSpPr>
          <p:cNvPr id="11" name="Group 74"/>
          <p:cNvGrpSpPr>
            <a:grpSpLocks/>
          </p:cNvGrpSpPr>
          <p:nvPr/>
        </p:nvGrpSpPr>
        <p:grpSpPr bwMode="auto">
          <a:xfrm>
            <a:off x="1336675" y="2466975"/>
            <a:ext cx="1452563" cy="3027363"/>
            <a:chOff x="842" y="1554"/>
            <a:chExt cx="915" cy="1907"/>
          </a:xfrm>
        </p:grpSpPr>
        <p:grpSp>
          <p:nvGrpSpPr>
            <p:cNvPr id="12" name="Group 76"/>
            <p:cNvGrpSpPr>
              <a:grpSpLocks/>
            </p:cNvGrpSpPr>
            <p:nvPr/>
          </p:nvGrpSpPr>
          <p:grpSpPr bwMode="auto">
            <a:xfrm>
              <a:off x="842" y="1590"/>
              <a:ext cx="873" cy="1871"/>
              <a:chOff x="357" y="2450"/>
              <a:chExt cx="795" cy="646"/>
            </a:xfrm>
          </p:grpSpPr>
          <p:sp>
            <p:nvSpPr>
              <p:cNvPr id="26677" name="Line 7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78" name="Line 7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75" name="Oval 75"/>
            <p:cNvSpPr>
              <a:spLocks noChangeArrowheads="1"/>
            </p:cNvSpPr>
            <p:nvPr/>
          </p:nvSpPr>
          <p:spPr bwMode="auto">
            <a:xfrm>
              <a:off x="1669" y="1554"/>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grpSp>
        <p:nvGrpSpPr>
          <p:cNvPr id="13" name="Group 79"/>
          <p:cNvGrpSpPr>
            <a:grpSpLocks/>
          </p:cNvGrpSpPr>
          <p:nvPr/>
        </p:nvGrpSpPr>
        <p:grpSpPr bwMode="auto">
          <a:xfrm>
            <a:off x="1333500" y="1876425"/>
            <a:ext cx="984250" cy="3619500"/>
            <a:chOff x="840" y="1182"/>
            <a:chExt cx="620" cy="2280"/>
          </a:xfrm>
        </p:grpSpPr>
        <p:grpSp>
          <p:nvGrpSpPr>
            <p:cNvPr id="14" name="Group 81"/>
            <p:cNvGrpSpPr>
              <a:grpSpLocks/>
            </p:cNvGrpSpPr>
            <p:nvPr/>
          </p:nvGrpSpPr>
          <p:grpSpPr bwMode="auto">
            <a:xfrm>
              <a:off x="840" y="1221"/>
              <a:ext cx="579" cy="2241"/>
              <a:chOff x="357" y="2450"/>
              <a:chExt cx="795" cy="646"/>
            </a:xfrm>
          </p:grpSpPr>
          <p:sp>
            <p:nvSpPr>
              <p:cNvPr id="26673" name="Line 82"/>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6674" name="Line 83"/>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6671" name="Oval 80"/>
            <p:cNvSpPr>
              <a:spLocks noChangeArrowheads="1"/>
            </p:cNvSpPr>
            <p:nvPr/>
          </p:nvSpPr>
          <p:spPr bwMode="auto">
            <a:xfrm>
              <a:off x="1372" y="1182"/>
              <a:ext cx="88" cy="87"/>
            </a:xfrm>
            <a:prstGeom prst="ellipse">
              <a:avLst/>
            </a:prstGeom>
            <a:solidFill>
              <a:srgbClr val="FF0000"/>
            </a:solidFill>
            <a:ln w="9525">
              <a:noFill/>
              <a:round/>
              <a:headEnd/>
              <a:tailEnd/>
            </a:ln>
          </p:spPr>
          <p:txBody>
            <a:bodyPr wrap="none" anchor="ctr"/>
            <a:lstStyle/>
            <a:p>
              <a:endParaRPr lang="en-US">
                <a:cs typeface="Arial" charset="0"/>
              </a:endParaRPr>
            </a:p>
          </p:txBody>
        </p:sp>
      </p:grpSp>
      <p:sp>
        <p:nvSpPr>
          <p:cNvPr id="72788" name="Line 84"/>
          <p:cNvSpPr>
            <a:spLocks noChangeShapeType="1"/>
          </p:cNvSpPr>
          <p:nvPr/>
        </p:nvSpPr>
        <p:spPr bwMode="auto">
          <a:xfrm>
            <a:off x="5645150" y="2338388"/>
            <a:ext cx="552450" cy="0"/>
          </a:xfrm>
          <a:prstGeom prst="line">
            <a:avLst/>
          </a:prstGeom>
          <a:noFill/>
          <a:ln w="76200">
            <a:solidFill>
              <a:srgbClr val="FF0000"/>
            </a:solidFill>
            <a:round/>
            <a:headEnd/>
            <a:tailEnd type="triangle" w="lg" len="med"/>
          </a:ln>
        </p:spPr>
        <p:txBody>
          <a:bodyPr/>
          <a:lstStyle/>
          <a:p>
            <a:endParaRPr lang="en-US"/>
          </a:p>
        </p:txBody>
      </p:sp>
      <p:sp>
        <p:nvSpPr>
          <p:cNvPr id="72789" name="Line 85"/>
          <p:cNvSpPr>
            <a:spLocks noChangeShapeType="1"/>
          </p:cNvSpPr>
          <p:nvPr/>
        </p:nvSpPr>
        <p:spPr bwMode="auto">
          <a:xfrm>
            <a:off x="5637213" y="2809875"/>
            <a:ext cx="552450" cy="0"/>
          </a:xfrm>
          <a:prstGeom prst="line">
            <a:avLst/>
          </a:prstGeom>
          <a:noFill/>
          <a:ln w="76200">
            <a:solidFill>
              <a:srgbClr val="FF0000"/>
            </a:solidFill>
            <a:round/>
            <a:headEnd/>
            <a:tailEnd type="triangle" w="lg" len="med"/>
          </a:ln>
        </p:spPr>
        <p:txBody>
          <a:bodyPr/>
          <a:lstStyle/>
          <a:p>
            <a:endParaRPr lang="en-US"/>
          </a:p>
        </p:txBody>
      </p:sp>
      <p:sp>
        <p:nvSpPr>
          <p:cNvPr id="72790" name="Line 86"/>
          <p:cNvSpPr>
            <a:spLocks noChangeShapeType="1"/>
          </p:cNvSpPr>
          <p:nvPr/>
        </p:nvSpPr>
        <p:spPr bwMode="auto">
          <a:xfrm>
            <a:off x="5646738" y="3279775"/>
            <a:ext cx="552450" cy="0"/>
          </a:xfrm>
          <a:prstGeom prst="line">
            <a:avLst/>
          </a:prstGeom>
          <a:noFill/>
          <a:ln w="76200">
            <a:solidFill>
              <a:srgbClr val="FF0000"/>
            </a:solidFill>
            <a:round/>
            <a:headEnd/>
            <a:tailEnd type="triangle" w="lg" len="med"/>
          </a:ln>
        </p:spPr>
        <p:txBody>
          <a:bodyPr/>
          <a:lstStyle/>
          <a:p>
            <a:endParaRPr lang="en-US"/>
          </a:p>
        </p:txBody>
      </p:sp>
      <p:sp>
        <p:nvSpPr>
          <p:cNvPr id="72791" name="Line 87"/>
          <p:cNvSpPr>
            <a:spLocks noChangeShapeType="1"/>
          </p:cNvSpPr>
          <p:nvPr/>
        </p:nvSpPr>
        <p:spPr bwMode="auto">
          <a:xfrm>
            <a:off x="5637213" y="3752850"/>
            <a:ext cx="552450" cy="0"/>
          </a:xfrm>
          <a:prstGeom prst="line">
            <a:avLst/>
          </a:prstGeom>
          <a:noFill/>
          <a:ln w="76200">
            <a:solidFill>
              <a:srgbClr val="FF0000"/>
            </a:solidFill>
            <a:round/>
            <a:headEnd/>
            <a:tailEnd type="triangle" w="lg" len="med"/>
          </a:ln>
        </p:spPr>
        <p:txBody>
          <a:bodyPr/>
          <a:lstStyle/>
          <a:p>
            <a:endParaRPr lang="en-US"/>
          </a:p>
        </p:txBody>
      </p:sp>
      <p:sp>
        <p:nvSpPr>
          <p:cNvPr id="72792" name="Line 88"/>
          <p:cNvSpPr>
            <a:spLocks noChangeShapeType="1"/>
          </p:cNvSpPr>
          <p:nvPr/>
        </p:nvSpPr>
        <p:spPr bwMode="auto">
          <a:xfrm>
            <a:off x="5645150" y="4238625"/>
            <a:ext cx="552450" cy="0"/>
          </a:xfrm>
          <a:prstGeom prst="line">
            <a:avLst/>
          </a:prstGeom>
          <a:noFill/>
          <a:ln w="76200">
            <a:solidFill>
              <a:srgbClr val="FF0000"/>
            </a:solidFill>
            <a:round/>
            <a:headEnd/>
            <a:tailEnd type="triangle" w="lg" len="med"/>
          </a:ln>
        </p:spPr>
        <p:txBody>
          <a:bodyPr/>
          <a:lstStyle/>
          <a:p>
            <a:endParaRPr lang="en-US"/>
          </a:p>
        </p:txBody>
      </p:sp>
      <p:sp>
        <p:nvSpPr>
          <p:cNvPr id="72793" name="Line 89"/>
          <p:cNvSpPr>
            <a:spLocks noChangeShapeType="1"/>
          </p:cNvSpPr>
          <p:nvPr/>
        </p:nvSpPr>
        <p:spPr bwMode="auto">
          <a:xfrm>
            <a:off x="5638800" y="4710113"/>
            <a:ext cx="552450" cy="0"/>
          </a:xfrm>
          <a:prstGeom prst="line">
            <a:avLst/>
          </a:prstGeom>
          <a:noFill/>
          <a:ln w="76200">
            <a:solidFill>
              <a:srgbClr val="FF0000"/>
            </a:solidFill>
            <a:round/>
            <a:headEnd/>
            <a:tailEnd type="triangle" w="lg" len="med"/>
          </a:ln>
        </p:spPr>
        <p:txBody>
          <a:bodyPr/>
          <a:lstStyle/>
          <a:p>
            <a:endParaRPr lang="en-US"/>
          </a:p>
        </p:txBody>
      </p:sp>
      <p:sp>
        <p:nvSpPr>
          <p:cNvPr id="72794" name="Line 90"/>
          <p:cNvSpPr>
            <a:spLocks noChangeShapeType="1"/>
          </p:cNvSpPr>
          <p:nvPr/>
        </p:nvSpPr>
        <p:spPr bwMode="auto">
          <a:xfrm>
            <a:off x="5629275" y="5181600"/>
            <a:ext cx="552450" cy="0"/>
          </a:xfrm>
          <a:prstGeom prst="line">
            <a:avLst/>
          </a:prstGeom>
          <a:noFill/>
          <a:ln w="76200">
            <a:solidFill>
              <a:srgbClr val="FF0000"/>
            </a:solidFill>
            <a:round/>
            <a:headEnd/>
            <a:tailEnd type="triangle" w="lg" len="med"/>
          </a:ln>
        </p:spPr>
        <p:txBody>
          <a:bodyPr/>
          <a:lstStyle/>
          <a:p>
            <a:endParaRPr lang="en-US"/>
          </a:p>
        </p:txBody>
      </p:sp>
      <p:sp>
        <p:nvSpPr>
          <p:cNvPr id="2667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41138645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711"/>
                                        </p:tgtEl>
                                        <p:attrNameLst>
                                          <p:attrName>style.visibility</p:attrName>
                                        </p:attrNameLst>
                                      </p:cBhvr>
                                      <p:to>
                                        <p:strVal val="visible"/>
                                      </p:to>
                                    </p:set>
                                    <p:animEffect transition="in" filter="fade">
                                      <p:cBhvr>
                                        <p:cTn id="12" dur="500"/>
                                        <p:tgtEl>
                                          <p:spTgt spid="727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2788"/>
                                        </p:tgtEl>
                                        <p:attrNameLst>
                                          <p:attrName>style.visibility</p:attrName>
                                        </p:attrNameLst>
                                      </p:cBhvr>
                                      <p:to>
                                        <p:strVal val="visible"/>
                                      </p:to>
                                    </p:set>
                                    <p:animEffect transition="in" filter="fade">
                                      <p:cBhvr>
                                        <p:cTn id="15" dur="500"/>
                                        <p:tgtEl>
                                          <p:spTgt spid="72788"/>
                                        </p:tgtEl>
                                      </p:cBhvr>
                                    </p:animEffect>
                                  </p:childTnLst>
                                  <p:subTnLst>
                                    <p:animClr clrSpc="rgb" dir="cw">
                                      <p:cBhvr override="childStyle">
                                        <p:cTn dur="1" fill="hold" display="0" masterRel="nextClick" afterEffect="1"/>
                                        <p:tgtEl>
                                          <p:spTgt spid="72788"/>
                                        </p:tgtEl>
                                        <p:attrNameLst>
                                          <p:attrName>ppt_c</p:attrName>
                                        </p:attrNameLst>
                                      </p:cBhvr>
                                      <p:to>
                                        <a:schemeClr val="bg1"/>
                                      </p:to>
                                    </p:animClr>
                                  </p:subTnLst>
                                </p:cTn>
                              </p:par>
                            </p:childTnLst>
                          </p:cTn>
                        </p:par>
                      </p:childTnLst>
                    </p:cTn>
                  </p:par>
                  <p:par>
                    <p:cTn id="16" fill="hold">
                      <p:stCondLst>
                        <p:cond delay="indefinite"/>
                      </p:stCondLst>
                      <p:childTnLst>
                        <p:par>
                          <p:cTn id="17" fill="hold">
                            <p:stCondLst>
                              <p:cond delay="0"/>
                            </p:stCondLst>
                            <p:childTnLst>
                              <p:par>
                                <p:cTn id="18" presetID="18" presetClass="entr" presetSubtype="3"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upRight)">
                                      <p:cBhvr>
                                        <p:cTn id="20" dur="10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2789"/>
                                        </p:tgtEl>
                                        <p:attrNameLst>
                                          <p:attrName>style.visibility</p:attrName>
                                        </p:attrNameLst>
                                      </p:cBhvr>
                                      <p:to>
                                        <p:strVal val="visible"/>
                                      </p:to>
                                    </p:set>
                                    <p:animEffect transition="in" filter="fade">
                                      <p:cBhvr>
                                        <p:cTn id="23" dur="500"/>
                                        <p:tgtEl>
                                          <p:spTgt spid="72789"/>
                                        </p:tgtEl>
                                      </p:cBhvr>
                                    </p:animEffect>
                                  </p:childTnLst>
                                  <p:subTnLst>
                                    <p:animClr clrSpc="rgb" dir="cw">
                                      <p:cBhvr override="childStyle">
                                        <p:cTn dur="1" fill="hold" display="0" masterRel="nextClick" afterEffect="1"/>
                                        <p:tgtEl>
                                          <p:spTgt spid="72789"/>
                                        </p:tgtEl>
                                        <p:attrNameLst>
                                          <p:attrName>ppt_c</p:attrName>
                                        </p:attrNameLst>
                                      </p:cBhvr>
                                      <p:to>
                                        <a:schemeClr val="bg1"/>
                                      </p:to>
                                    </p:animClr>
                                  </p:subTnLst>
                                </p:cTn>
                              </p:par>
                            </p:childTnLst>
                          </p:cTn>
                        </p:par>
                      </p:childTnLst>
                    </p:cTn>
                  </p:par>
                  <p:par>
                    <p:cTn id="24" fill="hold">
                      <p:stCondLst>
                        <p:cond delay="indefinite"/>
                      </p:stCondLst>
                      <p:childTnLst>
                        <p:par>
                          <p:cTn id="25" fill="hold">
                            <p:stCondLst>
                              <p:cond delay="0"/>
                            </p:stCondLst>
                            <p:childTnLst>
                              <p:par>
                                <p:cTn id="26" presetID="18" presetClass="entr" presetSubtype="3"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strips(upRight)">
                                      <p:cBhvr>
                                        <p:cTn id="28" dur="10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2790"/>
                                        </p:tgtEl>
                                        <p:attrNameLst>
                                          <p:attrName>style.visibility</p:attrName>
                                        </p:attrNameLst>
                                      </p:cBhvr>
                                      <p:to>
                                        <p:strVal val="visible"/>
                                      </p:to>
                                    </p:set>
                                    <p:animEffect transition="in" filter="fade">
                                      <p:cBhvr>
                                        <p:cTn id="31" dur="500"/>
                                        <p:tgtEl>
                                          <p:spTgt spid="72790"/>
                                        </p:tgtEl>
                                      </p:cBhvr>
                                    </p:animEffect>
                                  </p:childTnLst>
                                  <p:subTnLst>
                                    <p:animClr clrSpc="rgb" dir="cw">
                                      <p:cBhvr override="childStyle">
                                        <p:cTn dur="1" fill="hold" display="0" masterRel="nextClick" afterEffect="1"/>
                                        <p:tgtEl>
                                          <p:spTgt spid="72790"/>
                                        </p:tgtEl>
                                        <p:attrNameLst>
                                          <p:attrName>ppt_c</p:attrName>
                                        </p:attrNameLst>
                                      </p:cBhvr>
                                      <p:to>
                                        <a:schemeClr val="bg1"/>
                                      </p:to>
                                    </p:animClr>
                                  </p:subTnLst>
                                </p:cTn>
                              </p:par>
                            </p:childTnLst>
                          </p:cTn>
                        </p:par>
                      </p:childTnLst>
                    </p:cTn>
                  </p:par>
                  <p:par>
                    <p:cTn id="32" fill="hold">
                      <p:stCondLst>
                        <p:cond delay="indefinite"/>
                      </p:stCondLst>
                      <p:childTnLst>
                        <p:par>
                          <p:cTn id="33" fill="hold">
                            <p:stCondLst>
                              <p:cond delay="0"/>
                            </p:stCondLst>
                            <p:childTnLst>
                              <p:par>
                                <p:cTn id="34" presetID="18" presetClass="entr" presetSubtype="3"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trips(upRight)">
                                      <p:cBhvr>
                                        <p:cTn id="36" dur="10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2791"/>
                                        </p:tgtEl>
                                        <p:attrNameLst>
                                          <p:attrName>style.visibility</p:attrName>
                                        </p:attrNameLst>
                                      </p:cBhvr>
                                      <p:to>
                                        <p:strVal val="visible"/>
                                      </p:to>
                                    </p:set>
                                    <p:animEffect transition="in" filter="fade">
                                      <p:cBhvr>
                                        <p:cTn id="39" dur="500"/>
                                        <p:tgtEl>
                                          <p:spTgt spid="72791"/>
                                        </p:tgtEl>
                                      </p:cBhvr>
                                    </p:animEffect>
                                  </p:childTnLst>
                                  <p:subTnLst>
                                    <p:animClr clrSpc="rgb" dir="cw">
                                      <p:cBhvr override="childStyle">
                                        <p:cTn dur="1" fill="hold" display="0" masterRel="nextClick" afterEffect="1"/>
                                        <p:tgtEl>
                                          <p:spTgt spid="72791"/>
                                        </p:tgtEl>
                                        <p:attrNameLst>
                                          <p:attrName>ppt_c</p:attrName>
                                        </p:attrNameLst>
                                      </p:cBhvr>
                                      <p:to>
                                        <a:schemeClr val="bg1"/>
                                      </p:to>
                                    </p:animClr>
                                  </p:subTnLst>
                                </p:cTn>
                              </p:par>
                            </p:childTnLst>
                          </p:cTn>
                        </p:par>
                      </p:childTnLst>
                    </p:cTn>
                  </p:par>
                  <p:par>
                    <p:cTn id="40" fill="hold">
                      <p:stCondLst>
                        <p:cond delay="indefinite"/>
                      </p:stCondLst>
                      <p:childTnLst>
                        <p:par>
                          <p:cTn id="41" fill="hold">
                            <p:stCondLst>
                              <p:cond delay="0"/>
                            </p:stCondLst>
                            <p:childTnLst>
                              <p:par>
                                <p:cTn id="42" presetID="18" presetClass="entr" presetSubtype="3"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strips(upRight)">
                                      <p:cBhvr>
                                        <p:cTn id="44" dur="10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2792"/>
                                        </p:tgtEl>
                                        <p:attrNameLst>
                                          <p:attrName>style.visibility</p:attrName>
                                        </p:attrNameLst>
                                      </p:cBhvr>
                                      <p:to>
                                        <p:strVal val="visible"/>
                                      </p:to>
                                    </p:set>
                                    <p:animEffect transition="in" filter="fade">
                                      <p:cBhvr>
                                        <p:cTn id="47" dur="500"/>
                                        <p:tgtEl>
                                          <p:spTgt spid="72792"/>
                                        </p:tgtEl>
                                      </p:cBhvr>
                                    </p:animEffect>
                                  </p:childTnLst>
                                  <p:subTnLst>
                                    <p:animClr clrSpc="rgb" dir="cw">
                                      <p:cBhvr override="childStyle">
                                        <p:cTn dur="1" fill="hold" display="0" masterRel="nextClick" afterEffect="1"/>
                                        <p:tgtEl>
                                          <p:spTgt spid="72792"/>
                                        </p:tgtEl>
                                        <p:attrNameLst>
                                          <p:attrName>ppt_c</p:attrName>
                                        </p:attrNameLst>
                                      </p:cBhvr>
                                      <p:to>
                                        <a:schemeClr val="bg1"/>
                                      </p:to>
                                    </p:animClr>
                                  </p:subTnLst>
                                </p:cTn>
                              </p:par>
                            </p:childTnLst>
                          </p:cTn>
                        </p:par>
                      </p:childTnLst>
                    </p:cTn>
                  </p:par>
                  <p:par>
                    <p:cTn id="48" fill="hold">
                      <p:stCondLst>
                        <p:cond delay="indefinite"/>
                      </p:stCondLst>
                      <p:childTnLst>
                        <p:par>
                          <p:cTn id="49" fill="hold">
                            <p:stCondLst>
                              <p:cond delay="0"/>
                            </p:stCondLst>
                            <p:childTnLst>
                              <p:par>
                                <p:cTn id="50" presetID="18" presetClass="entr" presetSubtype="3"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strips(upRight)">
                                      <p:cBhvr>
                                        <p:cTn id="52" dur="1000"/>
                                        <p:tgtEl>
                                          <p:spTgt spid="1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2793"/>
                                        </p:tgtEl>
                                        <p:attrNameLst>
                                          <p:attrName>style.visibility</p:attrName>
                                        </p:attrNameLst>
                                      </p:cBhvr>
                                      <p:to>
                                        <p:strVal val="visible"/>
                                      </p:to>
                                    </p:set>
                                    <p:animEffect transition="in" filter="fade">
                                      <p:cBhvr>
                                        <p:cTn id="55" dur="500"/>
                                        <p:tgtEl>
                                          <p:spTgt spid="72793"/>
                                        </p:tgtEl>
                                      </p:cBhvr>
                                    </p:animEffect>
                                  </p:childTnLst>
                                  <p:subTnLst>
                                    <p:animClr clrSpc="rgb" dir="cw">
                                      <p:cBhvr override="childStyle">
                                        <p:cTn dur="1" fill="hold" display="0" masterRel="nextClick" afterEffect="1"/>
                                        <p:tgtEl>
                                          <p:spTgt spid="72793"/>
                                        </p:tgtEl>
                                        <p:attrNameLst>
                                          <p:attrName>ppt_c</p:attrName>
                                        </p:attrNameLst>
                                      </p:cBhvr>
                                      <p:to>
                                        <a:schemeClr val="bg1"/>
                                      </p:to>
                                    </p:animClr>
                                  </p:subTnLst>
                                </p:cTn>
                              </p:par>
                            </p:childTnLst>
                          </p:cTn>
                        </p:par>
                      </p:childTnLst>
                    </p:cTn>
                  </p:par>
                  <p:par>
                    <p:cTn id="56" fill="hold">
                      <p:stCondLst>
                        <p:cond delay="indefinite"/>
                      </p:stCondLst>
                      <p:childTnLst>
                        <p:par>
                          <p:cTn id="57" fill="hold">
                            <p:stCondLst>
                              <p:cond delay="0"/>
                            </p:stCondLst>
                            <p:childTnLst>
                              <p:par>
                                <p:cTn id="58" presetID="18" presetClass="entr" presetSubtype="3"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strips(upRight)">
                                      <p:cBhvr>
                                        <p:cTn id="60" dur="1000"/>
                                        <p:tgtEl>
                                          <p:spTgt spid="1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2794"/>
                                        </p:tgtEl>
                                        <p:attrNameLst>
                                          <p:attrName>style.visibility</p:attrName>
                                        </p:attrNameLst>
                                      </p:cBhvr>
                                      <p:to>
                                        <p:strVal val="visible"/>
                                      </p:to>
                                    </p:set>
                                    <p:animEffect transition="in" filter="fade">
                                      <p:cBhvr>
                                        <p:cTn id="63" dur="500"/>
                                        <p:tgtEl>
                                          <p:spTgt spid="72794"/>
                                        </p:tgtEl>
                                      </p:cBhvr>
                                    </p:animEffect>
                                  </p:childTnLst>
                                  <p:subTnLst>
                                    <p:animClr clrSpc="rgb" dir="cw">
                                      <p:cBhvr override="childStyle">
                                        <p:cTn dur="1" fill="hold" display="0" masterRel="nextClick" afterEffect="1"/>
                                        <p:tgtEl>
                                          <p:spTgt spid="72794"/>
                                        </p:tgtEl>
                                        <p:attrNameLst>
                                          <p:attrName>ppt_c</p:attrName>
                                        </p:attrNameLst>
                                      </p:cBhvr>
                                      <p:to>
                                        <a:schemeClr val="bg1"/>
                                      </p:to>
                                    </p:animClr>
                                  </p:subTnLst>
                                </p:cTn>
                              </p:par>
                            </p:childTnLst>
                          </p:cTn>
                        </p:par>
                      </p:childTnLst>
                    </p:cTn>
                  </p:par>
                  <p:par>
                    <p:cTn id="64" fill="hold">
                      <p:stCondLst>
                        <p:cond delay="indefinite"/>
                      </p:stCondLst>
                      <p:childTnLst>
                        <p:par>
                          <p:cTn id="65" fill="hold">
                            <p:stCondLst>
                              <p:cond delay="0"/>
                            </p:stCondLst>
                            <p:childTnLst>
                              <p:par>
                                <p:cTn id="66" presetID="18" presetClass="entr" presetSubtype="6" fill="hold" grpId="0" nodeType="clickEffect">
                                  <p:stCondLst>
                                    <p:cond delay="0"/>
                                  </p:stCondLst>
                                  <p:childTnLst>
                                    <p:set>
                                      <p:cBhvr>
                                        <p:cTn id="67" dur="1" fill="hold">
                                          <p:stCondLst>
                                            <p:cond delay="0"/>
                                          </p:stCondLst>
                                        </p:cTn>
                                        <p:tgtEl>
                                          <p:spTgt spid="72710"/>
                                        </p:tgtEl>
                                        <p:attrNameLst>
                                          <p:attrName>style.visibility</p:attrName>
                                        </p:attrNameLst>
                                      </p:cBhvr>
                                      <p:to>
                                        <p:strVal val="visible"/>
                                      </p:to>
                                    </p:set>
                                    <p:animEffect transition="in" filter="strips(downRight)">
                                      <p:cBhvr>
                                        <p:cTn id="68" dur="1000"/>
                                        <p:tgtEl>
                                          <p:spTgt spid="72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0" grpId="0" animBg="1"/>
      <p:bldP spid="72711" grpId="0" animBg="1"/>
      <p:bldP spid="72788" grpId="0" animBg="1"/>
      <p:bldP spid="72789" grpId="0" animBg="1"/>
      <p:bldP spid="72790" grpId="0" animBg="1"/>
      <p:bldP spid="72791" grpId="0" animBg="1"/>
      <p:bldP spid="72792" grpId="0" animBg="1"/>
      <p:bldP spid="72793" grpId="0" animBg="1"/>
      <p:bldP spid="7279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41375" y="2801938"/>
            <a:ext cx="7491413" cy="3863975"/>
            <a:chOff x="530" y="1765"/>
            <a:chExt cx="4719" cy="2434"/>
          </a:xfrm>
        </p:grpSpPr>
        <p:sp>
          <p:nvSpPr>
            <p:cNvPr id="27736" name="Rectangle 3"/>
            <p:cNvSpPr>
              <a:spLocks noChangeArrowheads="1"/>
            </p:cNvSpPr>
            <p:nvPr/>
          </p:nvSpPr>
          <p:spPr bwMode="auto">
            <a:xfrm>
              <a:off x="530" y="1765"/>
              <a:ext cx="4719" cy="2434"/>
            </a:xfrm>
            <a:prstGeom prst="rect">
              <a:avLst/>
            </a:prstGeom>
            <a:solidFill>
              <a:srgbClr val="FFFFCC"/>
            </a:solidFill>
            <a:ln w="9525">
              <a:noFill/>
              <a:miter lim="800000"/>
              <a:headEnd/>
              <a:tailEnd/>
            </a:ln>
          </p:spPr>
          <p:txBody>
            <a:bodyPr wrap="none" anchor="ctr"/>
            <a:lstStyle/>
            <a:p>
              <a:endParaRPr lang="en-US">
                <a:latin typeface="Arial"/>
                <a:cs typeface="Arial"/>
              </a:endParaRPr>
            </a:p>
          </p:txBody>
        </p:sp>
        <p:sp>
          <p:nvSpPr>
            <p:cNvPr id="27737" name="Line 4"/>
            <p:cNvSpPr>
              <a:spLocks noChangeShapeType="1"/>
            </p:cNvSpPr>
            <p:nvPr/>
          </p:nvSpPr>
          <p:spPr bwMode="auto">
            <a:xfrm>
              <a:off x="582" y="2095"/>
              <a:ext cx="4588"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7651" name="Rectangle 5"/>
          <p:cNvSpPr>
            <a:spLocks noGrp="1" noChangeArrowheads="1"/>
          </p:cNvSpPr>
          <p:nvPr>
            <p:ph type="title" idx="4294967295"/>
          </p:nvPr>
        </p:nvSpPr>
        <p:spPr>
          <a:xfrm>
            <a:off x="0" y="238125"/>
            <a:ext cx="9143999" cy="588963"/>
          </a:xfrm>
        </p:spPr>
        <p:txBody>
          <a:bodyPr>
            <a:normAutofit/>
          </a:bodyPr>
          <a:lstStyle/>
          <a:p>
            <a:pPr algn="ctr" eaLnBrk="1" hangingPunct="1"/>
            <a:r>
              <a:rPr lang="en-US" sz="3100" dirty="0"/>
              <a:t>Market Demand versus Individual Demand</a:t>
            </a:r>
          </a:p>
        </p:txBody>
      </p:sp>
      <p:sp>
        <p:nvSpPr>
          <p:cNvPr id="27652" name="Rectangle 6"/>
          <p:cNvSpPr>
            <a:spLocks noGrp="1" noChangeArrowheads="1"/>
          </p:cNvSpPr>
          <p:nvPr>
            <p:ph type="body" idx="4294967295"/>
          </p:nvPr>
        </p:nvSpPr>
        <p:spPr>
          <a:xfrm>
            <a:off x="323850" y="846138"/>
            <a:ext cx="8526463" cy="1984375"/>
          </a:xfrm>
        </p:spPr>
        <p:txBody>
          <a:bodyPr/>
          <a:lstStyle/>
          <a:p>
            <a:pPr eaLnBrk="1" hangingPunct="1">
              <a:lnSpc>
                <a:spcPct val="100000"/>
              </a:lnSpc>
              <a:spcBef>
                <a:spcPct val="35000"/>
              </a:spcBef>
            </a:pPr>
            <a:r>
              <a:rPr lang="en-US" sz="2600"/>
              <a:t>The quantity demanded in the market is the sum of the quantities demanded by all buyers at each price. </a:t>
            </a:r>
          </a:p>
          <a:p>
            <a:pPr eaLnBrk="1" hangingPunct="1">
              <a:lnSpc>
                <a:spcPct val="100000"/>
              </a:lnSpc>
              <a:spcBef>
                <a:spcPct val="35000"/>
              </a:spcBef>
            </a:pPr>
            <a:r>
              <a:rPr lang="en-US" sz="2600"/>
              <a:t>Suppose Helen and Ken are the only two buyers in the Latte market.     (</a:t>
            </a:r>
            <a:r>
              <a:rPr lang="en-US" sz="2600" b="1" i="1"/>
              <a:t>Q</a:t>
            </a:r>
            <a:r>
              <a:rPr lang="en-US" sz="2600" b="1" i="1" baseline="30000"/>
              <a:t>d</a:t>
            </a:r>
            <a:r>
              <a:rPr lang="en-US" sz="2600"/>
              <a:t> = quantity demanded)</a:t>
            </a:r>
          </a:p>
        </p:txBody>
      </p:sp>
      <p:grpSp>
        <p:nvGrpSpPr>
          <p:cNvPr id="3" name="Group 7"/>
          <p:cNvGrpSpPr>
            <a:grpSpLocks/>
          </p:cNvGrpSpPr>
          <p:nvPr/>
        </p:nvGrpSpPr>
        <p:grpSpPr bwMode="auto">
          <a:xfrm>
            <a:off x="2116138" y="2832100"/>
            <a:ext cx="1873250" cy="3816350"/>
            <a:chOff x="1333" y="1784"/>
            <a:chExt cx="1180" cy="2404"/>
          </a:xfrm>
        </p:grpSpPr>
        <p:sp>
          <p:nvSpPr>
            <p:cNvPr id="27728" name="Rectangle 8"/>
            <p:cNvSpPr>
              <a:spLocks noChangeArrowheads="1"/>
            </p:cNvSpPr>
            <p:nvPr/>
          </p:nvSpPr>
          <p:spPr bwMode="auto">
            <a:xfrm>
              <a:off x="1333" y="3889"/>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27729" name="Rectangle 9"/>
            <p:cNvSpPr>
              <a:spLocks noChangeArrowheads="1"/>
            </p:cNvSpPr>
            <p:nvPr/>
          </p:nvSpPr>
          <p:spPr bwMode="auto">
            <a:xfrm>
              <a:off x="1333" y="3590"/>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27730" name="Rectangle 10"/>
            <p:cNvSpPr>
              <a:spLocks noChangeArrowheads="1"/>
            </p:cNvSpPr>
            <p:nvPr/>
          </p:nvSpPr>
          <p:spPr bwMode="auto">
            <a:xfrm>
              <a:off x="1333" y="3291"/>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8</a:t>
              </a:r>
            </a:p>
          </p:txBody>
        </p:sp>
        <p:sp>
          <p:nvSpPr>
            <p:cNvPr id="27731" name="Rectangle 11"/>
            <p:cNvSpPr>
              <a:spLocks noChangeArrowheads="1"/>
            </p:cNvSpPr>
            <p:nvPr/>
          </p:nvSpPr>
          <p:spPr bwMode="auto">
            <a:xfrm>
              <a:off x="1333" y="2992"/>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10</a:t>
              </a:r>
            </a:p>
          </p:txBody>
        </p:sp>
        <p:sp>
          <p:nvSpPr>
            <p:cNvPr id="27732" name="Rectangle 12"/>
            <p:cNvSpPr>
              <a:spLocks noChangeArrowheads="1"/>
            </p:cNvSpPr>
            <p:nvPr/>
          </p:nvSpPr>
          <p:spPr bwMode="auto">
            <a:xfrm>
              <a:off x="1333" y="2693"/>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12</a:t>
              </a:r>
            </a:p>
          </p:txBody>
        </p:sp>
        <p:sp>
          <p:nvSpPr>
            <p:cNvPr id="27733" name="Rectangle 13"/>
            <p:cNvSpPr>
              <a:spLocks noChangeArrowheads="1"/>
            </p:cNvSpPr>
            <p:nvPr/>
          </p:nvSpPr>
          <p:spPr bwMode="auto">
            <a:xfrm>
              <a:off x="1333" y="2394"/>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14</a:t>
              </a:r>
            </a:p>
          </p:txBody>
        </p:sp>
        <p:sp>
          <p:nvSpPr>
            <p:cNvPr id="27734" name="Rectangle 14"/>
            <p:cNvSpPr>
              <a:spLocks noChangeArrowheads="1"/>
            </p:cNvSpPr>
            <p:nvPr/>
          </p:nvSpPr>
          <p:spPr bwMode="auto">
            <a:xfrm>
              <a:off x="1333" y="2095"/>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16</a:t>
              </a:r>
            </a:p>
          </p:txBody>
        </p:sp>
        <p:sp>
          <p:nvSpPr>
            <p:cNvPr id="27735" name="Rectangle 15"/>
            <p:cNvSpPr>
              <a:spLocks noChangeArrowheads="1"/>
            </p:cNvSpPr>
            <p:nvPr/>
          </p:nvSpPr>
          <p:spPr bwMode="auto">
            <a:xfrm>
              <a:off x="1333" y="1784"/>
              <a:ext cx="1180"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latin typeface="Arial"/>
                  <a:cs typeface="Arial"/>
                </a:rPr>
                <a:t>Helen’s </a:t>
              </a:r>
              <a:r>
                <a:rPr lang="en-US" sz="2400" b="1" i="1">
                  <a:latin typeface="Arial"/>
                  <a:cs typeface="Arial"/>
                </a:rPr>
                <a:t>Q</a:t>
              </a:r>
              <a:r>
                <a:rPr lang="en-US" sz="2400" b="1" i="1" baseline="30000">
                  <a:latin typeface="Arial"/>
                  <a:cs typeface="Arial"/>
                </a:rPr>
                <a:t>d</a:t>
              </a:r>
              <a:r>
                <a:rPr lang="en-US" sz="2400">
                  <a:latin typeface="Arial"/>
                  <a:cs typeface="Arial"/>
                </a:rPr>
                <a:t> </a:t>
              </a:r>
            </a:p>
          </p:txBody>
        </p:sp>
      </p:grpSp>
      <p:grpSp>
        <p:nvGrpSpPr>
          <p:cNvPr id="4" name="Group 16"/>
          <p:cNvGrpSpPr>
            <a:grpSpLocks/>
          </p:cNvGrpSpPr>
          <p:nvPr/>
        </p:nvGrpSpPr>
        <p:grpSpPr bwMode="auto">
          <a:xfrm>
            <a:off x="4256088" y="2832100"/>
            <a:ext cx="1598612" cy="3816350"/>
            <a:chOff x="2681" y="1784"/>
            <a:chExt cx="1007" cy="2404"/>
          </a:xfrm>
        </p:grpSpPr>
        <p:sp>
          <p:nvSpPr>
            <p:cNvPr id="27720" name="Rectangle 17"/>
            <p:cNvSpPr>
              <a:spLocks noChangeArrowheads="1"/>
            </p:cNvSpPr>
            <p:nvPr/>
          </p:nvSpPr>
          <p:spPr bwMode="auto">
            <a:xfrm>
              <a:off x="2681" y="3889"/>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27721" name="Rectangle 18"/>
            <p:cNvSpPr>
              <a:spLocks noChangeArrowheads="1"/>
            </p:cNvSpPr>
            <p:nvPr/>
          </p:nvSpPr>
          <p:spPr bwMode="auto">
            <a:xfrm>
              <a:off x="2681" y="3590"/>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27722" name="Rectangle 19"/>
            <p:cNvSpPr>
              <a:spLocks noChangeArrowheads="1"/>
            </p:cNvSpPr>
            <p:nvPr/>
          </p:nvSpPr>
          <p:spPr bwMode="auto">
            <a:xfrm>
              <a:off x="2681" y="3291"/>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27723" name="Rectangle 20"/>
            <p:cNvSpPr>
              <a:spLocks noChangeArrowheads="1"/>
            </p:cNvSpPr>
            <p:nvPr/>
          </p:nvSpPr>
          <p:spPr bwMode="auto">
            <a:xfrm>
              <a:off x="2681" y="2992"/>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27724" name="Rectangle 21"/>
            <p:cNvSpPr>
              <a:spLocks noChangeArrowheads="1"/>
            </p:cNvSpPr>
            <p:nvPr/>
          </p:nvSpPr>
          <p:spPr bwMode="auto">
            <a:xfrm>
              <a:off x="2681" y="2693"/>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27725" name="Rectangle 22"/>
            <p:cNvSpPr>
              <a:spLocks noChangeArrowheads="1"/>
            </p:cNvSpPr>
            <p:nvPr/>
          </p:nvSpPr>
          <p:spPr bwMode="auto">
            <a:xfrm>
              <a:off x="2681" y="2394"/>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7</a:t>
              </a:r>
            </a:p>
          </p:txBody>
        </p:sp>
        <p:sp>
          <p:nvSpPr>
            <p:cNvPr id="27726" name="Rectangle 23"/>
            <p:cNvSpPr>
              <a:spLocks noChangeArrowheads="1"/>
            </p:cNvSpPr>
            <p:nvPr/>
          </p:nvSpPr>
          <p:spPr bwMode="auto">
            <a:xfrm>
              <a:off x="2681" y="2095"/>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8</a:t>
              </a:r>
            </a:p>
          </p:txBody>
        </p:sp>
        <p:sp>
          <p:nvSpPr>
            <p:cNvPr id="27727" name="Rectangle 24"/>
            <p:cNvSpPr>
              <a:spLocks noChangeArrowheads="1"/>
            </p:cNvSpPr>
            <p:nvPr/>
          </p:nvSpPr>
          <p:spPr bwMode="auto">
            <a:xfrm>
              <a:off x="2681" y="1784"/>
              <a:ext cx="1007"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latin typeface="Arial"/>
                  <a:cs typeface="Arial"/>
                </a:rPr>
                <a:t>Ken’s </a:t>
              </a:r>
              <a:r>
                <a:rPr lang="en-US" sz="2400" b="1" i="1">
                  <a:latin typeface="Arial"/>
                  <a:cs typeface="Arial"/>
                </a:rPr>
                <a:t>Q</a:t>
              </a:r>
              <a:r>
                <a:rPr lang="en-US" sz="2400" b="1" i="1" baseline="30000">
                  <a:latin typeface="Arial"/>
                  <a:cs typeface="Arial"/>
                </a:rPr>
                <a:t>d</a:t>
              </a:r>
              <a:r>
                <a:rPr lang="en-US" sz="2400">
                  <a:latin typeface="Arial"/>
                  <a:cs typeface="Arial"/>
                </a:rPr>
                <a:t> </a:t>
              </a:r>
            </a:p>
          </p:txBody>
        </p:sp>
      </p:grpSp>
      <p:grpSp>
        <p:nvGrpSpPr>
          <p:cNvPr id="5" name="Group 25"/>
          <p:cNvGrpSpPr>
            <a:grpSpLocks/>
          </p:cNvGrpSpPr>
          <p:nvPr/>
        </p:nvGrpSpPr>
        <p:grpSpPr bwMode="auto">
          <a:xfrm>
            <a:off x="3989388" y="4749800"/>
            <a:ext cx="4217987" cy="1898650"/>
            <a:chOff x="2513" y="2992"/>
            <a:chExt cx="2657" cy="1196"/>
          </a:xfrm>
        </p:grpSpPr>
        <p:sp>
          <p:nvSpPr>
            <p:cNvPr id="27708" name="Rectangle 26"/>
            <p:cNvSpPr>
              <a:spLocks noChangeArrowheads="1"/>
            </p:cNvSpPr>
            <p:nvPr/>
          </p:nvSpPr>
          <p:spPr bwMode="auto">
            <a:xfrm>
              <a:off x="2513" y="3889"/>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9" name="Rectangle 27"/>
            <p:cNvSpPr>
              <a:spLocks noChangeArrowheads="1"/>
            </p:cNvSpPr>
            <p:nvPr/>
          </p:nvSpPr>
          <p:spPr bwMode="auto">
            <a:xfrm>
              <a:off x="2513" y="3590"/>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0" name="Rectangle 28"/>
            <p:cNvSpPr>
              <a:spLocks noChangeArrowheads="1"/>
            </p:cNvSpPr>
            <p:nvPr/>
          </p:nvSpPr>
          <p:spPr bwMode="auto">
            <a:xfrm>
              <a:off x="2513" y="3291"/>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1" name="Rectangle 29"/>
            <p:cNvSpPr>
              <a:spLocks noChangeArrowheads="1"/>
            </p:cNvSpPr>
            <p:nvPr/>
          </p:nvSpPr>
          <p:spPr bwMode="auto">
            <a:xfrm>
              <a:off x="2513" y="2992"/>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2" name="Rectangle 30"/>
            <p:cNvSpPr>
              <a:spLocks noChangeArrowheads="1"/>
            </p:cNvSpPr>
            <p:nvPr/>
          </p:nvSpPr>
          <p:spPr bwMode="auto">
            <a:xfrm>
              <a:off x="3688" y="3889"/>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3" name="Rectangle 31"/>
            <p:cNvSpPr>
              <a:spLocks noChangeArrowheads="1"/>
            </p:cNvSpPr>
            <p:nvPr/>
          </p:nvSpPr>
          <p:spPr bwMode="auto">
            <a:xfrm>
              <a:off x="3688" y="3590"/>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4" name="Rectangle 32"/>
            <p:cNvSpPr>
              <a:spLocks noChangeArrowheads="1"/>
            </p:cNvSpPr>
            <p:nvPr/>
          </p:nvSpPr>
          <p:spPr bwMode="auto">
            <a:xfrm>
              <a:off x="3688" y="3291"/>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5" name="Rectangle 33"/>
            <p:cNvSpPr>
              <a:spLocks noChangeArrowheads="1"/>
            </p:cNvSpPr>
            <p:nvPr/>
          </p:nvSpPr>
          <p:spPr bwMode="auto">
            <a:xfrm>
              <a:off x="3688" y="2992"/>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16" name="Rectangle 34"/>
            <p:cNvSpPr>
              <a:spLocks noChangeArrowheads="1"/>
            </p:cNvSpPr>
            <p:nvPr/>
          </p:nvSpPr>
          <p:spPr bwMode="auto">
            <a:xfrm>
              <a:off x="3973" y="3889"/>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6</a:t>
              </a:r>
            </a:p>
          </p:txBody>
        </p:sp>
        <p:sp>
          <p:nvSpPr>
            <p:cNvPr id="27717" name="Rectangle 35"/>
            <p:cNvSpPr>
              <a:spLocks noChangeArrowheads="1"/>
            </p:cNvSpPr>
            <p:nvPr/>
          </p:nvSpPr>
          <p:spPr bwMode="auto">
            <a:xfrm>
              <a:off x="3973" y="3590"/>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9</a:t>
              </a:r>
            </a:p>
          </p:txBody>
        </p:sp>
        <p:sp>
          <p:nvSpPr>
            <p:cNvPr id="27718" name="Rectangle 36"/>
            <p:cNvSpPr>
              <a:spLocks noChangeArrowheads="1"/>
            </p:cNvSpPr>
            <p:nvPr/>
          </p:nvSpPr>
          <p:spPr bwMode="auto">
            <a:xfrm>
              <a:off x="3973" y="3291"/>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12</a:t>
              </a:r>
            </a:p>
          </p:txBody>
        </p:sp>
        <p:sp>
          <p:nvSpPr>
            <p:cNvPr id="27719" name="Rectangle 37"/>
            <p:cNvSpPr>
              <a:spLocks noChangeArrowheads="1"/>
            </p:cNvSpPr>
            <p:nvPr/>
          </p:nvSpPr>
          <p:spPr bwMode="auto">
            <a:xfrm>
              <a:off x="3973" y="2992"/>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15</a:t>
              </a:r>
            </a:p>
          </p:txBody>
        </p:sp>
      </p:grpSp>
      <p:grpSp>
        <p:nvGrpSpPr>
          <p:cNvPr id="6" name="Group 38"/>
          <p:cNvGrpSpPr>
            <a:grpSpLocks/>
          </p:cNvGrpSpPr>
          <p:nvPr/>
        </p:nvGrpSpPr>
        <p:grpSpPr bwMode="auto">
          <a:xfrm>
            <a:off x="3989388" y="4275138"/>
            <a:ext cx="4217987" cy="474662"/>
            <a:chOff x="2513" y="2693"/>
            <a:chExt cx="2657" cy="299"/>
          </a:xfrm>
        </p:grpSpPr>
        <p:sp>
          <p:nvSpPr>
            <p:cNvPr id="27705" name="Rectangle 39"/>
            <p:cNvSpPr>
              <a:spLocks noChangeArrowheads="1"/>
            </p:cNvSpPr>
            <p:nvPr/>
          </p:nvSpPr>
          <p:spPr bwMode="auto">
            <a:xfrm>
              <a:off x="2513" y="2693"/>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6" name="Rectangle 40"/>
            <p:cNvSpPr>
              <a:spLocks noChangeArrowheads="1"/>
            </p:cNvSpPr>
            <p:nvPr/>
          </p:nvSpPr>
          <p:spPr bwMode="auto">
            <a:xfrm>
              <a:off x="3688" y="2693"/>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7" name="Rectangle 41"/>
            <p:cNvSpPr>
              <a:spLocks noChangeArrowheads="1"/>
            </p:cNvSpPr>
            <p:nvPr/>
          </p:nvSpPr>
          <p:spPr bwMode="auto">
            <a:xfrm>
              <a:off x="3973" y="2693"/>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18</a:t>
              </a:r>
            </a:p>
          </p:txBody>
        </p:sp>
      </p:grpSp>
      <p:grpSp>
        <p:nvGrpSpPr>
          <p:cNvPr id="7" name="Group 42"/>
          <p:cNvGrpSpPr>
            <a:grpSpLocks/>
          </p:cNvGrpSpPr>
          <p:nvPr/>
        </p:nvGrpSpPr>
        <p:grpSpPr bwMode="auto">
          <a:xfrm>
            <a:off x="3989388" y="3800475"/>
            <a:ext cx="4217987" cy="474663"/>
            <a:chOff x="2513" y="2394"/>
            <a:chExt cx="2657" cy="299"/>
          </a:xfrm>
        </p:grpSpPr>
        <p:sp>
          <p:nvSpPr>
            <p:cNvPr id="27702" name="Rectangle 43"/>
            <p:cNvSpPr>
              <a:spLocks noChangeArrowheads="1"/>
            </p:cNvSpPr>
            <p:nvPr/>
          </p:nvSpPr>
          <p:spPr bwMode="auto">
            <a:xfrm>
              <a:off x="2513" y="2394"/>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3" name="Rectangle 44"/>
            <p:cNvSpPr>
              <a:spLocks noChangeArrowheads="1"/>
            </p:cNvSpPr>
            <p:nvPr/>
          </p:nvSpPr>
          <p:spPr bwMode="auto">
            <a:xfrm>
              <a:off x="3688" y="2394"/>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4" name="Rectangle 45"/>
            <p:cNvSpPr>
              <a:spLocks noChangeArrowheads="1"/>
            </p:cNvSpPr>
            <p:nvPr/>
          </p:nvSpPr>
          <p:spPr bwMode="auto">
            <a:xfrm>
              <a:off x="3973" y="2394"/>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21</a:t>
              </a:r>
            </a:p>
          </p:txBody>
        </p:sp>
      </p:grpSp>
      <p:grpSp>
        <p:nvGrpSpPr>
          <p:cNvPr id="8" name="Group 46"/>
          <p:cNvGrpSpPr>
            <a:grpSpLocks/>
          </p:cNvGrpSpPr>
          <p:nvPr/>
        </p:nvGrpSpPr>
        <p:grpSpPr bwMode="auto">
          <a:xfrm>
            <a:off x="3989388" y="3325813"/>
            <a:ext cx="4217987" cy="474662"/>
            <a:chOff x="2513" y="2095"/>
            <a:chExt cx="2657" cy="299"/>
          </a:xfrm>
        </p:grpSpPr>
        <p:sp>
          <p:nvSpPr>
            <p:cNvPr id="27699" name="Rectangle 47"/>
            <p:cNvSpPr>
              <a:spLocks noChangeArrowheads="1"/>
            </p:cNvSpPr>
            <p:nvPr/>
          </p:nvSpPr>
          <p:spPr bwMode="auto">
            <a:xfrm>
              <a:off x="2513" y="2095"/>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0" name="Rectangle 48"/>
            <p:cNvSpPr>
              <a:spLocks noChangeArrowheads="1"/>
            </p:cNvSpPr>
            <p:nvPr/>
          </p:nvSpPr>
          <p:spPr bwMode="auto">
            <a:xfrm>
              <a:off x="3688" y="2095"/>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27701" name="Rectangle 49"/>
            <p:cNvSpPr>
              <a:spLocks noChangeArrowheads="1"/>
            </p:cNvSpPr>
            <p:nvPr/>
          </p:nvSpPr>
          <p:spPr bwMode="auto">
            <a:xfrm>
              <a:off x="3973" y="2095"/>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24</a:t>
              </a:r>
            </a:p>
          </p:txBody>
        </p:sp>
      </p:grpSp>
      <p:sp>
        <p:nvSpPr>
          <p:cNvPr id="73778" name="Rectangle 50"/>
          <p:cNvSpPr>
            <a:spLocks noChangeArrowheads="1"/>
          </p:cNvSpPr>
          <p:nvPr/>
        </p:nvSpPr>
        <p:spPr bwMode="auto">
          <a:xfrm>
            <a:off x="6307138" y="2832100"/>
            <a:ext cx="1900237" cy="493713"/>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Market </a:t>
            </a:r>
            <a:r>
              <a:rPr lang="en-US" sz="2400" b="1" i="1">
                <a:solidFill>
                  <a:srgbClr val="FF0000"/>
                </a:solidFill>
                <a:latin typeface="Arial"/>
                <a:cs typeface="Arial"/>
              </a:rPr>
              <a:t>Q</a:t>
            </a:r>
            <a:r>
              <a:rPr lang="en-US" sz="2400" b="1" i="1" baseline="30000">
                <a:solidFill>
                  <a:srgbClr val="FF0000"/>
                </a:solidFill>
                <a:latin typeface="Arial"/>
                <a:cs typeface="Arial"/>
              </a:rPr>
              <a:t>d</a:t>
            </a:r>
            <a:r>
              <a:rPr lang="en-US" sz="2400">
                <a:solidFill>
                  <a:srgbClr val="FF0000"/>
                </a:solidFill>
                <a:latin typeface="Arial"/>
                <a:cs typeface="Arial"/>
              </a:rPr>
              <a:t> </a:t>
            </a:r>
          </a:p>
        </p:txBody>
      </p:sp>
      <p:grpSp>
        <p:nvGrpSpPr>
          <p:cNvPr id="9" name="Group 51"/>
          <p:cNvGrpSpPr>
            <a:grpSpLocks/>
          </p:cNvGrpSpPr>
          <p:nvPr/>
        </p:nvGrpSpPr>
        <p:grpSpPr bwMode="auto">
          <a:xfrm>
            <a:off x="923925" y="2832100"/>
            <a:ext cx="1192213" cy="3816350"/>
            <a:chOff x="582" y="1784"/>
            <a:chExt cx="751" cy="2404"/>
          </a:xfrm>
        </p:grpSpPr>
        <p:sp>
          <p:nvSpPr>
            <p:cNvPr id="27691" name="Rectangle 52"/>
            <p:cNvSpPr>
              <a:spLocks noChangeArrowheads="1"/>
            </p:cNvSpPr>
            <p:nvPr/>
          </p:nvSpPr>
          <p:spPr bwMode="auto">
            <a:xfrm>
              <a:off x="582" y="2095"/>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dirty="0">
                  <a:latin typeface="Arial"/>
                  <a:cs typeface="Arial"/>
                </a:rPr>
                <a:t>$0.00</a:t>
              </a:r>
            </a:p>
          </p:txBody>
        </p:sp>
        <p:sp>
          <p:nvSpPr>
            <p:cNvPr id="27692" name="Rectangle 53"/>
            <p:cNvSpPr>
              <a:spLocks noChangeArrowheads="1"/>
            </p:cNvSpPr>
            <p:nvPr/>
          </p:nvSpPr>
          <p:spPr bwMode="auto">
            <a:xfrm>
              <a:off x="582" y="3889"/>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6.00</a:t>
              </a:r>
            </a:p>
          </p:txBody>
        </p:sp>
        <p:sp>
          <p:nvSpPr>
            <p:cNvPr id="27693" name="Rectangle 54"/>
            <p:cNvSpPr>
              <a:spLocks noChangeArrowheads="1"/>
            </p:cNvSpPr>
            <p:nvPr/>
          </p:nvSpPr>
          <p:spPr bwMode="auto">
            <a:xfrm>
              <a:off x="582" y="3590"/>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5.00</a:t>
              </a:r>
            </a:p>
          </p:txBody>
        </p:sp>
        <p:sp>
          <p:nvSpPr>
            <p:cNvPr id="27694" name="Rectangle 55"/>
            <p:cNvSpPr>
              <a:spLocks noChangeArrowheads="1"/>
            </p:cNvSpPr>
            <p:nvPr/>
          </p:nvSpPr>
          <p:spPr bwMode="auto">
            <a:xfrm>
              <a:off x="582" y="3291"/>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4.00</a:t>
              </a:r>
            </a:p>
          </p:txBody>
        </p:sp>
        <p:sp>
          <p:nvSpPr>
            <p:cNvPr id="27695" name="Rectangle 56"/>
            <p:cNvSpPr>
              <a:spLocks noChangeArrowheads="1"/>
            </p:cNvSpPr>
            <p:nvPr/>
          </p:nvSpPr>
          <p:spPr bwMode="auto">
            <a:xfrm>
              <a:off x="582" y="2992"/>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3.00</a:t>
              </a:r>
            </a:p>
          </p:txBody>
        </p:sp>
        <p:sp>
          <p:nvSpPr>
            <p:cNvPr id="27696" name="Rectangle 57"/>
            <p:cNvSpPr>
              <a:spLocks noChangeArrowheads="1"/>
            </p:cNvSpPr>
            <p:nvPr/>
          </p:nvSpPr>
          <p:spPr bwMode="auto">
            <a:xfrm>
              <a:off x="582" y="2693"/>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2.00</a:t>
              </a:r>
            </a:p>
          </p:txBody>
        </p:sp>
        <p:sp>
          <p:nvSpPr>
            <p:cNvPr id="27697" name="Rectangle 58"/>
            <p:cNvSpPr>
              <a:spLocks noChangeArrowheads="1"/>
            </p:cNvSpPr>
            <p:nvPr/>
          </p:nvSpPr>
          <p:spPr bwMode="auto">
            <a:xfrm>
              <a:off x="582" y="2394"/>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27698" name="Rectangle 59"/>
            <p:cNvSpPr>
              <a:spLocks noChangeArrowheads="1"/>
            </p:cNvSpPr>
            <p:nvPr/>
          </p:nvSpPr>
          <p:spPr bwMode="auto">
            <a:xfrm>
              <a:off x="582" y="1784"/>
              <a:ext cx="751"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latin typeface="Arial"/>
                  <a:cs typeface="Arial"/>
                </a:rPr>
                <a:t>Price </a:t>
              </a:r>
            </a:p>
          </p:txBody>
        </p:sp>
      </p:grpSp>
      <p:sp>
        <p:nvSpPr>
          <p:cNvPr id="27661" name="Line 60"/>
          <p:cNvSpPr>
            <a:spLocks noChangeShapeType="1"/>
          </p:cNvSpPr>
          <p:nvPr/>
        </p:nvSpPr>
        <p:spPr bwMode="auto">
          <a:xfrm>
            <a:off x="923925" y="2832100"/>
            <a:ext cx="1192213" cy="0"/>
          </a:xfrm>
          <a:prstGeom prst="line">
            <a:avLst/>
          </a:prstGeom>
          <a:noFill/>
          <a:ln w="28575" cap="sq">
            <a:noFill/>
            <a:round/>
            <a:headEnd/>
            <a:tailEnd/>
          </a:ln>
        </p:spPr>
        <p:txBody>
          <a:bodyPr/>
          <a:lstStyle/>
          <a:p>
            <a:endParaRPr lang="en-US">
              <a:latin typeface="Arial"/>
              <a:cs typeface="Arial"/>
            </a:endParaRPr>
          </a:p>
        </p:txBody>
      </p:sp>
      <p:sp>
        <p:nvSpPr>
          <p:cNvPr id="27662" name="Line 61"/>
          <p:cNvSpPr>
            <a:spLocks noChangeShapeType="1"/>
          </p:cNvSpPr>
          <p:nvPr/>
        </p:nvSpPr>
        <p:spPr bwMode="auto">
          <a:xfrm>
            <a:off x="923925" y="6648450"/>
            <a:ext cx="1192213" cy="0"/>
          </a:xfrm>
          <a:prstGeom prst="line">
            <a:avLst/>
          </a:prstGeom>
          <a:noFill/>
          <a:ln w="28575" cap="sq">
            <a:noFill/>
            <a:round/>
            <a:headEnd/>
            <a:tailEnd/>
          </a:ln>
        </p:spPr>
        <p:txBody>
          <a:bodyPr/>
          <a:lstStyle/>
          <a:p>
            <a:endParaRPr lang="en-US">
              <a:latin typeface="Arial"/>
              <a:cs typeface="Arial"/>
            </a:endParaRPr>
          </a:p>
        </p:txBody>
      </p:sp>
      <p:sp>
        <p:nvSpPr>
          <p:cNvPr id="27663" name="Line 62"/>
          <p:cNvSpPr>
            <a:spLocks noChangeShapeType="1"/>
          </p:cNvSpPr>
          <p:nvPr/>
        </p:nvSpPr>
        <p:spPr bwMode="auto">
          <a:xfrm>
            <a:off x="923925" y="2832100"/>
            <a:ext cx="0" cy="493713"/>
          </a:xfrm>
          <a:prstGeom prst="line">
            <a:avLst/>
          </a:prstGeom>
          <a:noFill/>
          <a:ln w="28575" cap="sq">
            <a:noFill/>
            <a:round/>
            <a:headEnd/>
            <a:tailEnd/>
          </a:ln>
        </p:spPr>
        <p:txBody>
          <a:bodyPr/>
          <a:lstStyle/>
          <a:p>
            <a:endParaRPr lang="en-US">
              <a:latin typeface="Arial"/>
              <a:cs typeface="Arial"/>
            </a:endParaRPr>
          </a:p>
        </p:txBody>
      </p:sp>
      <p:sp>
        <p:nvSpPr>
          <p:cNvPr id="27664" name="Line 63"/>
          <p:cNvSpPr>
            <a:spLocks noChangeShapeType="1"/>
          </p:cNvSpPr>
          <p:nvPr/>
        </p:nvSpPr>
        <p:spPr bwMode="auto">
          <a:xfrm>
            <a:off x="8207375" y="2832100"/>
            <a:ext cx="0" cy="493713"/>
          </a:xfrm>
          <a:prstGeom prst="line">
            <a:avLst/>
          </a:prstGeom>
          <a:noFill/>
          <a:ln w="28575" cap="sq">
            <a:noFill/>
            <a:round/>
            <a:headEnd/>
            <a:tailEnd/>
          </a:ln>
        </p:spPr>
        <p:txBody>
          <a:bodyPr/>
          <a:lstStyle/>
          <a:p>
            <a:endParaRPr lang="en-US">
              <a:latin typeface="Arial"/>
              <a:cs typeface="Arial"/>
            </a:endParaRPr>
          </a:p>
        </p:txBody>
      </p:sp>
      <p:sp>
        <p:nvSpPr>
          <p:cNvPr id="27665" name="Line 64"/>
          <p:cNvSpPr>
            <a:spLocks noChangeShapeType="1"/>
          </p:cNvSpPr>
          <p:nvPr/>
        </p:nvSpPr>
        <p:spPr bwMode="auto">
          <a:xfrm>
            <a:off x="2116138" y="2832100"/>
            <a:ext cx="1873250" cy="0"/>
          </a:xfrm>
          <a:prstGeom prst="line">
            <a:avLst/>
          </a:prstGeom>
          <a:noFill/>
          <a:ln w="28575" cap="sq">
            <a:noFill/>
            <a:round/>
            <a:headEnd/>
            <a:tailEnd/>
          </a:ln>
        </p:spPr>
        <p:txBody>
          <a:bodyPr/>
          <a:lstStyle/>
          <a:p>
            <a:endParaRPr lang="en-US">
              <a:latin typeface="Arial"/>
              <a:cs typeface="Arial"/>
            </a:endParaRPr>
          </a:p>
        </p:txBody>
      </p:sp>
      <p:sp>
        <p:nvSpPr>
          <p:cNvPr id="27666" name="Line 65"/>
          <p:cNvSpPr>
            <a:spLocks noChangeShapeType="1"/>
          </p:cNvSpPr>
          <p:nvPr/>
        </p:nvSpPr>
        <p:spPr bwMode="auto">
          <a:xfrm>
            <a:off x="923925" y="3325813"/>
            <a:ext cx="0" cy="474662"/>
          </a:xfrm>
          <a:prstGeom prst="line">
            <a:avLst/>
          </a:prstGeom>
          <a:noFill/>
          <a:ln w="28575" cap="sq">
            <a:noFill/>
            <a:round/>
            <a:headEnd/>
            <a:tailEnd/>
          </a:ln>
        </p:spPr>
        <p:txBody>
          <a:bodyPr/>
          <a:lstStyle/>
          <a:p>
            <a:endParaRPr lang="en-US">
              <a:latin typeface="Arial"/>
              <a:cs typeface="Arial"/>
            </a:endParaRPr>
          </a:p>
        </p:txBody>
      </p:sp>
      <p:sp>
        <p:nvSpPr>
          <p:cNvPr id="27667" name="Line 66"/>
          <p:cNvSpPr>
            <a:spLocks noChangeShapeType="1"/>
          </p:cNvSpPr>
          <p:nvPr/>
        </p:nvSpPr>
        <p:spPr bwMode="auto">
          <a:xfrm>
            <a:off x="8207375" y="3325813"/>
            <a:ext cx="0" cy="474662"/>
          </a:xfrm>
          <a:prstGeom prst="line">
            <a:avLst/>
          </a:prstGeom>
          <a:noFill/>
          <a:ln w="28575" cap="sq">
            <a:noFill/>
            <a:round/>
            <a:headEnd/>
            <a:tailEnd/>
          </a:ln>
        </p:spPr>
        <p:txBody>
          <a:bodyPr/>
          <a:lstStyle/>
          <a:p>
            <a:endParaRPr lang="en-US">
              <a:latin typeface="Arial"/>
              <a:cs typeface="Arial"/>
            </a:endParaRPr>
          </a:p>
        </p:txBody>
      </p:sp>
      <p:sp>
        <p:nvSpPr>
          <p:cNvPr id="27668" name="Line 67"/>
          <p:cNvSpPr>
            <a:spLocks noChangeShapeType="1"/>
          </p:cNvSpPr>
          <p:nvPr/>
        </p:nvSpPr>
        <p:spPr bwMode="auto">
          <a:xfrm>
            <a:off x="923925" y="3800475"/>
            <a:ext cx="0" cy="474663"/>
          </a:xfrm>
          <a:prstGeom prst="line">
            <a:avLst/>
          </a:prstGeom>
          <a:noFill/>
          <a:ln w="28575" cap="sq">
            <a:noFill/>
            <a:round/>
            <a:headEnd/>
            <a:tailEnd/>
          </a:ln>
        </p:spPr>
        <p:txBody>
          <a:bodyPr/>
          <a:lstStyle/>
          <a:p>
            <a:endParaRPr lang="en-US">
              <a:latin typeface="Arial"/>
              <a:cs typeface="Arial"/>
            </a:endParaRPr>
          </a:p>
        </p:txBody>
      </p:sp>
      <p:sp>
        <p:nvSpPr>
          <p:cNvPr id="27669" name="Line 68"/>
          <p:cNvSpPr>
            <a:spLocks noChangeShapeType="1"/>
          </p:cNvSpPr>
          <p:nvPr/>
        </p:nvSpPr>
        <p:spPr bwMode="auto">
          <a:xfrm>
            <a:off x="8207375" y="3800475"/>
            <a:ext cx="0" cy="474663"/>
          </a:xfrm>
          <a:prstGeom prst="line">
            <a:avLst/>
          </a:prstGeom>
          <a:noFill/>
          <a:ln w="28575" cap="sq">
            <a:noFill/>
            <a:round/>
            <a:headEnd/>
            <a:tailEnd/>
          </a:ln>
        </p:spPr>
        <p:txBody>
          <a:bodyPr/>
          <a:lstStyle/>
          <a:p>
            <a:endParaRPr lang="en-US">
              <a:latin typeface="Arial"/>
              <a:cs typeface="Arial"/>
            </a:endParaRPr>
          </a:p>
        </p:txBody>
      </p:sp>
      <p:sp>
        <p:nvSpPr>
          <p:cNvPr id="27670" name="Line 69"/>
          <p:cNvSpPr>
            <a:spLocks noChangeShapeType="1"/>
          </p:cNvSpPr>
          <p:nvPr/>
        </p:nvSpPr>
        <p:spPr bwMode="auto">
          <a:xfrm>
            <a:off x="923925" y="4275138"/>
            <a:ext cx="0" cy="474662"/>
          </a:xfrm>
          <a:prstGeom prst="line">
            <a:avLst/>
          </a:prstGeom>
          <a:noFill/>
          <a:ln w="28575" cap="sq">
            <a:noFill/>
            <a:round/>
            <a:headEnd/>
            <a:tailEnd/>
          </a:ln>
        </p:spPr>
        <p:txBody>
          <a:bodyPr/>
          <a:lstStyle/>
          <a:p>
            <a:endParaRPr lang="en-US">
              <a:latin typeface="Arial"/>
              <a:cs typeface="Arial"/>
            </a:endParaRPr>
          </a:p>
        </p:txBody>
      </p:sp>
      <p:sp>
        <p:nvSpPr>
          <p:cNvPr id="27671" name="Line 70"/>
          <p:cNvSpPr>
            <a:spLocks noChangeShapeType="1"/>
          </p:cNvSpPr>
          <p:nvPr/>
        </p:nvSpPr>
        <p:spPr bwMode="auto">
          <a:xfrm>
            <a:off x="8207375" y="4275138"/>
            <a:ext cx="0" cy="474662"/>
          </a:xfrm>
          <a:prstGeom prst="line">
            <a:avLst/>
          </a:prstGeom>
          <a:noFill/>
          <a:ln w="28575" cap="sq">
            <a:noFill/>
            <a:round/>
            <a:headEnd/>
            <a:tailEnd/>
          </a:ln>
        </p:spPr>
        <p:txBody>
          <a:bodyPr/>
          <a:lstStyle/>
          <a:p>
            <a:endParaRPr lang="en-US">
              <a:latin typeface="Arial"/>
              <a:cs typeface="Arial"/>
            </a:endParaRPr>
          </a:p>
        </p:txBody>
      </p:sp>
      <p:sp>
        <p:nvSpPr>
          <p:cNvPr id="27672" name="Line 71"/>
          <p:cNvSpPr>
            <a:spLocks noChangeShapeType="1"/>
          </p:cNvSpPr>
          <p:nvPr/>
        </p:nvSpPr>
        <p:spPr bwMode="auto">
          <a:xfrm>
            <a:off x="923925" y="4749800"/>
            <a:ext cx="0" cy="474663"/>
          </a:xfrm>
          <a:prstGeom prst="line">
            <a:avLst/>
          </a:prstGeom>
          <a:noFill/>
          <a:ln w="28575" cap="sq">
            <a:noFill/>
            <a:round/>
            <a:headEnd/>
            <a:tailEnd/>
          </a:ln>
        </p:spPr>
        <p:txBody>
          <a:bodyPr/>
          <a:lstStyle/>
          <a:p>
            <a:endParaRPr lang="en-US">
              <a:latin typeface="Arial"/>
              <a:cs typeface="Arial"/>
            </a:endParaRPr>
          </a:p>
        </p:txBody>
      </p:sp>
      <p:sp>
        <p:nvSpPr>
          <p:cNvPr id="27673" name="Line 72"/>
          <p:cNvSpPr>
            <a:spLocks noChangeShapeType="1"/>
          </p:cNvSpPr>
          <p:nvPr/>
        </p:nvSpPr>
        <p:spPr bwMode="auto">
          <a:xfrm>
            <a:off x="8207375" y="4749800"/>
            <a:ext cx="0" cy="474663"/>
          </a:xfrm>
          <a:prstGeom prst="line">
            <a:avLst/>
          </a:prstGeom>
          <a:noFill/>
          <a:ln w="28575" cap="sq">
            <a:noFill/>
            <a:round/>
            <a:headEnd/>
            <a:tailEnd/>
          </a:ln>
        </p:spPr>
        <p:txBody>
          <a:bodyPr/>
          <a:lstStyle/>
          <a:p>
            <a:endParaRPr lang="en-US">
              <a:latin typeface="Arial"/>
              <a:cs typeface="Arial"/>
            </a:endParaRPr>
          </a:p>
        </p:txBody>
      </p:sp>
      <p:sp>
        <p:nvSpPr>
          <p:cNvPr id="27674" name="Line 73"/>
          <p:cNvSpPr>
            <a:spLocks noChangeShapeType="1"/>
          </p:cNvSpPr>
          <p:nvPr/>
        </p:nvSpPr>
        <p:spPr bwMode="auto">
          <a:xfrm>
            <a:off x="923925" y="5224463"/>
            <a:ext cx="0" cy="474662"/>
          </a:xfrm>
          <a:prstGeom prst="line">
            <a:avLst/>
          </a:prstGeom>
          <a:noFill/>
          <a:ln w="28575" cap="sq">
            <a:noFill/>
            <a:round/>
            <a:headEnd/>
            <a:tailEnd/>
          </a:ln>
        </p:spPr>
        <p:txBody>
          <a:bodyPr/>
          <a:lstStyle/>
          <a:p>
            <a:endParaRPr lang="en-US">
              <a:latin typeface="Arial"/>
              <a:cs typeface="Arial"/>
            </a:endParaRPr>
          </a:p>
        </p:txBody>
      </p:sp>
      <p:sp>
        <p:nvSpPr>
          <p:cNvPr id="27675" name="Line 74"/>
          <p:cNvSpPr>
            <a:spLocks noChangeShapeType="1"/>
          </p:cNvSpPr>
          <p:nvPr/>
        </p:nvSpPr>
        <p:spPr bwMode="auto">
          <a:xfrm>
            <a:off x="8207375" y="5224463"/>
            <a:ext cx="0" cy="474662"/>
          </a:xfrm>
          <a:prstGeom prst="line">
            <a:avLst/>
          </a:prstGeom>
          <a:noFill/>
          <a:ln w="28575" cap="sq">
            <a:noFill/>
            <a:round/>
            <a:headEnd/>
            <a:tailEnd/>
          </a:ln>
        </p:spPr>
        <p:txBody>
          <a:bodyPr/>
          <a:lstStyle/>
          <a:p>
            <a:endParaRPr lang="en-US">
              <a:latin typeface="Arial"/>
              <a:cs typeface="Arial"/>
            </a:endParaRPr>
          </a:p>
        </p:txBody>
      </p:sp>
      <p:sp>
        <p:nvSpPr>
          <p:cNvPr id="27676" name="Line 75"/>
          <p:cNvSpPr>
            <a:spLocks noChangeShapeType="1"/>
          </p:cNvSpPr>
          <p:nvPr/>
        </p:nvSpPr>
        <p:spPr bwMode="auto">
          <a:xfrm>
            <a:off x="923925" y="5699125"/>
            <a:ext cx="0" cy="474663"/>
          </a:xfrm>
          <a:prstGeom prst="line">
            <a:avLst/>
          </a:prstGeom>
          <a:noFill/>
          <a:ln w="28575" cap="sq">
            <a:noFill/>
            <a:round/>
            <a:headEnd/>
            <a:tailEnd/>
          </a:ln>
        </p:spPr>
        <p:txBody>
          <a:bodyPr/>
          <a:lstStyle/>
          <a:p>
            <a:endParaRPr lang="en-US">
              <a:latin typeface="Arial"/>
              <a:cs typeface="Arial"/>
            </a:endParaRPr>
          </a:p>
        </p:txBody>
      </p:sp>
      <p:sp>
        <p:nvSpPr>
          <p:cNvPr id="27677" name="Line 76"/>
          <p:cNvSpPr>
            <a:spLocks noChangeShapeType="1"/>
          </p:cNvSpPr>
          <p:nvPr/>
        </p:nvSpPr>
        <p:spPr bwMode="auto">
          <a:xfrm>
            <a:off x="8207375" y="5699125"/>
            <a:ext cx="0" cy="474663"/>
          </a:xfrm>
          <a:prstGeom prst="line">
            <a:avLst/>
          </a:prstGeom>
          <a:noFill/>
          <a:ln w="28575" cap="sq">
            <a:noFill/>
            <a:round/>
            <a:headEnd/>
            <a:tailEnd/>
          </a:ln>
        </p:spPr>
        <p:txBody>
          <a:bodyPr/>
          <a:lstStyle/>
          <a:p>
            <a:endParaRPr lang="en-US">
              <a:latin typeface="Arial"/>
              <a:cs typeface="Arial"/>
            </a:endParaRPr>
          </a:p>
        </p:txBody>
      </p:sp>
      <p:sp>
        <p:nvSpPr>
          <p:cNvPr id="27678" name="Line 77"/>
          <p:cNvSpPr>
            <a:spLocks noChangeShapeType="1"/>
          </p:cNvSpPr>
          <p:nvPr/>
        </p:nvSpPr>
        <p:spPr bwMode="auto">
          <a:xfrm>
            <a:off x="923925" y="6173788"/>
            <a:ext cx="0" cy="474662"/>
          </a:xfrm>
          <a:prstGeom prst="line">
            <a:avLst/>
          </a:prstGeom>
          <a:noFill/>
          <a:ln w="28575" cap="sq">
            <a:noFill/>
            <a:round/>
            <a:headEnd/>
            <a:tailEnd/>
          </a:ln>
        </p:spPr>
        <p:txBody>
          <a:bodyPr/>
          <a:lstStyle/>
          <a:p>
            <a:endParaRPr lang="en-US">
              <a:latin typeface="Arial"/>
              <a:cs typeface="Arial"/>
            </a:endParaRPr>
          </a:p>
        </p:txBody>
      </p:sp>
      <p:sp>
        <p:nvSpPr>
          <p:cNvPr id="27679" name="Line 78"/>
          <p:cNvSpPr>
            <a:spLocks noChangeShapeType="1"/>
          </p:cNvSpPr>
          <p:nvPr/>
        </p:nvSpPr>
        <p:spPr bwMode="auto">
          <a:xfrm>
            <a:off x="8207375" y="6173788"/>
            <a:ext cx="0" cy="474662"/>
          </a:xfrm>
          <a:prstGeom prst="line">
            <a:avLst/>
          </a:prstGeom>
          <a:noFill/>
          <a:ln w="28575" cap="sq">
            <a:noFill/>
            <a:round/>
            <a:headEnd/>
            <a:tailEnd/>
          </a:ln>
        </p:spPr>
        <p:txBody>
          <a:bodyPr/>
          <a:lstStyle/>
          <a:p>
            <a:endParaRPr lang="en-US">
              <a:latin typeface="Arial"/>
              <a:cs typeface="Arial"/>
            </a:endParaRPr>
          </a:p>
        </p:txBody>
      </p:sp>
      <p:sp>
        <p:nvSpPr>
          <p:cNvPr id="27680" name="Line 79"/>
          <p:cNvSpPr>
            <a:spLocks noChangeShapeType="1"/>
          </p:cNvSpPr>
          <p:nvPr/>
        </p:nvSpPr>
        <p:spPr bwMode="auto">
          <a:xfrm>
            <a:off x="2116138" y="6648450"/>
            <a:ext cx="1873250" cy="0"/>
          </a:xfrm>
          <a:prstGeom prst="line">
            <a:avLst/>
          </a:prstGeom>
          <a:noFill/>
          <a:ln w="28575" cap="sq">
            <a:noFill/>
            <a:round/>
            <a:headEnd/>
            <a:tailEnd/>
          </a:ln>
        </p:spPr>
        <p:txBody>
          <a:bodyPr/>
          <a:lstStyle/>
          <a:p>
            <a:endParaRPr lang="en-US">
              <a:latin typeface="Arial"/>
              <a:cs typeface="Arial"/>
            </a:endParaRPr>
          </a:p>
        </p:txBody>
      </p:sp>
      <p:sp>
        <p:nvSpPr>
          <p:cNvPr id="27681" name="Line 80"/>
          <p:cNvSpPr>
            <a:spLocks noChangeShapeType="1"/>
          </p:cNvSpPr>
          <p:nvPr/>
        </p:nvSpPr>
        <p:spPr bwMode="auto">
          <a:xfrm>
            <a:off x="3989388" y="2832100"/>
            <a:ext cx="266700" cy="0"/>
          </a:xfrm>
          <a:prstGeom prst="line">
            <a:avLst/>
          </a:prstGeom>
          <a:noFill/>
          <a:ln w="28575" cap="sq">
            <a:noFill/>
            <a:round/>
            <a:headEnd/>
            <a:tailEnd/>
          </a:ln>
        </p:spPr>
        <p:txBody>
          <a:bodyPr/>
          <a:lstStyle/>
          <a:p>
            <a:endParaRPr lang="en-US">
              <a:latin typeface="Arial"/>
              <a:cs typeface="Arial"/>
            </a:endParaRPr>
          </a:p>
        </p:txBody>
      </p:sp>
      <p:sp>
        <p:nvSpPr>
          <p:cNvPr id="27682" name="Line 81"/>
          <p:cNvSpPr>
            <a:spLocks noChangeShapeType="1"/>
          </p:cNvSpPr>
          <p:nvPr/>
        </p:nvSpPr>
        <p:spPr bwMode="auto">
          <a:xfrm>
            <a:off x="4256088" y="2832100"/>
            <a:ext cx="1598612" cy="0"/>
          </a:xfrm>
          <a:prstGeom prst="line">
            <a:avLst/>
          </a:prstGeom>
          <a:noFill/>
          <a:ln w="28575" cap="sq">
            <a:noFill/>
            <a:round/>
            <a:headEnd/>
            <a:tailEnd/>
          </a:ln>
        </p:spPr>
        <p:txBody>
          <a:bodyPr/>
          <a:lstStyle/>
          <a:p>
            <a:endParaRPr lang="en-US">
              <a:latin typeface="Arial"/>
              <a:cs typeface="Arial"/>
            </a:endParaRPr>
          </a:p>
        </p:txBody>
      </p:sp>
      <p:sp>
        <p:nvSpPr>
          <p:cNvPr id="27683" name="Line 82"/>
          <p:cNvSpPr>
            <a:spLocks noChangeShapeType="1"/>
          </p:cNvSpPr>
          <p:nvPr/>
        </p:nvSpPr>
        <p:spPr bwMode="auto">
          <a:xfrm>
            <a:off x="5854700" y="2832100"/>
            <a:ext cx="452438" cy="0"/>
          </a:xfrm>
          <a:prstGeom prst="line">
            <a:avLst/>
          </a:prstGeom>
          <a:noFill/>
          <a:ln w="28575" cap="sq">
            <a:noFill/>
            <a:round/>
            <a:headEnd/>
            <a:tailEnd/>
          </a:ln>
        </p:spPr>
        <p:txBody>
          <a:bodyPr/>
          <a:lstStyle/>
          <a:p>
            <a:endParaRPr lang="en-US">
              <a:latin typeface="Arial"/>
              <a:cs typeface="Arial"/>
            </a:endParaRPr>
          </a:p>
        </p:txBody>
      </p:sp>
      <p:sp>
        <p:nvSpPr>
          <p:cNvPr id="27684" name="Line 83"/>
          <p:cNvSpPr>
            <a:spLocks noChangeShapeType="1"/>
          </p:cNvSpPr>
          <p:nvPr/>
        </p:nvSpPr>
        <p:spPr bwMode="auto">
          <a:xfrm>
            <a:off x="6307138" y="2832100"/>
            <a:ext cx="1900237" cy="0"/>
          </a:xfrm>
          <a:prstGeom prst="line">
            <a:avLst/>
          </a:prstGeom>
          <a:noFill/>
          <a:ln w="28575" cap="sq">
            <a:noFill/>
            <a:round/>
            <a:headEnd/>
            <a:tailEnd/>
          </a:ln>
        </p:spPr>
        <p:txBody>
          <a:bodyPr/>
          <a:lstStyle/>
          <a:p>
            <a:endParaRPr lang="en-US">
              <a:latin typeface="Arial"/>
              <a:cs typeface="Arial"/>
            </a:endParaRPr>
          </a:p>
        </p:txBody>
      </p:sp>
      <p:sp>
        <p:nvSpPr>
          <p:cNvPr id="27685" name="Line 84"/>
          <p:cNvSpPr>
            <a:spLocks noChangeShapeType="1"/>
          </p:cNvSpPr>
          <p:nvPr/>
        </p:nvSpPr>
        <p:spPr bwMode="auto">
          <a:xfrm>
            <a:off x="3989388" y="6648450"/>
            <a:ext cx="266700" cy="0"/>
          </a:xfrm>
          <a:prstGeom prst="line">
            <a:avLst/>
          </a:prstGeom>
          <a:noFill/>
          <a:ln w="28575" cap="sq">
            <a:noFill/>
            <a:round/>
            <a:headEnd/>
            <a:tailEnd/>
          </a:ln>
        </p:spPr>
        <p:txBody>
          <a:bodyPr/>
          <a:lstStyle/>
          <a:p>
            <a:endParaRPr lang="en-US">
              <a:latin typeface="Arial"/>
              <a:cs typeface="Arial"/>
            </a:endParaRPr>
          </a:p>
        </p:txBody>
      </p:sp>
      <p:sp>
        <p:nvSpPr>
          <p:cNvPr id="27686" name="Line 85"/>
          <p:cNvSpPr>
            <a:spLocks noChangeShapeType="1"/>
          </p:cNvSpPr>
          <p:nvPr/>
        </p:nvSpPr>
        <p:spPr bwMode="auto">
          <a:xfrm>
            <a:off x="4256088" y="6648450"/>
            <a:ext cx="1598612" cy="0"/>
          </a:xfrm>
          <a:prstGeom prst="line">
            <a:avLst/>
          </a:prstGeom>
          <a:noFill/>
          <a:ln w="28575" cap="sq">
            <a:noFill/>
            <a:round/>
            <a:headEnd/>
            <a:tailEnd/>
          </a:ln>
        </p:spPr>
        <p:txBody>
          <a:bodyPr/>
          <a:lstStyle/>
          <a:p>
            <a:endParaRPr lang="en-US">
              <a:latin typeface="Arial"/>
              <a:cs typeface="Arial"/>
            </a:endParaRPr>
          </a:p>
        </p:txBody>
      </p:sp>
      <p:sp>
        <p:nvSpPr>
          <p:cNvPr id="27687" name="Line 86"/>
          <p:cNvSpPr>
            <a:spLocks noChangeShapeType="1"/>
          </p:cNvSpPr>
          <p:nvPr/>
        </p:nvSpPr>
        <p:spPr bwMode="auto">
          <a:xfrm>
            <a:off x="5854700" y="6648450"/>
            <a:ext cx="452438" cy="0"/>
          </a:xfrm>
          <a:prstGeom prst="line">
            <a:avLst/>
          </a:prstGeom>
          <a:noFill/>
          <a:ln w="28575" cap="sq">
            <a:noFill/>
            <a:round/>
            <a:headEnd/>
            <a:tailEnd/>
          </a:ln>
        </p:spPr>
        <p:txBody>
          <a:bodyPr/>
          <a:lstStyle/>
          <a:p>
            <a:endParaRPr lang="en-US">
              <a:latin typeface="Arial"/>
              <a:cs typeface="Arial"/>
            </a:endParaRPr>
          </a:p>
        </p:txBody>
      </p:sp>
      <p:sp>
        <p:nvSpPr>
          <p:cNvPr id="27688" name="Line 87"/>
          <p:cNvSpPr>
            <a:spLocks noChangeShapeType="1"/>
          </p:cNvSpPr>
          <p:nvPr/>
        </p:nvSpPr>
        <p:spPr bwMode="auto">
          <a:xfrm>
            <a:off x="6307138" y="6648450"/>
            <a:ext cx="1900237" cy="0"/>
          </a:xfrm>
          <a:prstGeom prst="line">
            <a:avLst/>
          </a:prstGeom>
          <a:noFill/>
          <a:ln w="28575" cap="sq">
            <a:noFill/>
            <a:round/>
            <a:headEnd/>
            <a:tailEnd/>
          </a:ln>
        </p:spPr>
        <p:txBody>
          <a:bodyPr/>
          <a:lstStyle/>
          <a:p>
            <a:endParaRPr lang="en-US">
              <a:latin typeface="Arial"/>
              <a:cs typeface="Arial"/>
            </a:endParaRPr>
          </a:p>
        </p:txBody>
      </p:sp>
      <p:sp>
        <p:nvSpPr>
          <p:cNvPr id="2768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2289727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wipe(left)">
                                      <p:cBhvr>
                                        <p:cTn id="7" dur="500"/>
                                        <p:tgtEl>
                                          <p:spTgt spid="27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wipe(left)">
                                      <p:cBhvr>
                                        <p:cTn id="12" dur="500"/>
                                        <p:tgtEl>
                                          <p:spTgt spid="276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3778"/>
                                        </p:tgtEl>
                                        <p:attrNameLst>
                                          <p:attrName>style.visibility</p:attrName>
                                        </p:attrNameLst>
                                      </p:cBhvr>
                                      <p:to>
                                        <p:strVal val="visible"/>
                                      </p:to>
                                    </p:set>
                                    <p:animEffect transition="in" filter="wipe(left)">
                                      <p:cBhvr>
                                        <p:cTn id="35" dur="500"/>
                                        <p:tgtEl>
                                          <p:spTgt spid="7377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bldLvl="4"/>
      <p:bldP spid="737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93688" y="1147763"/>
          <a:ext cx="5619750" cy="5091112"/>
        </p:xfrm>
        <a:graphic>
          <a:graphicData uri="http://schemas.openxmlformats.org/presentationml/2006/ole">
            <mc:AlternateContent xmlns:mc="http://schemas.openxmlformats.org/markup-compatibility/2006">
              <mc:Choice xmlns:v="urn:schemas-microsoft-com:vml" Requires="v">
                <p:oleObj name="Worksheet" r:id="rId3" imgW="4095902" imgH="3724351" progId="Excel.Sheet.8">
                  <p:embed/>
                </p:oleObj>
              </mc:Choice>
              <mc:Fallback>
                <p:oleObj name="Worksheet" r:id="rId3" imgW="4095902" imgH="372435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688" y="1147763"/>
                        <a:ext cx="5619750" cy="509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9" name="Line 3"/>
          <p:cNvSpPr>
            <a:spLocks noChangeShapeType="1"/>
          </p:cNvSpPr>
          <p:nvPr/>
        </p:nvSpPr>
        <p:spPr bwMode="auto">
          <a:xfrm>
            <a:off x="1960563" y="1585913"/>
            <a:ext cx="3052762" cy="3889375"/>
          </a:xfrm>
          <a:prstGeom prst="line">
            <a:avLst/>
          </a:prstGeom>
          <a:noFill/>
          <a:ln w="50800">
            <a:solidFill>
              <a:srgbClr val="0000FF"/>
            </a:solidFill>
            <a:round/>
            <a:headEnd/>
            <a:tailEnd/>
          </a:ln>
        </p:spPr>
        <p:txBody>
          <a:bodyPr/>
          <a:lstStyle/>
          <a:p>
            <a:endParaRPr lang="en-US"/>
          </a:p>
        </p:txBody>
      </p:sp>
      <p:grpSp>
        <p:nvGrpSpPr>
          <p:cNvPr id="2" name="Group 4"/>
          <p:cNvGrpSpPr>
            <a:grpSpLocks/>
          </p:cNvGrpSpPr>
          <p:nvPr/>
        </p:nvGrpSpPr>
        <p:grpSpPr bwMode="auto">
          <a:xfrm>
            <a:off x="1336675" y="2466975"/>
            <a:ext cx="1452563" cy="3027363"/>
            <a:chOff x="842" y="1554"/>
            <a:chExt cx="915" cy="1907"/>
          </a:xfrm>
        </p:grpSpPr>
        <p:grpSp>
          <p:nvGrpSpPr>
            <p:cNvPr id="3" name="Group 6"/>
            <p:cNvGrpSpPr>
              <a:grpSpLocks/>
            </p:cNvGrpSpPr>
            <p:nvPr/>
          </p:nvGrpSpPr>
          <p:grpSpPr bwMode="auto">
            <a:xfrm>
              <a:off x="842" y="1590"/>
              <a:ext cx="873" cy="1871"/>
              <a:chOff x="357" y="2450"/>
              <a:chExt cx="795" cy="646"/>
            </a:xfrm>
          </p:grpSpPr>
          <p:sp>
            <p:nvSpPr>
              <p:cNvPr id="1088" name="Line 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89" name="Line 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86" name="Oval 5"/>
            <p:cNvSpPr>
              <a:spLocks noChangeArrowheads="1"/>
            </p:cNvSpPr>
            <p:nvPr/>
          </p:nvSpPr>
          <p:spPr bwMode="auto">
            <a:xfrm>
              <a:off x="1669" y="1554"/>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sp>
        <p:nvSpPr>
          <p:cNvPr id="1031" name="Text Box 9"/>
          <p:cNvSpPr txBox="1">
            <a:spLocks noChangeArrowheads="1"/>
          </p:cNvSpPr>
          <p:nvPr/>
        </p:nvSpPr>
        <p:spPr bwMode="auto">
          <a:xfrm>
            <a:off x="1104900" y="1301750"/>
            <a:ext cx="415925" cy="488950"/>
          </a:xfrm>
          <a:prstGeom prst="rect">
            <a:avLst/>
          </a:prstGeom>
          <a:solidFill>
            <a:schemeClr val="bg1"/>
          </a:solidFill>
          <a:ln w="9525">
            <a:noFill/>
            <a:miter lim="800000"/>
            <a:headEnd/>
            <a:tailEnd/>
          </a:ln>
        </p:spPr>
        <p:txBody>
          <a:bodyPr>
            <a:spAutoFit/>
          </a:bodyPr>
          <a:lstStyle/>
          <a:p>
            <a:pPr algn="r">
              <a:spcBef>
                <a:spcPct val="50000"/>
              </a:spcBef>
            </a:pPr>
            <a:r>
              <a:rPr lang="en-US" sz="2600" b="1" i="1">
                <a:cs typeface="Arial" charset="0"/>
              </a:rPr>
              <a:t>P</a:t>
            </a:r>
          </a:p>
        </p:txBody>
      </p:sp>
      <p:sp>
        <p:nvSpPr>
          <p:cNvPr id="1032" name="Text Box 10"/>
          <p:cNvSpPr txBox="1">
            <a:spLocks noChangeArrowheads="1"/>
          </p:cNvSpPr>
          <p:nvPr/>
        </p:nvSpPr>
        <p:spPr bwMode="auto">
          <a:xfrm>
            <a:off x="5305425" y="5311775"/>
            <a:ext cx="433388" cy="396875"/>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cs typeface="Arial" charset="0"/>
              </a:rPr>
              <a:t>Q</a:t>
            </a:r>
          </a:p>
        </p:txBody>
      </p:sp>
      <p:sp>
        <p:nvSpPr>
          <p:cNvPr id="1033" name="Oval 11"/>
          <p:cNvSpPr>
            <a:spLocks noChangeArrowheads="1"/>
          </p:cNvSpPr>
          <p:nvPr/>
        </p:nvSpPr>
        <p:spPr bwMode="auto">
          <a:xfrm>
            <a:off x="4943475" y="5414963"/>
            <a:ext cx="139700" cy="138112"/>
          </a:xfrm>
          <a:prstGeom prst="ellipse">
            <a:avLst/>
          </a:prstGeom>
          <a:solidFill>
            <a:srgbClr val="0000FF"/>
          </a:solidFill>
          <a:ln w="9525">
            <a:noFill/>
            <a:round/>
            <a:headEnd/>
            <a:tailEnd/>
          </a:ln>
        </p:spPr>
        <p:txBody>
          <a:bodyPr wrap="none" anchor="ctr"/>
          <a:lstStyle/>
          <a:p>
            <a:endParaRPr lang="en-US">
              <a:cs typeface="Arial" charset="0"/>
            </a:endParaRPr>
          </a:p>
        </p:txBody>
      </p:sp>
      <p:sp>
        <p:nvSpPr>
          <p:cNvPr id="1034" name="Rectangle 12"/>
          <p:cNvSpPr>
            <a:spLocks noGrp="1" noChangeArrowheads="1"/>
          </p:cNvSpPr>
          <p:nvPr>
            <p:ph type="title" idx="4294967295"/>
          </p:nvPr>
        </p:nvSpPr>
        <p:spPr>
          <a:xfrm>
            <a:off x="0" y="137760"/>
            <a:ext cx="9144000" cy="821796"/>
          </a:xfrm>
        </p:spPr>
        <p:txBody>
          <a:bodyPr>
            <a:noAutofit/>
          </a:bodyPr>
          <a:lstStyle/>
          <a:p>
            <a:pPr algn="ctr" eaLnBrk="1" hangingPunct="1"/>
            <a:r>
              <a:rPr lang="en-US" dirty="0"/>
              <a:t>The Market Demand Curve for Lattes</a:t>
            </a:r>
          </a:p>
        </p:txBody>
      </p:sp>
      <p:graphicFrame>
        <p:nvGraphicFramePr>
          <p:cNvPr id="74765" name="Group 13"/>
          <p:cNvGraphicFramePr>
            <a:graphicFrameLocks noGrp="1"/>
          </p:cNvGraphicFramePr>
          <p:nvPr>
            <p:extLst>
              <p:ext uri="{D42A27DB-BD31-4B8C-83A1-F6EECF244321}">
                <p14:modId xmlns:p14="http://schemas.microsoft.com/office/powerpoint/2010/main" val="3349408029"/>
              </p:ext>
            </p:extLst>
          </p:nvPr>
        </p:nvGraphicFramePr>
        <p:xfrm>
          <a:off x="6089650" y="1147938"/>
          <a:ext cx="2532063" cy="4111625"/>
        </p:xfrm>
        <a:graphic>
          <a:graphicData uri="http://schemas.openxmlformats.org/drawingml/2006/table">
            <a:tbl>
              <a:tblPr/>
              <a:tblGrid>
                <a:gridCol w="998538">
                  <a:extLst>
                    <a:ext uri="{9D8B030D-6E8A-4147-A177-3AD203B41FA5}">
                      <a16:colId xmlns:a16="http://schemas.microsoft.com/office/drawing/2014/main" val="20000"/>
                    </a:ext>
                  </a:extLst>
                </a:gridCol>
                <a:gridCol w="1533525">
                  <a:extLst>
                    <a:ext uri="{9D8B030D-6E8A-4147-A177-3AD203B41FA5}">
                      <a16:colId xmlns:a16="http://schemas.microsoft.com/office/drawing/2014/main" val="20001"/>
                    </a:ext>
                  </a:extLst>
                </a:gridCol>
              </a:tblGrid>
              <a:tr h="84455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dirty="0">
                          <a:ln>
                            <a:noFill/>
                          </a:ln>
                          <a:solidFill>
                            <a:schemeClr val="tx1"/>
                          </a:solidFill>
                          <a:effectLst/>
                          <a:latin typeface="Arial" charset="0"/>
                        </a:rPr>
                        <a:t>P</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d</a:t>
                      </a:r>
                      <a:r>
                        <a:rPr kumimoji="0" lang="en-US" sz="2400" b="0" i="0" u="none" strike="noStrike" cap="none" normalizeH="0" baseline="0">
                          <a:ln>
                            <a:noFill/>
                          </a:ln>
                          <a:solidFill>
                            <a:schemeClr val="tx1"/>
                          </a:solidFill>
                          <a:effectLst/>
                          <a:latin typeface="Arial" charset="0"/>
                        </a:rPr>
                        <a:t> (Market)</a:t>
                      </a:r>
                      <a:endParaRPr kumimoji="0" lang="en-US" sz="2400" b="1" i="1" u="none" strike="noStrike" cap="none" normalizeH="0" baseline="3000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0"/>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24</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21</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4667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dirty="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extLst>
                  <a:ext uri="{0D108BD9-81ED-4DB2-BD59-A6C34878D82A}">
                    <a16:rowId xmlns:a16="http://schemas.microsoft.com/office/drawing/2014/main" val="10007"/>
                  </a:ext>
                </a:extLst>
              </a:tr>
            </a:tbl>
          </a:graphicData>
        </a:graphic>
      </p:graphicFrame>
      <p:grpSp>
        <p:nvGrpSpPr>
          <p:cNvPr id="4" name="Group 58"/>
          <p:cNvGrpSpPr>
            <a:grpSpLocks/>
          </p:cNvGrpSpPr>
          <p:nvPr/>
        </p:nvGrpSpPr>
        <p:grpSpPr bwMode="auto">
          <a:xfrm>
            <a:off x="1335088" y="4235450"/>
            <a:ext cx="2832100" cy="1250950"/>
            <a:chOff x="841" y="2668"/>
            <a:chExt cx="1784" cy="788"/>
          </a:xfrm>
        </p:grpSpPr>
        <p:grpSp>
          <p:nvGrpSpPr>
            <p:cNvPr id="5" name="Group 59"/>
            <p:cNvGrpSpPr>
              <a:grpSpLocks/>
            </p:cNvGrpSpPr>
            <p:nvPr/>
          </p:nvGrpSpPr>
          <p:grpSpPr bwMode="auto">
            <a:xfrm>
              <a:off x="841" y="2712"/>
              <a:ext cx="1747" cy="744"/>
              <a:chOff x="357" y="2450"/>
              <a:chExt cx="795" cy="646"/>
            </a:xfrm>
          </p:grpSpPr>
          <p:sp>
            <p:nvSpPr>
              <p:cNvPr id="1084" name="Line 60"/>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85" name="Line 61"/>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83" name="Oval 62"/>
            <p:cNvSpPr>
              <a:spLocks noChangeArrowheads="1"/>
            </p:cNvSpPr>
            <p:nvPr/>
          </p:nvSpPr>
          <p:spPr bwMode="auto">
            <a:xfrm>
              <a:off x="2537" y="2668"/>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grpSp>
        <p:nvGrpSpPr>
          <p:cNvPr id="6" name="Group 63"/>
          <p:cNvGrpSpPr>
            <a:grpSpLocks/>
          </p:cNvGrpSpPr>
          <p:nvPr/>
        </p:nvGrpSpPr>
        <p:grpSpPr bwMode="auto">
          <a:xfrm>
            <a:off x="1335088" y="4837113"/>
            <a:ext cx="3300412" cy="655637"/>
            <a:chOff x="841" y="3047"/>
            <a:chExt cx="2079" cy="413"/>
          </a:xfrm>
        </p:grpSpPr>
        <p:grpSp>
          <p:nvGrpSpPr>
            <p:cNvPr id="7" name="Group 64"/>
            <p:cNvGrpSpPr>
              <a:grpSpLocks/>
            </p:cNvGrpSpPr>
            <p:nvPr/>
          </p:nvGrpSpPr>
          <p:grpSpPr bwMode="auto">
            <a:xfrm>
              <a:off x="841" y="3092"/>
              <a:ext cx="2032" cy="368"/>
              <a:chOff x="357" y="2450"/>
              <a:chExt cx="795" cy="646"/>
            </a:xfrm>
          </p:grpSpPr>
          <p:sp>
            <p:nvSpPr>
              <p:cNvPr id="1080" name="Line 65"/>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81" name="Line 66"/>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79" name="Oval 67"/>
            <p:cNvSpPr>
              <a:spLocks noChangeArrowheads="1"/>
            </p:cNvSpPr>
            <p:nvPr/>
          </p:nvSpPr>
          <p:spPr bwMode="auto">
            <a:xfrm>
              <a:off x="2832" y="3047"/>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grpSp>
        <p:nvGrpSpPr>
          <p:cNvPr id="8" name="Group 68"/>
          <p:cNvGrpSpPr>
            <a:grpSpLocks/>
          </p:cNvGrpSpPr>
          <p:nvPr/>
        </p:nvGrpSpPr>
        <p:grpSpPr bwMode="auto">
          <a:xfrm>
            <a:off x="1338263" y="3652838"/>
            <a:ext cx="2374900" cy="1835150"/>
            <a:chOff x="843" y="2301"/>
            <a:chExt cx="1496" cy="1156"/>
          </a:xfrm>
        </p:grpSpPr>
        <p:grpSp>
          <p:nvGrpSpPr>
            <p:cNvPr id="9" name="Group 70"/>
            <p:cNvGrpSpPr>
              <a:grpSpLocks/>
            </p:cNvGrpSpPr>
            <p:nvPr/>
          </p:nvGrpSpPr>
          <p:grpSpPr bwMode="auto">
            <a:xfrm>
              <a:off x="843" y="2343"/>
              <a:ext cx="1452" cy="1114"/>
              <a:chOff x="357" y="2450"/>
              <a:chExt cx="795" cy="646"/>
            </a:xfrm>
          </p:grpSpPr>
          <p:sp>
            <p:nvSpPr>
              <p:cNvPr id="1076" name="Line 7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77" name="Line 7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74" name="Oval 69"/>
            <p:cNvSpPr>
              <a:spLocks noChangeArrowheads="1"/>
            </p:cNvSpPr>
            <p:nvPr/>
          </p:nvSpPr>
          <p:spPr bwMode="auto">
            <a:xfrm>
              <a:off x="2251" y="2301"/>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grpSp>
        <p:nvGrpSpPr>
          <p:cNvPr id="10" name="Group 73"/>
          <p:cNvGrpSpPr>
            <a:grpSpLocks/>
          </p:cNvGrpSpPr>
          <p:nvPr/>
        </p:nvGrpSpPr>
        <p:grpSpPr bwMode="auto">
          <a:xfrm>
            <a:off x="1333500" y="3063875"/>
            <a:ext cx="1917700" cy="2420938"/>
            <a:chOff x="840" y="1930"/>
            <a:chExt cx="1208" cy="1525"/>
          </a:xfrm>
        </p:grpSpPr>
        <p:grpSp>
          <p:nvGrpSpPr>
            <p:cNvPr id="11" name="Group 75"/>
            <p:cNvGrpSpPr>
              <a:grpSpLocks/>
            </p:cNvGrpSpPr>
            <p:nvPr/>
          </p:nvGrpSpPr>
          <p:grpSpPr bwMode="auto">
            <a:xfrm>
              <a:off x="840" y="1971"/>
              <a:ext cx="1172" cy="1484"/>
              <a:chOff x="357" y="2450"/>
              <a:chExt cx="795" cy="646"/>
            </a:xfrm>
          </p:grpSpPr>
          <p:sp>
            <p:nvSpPr>
              <p:cNvPr id="1072" name="Line 76"/>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73" name="Line 77"/>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70" name="Oval 74"/>
            <p:cNvSpPr>
              <a:spLocks noChangeArrowheads="1"/>
            </p:cNvSpPr>
            <p:nvPr/>
          </p:nvSpPr>
          <p:spPr bwMode="auto">
            <a:xfrm>
              <a:off x="1960" y="1930"/>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grpSp>
        <p:nvGrpSpPr>
          <p:cNvPr id="12" name="Group 78"/>
          <p:cNvGrpSpPr>
            <a:grpSpLocks/>
          </p:cNvGrpSpPr>
          <p:nvPr/>
        </p:nvGrpSpPr>
        <p:grpSpPr bwMode="auto">
          <a:xfrm>
            <a:off x="1333500" y="1876425"/>
            <a:ext cx="984250" cy="3619500"/>
            <a:chOff x="840" y="1182"/>
            <a:chExt cx="620" cy="2280"/>
          </a:xfrm>
        </p:grpSpPr>
        <p:grpSp>
          <p:nvGrpSpPr>
            <p:cNvPr id="13" name="Group 80"/>
            <p:cNvGrpSpPr>
              <a:grpSpLocks/>
            </p:cNvGrpSpPr>
            <p:nvPr/>
          </p:nvGrpSpPr>
          <p:grpSpPr bwMode="auto">
            <a:xfrm>
              <a:off x="840" y="1221"/>
              <a:ext cx="579" cy="2241"/>
              <a:chOff x="357" y="2450"/>
              <a:chExt cx="795" cy="646"/>
            </a:xfrm>
          </p:grpSpPr>
          <p:sp>
            <p:nvSpPr>
              <p:cNvPr id="1068" name="Line 8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1069" name="Line 8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1066" name="Oval 79"/>
            <p:cNvSpPr>
              <a:spLocks noChangeArrowheads="1"/>
            </p:cNvSpPr>
            <p:nvPr/>
          </p:nvSpPr>
          <p:spPr bwMode="auto">
            <a:xfrm>
              <a:off x="1372" y="1182"/>
              <a:ext cx="88" cy="87"/>
            </a:xfrm>
            <a:prstGeom prst="ellipse">
              <a:avLst/>
            </a:prstGeom>
            <a:solidFill>
              <a:srgbClr val="0000FF"/>
            </a:solidFill>
            <a:ln w="9525">
              <a:noFill/>
              <a:round/>
              <a:headEnd/>
              <a:tailEnd/>
            </a:ln>
          </p:spPr>
          <p:txBody>
            <a:bodyPr wrap="none" anchor="ctr"/>
            <a:lstStyle/>
            <a:p>
              <a:endParaRPr lang="en-US">
                <a:cs typeface="Arial" charset="0"/>
              </a:endParaRPr>
            </a:p>
          </p:txBody>
        </p:sp>
      </p:grpSp>
      <p:sp>
        <p:nvSpPr>
          <p:cNvPr id="1065"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662455039"/>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normAutofit/>
          </a:bodyPr>
          <a:lstStyle/>
          <a:p>
            <a:pPr eaLnBrk="1" hangingPunct="1"/>
            <a:r>
              <a:rPr lang="en-US" sz="3400" dirty="0"/>
              <a:t>Demand Curve Shifters</a:t>
            </a:r>
          </a:p>
        </p:txBody>
      </p:sp>
      <p:sp>
        <p:nvSpPr>
          <p:cNvPr id="28677" name="Rectangle 3"/>
          <p:cNvSpPr>
            <a:spLocks noGrp="1" noChangeArrowheads="1"/>
          </p:cNvSpPr>
          <p:nvPr>
            <p:ph idx="1"/>
          </p:nvPr>
        </p:nvSpPr>
        <p:spPr/>
        <p:txBody>
          <a:bodyPr/>
          <a:lstStyle/>
          <a:p>
            <a:pPr eaLnBrk="1" hangingPunct="1"/>
            <a:r>
              <a:rPr lang="en-US" dirty="0"/>
              <a:t>The demand curve shows how price affects quantity demanded, </a:t>
            </a:r>
            <a:r>
              <a:rPr lang="en-US" i="1" dirty="0"/>
              <a:t>other things being equal</a:t>
            </a:r>
            <a:r>
              <a:rPr lang="en-US" dirty="0"/>
              <a:t>. </a:t>
            </a:r>
          </a:p>
          <a:p>
            <a:pPr eaLnBrk="1" hangingPunct="1"/>
            <a:r>
              <a:rPr lang="en-US" dirty="0"/>
              <a:t>These “other things” are non-price determinants of demand (i.e.</a:t>
            </a:r>
            <a:r>
              <a:rPr lang="en-US" i="1" dirty="0"/>
              <a:t>,</a:t>
            </a:r>
            <a:r>
              <a:rPr lang="en-US" dirty="0"/>
              <a:t> things that determine buyers’ demand for a good, other than the good’s price).  </a:t>
            </a:r>
          </a:p>
          <a:p>
            <a:pPr eaLnBrk="1" hangingPunct="1"/>
            <a:r>
              <a:rPr lang="en-US" dirty="0"/>
              <a:t>Changes in them shift the </a:t>
            </a:r>
            <a:r>
              <a:rPr lang="en-US" b="1" i="1" dirty="0"/>
              <a:t>D</a:t>
            </a:r>
            <a:r>
              <a:rPr lang="en-US" dirty="0"/>
              <a:t> curve…  </a:t>
            </a:r>
          </a:p>
        </p:txBody>
      </p:sp>
      <p:sp>
        <p:nvSpPr>
          <p:cNvPr id="2867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96635422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wipe(left)">
                                      <p:cBhvr>
                                        <p:cTn id="7" dur="500"/>
                                        <p:tgtEl>
                                          <p:spTgt spid="28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Effect transition="in" filter="wipe(left)">
                                      <p:cBhvr>
                                        <p:cTn id="12" dur="500"/>
                                        <p:tgtEl>
                                          <p:spTgt spid="28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677">
                                            <p:txEl>
                                              <p:pRg st="2" end="2"/>
                                            </p:txEl>
                                          </p:spTgt>
                                        </p:tgtEl>
                                        <p:attrNameLst>
                                          <p:attrName>style.visibility</p:attrName>
                                        </p:attrNameLst>
                                      </p:cBhvr>
                                      <p:to>
                                        <p:strVal val="visible"/>
                                      </p:to>
                                    </p:set>
                                    <p:animEffect transition="in" filter="wipe(left)">
                                      <p:cBhvr>
                                        <p:cTn id="17" dur="500"/>
                                        <p:tgtEl>
                                          <p:spTgt spid="286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bldLvl="4"/>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pPr algn="l" eaLnBrk="1" hangingPunct="1"/>
            <a:r>
              <a:rPr lang="en-US" sz="3400" dirty="0"/>
              <a:t>Demand Curve Shifters: </a:t>
            </a:r>
            <a:r>
              <a:rPr lang="en-US" sz="3400" dirty="0">
                <a:solidFill>
                  <a:srgbClr val="008080"/>
                </a:solidFill>
              </a:rPr>
              <a:t> </a:t>
            </a:r>
            <a:r>
              <a:rPr lang="en-US" sz="3400" b="1" dirty="0">
                <a:solidFill>
                  <a:srgbClr val="008080"/>
                </a:solidFill>
              </a:rPr>
              <a:t># of Buyers</a:t>
            </a:r>
          </a:p>
        </p:txBody>
      </p:sp>
      <p:sp>
        <p:nvSpPr>
          <p:cNvPr id="29701" name="Rectangle 3"/>
          <p:cNvSpPr>
            <a:spLocks noGrp="1" noChangeArrowheads="1"/>
          </p:cNvSpPr>
          <p:nvPr>
            <p:ph idx="1"/>
          </p:nvPr>
        </p:nvSpPr>
        <p:spPr/>
        <p:txBody>
          <a:bodyPr/>
          <a:lstStyle/>
          <a:p>
            <a:pPr eaLnBrk="1" hangingPunct="1"/>
            <a:r>
              <a:rPr lang="en-US"/>
              <a:t>Increase in # of buyers </a:t>
            </a:r>
            <a:br>
              <a:rPr lang="en-US"/>
            </a:br>
            <a:r>
              <a:rPr lang="en-US"/>
              <a:t>increases quantity demanded at each price, shifts </a:t>
            </a:r>
            <a:r>
              <a:rPr lang="en-US" b="1" i="1"/>
              <a:t>D</a:t>
            </a:r>
            <a:r>
              <a:rPr lang="en-US"/>
              <a:t> curve to the right. </a:t>
            </a:r>
          </a:p>
        </p:txBody>
      </p:sp>
      <p:sp>
        <p:nvSpPr>
          <p:cNvPr id="2970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6352023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Effect transition="in" filter="wipe(left)">
                                      <p:cBhvr>
                                        <p:cTn id="7" dur="500"/>
                                        <p:tgtEl>
                                          <p:spTgt spid="297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36538" y="1166813"/>
            <a:ext cx="6669087" cy="5108575"/>
            <a:chOff x="149" y="735"/>
            <a:chExt cx="4201" cy="3218"/>
          </a:xfrm>
        </p:grpSpPr>
        <p:grpSp>
          <p:nvGrpSpPr>
            <p:cNvPr id="3" name="Group 3"/>
            <p:cNvGrpSpPr>
              <a:grpSpLocks/>
            </p:cNvGrpSpPr>
            <p:nvPr/>
          </p:nvGrpSpPr>
          <p:grpSpPr bwMode="auto">
            <a:xfrm>
              <a:off x="149" y="735"/>
              <a:ext cx="4201" cy="3218"/>
              <a:chOff x="149" y="735"/>
              <a:chExt cx="4201" cy="3218"/>
            </a:xfrm>
          </p:grpSpPr>
          <p:graphicFrame>
            <p:nvGraphicFramePr>
              <p:cNvPr id="2050" name="Object 4"/>
              <p:cNvGraphicFramePr>
                <a:graphicFrameLocks noChangeAspect="1"/>
              </p:cNvGraphicFramePr>
              <p:nvPr/>
            </p:nvGraphicFramePr>
            <p:xfrm>
              <a:off x="149" y="735"/>
              <a:ext cx="4150" cy="3218"/>
            </p:xfrm>
            <a:graphic>
              <a:graphicData uri="http://schemas.openxmlformats.org/presentationml/2006/ole">
                <mc:AlternateContent xmlns:mc="http://schemas.openxmlformats.org/markup-compatibility/2006">
                  <mc:Choice xmlns:v="urn:schemas-microsoft-com:vml" Requires="v">
                    <p:oleObj name="Worksheet" r:id="rId3" imgW="4743602" imgH="3733800" progId="Excel.Sheet.8">
                      <p:embed/>
                    </p:oleObj>
                  </mc:Choice>
                  <mc:Fallback>
                    <p:oleObj name="Worksheet" r:id="rId3" imgW="4743602" imgH="37338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 y="735"/>
                            <a:ext cx="4150" cy="3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 name="Group 5"/>
              <p:cNvGrpSpPr>
                <a:grpSpLocks/>
              </p:cNvGrpSpPr>
              <p:nvPr/>
            </p:nvGrpSpPr>
            <p:grpSpPr bwMode="auto">
              <a:xfrm>
                <a:off x="842" y="1605"/>
                <a:ext cx="883" cy="1871"/>
                <a:chOff x="357" y="2450"/>
                <a:chExt cx="795" cy="646"/>
              </a:xfrm>
            </p:grpSpPr>
            <p:sp>
              <p:nvSpPr>
                <p:cNvPr id="2107" name="Line 6"/>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108" name="Line 7"/>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2082" name="Text Box 8"/>
              <p:cNvSpPr txBox="1">
                <a:spLocks noChangeArrowheads="1"/>
              </p:cNvSpPr>
              <p:nvPr/>
            </p:nvSpPr>
            <p:spPr bwMode="auto">
              <a:xfrm>
                <a:off x="696" y="820"/>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cs typeface="Arial" charset="0"/>
                  </a:rPr>
                  <a:t>P</a:t>
                </a:r>
              </a:p>
            </p:txBody>
          </p:sp>
          <p:sp>
            <p:nvSpPr>
              <p:cNvPr id="2083" name="Text Box 9"/>
              <p:cNvSpPr txBox="1">
                <a:spLocks noChangeArrowheads="1"/>
              </p:cNvSpPr>
              <p:nvPr/>
            </p:nvSpPr>
            <p:spPr bwMode="auto">
              <a:xfrm>
                <a:off x="4077" y="335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cs typeface="Arial" charset="0"/>
                  </a:rPr>
                  <a:t>Q</a:t>
                </a:r>
              </a:p>
            </p:txBody>
          </p:sp>
          <p:grpSp>
            <p:nvGrpSpPr>
              <p:cNvPr id="5" name="Group 10"/>
              <p:cNvGrpSpPr>
                <a:grpSpLocks/>
              </p:cNvGrpSpPr>
              <p:nvPr/>
            </p:nvGrpSpPr>
            <p:grpSpPr bwMode="auto">
              <a:xfrm>
                <a:off x="841" y="2731"/>
                <a:ext cx="1747" cy="744"/>
                <a:chOff x="357" y="2450"/>
                <a:chExt cx="795" cy="646"/>
              </a:xfrm>
            </p:grpSpPr>
            <p:sp>
              <p:nvSpPr>
                <p:cNvPr id="2105" name="Line 1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106" name="Line 1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6" name="Group 13"/>
              <p:cNvGrpSpPr>
                <a:grpSpLocks/>
              </p:cNvGrpSpPr>
              <p:nvPr/>
            </p:nvGrpSpPr>
            <p:grpSpPr bwMode="auto">
              <a:xfrm>
                <a:off x="841" y="3092"/>
                <a:ext cx="2032" cy="368"/>
                <a:chOff x="357" y="2450"/>
                <a:chExt cx="795" cy="646"/>
              </a:xfrm>
            </p:grpSpPr>
            <p:sp>
              <p:nvSpPr>
                <p:cNvPr id="2103" name="Line 14"/>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104" name="Line 15"/>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7" name="Group 16"/>
              <p:cNvGrpSpPr>
                <a:grpSpLocks/>
              </p:cNvGrpSpPr>
              <p:nvPr/>
            </p:nvGrpSpPr>
            <p:grpSpPr bwMode="auto">
              <a:xfrm>
                <a:off x="843" y="2345"/>
                <a:ext cx="1452" cy="1114"/>
                <a:chOff x="357" y="2450"/>
                <a:chExt cx="795" cy="646"/>
              </a:xfrm>
            </p:grpSpPr>
            <p:sp>
              <p:nvSpPr>
                <p:cNvPr id="2101" name="Line 1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102" name="Line 1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8" name="Group 19"/>
              <p:cNvGrpSpPr>
                <a:grpSpLocks/>
              </p:cNvGrpSpPr>
              <p:nvPr/>
            </p:nvGrpSpPr>
            <p:grpSpPr bwMode="auto">
              <a:xfrm>
                <a:off x="840" y="1977"/>
                <a:ext cx="1172" cy="1484"/>
                <a:chOff x="357" y="2450"/>
                <a:chExt cx="795" cy="646"/>
              </a:xfrm>
            </p:grpSpPr>
            <p:sp>
              <p:nvSpPr>
                <p:cNvPr id="2099" name="Line 20"/>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100" name="Line 21"/>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9" name="Group 22"/>
              <p:cNvGrpSpPr>
                <a:grpSpLocks/>
              </p:cNvGrpSpPr>
              <p:nvPr/>
            </p:nvGrpSpPr>
            <p:grpSpPr bwMode="auto">
              <a:xfrm>
                <a:off x="1235" y="999"/>
                <a:ext cx="1923" cy="2450"/>
                <a:chOff x="1235" y="999"/>
                <a:chExt cx="1923" cy="2450"/>
              </a:xfrm>
            </p:grpSpPr>
            <p:sp>
              <p:nvSpPr>
                <p:cNvPr id="2092" name="Line 23"/>
                <p:cNvSpPr>
                  <a:spLocks noChangeShapeType="1"/>
                </p:cNvSpPr>
                <p:nvPr/>
              </p:nvSpPr>
              <p:spPr bwMode="auto">
                <a:xfrm>
                  <a:off x="1235" y="999"/>
                  <a:ext cx="1923" cy="2450"/>
                </a:xfrm>
                <a:prstGeom prst="line">
                  <a:avLst/>
                </a:prstGeom>
                <a:noFill/>
                <a:ln w="50800">
                  <a:solidFill>
                    <a:srgbClr val="777777"/>
                  </a:solidFill>
                  <a:round/>
                  <a:headEnd/>
                  <a:tailEnd/>
                </a:ln>
              </p:spPr>
              <p:txBody>
                <a:bodyPr/>
                <a:lstStyle/>
                <a:p>
                  <a:endParaRPr lang="en-US"/>
                </a:p>
              </p:txBody>
            </p:sp>
            <p:sp>
              <p:nvSpPr>
                <p:cNvPr id="2093" name="Oval 24"/>
                <p:cNvSpPr>
                  <a:spLocks noChangeArrowheads="1"/>
                </p:cNvSpPr>
                <p:nvPr/>
              </p:nvSpPr>
              <p:spPr bwMode="auto">
                <a:xfrm>
                  <a:off x="1678" y="1569"/>
                  <a:ext cx="89"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2094" name="Oval 25"/>
                <p:cNvSpPr>
                  <a:spLocks noChangeArrowheads="1"/>
                </p:cNvSpPr>
                <p:nvPr/>
              </p:nvSpPr>
              <p:spPr bwMode="auto">
                <a:xfrm>
                  <a:off x="2547" y="2682"/>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2095" name="Oval 26"/>
                <p:cNvSpPr>
                  <a:spLocks noChangeArrowheads="1"/>
                </p:cNvSpPr>
                <p:nvPr/>
              </p:nvSpPr>
              <p:spPr bwMode="auto">
                <a:xfrm>
                  <a:off x="2832" y="3047"/>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2096" name="Oval 27"/>
                <p:cNvSpPr>
                  <a:spLocks noChangeArrowheads="1"/>
                </p:cNvSpPr>
                <p:nvPr/>
              </p:nvSpPr>
              <p:spPr bwMode="auto">
                <a:xfrm>
                  <a:off x="2251" y="2303"/>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2097" name="Oval 28"/>
                <p:cNvSpPr>
                  <a:spLocks noChangeArrowheads="1"/>
                </p:cNvSpPr>
                <p:nvPr/>
              </p:nvSpPr>
              <p:spPr bwMode="auto">
                <a:xfrm>
                  <a:off x="1960" y="1936"/>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2098" name="Oval 29"/>
                <p:cNvSpPr>
                  <a:spLocks noChangeArrowheads="1"/>
                </p:cNvSpPr>
                <p:nvPr/>
              </p:nvSpPr>
              <p:spPr bwMode="auto">
                <a:xfrm>
                  <a:off x="1389" y="1192"/>
                  <a:ext cx="91" cy="87"/>
                </a:xfrm>
                <a:prstGeom prst="ellipse">
                  <a:avLst/>
                </a:prstGeom>
                <a:solidFill>
                  <a:srgbClr val="777777"/>
                </a:solidFill>
                <a:ln w="9525">
                  <a:noFill/>
                  <a:round/>
                  <a:headEnd/>
                  <a:tailEnd/>
                </a:ln>
              </p:spPr>
              <p:txBody>
                <a:bodyPr wrap="none" anchor="ctr"/>
                <a:lstStyle/>
                <a:p>
                  <a:endParaRPr lang="en-US">
                    <a:cs typeface="Arial" charset="0"/>
                  </a:endParaRPr>
                </a:p>
              </p:txBody>
            </p:sp>
          </p:grpSp>
          <p:grpSp>
            <p:nvGrpSpPr>
              <p:cNvPr id="10" name="Group 30"/>
              <p:cNvGrpSpPr>
                <a:grpSpLocks/>
              </p:cNvGrpSpPr>
              <p:nvPr/>
            </p:nvGrpSpPr>
            <p:grpSpPr bwMode="auto">
              <a:xfrm>
                <a:off x="840" y="1231"/>
                <a:ext cx="598" cy="2241"/>
                <a:chOff x="357" y="2450"/>
                <a:chExt cx="795" cy="646"/>
              </a:xfrm>
            </p:grpSpPr>
            <p:sp>
              <p:nvSpPr>
                <p:cNvPr id="2090" name="Line 3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2091" name="Line 3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sp>
          <p:nvSpPr>
            <p:cNvPr id="2080" name="Oval 33"/>
            <p:cNvSpPr>
              <a:spLocks noChangeArrowheads="1"/>
            </p:cNvSpPr>
            <p:nvPr/>
          </p:nvSpPr>
          <p:spPr bwMode="auto">
            <a:xfrm>
              <a:off x="3114" y="3411"/>
              <a:ext cx="88" cy="87"/>
            </a:xfrm>
            <a:prstGeom prst="ellipse">
              <a:avLst/>
            </a:prstGeom>
            <a:solidFill>
              <a:srgbClr val="777777"/>
            </a:solidFill>
            <a:ln w="9525">
              <a:noFill/>
              <a:round/>
              <a:headEnd/>
              <a:tailEnd/>
            </a:ln>
          </p:spPr>
          <p:txBody>
            <a:bodyPr wrap="none" anchor="ctr"/>
            <a:lstStyle/>
            <a:p>
              <a:endParaRPr lang="en-US">
                <a:cs typeface="Arial" charset="0"/>
              </a:endParaRPr>
            </a:p>
          </p:txBody>
        </p:sp>
      </p:grpSp>
      <p:sp>
        <p:nvSpPr>
          <p:cNvPr id="78882" name="Text Box 34"/>
          <p:cNvSpPr txBox="1">
            <a:spLocks noChangeArrowheads="1"/>
          </p:cNvSpPr>
          <p:nvPr/>
        </p:nvSpPr>
        <p:spPr bwMode="auto">
          <a:xfrm>
            <a:off x="5197476" y="1292577"/>
            <a:ext cx="3421063" cy="2219325"/>
          </a:xfrm>
          <a:prstGeom prst="rect">
            <a:avLst/>
          </a:prstGeom>
          <a:solidFill>
            <a:srgbClr val="FFCCCC"/>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spcBef>
                <a:spcPct val="50000"/>
              </a:spcBef>
            </a:pPr>
            <a:r>
              <a:rPr lang="en-US" sz="2600" dirty="0">
                <a:latin typeface="Arial"/>
                <a:cs typeface="Arial"/>
              </a:rPr>
              <a:t>Suppose the number of buyers increases.  </a:t>
            </a:r>
          </a:p>
          <a:p>
            <a:pPr>
              <a:lnSpc>
                <a:spcPct val="105000"/>
              </a:lnSpc>
              <a:spcBef>
                <a:spcPct val="10000"/>
              </a:spcBef>
            </a:pPr>
            <a:r>
              <a:rPr lang="en-US" sz="2600" dirty="0">
                <a:latin typeface="Arial"/>
                <a:cs typeface="Arial"/>
              </a:rPr>
              <a:t>Then, at each </a:t>
            </a:r>
            <a:r>
              <a:rPr lang="en-US" sz="2600" b="1" i="1" dirty="0">
                <a:latin typeface="Arial"/>
                <a:cs typeface="Arial"/>
              </a:rPr>
              <a:t>P</a:t>
            </a:r>
            <a:r>
              <a:rPr lang="en-US" sz="2600" dirty="0">
                <a:latin typeface="Arial"/>
                <a:cs typeface="Arial"/>
              </a:rPr>
              <a:t>, </a:t>
            </a:r>
            <a:br>
              <a:rPr lang="en-US" sz="2600" dirty="0">
                <a:latin typeface="Arial"/>
                <a:cs typeface="Arial"/>
              </a:rPr>
            </a:br>
            <a:r>
              <a:rPr lang="en-US" sz="2600" b="1" i="1" dirty="0" err="1">
                <a:latin typeface="Arial"/>
                <a:cs typeface="Arial"/>
              </a:rPr>
              <a:t>Q</a:t>
            </a:r>
            <a:r>
              <a:rPr lang="en-US" sz="2600" b="1" i="1" baseline="30000" dirty="0" err="1">
                <a:latin typeface="Arial"/>
                <a:cs typeface="Arial"/>
              </a:rPr>
              <a:t>d</a:t>
            </a:r>
            <a:r>
              <a:rPr lang="en-US" sz="2600" dirty="0">
                <a:latin typeface="Arial"/>
                <a:cs typeface="Arial"/>
              </a:rPr>
              <a:t> will increase </a:t>
            </a:r>
            <a:br>
              <a:rPr lang="en-US" sz="2600" dirty="0">
                <a:latin typeface="Arial"/>
                <a:cs typeface="Arial"/>
              </a:rPr>
            </a:br>
            <a:r>
              <a:rPr lang="en-US" sz="2600" dirty="0">
                <a:latin typeface="Arial"/>
                <a:cs typeface="Arial"/>
              </a:rPr>
              <a:t>(by 5 in this example).</a:t>
            </a:r>
          </a:p>
        </p:txBody>
      </p:sp>
      <p:sp>
        <p:nvSpPr>
          <p:cNvPr id="78883" name="Line 35"/>
          <p:cNvSpPr>
            <a:spLocks noChangeShapeType="1"/>
          </p:cNvSpPr>
          <p:nvPr/>
        </p:nvSpPr>
        <p:spPr bwMode="auto">
          <a:xfrm>
            <a:off x="2719388" y="1563688"/>
            <a:ext cx="3074987" cy="3949700"/>
          </a:xfrm>
          <a:prstGeom prst="line">
            <a:avLst/>
          </a:prstGeom>
          <a:noFill/>
          <a:ln w="50800">
            <a:solidFill>
              <a:srgbClr val="CC0000"/>
            </a:solidFill>
            <a:round/>
            <a:headEnd/>
            <a:tailEnd/>
          </a:ln>
        </p:spPr>
        <p:txBody>
          <a:bodyPr/>
          <a:lstStyle/>
          <a:p>
            <a:endParaRPr lang="en-US"/>
          </a:p>
        </p:txBody>
      </p:sp>
      <p:grpSp>
        <p:nvGrpSpPr>
          <p:cNvPr id="11" name="Group 36"/>
          <p:cNvGrpSpPr>
            <a:grpSpLocks/>
          </p:cNvGrpSpPr>
          <p:nvPr/>
        </p:nvGrpSpPr>
        <p:grpSpPr bwMode="auto">
          <a:xfrm>
            <a:off x="5099050" y="5435600"/>
            <a:ext cx="755650" cy="138113"/>
            <a:chOff x="3210" y="3415"/>
            <a:chExt cx="476" cy="87"/>
          </a:xfrm>
        </p:grpSpPr>
        <p:sp>
          <p:nvSpPr>
            <p:cNvPr id="2077" name="Oval 37"/>
            <p:cNvSpPr>
              <a:spLocks noChangeArrowheads="1"/>
            </p:cNvSpPr>
            <p:nvPr/>
          </p:nvSpPr>
          <p:spPr bwMode="auto">
            <a:xfrm>
              <a:off x="3598" y="3415"/>
              <a:ext cx="88" cy="87"/>
            </a:xfrm>
            <a:prstGeom prst="ellipse">
              <a:avLst/>
            </a:prstGeom>
            <a:solidFill>
              <a:srgbClr val="CC0000"/>
            </a:solidFill>
            <a:ln w="9525">
              <a:noFill/>
              <a:round/>
              <a:headEnd/>
              <a:tailEnd/>
            </a:ln>
          </p:spPr>
          <p:txBody>
            <a:bodyPr wrap="none" anchor="ctr"/>
            <a:lstStyle/>
            <a:p>
              <a:endParaRPr lang="en-US">
                <a:cs typeface="Arial" charset="0"/>
              </a:endParaRPr>
            </a:p>
          </p:txBody>
        </p:sp>
        <p:sp>
          <p:nvSpPr>
            <p:cNvPr id="2078" name="Line 38"/>
            <p:cNvSpPr>
              <a:spLocks noChangeShapeType="1"/>
            </p:cNvSpPr>
            <p:nvPr/>
          </p:nvSpPr>
          <p:spPr bwMode="auto">
            <a:xfrm>
              <a:off x="3210" y="3456"/>
              <a:ext cx="392" cy="0"/>
            </a:xfrm>
            <a:prstGeom prst="line">
              <a:avLst/>
            </a:prstGeom>
            <a:noFill/>
            <a:ln w="38100">
              <a:solidFill>
                <a:srgbClr val="990000"/>
              </a:solidFill>
              <a:round/>
              <a:headEnd/>
              <a:tailEnd type="triangle" w="lg" len="med"/>
            </a:ln>
          </p:spPr>
          <p:txBody>
            <a:bodyPr/>
            <a:lstStyle/>
            <a:p>
              <a:endParaRPr lang="en-US"/>
            </a:p>
          </p:txBody>
        </p:sp>
      </p:grpSp>
      <p:grpSp>
        <p:nvGrpSpPr>
          <p:cNvPr id="12" name="Group 39"/>
          <p:cNvGrpSpPr>
            <a:grpSpLocks/>
          </p:cNvGrpSpPr>
          <p:nvPr/>
        </p:nvGrpSpPr>
        <p:grpSpPr bwMode="auto">
          <a:xfrm>
            <a:off x="4638675" y="4827588"/>
            <a:ext cx="752475" cy="138112"/>
            <a:chOff x="2922" y="3041"/>
            <a:chExt cx="474" cy="87"/>
          </a:xfrm>
        </p:grpSpPr>
        <p:sp>
          <p:nvSpPr>
            <p:cNvPr id="2075" name="Oval 40"/>
            <p:cNvSpPr>
              <a:spLocks noChangeArrowheads="1"/>
            </p:cNvSpPr>
            <p:nvPr/>
          </p:nvSpPr>
          <p:spPr bwMode="auto">
            <a:xfrm>
              <a:off x="3308" y="3041"/>
              <a:ext cx="88"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76" name="Line 41"/>
            <p:cNvSpPr>
              <a:spLocks noChangeShapeType="1"/>
            </p:cNvSpPr>
            <p:nvPr/>
          </p:nvSpPr>
          <p:spPr bwMode="auto">
            <a:xfrm>
              <a:off x="2922" y="3094"/>
              <a:ext cx="392" cy="0"/>
            </a:xfrm>
            <a:prstGeom prst="line">
              <a:avLst/>
            </a:prstGeom>
            <a:noFill/>
            <a:ln w="38100">
              <a:solidFill>
                <a:srgbClr val="990000"/>
              </a:solidFill>
              <a:round/>
              <a:headEnd/>
              <a:tailEnd type="triangle" w="lg" len="med"/>
            </a:ln>
          </p:spPr>
          <p:txBody>
            <a:bodyPr/>
            <a:lstStyle/>
            <a:p>
              <a:endParaRPr lang="en-US"/>
            </a:p>
          </p:txBody>
        </p:sp>
      </p:grpSp>
      <p:grpSp>
        <p:nvGrpSpPr>
          <p:cNvPr id="13" name="Group 42"/>
          <p:cNvGrpSpPr>
            <a:grpSpLocks/>
          </p:cNvGrpSpPr>
          <p:nvPr/>
        </p:nvGrpSpPr>
        <p:grpSpPr bwMode="auto">
          <a:xfrm>
            <a:off x="4181475" y="4248150"/>
            <a:ext cx="757238" cy="138113"/>
            <a:chOff x="2634" y="2676"/>
            <a:chExt cx="477" cy="87"/>
          </a:xfrm>
        </p:grpSpPr>
        <p:sp>
          <p:nvSpPr>
            <p:cNvPr id="2073" name="Oval 43"/>
            <p:cNvSpPr>
              <a:spLocks noChangeArrowheads="1"/>
            </p:cNvSpPr>
            <p:nvPr/>
          </p:nvSpPr>
          <p:spPr bwMode="auto">
            <a:xfrm>
              <a:off x="3023" y="2676"/>
              <a:ext cx="88"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74" name="Line 44"/>
            <p:cNvSpPr>
              <a:spLocks noChangeShapeType="1"/>
            </p:cNvSpPr>
            <p:nvPr/>
          </p:nvSpPr>
          <p:spPr bwMode="auto">
            <a:xfrm>
              <a:off x="2634" y="2725"/>
              <a:ext cx="392" cy="0"/>
            </a:xfrm>
            <a:prstGeom prst="line">
              <a:avLst/>
            </a:prstGeom>
            <a:noFill/>
            <a:ln w="38100">
              <a:solidFill>
                <a:srgbClr val="990000"/>
              </a:solidFill>
              <a:round/>
              <a:headEnd/>
              <a:tailEnd type="triangle" w="lg" len="med"/>
            </a:ln>
          </p:spPr>
          <p:txBody>
            <a:bodyPr/>
            <a:lstStyle/>
            <a:p>
              <a:endParaRPr lang="en-US"/>
            </a:p>
          </p:txBody>
        </p:sp>
      </p:grpSp>
      <p:grpSp>
        <p:nvGrpSpPr>
          <p:cNvPr id="14" name="Group 45"/>
          <p:cNvGrpSpPr>
            <a:grpSpLocks/>
          </p:cNvGrpSpPr>
          <p:nvPr/>
        </p:nvGrpSpPr>
        <p:grpSpPr bwMode="auto">
          <a:xfrm>
            <a:off x="3724275" y="3646488"/>
            <a:ext cx="744538" cy="138112"/>
            <a:chOff x="2346" y="2297"/>
            <a:chExt cx="469" cy="87"/>
          </a:xfrm>
        </p:grpSpPr>
        <p:sp>
          <p:nvSpPr>
            <p:cNvPr id="2071" name="Oval 46"/>
            <p:cNvSpPr>
              <a:spLocks noChangeArrowheads="1"/>
            </p:cNvSpPr>
            <p:nvPr/>
          </p:nvSpPr>
          <p:spPr bwMode="auto">
            <a:xfrm>
              <a:off x="2727" y="2297"/>
              <a:ext cx="88"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72" name="Line 47"/>
            <p:cNvSpPr>
              <a:spLocks noChangeShapeType="1"/>
            </p:cNvSpPr>
            <p:nvPr/>
          </p:nvSpPr>
          <p:spPr bwMode="auto">
            <a:xfrm>
              <a:off x="2346" y="2345"/>
              <a:ext cx="392" cy="0"/>
            </a:xfrm>
            <a:prstGeom prst="line">
              <a:avLst/>
            </a:prstGeom>
            <a:noFill/>
            <a:ln w="38100">
              <a:solidFill>
                <a:srgbClr val="990000"/>
              </a:solidFill>
              <a:round/>
              <a:headEnd/>
              <a:tailEnd type="triangle" w="lg" len="med"/>
            </a:ln>
          </p:spPr>
          <p:txBody>
            <a:bodyPr/>
            <a:lstStyle/>
            <a:p>
              <a:endParaRPr lang="en-US"/>
            </a:p>
          </p:txBody>
        </p:sp>
      </p:grpSp>
      <p:grpSp>
        <p:nvGrpSpPr>
          <p:cNvPr id="15" name="Group 48"/>
          <p:cNvGrpSpPr>
            <a:grpSpLocks/>
          </p:cNvGrpSpPr>
          <p:nvPr/>
        </p:nvGrpSpPr>
        <p:grpSpPr bwMode="auto">
          <a:xfrm>
            <a:off x="3252788" y="3063875"/>
            <a:ext cx="754062" cy="138113"/>
            <a:chOff x="2049" y="1930"/>
            <a:chExt cx="475" cy="87"/>
          </a:xfrm>
        </p:grpSpPr>
        <p:sp>
          <p:nvSpPr>
            <p:cNvPr id="2069" name="Oval 49"/>
            <p:cNvSpPr>
              <a:spLocks noChangeArrowheads="1"/>
            </p:cNvSpPr>
            <p:nvPr/>
          </p:nvSpPr>
          <p:spPr bwMode="auto">
            <a:xfrm>
              <a:off x="2436" y="1930"/>
              <a:ext cx="88"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70" name="Line 50"/>
            <p:cNvSpPr>
              <a:spLocks noChangeShapeType="1"/>
            </p:cNvSpPr>
            <p:nvPr/>
          </p:nvSpPr>
          <p:spPr bwMode="auto">
            <a:xfrm>
              <a:off x="2049" y="1975"/>
              <a:ext cx="392" cy="0"/>
            </a:xfrm>
            <a:prstGeom prst="line">
              <a:avLst/>
            </a:prstGeom>
            <a:noFill/>
            <a:ln w="38100">
              <a:solidFill>
                <a:srgbClr val="990000"/>
              </a:solidFill>
              <a:round/>
              <a:headEnd/>
              <a:tailEnd type="triangle" w="lg" len="med"/>
            </a:ln>
          </p:spPr>
          <p:txBody>
            <a:bodyPr/>
            <a:lstStyle/>
            <a:p>
              <a:endParaRPr lang="en-US"/>
            </a:p>
          </p:txBody>
        </p:sp>
      </p:grpSp>
      <p:grpSp>
        <p:nvGrpSpPr>
          <p:cNvPr id="16" name="Group 51"/>
          <p:cNvGrpSpPr>
            <a:grpSpLocks/>
          </p:cNvGrpSpPr>
          <p:nvPr/>
        </p:nvGrpSpPr>
        <p:grpSpPr bwMode="auto">
          <a:xfrm>
            <a:off x="2809875" y="2481263"/>
            <a:ext cx="750888" cy="138112"/>
            <a:chOff x="1770" y="1563"/>
            <a:chExt cx="473" cy="87"/>
          </a:xfrm>
        </p:grpSpPr>
        <p:sp>
          <p:nvSpPr>
            <p:cNvPr id="2067" name="Oval 52"/>
            <p:cNvSpPr>
              <a:spLocks noChangeArrowheads="1"/>
            </p:cNvSpPr>
            <p:nvPr/>
          </p:nvSpPr>
          <p:spPr bwMode="auto">
            <a:xfrm>
              <a:off x="2154" y="1563"/>
              <a:ext cx="89"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68" name="Line 53"/>
            <p:cNvSpPr>
              <a:spLocks noChangeShapeType="1"/>
            </p:cNvSpPr>
            <p:nvPr/>
          </p:nvSpPr>
          <p:spPr bwMode="auto">
            <a:xfrm>
              <a:off x="1770" y="1605"/>
              <a:ext cx="392" cy="0"/>
            </a:xfrm>
            <a:prstGeom prst="line">
              <a:avLst/>
            </a:prstGeom>
            <a:noFill/>
            <a:ln w="38100">
              <a:solidFill>
                <a:srgbClr val="990000"/>
              </a:solidFill>
              <a:round/>
              <a:headEnd/>
              <a:tailEnd type="triangle" w="lg" len="med"/>
            </a:ln>
          </p:spPr>
          <p:txBody>
            <a:bodyPr/>
            <a:lstStyle/>
            <a:p>
              <a:endParaRPr lang="en-US"/>
            </a:p>
          </p:txBody>
        </p:sp>
      </p:grpSp>
      <p:grpSp>
        <p:nvGrpSpPr>
          <p:cNvPr id="17" name="Group 54"/>
          <p:cNvGrpSpPr>
            <a:grpSpLocks/>
          </p:cNvGrpSpPr>
          <p:nvPr/>
        </p:nvGrpSpPr>
        <p:grpSpPr bwMode="auto">
          <a:xfrm>
            <a:off x="2352675" y="1882775"/>
            <a:ext cx="752475" cy="138113"/>
            <a:chOff x="1482" y="1186"/>
            <a:chExt cx="474" cy="87"/>
          </a:xfrm>
        </p:grpSpPr>
        <p:sp>
          <p:nvSpPr>
            <p:cNvPr id="2065" name="Oval 55"/>
            <p:cNvSpPr>
              <a:spLocks noChangeArrowheads="1"/>
            </p:cNvSpPr>
            <p:nvPr/>
          </p:nvSpPr>
          <p:spPr bwMode="auto">
            <a:xfrm>
              <a:off x="1865" y="1186"/>
              <a:ext cx="91" cy="87"/>
            </a:xfrm>
            <a:prstGeom prst="ellipse">
              <a:avLst/>
            </a:prstGeom>
            <a:solidFill>
              <a:srgbClr val="CC0000"/>
            </a:solidFill>
            <a:ln w="9525">
              <a:solidFill>
                <a:srgbClr val="CC0000"/>
              </a:solidFill>
              <a:round/>
              <a:headEnd/>
              <a:tailEnd/>
            </a:ln>
          </p:spPr>
          <p:txBody>
            <a:bodyPr wrap="none" anchor="ctr"/>
            <a:lstStyle/>
            <a:p>
              <a:endParaRPr lang="en-US">
                <a:cs typeface="Arial" charset="0"/>
              </a:endParaRPr>
            </a:p>
          </p:txBody>
        </p:sp>
        <p:sp>
          <p:nvSpPr>
            <p:cNvPr id="2066" name="Line 56"/>
            <p:cNvSpPr>
              <a:spLocks noChangeShapeType="1"/>
            </p:cNvSpPr>
            <p:nvPr/>
          </p:nvSpPr>
          <p:spPr bwMode="auto">
            <a:xfrm>
              <a:off x="1482" y="1234"/>
              <a:ext cx="392" cy="0"/>
            </a:xfrm>
            <a:prstGeom prst="line">
              <a:avLst/>
            </a:prstGeom>
            <a:noFill/>
            <a:ln w="38100">
              <a:solidFill>
                <a:srgbClr val="990000"/>
              </a:solidFill>
              <a:round/>
              <a:headEnd/>
              <a:tailEnd type="triangle" w="lg" len="med"/>
            </a:ln>
          </p:spPr>
          <p:txBody>
            <a:bodyPr/>
            <a:lstStyle/>
            <a:p>
              <a:endParaRPr lang="en-US"/>
            </a:p>
          </p:txBody>
        </p:sp>
      </p:grpSp>
      <p:sp>
        <p:nvSpPr>
          <p:cNvPr id="2063"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2064" name="Rectangle 61"/>
          <p:cNvSpPr>
            <a:spLocks noGrp="1" noChangeArrowheads="1"/>
          </p:cNvSpPr>
          <p:nvPr>
            <p:ph type="title"/>
          </p:nvPr>
        </p:nvSpPr>
        <p:spPr>
          <a:xfrm>
            <a:off x="455789" y="335668"/>
            <a:ext cx="8039100" cy="681037"/>
          </a:xfrm>
        </p:spPr>
        <p:txBody>
          <a:bodyPr>
            <a:normAutofit/>
          </a:bodyPr>
          <a:lstStyle/>
          <a:p>
            <a:pPr algn="l" eaLnBrk="1" hangingPunct="1"/>
            <a:r>
              <a:rPr lang="en-US" sz="3400" dirty="0"/>
              <a:t>Demand Curve Shifters: </a:t>
            </a:r>
            <a:r>
              <a:rPr lang="en-US" sz="3400" dirty="0">
                <a:solidFill>
                  <a:srgbClr val="008080"/>
                </a:solidFill>
              </a:rPr>
              <a:t> </a:t>
            </a:r>
            <a:r>
              <a:rPr lang="en-US" sz="3400" b="1" dirty="0">
                <a:solidFill>
                  <a:srgbClr val="008080"/>
                </a:solidFill>
              </a:rPr>
              <a:t># of Buyers</a:t>
            </a:r>
          </a:p>
        </p:txBody>
      </p:sp>
    </p:spTree>
    <p:extLst>
      <p:ext uri="{BB962C8B-B14F-4D97-AF65-F5344CB8AC3E}">
        <p14:creationId xmlns:p14="http://schemas.microsoft.com/office/powerpoint/2010/main" val="421237000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882"/>
                                        </p:tgtEl>
                                        <p:attrNameLst>
                                          <p:attrName>style.visibility</p:attrName>
                                        </p:attrNameLst>
                                      </p:cBhvr>
                                      <p:to>
                                        <p:strVal val="visible"/>
                                      </p:to>
                                    </p:set>
                                    <p:animEffect transition="in" filter="fade">
                                      <p:cBhvr>
                                        <p:cTn id="7" dur="500"/>
                                        <p:tgtEl>
                                          <p:spTgt spid="788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78883"/>
                                        </p:tgtEl>
                                        <p:attrNameLst>
                                          <p:attrName>style.visibility</p:attrName>
                                        </p:attrNameLst>
                                      </p:cBhvr>
                                      <p:to>
                                        <p:strVal val="visible"/>
                                      </p:to>
                                    </p:set>
                                    <p:animEffect transition="in" filter="strips(downRight)">
                                      <p:cBhvr>
                                        <p:cTn id="41" dur="500"/>
                                        <p:tgtEl>
                                          <p:spTgt spid="78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82" grpId="0" animBg="1"/>
      <p:bldP spid="7888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5" name="Rectangle 3"/>
          <p:cNvSpPr>
            <a:spLocks noGrp="1" noChangeArrowheads="1"/>
          </p:cNvSpPr>
          <p:nvPr>
            <p:ph type="title"/>
          </p:nvPr>
        </p:nvSpPr>
        <p:spPr>
          <a:noFill/>
        </p:spPr>
        <p:txBody>
          <a:bodyPr/>
          <a:lstStyle/>
          <a:p>
            <a:pPr algn="l" eaLnBrk="1" hangingPunct="1"/>
            <a:r>
              <a:rPr lang="en-US" sz="3400" dirty="0"/>
              <a:t>Demand Curve Shifters: </a:t>
            </a:r>
            <a:r>
              <a:rPr lang="en-US" sz="3400" dirty="0">
                <a:solidFill>
                  <a:srgbClr val="008080"/>
                </a:solidFill>
              </a:rPr>
              <a:t> </a:t>
            </a:r>
            <a:r>
              <a:rPr lang="en-US" sz="3400" b="1" dirty="0">
                <a:solidFill>
                  <a:srgbClr val="008080"/>
                </a:solidFill>
              </a:rPr>
              <a:t>Income</a:t>
            </a:r>
          </a:p>
        </p:txBody>
      </p:sp>
      <p:sp>
        <p:nvSpPr>
          <p:cNvPr id="30724" name="Rectangle 2"/>
          <p:cNvSpPr>
            <a:spLocks noGrp="1" noChangeArrowheads="1"/>
          </p:cNvSpPr>
          <p:nvPr>
            <p:ph idx="1"/>
          </p:nvPr>
        </p:nvSpPr>
        <p:spPr/>
        <p:txBody>
          <a:bodyPr/>
          <a:lstStyle/>
          <a:p>
            <a:pPr eaLnBrk="1" hangingPunct="1"/>
            <a:r>
              <a:rPr lang="en-US"/>
              <a:t>Demand for a </a:t>
            </a:r>
            <a:r>
              <a:rPr lang="en-US" b="1">
                <a:solidFill>
                  <a:srgbClr val="CC0000"/>
                </a:solidFill>
              </a:rPr>
              <a:t>normal good</a:t>
            </a:r>
            <a:r>
              <a:rPr lang="en-US"/>
              <a:t> is positively related to income.  </a:t>
            </a:r>
          </a:p>
          <a:p>
            <a:pPr lvl="1" eaLnBrk="1" hangingPunct="1">
              <a:lnSpc>
                <a:spcPct val="105000"/>
              </a:lnSpc>
            </a:pPr>
            <a:r>
              <a:rPr lang="en-US" sz="2800"/>
              <a:t>Increase in income causes </a:t>
            </a:r>
            <a:br>
              <a:rPr lang="en-US" sz="2800"/>
            </a:br>
            <a:r>
              <a:rPr lang="en-US" sz="2800"/>
              <a:t>increase in quantity demanded at each price, shifts </a:t>
            </a:r>
            <a:r>
              <a:rPr lang="en-US" sz="2800" b="1" i="1"/>
              <a:t>D</a:t>
            </a:r>
            <a:r>
              <a:rPr lang="en-US" sz="2800"/>
              <a:t> curve to the right.  </a:t>
            </a:r>
          </a:p>
          <a:p>
            <a:pPr eaLnBrk="1" hangingPunct="1">
              <a:spcBef>
                <a:spcPct val="60000"/>
              </a:spcBef>
              <a:buFont typeface="Wingdings" pitchFamily="2" charset="2"/>
              <a:buNone/>
            </a:pPr>
            <a:r>
              <a:rPr lang="en-US"/>
              <a:t>	(Demand for an </a:t>
            </a:r>
            <a:r>
              <a:rPr lang="en-US" b="1">
                <a:solidFill>
                  <a:srgbClr val="CC0000"/>
                </a:solidFill>
              </a:rPr>
              <a:t>inferior good</a:t>
            </a:r>
            <a:r>
              <a:rPr lang="en-US"/>
              <a:t> is negatively related to income.  An increase in income shifts </a:t>
            </a:r>
            <a:r>
              <a:rPr lang="en-US" b="1" i="1"/>
              <a:t>D</a:t>
            </a:r>
            <a:r>
              <a:rPr lang="en-US"/>
              <a:t> curves for inferior goods to the left.)  </a:t>
            </a:r>
          </a:p>
        </p:txBody>
      </p:sp>
      <p:sp>
        <p:nvSpPr>
          <p:cNvPr id="30726"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4276833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wipe(left)">
                                      <p:cBhvr>
                                        <p:cTn id="7" dur="500"/>
                                        <p:tgtEl>
                                          <p:spTgt spid="30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24">
                                            <p:txEl>
                                              <p:pRg st="1" end="1"/>
                                            </p:txEl>
                                          </p:spTgt>
                                        </p:tgtEl>
                                        <p:attrNameLst>
                                          <p:attrName>style.visibility</p:attrName>
                                        </p:attrNameLst>
                                      </p:cBhvr>
                                      <p:to>
                                        <p:strVal val="visible"/>
                                      </p:to>
                                    </p:set>
                                    <p:animEffect transition="in" filter="wipe(left)">
                                      <p:cBhvr>
                                        <p:cTn id="12" dur="500"/>
                                        <p:tgtEl>
                                          <p:spTgt spid="307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724">
                                            <p:txEl>
                                              <p:pRg st="2" end="2"/>
                                            </p:txEl>
                                          </p:spTgt>
                                        </p:tgtEl>
                                        <p:attrNameLst>
                                          <p:attrName>style.visibility</p:attrName>
                                        </p:attrNameLst>
                                      </p:cBhvr>
                                      <p:to>
                                        <p:strVal val="visible"/>
                                      </p:to>
                                    </p:set>
                                    <p:animEffect transition="in" filter="wipe(left)">
                                      <p:cBhvr>
                                        <p:cTn id="17" dur="500"/>
                                        <p:tgtEl>
                                          <p:spTgt spid="307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bldLvl="4"/>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8" name="Rectangle 2"/>
          <p:cNvSpPr>
            <a:spLocks noGrp="1" noChangeArrowheads="1"/>
          </p:cNvSpPr>
          <p:nvPr>
            <p:ph type="body" idx="4294967295"/>
          </p:nvPr>
        </p:nvSpPr>
        <p:spPr>
          <a:xfrm>
            <a:off x="409575" y="1389063"/>
            <a:ext cx="8466138" cy="5016500"/>
          </a:xfrm>
        </p:spPr>
        <p:txBody>
          <a:bodyPr/>
          <a:lstStyle/>
          <a:p>
            <a:pPr marL="290513" indent="-290513" eaLnBrk="1" hangingPunct="1">
              <a:spcBef>
                <a:spcPct val="50000"/>
              </a:spcBef>
            </a:pPr>
            <a:r>
              <a:rPr lang="en-US" sz="2700" dirty="0"/>
              <a:t>Two goods are </a:t>
            </a:r>
            <a:r>
              <a:rPr lang="en-US" sz="2700" b="1" dirty="0">
                <a:solidFill>
                  <a:srgbClr val="CC0000"/>
                </a:solidFill>
              </a:rPr>
              <a:t>substitutes</a:t>
            </a:r>
            <a:r>
              <a:rPr lang="en-US" sz="2700" dirty="0"/>
              <a:t> if </a:t>
            </a:r>
            <a:br>
              <a:rPr lang="en-US" sz="2700" dirty="0"/>
            </a:br>
            <a:r>
              <a:rPr lang="en-US" sz="2700" dirty="0"/>
              <a:t>   an increase in the price of one </a:t>
            </a:r>
            <a:br>
              <a:rPr lang="en-US" sz="2700" dirty="0"/>
            </a:br>
            <a:r>
              <a:rPr lang="en-US" sz="2700" dirty="0"/>
              <a:t>   causes an increase in demand for the other.  </a:t>
            </a:r>
          </a:p>
          <a:p>
            <a:pPr marL="290513" indent="-290513" eaLnBrk="1" hangingPunct="1">
              <a:spcBef>
                <a:spcPct val="50000"/>
              </a:spcBef>
            </a:pPr>
            <a:r>
              <a:rPr lang="en-US" sz="2700" dirty="0"/>
              <a:t>Example:  pizza and hamburgers.  </a:t>
            </a:r>
            <a:br>
              <a:rPr lang="en-US" sz="2700" dirty="0"/>
            </a:br>
            <a:r>
              <a:rPr lang="en-US" sz="2700" dirty="0"/>
              <a:t>An increase in the price of pizza </a:t>
            </a:r>
            <a:br>
              <a:rPr lang="en-US" sz="2700" dirty="0"/>
            </a:br>
            <a:r>
              <a:rPr lang="en-US" sz="2700" dirty="0"/>
              <a:t>   increases demand for hamburgers, </a:t>
            </a:r>
            <a:br>
              <a:rPr lang="en-US" sz="2700" dirty="0"/>
            </a:br>
            <a:r>
              <a:rPr lang="en-US" sz="2700" dirty="0"/>
              <a:t>   shifting hamburger demand curve to the right.  </a:t>
            </a:r>
          </a:p>
          <a:p>
            <a:pPr marL="290513" indent="-290513" eaLnBrk="1" hangingPunct="1">
              <a:spcBef>
                <a:spcPct val="50000"/>
              </a:spcBef>
            </a:pPr>
            <a:r>
              <a:rPr lang="en-US" sz="2700" dirty="0"/>
              <a:t>Other examples:   Coke and Pepsi,  </a:t>
            </a:r>
            <a:br>
              <a:rPr lang="en-US" sz="2700" dirty="0"/>
            </a:br>
            <a:r>
              <a:rPr lang="en-US" sz="2700" dirty="0"/>
              <a:t>laptops and desktop computers, </a:t>
            </a:r>
            <a:br>
              <a:rPr lang="en-US" sz="2700" dirty="0"/>
            </a:br>
            <a:r>
              <a:rPr lang="en-US" sz="2700" dirty="0"/>
              <a:t>CDs and music downloads </a:t>
            </a:r>
          </a:p>
        </p:txBody>
      </p:sp>
      <p:sp>
        <p:nvSpPr>
          <p:cNvPr id="31749" name="Rectangle 3"/>
          <p:cNvSpPr>
            <a:spLocks noGrp="1" noChangeArrowheads="1"/>
          </p:cNvSpPr>
          <p:nvPr>
            <p:ph type="title" idx="4294967295"/>
          </p:nvPr>
        </p:nvSpPr>
        <p:spPr>
          <a:xfrm>
            <a:off x="457200" y="300038"/>
            <a:ext cx="8337550" cy="1087437"/>
          </a:xfrm>
          <a:noFill/>
        </p:spPr>
        <p:txBody>
          <a:bodyPr>
            <a:noAutofit/>
          </a:bodyPr>
          <a:lstStyle/>
          <a:p>
            <a:pPr algn="l" eaLnBrk="1" hangingPunct="1">
              <a:tabLst>
                <a:tab pos="5197475" algn="l"/>
              </a:tabLst>
            </a:pPr>
            <a:r>
              <a:rPr lang="en-US" sz="3400" dirty="0"/>
              <a:t>Demand Curve Shifters:</a:t>
            </a:r>
            <a:r>
              <a:rPr lang="en-US" sz="3300" dirty="0"/>
              <a:t> 	</a:t>
            </a:r>
            <a:r>
              <a:rPr lang="en-US" sz="3300" b="1" dirty="0">
                <a:solidFill>
                  <a:srgbClr val="008080"/>
                </a:solidFill>
              </a:rPr>
              <a:t>Prices of 	Related Goods</a:t>
            </a:r>
          </a:p>
        </p:txBody>
      </p:sp>
      <p:sp>
        <p:nvSpPr>
          <p:cNvPr id="31750"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9791346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wipe(left)">
                                      <p:cBhvr>
                                        <p:cTn id="7" dur="500"/>
                                        <p:tgtEl>
                                          <p:spTgt spid="31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748">
                                            <p:txEl>
                                              <p:pRg st="1" end="1"/>
                                            </p:txEl>
                                          </p:spTgt>
                                        </p:tgtEl>
                                        <p:attrNameLst>
                                          <p:attrName>style.visibility</p:attrName>
                                        </p:attrNameLst>
                                      </p:cBhvr>
                                      <p:to>
                                        <p:strVal val="visible"/>
                                      </p:to>
                                    </p:set>
                                    <p:animEffect transition="in" filter="wipe(left)">
                                      <p:cBhvr>
                                        <p:cTn id="12" dur="500"/>
                                        <p:tgtEl>
                                          <p:spTgt spid="31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748">
                                            <p:txEl>
                                              <p:pRg st="2" end="2"/>
                                            </p:txEl>
                                          </p:spTgt>
                                        </p:tgtEl>
                                        <p:attrNameLst>
                                          <p:attrName>style.visibility</p:attrName>
                                        </p:attrNameLst>
                                      </p:cBhvr>
                                      <p:to>
                                        <p:strVal val="visible"/>
                                      </p:to>
                                    </p:set>
                                    <p:animEffect transition="in" filter="wipe(left)">
                                      <p:cBhvr>
                                        <p:cTn id="17" dur="500"/>
                                        <p:tgtEl>
                                          <p:spTgt spid="317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2" name="Rectangle 2"/>
          <p:cNvSpPr>
            <a:spLocks noGrp="1" noChangeArrowheads="1"/>
          </p:cNvSpPr>
          <p:nvPr>
            <p:ph type="body" idx="4294967295"/>
          </p:nvPr>
        </p:nvSpPr>
        <p:spPr>
          <a:xfrm>
            <a:off x="404283" y="1376363"/>
            <a:ext cx="8194675" cy="5057775"/>
          </a:xfrm>
        </p:spPr>
        <p:txBody>
          <a:bodyPr/>
          <a:lstStyle/>
          <a:p>
            <a:pPr marL="290513" indent="-290513" eaLnBrk="1" hangingPunct="1">
              <a:spcBef>
                <a:spcPct val="50000"/>
              </a:spcBef>
            </a:pPr>
            <a:r>
              <a:rPr lang="en-US" sz="2700" dirty="0"/>
              <a:t>Two goods are </a:t>
            </a:r>
            <a:r>
              <a:rPr lang="en-US" sz="2700" b="1" dirty="0">
                <a:solidFill>
                  <a:srgbClr val="CC0000"/>
                </a:solidFill>
              </a:rPr>
              <a:t>complements</a:t>
            </a:r>
            <a:r>
              <a:rPr lang="en-US" sz="2700" dirty="0"/>
              <a:t> if </a:t>
            </a:r>
            <a:br>
              <a:rPr lang="en-US" sz="2700" dirty="0"/>
            </a:br>
            <a:r>
              <a:rPr lang="en-US" sz="2700" dirty="0"/>
              <a:t>   an increase in the price of one </a:t>
            </a:r>
            <a:br>
              <a:rPr lang="en-US" sz="2700" dirty="0"/>
            </a:br>
            <a:r>
              <a:rPr lang="en-US" sz="2700" dirty="0"/>
              <a:t>   causes a fall in demand for the other.  </a:t>
            </a:r>
          </a:p>
          <a:p>
            <a:pPr marL="290513" indent="-290513" eaLnBrk="1" hangingPunct="1">
              <a:spcBef>
                <a:spcPct val="50000"/>
              </a:spcBef>
            </a:pPr>
            <a:r>
              <a:rPr lang="en-US" sz="2700" dirty="0"/>
              <a:t>Example:  computers and software.  </a:t>
            </a:r>
            <a:br>
              <a:rPr lang="en-US" sz="2700" dirty="0"/>
            </a:br>
            <a:r>
              <a:rPr lang="en-US" sz="2700" dirty="0"/>
              <a:t>If price of computers rises, </a:t>
            </a:r>
            <a:br>
              <a:rPr lang="en-US" sz="2700" dirty="0"/>
            </a:br>
            <a:r>
              <a:rPr lang="en-US" sz="2700" dirty="0"/>
              <a:t>   people buy fewer computers, </a:t>
            </a:r>
            <a:br>
              <a:rPr lang="en-US" sz="2700" dirty="0"/>
            </a:br>
            <a:r>
              <a:rPr lang="en-US" sz="2700" dirty="0"/>
              <a:t>   and therefore less software.  </a:t>
            </a:r>
            <a:br>
              <a:rPr lang="en-US" sz="2700" dirty="0"/>
            </a:br>
            <a:r>
              <a:rPr lang="en-US" sz="2700" dirty="0"/>
              <a:t>Software demand curve shifts left. </a:t>
            </a:r>
          </a:p>
          <a:p>
            <a:pPr marL="290513" indent="-290513" eaLnBrk="1" hangingPunct="1">
              <a:spcBef>
                <a:spcPct val="50000"/>
              </a:spcBef>
            </a:pPr>
            <a:r>
              <a:rPr lang="en-US" sz="2700" dirty="0"/>
              <a:t>Other examples: college tuition and textbooks,  </a:t>
            </a:r>
            <a:br>
              <a:rPr lang="en-US" sz="2700" dirty="0"/>
            </a:br>
            <a:r>
              <a:rPr lang="en-US" sz="2700" dirty="0"/>
              <a:t>bagels and cream cheese, eggs and bacon</a:t>
            </a:r>
          </a:p>
        </p:txBody>
      </p:sp>
      <p:sp>
        <p:nvSpPr>
          <p:cNvPr id="32773" name="Rectangle 3"/>
          <p:cNvSpPr>
            <a:spLocks noGrp="1" noChangeArrowheads="1"/>
          </p:cNvSpPr>
          <p:nvPr>
            <p:ph type="title" idx="4294967295"/>
          </p:nvPr>
        </p:nvSpPr>
        <p:spPr>
          <a:xfrm>
            <a:off x="457200" y="300038"/>
            <a:ext cx="8337550" cy="1087437"/>
          </a:xfrm>
          <a:noFill/>
        </p:spPr>
        <p:txBody>
          <a:bodyPr>
            <a:noAutofit/>
          </a:bodyPr>
          <a:lstStyle/>
          <a:p>
            <a:pPr algn="l" eaLnBrk="1" hangingPunct="1">
              <a:tabLst>
                <a:tab pos="5197475" algn="l"/>
              </a:tabLst>
            </a:pPr>
            <a:r>
              <a:rPr lang="en-US" sz="3400" dirty="0"/>
              <a:t>Demand Curve Shifters: </a:t>
            </a:r>
            <a:r>
              <a:rPr lang="en-US" sz="3300" dirty="0">
                <a:solidFill>
                  <a:srgbClr val="008080"/>
                </a:solidFill>
              </a:rPr>
              <a:t>	</a:t>
            </a:r>
            <a:r>
              <a:rPr lang="en-US" sz="3300" b="1" dirty="0">
                <a:solidFill>
                  <a:srgbClr val="008080"/>
                </a:solidFill>
              </a:rPr>
              <a:t>Prices of 	Related Goods</a:t>
            </a:r>
          </a:p>
        </p:txBody>
      </p:sp>
      <p:sp>
        <p:nvSpPr>
          <p:cNvPr id="32774"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32933582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wipe(left)">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wipe(left)">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wipe(left)">
                                      <p:cBhvr>
                                        <p:cTn id="17" dur="500"/>
                                        <p:tgtEl>
                                          <p:spTgt spid="327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bldLvl="4"/>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7" name="Rectangle 3"/>
          <p:cNvSpPr>
            <a:spLocks noGrp="1" noChangeArrowheads="1"/>
          </p:cNvSpPr>
          <p:nvPr>
            <p:ph type="title"/>
          </p:nvPr>
        </p:nvSpPr>
        <p:spPr>
          <a:noFill/>
        </p:spPr>
        <p:txBody>
          <a:bodyPr/>
          <a:lstStyle/>
          <a:p>
            <a:pPr algn="l" eaLnBrk="1" hangingPunct="1"/>
            <a:r>
              <a:rPr lang="en-US" sz="3400" dirty="0"/>
              <a:t>Demand Curve Shifters:  </a:t>
            </a:r>
            <a:r>
              <a:rPr lang="en-US" sz="3400" b="1" dirty="0">
                <a:solidFill>
                  <a:srgbClr val="008080"/>
                </a:solidFill>
              </a:rPr>
              <a:t>Tastes</a:t>
            </a:r>
          </a:p>
        </p:txBody>
      </p:sp>
      <p:sp>
        <p:nvSpPr>
          <p:cNvPr id="33796" name="Rectangle 2"/>
          <p:cNvSpPr>
            <a:spLocks noGrp="1" noChangeArrowheads="1"/>
          </p:cNvSpPr>
          <p:nvPr>
            <p:ph idx="1"/>
          </p:nvPr>
        </p:nvSpPr>
        <p:spPr/>
        <p:txBody>
          <a:bodyPr/>
          <a:lstStyle/>
          <a:p>
            <a:pPr marL="290513" indent="-290513" eaLnBrk="1" hangingPunct="1">
              <a:spcBef>
                <a:spcPct val="55000"/>
              </a:spcBef>
            </a:pPr>
            <a:r>
              <a:rPr lang="en-US" sz="2700"/>
              <a:t>Anything that causes a shift in tastes </a:t>
            </a:r>
            <a:r>
              <a:rPr lang="en-US" sz="2700" i="1"/>
              <a:t>toward</a:t>
            </a:r>
            <a:r>
              <a:rPr lang="en-US" sz="2700"/>
              <a:t> a good will increase demand for that good </a:t>
            </a:r>
            <a:br>
              <a:rPr lang="en-US" sz="2700"/>
            </a:br>
            <a:r>
              <a:rPr lang="en-US" sz="2700"/>
              <a:t>and shift its </a:t>
            </a:r>
            <a:r>
              <a:rPr lang="en-US" sz="2700" b="1" i="1"/>
              <a:t>D</a:t>
            </a:r>
            <a:r>
              <a:rPr lang="en-US" sz="2700"/>
              <a:t> curve to the right.</a:t>
            </a:r>
          </a:p>
          <a:p>
            <a:pPr marL="290513" indent="-290513" eaLnBrk="1" hangingPunct="1">
              <a:spcBef>
                <a:spcPct val="55000"/>
              </a:spcBef>
            </a:pPr>
            <a:r>
              <a:rPr lang="en-US" sz="2700"/>
              <a:t>Example:  </a:t>
            </a:r>
            <a:br>
              <a:rPr lang="en-US" sz="2700"/>
            </a:br>
            <a:r>
              <a:rPr lang="en-US" sz="2700"/>
              <a:t>The Atkins diet became popular in the ’90s, </a:t>
            </a:r>
            <a:br>
              <a:rPr lang="en-US" sz="2700"/>
            </a:br>
            <a:r>
              <a:rPr lang="en-US" sz="2700"/>
              <a:t>caused an increase in demand for eggs, </a:t>
            </a:r>
            <a:br>
              <a:rPr lang="en-US" sz="2700"/>
            </a:br>
            <a:r>
              <a:rPr lang="en-US" sz="2700"/>
              <a:t>shifted the egg demand curve to the right.  </a:t>
            </a:r>
          </a:p>
        </p:txBody>
      </p:sp>
      <p:sp>
        <p:nvSpPr>
          <p:cNvPr id="3379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83027133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Effect transition="in" filter="wipe(left)">
                                      <p:cBhvr>
                                        <p:cTn id="7" dur="500"/>
                                        <p:tgtEl>
                                          <p:spTgt spid="337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796">
                                            <p:txEl>
                                              <p:pRg st="1" end="1"/>
                                            </p:txEl>
                                          </p:spTgt>
                                        </p:tgtEl>
                                        <p:attrNameLst>
                                          <p:attrName>style.visibility</p:attrName>
                                        </p:attrNameLst>
                                      </p:cBhvr>
                                      <p:to>
                                        <p:strVal val="visible"/>
                                      </p:to>
                                    </p:set>
                                    <p:animEffect transition="in" filter="wipe(left)">
                                      <p:cBhvr>
                                        <p:cTn id="12" dur="500"/>
                                        <p:tgtEl>
                                          <p:spTgt spid="3379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uild="p" bldLvl="4"/>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1" name="Rectangle 3"/>
          <p:cNvSpPr>
            <a:spLocks noGrp="1" noChangeArrowheads="1"/>
          </p:cNvSpPr>
          <p:nvPr>
            <p:ph type="title"/>
          </p:nvPr>
        </p:nvSpPr>
        <p:spPr>
          <a:noFill/>
        </p:spPr>
        <p:txBody>
          <a:bodyPr>
            <a:normAutofit/>
          </a:bodyPr>
          <a:lstStyle/>
          <a:p>
            <a:pPr algn="l" eaLnBrk="1" hangingPunct="1"/>
            <a:r>
              <a:rPr lang="en-US" sz="3400" dirty="0"/>
              <a:t>Demand Curve Shifters: </a:t>
            </a:r>
            <a:r>
              <a:rPr lang="en-US" sz="3400" dirty="0">
                <a:solidFill>
                  <a:srgbClr val="008080"/>
                </a:solidFill>
              </a:rPr>
              <a:t> </a:t>
            </a:r>
            <a:r>
              <a:rPr lang="en-US" sz="3400" b="1" dirty="0">
                <a:solidFill>
                  <a:srgbClr val="008080"/>
                </a:solidFill>
              </a:rPr>
              <a:t>Expectations</a:t>
            </a:r>
          </a:p>
        </p:txBody>
      </p:sp>
      <p:sp>
        <p:nvSpPr>
          <p:cNvPr id="34820" name="Rectangle 2"/>
          <p:cNvSpPr>
            <a:spLocks noGrp="1" noChangeArrowheads="1"/>
          </p:cNvSpPr>
          <p:nvPr>
            <p:ph idx="1"/>
          </p:nvPr>
        </p:nvSpPr>
        <p:spPr/>
        <p:txBody>
          <a:bodyPr/>
          <a:lstStyle/>
          <a:p>
            <a:pPr marL="290513" indent="-290513" eaLnBrk="1" hangingPunct="1">
              <a:spcBef>
                <a:spcPct val="65000"/>
              </a:spcBef>
            </a:pPr>
            <a:r>
              <a:rPr lang="en-US"/>
              <a:t>Expectations affect consumers’ buying decisions.</a:t>
            </a:r>
          </a:p>
          <a:p>
            <a:pPr marL="290513" indent="-290513" eaLnBrk="1" hangingPunct="1">
              <a:spcBef>
                <a:spcPct val="40000"/>
              </a:spcBef>
            </a:pPr>
            <a:r>
              <a:rPr lang="en-US"/>
              <a:t>Examples:  </a:t>
            </a:r>
          </a:p>
          <a:p>
            <a:pPr lvl="1" eaLnBrk="1" hangingPunct="1">
              <a:lnSpc>
                <a:spcPct val="105000"/>
              </a:lnSpc>
              <a:spcBef>
                <a:spcPct val="35000"/>
              </a:spcBef>
            </a:pPr>
            <a:r>
              <a:rPr lang="en-US" sz="2800"/>
              <a:t>If people expect their incomes to rise, </a:t>
            </a:r>
            <a:br>
              <a:rPr lang="en-US" sz="2800"/>
            </a:br>
            <a:r>
              <a:rPr lang="en-US" sz="2800"/>
              <a:t>their demand for meals at expensive restaurants may increase now.</a:t>
            </a:r>
          </a:p>
          <a:p>
            <a:pPr lvl="1" eaLnBrk="1" hangingPunct="1">
              <a:lnSpc>
                <a:spcPct val="105000"/>
              </a:lnSpc>
              <a:spcBef>
                <a:spcPct val="35000"/>
              </a:spcBef>
            </a:pPr>
            <a:r>
              <a:rPr lang="en-US" sz="2800"/>
              <a:t>If the economy sours and people worry about their future job security, demand for new autos may fall now.  </a:t>
            </a:r>
          </a:p>
        </p:txBody>
      </p:sp>
      <p:sp>
        <p:nvSpPr>
          <p:cNvPr id="3482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01258715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Effect transition="in" filter="wipe(left)">
                                      <p:cBhvr>
                                        <p:cTn id="7" dur="500"/>
                                        <p:tgtEl>
                                          <p:spTgt spid="348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20">
                                            <p:txEl>
                                              <p:pRg st="1" end="1"/>
                                            </p:txEl>
                                          </p:spTgt>
                                        </p:tgtEl>
                                        <p:attrNameLst>
                                          <p:attrName>style.visibility</p:attrName>
                                        </p:attrNameLst>
                                      </p:cBhvr>
                                      <p:to>
                                        <p:strVal val="visible"/>
                                      </p:to>
                                    </p:set>
                                    <p:animEffect transition="in" filter="wipe(left)">
                                      <p:cBhvr>
                                        <p:cTn id="12" dur="500"/>
                                        <p:tgtEl>
                                          <p:spTgt spid="348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820">
                                            <p:txEl>
                                              <p:pRg st="2" end="2"/>
                                            </p:txEl>
                                          </p:spTgt>
                                        </p:tgtEl>
                                        <p:attrNameLst>
                                          <p:attrName>style.visibility</p:attrName>
                                        </p:attrNameLst>
                                      </p:cBhvr>
                                      <p:to>
                                        <p:strVal val="visible"/>
                                      </p:to>
                                    </p:set>
                                    <p:animEffect transition="in" filter="wipe(left)">
                                      <p:cBhvr>
                                        <p:cTn id="17" dur="500"/>
                                        <p:tgtEl>
                                          <p:spTgt spid="348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820">
                                            <p:txEl>
                                              <p:pRg st="3" end="3"/>
                                            </p:txEl>
                                          </p:spTgt>
                                        </p:tgtEl>
                                        <p:attrNameLst>
                                          <p:attrName>style.visibility</p:attrName>
                                        </p:attrNameLst>
                                      </p:cBhvr>
                                      <p:to>
                                        <p:strVal val="visible"/>
                                      </p:to>
                                    </p:set>
                                    <p:animEffect transition="in" filter="wipe(left)">
                                      <p:cBhvr>
                                        <p:cTn id="22" dur="500"/>
                                        <p:tgtEl>
                                          <p:spTgt spid="348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bldLvl="4"/>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4" name="Rectangle 2"/>
          <p:cNvSpPr>
            <a:spLocks noChangeArrowheads="1"/>
          </p:cNvSpPr>
          <p:nvPr/>
        </p:nvSpPr>
        <p:spPr bwMode="auto">
          <a:xfrm>
            <a:off x="709083" y="1029758"/>
            <a:ext cx="7359650" cy="5283200"/>
          </a:xfrm>
          <a:prstGeom prst="rect">
            <a:avLst/>
          </a:prstGeom>
          <a:solidFill>
            <a:srgbClr val="FFFFCC"/>
          </a:solidFill>
          <a:ln w="9525">
            <a:noFill/>
            <a:miter lim="800000"/>
            <a:headEnd/>
            <a:tailEnd/>
          </a:ln>
        </p:spPr>
        <p:txBody>
          <a:bodyPr wrap="none" anchor="ctr"/>
          <a:lstStyle/>
          <a:p>
            <a:endParaRPr lang="en-US">
              <a:latin typeface="Arial"/>
              <a:cs typeface="Arial"/>
            </a:endParaRPr>
          </a:p>
        </p:txBody>
      </p:sp>
      <p:sp>
        <p:nvSpPr>
          <p:cNvPr id="35845" name="Rectangle 3"/>
          <p:cNvSpPr>
            <a:spLocks noGrp="1" noChangeArrowheads="1"/>
          </p:cNvSpPr>
          <p:nvPr>
            <p:ph type="title" idx="4294967295"/>
          </p:nvPr>
        </p:nvSpPr>
        <p:spPr>
          <a:xfrm>
            <a:off x="0" y="254000"/>
            <a:ext cx="9144000" cy="635000"/>
          </a:xfrm>
        </p:spPr>
        <p:txBody>
          <a:bodyPr>
            <a:noAutofit/>
          </a:bodyPr>
          <a:lstStyle/>
          <a:p>
            <a:pPr algn="ctr" eaLnBrk="1" hangingPunct="1"/>
            <a:r>
              <a:rPr lang="en-US" sz="3400" dirty="0"/>
              <a:t>Summary:  Variables That Influence Buyers</a:t>
            </a:r>
          </a:p>
        </p:txBody>
      </p:sp>
      <p:sp>
        <p:nvSpPr>
          <p:cNvPr id="35846" name="Rectangle 4"/>
          <p:cNvSpPr>
            <a:spLocks noGrp="1" noChangeArrowheads="1"/>
          </p:cNvSpPr>
          <p:nvPr>
            <p:ph type="body" idx="4294967295"/>
          </p:nvPr>
        </p:nvSpPr>
        <p:spPr>
          <a:xfrm>
            <a:off x="732543" y="1066271"/>
            <a:ext cx="7726362" cy="534987"/>
          </a:xfrm>
        </p:spPr>
        <p:txBody>
          <a:bodyPr/>
          <a:lstStyle/>
          <a:p>
            <a:pPr marL="0" indent="0" eaLnBrk="1" hangingPunct="1">
              <a:buFont typeface="Wingdings" pitchFamily="2" charset="2"/>
              <a:buNone/>
              <a:tabLst>
                <a:tab pos="2684463" algn="l"/>
              </a:tabLst>
            </a:pPr>
            <a:r>
              <a:rPr lang="en-US" sz="2700" i="1" dirty="0"/>
              <a:t>Variable	A change in this variable… </a:t>
            </a:r>
          </a:p>
        </p:txBody>
      </p:sp>
      <p:sp>
        <p:nvSpPr>
          <p:cNvPr id="87045" name="Rectangle 5"/>
          <p:cNvSpPr>
            <a:spLocks noChangeArrowheads="1"/>
          </p:cNvSpPr>
          <p:nvPr/>
        </p:nvSpPr>
        <p:spPr bwMode="auto">
          <a:xfrm>
            <a:off x="905933" y="1753658"/>
            <a:ext cx="7142163" cy="4683125"/>
          </a:xfrm>
          <a:prstGeom prst="rect">
            <a:avLst/>
          </a:prstGeom>
          <a:noFill/>
          <a:ln w="9525">
            <a:noFill/>
            <a:miter lim="800000"/>
            <a:headEnd/>
            <a:tailEnd/>
          </a:ln>
        </p:spPr>
        <p:txBody>
          <a:bodyPr/>
          <a:lstStyle/>
          <a:p>
            <a:pPr>
              <a:spcBef>
                <a:spcPct val="50000"/>
              </a:spcBef>
              <a:buClr>
                <a:srgbClr val="00B85C"/>
              </a:buClr>
              <a:buSzPct val="120000"/>
              <a:buFont typeface="Wingdings" pitchFamily="2" charset="2"/>
              <a:buNone/>
              <a:tabLst>
                <a:tab pos="2684463" algn="l"/>
              </a:tabLst>
            </a:pPr>
            <a:r>
              <a:rPr lang="en-US" sz="2700">
                <a:latin typeface="Arial"/>
                <a:cs typeface="Arial"/>
              </a:rPr>
              <a:t>Price	…causes a movement </a:t>
            </a:r>
            <a:br>
              <a:rPr lang="en-US" sz="2700">
                <a:latin typeface="Arial"/>
                <a:cs typeface="Arial"/>
              </a:rPr>
            </a:br>
            <a:r>
              <a:rPr lang="en-US" sz="2700">
                <a:latin typeface="Arial"/>
                <a:cs typeface="Arial"/>
              </a:rPr>
              <a:t>	    along the </a:t>
            </a:r>
            <a:r>
              <a:rPr lang="en-US" sz="2700" b="1" i="1">
                <a:latin typeface="Arial"/>
                <a:cs typeface="Arial"/>
              </a:rPr>
              <a:t>D</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 of buyers	…shifts the </a:t>
            </a:r>
            <a:r>
              <a:rPr lang="en-US" sz="2700" b="1" i="1">
                <a:latin typeface="Arial"/>
                <a:cs typeface="Arial"/>
              </a:rPr>
              <a:t>D</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Income	…shifts the </a:t>
            </a:r>
            <a:r>
              <a:rPr lang="en-US" sz="2700" b="1" i="1">
                <a:latin typeface="Arial"/>
                <a:cs typeface="Arial"/>
              </a:rPr>
              <a:t>D</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Price of</a:t>
            </a:r>
            <a:br>
              <a:rPr lang="en-US" sz="2700">
                <a:latin typeface="Arial"/>
                <a:cs typeface="Arial"/>
              </a:rPr>
            </a:br>
            <a:r>
              <a:rPr lang="en-US" sz="2700">
                <a:latin typeface="Arial"/>
                <a:cs typeface="Arial"/>
              </a:rPr>
              <a:t>related goods	…shifts the </a:t>
            </a:r>
            <a:r>
              <a:rPr lang="en-US" sz="2700" b="1" i="1">
                <a:latin typeface="Arial"/>
                <a:cs typeface="Arial"/>
              </a:rPr>
              <a:t>D</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Tastes	…shifts the </a:t>
            </a:r>
            <a:r>
              <a:rPr lang="en-US" sz="2700" b="1" i="1">
                <a:latin typeface="Arial"/>
                <a:cs typeface="Arial"/>
              </a:rPr>
              <a:t>D</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Expectations	…shifts the </a:t>
            </a:r>
            <a:r>
              <a:rPr lang="en-US" sz="2700" b="1" i="1">
                <a:latin typeface="Arial"/>
                <a:cs typeface="Arial"/>
              </a:rPr>
              <a:t>D</a:t>
            </a:r>
            <a:r>
              <a:rPr lang="en-US" sz="2700">
                <a:latin typeface="Arial"/>
                <a:cs typeface="Arial"/>
              </a:rPr>
              <a:t> curve</a:t>
            </a:r>
          </a:p>
        </p:txBody>
      </p:sp>
      <p:sp>
        <p:nvSpPr>
          <p:cNvPr id="35848" name="Line 6"/>
          <p:cNvSpPr>
            <a:spLocks noChangeShapeType="1"/>
          </p:cNvSpPr>
          <p:nvPr/>
        </p:nvSpPr>
        <p:spPr bwMode="auto">
          <a:xfrm>
            <a:off x="893233" y="1666346"/>
            <a:ext cx="6981825" cy="0"/>
          </a:xfrm>
          <a:prstGeom prst="line">
            <a:avLst/>
          </a:prstGeom>
          <a:noFill/>
          <a:ln w="9525">
            <a:solidFill>
              <a:schemeClr val="tx1"/>
            </a:solidFill>
            <a:round/>
            <a:headEnd/>
            <a:tailEnd/>
          </a:ln>
        </p:spPr>
        <p:txBody>
          <a:bodyPr/>
          <a:lstStyle/>
          <a:p>
            <a:endParaRPr lang="en-US">
              <a:latin typeface="Arial"/>
              <a:cs typeface="Arial"/>
            </a:endParaRPr>
          </a:p>
        </p:txBody>
      </p:sp>
      <p:sp>
        <p:nvSpPr>
          <p:cNvPr id="3584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651216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045">
                                            <p:txEl>
                                              <p:pRg st="0" end="0"/>
                                            </p:txEl>
                                          </p:spTgt>
                                        </p:tgtEl>
                                        <p:attrNameLst>
                                          <p:attrName>style.visibility</p:attrName>
                                        </p:attrNameLst>
                                      </p:cBhvr>
                                      <p:to>
                                        <p:strVal val="visible"/>
                                      </p:to>
                                    </p:set>
                                    <p:animEffect transition="in" filter="wipe(left)">
                                      <p:cBhvr>
                                        <p:cTn id="7" dur="500"/>
                                        <p:tgtEl>
                                          <p:spTgt spid="870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7045">
                                            <p:txEl>
                                              <p:pRg st="1" end="1"/>
                                            </p:txEl>
                                          </p:spTgt>
                                        </p:tgtEl>
                                        <p:attrNameLst>
                                          <p:attrName>style.visibility</p:attrName>
                                        </p:attrNameLst>
                                      </p:cBhvr>
                                      <p:to>
                                        <p:strVal val="visible"/>
                                      </p:to>
                                    </p:set>
                                    <p:animEffect transition="in" filter="wipe(left)">
                                      <p:cBhvr>
                                        <p:cTn id="12" dur="500"/>
                                        <p:tgtEl>
                                          <p:spTgt spid="8704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7045">
                                            <p:txEl>
                                              <p:pRg st="2" end="2"/>
                                            </p:txEl>
                                          </p:spTgt>
                                        </p:tgtEl>
                                        <p:attrNameLst>
                                          <p:attrName>style.visibility</p:attrName>
                                        </p:attrNameLst>
                                      </p:cBhvr>
                                      <p:to>
                                        <p:strVal val="visible"/>
                                      </p:to>
                                    </p:set>
                                    <p:animEffect transition="in" filter="wipe(left)">
                                      <p:cBhvr>
                                        <p:cTn id="17" dur="500"/>
                                        <p:tgtEl>
                                          <p:spTgt spid="8704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7045">
                                            <p:txEl>
                                              <p:pRg st="3" end="3"/>
                                            </p:txEl>
                                          </p:spTgt>
                                        </p:tgtEl>
                                        <p:attrNameLst>
                                          <p:attrName>style.visibility</p:attrName>
                                        </p:attrNameLst>
                                      </p:cBhvr>
                                      <p:to>
                                        <p:strVal val="visible"/>
                                      </p:to>
                                    </p:set>
                                    <p:animEffect transition="in" filter="wipe(left)">
                                      <p:cBhvr>
                                        <p:cTn id="22" dur="500"/>
                                        <p:tgtEl>
                                          <p:spTgt spid="8704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7045">
                                            <p:txEl>
                                              <p:pRg st="4" end="4"/>
                                            </p:txEl>
                                          </p:spTgt>
                                        </p:tgtEl>
                                        <p:attrNameLst>
                                          <p:attrName>style.visibility</p:attrName>
                                        </p:attrNameLst>
                                      </p:cBhvr>
                                      <p:to>
                                        <p:strVal val="visible"/>
                                      </p:to>
                                    </p:set>
                                    <p:animEffect transition="in" filter="wipe(left)">
                                      <p:cBhvr>
                                        <p:cTn id="27" dur="500"/>
                                        <p:tgtEl>
                                          <p:spTgt spid="8704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7045">
                                            <p:txEl>
                                              <p:pRg st="5" end="5"/>
                                            </p:txEl>
                                          </p:spTgt>
                                        </p:tgtEl>
                                        <p:attrNameLst>
                                          <p:attrName>style.visibility</p:attrName>
                                        </p:attrNameLst>
                                      </p:cBhvr>
                                      <p:to>
                                        <p:strVal val="visible"/>
                                      </p:to>
                                    </p:set>
                                    <p:animEffect transition="in" filter="wipe(left)">
                                      <p:cBhvr>
                                        <p:cTn id="32" dur="500"/>
                                        <p:tgtEl>
                                          <p:spTgt spid="8704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lgn="l" eaLnBrk="1" hangingPunct="1">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1</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sz="4000" dirty="0">
                <a:solidFill>
                  <a:srgbClr val="CC9900"/>
                </a:solidFill>
                <a:cs typeface="Arial" charset="0"/>
              </a:rPr>
              <a:t>Demand curve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7" name="Rectangle 2"/>
          <p:cNvSpPr txBox="1">
            <a:spLocks noChangeArrowheads="1"/>
          </p:cNvSpPr>
          <p:nvPr/>
        </p:nvSpPr>
        <p:spPr>
          <a:xfrm>
            <a:off x="625475" y="2933700"/>
            <a:ext cx="4005263" cy="3157538"/>
          </a:xfrm>
          <a:prstGeom prst="rect">
            <a:avLst/>
          </a:prstGeom>
        </p:spPr>
        <p:txBody>
          <a:bodyPr vert="horz" lIns="91440" tIns="45720" rIns="91440" bIns="45720" rtlCol="0">
            <a:normAutofit/>
          </a:bodyPr>
          <a:lstStyle/>
          <a:p>
            <a:pPr marL="517525" marR="0" lvl="0" indent="-517525" algn="l" defTabSz="914400" rtl="0" eaLnBrk="1" fontAlgn="auto" latinLnBrk="0" hangingPunct="1">
              <a:lnSpc>
                <a:spcPct val="105000"/>
              </a:lnSpc>
              <a:spcBef>
                <a:spcPts val="1200"/>
              </a:spcBef>
              <a:spcAft>
                <a:spcPts val="0"/>
              </a:spcAft>
              <a:buClr>
                <a:srgbClr val="A3C167"/>
              </a:buClr>
              <a:buSzPct val="115000"/>
              <a:buFont typeface="Wingdings" pitchFamily="2" charset="2"/>
              <a:buNone/>
              <a:tabLst/>
              <a:defRPr/>
            </a:pPr>
            <a:r>
              <a:rPr kumimoji="0" lang="en-US" sz="2600" b="1" i="0" u="none" strike="noStrike" kern="1200" cap="none" spc="0" normalizeH="0" baseline="0" noProof="0" dirty="0">
                <a:ln>
                  <a:noFill/>
                </a:ln>
                <a:solidFill>
                  <a:srgbClr val="800000"/>
                </a:solidFill>
                <a:effectLst/>
                <a:uLnTx/>
                <a:uFillTx/>
                <a:latin typeface="Arial"/>
                <a:ea typeface="+mn-ea"/>
                <a:cs typeface="Arial"/>
              </a:rPr>
              <a:t>A.	</a:t>
            </a:r>
            <a:r>
              <a:rPr kumimoji="0" lang="en-US" sz="2700" b="0" i="0" u="none" strike="noStrike" kern="1200" cap="none" spc="0" normalizeH="0" baseline="0" noProof="0" dirty="0">
                <a:ln>
                  <a:noFill/>
                </a:ln>
                <a:solidFill>
                  <a:schemeClr val="tx1"/>
                </a:solidFill>
                <a:effectLst/>
                <a:uLnTx/>
                <a:uFillTx/>
                <a:latin typeface="Arial"/>
                <a:ea typeface="+mn-ea"/>
                <a:cs typeface="Arial"/>
              </a:rPr>
              <a:t>The price of iPods falls</a:t>
            </a:r>
          </a:p>
          <a:p>
            <a:pPr marL="517525" marR="0" lvl="0" indent="-517525" algn="l" defTabSz="914400" rtl="0" eaLnBrk="1" fontAlgn="auto" latinLnBrk="0" hangingPunct="1">
              <a:lnSpc>
                <a:spcPct val="105000"/>
              </a:lnSpc>
              <a:spcBef>
                <a:spcPts val="1200"/>
              </a:spcBef>
              <a:spcAft>
                <a:spcPts val="0"/>
              </a:spcAft>
              <a:buClr>
                <a:srgbClr val="A3C167"/>
              </a:buClr>
              <a:buSzPct val="115000"/>
              <a:buFont typeface="Wingdings" pitchFamily="2" charset="2"/>
              <a:buNone/>
              <a:tabLst/>
              <a:defRPr/>
            </a:pPr>
            <a:r>
              <a:rPr kumimoji="0" lang="en-US" sz="2600" b="1" i="0" u="none" strike="noStrike" kern="1200" cap="none" spc="0" normalizeH="0" baseline="0" noProof="0" dirty="0">
                <a:ln>
                  <a:noFill/>
                </a:ln>
                <a:solidFill>
                  <a:srgbClr val="800000"/>
                </a:solidFill>
                <a:effectLst/>
                <a:uLnTx/>
                <a:uFillTx/>
                <a:latin typeface="Arial"/>
                <a:ea typeface="+mn-ea"/>
                <a:cs typeface="Arial"/>
              </a:rPr>
              <a:t>B.</a:t>
            </a:r>
            <a:r>
              <a:rPr kumimoji="0" lang="en-US" sz="2600" b="1" i="0" u="none" strike="noStrike" kern="1200" cap="none" spc="0" normalizeH="0" baseline="0" noProof="0" dirty="0">
                <a:ln>
                  <a:noFill/>
                </a:ln>
                <a:solidFill>
                  <a:srgbClr val="C00000"/>
                </a:solidFill>
                <a:effectLst/>
                <a:uLnTx/>
                <a:uFillTx/>
                <a:latin typeface="Arial"/>
                <a:ea typeface="+mn-ea"/>
                <a:cs typeface="Arial"/>
              </a:rPr>
              <a:t>	</a:t>
            </a:r>
            <a:r>
              <a:rPr kumimoji="0" lang="en-US" sz="2700" b="0" i="0" u="none" strike="noStrike" kern="1200" cap="none" spc="0" normalizeH="0" baseline="0" noProof="0" dirty="0">
                <a:ln>
                  <a:noFill/>
                </a:ln>
                <a:solidFill>
                  <a:schemeClr val="tx1"/>
                </a:solidFill>
                <a:effectLst/>
                <a:uLnTx/>
                <a:uFillTx/>
                <a:latin typeface="Arial"/>
                <a:ea typeface="+mn-ea"/>
                <a:cs typeface="Arial"/>
              </a:rPr>
              <a:t>The price of music downloads falls</a:t>
            </a:r>
          </a:p>
          <a:p>
            <a:pPr marL="517525" marR="0" lvl="0" indent="-517525" algn="l" defTabSz="914400" rtl="0" eaLnBrk="1" fontAlgn="auto" latinLnBrk="0" hangingPunct="1">
              <a:lnSpc>
                <a:spcPct val="105000"/>
              </a:lnSpc>
              <a:spcBef>
                <a:spcPts val="1200"/>
              </a:spcBef>
              <a:spcAft>
                <a:spcPts val="0"/>
              </a:spcAft>
              <a:buClr>
                <a:srgbClr val="A3C167"/>
              </a:buClr>
              <a:buSzPct val="115000"/>
              <a:buFont typeface="Wingdings" pitchFamily="2" charset="2"/>
              <a:buNone/>
              <a:tabLst/>
              <a:defRPr/>
            </a:pPr>
            <a:r>
              <a:rPr kumimoji="0" lang="en-US" sz="2600" b="1" i="0" u="none" strike="noStrike" kern="1200" cap="none" spc="0" normalizeH="0" baseline="0" noProof="0" dirty="0">
                <a:ln>
                  <a:noFill/>
                </a:ln>
                <a:solidFill>
                  <a:srgbClr val="800000"/>
                </a:solidFill>
                <a:effectLst/>
                <a:uLnTx/>
                <a:uFillTx/>
                <a:latin typeface="Arial"/>
                <a:ea typeface="+mn-ea"/>
                <a:cs typeface="Arial"/>
              </a:rPr>
              <a:t>C.</a:t>
            </a:r>
            <a:r>
              <a:rPr kumimoji="0" lang="en-US" sz="2600" b="1" i="0" u="none" strike="noStrike" kern="1200" cap="none" spc="0" normalizeH="0" baseline="0" noProof="0" dirty="0">
                <a:ln>
                  <a:noFill/>
                </a:ln>
                <a:solidFill>
                  <a:srgbClr val="C00000"/>
                </a:solidFill>
                <a:effectLst/>
                <a:uLnTx/>
                <a:uFillTx/>
                <a:latin typeface="Arial"/>
                <a:ea typeface="+mn-ea"/>
                <a:cs typeface="Arial"/>
              </a:rPr>
              <a:t>	</a:t>
            </a:r>
            <a:r>
              <a:rPr kumimoji="0" lang="en-US" sz="2700" b="0" i="0" u="none" strike="noStrike" kern="1200" cap="none" spc="0" normalizeH="0" baseline="0" noProof="0" dirty="0">
                <a:ln>
                  <a:noFill/>
                </a:ln>
                <a:solidFill>
                  <a:schemeClr val="tx1"/>
                </a:solidFill>
                <a:effectLst/>
                <a:uLnTx/>
                <a:uFillTx/>
                <a:latin typeface="Arial"/>
                <a:ea typeface="+mn-ea"/>
                <a:cs typeface="Arial"/>
              </a:rPr>
              <a:t>The price of CDs falls</a:t>
            </a:r>
          </a:p>
        </p:txBody>
      </p:sp>
      <p:sp>
        <p:nvSpPr>
          <p:cNvPr id="8" name="Rectangle 7"/>
          <p:cNvSpPr>
            <a:spLocks noChangeArrowheads="1"/>
          </p:cNvSpPr>
          <p:nvPr/>
        </p:nvSpPr>
        <p:spPr bwMode="auto">
          <a:xfrm>
            <a:off x="617538" y="1381125"/>
            <a:ext cx="7646987" cy="1481138"/>
          </a:xfrm>
          <a:prstGeom prst="rect">
            <a:avLst/>
          </a:prstGeom>
          <a:noFill/>
          <a:ln w="9525">
            <a:noFill/>
            <a:miter lim="800000"/>
            <a:headEnd/>
            <a:tailEnd/>
          </a:ln>
        </p:spPr>
        <p:txBody>
          <a:bodyPr/>
          <a:lstStyle/>
          <a:p>
            <a:pPr>
              <a:lnSpc>
                <a:spcPct val="105000"/>
              </a:lnSpc>
              <a:spcBef>
                <a:spcPct val="60000"/>
              </a:spcBef>
              <a:buClr>
                <a:srgbClr val="00B85C"/>
              </a:buClr>
              <a:buSzPct val="120000"/>
              <a:buFont typeface="Wingdings" pitchFamily="2" charset="2"/>
              <a:buNone/>
            </a:pPr>
            <a:r>
              <a:rPr lang="en-US" sz="2700" dirty="0">
                <a:latin typeface="Arial"/>
                <a:cs typeface="Arial"/>
              </a:rPr>
              <a:t>Draw a demand curve for music downloads.  What happens to it in each of </a:t>
            </a:r>
            <a:br>
              <a:rPr lang="en-US" sz="2700" dirty="0">
                <a:latin typeface="Arial"/>
                <a:cs typeface="Arial"/>
              </a:rPr>
            </a:br>
            <a:r>
              <a:rPr lang="en-US" sz="2700" dirty="0">
                <a:latin typeface="Arial"/>
                <a:cs typeface="Arial"/>
              </a:rPr>
              <a:t>the following scenarios?  Why?</a:t>
            </a:r>
          </a:p>
        </p:txBody>
      </p:sp>
      <p:pic>
        <p:nvPicPr>
          <p:cNvPr id="9" name="Picture 1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913438" y="2226727"/>
            <a:ext cx="2584450" cy="3876159"/>
          </a:xfrm>
          <a:prstGeom prst="rect">
            <a:avLst/>
          </a:prstGeom>
          <a:noFill/>
          <a:ln w="9525">
            <a:solidFill>
              <a:schemeClr val="tx1"/>
            </a:solidFill>
            <a:miter lim="800000"/>
            <a:headEnd/>
            <a:tailEnd/>
          </a:ln>
        </p:spPr>
      </p:pic>
      <p:sp>
        <p:nvSpPr>
          <p:cNvPr id="3" name="Rectangle 2"/>
          <p:cNvSpPr/>
          <p:nvPr/>
        </p:nvSpPr>
        <p:spPr>
          <a:xfrm>
            <a:off x="7205663" y="6067078"/>
            <a:ext cx="1362874" cy="215444"/>
          </a:xfrm>
          <a:prstGeom prst="rect">
            <a:avLst/>
          </a:prstGeom>
        </p:spPr>
        <p:txBody>
          <a:bodyPr wrap="none">
            <a:spAutoFit/>
          </a:bodyPr>
          <a:lstStyle/>
          <a:p>
            <a:r>
              <a:rPr lang="en-US" sz="800" dirty="0">
                <a:solidFill>
                  <a:schemeClr val="bg1">
                    <a:lumMod val="50000"/>
                  </a:schemeClr>
                </a:solidFill>
              </a:rPr>
              <a:t>©Enyezdi/Shutterstock.com</a:t>
            </a:r>
          </a:p>
        </p:txBody>
      </p:sp>
    </p:spTree>
    <p:extLst>
      <p:ext uri="{BB962C8B-B14F-4D97-AF65-F5344CB8AC3E}">
        <p14:creationId xmlns:p14="http://schemas.microsoft.com/office/powerpoint/2010/main" val="407948947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1</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A.</a:t>
            </a:r>
            <a:r>
              <a:rPr lang="en-US" sz="4000" dirty="0">
                <a:solidFill>
                  <a:srgbClr val="CC9900"/>
                </a:solidFill>
                <a:cs typeface="Arial" charset="0"/>
              </a:rPr>
              <a:t>  Price of iPods falls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grpSp>
        <p:nvGrpSpPr>
          <p:cNvPr id="7" name="Group 8"/>
          <p:cNvGrpSpPr>
            <a:grpSpLocks/>
          </p:cNvGrpSpPr>
          <p:nvPr/>
        </p:nvGrpSpPr>
        <p:grpSpPr bwMode="auto">
          <a:xfrm>
            <a:off x="2951163" y="3543300"/>
            <a:ext cx="1254125" cy="2365375"/>
            <a:chOff x="1859" y="2232"/>
            <a:chExt cx="790" cy="1490"/>
          </a:xfrm>
        </p:grpSpPr>
        <p:grpSp>
          <p:nvGrpSpPr>
            <p:cNvPr id="8" name="Group 9"/>
            <p:cNvGrpSpPr>
              <a:grpSpLocks/>
            </p:cNvGrpSpPr>
            <p:nvPr/>
          </p:nvGrpSpPr>
          <p:grpSpPr bwMode="auto">
            <a:xfrm>
              <a:off x="1859" y="2232"/>
              <a:ext cx="599" cy="1243"/>
              <a:chOff x="357" y="2450"/>
              <a:chExt cx="795" cy="646"/>
            </a:xfrm>
          </p:grpSpPr>
          <p:sp>
            <p:nvSpPr>
              <p:cNvPr id="10" name="Line 10"/>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11" name="Line 11"/>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9" name="Text Box 12"/>
            <p:cNvSpPr txBox="1">
              <a:spLocks noChangeArrowheads="1"/>
            </p:cNvSpPr>
            <p:nvPr/>
          </p:nvSpPr>
          <p:spPr bwMode="auto">
            <a:xfrm>
              <a:off x="2269" y="3453"/>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2</a:t>
              </a:r>
            </a:p>
          </p:txBody>
        </p:sp>
      </p:grpSp>
      <p:grpSp>
        <p:nvGrpSpPr>
          <p:cNvPr id="12" name="Group 13"/>
          <p:cNvGrpSpPr>
            <a:grpSpLocks/>
          </p:cNvGrpSpPr>
          <p:nvPr/>
        </p:nvGrpSpPr>
        <p:grpSpPr bwMode="auto">
          <a:xfrm>
            <a:off x="142875" y="1546225"/>
            <a:ext cx="6386513" cy="4718050"/>
            <a:chOff x="90" y="974"/>
            <a:chExt cx="4023" cy="2972"/>
          </a:xfrm>
        </p:grpSpPr>
        <p:grpSp>
          <p:nvGrpSpPr>
            <p:cNvPr id="13" name="Group 14"/>
            <p:cNvGrpSpPr>
              <a:grpSpLocks/>
            </p:cNvGrpSpPr>
            <p:nvPr/>
          </p:nvGrpSpPr>
          <p:grpSpPr bwMode="auto">
            <a:xfrm>
              <a:off x="1023" y="1097"/>
              <a:ext cx="2970" cy="2378"/>
              <a:chOff x="2602" y="1083"/>
              <a:chExt cx="3055" cy="2115"/>
            </a:xfrm>
          </p:grpSpPr>
          <p:sp>
            <p:nvSpPr>
              <p:cNvPr id="16" name="Line 15"/>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p>
            </p:txBody>
          </p:sp>
          <p:sp>
            <p:nvSpPr>
              <p:cNvPr id="17" name="Line 16"/>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p>
            </p:txBody>
          </p:sp>
        </p:grpSp>
        <p:sp>
          <p:nvSpPr>
            <p:cNvPr id="14" name="Text Box 17"/>
            <p:cNvSpPr txBox="1">
              <a:spLocks noChangeArrowheads="1"/>
            </p:cNvSpPr>
            <p:nvPr/>
          </p:nvSpPr>
          <p:spPr bwMode="auto">
            <a:xfrm>
              <a:off x="90" y="974"/>
              <a:ext cx="893" cy="911"/>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music down-loads</a:t>
              </a:r>
            </a:p>
          </p:txBody>
        </p:sp>
        <p:sp>
          <p:nvSpPr>
            <p:cNvPr id="15" name="Text Box 18"/>
            <p:cNvSpPr txBox="1">
              <a:spLocks noChangeArrowheads="1"/>
            </p:cNvSpPr>
            <p:nvPr/>
          </p:nvSpPr>
          <p:spPr bwMode="auto">
            <a:xfrm>
              <a:off x="2453" y="3466"/>
              <a:ext cx="1660" cy="48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a:t>
              </a:r>
              <a:br>
                <a:rPr lang="en-US" sz="2200">
                  <a:latin typeface="Arial"/>
                  <a:cs typeface="Arial"/>
                </a:rPr>
              </a:br>
              <a:r>
                <a:rPr lang="en-US" sz="2200">
                  <a:latin typeface="Arial"/>
                  <a:cs typeface="Arial"/>
                </a:rPr>
                <a:t>music downloads</a:t>
              </a:r>
            </a:p>
          </p:txBody>
        </p:sp>
      </p:grpSp>
      <p:grpSp>
        <p:nvGrpSpPr>
          <p:cNvPr id="18" name="Group 19"/>
          <p:cNvGrpSpPr>
            <a:grpSpLocks/>
          </p:cNvGrpSpPr>
          <p:nvPr/>
        </p:nvGrpSpPr>
        <p:grpSpPr bwMode="auto">
          <a:xfrm>
            <a:off x="1806575" y="2136775"/>
            <a:ext cx="2732088" cy="3149600"/>
            <a:chOff x="1138" y="1346"/>
            <a:chExt cx="1721" cy="1984"/>
          </a:xfrm>
        </p:grpSpPr>
        <p:sp>
          <p:nvSpPr>
            <p:cNvPr id="19" name="Line 20"/>
            <p:cNvSpPr>
              <a:spLocks noChangeShapeType="1"/>
            </p:cNvSpPr>
            <p:nvPr/>
          </p:nvSpPr>
          <p:spPr bwMode="auto">
            <a:xfrm>
              <a:off x="1138" y="1346"/>
              <a:ext cx="1412" cy="1756"/>
            </a:xfrm>
            <a:prstGeom prst="line">
              <a:avLst/>
            </a:prstGeom>
            <a:noFill/>
            <a:ln w="38100">
              <a:solidFill>
                <a:schemeClr val="tx1"/>
              </a:solidFill>
              <a:round/>
              <a:headEnd/>
              <a:tailEnd/>
            </a:ln>
          </p:spPr>
          <p:txBody>
            <a:bodyPr/>
            <a:lstStyle/>
            <a:p>
              <a:endParaRPr lang="en-US"/>
            </a:p>
          </p:txBody>
        </p:sp>
        <p:sp>
          <p:nvSpPr>
            <p:cNvPr id="20" name="Text Box 21"/>
            <p:cNvSpPr txBox="1">
              <a:spLocks noChangeArrowheads="1"/>
            </p:cNvSpPr>
            <p:nvPr/>
          </p:nvSpPr>
          <p:spPr bwMode="auto">
            <a:xfrm>
              <a:off x="2479" y="3061"/>
              <a:ext cx="380" cy="269"/>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cs typeface="Arial" charset="0"/>
                </a:rPr>
                <a:t>D</a:t>
              </a:r>
              <a:r>
                <a:rPr lang="en-US" sz="2200" b="1" baseline="-25000">
                  <a:latin typeface="Tahoma" pitchFamily="34" charset="0"/>
                  <a:cs typeface="Arial" charset="0"/>
                </a:rPr>
                <a:t>1</a:t>
              </a:r>
            </a:p>
          </p:txBody>
        </p:sp>
      </p:grpSp>
      <p:grpSp>
        <p:nvGrpSpPr>
          <p:cNvPr id="21" name="Group 22"/>
          <p:cNvGrpSpPr>
            <a:grpSpLocks/>
          </p:cNvGrpSpPr>
          <p:nvPr/>
        </p:nvGrpSpPr>
        <p:grpSpPr bwMode="auto">
          <a:xfrm>
            <a:off x="2759075" y="2138363"/>
            <a:ext cx="2732088" cy="3092450"/>
            <a:chOff x="1738" y="1347"/>
            <a:chExt cx="1721" cy="1948"/>
          </a:xfrm>
        </p:grpSpPr>
        <p:sp>
          <p:nvSpPr>
            <p:cNvPr id="22" name="Line 23"/>
            <p:cNvSpPr>
              <a:spLocks noChangeShapeType="1"/>
            </p:cNvSpPr>
            <p:nvPr/>
          </p:nvSpPr>
          <p:spPr bwMode="auto">
            <a:xfrm>
              <a:off x="1738" y="1347"/>
              <a:ext cx="1412" cy="1756"/>
            </a:xfrm>
            <a:prstGeom prst="line">
              <a:avLst/>
            </a:prstGeom>
            <a:noFill/>
            <a:ln w="38100">
              <a:solidFill>
                <a:srgbClr val="339966"/>
              </a:solidFill>
              <a:round/>
              <a:headEnd/>
              <a:tailEnd/>
            </a:ln>
          </p:spPr>
          <p:txBody>
            <a:bodyPr/>
            <a:lstStyle/>
            <a:p>
              <a:endParaRPr lang="en-US"/>
            </a:p>
          </p:txBody>
        </p:sp>
        <p:sp>
          <p:nvSpPr>
            <p:cNvPr id="23" name="Text Box 24"/>
            <p:cNvSpPr txBox="1">
              <a:spLocks noChangeArrowheads="1"/>
            </p:cNvSpPr>
            <p:nvPr/>
          </p:nvSpPr>
          <p:spPr bwMode="auto">
            <a:xfrm>
              <a:off x="3079" y="3026"/>
              <a:ext cx="380" cy="269"/>
            </a:xfrm>
            <a:prstGeom prst="rect">
              <a:avLst/>
            </a:prstGeom>
            <a:noFill/>
            <a:ln w="9525">
              <a:noFill/>
              <a:miter lim="800000"/>
              <a:headEnd/>
              <a:tailEnd/>
            </a:ln>
          </p:spPr>
          <p:txBody>
            <a:bodyPr>
              <a:spAutoFit/>
            </a:bodyPr>
            <a:lstStyle/>
            <a:p>
              <a:pPr>
                <a:spcBef>
                  <a:spcPct val="50000"/>
                </a:spcBef>
              </a:pPr>
              <a:r>
                <a:rPr lang="en-US" sz="2200" b="1" i="1">
                  <a:solidFill>
                    <a:srgbClr val="006600"/>
                  </a:solidFill>
                  <a:latin typeface="Tahoma" pitchFamily="34" charset="0"/>
                  <a:cs typeface="Arial" charset="0"/>
                </a:rPr>
                <a:t>D</a:t>
              </a:r>
              <a:r>
                <a:rPr lang="en-US" sz="2200" b="1" baseline="-25000">
                  <a:solidFill>
                    <a:srgbClr val="006600"/>
                  </a:solidFill>
                  <a:latin typeface="Tahoma" pitchFamily="34" charset="0"/>
                  <a:cs typeface="Arial" charset="0"/>
                </a:rPr>
                <a:t>2</a:t>
              </a:r>
            </a:p>
          </p:txBody>
        </p:sp>
      </p:grpSp>
      <p:grpSp>
        <p:nvGrpSpPr>
          <p:cNvPr id="24" name="Group 25"/>
          <p:cNvGrpSpPr>
            <a:grpSpLocks/>
          </p:cNvGrpSpPr>
          <p:nvPr/>
        </p:nvGrpSpPr>
        <p:grpSpPr bwMode="auto">
          <a:xfrm>
            <a:off x="3005138" y="3473450"/>
            <a:ext cx="960437" cy="138113"/>
            <a:chOff x="1893" y="2188"/>
            <a:chExt cx="605" cy="87"/>
          </a:xfrm>
        </p:grpSpPr>
        <p:sp>
          <p:nvSpPr>
            <p:cNvPr id="25" name="Line 26"/>
            <p:cNvSpPr>
              <a:spLocks noChangeShapeType="1"/>
            </p:cNvSpPr>
            <p:nvPr/>
          </p:nvSpPr>
          <p:spPr bwMode="auto">
            <a:xfrm>
              <a:off x="1893" y="2231"/>
              <a:ext cx="519" cy="0"/>
            </a:xfrm>
            <a:prstGeom prst="line">
              <a:avLst/>
            </a:prstGeom>
            <a:noFill/>
            <a:ln w="44450">
              <a:solidFill>
                <a:srgbClr val="00CC00"/>
              </a:solidFill>
              <a:round/>
              <a:headEnd/>
              <a:tailEnd type="triangle" w="lg" len="lg"/>
            </a:ln>
          </p:spPr>
          <p:txBody>
            <a:bodyPr/>
            <a:lstStyle/>
            <a:p>
              <a:endParaRPr lang="en-US"/>
            </a:p>
          </p:txBody>
        </p:sp>
        <p:sp>
          <p:nvSpPr>
            <p:cNvPr id="26" name="Oval 27"/>
            <p:cNvSpPr>
              <a:spLocks noChangeArrowheads="1"/>
            </p:cNvSpPr>
            <p:nvPr/>
          </p:nvSpPr>
          <p:spPr bwMode="auto">
            <a:xfrm>
              <a:off x="2410" y="2188"/>
              <a:ext cx="88" cy="87"/>
            </a:xfrm>
            <a:prstGeom prst="ellipse">
              <a:avLst/>
            </a:prstGeom>
            <a:solidFill>
              <a:srgbClr val="00CC00"/>
            </a:solidFill>
            <a:ln w="9525">
              <a:noFill/>
              <a:prstDash val="dash"/>
              <a:round/>
              <a:headEnd/>
              <a:tailEnd/>
            </a:ln>
          </p:spPr>
          <p:txBody>
            <a:bodyPr wrap="none" anchor="ctr"/>
            <a:lstStyle/>
            <a:p>
              <a:endParaRPr lang="en-US">
                <a:cs typeface="Arial" charset="0"/>
              </a:endParaRPr>
            </a:p>
          </p:txBody>
        </p:sp>
      </p:grpSp>
      <p:grpSp>
        <p:nvGrpSpPr>
          <p:cNvPr id="27" name="Group 28"/>
          <p:cNvGrpSpPr>
            <a:grpSpLocks/>
          </p:cNvGrpSpPr>
          <p:nvPr/>
        </p:nvGrpSpPr>
        <p:grpSpPr bwMode="auto">
          <a:xfrm>
            <a:off x="1050925" y="3317875"/>
            <a:ext cx="2176463" cy="2606675"/>
            <a:chOff x="662" y="2090"/>
            <a:chExt cx="1371" cy="1642"/>
          </a:xfrm>
        </p:grpSpPr>
        <p:grpSp>
          <p:nvGrpSpPr>
            <p:cNvPr id="28" name="Group 29"/>
            <p:cNvGrpSpPr>
              <a:grpSpLocks/>
            </p:cNvGrpSpPr>
            <p:nvPr/>
          </p:nvGrpSpPr>
          <p:grpSpPr bwMode="auto">
            <a:xfrm>
              <a:off x="1026" y="2228"/>
              <a:ext cx="819" cy="1243"/>
              <a:chOff x="357" y="2450"/>
              <a:chExt cx="795" cy="646"/>
            </a:xfrm>
          </p:grpSpPr>
          <p:sp>
            <p:nvSpPr>
              <p:cNvPr id="32" name="Line 30"/>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33" name="Line 31"/>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9" name="Oval 32"/>
            <p:cNvSpPr>
              <a:spLocks noChangeArrowheads="1"/>
            </p:cNvSpPr>
            <p:nvPr/>
          </p:nvSpPr>
          <p:spPr bwMode="auto">
            <a:xfrm>
              <a:off x="1802" y="2190"/>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30" name="Text Box 33"/>
            <p:cNvSpPr txBox="1">
              <a:spLocks noChangeArrowheads="1"/>
            </p:cNvSpPr>
            <p:nvPr/>
          </p:nvSpPr>
          <p:spPr bwMode="auto">
            <a:xfrm>
              <a:off x="662" y="2090"/>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1</a:t>
              </a:r>
            </a:p>
          </p:txBody>
        </p:sp>
        <p:sp>
          <p:nvSpPr>
            <p:cNvPr id="31" name="Text Box 34"/>
            <p:cNvSpPr txBox="1">
              <a:spLocks noChangeArrowheads="1"/>
            </p:cNvSpPr>
            <p:nvPr/>
          </p:nvSpPr>
          <p:spPr bwMode="auto">
            <a:xfrm>
              <a:off x="1653" y="3463"/>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1</a:t>
              </a:r>
            </a:p>
          </p:txBody>
        </p:sp>
      </p:grpSp>
      <p:sp>
        <p:nvSpPr>
          <p:cNvPr id="34" name="Text Box 35"/>
          <p:cNvSpPr txBox="1">
            <a:spLocks noChangeArrowheads="1"/>
          </p:cNvSpPr>
          <p:nvPr/>
        </p:nvSpPr>
        <p:spPr bwMode="auto">
          <a:xfrm>
            <a:off x="5794375" y="1219200"/>
            <a:ext cx="2962275" cy="3659188"/>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dirty="0">
                <a:latin typeface="Arial"/>
                <a:cs typeface="Arial"/>
              </a:rPr>
              <a:t>Music downloads and iPods are complements. </a:t>
            </a:r>
          </a:p>
          <a:p>
            <a:pPr>
              <a:lnSpc>
                <a:spcPct val="105000"/>
              </a:lnSpc>
              <a:spcBef>
                <a:spcPct val="30000"/>
              </a:spcBef>
              <a:defRPr/>
            </a:pPr>
            <a:r>
              <a:rPr lang="en-US" sz="2600" dirty="0">
                <a:latin typeface="Arial"/>
                <a:cs typeface="Arial"/>
              </a:rPr>
              <a:t>A fall in price of iPods shifts the demand curve for music downloads </a:t>
            </a:r>
            <a:br>
              <a:rPr lang="en-US" sz="2600" dirty="0">
                <a:latin typeface="Arial"/>
                <a:cs typeface="Arial"/>
              </a:rPr>
            </a:br>
            <a:r>
              <a:rPr lang="en-US" sz="2600" dirty="0">
                <a:latin typeface="Arial"/>
                <a:cs typeface="Arial"/>
              </a:rPr>
              <a:t>to the right.</a:t>
            </a:r>
          </a:p>
        </p:txBody>
      </p:sp>
    </p:spTree>
    <p:extLst>
      <p:ext uri="{BB962C8B-B14F-4D97-AF65-F5344CB8AC3E}">
        <p14:creationId xmlns:p14="http://schemas.microsoft.com/office/powerpoint/2010/main" val="25287328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strips(downRight)">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500"/>
                            </p:stCondLst>
                            <p:childTnLst>
                              <p:par>
                                <p:cTn id="29" presetID="18" presetClass="entr" presetSubtype="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strips(downRight)">
                                      <p:cBhvr>
                                        <p:cTn id="31" dur="500"/>
                                        <p:tgtEl>
                                          <p:spTgt spid="21"/>
                                        </p:tgtEl>
                                      </p:cBhvr>
                                    </p:animEffect>
                                  </p:childTnLst>
                                </p:cTn>
                              </p:par>
                            </p:childTnLst>
                          </p:cTn>
                        </p:par>
                        <p:par>
                          <p:cTn id="32" fill="hold">
                            <p:stCondLst>
                              <p:cond delay="1000"/>
                            </p:stCondLst>
                            <p:childTnLst>
                              <p:par>
                                <p:cTn id="33" presetID="18" presetClass="entr" presetSubtype="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strips(downRight)">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lgn="l" eaLnBrk="1" hangingPunct="1">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1</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B.</a:t>
            </a:r>
            <a:r>
              <a:rPr lang="en-US" sz="4000" dirty="0">
                <a:solidFill>
                  <a:srgbClr val="CC9900"/>
                </a:solidFill>
                <a:cs typeface="Arial" charset="0"/>
              </a:rPr>
              <a:t>  Price of music downloads falls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7" name="Text Box 8"/>
          <p:cNvSpPr txBox="1">
            <a:spLocks noChangeArrowheads="1"/>
          </p:cNvSpPr>
          <p:nvPr/>
        </p:nvSpPr>
        <p:spPr bwMode="auto">
          <a:xfrm>
            <a:off x="4857750" y="1814513"/>
            <a:ext cx="3408363" cy="235108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dirty="0">
                <a:latin typeface="Arial"/>
                <a:cs typeface="Arial"/>
              </a:rPr>
              <a:t>The </a:t>
            </a:r>
            <a:r>
              <a:rPr lang="en-US" sz="2600" b="1" i="1" dirty="0">
                <a:latin typeface="Arial"/>
                <a:cs typeface="Arial"/>
              </a:rPr>
              <a:t>D</a:t>
            </a:r>
            <a:r>
              <a:rPr lang="en-US" sz="2600" dirty="0">
                <a:latin typeface="Arial"/>
                <a:cs typeface="Arial"/>
              </a:rPr>
              <a:t> curve </a:t>
            </a:r>
            <a:br>
              <a:rPr lang="en-US" sz="2600" dirty="0">
                <a:latin typeface="Arial"/>
                <a:cs typeface="Arial"/>
              </a:rPr>
            </a:br>
            <a:r>
              <a:rPr lang="en-US" sz="2600" dirty="0">
                <a:latin typeface="Arial"/>
                <a:cs typeface="Arial"/>
              </a:rPr>
              <a:t>does not shift.  </a:t>
            </a:r>
          </a:p>
          <a:p>
            <a:pPr>
              <a:lnSpc>
                <a:spcPct val="105000"/>
              </a:lnSpc>
              <a:spcBef>
                <a:spcPct val="25000"/>
              </a:spcBef>
              <a:defRPr/>
            </a:pPr>
            <a:r>
              <a:rPr lang="en-US" sz="2600" dirty="0">
                <a:latin typeface="Arial"/>
                <a:cs typeface="Arial"/>
              </a:rPr>
              <a:t>Move down along curve to a point with lower </a:t>
            </a:r>
            <a:r>
              <a:rPr lang="en-US" sz="2600" b="1" i="1" dirty="0">
                <a:latin typeface="Arial"/>
                <a:cs typeface="Arial"/>
              </a:rPr>
              <a:t>P</a:t>
            </a:r>
            <a:r>
              <a:rPr lang="en-US" sz="2600" dirty="0">
                <a:latin typeface="Arial"/>
                <a:cs typeface="Arial"/>
              </a:rPr>
              <a:t>, higher </a:t>
            </a:r>
            <a:r>
              <a:rPr lang="en-US" sz="2600" b="1" i="1" dirty="0">
                <a:latin typeface="Arial"/>
                <a:cs typeface="Arial"/>
              </a:rPr>
              <a:t>Q</a:t>
            </a:r>
            <a:r>
              <a:rPr lang="en-US" sz="2600" dirty="0">
                <a:latin typeface="Arial"/>
                <a:cs typeface="Arial"/>
              </a:rPr>
              <a:t>. </a:t>
            </a:r>
          </a:p>
        </p:txBody>
      </p:sp>
      <p:grpSp>
        <p:nvGrpSpPr>
          <p:cNvPr id="8" name="Group 9"/>
          <p:cNvGrpSpPr>
            <a:grpSpLocks/>
          </p:cNvGrpSpPr>
          <p:nvPr/>
        </p:nvGrpSpPr>
        <p:grpSpPr bwMode="auto">
          <a:xfrm>
            <a:off x="1624013" y="1741488"/>
            <a:ext cx="4714875" cy="3775075"/>
            <a:chOff x="2602" y="1083"/>
            <a:chExt cx="3055" cy="2115"/>
          </a:xfrm>
        </p:grpSpPr>
        <p:sp>
          <p:nvSpPr>
            <p:cNvPr id="9" name="Line 10"/>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p>
          </p:txBody>
        </p:sp>
        <p:sp>
          <p:nvSpPr>
            <p:cNvPr id="10" name="Line 11"/>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p>
          </p:txBody>
        </p:sp>
      </p:grpSp>
      <p:sp>
        <p:nvSpPr>
          <p:cNvPr id="11" name="Text Box 12"/>
          <p:cNvSpPr txBox="1">
            <a:spLocks noChangeArrowheads="1"/>
          </p:cNvSpPr>
          <p:nvPr/>
        </p:nvSpPr>
        <p:spPr bwMode="auto">
          <a:xfrm>
            <a:off x="260350" y="1546225"/>
            <a:ext cx="1300163" cy="1446550"/>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music down-loads</a:t>
            </a:r>
          </a:p>
        </p:txBody>
      </p:sp>
      <p:sp>
        <p:nvSpPr>
          <p:cNvPr id="12" name="Text Box 13"/>
          <p:cNvSpPr txBox="1">
            <a:spLocks noChangeArrowheads="1"/>
          </p:cNvSpPr>
          <p:nvPr/>
        </p:nvSpPr>
        <p:spPr bwMode="auto">
          <a:xfrm>
            <a:off x="3894138" y="5502275"/>
            <a:ext cx="2635250" cy="76200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a:t>
            </a:r>
            <a:br>
              <a:rPr lang="en-US" sz="2200">
                <a:latin typeface="Arial"/>
                <a:cs typeface="Arial"/>
              </a:rPr>
            </a:br>
            <a:r>
              <a:rPr lang="en-US" sz="2200">
                <a:latin typeface="Arial"/>
                <a:cs typeface="Arial"/>
              </a:rPr>
              <a:t>music downloads</a:t>
            </a:r>
          </a:p>
        </p:txBody>
      </p:sp>
      <p:sp>
        <p:nvSpPr>
          <p:cNvPr id="13" name="Line 14"/>
          <p:cNvSpPr>
            <a:spLocks noChangeShapeType="1"/>
          </p:cNvSpPr>
          <p:nvPr/>
        </p:nvSpPr>
        <p:spPr bwMode="auto">
          <a:xfrm>
            <a:off x="1806575" y="2136775"/>
            <a:ext cx="2241550" cy="2787650"/>
          </a:xfrm>
          <a:prstGeom prst="line">
            <a:avLst/>
          </a:prstGeom>
          <a:noFill/>
          <a:ln w="38100">
            <a:solidFill>
              <a:schemeClr val="tx1"/>
            </a:solidFill>
            <a:round/>
            <a:headEnd/>
            <a:tailEnd/>
          </a:ln>
        </p:spPr>
        <p:txBody>
          <a:bodyPr/>
          <a:lstStyle/>
          <a:p>
            <a:endParaRPr lang="en-US"/>
          </a:p>
        </p:txBody>
      </p:sp>
      <p:sp>
        <p:nvSpPr>
          <p:cNvPr id="14" name="Text Box 15"/>
          <p:cNvSpPr txBox="1">
            <a:spLocks noChangeArrowheads="1"/>
          </p:cNvSpPr>
          <p:nvPr/>
        </p:nvSpPr>
        <p:spPr bwMode="auto">
          <a:xfrm>
            <a:off x="3935413" y="4859338"/>
            <a:ext cx="603250" cy="427037"/>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cs typeface="Arial" charset="0"/>
              </a:rPr>
              <a:t>D</a:t>
            </a:r>
            <a:r>
              <a:rPr lang="en-US" sz="2200" b="1" baseline="-25000">
                <a:latin typeface="Tahoma" pitchFamily="34" charset="0"/>
                <a:cs typeface="Arial" charset="0"/>
              </a:rPr>
              <a:t>1</a:t>
            </a:r>
          </a:p>
        </p:txBody>
      </p:sp>
      <p:grpSp>
        <p:nvGrpSpPr>
          <p:cNvPr id="15" name="Group 16"/>
          <p:cNvGrpSpPr>
            <a:grpSpLocks/>
          </p:cNvGrpSpPr>
          <p:nvPr/>
        </p:nvGrpSpPr>
        <p:grpSpPr bwMode="auto">
          <a:xfrm>
            <a:off x="1628775" y="3536950"/>
            <a:ext cx="1300163" cy="1973263"/>
            <a:chOff x="357" y="2450"/>
            <a:chExt cx="795" cy="646"/>
          </a:xfrm>
        </p:grpSpPr>
        <p:sp>
          <p:nvSpPr>
            <p:cNvPr id="16" name="Line 17"/>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17" name="Line 18"/>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18" name="Oval 19"/>
          <p:cNvSpPr>
            <a:spLocks noChangeArrowheads="1"/>
          </p:cNvSpPr>
          <p:nvPr/>
        </p:nvSpPr>
        <p:spPr bwMode="auto">
          <a:xfrm>
            <a:off x="2860675" y="3476625"/>
            <a:ext cx="139700" cy="138113"/>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19" name="Line 20"/>
          <p:cNvSpPr>
            <a:spLocks noChangeShapeType="1"/>
          </p:cNvSpPr>
          <p:nvPr/>
        </p:nvSpPr>
        <p:spPr bwMode="auto">
          <a:xfrm rot="5400000">
            <a:off x="1416050" y="3897313"/>
            <a:ext cx="704850" cy="0"/>
          </a:xfrm>
          <a:prstGeom prst="line">
            <a:avLst/>
          </a:prstGeom>
          <a:noFill/>
          <a:ln w="38100">
            <a:solidFill>
              <a:srgbClr val="003399"/>
            </a:solidFill>
            <a:round/>
            <a:headEnd/>
            <a:tailEnd type="triangle" w="lg" len="lg"/>
          </a:ln>
        </p:spPr>
        <p:txBody>
          <a:bodyPr/>
          <a:lstStyle/>
          <a:p>
            <a:endParaRPr lang="en-US"/>
          </a:p>
        </p:txBody>
      </p:sp>
      <p:sp>
        <p:nvSpPr>
          <p:cNvPr id="20" name="Text Box 21"/>
          <p:cNvSpPr txBox="1">
            <a:spLocks noChangeArrowheads="1"/>
          </p:cNvSpPr>
          <p:nvPr/>
        </p:nvSpPr>
        <p:spPr bwMode="auto">
          <a:xfrm>
            <a:off x="1050925" y="3317875"/>
            <a:ext cx="603250" cy="427038"/>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1</a:t>
            </a:r>
          </a:p>
        </p:txBody>
      </p:sp>
      <p:sp>
        <p:nvSpPr>
          <p:cNvPr id="21" name="Text Box 22"/>
          <p:cNvSpPr txBox="1">
            <a:spLocks noChangeArrowheads="1"/>
          </p:cNvSpPr>
          <p:nvPr/>
        </p:nvSpPr>
        <p:spPr bwMode="auto">
          <a:xfrm>
            <a:off x="2590800" y="5497513"/>
            <a:ext cx="603250" cy="427037"/>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1</a:t>
            </a:r>
          </a:p>
        </p:txBody>
      </p:sp>
      <p:grpSp>
        <p:nvGrpSpPr>
          <p:cNvPr id="22" name="Group 23"/>
          <p:cNvGrpSpPr>
            <a:grpSpLocks/>
          </p:cNvGrpSpPr>
          <p:nvPr/>
        </p:nvGrpSpPr>
        <p:grpSpPr bwMode="auto">
          <a:xfrm>
            <a:off x="1058863" y="4025900"/>
            <a:ext cx="2790825" cy="1882775"/>
            <a:chOff x="667" y="2536"/>
            <a:chExt cx="1758" cy="1186"/>
          </a:xfrm>
        </p:grpSpPr>
        <p:sp>
          <p:nvSpPr>
            <p:cNvPr id="23" name="Oval 24"/>
            <p:cNvSpPr>
              <a:spLocks noChangeArrowheads="1"/>
            </p:cNvSpPr>
            <p:nvPr/>
          </p:nvSpPr>
          <p:spPr bwMode="auto">
            <a:xfrm>
              <a:off x="2162" y="2637"/>
              <a:ext cx="88" cy="87"/>
            </a:xfrm>
            <a:prstGeom prst="ellipse">
              <a:avLst/>
            </a:prstGeom>
            <a:solidFill>
              <a:srgbClr val="0000FF"/>
            </a:solidFill>
            <a:ln w="9525">
              <a:noFill/>
              <a:prstDash val="dash"/>
              <a:round/>
              <a:headEnd/>
              <a:tailEnd/>
            </a:ln>
          </p:spPr>
          <p:txBody>
            <a:bodyPr wrap="none" anchor="ctr"/>
            <a:lstStyle/>
            <a:p>
              <a:endParaRPr lang="en-US">
                <a:cs typeface="Arial" charset="0"/>
              </a:endParaRPr>
            </a:p>
          </p:txBody>
        </p:sp>
        <p:grpSp>
          <p:nvGrpSpPr>
            <p:cNvPr id="24" name="Group 25"/>
            <p:cNvGrpSpPr>
              <a:grpSpLocks/>
            </p:cNvGrpSpPr>
            <p:nvPr/>
          </p:nvGrpSpPr>
          <p:grpSpPr bwMode="auto">
            <a:xfrm>
              <a:off x="667" y="2536"/>
              <a:ext cx="1758" cy="1186"/>
              <a:chOff x="667" y="2536"/>
              <a:chExt cx="1758" cy="1186"/>
            </a:xfrm>
          </p:grpSpPr>
          <p:sp>
            <p:nvSpPr>
              <p:cNvPr id="25" name="Line 26"/>
              <p:cNvSpPr>
                <a:spLocks noChangeShapeType="1"/>
              </p:cNvSpPr>
              <p:nvPr/>
            </p:nvSpPr>
            <p:spPr bwMode="auto">
              <a:xfrm>
                <a:off x="1844" y="3393"/>
                <a:ext cx="361" cy="0"/>
              </a:xfrm>
              <a:prstGeom prst="line">
                <a:avLst/>
              </a:prstGeom>
              <a:noFill/>
              <a:ln w="38100">
                <a:solidFill>
                  <a:srgbClr val="003399"/>
                </a:solidFill>
                <a:round/>
                <a:headEnd/>
                <a:tailEnd type="triangle" w="lg" len="lg"/>
              </a:ln>
            </p:spPr>
            <p:txBody>
              <a:bodyPr/>
              <a:lstStyle/>
              <a:p>
                <a:endParaRPr lang="en-US"/>
              </a:p>
            </p:txBody>
          </p:sp>
          <p:grpSp>
            <p:nvGrpSpPr>
              <p:cNvPr id="26" name="Group 27"/>
              <p:cNvGrpSpPr>
                <a:grpSpLocks/>
              </p:cNvGrpSpPr>
              <p:nvPr/>
            </p:nvGrpSpPr>
            <p:grpSpPr bwMode="auto">
              <a:xfrm>
                <a:off x="667" y="2536"/>
                <a:ext cx="1758" cy="1186"/>
                <a:chOff x="667" y="2536"/>
                <a:chExt cx="1758" cy="1186"/>
              </a:xfrm>
            </p:grpSpPr>
            <p:grpSp>
              <p:nvGrpSpPr>
                <p:cNvPr id="27" name="Group 28"/>
                <p:cNvGrpSpPr>
                  <a:grpSpLocks/>
                </p:cNvGrpSpPr>
                <p:nvPr/>
              </p:nvGrpSpPr>
              <p:grpSpPr bwMode="auto">
                <a:xfrm>
                  <a:off x="1023" y="2678"/>
                  <a:ext cx="1182" cy="796"/>
                  <a:chOff x="357" y="2450"/>
                  <a:chExt cx="795" cy="646"/>
                </a:xfrm>
              </p:grpSpPr>
              <p:sp>
                <p:nvSpPr>
                  <p:cNvPr id="30" name="Line 29"/>
                  <p:cNvSpPr>
                    <a:spLocks noChangeShapeType="1"/>
                  </p:cNvSpPr>
                  <p:nvPr/>
                </p:nvSpPr>
                <p:spPr bwMode="auto">
                  <a:xfrm>
                    <a:off x="357" y="2450"/>
                    <a:ext cx="795" cy="0"/>
                  </a:xfrm>
                  <a:prstGeom prst="line">
                    <a:avLst/>
                  </a:prstGeom>
                  <a:noFill/>
                  <a:ln w="9525">
                    <a:solidFill>
                      <a:srgbClr val="0000FF"/>
                    </a:solidFill>
                    <a:prstDash val="lgDash"/>
                    <a:round/>
                    <a:headEnd/>
                    <a:tailEnd/>
                  </a:ln>
                </p:spPr>
                <p:txBody>
                  <a:bodyPr/>
                  <a:lstStyle/>
                  <a:p>
                    <a:endParaRPr lang="en-US"/>
                  </a:p>
                </p:txBody>
              </p:sp>
              <p:sp>
                <p:nvSpPr>
                  <p:cNvPr id="31" name="Line 30"/>
                  <p:cNvSpPr>
                    <a:spLocks noChangeShapeType="1"/>
                  </p:cNvSpPr>
                  <p:nvPr/>
                </p:nvSpPr>
                <p:spPr bwMode="auto">
                  <a:xfrm>
                    <a:off x="1152" y="2451"/>
                    <a:ext cx="0" cy="645"/>
                  </a:xfrm>
                  <a:prstGeom prst="line">
                    <a:avLst/>
                  </a:prstGeom>
                  <a:noFill/>
                  <a:ln w="9525">
                    <a:solidFill>
                      <a:srgbClr val="0000FF"/>
                    </a:solidFill>
                    <a:prstDash val="lgDash"/>
                    <a:round/>
                    <a:headEnd/>
                    <a:tailEnd/>
                  </a:ln>
                </p:spPr>
                <p:txBody>
                  <a:bodyPr/>
                  <a:lstStyle/>
                  <a:p>
                    <a:endParaRPr lang="en-US"/>
                  </a:p>
                </p:txBody>
              </p:sp>
            </p:grpSp>
            <p:sp>
              <p:nvSpPr>
                <p:cNvPr id="28" name="Text Box 31"/>
                <p:cNvSpPr txBox="1">
                  <a:spLocks noChangeArrowheads="1"/>
                </p:cNvSpPr>
                <p:nvPr/>
              </p:nvSpPr>
              <p:spPr bwMode="auto">
                <a:xfrm>
                  <a:off x="2045" y="3453"/>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2</a:t>
                  </a:r>
                </a:p>
              </p:txBody>
            </p:sp>
            <p:sp>
              <p:nvSpPr>
                <p:cNvPr id="29" name="Text Box 32"/>
                <p:cNvSpPr txBox="1">
                  <a:spLocks noChangeArrowheads="1"/>
                </p:cNvSpPr>
                <p:nvPr/>
              </p:nvSpPr>
              <p:spPr bwMode="auto">
                <a:xfrm>
                  <a:off x="667" y="2536"/>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2</a:t>
                  </a:r>
                </a:p>
              </p:txBody>
            </p:sp>
          </p:grpSp>
        </p:grpSp>
      </p:grpSp>
    </p:spTree>
    <p:extLst>
      <p:ext uri="{BB962C8B-B14F-4D97-AF65-F5344CB8AC3E}">
        <p14:creationId xmlns:p14="http://schemas.microsoft.com/office/powerpoint/2010/main" val="2321031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strips(downRight)">
                                      <p:cBhvr>
                                        <p:cTn id="1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lgn="l" eaLnBrk="1" hangingPunct="1">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1</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C. </a:t>
            </a:r>
            <a:r>
              <a:rPr lang="en-US" sz="4000" dirty="0">
                <a:solidFill>
                  <a:srgbClr val="CC9900"/>
                </a:solidFill>
                <a:cs typeface="Arial" charset="0"/>
              </a:rPr>
              <a:t> Price of CDs falls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grpSp>
        <p:nvGrpSpPr>
          <p:cNvPr id="7" name="Group 8"/>
          <p:cNvGrpSpPr>
            <a:grpSpLocks/>
          </p:cNvGrpSpPr>
          <p:nvPr/>
        </p:nvGrpSpPr>
        <p:grpSpPr bwMode="auto">
          <a:xfrm>
            <a:off x="1050925" y="3317875"/>
            <a:ext cx="2754313" cy="2606675"/>
            <a:chOff x="662" y="2090"/>
            <a:chExt cx="1735" cy="1642"/>
          </a:xfrm>
        </p:grpSpPr>
        <p:grpSp>
          <p:nvGrpSpPr>
            <p:cNvPr id="8" name="Group 9"/>
            <p:cNvGrpSpPr>
              <a:grpSpLocks/>
            </p:cNvGrpSpPr>
            <p:nvPr/>
          </p:nvGrpSpPr>
          <p:grpSpPr bwMode="auto">
            <a:xfrm>
              <a:off x="1026" y="2228"/>
              <a:ext cx="1181" cy="1243"/>
              <a:chOff x="357" y="2450"/>
              <a:chExt cx="795" cy="646"/>
            </a:xfrm>
          </p:grpSpPr>
          <p:sp>
            <p:nvSpPr>
              <p:cNvPr id="12" name="Line 10"/>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13" name="Line 11"/>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9" name="Oval 12"/>
            <p:cNvSpPr>
              <a:spLocks noChangeArrowheads="1"/>
            </p:cNvSpPr>
            <p:nvPr/>
          </p:nvSpPr>
          <p:spPr bwMode="auto">
            <a:xfrm>
              <a:off x="2166" y="2190"/>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10" name="Text Box 13"/>
            <p:cNvSpPr txBox="1">
              <a:spLocks noChangeArrowheads="1"/>
            </p:cNvSpPr>
            <p:nvPr/>
          </p:nvSpPr>
          <p:spPr bwMode="auto">
            <a:xfrm>
              <a:off x="662" y="2090"/>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1</a:t>
              </a:r>
            </a:p>
          </p:txBody>
        </p:sp>
        <p:sp>
          <p:nvSpPr>
            <p:cNvPr id="11" name="Text Box 14"/>
            <p:cNvSpPr txBox="1">
              <a:spLocks noChangeArrowheads="1"/>
            </p:cNvSpPr>
            <p:nvPr/>
          </p:nvSpPr>
          <p:spPr bwMode="auto">
            <a:xfrm>
              <a:off x="2017" y="3463"/>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1</a:t>
              </a:r>
            </a:p>
          </p:txBody>
        </p:sp>
      </p:grpSp>
      <p:sp>
        <p:nvSpPr>
          <p:cNvPr id="14" name="Text Box 15"/>
          <p:cNvSpPr txBox="1">
            <a:spLocks noChangeArrowheads="1"/>
          </p:cNvSpPr>
          <p:nvPr/>
        </p:nvSpPr>
        <p:spPr bwMode="auto">
          <a:xfrm>
            <a:off x="5248275" y="1460500"/>
            <a:ext cx="3255963" cy="3165475"/>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dirty="0">
                <a:latin typeface="Arial"/>
                <a:cs typeface="Arial"/>
              </a:rPr>
              <a:t>CDs and </a:t>
            </a:r>
            <a:br>
              <a:rPr lang="en-US" sz="2600" dirty="0">
                <a:latin typeface="Arial"/>
                <a:cs typeface="Arial"/>
              </a:rPr>
            </a:br>
            <a:r>
              <a:rPr lang="en-US" sz="2600" dirty="0">
                <a:latin typeface="Arial"/>
                <a:cs typeface="Arial"/>
              </a:rPr>
              <a:t>music downloads are substitutes.  </a:t>
            </a:r>
          </a:p>
          <a:p>
            <a:pPr>
              <a:lnSpc>
                <a:spcPct val="105000"/>
              </a:lnSpc>
              <a:spcBef>
                <a:spcPct val="30000"/>
              </a:spcBef>
              <a:defRPr/>
            </a:pPr>
            <a:r>
              <a:rPr lang="en-US" sz="2600" dirty="0">
                <a:latin typeface="Arial"/>
                <a:cs typeface="Arial"/>
              </a:rPr>
              <a:t>A fall in price of CDs shifts demand for music downloads </a:t>
            </a:r>
            <a:br>
              <a:rPr lang="en-US" sz="2600" dirty="0">
                <a:latin typeface="Arial"/>
                <a:cs typeface="Arial"/>
              </a:rPr>
            </a:br>
            <a:r>
              <a:rPr lang="en-US" sz="2600" dirty="0">
                <a:latin typeface="Arial"/>
                <a:cs typeface="Arial"/>
              </a:rPr>
              <a:t>to the left. </a:t>
            </a:r>
          </a:p>
        </p:txBody>
      </p:sp>
      <p:grpSp>
        <p:nvGrpSpPr>
          <p:cNvPr id="15" name="Group 16"/>
          <p:cNvGrpSpPr>
            <a:grpSpLocks/>
          </p:cNvGrpSpPr>
          <p:nvPr/>
        </p:nvGrpSpPr>
        <p:grpSpPr bwMode="auto">
          <a:xfrm>
            <a:off x="1624013" y="1741488"/>
            <a:ext cx="4714875" cy="3775075"/>
            <a:chOff x="2602" y="1083"/>
            <a:chExt cx="3055" cy="2115"/>
          </a:xfrm>
        </p:grpSpPr>
        <p:sp>
          <p:nvSpPr>
            <p:cNvPr id="16" name="Line 17"/>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p>
          </p:txBody>
        </p:sp>
        <p:sp>
          <p:nvSpPr>
            <p:cNvPr id="17" name="Line 18"/>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p>
          </p:txBody>
        </p:sp>
      </p:grpSp>
      <p:sp>
        <p:nvSpPr>
          <p:cNvPr id="18" name="Text Box 19"/>
          <p:cNvSpPr txBox="1">
            <a:spLocks noChangeArrowheads="1"/>
          </p:cNvSpPr>
          <p:nvPr/>
        </p:nvSpPr>
        <p:spPr bwMode="auto">
          <a:xfrm>
            <a:off x="260350" y="1546225"/>
            <a:ext cx="1300163" cy="1446550"/>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music down-loads</a:t>
            </a:r>
          </a:p>
        </p:txBody>
      </p:sp>
      <p:sp>
        <p:nvSpPr>
          <p:cNvPr id="19" name="Text Box 20"/>
          <p:cNvSpPr txBox="1">
            <a:spLocks noChangeArrowheads="1"/>
          </p:cNvSpPr>
          <p:nvPr/>
        </p:nvSpPr>
        <p:spPr bwMode="auto">
          <a:xfrm>
            <a:off x="3894138" y="5502275"/>
            <a:ext cx="2635250" cy="76200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a:t>
            </a:r>
            <a:br>
              <a:rPr lang="en-US" sz="2200">
                <a:latin typeface="Arial"/>
                <a:cs typeface="Arial"/>
              </a:rPr>
            </a:br>
            <a:r>
              <a:rPr lang="en-US" sz="2200">
                <a:latin typeface="Arial"/>
                <a:cs typeface="Arial"/>
              </a:rPr>
              <a:t>music downloads</a:t>
            </a:r>
          </a:p>
        </p:txBody>
      </p:sp>
      <p:grpSp>
        <p:nvGrpSpPr>
          <p:cNvPr id="20" name="Group 21"/>
          <p:cNvGrpSpPr>
            <a:grpSpLocks/>
          </p:cNvGrpSpPr>
          <p:nvPr/>
        </p:nvGrpSpPr>
        <p:grpSpPr bwMode="auto">
          <a:xfrm>
            <a:off x="2384425" y="2136775"/>
            <a:ext cx="2732088" cy="3149600"/>
            <a:chOff x="1502" y="1346"/>
            <a:chExt cx="1721" cy="1984"/>
          </a:xfrm>
        </p:grpSpPr>
        <p:sp>
          <p:nvSpPr>
            <p:cNvPr id="21" name="Line 22"/>
            <p:cNvSpPr>
              <a:spLocks noChangeShapeType="1"/>
            </p:cNvSpPr>
            <p:nvPr/>
          </p:nvSpPr>
          <p:spPr bwMode="auto">
            <a:xfrm>
              <a:off x="1502" y="1346"/>
              <a:ext cx="1412" cy="1756"/>
            </a:xfrm>
            <a:prstGeom prst="line">
              <a:avLst/>
            </a:prstGeom>
            <a:noFill/>
            <a:ln w="38100">
              <a:solidFill>
                <a:schemeClr val="tx1"/>
              </a:solidFill>
              <a:round/>
              <a:headEnd/>
              <a:tailEnd/>
            </a:ln>
          </p:spPr>
          <p:txBody>
            <a:bodyPr/>
            <a:lstStyle/>
            <a:p>
              <a:endParaRPr lang="en-US"/>
            </a:p>
          </p:txBody>
        </p:sp>
        <p:sp>
          <p:nvSpPr>
            <p:cNvPr id="22" name="Text Box 23"/>
            <p:cNvSpPr txBox="1">
              <a:spLocks noChangeArrowheads="1"/>
            </p:cNvSpPr>
            <p:nvPr/>
          </p:nvSpPr>
          <p:spPr bwMode="auto">
            <a:xfrm>
              <a:off x="2843" y="3061"/>
              <a:ext cx="380" cy="269"/>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cs typeface="Arial" charset="0"/>
                </a:rPr>
                <a:t>D</a:t>
              </a:r>
              <a:r>
                <a:rPr lang="en-US" sz="2200" b="1" baseline="-25000">
                  <a:latin typeface="Tahoma" pitchFamily="34" charset="0"/>
                  <a:cs typeface="Arial" charset="0"/>
                </a:rPr>
                <a:t>1</a:t>
              </a:r>
            </a:p>
          </p:txBody>
        </p:sp>
      </p:grpSp>
      <p:grpSp>
        <p:nvGrpSpPr>
          <p:cNvPr id="23" name="Group 24"/>
          <p:cNvGrpSpPr>
            <a:grpSpLocks/>
          </p:cNvGrpSpPr>
          <p:nvPr/>
        </p:nvGrpSpPr>
        <p:grpSpPr bwMode="auto">
          <a:xfrm>
            <a:off x="1866900" y="2670175"/>
            <a:ext cx="2482850" cy="2705100"/>
            <a:chOff x="1176" y="1682"/>
            <a:chExt cx="1564" cy="1704"/>
          </a:xfrm>
        </p:grpSpPr>
        <p:sp>
          <p:nvSpPr>
            <p:cNvPr id="24" name="Line 25"/>
            <p:cNvSpPr>
              <a:spLocks noChangeShapeType="1"/>
            </p:cNvSpPr>
            <p:nvPr/>
          </p:nvSpPr>
          <p:spPr bwMode="auto">
            <a:xfrm>
              <a:off x="1176" y="1682"/>
              <a:ext cx="1238" cy="1555"/>
            </a:xfrm>
            <a:prstGeom prst="line">
              <a:avLst/>
            </a:prstGeom>
            <a:noFill/>
            <a:ln w="38100">
              <a:solidFill>
                <a:srgbClr val="CC0000"/>
              </a:solidFill>
              <a:round/>
              <a:headEnd/>
              <a:tailEnd/>
            </a:ln>
          </p:spPr>
          <p:txBody>
            <a:bodyPr/>
            <a:lstStyle/>
            <a:p>
              <a:endParaRPr lang="en-US"/>
            </a:p>
          </p:txBody>
        </p:sp>
        <p:sp>
          <p:nvSpPr>
            <p:cNvPr id="25" name="Text Box 26"/>
            <p:cNvSpPr txBox="1">
              <a:spLocks noChangeArrowheads="1"/>
            </p:cNvSpPr>
            <p:nvPr/>
          </p:nvSpPr>
          <p:spPr bwMode="auto">
            <a:xfrm>
              <a:off x="2360" y="3117"/>
              <a:ext cx="380" cy="269"/>
            </a:xfrm>
            <a:prstGeom prst="rect">
              <a:avLst/>
            </a:prstGeom>
            <a:noFill/>
            <a:ln w="9525">
              <a:noFill/>
              <a:miter lim="800000"/>
              <a:headEnd/>
              <a:tailEnd/>
            </a:ln>
          </p:spPr>
          <p:txBody>
            <a:bodyPr>
              <a:spAutoFit/>
            </a:bodyPr>
            <a:lstStyle/>
            <a:p>
              <a:pPr>
                <a:spcBef>
                  <a:spcPct val="50000"/>
                </a:spcBef>
              </a:pPr>
              <a:r>
                <a:rPr lang="en-US" sz="2200" b="1" i="1">
                  <a:solidFill>
                    <a:srgbClr val="A50021"/>
                  </a:solidFill>
                  <a:latin typeface="Tahoma" pitchFamily="34" charset="0"/>
                  <a:cs typeface="Arial" charset="0"/>
                </a:rPr>
                <a:t>D</a:t>
              </a:r>
              <a:r>
                <a:rPr lang="en-US" sz="2200" b="1" baseline="-25000">
                  <a:solidFill>
                    <a:srgbClr val="A50021"/>
                  </a:solidFill>
                  <a:latin typeface="Tahoma" pitchFamily="34" charset="0"/>
                  <a:cs typeface="Arial" charset="0"/>
                </a:rPr>
                <a:t>2</a:t>
              </a:r>
            </a:p>
          </p:txBody>
        </p:sp>
      </p:grpSp>
      <p:sp>
        <p:nvSpPr>
          <p:cNvPr id="26" name="Line 27"/>
          <p:cNvSpPr>
            <a:spLocks noChangeShapeType="1"/>
          </p:cNvSpPr>
          <p:nvPr/>
        </p:nvSpPr>
        <p:spPr bwMode="auto">
          <a:xfrm rot="10800000">
            <a:off x="2620963" y="3538538"/>
            <a:ext cx="823912" cy="0"/>
          </a:xfrm>
          <a:prstGeom prst="line">
            <a:avLst/>
          </a:prstGeom>
          <a:noFill/>
          <a:ln w="44450">
            <a:solidFill>
              <a:srgbClr val="CC0000"/>
            </a:solidFill>
            <a:round/>
            <a:headEnd/>
            <a:tailEnd type="triangle" w="lg" len="lg"/>
          </a:ln>
        </p:spPr>
        <p:txBody>
          <a:bodyPr/>
          <a:lstStyle/>
          <a:p>
            <a:endParaRPr lang="en-US"/>
          </a:p>
        </p:txBody>
      </p:sp>
      <p:grpSp>
        <p:nvGrpSpPr>
          <p:cNvPr id="27" name="Group 28"/>
          <p:cNvGrpSpPr>
            <a:grpSpLocks/>
          </p:cNvGrpSpPr>
          <p:nvPr/>
        </p:nvGrpSpPr>
        <p:grpSpPr bwMode="auto">
          <a:xfrm>
            <a:off x="1620838" y="3470275"/>
            <a:ext cx="1247775" cy="2457450"/>
            <a:chOff x="1021" y="2186"/>
            <a:chExt cx="786" cy="1548"/>
          </a:xfrm>
        </p:grpSpPr>
        <p:grpSp>
          <p:nvGrpSpPr>
            <p:cNvPr id="28" name="Group 29"/>
            <p:cNvGrpSpPr>
              <a:grpSpLocks/>
            </p:cNvGrpSpPr>
            <p:nvPr/>
          </p:nvGrpSpPr>
          <p:grpSpPr bwMode="auto">
            <a:xfrm>
              <a:off x="1021" y="2229"/>
              <a:ext cx="587" cy="1243"/>
              <a:chOff x="357" y="2450"/>
              <a:chExt cx="795" cy="646"/>
            </a:xfrm>
          </p:grpSpPr>
          <p:sp>
            <p:nvSpPr>
              <p:cNvPr id="31" name="Line 30"/>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32" name="Line 31"/>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9" name="Oval 32"/>
            <p:cNvSpPr>
              <a:spLocks noChangeArrowheads="1"/>
            </p:cNvSpPr>
            <p:nvPr/>
          </p:nvSpPr>
          <p:spPr bwMode="auto">
            <a:xfrm>
              <a:off x="1561" y="2186"/>
              <a:ext cx="88" cy="87"/>
            </a:xfrm>
            <a:prstGeom prst="ellipse">
              <a:avLst/>
            </a:prstGeom>
            <a:solidFill>
              <a:srgbClr val="FF0000"/>
            </a:solidFill>
            <a:ln w="9525">
              <a:noFill/>
              <a:prstDash val="dash"/>
              <a:round/>
              <a:headEnd/>
              <a:tailEnd/>
            </a:ln>
          </p:spPr>
          <p:txBody>
            <a:bodyPr wrap="none" anchor="ctr"/>
            <a:lstStyle/>
            <a:p>
              <a:endParaRPr lang="en-US">
                <a:cs typeface="Arial" charset="0"/>
              </a:endParaRPr>
            </a:p>
          </p:txBody>
        </p:sp>
        <p:sp>
          <p:nvSpPr>
            <p:cNvPr id="30" name="Text Box 33"/>
            <p:cNvSpPr txBox="1">
              <a:spLocks noChangeArrowheads="1"/>
            </p:cNvSpPr>
            <p:nvPr/>
          </p:nvSpPr>
          <p:spPr bwMode="auto">
            <a:xfrm>
              <a:off x="1427" y="3465"/>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2</a:t>
              </a:r>
            </a:p>
          </p:txBody>
        </p:sp>
      </p:grpSp>
    </p:spTree>
    <p:extLst>
      <p:ext uri="{BB962C8B-B14F-4D97-AF65-F5344CB8AC3E}">
        <p14:creationId xmlns:p14="http://schemas.microsoft.com/office/powerpoint/2010/main" val="3510096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childTnLst>
                          </p:cTn>
                        </p:par>
                        <p:par>
                          <p:cTn id="17" fill="hold">
                            <p:stCondLst>
                              <p:cond delay="1000"/>
                            </p:stCondLst>
                            <p:childTnLst>
                              <p:par>
                                <p:cTn id="18" presetID="18" presetClass="entr" presetSubtype="12"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strips(downLeft)">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pct5">
          <a:fgClr>
            <a:srgbClr val="222222"/>
          </a:fgClr>
          <a:bgClr>
            <a:schemeClr val="bg1"/>
          </a:bgClr>
        </a:patt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F76C19-8777-84FE-279F-DC9663EC51E8}"/>
              </a:ext>
            </a:extLst>
          </p:cNvPr>
          <p:cNvSpPr txBox="1"/>
          <p:nvPr/>
        </p:nvSpPr>
        <p:spPr>
          <a:xfrm>
            <a:off x="2278464" y="2236317"/>
            <a:ext cx="4577024" cy="923330"/>
          </a:xfrm>
          <a:prstGeom prst="rect">
            <a:avLst/>
          </a:prstGeom>
          <a:noFill/>
        </p:spPr>
        <p:txBody>
          <a:bodyPr wrap="square">
            <a:spAutoFit/>
          </a:bodyPr>
          <a:lstStyle/>
          <a:p>
            <a:r>
              <a:rPr lang="en-IN" dirty="0"/>
              <a:t>https://mru.org/teacher-resources/active-learning/change-demand-vs-change-quantity-demanded-interactive-practice</a:t>
            </a:r>
          </a:p>
        </p:txBody>
      </p:sp>
      <p:sp>
        <p:nvSpPr>
          <p:cNvPr id="2" name="TextBox 1">
            <a:extLst>
              <a:ext uri="{FF2B5EF4-FFF2-40B4-BE49-F238E27FC236}">
                <a16:creationId xmlns:a16="http://schemas.microsoft.com/office/drawing/2014/main" id="{728C8B4B-B729-829F-94AA-6603EAF7F465}"/>
              </a:ext>
            </a:extLst>
          </p:cNvPr>
          <p:cNvSpPr txBox="1"/>
          <p:nvPr/>
        </p:nvSpPr>
        <p:spPr>
          <a:xfrm>
            <a:off x="2371411" y="612949"/>
            <a:ext cx="4039437" cy="584775"/>
          </a:xfrm>
          <a:prstGeom prst="rect">
            <a:avLst/>
          </a:prstGeom>
          <a:noFill/>
        </p:spPr>
        <p:txBody>
          <a:bodyPr wrap="square" rtlCol="0">
            <a:spAutoFit/>
          </a:bodyPr>
          <a:lstStyle/>
          <a:p>
            <a:r>
              <a:rPr lang="en-GB" sz="3200" b="1" dirty="0"/>
              <a:t>Exercise - 1</a:t>
            </a:r>
            <a:endParaRPr lang="en-IN" sz="3200" b="1" dirty="0"/>
          </a:p>
        </p:txBody>
      </p:sp>
      <p:sp>
        <p:nvSpPr>
          <p:cNvPr id="5" name="TextBox 4">
            <a:extLst>
              <a:ext uri="{FF2B5EF4-FFF2-40B4-BE49-F238E27FC236}">
                <a16:creationId xmlns:a16="http://schemas.microsoft.com/office/drawing/2014/main" id="{ED0812FA-BF7E-613D-4E43-ED282DA39BF0}"/>
              </a:ext>
            </a:extLst>
          </p:cNvPr>
          <p:cNvSpPr txBox="1"/>
          <p:nvPr/>
        </p:nvSpPr>
        <p:spPr>
          <a:xfrm>
            <a:off x="2278464" y="3698354"/>
            <a:ext cx="4577024" cy="923330"/>
          </a:xfrm>
          <a:prstGeom prst="rect">
            <a:avLst/>
          </a:prstGeom>
          <a:noFill/>
        </p:spPr>
        <p:txBody>
          <a:bodyPr wrap="square">
            <a:spAutoFit/>
          </a:bodyPr>
          <a:lstStyle/>
          <a:p>
            <a:r>
              <a:rPr lang="en-IN" b="1" dirty="0"/>
              <a:t>Video</a:t>
            </a:r>
            <a:r>
              <a:rPr lang="en-IN" dirty="0"/>
              <a:t>: https://mru.org/courses/principles-economics-microeconomics/demand-curve-shifts-definition</a:t>
            </a:r>
          </a:p>
        </p:txBody>
      </p:sp>
    </p:spTree>
    <p:extLst>
      <p:ext uri="{BB962C8B-B14F-4D97-AF65-F5344CB8AC3E}">
        <p14:creationId xmlns:p14="http://schemas.microsoft.com/office/powerpoint/2010/main" val="2666162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pPr eaLnBrk="1" hangingPunct="1"/>
            <a:r>
              <a:rPr lang="en-US"/>
              <a:t>Supply</a:t>
            </a:r>
          </a:p>
        </p:txBody>
      </p:sp>
      <p:sp>
        <p:nvSpPr>
          <p:cNvPr id="40965" name="Rectangle 3"/>
          <p:cNvSpPr>
            <a:spLocks noGrp="1" noChangeArrowheads="1"/>
          </p:cNvSpPr>
          <p:nvPr>
            <p:ph idx="1"/>
          </p:nvPr>
        </p:nvSpPr>
        <p:spPr/>
        <p:txBody>
          <a:bodyPr/>
          <a:lstStyle/>
          <a:p>
            <a:pPr eaLnBrk="1" hangingPunct="1"/>
            <a:r>
              <a:rPr lang="en-US"/>
              <a:t>The </a:t>
            </a:r>
            <a:r>
              <a:rPr lang="en-US" b="1">
                <a:solidFill>
                  <a:srgbClr val="CC0000"/>
                </a:solidFill>
              </a:rPr>
              <a:t>quantity supplied</a:t>
            </a:r>
            <a:r>
              <a:rPr lang="en-US"/>
              <a:t> of any good is the amount that sellers are willing and able to sell. </a:t>
            </a:r>
          </a:p>
          <a:p>
            <a:pPr eaLnBrk="1" hangingPunct="1"/>
            <a:r>
              <a:rPr lang="en-US" b="1">
                <a:solidFill>
                  <a:srgbClr val="CC0000"/>
                </a:solidFill>
              </a:rPr>
              <a:t>Law of supply</a:t>
            </a:r>
            <a:r>
              <a:rPr lang="en-US"/>
              <a:t>:  the claim that the quantity supplied of a good rises when the price of the good rises, other things equal  </a:t>
            </a:r>
          </a:p>
        </p:txBody>
      </p:sp>
      <p:sp>
        <p:nvSpPr>
          <p:cNvPr id="40966"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6954001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5">
                                            <p:txEl>
                                              <p:pRg st="0" end="0"/>
                                            </p:txEl>
                                          </p:spTgt>
                                        </p:tgtEl>
                                        <p:attrNameLst>
                                          <p:attrName>style.visibility</p:attrName>
                                        </p:attrNameLst>
                                      </p:cBhvr>
                                      <p:to>
                                        <p:strVal val="visible"/>
                                      </p:to>
                                    </p:set>
                                    <p:animEffect transition="in" filter="wipe(left)">
                                      <p:cBhvr>
                                        <p:cTn id="7" dur="500"/>
                                        <p:tgtEl>
                                          <p:spTgt spid="409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5">
                                            <p:txEl>
                                              <p:pRg st="1" end="1"/>
                                            </p:txEl>
                                          </p:spTgt>
                                        </p:tgtEl>
                                        <p:attrNameLst>
                                          <p:attrName>style.visibility</p:attrName>
                                        </p:attrNameLst>
                                      </p:cBhvr>
                                      <p:to>
                                        <p:strVal val="visible"/>
                                      </p:to>
                                    </p:set>
                                    <p:animEffect transition="in" filter="wipe(left)">
                                      <p:cBhvr>
                                        <p:cTn id="12" dur="500"/>
                                        <p:tgtEl>
                                          <p:spTgt spid="4096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build="p" bldLvl="4"/>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3"/>
          <p:cNvSpPr>
            <a:spLocks noGrp="1" noChangeArrowheads="1"/>
          </p:cNvSpPr>
          <p:nvPr>
            <p:ph type="body" idx="4294967295"/>
          </p:nvPr>
        </p:nvSpPr>
        <p:spPr>
          <a:xfrm>
            <a:off x="609600" y="1003300"/>
            <a:ext cx="5099050" cy="3527425"/>
          </a:xfrm>
        </p:spPr>
        <p:txBody>
          <a:bodyPr/>
          <a:lstStyle/>
          <a:p>
            <a:pPr eaLnBrk="1" hangingPunct="1">
              <a:buClr>
                <a:schemeClr val="accent3">
                  <a:lumMod val="75000"/>
                </a:schemeClr>
              </a:buClr>
            </a:pPr>
            <a:r>
              <a:rPr lang="en-US" b="1" dirty="0">
                <a:solidFill>
                  <a:srgbClr val="CC0000"/>
                </a:solidFill>
              </a:rPr>
              <a:t>Supply schedule</a:t>
            </a:r>
            <a:r>
              <a:rPr lang="en-US" dirty="0"/>
              <a:t>:   </a:t>
            </a:r>
            <a:br>
              <a:rPr lang="en-US" dirty="0"/>
            </a:br>
            <a:r>
              <a:rPr lang="en-US" dirty="0"/>
              <a:t>A table that shows the relationship between the price of a good and the quantity supplied. </a:t>
            </a:r>
          </a:p>
          <a:p>
            <a:pPr eaLnBrk="1" hangingPunct="1">
              <a:spcBef>
                <a:spcPct val="60000"/>
              </a:spcBef>
              <a:buClr>
                <a:schemeClr val="accent3">
                  <a:lumMod val="75000"/>
                </a:schemeClr>
              </a:buClr>
            </a:pPr>
            <a:r>
              <a:rPr lang="en-US" dirty="0"/>
              <a:t>Example:  </a:t>
            </a:r>
            <a:br>
              <a:rPr lang="en-US" dirty="0"/>
            </a:br>
            <a:r>
              <a:rPr lang="en-US" dirty="0"/>
              <a:t>Starbucks’ supply of lattes.</a:t>
            </a:r>
          </a:p>
        </p:txBody>
      </p:sp>
      <p:sp>
        <p:nvSpPr>
          <p:cNvPr id="41988" name="Rectangle 2"/>
          <p:cNvSpPr>
            <a:spLocks noGrp="1" noChangeArrowheads="1"/>
          </p:cNvSpPr>
          <p:nvPr>
            <p:ph type="title" idx="4294967295"/>
          </p:nvPr>
        </p:nvSpPr>
        <p:spPr>
          <a:xfrm>
            <a:off x="457200" y="88900"/>
            <a:ext cx="8686800" cy="901700"/>
          </a:xfrm>
        </p:spPr>
        <p:txBody>
          <a:bodyPr/>
          <a:lstStyle/>
          <a:p>
            <a:pPr eaLnBrk="1" hangingPunct="1"/>
            <a:r>
              <a:rPr lang="en-US" sz="3400" dirty="0"/>
              <a:t>The Supply Schedule</a:t>
            </a:r>
          </a:p>
        </p:txBody>
      </p:sp>
      <p:sp>
        <p:nvSpPr>
          <p:cNvPr id="94212" name="Rectangle 4"/>
          <p:cNvSpPr>
            <a:spLocks noChangeArrowheads="1"/>
          </p:cNvSpPr>
          <p:nvPr/>
        </p:nvSpPr>
        <p:spPr bwMode="auto">
          <a:xfrm>
            <a:off x="554038" y="4679950"/>
            <a:ext cx="4840287" cy="1555750"/>
          </a:xfrm>
          <a:prstGeom prst="rect">
            <a:avLst/>
          </a:prstGeom>
          <a:noFill/>
          <a:ln w="9525">
            <a:noFill/>
            <a:miter lim="800000"/>
            <a:headEnd/>
            <a:tailEnd/>
          </a:ln>
        </p:spPr>
        <p:txBody>
          <a:bodyPr/>
          <a:lstStyle/>
          <a:p>
            <a:pPr marL="342900" indent="-342900">
              <a:lnSpc>
                <a:spcPct val="105000"/>
              </a:lnSpc>
              <a:spcBef>
                <a:spcPct val="45000"/>
              </a:spcBef>
              <a:buClr>
                <a:schemeClr val="accent3">
                  <a:lumMod val="75000"/>
                </a:schemeClr>
              </a:buClr>
              <a:buSzPct val="100000"/>
              <a:buFont typeface="Wingdings" pitchFamily="2" charset="2"/>
              <a:buChar char="§"/>
            </a:pPr>
            <a:r>
              <a:rPr lang="en-US" sz="2800" dirty="0">
                <a:latin typeface="Arial"/>
                <a:cs typeface="Arial"/>
              </a:rPr>
              <a:t>Notice that Starbucks’ supply schedule obeys the </a:t>
            </a:r>
            <a:br>
              <a:rPr lang="en-US" sz="2800" dirty="0">
                <a:latin typeface="Arial"/>
                <a:cs typeface="Arial"/>
              </a:rPr>
            </a:br>
            <a:r>
              <a:rPr lang="en-US" sz="2800" dirty="0">
                <a:latin typeface="Arial"/>
                <a:cs typeface="Arial"/>
              </a:rPr>
              <a:t>law of supply.  </a:t>
            </a:r>
          </a:p>
        </p:txBody>
      </p:sp>
      <p:graphicFrame>
        <p:nvGraphicFramePr>
          <p:cNvPr id="94213" name="Group 5"/>
          <p:cNvGraphicFramePr>
            <a:graphicFrameLocks noGrp="1"/>
          </p:cNvGraphicFramePr>
          <p:nvPr/>
        </p:nvGraphicFramePr>
        <p:xfrm>
          <a:off x="6048375" y="889000"/>
          <a:ext cx="2651125" cy="4368103"/>
        </p:xfrm>
        <a:graphic>
          <a:graphicData uri="http://schemas.openxmlformats.org/drawingml/2006/table">
            <a:tbl>
              <a:tblPr/>
              <a:tblGrid>
                <a:gridCol w="1084263">
                  <a:extLst>
                    <a:ext uri="{9D8B030D-6E8A-4147-A177-3AD203B41FA5}">
                      <a16:colId xmlns:a16="http://schemas.microsoft.com/office/drawing/2014/main" val="20000"/>
                    </a:ext>
                  </a:extLst>
                </a:gridCol>
                <a:gridCol w="1566862">
                  <a:extLst>
                    <a:ext uri="{9D8B030D-6E8A-4147-A177-3AD203B41FA5}">
                      <a16:colId xmlns:a16="http://schemas.microsoft.com/office/drawing/2014/main" val="20001"/>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Price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Quantity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 supplied</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extLst>
                  <a:ext uri="{0D108BD9-81ED-4DB2-BD59-A6C34878D82A}">
                    <a16:rowId xmlns:a16="http://schemas.microsoft.com/office/drawing/2014/main" val="10007"/>
                  </a:ext>
                </a:extLst>
              </a:tr>
            </a:tbl>
          </a:graphicData>
        </a:graphic>
      </p:graphicFrame>
      <p:sp>
        <p:nvSpPr>
          <p:cNvPr id="42016"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93506860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9">
                                            <p:txEl>
                                              <p:pRg st="0" end="0"/>
                                            </p:txEl>
                                          </p:spTgt>
                                        </p:tgtEl>
                                        <p:attrNameLst>
                                          <p:attrName>style.visibility</p:attrName>
                                        </p:attrNameLst>
                                      </p:cBhvr>
                                      <p:to>
                                        <p:strVal val="visible"/>
                                      </p:to>
                                    </p:set>
                                    <p:animEffect transition="in" filter="wipe(left)">
                                      <p:cBhvr>
                                        <p:cTn id="7" dur="500"/>
                                        <p:tgtEl>
                                          <p:spTgt spid="419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9">
                                            <p:txEl>
                                              <p:pRg st="1" end="1"/>
                                            </p:txEl>
                                          </p:spTgt>
                                        </p:tgtEl>
                                        <p:attrNameLst>
                                          <p:attrName>style.visibility</p:attrName>
                                        </p:attrNameLst>
                                      </p:cBhvr>
                                      <p:to>
                                        <p:strVal val="visible"/>
                                      </p:to>
                                    </p:set>
                                    <p:animEffect transition="in" filter="wipe(left)">
                                      <p:cBhvr>
                                        <p:cTn id="12" dur="500"/>
                                        <p:tgtEl>
                                          <p:spTgt spid="41989">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4213"/>
                                        </p:tgtEl>
                                        <p:attrNameLst>
                                          <p:attrName>style.visibility</p:attrName>
                                        </p:attrNameLst>
                                      </p:cBhvr>
                                      <p:to>
                                        <p:strVal val="visible"/>
                                      </p:to>
                                    </p:set>
                                    <p:animEffect transition="in" filter="fade">
                                      <p:cBhvr>
                                        <p:cTn id="16" dur="500"/>
                                        <p:tgtEl>
                                          <p:spTgt spid="942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4212"/>
                                        </p:tgtEl>
                                        <p:attrNameLst>
                                          <p:attrName>style.visibility</p:attrName>
                                        </p:attrNameLst>
                                      </p:cBhvr>
                                      <p:to>
                                        <p:strVal val="visible"/>
                                      </p:to>
                                    </p:set>
                                    <p:animEffect transition="in" filter="wipe(left)">
                                      <p:cBhvr>
                                        <p:cTn id="21" dur="500"/>
                                        <p:tgtEl>
                                          <p:spTgt spid="9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build="p" bldLvl="4"/>
      <p:bldP spid="942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77813" y="1157288"/>
          <a:ext cx="5151437" cy="5121275"/>
        </p:xfrm>
        <a:graphic>
          <a:graphicData uri="http://schemas.openxmlformats.org/presentationml/2006/ole">
            <mc:AlternateContent xmlns:mc="http://schemas.openxmlformats.org/markup-compatibility/2006">
              <mc:Choice xmlns:v="urn:schemas-microsoft-com:vml" Requires="v">
                <p:oleObj name="Worksheet" r:id="rId3" imgW="3733800" imgH="3724351" progId="Excel.Sheet.8">
                  <p:embed/>
                </p:oleObj>
              </mc:Choice>
              <mc:Fallback>
                <p:oleObj name="Worksheet" r:id="rId3" imgW="3733800" imgH="372435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13" y="1157288"/>
                        <a:ext cx="5151437"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3"/>
          <p:cNvGrpSpPr>
            <a:grpSpLocks/>
          </p:cNvGrpSpPr>
          <p:nvPr/>
        </p:nvGrpSpPr>
        <p:grpSpPr bwMode="auto">
          <a:xfrm>
            <a:off x="1312863" y="4256088"/>
            <a:ext cx="1157287" cy="1262062"/>
            <a:chOff x="827" y="2681"/>
            <a:chExt cx="729" cy="795"/>
          </a:xfrm>
        </p:grpSpPr>
        <p:grpSp>
          <p:nvGrpSpPr>
            <p:cNvPr id="3" name="Group 4"/>
            <p:cNvGrpSpPr>
              <a:grpSpLocks/>
            </p:cNvGrpSpPr>
            <p:nvPr/>
          </p:nvGrpSpPr>
          <p:grpSpPr bwMode="auto">
            <a:xfrm>
              <a:off x="827" y="2724"/>
              <a:ext cx="685" cy="752"/>
              <a:chOff x="357" y="2450"/>
              <a:chExt cx="795" cy="646"/>
            </a:xfrm>
          </p:grpSpPr>
          <p:sp>
            <p:nvSpPr>
              <p:cNvPr id="3143" name="Line 5"/>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44" name="Line 6"/>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42" name="Oval 7"/>
            <p:cNvSpPr>
              <a:spLocks noChangeArrowheads="1"/>
            </p:cNvSpPr>
            <p:nvPr/>
          </p:nvSpPr>
          <p:spPr bwMode="auto">
            <a:xfrm>
              <a:off x="1468" y="2681"/>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grpSp>
        <p:nvGrpSpPr>
          <p:cNvPr id="4" name="Group 8"/>
          <p:cNvGrpSpPr>
            <a:grpSpLocks/>
          </p:cNvGrpSpPr>
          <p:nvPr/>
        </p:nvGrpSpPr>
        <p:grpSpPr bwMode="auto">
          <a:xfrm>
            <a:off x="1316038" y="3671888"/>
            <a:ext cx="1689100" cy="1852612"/>
            <a:chOff x="829" y="2313"/>
            <a:chExt cx="1064" cy="1167"/>
          </a:xfrm>
        </p:grpSpPr>
        <p:grpSp>
          <p:nvGrpSpPr>
            <p:cNvPr id="5" name="Group 9"/>
            <p:cNvGrpSpPr>
              <a:grpSpLocks/>
            </p:cNvGrpSpPr>
            <p:nvPr/>
          </p:nvGrpSpPr>
          <p:grpSpPr bwMode="auto">
            <a:xfrm>
              <a:off x="829" y="2355"/>
              <a:ext cx="1022" cy="1125"/>
              <a:chOff x="357" y="2450"/>
              <a:chExt cx="795" cy="646"/>
            </a:xfrm>
          </p:grpSpPr>
          <p:sp>
            <p:nvSpPr>
              <p:cNvPr id="3139" name="Line 10"/>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40" name="Line 11"/>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38" name="Oval 12"/>
            <p:cNvSpPr>
              <a:spLocks noChangeArrowheads="1"/>
            </p:cNvSpPr>
            <p:nvPr/>
          </p:nvSpPr>
          <p:spPr bwMode="auto">
            <a:xfrm>
              <a:off x="1805" y="2313"/>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sp>
        <p:nvSpPr>
          <p:cNvPr id="95245" name="Line 13"/>
          <p:cNvSpPr>
            <a:spLocks noChangeShapeType="1"/>
          </p:cNvSpPr>
          <p:nvPr/>
        </p:nvSpPr>
        <p:spPr bwMode="auto">
          <a:xfrm flipV="1">
            <a:off x="1323975" y="1766888"/>
            <a:ext cx="3390900" cy="3733800"/>
          </a:xfrm>
          <a:prstGeom prst="line">
            <a:avLst/>
          </a:prstGeom>
          <a:noFill/>
          <a:ln w="50800">
            <a:solidFill>
              <a:srgbClr val="006600"/>
            </a:solidFill>
            <a:round/>
            <a:headEnd/>
            <a:tailEnd/>
          </a:ln>
        </p:spPr>
        <p:txBody>
          <a:bodyPr/>
          <a:lstStyle/>
          <a:p>
            <a:endParaRPr lang="en-US"/>
          </a:p>
        </p:txBody>
      </p:sp>
      <p:sp>
        <p:nvSpPr>
          <p:cNvPr id="95246" name="Oval 14"/>
          <p:cNvSpPr>
            <a:spLocks noChangeArrowheads="1"/>
          </p:cNvSpPr>
          <p:nvPr/>
        </p:nvSpPr>
        <p:spPr bwMode="auto">
          <a:xfrm>
            <a:off x="1247775" y="5438775"/>
            <a:ext cx="139700" cy="138113"/>
          </a:xfrm>
          <a:prstGeom prst="ellipse">
            <a:avLst/>
          </a:prstGeom>
          <a:solidFill>
            <a:srgbClr val="008000"/>
          </a:solidFill>
          <a:ln w="9525">
            <a:noFill/>
            <a:round/>
            <a:headEnd/>
            <a:tailEnd/>
          </a:ln>
        </p:spPr>
        <p:txBody>
          <a:bodyPr wrap="none" anchor="ctr"/>
          <a:lstStyle/>
          <a:p>
            <a:endParaRPr lang="en-US">
              <a:cs typeface="Arial" charset="0"/>
            </a:endParaRPr>
          </a:p>
        </p:txBody>
      </p:sp>
      <p:sp>
        <p:nvSpPr>
          <p:cNvPr id="3081" name="Rectangle 15"/>
          <p:cNvSpPr>
            <a:spLocks noGrp="1" noChangeArrowheads="1"/>
          </p:cNvSpPr>
          <p:nvPr>
            <p:ph type="title" idx="4294967295"/>
          </p:nvPr>
        </p:nvSpPr>
        <p:spPr>
          <a:xfrm>
            <a:off x="404812" y="109538"/>
            <a:ext cx="8129588" cy="677862"/>
          </a:xfrm>
        </p:spPr>
        <p:txBody>
          <a:bodyPr/>
          <a:lstStyle/>
          <a:p>
            <a:pPr eaLnBrk="1" hangingPunct="1"/>
            <a:r>
              <a:rPr lang="en-US" sz="3200" dirty="0"/>
              <a:t>Starbucks’ Supply Schedule &amp; Curve</a:t>
            </a:r>
          </a:p>
        </p:txBody>
      </p:sp>
      <p:graphicFrame>
        <p:nvGraphicFramePr>
          <p:cNvPr id="95248" name="Group 16"/>
          <p:cNvGraphicFramePr>
            <a:graphicFrameLocks noGrp="1"/>
          </p:cNvGraphicFramePr>
          <p:nvPr/>
        </p:nvGraphicFramePr>
        <p:xfrm>
          <a:off x="6048375" y="889000"/>
          <a:ext cx="2651125" cy="4368103"/>
        </p:xfrm>
        <a:graphic>
          <a:graphicData uri="http://schemas.openxmlformats.org/drawingml/2006/table">
            <a:tbl>
              <a:tblPr/>
              <a:tblGrid>
                <a:gridCol w="1084263">
                  <a:extLst>
                    <a:ext uri="{9D8B030D-6E8A-4147-A177-3AD203B41FA5}">
                      <a16:colId xmlns:a16="http://schemas.microsoft.com/office/drawing/2014/main" val="20000"/>
                    </a:ext>
                  </a:extLst>
                </a:gridCol>
                <a:gridCol w="1566862">
                  <a:extLst>
                    <a:ext uri="{9D8B030D-6E8A-4147-A177-3AD203B41FA5}">
                      <a16:colId xmlns:a16="http://schemas.microsoft.com/office/drawing/2014/main" val="20001"/>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Price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Quantity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lattes supplied</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CCFFCC"/>
                    </a:solidFill>
                  </a:tcPr>
                </a:tc>
                <a:extLst>
                  <a:ext uri="{0D108BD9-81ED-4DB2-BD59-A6C34878D82A}">
                    <a16:rowId xmlns:a16="http://schemas.microsoft.com/office/drawing/2014/main" val="10007"/>
                  </a:ext>
                </a:extLst>
              </a:tr>
            </a:tbl>
          </a:graphicData>
        </a:graphic>
      </p:graphicFrame>
      <p:grpSp>
        <p:nvGrpSpPr>
          <p:cNvPr id="6" name="Group 61"/>
          <p:cNvGrpSpPr>
            <a:grpSpLocks/>
          </p:cNvGrpSpPr>
          <p:nvPr/>
        </p:nvGrpSpPr>
        <p:grpSpPr bwMode="auto">
          <a:xfrm>
            <a:off x="1311275" y="4860925"/>
            <a:ext cx="601663" cy="655638"/>
            <a:chOff x="826" y="3062"/>
            <a:chExt cx="379" cy="413"/>
          </a:xfrm>
        </p:grpSpPr>
        <p:grpSp>
          <p:nvGrpSpPr>
            <p:cNvPr id="7" name="Group 62"/>
            <p:cNvGrpSpPr>
              <a:grpSpLocks/>
            </p:cNvGrpSpPr>
            <p:nvPr/>
          </p:nvGrpSpPr>
          <p:grpSpPr bwMode="auto">
            <a:xfrm>
              <a:off x="826" y="3103"/>
              <a:ext cx="341" cy="372"/>
              <a:chOff x="357" y="2450"/>
              <a:chExt cx="795" cy="646"/>
            </a:xfrm>
          </p:grpSpPr>
          <p:sp>
            <p:nvSpPr>
              <p:cNvPr id="3135" name="Line 63"/>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36" name="Line 64"/>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34" name="Oval 65"/>
            <p:cNvSpPr>
              <a:spLocks noChangeArrowheads="1"/>
            </p:cNvSpPr>
            <p:nvPr/>
          </p:nvSpPr>
          <p:spPr bwMode="auto">
            <a:xfrm>
              <a:off x="1117" y="3062"/>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grpSp>
        <p:nvGrpSpPr>
          <p:cNvPr id="8" name="Group 66"/>
          <p:cNvGrpSpPr>
            <a:grpSpLocks/>
          </p:cNvGrpSpPr>
          <p:nvPr/>
        </p:nvGrpSpPr>
        <p:grpSpPr bwMode="auto">
          <a:xfrm>
            <a:off x="1314450" y="3071813"/>
            <a:ext cx="2219325" cy="2444750"/>
            <a:chOff x="828" y="1935"/>
            <a:chExt cx="1398" cy="1540"/>
          </a:xfrm>
        </p:grpSpPr>
        <p:grpSp>
          <p:nvGrpSpPr>
            <p:cNvPr id="9" name="Group 67"/>
            <p:cNvGrpSpPr>
              <a:grpSpLocks/>
            </p:cNvGrpSpPr>
            <p:nvPr/>
          </p:nvGrpSpPr>
          <p:grpSpPr bwMode="auto">
            <a:xfrm>
              <a:off x="828" y="1975"/>
              <a:ext cx="1358" cy="1500"/>
              <a:chOff x="357" y="2450"/>
              <a:chExt cx="795" cy="646"/>
            </a:xfrm>
          </p:grpSpPr>
          <p:sp>
            <p:nvSpPr>
              <p:cNvPr id="3131" name="Line 6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32" name="Line 6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30" name="Oval 70"/>
            <p:cNvSpPr>
              <a:spLocks noChangeArrowheads="1"/>
            </p:cNvSpPr>
            <p:nvPr/>
          </p:nvSpPr>
          <p:spPr bwMode="auto">
            <a:xfrm>
              <a:off x="2138" y="1935"/>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grpSp>
        <p:nvGrpSpPr>
          <p:cNvPr id="10" name="Group 71"/>
          <p:cNvGrpSpPr>
            <a:grpSpLocks/>
          </p:cNvGrpSpPr>
          <p:nvPr/>
        </p:nvGrpSpPr>
        <p:grpSpPr bwMode="auto">
          <a:xfrm>
            <a:off x="1316038" y="2479675"/>
            <a:ext cx="2759075" cy="3048000"/>
            <a:chOff x="829" y="1562"/>
            <a:chExt cx="1738" cy="1920"/>
          </a:xfrm>
        </p:grpSpPr>
        <p:grpSp>
          <p:nvGrpSpPr>
            <p:cNvPr id="11" name="Group 72"/>
            <p:cNvGrpSpPr>
              <a:grpSpLocks/>
            </p:cNvGrpSpPr>
            <p:nvPr/>
          </p:nvGrpSpPr>
          <p:grpSpPr bwMode="auto">
            <a:xfrm>
              <a:off x="829" y="1602"/>
              <a:ext cx="1695" cy="1880"/>
              <a:chOff x="357" y="2450"/>
              <a:chExt cx="795" cy="646"/>
            </a:xfrm>
          </p:grpSpPr>
          <p:sp>
            <p:nvSpPr>
              <p:cNvPr id="3127" name="Line 73"/>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28" name="Line 74"/>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26" name="Oval 75"/>
            <p:cNvSpPr>
              <a:spLocks noChangeArrowheads="1"/>
            </p:cNvSpPr>
            <p:nvPr/>
          </p:nvSpPr>
          <p:spPr bwMode="auto">
            <a:xfrm>
              <a:off x="2479" y="1562"/>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grpSp>
        <p:nvGrpSpPr>
          <p:cNvPr id="12" name="Group 76"/>
          <p:cNvGrpSpPr>
            <a:grpSpLocks/>
          </p:cNvGrpSpPr>
          <p:nvPr/>
        </p:nvGrpSpPr>
        <p:grpSpPr bwMode="auto">
          <a:xfrm>
            <a:off x="1314450" y="1873250"/>
            <a:ext cx="3316288" cy="3640138"/>
            <a:chOff x="828" y="1180"/>
            <a:chExt cx="2089" cy="2293"/>
          </a:xfrm>
        </p:grpSpPr>
        <p:grpSp>
          <p:nvGrpSpPr>
            <p:cNvPr id="13" name="Group 77"/>
            <p:cNvGrpSpPr>
              <a:grpSpLocks/>
            </p:cNvGrpSpPr>
            <p:nvPr/>
          </p:nvGrpSpPr>
          <p:grpSpPr bwMode="auto">
            <a:xfrm>
              <a:off x="828" y="1224"/>
              <a:ext cx="2043" cy="2249"/>
              <a:chOff x="357" y="2450"/>
              <a:chExt cx="795" cy="646"/>
            </a:xfrm>
          </p:grpSpPr>
          <p:sp>
            <p:nvSpPr>
              <p:cNvPr id="3123" name="Line 7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3124" name="Line 7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sp>
          <p:nvSpPr>
            <p:cNvPr id="3122" name="Oval 80"/>
            <p:cNvSpPr>
              <a:spLocks noChangeArrowheads="1"/>
            </p:cNvSpPr>
            <p:nvPr/>
          </p:nvSpPr>
          <p:spPr bwMode="auto">
            <a:xfrm>
              <a:off x="2829" y="1180"/>
              <a:ext cx="88" cy="87"/>
            </a:xfrm>
            <a:prstGeom prst="ellipse">
              <a:avLst/>
            </a:prstGeom>
            <a:solidFill>
              <a:srgbClr val="008000"/>
            </a:solidFill>
            <a:ln w="9525">
              <a:noFill/>
              <a:round/>
              <a:headEnd/>
              <a:tailEnd/>
            </a:ln>
          </p:spPr>
          <p:txBody>
            <a:bodyPr wrap="none" anchor="ctr"/>
            <a:lstStyle/>
            <a:p>
              <a:endParaRPr lang="en-US">
                <a:cs typeface="Arial" charset="0"/>
              </a:endParaRPr>
            </a:p>
          </p:txBody>
        </p:sp>
      </p:grpSp>
      <p:sp>
        <p:nvSpPr>
          <p:cNvPr id="95313" name="Line 81"/>
          <p:cNvSpPr>
            <a:spLocks noChangeShapeType="1"/>
          </p:cNvSpPr>
          <p:nvPr/>
        </p:nvSpPr>
        <p:spPr bwMode="auto">
          <a:xfrm>
            <a:off x="5502275" y="2386013"/>
            <a:ext cx="552450" cy="0"/>
          </a:xfrm>
          <a:prstGeom prst="line">
            <a:avLst/>
          </a:prstGeom>
          <a:noFill/>
          <a:ln w="57150">
            <a:solidFill>
              <a:srgbClr val="006600"/>
            </a:solidFill>
            <a:round/>
            <a:headEnd/>
            <a:tailEnd type="triangle" w="lg" len="med"/>
          </a:ln>
        </p:spPr>
        <p:txBody>
          <a:bodyPr/>
          <a:lstStyle/>
          <a:p>
            <a:endParaRPr lang="en-US"/>
          </a:p>
        </p:txBody>
      </p:sp>
      <p:sp>
        <p:nvSpPr>
          <p:cNvPr id="95314" name="Line 82"/>
          <p:cNvSpPr>
            <a:spLocks noChangeShapeType="1"/>
          </p:cNvSpPr>
          <p:nvPr/>
        </p:nvSpPr>
        <p:spPr bwMode="auto">
          <a:xfrm>
            <a:off x="5494338" y="2857500"/>
            <a:ext cx="552450" cy="0"/>
          </a:xfrm>
          <a:prstGeom prst="line">
            <a:avLst/>
          </a:prstGeom>
          <a:noFill/>
          <a:ln w="57150">
            <a:solidFill>
              <a:srgbClr val="006600"/>
            </a:solidFill>
            <a:round/>
            <a:headEnd/>
            <a:tailEnd type="triangle" w="lg" len="med"/>
          </a:ln>
        </p:spPr>
        <p:txBody>
          <a:bodyPr/>
          <a:lstStyle/>
          <a:p>
            <a:endParaRPr lang="en-US"/>
          </a:p>
        </p:txBody>
      </p:sp>
      <p:sp>
        <p:nvSpPr>
          <p:cNvPr id="95315" name="Line 83"/>
          <p:cNvSpPr>
            <a:spLocks noChangeShapeType="1"/>
          </p:cNvSpPr>
          <p:nvPr/>
        </p:nvSpPr>
        <p:spPr bwMode="auto">
          <a:xfrm>
            <a:off x="5503863" y="3327400"/>
            <a:ext cx="552450" cy="0"/>
          </a:xfrm>
          <a:prstGeom prst="line">
            <a:avLst/>
          </a:prstGeom>
          <a:noFill/>
          <a:ln w="57150">
            <a:solidFill>
              <a:srgbClr val="006600"/>
            </a:solidFill>
            <a:round/>
            <a:headEnd/>
            <a:tailEnd type="triangle" w="lg" len="med"/>
          </a:ln>
        </p:spPr>
        <p:txBody>
          <a:bodyPr/>
          <a:lstStyle/>
          <a:p>
            <a:endParaRPr lang="en-US"/>
          </a:p>
        </p:txBody>
      </p:sp>
      <p:sp>
        <p:nvSpPr>
          <p:cNvPr id="95316" name="Line 84"/>
          <p:cNvSpPr>
            <a:spLocks noChangeShapeType="1"/>
          </p:cNvSpPr>
          <p:nvPr/>
        </p:nvSpPr>
        <p:spPr bwMode="auto">
          <a:xfrm>
            <a:off x="5494338" y="3800475"/>
            <a:ext cx="552450" cy="0"/>
          </a:xfrm>
          <a:prstGeom prst="line">
            <a:avLst/>
          </a:prstGeom>
          <a:noFill/>
          <a:ln w="57150">
            <a:solidFill>
              <a:srgbClr val="006600"/>
            </a:solidFill>
            <a:round/>
            <a:headEnd/>
            <a:tailEnd type="triangle" w="lg" len="med"/>
          </a:ln>
        </p:spPr>
        <p:txBody>
          <a:bodyPr/>
          <a:lstStyle/>
          <a:p>
            <a:endParaRPr lang="en-US"/>
          </a:p>
        </p:txBody>
      </p:sp>
      <p:sp>
        <p:nvSpPr>
          <p:cNvPr id="95317" name="Line 85"/>
          <p:cNvSpPr>
            <a:spLocks noChangeShapeType="1"/>
          </p:cNvSpPr>
          <p:nvPr/>
        </p:nvSpPr>
        <p:spPr bwMode="auto">
          <a:xfrm>
            <a:off x="5502275" y="4286250"/>
            <a:ext cx="552450" cy="0"/>
          </a:xfrm>
          <a:prstGeom prst="line">
            <a:avLst/>
          </a:prstGeom>
          <a:noFill/>
          <a:ln w="57150">
            <a:solidFill>
              <a:srgbClr val="006600"/>
            </a:solidFill>
            <a:round/>
            <a:headEnd/>
            <a:tailEnd type="triangle" w="lg" len="med"/>
          </a:ln>
        </p:spPr>
        <p:txBody>
          <a:bodyPr/>
          <a:lstStyle/>
          <a:p>
            <a:endParaRPr lang="en-US"/>
          </a:p>
        </p:txBody>
      </p:sp>
      <p:sp>
        <p:nvSpPr>
          <p:cNvPr id="95318" name="Line 86"/>
          <p:cNvSpPr>
            <a:spLocks noChangeShapeType="1"/>
          </p:cNvSpPr>
          <p:nvPr/>
        </p:nvSpPr>
        <p:spPr bwMode="auto">
          <a:xfrm>
            <a:off x="5495925" y="4757738"/>
            <a:ext cx="552450" cy="0"/>
          </a:xfrm>
          <a:prstGeom prst="line">
            <a:avLst/>
          </a:prstGeom>
          <a:noFill/>
          <a:ln w="57150">
            <a:solidFill>
              <a:srgbClr val="006600"/>
            </a:solidFill>
            <a:round/>
            <a:headEnd/>
            <a:tailEnd type="triangle" w="lg" len="med"/>
          </a:ln>
        </p:spPr>
        <p:txBody>
          <a:bodyPr/>
          <a:lstStyle/>
          <a:p>
            <a:endParaRPr lang="en-US"/>
          </a:p>
        </p:txBody>
      </p:sp>
      <p:sp>
        <p:nvSpPr>
          <p:cNvPr id="95319" name="Line 87"/>
          <p:cNvSpPr>
            <a:spLocks noChangeShapeType="1"/>
          </p:cNvSpPr>
          <p:nvPr/>
        </p:nvSpPr>
        <p:spPr bwMode="auto">
          <a:xfrm>
            <a:off x="5486400" y="5229225"/>
            <a:ext cx="552450" cy="0"/>
          </a:xfrm>
          <a:prstGeom prst="line">
            <a:avLst/>
          </a:prstGeom>
          <a:noFill/>
          <a:ln w="57150">
            <a:solidFill>
              <a:srgbClr val="006600"/>
            </a:solidFill>
            <a:round/>
            <a:headEnd/>
            <a:tailEnd type="triangle" w="lg" len="med"/>
          </a:ln>
        </p:spPr>
        <p:txBody>
          <a:bodyPr/>
          <a:lstStyle/>
          <a:p>
            <a:endParaRPr lang="en-US"/>
          </a:p>
        </p:txBody>
      </p:sp>
      <p:sp>
        <p:nvSpPr>
          <p:cNvPr id="3118" name="Text Box 88"/>
          <p:cNvSpPr txBox="1">
            <a:spLocks noChangeArrowheads="1"/>
          </p:cNvSpPr>
          <p:nvPr/>
        </p:nvSpPr>
        <p:spPr bwMode="auto">
          <a:xfrm>
            <a:off x="1089025" y="1301750"/>
            <a:ext cx="415925" cy="488950"/>
          </a:xfrm>
          <a:prstGeom prst="rect">
            <a:avLst/>
          </a:prstGeom>
          <a:solidFill>
            <a:schemeClr val="bg1"/>
          </a:solidFill>
          <a:ln w="9525">
            <a:noFill/>
            <a:miter lim="800000"/>
            <a:headEnd/>
            <a:tailEnd/>
          </a:ln>
        </p:spPr>
        <p:txBody>
          <a:bodyPr>
            <a:spAutoFit/>
          </a:bodyPr>
          <a:lstStyle/>
          <a:p>
            <a:pPr algn="r">
              <a:spcBef>
                <a:spcPct val="50000"/>
              </a:spcBef>
            </a:pPr>
            <a:r>
              <a:rPr lang="en-US" sz="2600" b="1" i="1">
                <a:cs typeface="Arial" charset="0"/>
              </a:rPr>
              <a:t>P</a:t>
            </a:r>
          </a:p>
        </p:txBody>
      </p:sp>
      <p:sp>
        <p:nvSpPr>
          <p:cNvPr id="3119" name="Text Box 89"/>
          <p:cNvSpPr txBox="1">
            <a:spLocks noChangeArrowheads="1"/>
          </p:cNvSpPr>
          <p:nvPr/>
        </p:nvSpPr>
        <p:spPr bwMode="auto">
          <a:xfrm>
            <a:off x="4852988" y="5373688"/>
            <a:ext cx="433387" cy="396875"/>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cs typeface="Arial" charset="0"/>
              </a:rPr>
              <a:t>Q</a:t>
            </a:r>
          </a:p>
        </p:txBody>
      </p:sp>
      <p:sp>
        <p:nvSpPr>
          <p:cNvPr id="3120"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2887320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246"/>
                                        </p:tgtEl>
                                        <p:attrNameLst>
                                          <p:attrName>style.visibility</p:attrName>
                                        </p:attrNameLst>
                                      </p:cBhvr>
                                      <p:to>
                                        <p:strVal val="visible"/>
                                      </p:to>
                                    </p:set>
                                    <p:animEffect transition="in" filter="dissolve">
                                      <p:cBhvr>
                                        <p:cTn id="7" dur="500"/>
                                        <p:tgtEl>
                                          <p:spTgt spid="952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5313"/>
                                        </p:tgtEl>
                                        <p:attrNameLst>
                                          <p:attrName>style.visibility</p:attrName>
                                        </p:attrNameLst>
                                      </p:cBhvr>
                                      <p:to>
                                        <p:strVal val="visible"/>
                                      </p:to>
                                    </p:set>
                                    <p:animEffect transition="in" filter="fade">
                                      <p:cBhvr>
                                        <p:cTn id="10" dur="500"/>
                                        <p:tgtEl>
                                          <p:spTgt spid="95313"/>
                                        </p:tgtEl>
                                      </p:cBhvr>
                                    </p:animEffect>
                                  </p:childTnLst>
                                  <p:subTnLst>
                                    <p:animClr clrSpc="rgb" dir="cw">
                                      <p:cBhvr override="childStyle">
                                        <p:cTn dur="1" fill="hold" display="0" masterRel="nextClick" afterEffect="1"/>
                                        <p:tgtEl>
                                          <p:spTgt spid="95313"/>
                                        </p:tgtEl>
                                        <p:attrNameLst>
                                          <p:attrName>ppt_c</p:attrName>
                                        </p:attrNameLst>
                                      </p:cBhvr>
                                      <p:to>
                                        <a:schemeClr val="bg1"/>
                                      </p:to>
                                    </p:animClr>
                                  </p:subTnLst>
                                </p:cTn>
                              </p:par>
                            </p:childTnLst>
                          </p:cTn>
                        </p:par>
                      </p:childTnLst>
                    </p:cTn>
                  </p:par>
                  <p:par>
                    <p:cTn id="11" fill="hold">
                      <p:stCondLst>
                        <p:cond delay="indefinite"/>
                      </p:stCondLst>
                      <p:childTnLst>
                        <p:par>
                          <p:cTn id="12" fill="hold">
                            <p:stCondLst>
                              <p:cond delay="0"/>
                            </p:stCondLst>
                            <p:childTnLst>
                              <p:par>
                                <p:cTn id="13" presetID="18" presetClass="entr" presetSubtype="3"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upRight)">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5314"/>
                                        </p:tgtEl>
                                        <p:attrNameLst>
                                          <p:attrName>style.visibility</p:attrName>
                                        </p:attrNameLst>
                                      </p:cBhvr>
                                      <p:to>
                                        <p:strVal val="visible"/>
                                      </p:to>
                                    </p:set>
                                    <p:animEffect transition="in" filter="fade">
                                      <p:cBhvr>
                                        <p:cTn id="18" dur="500"/>
                                        <p:tgtEl>
                                          <p:spTgt spid="95314"/>
                                        </p:tgtEl>
                                      </p:cBhvr>
                                    </p:animEffect>
                                  </p:childTnLst>
                                  <p:subTnLst>
                                    <p:animClr clrSpc="rgb" dir="cw">
                                      <p:cBhvr override="childStyle">
                                        <p:cTn dur="1" fill="hold" display="0" masterRel="nextClick" afterEffect="1"/>
                                        <p:tgtEl>
                                          <p:spTgt spid="95314"/>
                                        </p:tgtEl>
                                        <p:attrNameLst>
                                          <p:attrName>ppt_c</p:attrName>
                                        </p:attrNameLst>
                                      </p:cBhvr>
                                      <p:to>
                                        <a:schemeClr val="bg1"/>
                                      </p:to>
                                    </p:animClr>
                                  </p:subTnLst>
                                </p:cTn>
                              </p:par>
                            </p:childTnLst>
                          </p:cTn>
                        </p:par>
                      </p:childTnLst>
                    </p:cTn>
                  </p:par>
                  <p:par>
                    <p:cTn id="19" fill="hold">
                      <p:stCondLst>
                        <p:cond delay="indefinite"/>
                      </p:stCondLst>
                      <p:childTnLst>
                        <p:par>
                          <p:cTn id="20" fill="hold">
                            <p:stCondLst>
                              <p:cond delay="0"/>
                            </p:stCondLst>
                            <p:childTnLst>
                              <p:par>
                                <p:cTn id="21" presetID="18" presetClass="entr" presetSubtype="3"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trips(upRight)">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5315"/>
                                        </p:tgtEl>
                                        <p:attrNameLst>
                                          <p:attrName>style.visibility</p:attrName>
                                        </p:attrNameLst>
                                      </p:cBhvr>
                                      <p:to>
                                        <p:strVal val="visible"/>
                                      </p:to>
                                    </p:set>
                                    <p:animEffect transition="in" filter="fade">
                                      <p:cBhvr>
                                        <p:cTn id="26" dur="500"/>
                                        <p:tgtEl>
                                          <p:spTgt spid="95315"/>
                                        </p:tgtEl>
                                      </p:cBhvr>
                                    </p:animEffect>
                                  </p:childTnLst>
                                  <p:subTnLst>
                                    <p:animClr clrSpc="rgb" dir="cw">
                                      <p:cBhvr override="childStyle">
                                        <p:cTn dur="1" fill="hold" display="0" masterRel="nextClick" afterEffect="1"/>
                                        <p:tgtEl>
                                          <p:spTgt spid="95315"/>
                                        </p:tgtEl>
                                        <p:attrNameLst>
                                          <p:attrName>ppt_c</p:attrName>
                                        </p:attrNameLst>
                                      </p:cBhvr>
                                      <p:to>
                                        <a:schemeClr val="bg1"/>
                                      </p:to>
                                    </p:animClr>
                                  </p:subTnLst>
                                </p:cTn>
                              </p:par>
                            </p:childTnLst>
                          </p:cTn>
                        </p:par>
                      </p:childTnLst>
                    </p:cTn>
                  </p:par>
                  <p:par>
                    <p:cTn id="27" fill="hold">
                      <p:stCondLst>
                        <p:cond delay="indefinite"/>
                      </p:stCondLst>
                      <p:childTnLst>
                        <p:par>
                          <p:cTn id="28" fill="hold">
                            <p:stCondLst>
                              <p:cond delay="0"/>
                            </p:stCondLst>
                            <p:childTnLst>
                              <p:par>
                                <p:cTn id="29" presetID="18" presetClass="entr" presetSubtype="3"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strips(upRight)">
                                      <p:cBhvr>
                                        <p:cTn id="31" dur="500"/>
                                        <p:tgtEl>
                                          <p:spTgt spid="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5316"/>
                                        </p:tgtEl>
                                        <p:attrNameLst>
                                          <p:attrName>style.visibility</p:attrName>
                                        </p:attrNameLst>
                                      </p:cBhvr>
                                      <p:to>
                                        <p:strVal val="visible"/>
                                      </p:to>
                                    </p:set>
                                    <p:animEffect transition="in" filter="fade">
                                      <p:cBhvr>
                                        <p:cTn id="34" dur="500"/>
                                        <p:tgtEl>
                                          <p:spTgt spid="95316"/>
                                        </p:tgtEl>
                                      </p:cBhvr>
                                    </p:animEffect>
                                  </p:childTnLst>
                                  <p:subTnLst>
                                    <p:animClr clrSpc="rgb" dir="cw">
                                      <p:cBhvr override="childStyle">
                                        <p:cTn dur="1" fill="hold" display="0" masterRel="nextClick" afterEffect="1"/>
                                        <p:tgtEl>
                                          <p:spTgt spid="95316"/>
                                        </p:tgtEl>
                                        <p:attrNameLst>
                                          <p:attrName>ppt_c</p:attrName>
                                        </p:attrNameLst>
                                      </p:cBhvr>
                                      <p:to>
                                        <a:schemeClr val="bg1"/>
                                      </p:to>
                                    </p:animClr>
                                  </p:subTnLst>
                                </p:cTn>
                              </p:par>
                            </p:childTnLst>
                          </p:cTn>
                        </p:par>
                      </p:childTnLst>
                    </p:cTn>
                  </p:par>
                  <p:par>
                    <p:cTn id="35" fill="hold">
                      <p:stCondLst>
                        <p:cond delay="indefinite"/>
                      </p:stCondLst>
                      <p:childTnLst>
                        <p:par>
                          <p:cTn id="36" fill="hold">
                            <p:stCondLst>
                              <p:cond delay="0"/>
                            </p:stCondLst>
                            <p:childTnLst>
                              <p:par>
                                <p:cTn id="37" presetID="18" presetClass="entr" presetSubtype="3"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trips(upRight)">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317"/>
                                        </p:tgtEl>
                                        <p:attrNameLst>
                                          <p:attrName>style.visibility</p:attrName>
                                        </p:attrNameLst>
                                      </p:cBhvr>
                                      <p:to>
                                        <p:strVal val="visible"/>
                                      </p:to>
                                    </p:set>
                                    <p:animEffect transition="in" filter="fade">
                                      <p:cBhvr>
                                        <p:cTn id="42" dur="500"/>
                                        <p:tgtEl>
                                          <p:spTgt spid="95317"/>
                                        </p:tgtEl>
                                      </p:cBhvr>
                                    </p:animEffect>
                                  </p:childTnLst>
                                  <p:subTnLst>
                                    <p:animClr clrSpc="rgb" dir="cw">
                                      <p:cBhvr override="childStyle">
                                        <p:cTn dur="1" fill="hold" display="0" masterRel="nextClick" afterEffect="1"/>
                                        <p:tgtEl>
                                          <p:spTgt spid="95317"/>
                                        </p:tgtEl>
                                        <p:attrNameLst>
                                          <p:attrName>ppt_c</p:attrName>
                                        </p:attrNameLst>
                                      </p:cBhvr>
                                      <p:to>
                                        <a:schemeClr val="bg1"/>
                                      </p:to>
                                    </p:animClr>
                                  </p:subTnLst>
                                </p:cTn>
                              </p:par>
                            </p:childTnLst>
                          </p:cTn>
                        </p:par>
                      </p:childTnLst>
                    </p:cTn>
                  </p:par>
                  <p:par>
                    <p:cTn id="43" fill="hold">
                      <p:stCondLst>
                        <p:cond delay="indefinite"/>
                      </p:stCondLst>
                      <p:childTnLst>
                        <p:par>
                          <p:cTn id="44" fill="hold">
                            <p:stCondLst>
                              <p:cond delay="0"/>
                            </p:stCondLst>
                            <p:childTnLst>
                              <p:par>
                                <p:cTn id="45" presetID="18" presetClass="entr" presetSubtype="3"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strips(upRight)">
                                      <p:cBhvr>
                                        <p:cTn id="47" dur="500"/>
                                        <p:tgtEl>
                                          <p:spTgt spid="1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5318"/>
                                        </p:tgtEl>
                                        <p:attrNameLst>
                                          <p:attrName>style.visibility</p:attrName>
                                        </p:attrNameLst>
                                      </p:cBhvr>
                                      <p:to>
                                        <p:strVal val="visible"/>
                                      </p:to>
                                    </p:set>
                                    <p:animEffect transition="in" filter="fade">
                                      <p:cBhvr>
                                        <p:cTn id="50" dur="500"/>
                                        <p:tgtEl>
                                          <p:spTgt spid="95318"/>
                                        </p:tgtEl>
                                      </p:cBhvr>
                                    </p:animEffect>
                                  </p:childTnLst>
                                  <p:subTnLst>
                                    <p:animClr clrSpc="rgb" dir="cw">
                                      <p:cBhvr override="childStyle">
                                        <p:cTn dur="1" fill="hold" display="0" masterRel="nextClick" afterEffect="1"/>
                                        <p:tgtEl>
                                          <p:spTgt spid="95318"/>
                                        </p:tgtEl>
                                        <p:attrNameLst>
                                          <p:attrName>ppt_c</p:attrName>
                                        </p:attrNameLst>
                                      </p:cBhvr>
                                      <p:to>
                                        <a:schemeClr val="bg1"/>
                                      </p:to>
                                    </p:animClr>
                                  </p:subTnLst>
                                </p:cTn>
                              </p:par>
                            </p:childTnLst>
                          </p:cTn>
                        </p:par>
                      </p:childTnLst>
                    </p:cTn>
                  </p:par>
                  <p:par>
                    <p:cTn id="51" fill="hold">
                      <p:stCondLst>
                        <p:cond delay="indefinite"/>
                      </p:stCondLst>
                      <p:childTnLst>
                        <p:par>
                          <p:cTn id="52" fill="hold">
                            <p:stCondLst>
                              <p:cond delay="0"/>
                            </p:stCondLst>
                            <p:childTnLst>
                              <p:par>
                                <p:cTn id="53" presetID="18" presetClass="entr" presetSubtype="3"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strips(upRight)">
                                      <p:cBhvr>
                                        <p:cTn id="55" dur="500"/>
                                        <p:tgtEl>
                                          <p:spTgt spid="1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5319"/>
                                        </p:tgtEl>
                                        <p:attrNameLst>
                                          <p:attrName>style.visibility</p:attrName>
                                        </p:attrNameLst>
                                      </p:cBhvr>
                                      <p:to>
                                        <p:strVal val="visible"/>
                                      </p:to>
                                    </p:set>
                                    <p:animEffect transition="in" filter="fade">
                                      <p:cBhvr>
                                        <p:cTn id="58" dur="500"/>
                                        <p:tgtEl>
                                          <p:spTgt spid="95319"/>
                                        </p:tgtEl>
                                      </p:cBhvr>
                                    </p:animEffect>
                                  </p:childTnLst>
                                  <p:subTnLst>
                                    <p:animClr clrSpc="rgb" dir="cw">
                                      <p:cBhvr override="childStyle">
                                        <p:cTn dur="1" fill="hold" display="0" masterRel="nextClick" afterEffect="1"/>
                                        <p:tgtEl>
                                          <p:spTgt spid="95319"/>
                                        </p:tgtEl>
                                        <p:attrNameLst>
                                          <p:attrName>ppt_c</p:attrName>
                                        </p:attrNameLst>
                                      </p:cBhvr>
                                      <p:to>
                                        <a:schemeClr val="bg1"/>
                                      </p:to>
                                    </p:animClr>
                                  </p:subTnLst>
                                </p:cTn>
                              </p:par>
                            </p:childTnLst>
                          </p:cTn>
                        </p:par>
                      </p:childTnLst>
                    </p:cTn>
                  </p:par>
                  <p:par>
                    <p:cTn id="59" fill="hold">
                      <p:stCondLst>
                        <p:cond delay="indefinite"/>
                      </p:stCondLst>
                      <p:childTnLst>
                        <p:par>
                          <p:cTn id="60" fill="hold">
                            <p:stCondLst>
                              <p:cond delay="0"/>
                            </p:stCondLst>
                            <p:childTnLst>
                              <p:par>
                                <p:cTn id="61" presetID="18" presetClass="entr" presetSubtype="3" fill="hold" grpId="0" nodeType="clickEffect">
                                  <p:stCondLst>
                                    <p:cond delay="0"/>
                                  </p:stCondLst>
                                  <p:childTnLst>
                                    <p:set>
                                      <p:cBhvr>
                                        <p:cTn id="62" dur="1" fill="hold">
                                          <p:stCondLst>
                                            <p:cond delay="0"/>
                                          </p:stCondLst>
                                        </p:cTn>
                                        <p:tgtEl>
                                          <p:spTgt spid="95245"/>
                                        </p:tgtEl>
                                        <p:attrNameLst>
                                          <p:attrName>style.visibility</p:attrName>
                                        </p:attrNameLst>
                                      </p:cBhvr>
                                      <p:to>
                                        <p:strVal val="visible"/>
                                      </p:to>
                                    </p:set>
                                    <p:animEffect transition="in" filter="strips(upRight)">
                                      <p:cBhvr>
                                        <p:cTn id="63" dur="500"/>
                                        <p:tgtEl>
                                          <p:spTgt spid="95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5" grpId="0" animBg="1"/>
      <p:bldP spid="95246" grpId="0" animBg="1"/>
      <p:bldP spid="95313" grpId="0" animBg="1"/>
      <p:bldP spid="95314" grpId="0" animBg="1"/>
      <p:bldP spid="95315" grpId="0" animBg="1"/>
      <p:bldP spid="95316" grpId="0" animBg="1"/>
      <p:bldP spid="95317" grpId="0" animBg="1"/>
      <p:bldP spid="95318" grpId="0" animBg="1"/>
      <p:bldP spid="9531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41375" y="2801938"/>
            <a:ext cx="7491413" cy="3863975"/>
            <a:chOff x="530" y="1765"/>
            <a:chExt cx="4719" cy="2434"/>
          </a:xfrm>
        </p:grpSpPr>
        <p:sp>
          <p:nvSpPr>
            <p:cNvPr id="43096" name="Rectangle 3"/>
            <p:cNvSpPr>
              <a:spLocks noChangeArrowheads="1"/>
            </p:cNvSpPr>
            <p:nvPr/>
          </p:nvSpPr>
          <p:spPr bwMode="auto">
            <a:xfrm>
              <a:off x="530" y="1765"/>
              <a:ext cx="4719" cy="2434"/>
            </a:xfrm>
            <a:prstGeom prst="rect">
              <a:avLst/>
            </a:prstGeom>
            <a:solidFill>
              <a:srgbClr val="FFFFCC"/>
            </a:solidFill>
            <a:ln w="9525">
              <a:noFill/>
              <a:miter lim="800000"/>
              <a:headEnd/>
              <a:tailEnd/>
            </a:ln>
          </p:spPr>
          <p:txBody>
            <a:bodyPr wrap="none" anchor="ctr"/>
            <a:lstStyle/>
            <a:p>
              <a:endParaRPr lang="en-US">
                <a:latin typeface="Arial"/>
                <a:cs typeface="Arial"/>
              </a:endParaRPr>
            </a:p>
          </p:txBody>
        </p:sp>
        <p:sp>
          <p:nvSpPr>
            <p:cNvPr id="43097" name="Line 4"/>
            <p:cNvSpPr>
              <a:spLocks noChangeShapeType="1"/>
            </p:cNvSpPr>
            <p:nvPr/>
          </p:nvSpPr>
          <p:spPr bwMode="auto">
            <a:xfrm>
              <a:off x="582" y="2095"/>
              <a:ext cx="4588"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3011" name="Rectangle 5"/>
          <p:cNvSpPr>
            <a:spLocks noGrp="1" noChangeArrowheads="1"/>
          </p:cNvSpPr>
          <p:nvPr>
            <p:ph type="title" idx="4294967295"/>
          </p:nvPr>
        </p:nvSpPr>
        <p:spPr>
          <a:xfrm>
            <a:off x="1" y="206375"/>
            <a:ext cx="9144000" cy="588963"/>
          </a:xfrm>
        </p:spPr>
        <p:txBody>
          <a:bodyPr>
            <a:normAutofit/>
          </a:bodyPr>
          <a:lstStyle/>
          <a:p>
            <a:pPr algn="ctr" eaLnBrk="1" hangingPunct="1"/>
            <a:r>
              <a:rPr lang="en-US" sz="3100" dirty="0"/>
              <a:t>Market Supply versus Individual Supply</a:t>
            </a:r>
          </a:p>
        </p:txBody>
      </p:sp>
      <p:sp>
        <p:nvSpPr>
          <p:cNvPr id="43012" name="Rectangle 6"/>
          <p:cNvSpPr>
            <a:spLocks noGrp="1" noChangeArrowheads="1"/>
          </p:cNvSpPr>
          <p:nvPr>
            <p:ph type="body" idx="4294967295"/>
          </p:nvPr>
        </p:nvSpPr>
        <p:spPr>
          <a:xfrm>
            <a:off x="617538" y="803275"/>
            <a:ext cx="8526462" cy="1984375"/>
          </a:xfrm>
        </p:spPr>
        <p:txBody>
          <a:bodyPr/>
          <a:lstStyle/>
          <a:p>
            <a:pPr eaLnBrk="1" hangingPunct="1">
              <a:lnSpc>
                <a:spcPct val="100000"/>
              </a:lnSpc>
              <a:spcBef>
                <a:spcPct val="35000"/>
              </a:spcBef>
            </a:pPr>
            <a:r>
              <a:rPr lang="en-US" sz="2700" dirty="0"/>
              <a:t>The quantity supplied in the market is the sum of </a:t>
            </a:r>
            <a:br>
              <a:rPr lang="en-US" sz="2700" dirty="0"/>
            </a:br>
            <a:r>
              <a:rPr lang="en-US" sz="2700" dirty="0"/>
              <a:t>the quantities supplied by all sellers at each price. </a:t>
            </a:r>
          </a:p>
          <a:p>
            <a:pPr eaLnBrk="1" hangingPunct="1">
              <a:lnSpc>
                <a:spcPct val="100000"/>
              </a:lnSpc>
              <a:spcBef>
                <a:spcPct val="35000"/>
              </a:spcBef>
            </a:pPr>
            <a:r>
              <a:rPr lang="en-US" sz="2700" dirty="0"/>
              <a:t>Suppose Starbucks and </a:t>
            </a:r>
            <a:r>
              <a:rPr lang="en-US" sz="2700" dirty="0" err="1"/>
              <a:t>Peet’s</a:t>
            </a:r>
            <a:r>
              <a:rPr lang="en-US" sz="2700" dirty="0"/>
              <a:t> are the only two sellers in this market.     (</a:t>
            </a:r>
            <a:r>
              <a:rPr lang="en-US" sz="2700" b="1" i="1" dirty="0"/>
              <a:t>Q</a:t>
            </a:r>
            <a:r>
              <a:rPr lang="en-US" sz="2700" b="1" i="1" baseline="30000" dirty="0"/>
              <a:t>s</a:t>
            </a:r>
            <a:r>
              <a:rPr lang="en-US" sz="2700" dirty="0"/>
              <a:t> = quantity supplied)</a:t>
            </a:r>
          </a:p>
        </p:txBody>
      </p:sp>
      <p:grpSp>
        <p:nvGrpSpPr>
          <p:cNvPr id="3" name="Group 7"/>
          <p:cNvGrpSpPr>
            <a:grpSpLocks/>
          </p:cNvGrpSpPr>
          <p:nvPr/>
        </p:nvGrpSpPr>
        <p:grpSpPr bwMode="auto">
          <a:xfrm>
            <a:off x="2116138" y="2832100"/>
            <a:ext cx="1873250" cy="3816350"/>
            <a:chOff x="1333" y="1784"/>
            <a:chExt cx="1180" cy="2404"/>
          </a:xfrm>
        </p:grpSpPr>
        <p:sp>
          <p:nvSpPr>
            <p:cNvPr id="43088" name="Rectangle 8"/>
            <p:cNvSpPr>
              <a:spLocks noChangeArrowheads="1"/>
            </p:cNvSpPr>
            <p:nvPr/>
          </p:nvSpPr>
          <p:spPr bwMode="auto">
            <a:xfrm>
              <a:off x="1333" y="3889"/>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18</a:t>
              </a:r>
            </a:p>
          </p:txBody>
        </p:sp>
        <p:sp>
          <p:nvSpPr>
            <p:cNvPr id="43089" name="Rectangle 9"/>
            <p:cNvSpPr>
              <a:spLocks noChangeArrowheads="1"/>
            </p:cNvSpPr>
            <p:nvPr/>
          </p:nvSpPr>
          <p:spPr bwMode="auto">
            <a:xfrm>
              <a:off x="1333" y="3590"/>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15</a:t>
              </a:r>
            </a:p>
          </p:txBody>
        </p:sp>
        <p:sp>
          <p:nvSpPr>
            <p:cNvPr id="43090" name="Rectangle 10"/>
            <p:cNvSpPr>
              <a:spLocks noChangeArrowheads="1"/>
            </p:cNvSpPr>
            <p:nvPr/>
          </p:nvSpPr>
          <p:spPr bwMode="auto">
            <a:xfrm>
              <a:off x="1333" y="3291"/>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12</a:t>
              </a:r>
            </a:p>
          </p:txBody>
        </p:sp>
        <p:sp>
          <p:nvSpPr>
            <p:cNvPr id="43091" name="Rectangle 11"/>
            <p:cNvSpPr>
              <a:spLocks noChangeArrowheads="1"/>
            </p:cNvSpPr>
            <p:nvPr/>
          </p:nvSpPr>
          <p:spPr bwMode="auto">
            <a:xfrm>
              <a:off x="1333" y="2992"/>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9</a:t>
              </a:r>
            </a:p>
          </p:txBody>
        </p:sp>
        <p:sp>
          <p:nvSpPr>
            <p:cNvPr id="43092" name="Rectangle 12"/>
            <p:cNvSpPr>
              <a:spLocks noChangeArrowheads="1"/>
            </p:cNvSpPr>
            <p:nvPr/>
          </p:nvSpPr>
          <p:spPr bwMode="auto">
            <a:xfrm>
              <a:off x="1333" y="2693"/>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43093" name="Rectangle 13"/>
            <p:cNvSpPr>
              <a:spLocks noChangeArrowheads="1"/>
            </p:cNvSpPr>
            <p:nvPr/>
          </p:nvSpPr>
          <p:spPr bwMode="auto">
            <a:xfrm>
              <a:off x="1333" y="2394"/>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43094" name="Rectangle 14"/>
            <p:cNvSpPr>
              <a:spLocks noChangeArrowheads="1"/>
            </p:cNvSpPr>
            <p:nvPr/>
          </p:nvSpPr>
          <p:spPr bwMode="auto">
            <a:xfrm>
              <a:off x="1333" y="2095"/>
              <a:ext cx="1180"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43095" name="Rectangle 15"/>
            <p:cNvSpPr>
              <a:spLocks noChangeArrowheads="1"/>
            </p:cNvSpPr>
            <p:nvPr/>
          </p:nvSpPr>
          <p:spPr bwMode="auto">
            <a:xfrm>
              <a:off x="1333" y="1784"/>
              <a:ext cx="1180"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latin typeface="Arial"/>
                  <a:cs typeface="Arial"/>
                </a:rPr>
                <a:t>Starbucks</a:t>
              </a:r>
            </a:p>
          </p:txBody>
        </p:sp>
      </p:grpSp>
      <p:grpSp>
        <p:nvGrpSpPr>
          <p:cNvPr id="4" name="Group 16"/>
          <p:cNvGrpSpPr>
            <a:grpSpLocks/>
          </p:cNvGrpSpPr>
          <p:nvPr/>
        </p:nvGrpSpPr>
        <p:grpSpPr bwMode="auto">
          <a:xfrm>
            <a:off x="4256088" y="2832100"/>
            <a:ext cx="1598612" cy="3816350"/>
            <a:chOff x="2681" y="1784"/>
            <a:chExt cx="1007" cy="2404"/>
          </a:xfrm>
        </p:grpSpPr>
        <p:sp>
          <p:nvSpPr>
            <p:cNvPr id="43080" name="Rectangle 17"/>
            <p:cNvSpPr>
              <a:spLocks noChangeArrowheads="1"/>
            </p:cNvSpPr>
            <p:nvPr/>
          </p:nvSpPr>
          <p:spPr bwMode="auto">
            <a:xfrm>
              <a:off x="2681" y="3889"/>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12</a:t>
              </a:r>
            </a:p>
          </p:txBody>
        </p:sp>
        <p:sp>
          <p:nvSpPr>
            <p:cNvPr id="43081" name="Rectangle 18"/>
            <p:cNvSpPr>
              <a:spLocks noChangeArrowheads="1"/>
            </p:cNvSpPr>
            <p:nvPr/>
          </p:nvSpPr>
          <p:spPr bwMode="auto">
            <a:xfrm>
              <a:off x="2681" y="3590"/>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10</a:t>
              </a:r>
            </a:p>
          </p:txBody>
        </p:sp>
        <p:sp>
          <p:nvSpPr>
            <p:cNvPr id="43082" name="Rectangle 19"/>
            <p:cNvSpPr>
              <a:spLocks noChangeArrowheads="1"/>
            </p:cNvSpPr>
            <p:nvPr/>
          </p:nvSpPr>
          <p:spPr bwMode="auto">
            <a:xfrm>
              <a:off x="2681" y="3291"/>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8</a:t>
              </a:r>
            </a:p>
          </p:txBody>
        </p:sp>
        <p:sp>
          <p:nvSpPr>
            <p:cNvPr id="43083" name="Rectangle 20"/>
            <p:cNvSpPr>
              <a:spLocks noChangeArrowheads="1"/>
            </p:cNvSpPr>
            <p:nvPr/>
          </p:nvSpPr>
          <p:spPr bwMode="auto">
            <a:xfrm>
              <a:off x="2681" y="2992"/>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43084" name="Rectangle 21"/>
            <p:cNvSpPr>
              <a:spLocks noChangeArrowheads="1"/>
            </p:cNvSpPr>
            <p:nvPr/>
          </p:nvSpPr>
          <p:spPr bwMode="auto">
            <a:xfrm>
              <a:off x="2681" y="2693"/>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43085" name="Rectangle 22"/>
            <p:cNvSpPr>
              <a:spLocks noChangeArrowheads="1"/>
            </p:cNvSpPr>
            <p:nvPr/>
          </p:nvSpPr>
          <p:spPr bwMode="auto">
            <a:xfrm>
              <a:off x="2681" y="2394"/>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43086" name="Rectangle 23"/>
            <p:cNvSpPr>
              <a:spLocks noChangeArrowheads="1"/>
            </p:cNvSpPr>
            <p:nvPr/>
          </p:nvSpPr>
          <p:spPr bwMode="auto">
            <a:xfrm>
              <a:off x="2681" y="2095"/>
              <a:ext cx="100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43087" name="Rectangle 24"/>
            <p:cNvSpPr>
              <a:spLocks noChangeArrowheads="1"/>
            </p:cNvSpPr>
            <p:nvPr/>
          </p:nvSpPr>
          <p:spPr bwMode="auto">
            <a:xfrm>
              <a:off x="2681" y="1784"/>
              <a:ext cx="1007"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dirty="0" err="1">
                  <a:latin typeface="Arial"/>
                  <a:cs typeface="Arial"/>
                </a:rPr>
                <a:t>Peet’s</a:t>
              </a:r>
              <a:endParaRPr lang="en-US" sz="2400" dirty="0">
                <a:latin typeface="Arial"/>
                <a:cs typeface="Arial"/>
              </a:endParaRPr>
            </a:p>
          </p:txBody>
        </p:sp>
      </p:grpSp>
      <p:grpSp>
        <p:nvGrpSpPr>
          <p:cNvPr id="5" name="Group 25"/>
          <p:cNvGrpSpPr>
            <a:grpSpLocks/>
          </p:cNvGrpSpPr>
          <p:nvPr/>
        </p:nvGrpSpPr>
        <p:grpSpPr bwMode="auto">
          <a:xfrm>
            <a:off x="3989388" y="4749800"/>
            <a:ext cx="4217987" cy="1898650"/>
            <a:chOff x="2513" y="2992"/>
            <a:chExt cx="2657" cy="1196"/>
          </a:xfrm>
        </p:grpSpPr>
        <p:sp>
          <p:nvSpPr>
            <p:cNvPr id="43068" name="Rectangle 26"/>
            <p:cNvSpPr>
              <a:spLocks noChangeArrowheads="1"/>
            </p:cNvSpPr>
            <p:nvPr/>
          </p:nvSpPr>
          <p:spPr bwMode="auto">
            <a:xfrm>
              <a:off x="2513" y="3889"/>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9" name="Rectangle 27"/>
            <p:cNvSpPr>
              <a:spLocks noChangeArrowheads="1"/>
            </p:cNvSpPr>
            <p:nvPr/>
          </p:nvSpPr>
          <p:spPr bwMode="auto">
            <a:xfrm>
              <a:off x="2513" y="3590"/>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0" name="Rectangle 28"/>
            <p:cNvSpPr>
              <a:spLocks noChangeArrowheads="1"/>
            </p:cNvSpPr>
            <p:nvPr/>
          </p:nvSpPr>
          <p:spPr bwMode="auto">
            <a:xfrm>
              <a:off x="2513" y="3291"/>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1" name="Rectangle 29"/>
            <p:cNvSpPr>
              <a:spLocks noChangeArrowheads="1"/>
            </p:cNvSpPr>
            <p:nvPr/>
          </p:nvSpPr>
          <p:spPr bwMode="auto">
            <a:xfrm>
              <a:off x="2513" y="2992"/>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2" name="Rectangle 30"/>
            <p:cNvSpPr>
              <a:spLocks noChangeArrowheads="1"/>
            </p:cNvSpPr>
            <p:nvPr/>
          </p:nvSpPr>
          <p:spPr bwMode="auto">
            <a:xfrm>
              <a:off x="3688" y="3889"/>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3" name="Rectangle 31"/>
            <p:cNvSpPr>
              <a:spLocks noChangeArrowheads="1"/>
            </p:cNvSpPr>
            <p:nvPr/>
          </p:nvSpPr>
          <p:spPr bwMode="auto">
            <a:xfrm>
              <a:off x="3688" y="3590"/>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4" name="Rectangle 32"/>
            <p:cNvSpPr>
              <a:spLocks noChangeArrowheads="1"/>
            </p:cNvSpPr>
            <p:nvPr/>
          </p:nvSpPr>
          <p:spPr bwMode="auto">
            <a:xfrm>
              <a:off x="3688" y="3291"/>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5" name="Rectangle 33"/>
            <p:cNvSpPr>
              <a:spLocks noChangeArrowheads="1"/>
            </p:cNvSpPr>
            <p:nvPr/>
          </p:nvSpPr>
          <p:spPr bwMode="auto">
            <a:xfrm>
              <a:off x="3688" y="2992"/>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76" name="Rectangle 34"/>
            <p:cNvSpPr>
              <a:spLocks noChangeArrowheads="1"/>
            </p:cNvSpPr>
            <p:nvPr/>
          </p:nvSpPr>
          <p:spPr bwMode="auto">
            <a:xfrm>
              <a:off x="3973" y="3889"/>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30</a:t>
              </a:r>
            </a:p>
          </p:txBody>
        </p:sp>
        <p:sp>
          <p:nvSpPr>
            <p:cNvPr id="43077" name="Rectangle 35"/>
            <p:cNvSpPr>
              <a:spLocks noChangeArrowheads="1"/>
            </p:cNvSpPr>
            <p:nvPr/>
          </p:nvSpPr>
          <p:spPr bwMode="auto">
            <a:xfrm>
              <a:off x="3973" y="3590"/>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25</a:t>
              </a:r>
            </a:p>
          </p:txBody>
        </p:sp>
        <p:sp>
          <p:nvSpPr>
            <p:cNvPr id="43078" name="Rectangle 36"/>
            <p:cNvSpPr>
              <a:spLocks noChangeArrowheads="1"/>
            </p:cNvSpPr>
            <p:nvPr/>
          </p:nvSpPr>
          <p:spPr bwMode="auto">
            <a:xfrm>
              <a:off x="3973" y="3291"/>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20</a:t>
              </a:r>
            </a:p>
          </p:txBody>
        </p:sp>
        <p:sp>
          <p:nvSpPr>
            <p:cNvPr id="43079" name="Rectangle 37"/>
            <p:cNvSpPr>
              <a:spLocks noChangeArrowheads="1"/>
            </p:cNvSpPr>
            <p:nvPr/>
          </p:nvSpPr>
          <p:spPr bwMode="auto">
            <a:xfrm>
              <a:off x="3973" y="2992"/>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15</a:t>
              </a:r>
            </a:p>
          </p:txBody>
        </p:sp>
      </p:grpSp>
      <p:grpSp>
        <p:nvGrpSpPr>
          <p:cNvPr id="6" name="Group 38"/>
          <p:cNvGrpSpPr>
            <a:grpSpLocks/>
          </p:cNvGrpSpPr>
          <p:nvPr/>
        </p:nvGrpSpPr>
        <p:grpSpPr bwMode="auto">
          <a:xfrm>
            <a:off x="3989388" y="4275138"/>
            <a:ext cx="4217987" cy="474662"/>
            <a:chOff x="2513" y="2693"/>
            <a:chExt cx="2657" cy="299"/>
          </a:xfrm>
        </p:grpSpPr>
        <p:sp>
          <p:nvSpPr>
            <p:cNvPr id="43065" name="Rectangle 39"/>
            <p:cNvSpPr>
              <a:spLocks noChangeArrowheads="1"/>
            </p:cNvSpPr>
            <p:nvPr/>
          </p:nvSpPr>
          <p:spPr bwMode="auto">
            <a:xfrm>
              <a:off x="2513" y="2693"/>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6" name="Rectangle 40"/>
            <p:cNvSpPr>
              <a:spLocks noChangeArrowheads="1"/>
            </p:cNvSpPr>
            <p:nvPr/>
          </p:nvSpPr>
          <p:spPr bwMode="auto">
            <a:xfrm>
              <a:off x="3688" y="2693"/>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7" name="Rectangle 41"/>
            <p:cNvSpPr>
              <a:spLocks noChangeArrowheads="1"/>
            </p:cNvSpPr>
            <p:nvPr/>
          </p:nvSpPr>
          <p:spPr bwMode="auto">
            <a:xfrm>
              <a:off x="3973" y="2693"/>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10</a:t>
              </a:r>
            </a:p>
          </p:txBody>
        </p:sp>
      </p:grpSp>
      <p:grpSp>
        <p:nvGrpSpPr>
          <p:cNvPr id="7" name="Group 42"/>
          <p:cNvGrpSpPr>
            <a:grpSpLocks/>
          </p:cNvGrpSpPr>
          <p:nvPr/>
        </p:nvGrpSpPr>
        <p:grpSpPr bwMode="auto">
          <a:xfrm>
            <a:off x="3989388" y="3800475"/>
            <a:ext cx="4217987" cy="474663"/>
            <a:chOff x="2513" y="2394"/>
            <a:chExt cx="2657" cy="299"/>
          </a:xfrm>
        </p:grpSpPr>
        <p:sp>
          <p:nvSpPr>
            <p:cNvPr id="43062" name="Rectangle 43"/>
            <p:cNvSpPr>
              <a:spLocks noChangeArrowheads="1"/>
            </p:cNvSpPr>
            <p:nvPr/>
          </p:nvSpPr>
          <p:spPr bwMode="auto">
            <a:xfrm>
              <a:off x="2513" y="2394"/>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3" name="Rectangle 44"/>
            <p:cNvSpPr>
              <a:spLocks noChangeArrowheads="1"/>
            </p:cNvSpPr>
            <p:nvPr/>
          </p:nvSpPr>
          <p:spPr bwMode="auto">
            <a:xfrm>
              <a:off x="3688" y="2394"/>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4" name="Rectangle 45"/>
            <p:cNvSpPr>
              <a:spLocks noChangeArrowheads="1"/>
            </p:cNvSpPr>
            <p:nvPr/>
          </p:nvSpPr>
          <p:spPr bwMode="auto">
            <a:xfrm>
              <a:off x="3973" y="2394"/>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5</a:t>
              </a:r>
            </a:p>
          </p:txBody>
        </p:sp>
      </p:grpSp>
      <p:grpSp>
        <p:nvGrpSpPr>
          <p:cNvPr id="8" name="Group 46"/>
          <p:cNvGrpSpPr>
            <a:grpSpLocks/>
          </p:cNvGrpSpPr>
          <p:nvPr/>
        </p:nvGrpSpPr>
        <p:grpSpPr bwMode="auto">
          <a:xfrm>
            <a:off x="3989388" y="3325813"/>
            <a:ext cx="4217987" cy="474662"/>
            <a:chOff x="2513" y="2095"/>
            <a:chExt cx="2657" cy="299"/>
          </a:xfrm>
        </p:grpSpPr>
        <p:sp>
          <p:nvSpPr>
            <p:cNvPr id="43059" name="Rectangle 47"/>
            <p:cNvSpPr>
              <a:spLocks noChangeArrowheads="1"/>
            </p:cNvSpPr>
            <p:nvPr/>
          </p:nvSpPr>
          <p:spPr bwMode="auto">
            <a:xfrm>
              <a:off x="2513" y="2095"/>
              <a:ext cx="168"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0" name="Rectangle 48"/>
            <p:cNvSpPr>
              <a:spLocks noChangeArrowheads="1"/>
            </p:cNvSpPr>
            <p:nvPr/>
          </p:nvSpPr>
          <p:spPr bwMode="auto">
            <a:xfrm>
              <a:off x="3688" y="2095"/>
              <a:ext cx="285"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latin typeface="Arial"/>
                  <a:cs typeface="Arial"/>
                </a:rPr>
                <a:t>=</a:t>
              </a:r>
            </a:p>
          </p:txBody>
        </p:sp>
        <p:sp>
          <p:nvSpPr>
            <p:cNvPr id="43061" name="Rectangle 49"/>
            <p:cNvSpPr>
              <a:spLocks noChangeArrowheads="1"/>
            </p:cNvSpPr>
            <p:nvPr/>
          </p:nvSpPr>
          <p:spPr bwMode="auto">
            <a:xfrm>
              <a:off x="3973" y="2095"/>
              <a:ext cx="1197" cy="299"/>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0</a:t>
              </a:r>
            </a:p>
          </p:txBody>
        </p:sp>
      </p:grpSp>
      <p:sp>
        <p:nvSpPr>
          <p:cNvPr id="96306" name="Rectangle 50"/>
          <p:cNvSpPr>
            <a:spLocks noChangeArrowheads="1"/>
          </p:cNvSpPr>
          <p:nvPr/>
        </p:nvSpPr>
        <p:spPr bwMode="auto">
          <a:xfrm>
            <a:off x="6307138" y="2832100"/>
            <a:ext cx="1900237" cy="493713"/>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solidFill>
                  <a:srgbClr val="FF0000"/>
                </a:solidFill>
                <a:latin typeface="Arial"/>
                <a:cs typeface="Arial"/>
              </a:rPr>
              <a:t>Market </a:t>
            </a:r>
            <a:r>
              <a:rPr lang="en-US" sz="2400" b="1" i="1">
                <a:solidFill>
                  <a:srgbClr val="FF0000"/>
                </a:solidFill>
                <a:latin typeface="Arial"/>
                <a:cs typeface="Arial"/>
              </a:rPr>
              <a:t>Q</a:t>
            </a:r>
            <a:r>
              <a:rPr lang="en-US" sz="2400" b="1" i="1" baseline="30000">
                <a:solidFill>
                  <a:srgbClr val="FF0000"/>
                </a:solidFill>
                <a:latin typeface="Arial"/>
                <a:cs typeface="Arial"/>
              </a:rPr>
              <a:t>s</a:t>
            </a:r>
            <a:r>
              <a:rPr lang="en-US" sz="2400">
                <a:solidFill>
                  <a:srgbClr val="FF0000"/>
                </a:solidFill>
                <a:latin typeface="Arial"/>
                <a:cs typeface="Arial"/>
              </a:rPr>
              <a:t> </a:t>
            </a:r>
          </a:p>
        </p:txBody>
      </p:sp>
      <p:grpSp>
        <p:nvGrpSpPr>
          <p:cNvPr id="9" name="Group 51"/>
          <p:cNvGrpSpPr>
            <a:grpSpLocks/>
          </p:cNvGrpSpPr>
          <p:nvPr/>
        </p:nvGrpSpPr>
        <p:grpSpPr bwMode="auto">
          <a:xfrm>
            <a:off x="923925" y="2832100"/>
            <a:ext cx="1192213" cy="3816350"/>
            <a:chOff x="582" y="1784"/>
            <a:chExt cx="751" cy="2404"/>
          </a:xfrm>
        </p:grpSpPr>
        <p:sp>
          <p:nvSpPr>
            <p:cNvPr id="43051" name="Rectangle 52"/>
            <p:cNvSpPr>
              <a:spLocks noChangeArrowheads="1"/>
            </p:cNvSpPr>
            <p:nvPr/>
          </p:nvSpPr>
          <p:spPr bwMode="auto">
            <a:xfrm>
              <a:off x="582" y="2095"/>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$0.00</a:t>
              </a:r>
            </a:p>
          </p:txBody>
        </p:sp>
        <p:sp>
          <p:nvSpPr>
            <p:cNvPr id="43052" name="Rectangle 53"/>
            <p:cNvSpPr>
              <a:spLocks noChangeArrowheads="1"/>
            </p:cNvSpPr>
            <p:nvPr/>
          </p:nvSpPr>
          <p:spPr bwMode="auto">
            <a:xfrm>
              <a:off x="582" y="3889"/>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6.00</a:t>
              </a:r>
            </a:p>
          </p:txBody>
        </p:sp>
        <p:sp>
          <p:nvSpPr>
            <p:cNvPr id="43053" name="Rectangle 54"/>
            <p:cNvSpPr>
              <a:spLocks noChangeArrowheads="1"/>
            </p:cNvSpPr>
            <p:nvPr/>
          </p:nvSpPr>
          <p:spPr bwMode="auto">
            <a:xfrm>
              <a:off x="582" y="3590"/>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5.00</a:t>
              </a:r>
            </a:p>
          </p:txBody>
        </p:sp>
        <p:sp>
          <p:nvSpPr>
            <p:cNvPr id="43054" name="Rectangle 55"/>
            <p:cNvSpPr>
              <a:spLocks noChangeArrowheads="1"/>
            </p:cNvSpPr>
            <p:nvPr/>
          </p:nvSpPr>
          <p:spPr bwMode="auto">
            <a:xfrm>
              <a:off x="582" y="3291"/>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4.00</a:t>
              </a:r>
            </a:p>
          </p:txBody>
        </p:sp>
        <p:sp>
          <p:nvSpPr>
            <p:cNvPr id="43055" name="Rectangle 56"/>
            <p:cNvSpPr>
              <a:spLocks noChangeArrowheads="1"/>
            </p:cNvSpPr>
            <p:nvPr/>
          </p:nvSpPr>
          <p:spPr bwMode="auto">
            <a:xfrm>
              <a:off x="582" y="2992"/>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3.00</a:t>
              </a:r>
            </a:p>
          </p:txBody>
        </p:sp>
        <p:sp>
          <p:nvSpPr>
            <p:cNvPr id="43056" name="Rectangle 57"/>
            <p:cNvSpPr>
              <a:spLocks noChangeArrowheads="1"/>
            </p:cNvSpPr>
            <p:nvPr/>
          </p:nvSpPr>
          <p:spPr bwMode="auto">
            <a:xfrm>
              <a:off x="582" y="2693"/>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2.00</a:t>
              </a:r>
            </a:p>
          </p:txBody>
        </p:sp>
        <p:sp>
          <p:nvSpPr>
            <p:cNvPr id="43057" name="Rectangle 58"/>
            <p:cNvSpPr>
              <a:spLocks noChangeArrowheads="1"/>
            </p:cNvSpPr>
            <p:nvPr/>
          </p:nvSpPr>
          <p:spPr bwMode="auto">
            <a:xfrm>
              <a:off x="582" y="2394"/>
              <a:ext cx="751" cy="299"/>
            </a:xfrm>
            <a:prstGeom prst="rect">
              <a:avLst/>
            </a:prstGeom>
            <a:noFill/>
            <a:ln w="9525">
              <a:noFill/>
              <a:miter lim="800000"/>
              <a:headEnd/>
              <a:tailEnd/>
            </a:ln>
          </p:spPr>
          <p:txBody>
            <a:bodyPr anchor="ctr" anchorCtr="1"/>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3058" name="Rectangle 59"/>
            <p:cNvSpPr>
              <a:spLocks noChangeArrowheads="1"/>
            </p:cNvSpPr>
            <p:nvPr/>
          </p:nvSpPr>
          <p:spPr bwMode="auto">
            <a:xfrm>
              <a:off x="582" y="1784"/>
              <a:ext cx="751" cy="311"/>
            </a:xfrm>
            <a:prstGeom prst="rect">
              <a:avLst/>
            </a:prstGeom>
            <a:no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400">
                  <a:latin typeface="Arial"/>
                  <a:cs typeface="Arial"/>
                </a:rPr>
                <a:t>Price </a:t>
              </a:r>
            </a:p>
          </p:txBody>
        </p:sp>
      </p:grpSp>
      <p:sp>
        <p:nvSpPr>
          <p:cNvPr id="43021" name="Line 60"/>
          <p:cNvSpPr>
            <a:spLocks noChangeShapeType="1"/>
          </p:cNvSpPr>
          <p:nvPr/>
        </p:nvSpPr>
        <p:spPr bwMode="auto">
          <a:xfrm>
            <a:off x="923925" y="2832100"/>
            <a:ext cx="1192213" cy="0"/>
          </a:xfrm>
          <a:prstGeom prst="line">
            <a:avLst/>
          </a:prstGeom>
          <a:noFill/>
          <a:ln w="28575" cap="sq">
            <a:noFill/>
            <a:round/>
            <a:headEnd/>
            <a:tailEnd/>
          </a:ln>
        </p:spPr>
        <p:txBody>
          <a:bodyPr/>
          <a:lstStyle/>
          <a:p>
            <a:endParaRPr lang="en-US">
              <a:latin typeface="Arial"/>
              <a:cs typeface="Arial"/>
            </a:endParaRPr>
          </a:p>
        </p:txBody>
      </p:sp>
      <p:sp>
        <p:nvSpPr>
          <p:cNvPr id="43022" name="Line 61"/>
          <p:cNvSpPr>
            <a:spLocks noChangeShapeType="1"/>
          </p:cNvSpPr>
          <p:nvPr/>
        </p:nvSpPr>
        <p:spPr bwMode="auto">
          <a:xfrm>
            <a:off x="923925" y="6648450"/>
            <a:ext cx="1192213" cy="0"/>
          </a:xfrm>
          <a:prstGeom prst="line">
            <a:avLst/>
          </a:prstGeom>
          <a:noFill/>
          <a:ln w="28575" cap="sq">
            <a:noFill/>
            <a:round/>
            <a:headEnd/>
            <a:tailEnd/>
          </a:ln>
        </p:spPr>
        <p:txBody>
          <a:bodyPr/>
          <a:lstStyle/>
          <a:p>
            <a:endParaRPr lang="en-US">
              <a:latin typeface="Arial"/>
              <a:cs typeface="Arial"/>
            </a:endParaRPr>
          </a:p>
        </p:txBody>
      </p:sp>
      <p:sp>
        <p:nvSpPr>
          <p:cNvPr id="43023" name="Line 62"/>
          <p:cNvSpPr>
            <a:spLocks noChangeShapeType="1"/>
          </p:cNvSpPr>
          <p:nvPr/>
        </p:nvSpPr>
        <p:spPr bwMode="auto">
          <a:xfrm>
            <a:off x="923925" y="2832100"/>
            <a:ext cx="0" cy="493713"/>
          </a:xfrm>
          <a:prstGeom prst="line">
            <a:avLst/>
          </a:prstGeom>
          <a:noFill/>
          <a:ln w="28575" cap="sq">
            <a:noFill/>
            <a:round/>
            <a:headEnd/>
            <a:tailEnd/>
          </a:ln>
        </p:spPr>
        <p:txBody>
          <a:bodyPr/>
          <a:lstStyle/>
          <a:p>
            <a:endParaRPr lang="en-US">
              <a:latin typeface="Arial"/>
              <a:cs typeface="Arial"/>
            </a:endParaRPr>
          </a:p>
        </p:txBody>
      </p:sp>
      <p:sp>
        <p:nvSpPr>
          <p:cNvPr id="43024" name="Line 63"/>
          <p:cNvSpPr>
            <a:spLocks noChangeShapeType="1"/>
          </p:cNvSpPr>
          <p:nvPr/>
        </p:nvSpPr>
        <p:spPr bwMode="auto">
          <a:xfrm>
            <a:off x="8207375" y="2832100"/>
            <a:ext cx="0" cy="493713"/>
          </a:xfrm>
          <a:prstGeom prst="line">
            <a:avLst/>
          </a:prstGeom>
          <a:noFill/>
          <a:ln w="28575" cap="sq">
            <a:noFill/>
            <a:round/>
            <a:headEnd/>
            <a:tailEnd/>
          </a:ln>
        </p:spPr>
        <p:txBody>
          <a:bodyPr/>
          <a:lstStyle/>
          <a:p>
            <a:endParaRPr lang="en-US">
              <a:latin typeface="Arial"/>
              <a:cs typeface="Arial"/>
            </a:endParaRPr>
          </a:p>
        </p:txBody>
      </p:sp>
      <p:sp>
        <p:nvSpPr>
          <p:cNvPr id="43025" name="Line 64"/>
          <p:cNvSpPr>
            <a:spLocks noChangeShapeType="1"/>
          </p:cNvSpPr>
          <p:nvPr/>
        </p:nvSpPr>
        <p:spPr bwMode="auto">
          <a:xfrm>
            <a:off x="2116138" y="2832100"/>
            <a:ext cx="1873250" cy="0"/>
          </a:xfrm>
          <a:prstGeom prst="line">
            <a:avLst/>
          </a:prstGeom>
          <a:noFill/>
          <a:ln w="28575" cap="sq">
            <a:noFill/>
            <a:round/>
            <a:headEnd/>
            <a:tailEnd/>
          </a:ln>
        </p:spPr>
        <p:txBody>
          <a:bodyPr/>
          <a:lstStyle/>
          <a:p>
            <a:endParaRPr lang="en-US">
              <a:latin typeface="Arial"/>
              <a:cs typeface="Arial"/>
            </a:endParaRPr>
          </a:p>
        </p:txBody>
      </p:sp>
      <p:sp>
        <p:nvSpPr>
          <p:cNvPr id="43026" name="Line 65"/>
          <p:cNvSpPr>
            <a:spLocks noChangeShapeType="1"/>
          </p:cNvSpPr>
          <p:nvPr/>
        </p:nvSpPr>
        <p:spPr bwMode="auto">
          <a:xfrm>
            <a:off x="923925" y="3325813"/>
            <a:ext cx="0" cy="474662"/>
          </a:xfrm>
          <a:prstGeom prst="line">
            <a:avLst/>
          </a:prstGeom>
          <a:noFill/>
          <a:ln w="28575" cap="sq">
            <a:noFill/>
            <a:round/>
            <a:headEnd/>
            <a:tailEnd/>
          </a:ln>
        </p:spPr>
        <p:txBody>
          <a:bodyPr/>
          <a:lstStyle/>
          <a:p>
            <a:endParaRPr lang="en-US">
              <a:latin typeface="Arial"/>
              <a:cs typeface="Arial"/>
            </a:endParaRPr>
          </a:p>
        </p:txBody>
      </p:sp>
      <p:sp>
        <p:nvSpPr>
          <p:cNvPr id="43027" name="Line 66"/>
          <p:cNvSpPr>
            <a:spLocks noChangeShapeType="1"/>
          </p:cNvSpPr>
          <p:nvPr/>
        </p:nvSpPr>
        <p:spPr bwMode="auto">
          <a:xfrm>
            <a:off x="8207375" y="3325813"/>
            <a:ext cx="0" cy="474662"/>
          </a:xfrm>
          <a:prstGeom prst="line">
            <a:avLst/>
          </a:prstGeom>
          <a:noFill/>
          <a:ln w="28575" cap="sq">
            <a:noFill/>
            <a:round/>
            <a:headEnd/>
            <a:tailEnd/>
          </a:ln>
        </p:spPr>
        <p:txBody>
          <a:bodyPr/>
          <a:lstStyle/>
          <a:p>
            <a:endParaRPr lang="en-US">
              <a:latin typeface="Arial"/>
              <a:cs typeface="Arial"/>
            </a:endParaRPr>
          </a:p>
        </p:txBody>
      </p:sp>
      <p:sp>
        <p:nvSpPr>
          <p:cNvPr id="43028" name="Line 67"/>
          <p:cNvSpPr>
            <a:spLocks noChangeShapeType="1"/>
          </p:cNvSpPr>
          <p:nvPr/>
        </p:nvSpPr>
        <p:spPr bwMode="auto">
          <a:xfrm>
            <a:off x="923925" y="3800475"/>
            <a:ext cx="0" cy="474663"/>
          </a:xfrm>
          <a:prstGeom prst="line">
            <a:avLst/>
          </a:prstGeom>
          <a:noFill/>
          <a:ln w="28575" cap="sq">
            <a:noFill/>
            <a:round/>
            <a:headEnd/>
            <a:tailEnd/>
          </a:ln>
        </p:spPr>
        <p:txBody>
          <a:bodyPr/>
          <a:lstStyle/>
          <a:p>
            <a:endParaRPr lang="en-US">
              <a:latin typeface="Arial"/>
              <a:cs typeface="Arial"/>
            </a:endParaRPr>
          </a:p>
        </p:txBody>
      </p:sp>
      <p:sp>
        <p:nvSpPr>
          <p:cNvPr id="43029" name="Line 68"/>
          <p:cNvSpPr>
            <a:spLocks noChangeShapeType="1"/>
          </p:cNvSpPr>
          <p:nvPr/>
        </p:nvSpPr>
        <p:spPr bwMode="auto">
          <a:xfrm>
            <a:off x="8207375" y="3800475"/>
            <a:ext cx="0" cy="474663"/>
          </a:xfrm>
          <a:prstGeom prst="line">
            <a:avLst/>
          </a:prstGeom>
          <a:noFill/>
          <a:ln w="28575" cap="sq">
            <a:noFill/>
            <a:round/>
            <a:headEnd/>
            <a:tailEnd/>
          </a:ln>
        </p:spPr>
        <p:txBody>
          <a:bodyPr/>
          <a:lstStyle/>
          <a:p>
            <a:endParaRPr lang="en-US">
              <a:latin typeface="Arial"/>
              <a:cs typeface="Arial"/>
            </a:endParaRPr>
          </a:p>
        </p:txBody>
      </p:sp>
      <p:sp>
        <p:nvSpPr>
          <p:cNvPr id="43030" name="Line 69"/>
          <p:cNvSpPr>
            <a:spLocks noChangeShapeType="1"/>
          </p:cNvSpPr>
          <p:nvPr/>
        </p:nvSpPr>
        <p:spPr bwMode="auto">
          <a:xfrm>
            <a:off x="923925" y="4275138"/>
            <a:ext cx="0" cy="474662"/>
          </a:xfrm>
          <a:prstGeom prst="line">
            <a:avLst/>
          </a:prstGeom>
          <a:noFill/>
          <a:ln w="28575" cap="sq">
            <a:noFill/>
            <a:round/>
            <a:headEnd/>
            <a:tailEnd/>
          </a:ln>
        </p:spPr>
        <p:txBody>
          <a:bodyPr/>
          <a:lstStyle/>
          <a:p>
            <a:endParaRPr lang="en-US">
              <a:latin typeface="Arial"/>
              <a:cs typeface="Arial"/>
            </a:endParaRPr>
          </a:p>
        </p:txBody>
      </p:sp>
      <p:sp>
        <p:nvSpPr>
          <p:cNvPr id="43031" name="Line 70"/>
          <p:cNvSpPr>
            <a:spLocks noChangeShapeType="1"/>
          </p:cNvSpPr>
          <p:nvPr/>
        </p:nvSpPr>
        <p:spPr bwMode="auto">
          <a:xfrm>
            <a:off x="8207375" y="4275138"/>
            <a:ext cx="0" cy="474662"/>
          </a:xfrm>
          <a:prstGeom prst="line">
            <a:avLst/>
          </a:prstGeom>
          <a:noFill/>
          <a:ln w="28575" cap="sq">
            <a:noFill/>
            <a:round/>
            <a:headEnd/>
            <a:tailEnd/>
          </a:ln>
        </p:spPr>
        <p:txBody>
          <a:bodyPr/>
          <a:lstStyle/>
          <a:p>
            <a:endParaRPr lang="en-US">
              <a:latin typeface="Arial"/>
              <a:cs typeface="Arial"/>
            </a:endParaRPr>
          </a:p>
        </p:txBody>
      </p:sp>
      <p:sp>
        <p:nvSpPr>
          <p:cNvPr id="43032" name="Line 71"/>
          <p:cNvSpPr>
            <a:spLocks noChangeShapeType="1"/>
          </p:cNvSpPr>
          <p:nvPr/>
        </p:nvSpPr>
        <p:spPr bwMode="auto">
          <a:xfrm>
            <a:off x="923925" y="4749800"/>
            <a:ext cx="0" cy="474663"/>
          </a:xfrm>
          <a:prstGeom prst="line">
            <a:avLst/>
          </a:prstGeom>
          <a:noFill/>
          <a:ln w="28575" cap="sq">
            <a:noFill/>
            <a:round/>
            <a:headEnd/>
            <a:tailEnd/>
          </a:ln>
        </p:spPr>
        <p:txBody>
          <a:bodyPr/>
          <a:lstStyle/>
          <a:p>
            <a:endParaRPr lang="en-US">
              <a:latin typeface="Arial"/>
              <a:cs typeface="Arial"/>
            </a:endParaRPr>
          </a:p>
        </p:txBody>
      </p:sp>
      <p:sp>
        <p:nvSpPr>
          <p:cNvPr id="43033" name="Line 72"/>
          <p:cNvSpPr>
            <a:spLocks noChangeShapeType="1"/>
          </p:cNvSpPr>
          <p:nvPr/>
        </p:nvSpPr>
        <p:spPr bwMode="auto">
          <a:xfrm>
            <a:off x="8207375" y="4749800"/>
            <a:ext cx="0" cy="474663"/>
          </a:xfrm>
          <a:prstGeom prst="line">
            <a:avLst/>
          </a:prstGeom>
          <a:noFill/>
          <a:ln w="28575" cap="sq">
            <a:noFill/>
            <a:round/>
            <a:headEnd/>
            <a:tailEnd/>
          </a:ln>
        </p:spPr>
        <p:txBody>
          <a:bodyPr/>
          <a:lstStyle/>
          <a:p>
            <a:endParaRPr lang="en-US">
              <a:latin typeface="Arial"/>
              <a:cs typeface="Arial"/>
            </a:endParaRPr>
          </a:p>
        </p:txBody>
      </p:sp>
      <p:sp>
        <p:nvSpPr>
          <p:cNvPr id="43034" name="Line 73"/>
          <p:cNvSpPr>
            <a:spLocks noChangeShapeType="1"/>
          </p:cNvSpPr>
          <p:nvPr/>
        </p:nvSpPr>
        <p:spPr bwMode="auto">
          <a:xfrm>
            <a:off x="923925" y="5224463"/>
            <a:ext cx="0" cy="474662"/>
          </a:xfrm>
          <a:prstGeom prst="line">
            <a:avLst/>
          </a:prstGeom>
          <a:noFill/>
          <a:ln w="28575" cap="sq">
            <a:noFill/>
            <a:round/>
            <a:headEnd/>
            <a:tailEnd/>
          </a:ln>
        </p:spPr>
        <p:txBody>
          <a:bodyPr/>
          <a:lstStyle/>
          <a:p>
            <a:endParaRPr lang="en-US">
              <a:latin typeface="Arial"/>
              <a:cs typeface="Arial"/>
            </a:endParaRPr>
          </a:p>
        </p:txBody>
      </p:sp>
      <p:sp>
        <p:nvSpPr>
          <p:cNvPr id="43035" name="Line 74"/>
          <p:cNvSpPr>
            <a:spLocks noChangeShapeType="1"/>
          </p:cNvSpPr>
          <p:nvPr/>
        </p:nvSpPr>
        <p:spPr bwMode="auto">
          <a:xfrm>
            <a:off x="8207375" y="5224463"/>
            <a:ext cx="0" cy="474662"/>
          </a:xfrm>
          <a:prstGeom prst="line">
            <a:avLst/>
          </a:prstGeom>
          <a:noFill/>
          <a:ln w="28575" cap="sq">
            <a:noFill/>
            <a:round/>
            <a:headEnd/>
            <a:tailEnd/>
          </a:ln>
        </p:spPr>
        <p:txBody>
          <a:bodyPr/>
          <a:lstStyle/>
          <a:p>
            <a:endParaRPr lang="en-US">
              <a:latin typeface="Arial"/>
              <a:cs typeface="Arial"/>
            </a:endParaRPr>
          </a:p>
        </p:txBody>
      </p:sp>
      <p:sp>
        <p:nvSpPr>
          <p:cNvPr id="43036" name="Line 75"/>
          <p:cNvSpPr>
            <a:spLocks noChangeShapeType="1"/>
          </p:cNvSpPr>
          <p:nvPr/>
        </p:nvSpPr>
        <p:spPr bwMode="auto">
          <a:xfrm>
            <a:off x="923925" y="5699125"/>
            <a:ext cx="0" cy="474663"/>
          </a:xfrm>
          <a:prstGeom prst="line">
            <a:avLst/>
          </a:prstGeom>
          <a:noFill/>
          <a:ln w="28575" cap="sq">
            <a:noFill/>
            <a:round/>
            <a:headEnd/>
            <a:tailEnd/>
          </a:ln>
        </p:spPr>
        <p:txBody>
          <a:bodyPr/>
          <a:lstStyle/>
          <a:p>
            <a:endParaRPr lang="en-US">
              <a:latin typeface="Arial"/>
              <a:cs typeface="Arial"/>
            </a:endParaRPr>
          </a:p>
        </p:txBody>
      </p:sp>
      <p:sp>
        <p:nvSpPr>
          <p:cNvPr id="43037" name="Line 76"/>
          <p:cNvSpPr>
            <a:spLocks noChangeShapeType="1"/>
          </p:cNvSpPr>
          <p:nvPr/>
        </p:nvSpPr>
        <p:spPr bwMode="auto">
          <a:xfrm>
            <a:off x="8207375" y="5699125"/>
            <a:ext cx="0" cy="474663"/>
          </a:xfrm>
          <a:prstGeom prst="line">
            <a:avLst/>
          </a:prstGeom>
          <a:noFill/>
          <a:ln w="28575" cap="sq">
            <a:noFill/>
            <a:round/>
            <a:headEnd/>
            <a:tailEnd/>
          </a:ln>
        </p:spPr>
        <p:txBody>
          <a:bodyPr/>
          <a:lstStyle/>
          <a:p>
            <a:endParaRPr lang="en-US">
              <a:latin typeface="Arial"/>
              <a:cs typeface="Arial"/>
            </a:endParaRPr>
          </a:p>
        </p:txBody>
      </p:sp>
      <p:sp>
        <p:nvSpPr>
          <p:cNvPr id="43038" name="Line 77"/>
          <p:cNvSpPr>
            <a:spLocks noChangeShapeType="1"/>
          </p:cNvSpPr>
          <p:nvPr/>
        </p:nvSpPr>
        <p:spPr bwMode="auto">
          <a:xfrm>
            <a:off x="923925" y="6173788"/>
            <a:ext cx="0" cy="474662"/>
          </a:xfrm>
          <a:prstGeom prst="line">
            <a:avLst/>
          </a:prstGeom>
          <a:noFill/>
          <a:ln w="28575" cap="sq">
            <a:noFill/>
            <a:round/>
            <a:headEnd/>
            <a:tailEnd/>
          </a:ln>
        </p:spPr>
        <p:txBody>
          <a:bodyPr/>
          <a:lstStyle/>
          <a:p>
            <a:endParaRPr lang="en-US">
              <a:latin typeface="Arial"/>
              <a:cs typeface="Arial"/>
            </a:endParaRPr>
          </a:p>
        </p:txBody>
      </p:sp>
      <p:sp>
        <p:nvSpPr>
          <p:cNvPr id="43039" name="Line 78"/>
          <p:cNvSpPr>
            <a:spLocks noChangeShapeType="1"/>
          </p:cNvSpPr>
          <p:nvPr/>
        </p:nvSpPr>
        <p:spPr bwMode="auto">
          <a:xfrm>
            <a:off x="8207375" y="6173788"/>
            <a:ext cx="0" cy="474662"/>
          </a:xfrm>
          <a:prstGeom prst="line">
            <a:avLst/>
          </a:prstGeom>
          <a:noFill/>
          <a:ln w="28575" cap="sq">
            <a:noFill/>
            <a:round/>
            <a:headEnd/>
            <a:tailEnd/>
          </a:ln>
        </p:spPr>
        <p:txBody>
          <a:bodyPr/>
          <a:lstStyle/>
          <a:p>
            <a:endParaRPr lang="en-US">
              <a:latin typeface="Arial"/>
              <a:cs typeface="Arial"/>
            </a:endParaRPr>
          </a:p>
        </p:txBody>
      </p:sp>
      <p:sp>
        <p:nvSpPr>
          <p:cNvPr id="43040" name="Line 79"/>
          <p:cNvSpPr>
            <a:spLocks noChangeShapeType="1"/>
          </p:cNvSpPr>
          <p:nvPr/>
        </p:nvSpPr>
        <p:spPr bwMode="auto">
          <a:xfrm>
            <a:off x="2116138" y="6648450"/>
            <a:ext cx="1873250" cy="0"/>
          </a:xfrm>
          <a:prstGeom prst="line">
            <a:avLst/>
          </a:prstGeom>
          <a:noFill/>
          <a:ln w="28575" cap="sq">
            <a:noFill/>
            <a:round/>
            <a:headEnd/>
            <a:tailEnd/>
          </a:ln>
        </p:spPr>
        <p:txBody>
          <a:bodyPr/>
          <a:lstStyle/>
          <a:p>
            <a:endParaRPr lang="en-US">
              <a:latin typeface="Arial"/>
              <a:cs typeface="Arial"/>
            </a:endParaRPr>
          </a:p>
        </p:txBody>
      </p:sp>
      <p:sp>
        <p:nvSpPr>
          <p:cNvPr id="43041" name="Line 80"/>
          <p:cNvSpPr>
            <a:spLocks noChangeShapeType="1"/>
          </p:cNvSpPr>
          <p:nvPr/>
        </p:nvSpPr>
        <p:spPr bwMode="auto">
          <a:xfrm>
            <a:off x="3989388" y="2832100"/>
            <a:ext cx="266700" cy="0"/>
          </a:xfrm>
          <a:prstGeom prst="line">
            <a:avLst/>
          </a:prstGeom>
          <a:noFill/>
          <a:ln w="28575" cap="sq">
            <a:noFill/>
            <a:round/>
            <a:headEnd/>
            <a:tailEnd/>
          </a:ln>
        </p:spPr>
        <p:txBody>
          <a:bodyPr/>
          <a:lstStyle/>
          <a:p>
            <a:endParaRPr lang="en-US">
              <a:latin typeface="Arial"/>
              <a:cs typeface="Arial"/>
            </a:endParaRPr>
          </a:p>
        </p:txBody>
      </p:sp>
      <p:sp>
        <p:nvSpPr>
          <p:cNvPr id="43042" name="Line 81"/>
          <p:cNvSpPr>
            <a:spLocks noChangeShapeType="1"/>
          </p:cNvSpPr>
          <p:nvPr/>
        </p:nvSpPr>
        <p:spPr bwMode="auto">
          <a:xfrm>
            <a:off x="4256088" y="2832100"/>
            <a:ext cx="1598612" cy="0"/>
          </a:xfrm>
          <a:prstGeom prst="line">
            <a:avLst/>
          </a:prstGeom>
          <a:noFill/>
          <a:ln w="28575" cap="sq">
            <a:noFill/>
            <a:round/>
            <a:headEnd/>
            <a:tailEnd/>
          </a:ln>
        </p:spPr>
        <p:txBody>
          <a:bodyPr/>
          <a:lstStyle/>
          <a:p>
            <a:endParaRPr lang="en-US">
              <a:latin typeface="Arial"/>
              <a:cs typeface="Arial"/>
            </a:endParaRPr>
          </a:p>
        </p:txBody>
      </p:sp>
      <p:sp>
        <p:nvSpPr>
          <p:cNvPr id="43043" name="Line 82"/>
          <p:cNvSpPr>
            <a:spLocks noChangeShapeType="1"/>
          </p:cNvSpPr>
          <p:nvPr/>
        </p:nvSpPr>
        <p:spPr bwMode="auto">
          <a:xfrm>
            <a:off x="5854700" y="2832100"/>
            <a:ext cx="452438" cy="0"/>
          </a:xfrm>
          <a:prstGeom prst="line">
            <a:avLst/>
          </a:prstGeom>
          <a:noFill/>
          <a:ln w="28575" cap="sq">
            <a:noFill/>
            <a:round/>
            <a:headEnd/>
            <a:tailEnd/>
          </a:ln>
        </p:spPr>
        <p:txBody>
          <a:bodyPr/>
          <a:lstStyle/>
          <a:p>
            <a:endParaRPr lang="en-US">
              <a:latin typeface="Arial"/>
              <a:cs typeface="Arial"/>
            </a:endParaRPr>
          </a:p>
        </p:txBody>
      </p:sp>
      <p:sp>
        <p:nvSpPr>
          <p:cNvPr id="43044" name="Line 83"/>
          <p:cNvSpPr>
            <a:spLocks noChangeShapeType="1"/>
          </p:cNvSpPr>
          <p:nvPr/>
        </p:nvSpPr>
        <p:spPr bwMode="auto">
          <a:xfrm>
            <a:off x="6307138" y="2832100"/>
            <a:ext cx="1900237" cy="0"/>
          </a:xfrm>
          <a:prstGeom prst="line">
            <a:avLst/>
          </a:prstGeom>
          <a:noFill/>
          <a:ln w="28575" cap="sq">
            <a:noFill/>
            <a:round/>
            <a:headEnd/>
            <a:tailEnd/>
          </a:ln>
        </p:spPr>
        <p:txBody>
          <a:bodyPr/>
          <a:lstStyle/>
          <a:p>
            <a:endParaRPr lang="en-US">
              <a:latin typeface="Arial"/>
              <a:cs typeface="Arial"/>
            </a:endParaRPr>
          </a:p>
        </p:txBody>
      </p:sp>
      <p:sp>
        <p:nvSpPr>
          <p:cNvPr id="43045" name="Line 84"/>
          <p:cNvSpPr>
            <a:spLocks noChangeShapeType="1"/>
          </p:cNvSpPr>
          <p:nvPr/>
        </p:nvSpPr>
        <p:spPr bwMode="auto">
          <a:xfrm>
            <a:off x="3989388" y="6648450"/>
            <a:ext cx="266700" cy="0"/>
          </a:xfrm>
          <a:prstGeom prst="line">
            <a:avLst/>
          </a:prstGeom>
          <a:noFill/>
          <a:ln w="28575" cap="sq">
            <a:noFill/>
            <a:round/>
            <a:headEnd/>
            <a:tailEnd/>
          </a:ln>
        </p:spPr>
        <p:txBody>
          <a:bodyPr/>
          <a:lstStyle/>
          <a:p>
            <a:endParaRPr lang="en-US">
              <a:latin typeface="Arial"/>
              <a:cs typeface="Arial"/>
            </a:endParaRPr>
          </a:p>
        </p:txBody>
      </p:sp>
      <p:sp>
        <p:nvSpPr>
          <p:cNvPr id="43046" name="Line 85"/>
          <p:cNvSpPr>
            <a:spLocks noChangeShapeType="1"/>
          </p:cNvSpPr>
          <p:nvPr/>
        </p:nvSpPr>
        <p:spPr bwMode="auto">
          <a:xfrm>
            <a:off x="4256088" y="6648450"/>
            <a:ext cx="1598612" cy="0"/>
          </a:xfrm>
          <a:prstGeom prst="line">
            <a:avLst/>
          </a:prstGeom>
          <a:noFill/>
          <a:ln w="28575" cap="sq">
            <a:noFill/>
            <a:round/>
            <a:headEnd/>
            <a:tailEnd/>
          </a:ln>
        </p:spPr>
        <p:txBody>
          <a:bodyPr/>
          <a:lstStyle/>
          <a:p>
            <a:endParaRPr lang="en-US">
              <a:latin typeface="Arial"/>
              <a:cs typeface="Arial"/>
            </a:endParaRPr>
          </a:p>
        </p:txBody>
      </p:sp>
      <p:sp>
        <p:nvSpPr>
          <p:cNvPr id="43047" name="Line 86"/>
          <p:cNvSpPr>
            <a:spLocks noChangeShapeType="1"/>
          </p:cNvSpPr>
          <p:nvPr/>
        </p:nvSpPr>
        <p:spPr bwMode="auto">
          <a:xfrm>
            <a:off x="5854700" y="6648450"/>
            <a:ext cx="452438" cy="0"/>
          </a:xfrm>
          <a:prstGeom prst="line">
            <a:avLst/>
          </a:prstGeom>
          <a:noFill/>
          <a:ln w="28575" cap="sq">
            <a:noFill/>
            <a:round/>
            <a:headEnd/>
            <a:tailEnd/>
          </a:ln>
        </p:spPr>
        <p:txBody>
          <a:bodyPr/>
          <a:lstStyle/>
          <a:p>
            <a:endParaRPr lang="en-US">
              <a:latin typeface="Arial"/>
              <a:cs typeface="Arial"/>
            </a:endParaRPr>
          </a:p>
        </p:txBody>
      </p:sp>
      <p:sp>
        <p:nvSpPr>
          <p:cNvPr id="43048" name="Line 87"/>
          <p:cNvSpPr>
            <a:spLocks noChangeShapeType="1"/>
          </p:cNvSpPr>
          <p:nvPr/>
        </p:nvSpPr>
        <p:spPr bwMode="auto">
          <a:xfrm>
            <a:off x="6307138" y="6648450"/>
            <a:ext cx="1900237" cy="0"/>
          </a:xfrm>
          <a:prstGeom prst="line">
            <a:avLst/>
          </a:prstGeom>
          <a:noFill/>
          <a:ln w="28575" cap="sq">
            <a:noFill/>
            <a:round/>
            <a:headEnd/>
            <a:tailEnd/>
          </a:ln>
        </p:spPr>
        <p:txBody>
          <a:bodyPr/>
          <a:lstStyle/>
          <a:p>
            <a:endParaRPr lang="en-US">
              <a:latin typeface="Arial"/>
              <a:cs typeface="Arial"/>
            </a:endParaRPr>
          </a:p>
        </p:txBody>
      </p:sp>
      <p:sp>
        <p:nvSpPr>
          <p:cNvPr id="4304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96648175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wipe(left)">
                                      <p:cBhvr>
                                        <p:cTn id="7" dur="500"/>
                                        <p:tgtEl>
                                          <p:spTgt spid="430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12">
                                            <p:txEl>
                                              <p:pRg st="1" end="1"/>
                                            </p:txEl>
                                          </p:spTgt>
                                        </p:tgtEl>
                                        <p:attrNameLst>
                                          <p:attrName>style.visibility</p:attrName>
                                        </p:attrNameLst>
                                      </p:cBhvr>
                                      <p:to>
                                        <p:strVal val="visible"/>
                                      </p:to>
                                    </p:set>
                                    <p:animEffect transition="in" filter="wipe(left)">
                                      <p:cBhvr>
                                        <p:cTn id="12" dur="500"/>
                                        <p:tgtEl>
                                          <p:spTgt spid="430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6306"/>
                                        </p:tgtEl>
                                        <p:attrNameLst>
                                          <p:attrName>style.visibility</p:attrName>
                                        </p:attrNameLst>
                                      </p:cBhvr>
                                      <p:to>
                                        <p:strVal val="visible"/>
                                      </p:to>
                                    </p:set>
                                    <p:animEffect transition="in" filter="wipe(left)">
                                      <p:cBhvr>
                                        <p:cTn id="35" dur="500"/>
                                        <p:tgtEl>
                                          <p:spTgt spid="9630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bldLvl="4"/>
      <p:bldP spid="9630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88925" y="1228725"/>
            <a:ext cx="6221413" cy="5111750"/>
            <a:chOff x="182" y="774"/>
            <a:chExt cx="3919" cy="3220"/>
          </a:xfrm>
        </p:grpSpPr>
        <p:graphicFrame>
          <p:nvGraphicFramePr>
            <p:cNvPr id="4098" name="Object 3"/>
            <p:cNvGraphicFramePr>
              <a:graphicFrameLocks noChangeAspect="1"/>
            </p:cNvGraphicFramePr>
            <p:nvPr/>
          </p:nvGraphicFramePr>
          <p:xfrm>
            <a:off x="182" y="774"/>
            <a:ext cx="3919" cy="3220"/>
          </p:xfrm>
          <a:graphic>
            <a:graphicData uri="http://schemas.openxmlformats.org/presentationml/2006/ole">
              <mc:AlternateContent xmlns:mc="http://schemas.openxmlformats.org/markup-compatibility/2006">
                <mc:Choice xmlns:v="urn:schemas-microsoft-com:vml" Requires="v">
                  <p:oleObj name="Worksheet" r:id="rId3" imgW="4390949" imgH="3610051" progId="Excel.Sheet.8">
                    <p:embed/>
                  </p:oleObj>
                </mc:Choice>
                <mc:Fallback>
                  <p:oleObj name="Worksheet" r:id="rId3" imgW="4390949" imgH="361005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 y="774"/>
                          <a:ext cx="3919" cy="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55" name="Text Box 4"/>
            <p:cNvSpPr txBox="1">
              <a:spLocks noChangeArrowheads="1"/>
            </p:cNvSpPr>
            <p:nvPr/>
          </p:nvSpPr>
          <p:spPr bwMode="auto">
            <a:xfrm>
              <a:off x="696" y="870"/>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cs typeface="Arial" charset="0"/>
                </a:rPr>
                <a:t>P</a:t>
              </a:r>
            </a:p>
          </p:txBody>
        </p:sp>
        <p:sp>
          <p:nvSpPr>
            <p:cNvPr id="4156" name="Text Box 5"/>
            <p:cNvSpPr txBox="1">
              <a:spLocks noChangeArrowheads="1"/>
            </p:cNvSpPr>
            <p:nvPr/>
          </p:nvSpPr>
          <p:spPr bwMode="auto">
            <a:xfrm>
              <a:off x="3759" y="337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cs typeface="Arial" charset="0"/>
                </a:rPr>
                <a:t>Q</a:t>
              </a:r>
            </a:p>
          </p:txBody>
        </p:sp>
      </p:grpSp>
      <p:grpSp>
        <p:nvGrpSpPr>
          <p:cNvPr id="3" name="Group 6"/>
          <p:cNvGrpSpPr>
            <a:grpSpLocks/>
          </p:cNvGrpSpPr>
          <p:nvPr/>
        </p:nvGrpSpPr>
        <p:grpSpPr bwMode="auto">
          <a:xfrm>
            <a:off x="1355725" y="2022475"/>
            <a:ext cx="3740150" cy="3546475"/>
            <a:chOff x="854" y="1274"/>
            <a:chExt cx="2356" cy="2234"/>
          </a:xfrm>
        </p:grpSpPr>
        <p:grpSp>
          <p:nvGrpSpPr>
            <p:cNvPr id="4" name="Group 7"/>
            <p:cNvGrpSpPr>
              <a:grpSpLocks/>
            </p:cNvGrpSpPr>
            <p:nvPr/>
          </p:nvGrpSpPr>
          <p:grpSpPr bwMode="auto">
            <a:xfrm>
              <a:off x="860" y="1648"/>
              <a:ext cx="1964" cy="1855"/>
              <a:chOff x="357" y="2450"/>
              <a:chExt cx="795" cy="646"/>
            </a:xfrm>
          </p:grpSpPr>
          <p:sp>
            <p:nvSpPr>
              <p:cNvPr id="4153" name="Line 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54" name="Line 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5" name="Group 10"/>
            <p:cNvGrpSpPr>
              <a:grpSpLocks/>
            </p:cNvGrpSpPr>
            <p:nvPr/>
          </p:nvGrpSpPr>
          <p:grpSpPr bwMode="auto">
            <a:xfrm>
              <a:off x="854" y="2760"/>
              <a:ext cx="791" cy="747"/>
              <a:chOff x="357" y="2450"/>
              <a:chExt cx="795" cy="646"/>
            </a:xfrm>
          </p:grpSpPr>
          <p:sp>
            <p:nvSpPr>
              <p:cNvPr id="4151" name="Line 1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52" name="Line 1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6" name="Group 13"/>
            <p:cNvGrpSpPr>
              <a:grpSpLocks/>
            </p:cNvGrpSpPr>
            <p:nvPr/>
          </p:nvGrpSpPr>
          <p:grpSpPr bwMode="auto">
            <a:xfrm>
              <a:off x="856" y="3135"/>
              <a:ext cx="388" cy="371"/>
              <a:chOff x="357" y="2450"/>
              <a:chExt cx="795" cy="646"/>
            </a:xfrm>
          </p:grpSpPr>
          <p:sp>
            <p:nvSpPr>
              <p:cNvPr id="4149" name="Line 14"/>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50" name="Line 15"/>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7" name="Group 16"/>
            <p:cNvGrpSpPr>
              <a:grpSpLocks/>
            </p:cNvGrpSpPr>
            <p:nvPr/>
          </p:nvGrpSpPr>
          <p:grpSpPr bwMode="auto">
            <a:xfrm>
              <a:off x="857" y="2397"/>
              <a:ext cx="1179" cy="1109"/>
              <a:chOff x="357" y="2450"/>
              <a:chExt cx="795" cy="646"/>
            </a:xfrm>
          </p:grpSpPr>
          <p:sp>
            <p:nvSpPr>
              <p:cNvPr id="4147" name="Line 1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48" name="Line 1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8" name="Group 19"/>
            <p:cNvGrpSpPr>
              <a:grpSpLocks/>
            </p:cNvGrpSpPr>
            <p:nvPr/>
          </p:nvGrpSpPr>
          <p:grpSpPr bwMode="auto">
            <a:xfrm>
              <a:off x="858" y="2022"/>
              <a:ext cx="1577" cy="1479"/>
              <a:chOff x="357" y="2450"/>
              <a:chExt cx="795" cy="646"/>
            </a:xfrm>
          </p:grpSpPr>
          <p:sp>
            <p:nvSpPr>
              <p:cNvPr id="4145" name="Line 20"/>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46" name="Line 21"/>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9" name="Group 22"/>
            <p:cNvGrpSpPr>
              <a:grpSpLocks/>
            </p:cNvGrpSpPr>
            <p:nvPr/>
          </p:nvGrpSpPr>
          <p:grpSpPr bwMode="auto">
            <a:xfrm>
              <a:off x="864" y="1274"/>
              <a:ext cx="2346" cy="2234"/>
              <a:chOff x="357" y="2450"/>
              <a:chExt cx="795" cy="646"/>
            </a:xfrm>
          </p:grpSpPr>
          <p:sp>
            <p:nvSpPr>
              <p:cNvPr id="4143" name="Line 23"/>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4144" name="Line 24"/>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sp>
        <p:nvSpPr>
          <p:cNvPr id="4103" name="Line 25"/>
          <p:cNvSpPr>
            <a:spLocks noChangeShapeType="1"/>
          </p:cNvSpPr>
          <p:nvPr/>
        </p:nvSpPr>
        <p:spPr bwMode="auto">
          <a:xfrm flipH="1">
            <a:off x="1712913" y="1804988"/>
            <a:ext cx="3611562" cy="3416300"/>
          </a:xfrm>
          <a:prstGeom prst="line">
            <a:avLst/>
          </a:prstGeom>
          <a:noFill/>
          <a:ln w="50800">
            <a:solidFill>
              <a:srgbClr val="FF0000"/>
            </a:solidFill>
            <a:round/>
            <a:headEnd/>
            <a:tailEnd/>
          </a:ln>
        </p:spPr>
        <p:txBody>
          <a:bodyPr/>
          <a:lstStyle/>
          <a:p>
            <a:endParaRPr lang="en-US"/>
          </a:p>
        </p:txBody>
      </p:sp>
      <p:sp>
        <p:nvSpPr>
          <p:cNvPr id="4104" name="Oval 26"/>
          <p:cNvSpPr>
            <a:spLocks noChangeArrowheads="1"/>
          </p:cNvSpPr>
          <p:nvPr/>
        </p:nvSpPr>
        <p:spPr bwMode="auto">
          <a:xfrm>
            <a:off x="5022850" y="1954213"/>
            <a:ext cx="139700" cy="138112"/>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sp>
        <p:nvSpPr>
          <p:cNvPr id="4105" name="Oval 27"/>
          <p:cNvSpPr>
            <a:spLocks noChangeArrowheads="1"/>
          </p:cNvSpPr>
          <p:nvPr/>
        </p:nvSpPr>
        <p:spPr bwMode="auto">
          <a:xfrm>
            <a:off x="4406900" y="2546350"/>
            <a:ext cx="139700" cy="138113"/>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sp>
        <p:nvSpPr>
          <p:cNvPr id="4106" name="Oval 28"/>
          <p:cNvSpPr>
            <a:spLocks noChangeArrowheads="1"/>
          </p:cNvSpPr>
          <p:nvPr/>
        </p:nvSpPr>
        <p:spPr bwMode="auto">
          <a:xfrm>
            <a:off x="3784600" y="3132138"/>
            <a:ext cx="139700" cy="138112"/>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sp>
        <p:nvSpPr>
          <p:cNvPr id="4107" name="Oval 29"/>
          <p:cNvSpPr>
            <a:spLocks noChangeArrowheads="1"/>
          </p:cNvSpPr>
          <p:nvPr/>
        </p:nvSpPr>
        <p:spPr bwMode="auto">
          <a:xfrm>
            <a:off x="3148013" y="3733800"/>
            <a:ext cx="139700" cy="138113"/>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sp>
        <p:nvSpPr>
          <p:cNvPr id="4108" name="Oval 30"/>
          <p:cNvSpPr>
            <a:spLocks noChangeArrowheads="1"/>
          </p:cNvSpPr>
          <p:nvPr/>
        </p:nvSpPr>
        <p:spPr bwMode="auto">
          <a:xfrm>
            <a:off x="2536825" y="4308475"/>
            <a:ext cx="139700" cy="138113"/>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sp>
        <p:nvSpPr>
          <p:cNvPr id="4109" name="Oval 31"/>
          <p:cNvSpPr>
            <a:spLocks noChangeArrowheads="1"/>
          </p:cNvSpPr>
          <p:nvPr/>
        </p:nvSpPr>
        <p:spPr bwMode="auto">
          <a:xfrm>
            <a:off x="1901825" y="4905375"/>
            <a:ext cx="139700" cy="138113"/>
          </a:xfrm>
          <a:prstGeom prst="ellipse">
            <a:avLst/>
          </a:prstGeom>
          <a:solidFill>
            <a:srgbClr val="FF3300"/>
          </a:solidFill>
          <a:ln w="9525">
            <a:solidFill>
              <a:srgbClr val="FF0000"/>
            </a:solidFill>
            <a:round/>
            <a:headEnd/>
            <a:tailEnd/>
          </a:ln>
        </p:spPr>
        <p:txBody>
          <a:bodyPr wrap="none" anchor="ctr"/>
          <a:lstStyle/>
          <a:p>
            <a:endParaRPr lang="en-US">
              <a:cs typeface="Arial" charset="0"/>
            </a:endParaRPr>
          </a:p>
        </p:txBody>
      </p:sp>
      <p:graphicFrame>
        <p:nvGraphicFramePr>
          <p:cNvPr id="98337" name="Group 33"/>
          <p:cNvGraphicFramePr>
            <a:graphicFrameLocks noGrp="1"/>
          </p:cNvGraphicFramePr>
          <p:nvPr/>
        </p:nvGraphicFramePr>
        <p:xfrm>
          <a:off x="6111875" y="809625"/>
          <a:ext cx="2651125" cy="3984055"/>
        </p:xfrm>
        <a:graphic>
          <a:graphicData uri="http://schemas.openxmlformats.org/drawingml/2006/table">
            <a:tbl>
              <a:tblPr/>
              <a:tblGrid>
                <a:gridCol w="1084263">
                  <a:extLst>
                    <a:ext uri="{9D8B030D-6E8A-4147-A177-3AD203B41FA5}">
                      <a16:colId xmlns:a16="http://schemas.microsoft.com/office/drawing/2014/main" val="20000"/>
                    </a:ext>
                  </a:extLst>
                </a:gridCol>
                <a:gridCol w="1566862">
                  <a:extLst>
                    <a:ext uri="{9D8B030D-6E8A-4147-A177-3AD203B41FA5}">
                      <a16:colId xmlns:a16="http://schemas.microsoft.com/office/drawing/2014/main" val="20001"/>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P</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S</a:t>
                      </a:r>
                      <a:r>
                        <a:rPr kumimoji="0" lang="en-US" sz="2400" b="0" i="0" u="none" strike="noStrike" cap="none" normalizeH="0" baseline="0">
                          <a:ln>
                            <a:noFill/>
                          </a:ln>
                          <a:solidFill>
                            <a:schemeClr val="tx1"/>
                          </a:solidFill>
                          <a:effectLst/>
                          <a:latin typeface="Arial" charset="0"/>
                        </a:rPr>
                        <a:t> (Market)</a:t>
                      </a:r>
                      <a:endParaRPr kumimoji="0" lang="en-US" sz="2400" b="1" i="1" u="none" strike="noStrike" cap="none" normalizeH="0" baseline="3000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6.00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
        <p:nvSpPr>
          <p:cNvPr id="4136"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36" name="Title 35"/>
          <p:cNvSpPr>
            <a:spLocks noGrp="1"/>
          </p:cNvSpPr>
          <p:nvPr>
            <p:ph type="title"/>
          </p:nvPr>
        </p:nvSpPr>
        <p:spPr/>
        <p:txBody>
          <a:bodyPr/>
          <a:lstStyle/>
          <a:p>
            <a:r>
              <a:rPr lang="en-US" dirty="0"/>
              <a:t>The Market Supply Curve</a:t>
            </a:r>
          </a:p>
        </p:txBody>
      </p:sp>
    </p:spTree>
    <p:extLst>
      <p:ext uri="{BB962C8B-B14F-4D97-AF65-F5344CB8AC3E}">
        <p14:creationId xmlns:p14="http://schemas.microsoft.com/office/powerpoint/2010/main" val="1097589084"/>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pPr eaLnBrk="1" hangingPunct="1"/>
            <a:r>
              <a:rPr lang="en-US" dirty="0"/>
              <a:t>Supply Curve Shifters</a:t>
            </a:r>
          </a:p>
        </p:txBody>
      </p:sp>
      <p:sp>
        <p:nvSpPr>
          <p:cNvPr id="44037" name="Rectangle 3"/>
          <p:cNvSpPr>
            <a:spLocks noGrp="1" noChangeArrowheads="1"/>
          </p:cNvSpPr>
          <p:nvPr>
            <p:ph idx="1"/>
          </p:nvPr>
        </p:nvSpPr>
        <p:spPr/>
        <p:txBody>
          <a:bodyPr/>
          <a:lstStyle/>
          <a:p>
            <a:pPr eaLnBrk="1" hangingPunct="1"/>
            <a:r>
              <a:rPr lang="en-US"/>
              <a:t>The supply curve shows how price affects quantity supplied, </a:t>
            </a:r>
            <a:r>
              <a:rPr lang="en-US" i="1"/>
              <a:t>other things being equal</a:t>
            </a:r>
            <a:r>
              <a:rPr lang="en-US"/>
              <a:t>. </a:t>
            </a:r>
          </a:p>
          <a:p>
            <a:pPr eaLnBrk="1" hangingPunct="1"/>
            <a:r>
              <a:rPr lang="en-US"/>
              <a:t>These “other things” are non-price determinants of supply.  </a:t>
            </a:r>
          </a:p>
          <a:p>
            <a:pPr eaLnBrk="1" hangingPunct="1"/>
            <a:r>
              <a:rPr lang="en-US"/>
              <a:t>Changes in them shift the </a:t>
            </a:r>
            <a:r>
              <a:rPr lang="en-US" b="1" i="1"/>
              <a:t>S</a:t>
            </a:r>
            <a:r>
              <a:rPr lang="en-US"/>
              <a:t> curve… </a:t>
            </a:r>
          </a:p>
        </p:txBody>
      </p:sp>
      <p:sp>
        <p:nvSpPr>
          <p:cNvPr id="4403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43061729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37">
                                            <p:txEl>
                                              <p:pRg st="0" end="0"/>
                                            </p:txEl>
                                          </p:spTgt>
                                        </p:tgtEl>
                                        <p:attrNameLst>
                                          <p:attrName>style.visibility</p:attrName>
                                        </p:attrNameLst>
                                      </p:cBhvr>
                                      <p:to>
                                        <p:strVal val="visible"/>
                                      </p:to>
                                    </p:set>
                                    <p:animEffect transition="in" filter="wipe(left)">
                                      <p:cBhvr>
                                        <p:cTn id="7" dur="500"/>
                                        <p:tgtEl>
                                          <p:spTgt spid="440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037">
                                            <p:txEl>
                                              <p:pRg st="1" end="1"/>
                                            </p:txEl>
                                          </p:spTgt>
                                        </p:tgtEl>
                                        <p:attrNameLst>
                                          <p:attrName>style.visibility</p:attrName>
                                        </p:attrNameLst>
                                      </p:cBhvr>
                                      <p:to>
                                        <p:strVal val="visible"/>
                                      </p:to>
                                    </p:set>
                                    <p:animEffect transition="in" filter="wipe(left)">
                                      <p:cBhvr>
                                        <p:cTn id="12" dur="500"/>
                                        <p:tgtEl>
                                          <p:spTgt spid="440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037">
                                            <p:txEl>
                                              <p:pRg st="2" end="2"/>
                                            </p:txEl>
                                          </p:spTgt>
                                        </p:tgtEl>
                                        <p:attrNameLst>
                                          <p:attrName>style.visibility</p:attrName>
                                        </p:attrNameLst>
                                      </p:cBhvr>
                                      <p:to>
                                        <p:strVal val="visible"/>
                                      </p:to>
                                    </p:set>
                                    <p:animEffect transition="in" filter="wipe(left)">
                                      <p:cBhvr>
                                        <p:cTn id="17" dur="500"/>
                                        <p:tgtEl>
                                          <p:spTgt spid="440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build="p" bldLvl="4"/>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lstStyle/>
          <a:p>
            <a:pPr algn="l" eaLnBrk="1" hangingPunct="1"/>
            <a:r>
              <a:rPr lang="en-US" sz="3400" dirty="0"/>
              <a:t>Supply Curve Shifters:  </a:t>
            </a:r>
            <a:r>
              <a:rPr lang="en-US" sz="3400" b="1" dirty="0">
                <a:solidFill>
                  <a:srgbClr val="008080"/>
                </a:solidFill>
              </a:rPr>
              <a:t>Input Prices</a:t>
            </a:r>
          </a:p>
        </p:txBody>
      </p:sp>
      <p:sp>
        <p:nvSpPr>
          <p:cNvPr id="45061" name="Rectangle 3"/>
          <p:cNvSpPr>
            <a:spLocks noGrp="1" noChangeArrowheads="1"/>
          </p:cNvSpPr>
          <p:nvPr>
            <p:ph idx="1"/>
          </p:nvPr>
        </p:nvSpPr>
        <p:spPr/>
        <p:txBody>
          <a:bodyPr/>
          <a:lstStyle/>
          <a:p>
            <a:pPr eaLnBrk="1" hangingPunct="1">
              <a:lnSpc>
                <a:spcPct val="110000"/>
              </a:lnSpc>
              <a:spcBef>
                <a:spcPct val="50000"/>
              </a:spcBef>
            </a:pPr>
            <a:r>
              <a:rPr lang="en-US" dirty="0"/>
              <a:t>Examples of input prices:  </a:t>
            </a:r>
            <a:br>
              <a:rPr lang="en-US" dirty="0"/>
            </a:br>
            <a:r>
              <a:rPr lang="en-US" dirty="0"/>
              <a:t>  wages, prices of raw materials.</a:t>
            </a:r>
          </a:p>
          <a:p>
            <a:pPr eaLnBrk="1" hangingPunct="1">
              <a:lnSpc>
                <a:spcPct val="110000"/>
              </a:lnSpc>
              <a:spcBef>
                <a:spcPct val="50000"/>
              </a:spcBef>
            </a:pPr>
            <a:r>
              <a:rPr lang="en-US" dirty="0"/>
              <a:t>A fall in input prices makes production </a:t>
            </a:r>
            <a:br>
              <a:rPr lang="en-US" dirty="0"/>
            </a:br>
            <a:r>
              <a:rPr lang="en-US" dirty="0"/>
              <a:t>more profitable at each output price, </a:t>
            </a:r>
            <a:br>
              <a:rPr lang="en-US" dirty="0"/>
            </a:br>
            <a:r>
              <a:rPr lang="en-US" dirty="0"/>
              <a:t>so firms supply a larger quantity at each price, </a:t>
            </a:r>
            <a:br>
              <a:rPr lang="en-US" dirty="0"/>
            </a:br>
            <a:r>
              <a:rPr lang="en-US" dirty="0"/>
              <a:t>and the </a:t>
            </a:r>
            <a:r>
              <a:rPr lang="en-US" b="1" i="1" dirty="0"/>
              <a:t>S</a:t>
            </a:r>
            <a:r>
              <a:rPr lang="en-US" dirty="0"/>
              <a:t> curve shifts to the right. </a:t>
            </a:r>
          </a:p>
        </p:txBody>
      </p:sp>
      <p:sp>
        <p:nvSpPr>
          <p:cNvPr id="4506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17972903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61">
                                            <p:txEl>
                                              <p:pRg st="0" end="0"/>
                                            </p:txEl>
                                          </p:spTgt>
                                        </p:tgtEl>
                                        <p:attrNameLst>
                                          <p:attrName>style.visibility</p:attrName>
                                        </p:attrNameLst>
                                      </p:cBhvr>
                                      <p:to>
                                        <p:strVal val="visible"/>
                                      </p:to>
                                    </p:set>
                                    <p:animEffect transition="in" filter="wipe(left)">
                                      <p:cBhvr>
                                        <p:cTn id="7" dur="500"/>
                                        <p:tgtEl>
                                          <p:spTgt spid="450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61">
                                            <p:txEl>
                                              <p:pRg st="1" end="1"/>
                                            </p:txEl>
                                          </p:spTgt>
                                        </p:tgtEl>
                                        <p:attrNameLst>
                                          <p:attrName>style.visibility</p:attrName>
                                        </p:attrNameLst>
                                      </p:cBhvr>
                                      <p:to>
                                        <p:strVal val="visible"/>
                                      </p:to>
                                    </p:set>
                                    <p:animEffect transition="in" filter="wipe(left)">
                                      <p:cBhvr>
                                        <p:cTn id="12" dur="500"/>
                                        <p:tgtEl>
                                          <p:spTgt spid="450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88925" y="1228725"/>
            <a:ext cx="6221413" cy="5111750"/>
            <a:chOff x="182" y="774"/>
            <a:chExt cx="3919" cy="3220"/>
          </a:xfrm>
        </p:grpSpPr>
        <p:grpSp>
          <p:nvGrpSpPr>
            <p:cNvPr id="3" name="Group 3"/>
            <p:cNvGrpSpPr>
              <a:grpSpLocks/>
            </p:cNvGrpSpPr>
            <p:nvPr/>
          </p:nvGrpSpPr>
          <p:grpSpPr bwMode="auto">
            <a:xfrm>
              <a:off x="182" y="774"/>
              <a:ext cx="3919" cy="3220"/>
              <a:chOff x="182" y="774"/>
              <a:chExt cx="3919" cy="3220"/>
            </a:xfrm>
          </p:grpSpPr>
          <p:graphicFrame>
            <p:nvGraphicFramePr>
              <p:cNvPr id="5122" name="Object 4"/>
              <p:cNvGraphicFramePr>
                <a:graphicFrameLocks noChangeAspect="1"/>
              </p:cNvGraphicFramePr>
              <p:nvPr/>
            </p:nvGraphicFramePr>
            <p:xfrm>
              <a:off x="182" y="774"/>
              <a:ext cx="3919" cy="3220"/>
            </p:xfrm>
            <a:graphic>
              <a:graphicData uri="http://schemas.openxmlformats.org/presentationml/2006/ole">
                <mc:AlternateContent xmlns:mc="http://schemas.openxmlformats.org/markup-compatibility/2006">
                  <mc:Choice xmlns:v="urn:schemas-microsoft-com:vml" Requires="v">
                    <p:oleObj name="Worksheet" r:id="rId3" imgW="4390949" imgH="3610051" progId="Excel.Sheet.8">
                      <p:embed/>
                    </p:oleObj>
                  </mc:Choice>
                  <mc:Fallback>
                    <p:oleObj name="Worksheet" r:id="rId3" imgW="4390949" imgH="361005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 y="774"/>
                            <a:ext cx="3919" cy="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76" name="Text Box 5"/>
              <p:cNvSpPr txBox="1">
                <a:spLocks noChangeArrowheads="1"/>
              </p:cNvSpPr>
              <p:nvPr/>
            </p:nvSpPr>
            <p:spPr bwMode="auto">
              <a:xfrm>
                <a:off x="696" y="870"/>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cs typeface="Arial" charset="0"/>
                  </a:rPr>
                  <a:t>P</a:t>
                </a:r>
              </a:p>
            </p:txBody>
          </p:sp>
          <p:sp>
            <p:nvSpPr>
              <p:cNvPr id="5177" name="Text Box 6"/>
              <p:cNvSpPr txBox="1">
                <a:spLocks noChangeArrowheads="1"/>
              </p:cNvSpPr>
              <p:nvPr/>
            </p:nvSpPr>
            <p:spPr bwMode="auto">
              <a:xfrm>
                <a:off x="3759" y="337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cs typeface="Arial" charset="0"/>
                  </a:rPr>
                  <a:t>Q</a:t>
                </a:r>
              </a:p>
            </p:txBody>
          </p:sp>
        </p:grpSp>
        <p:grpSp>
          <p:nvGrpSpPr>
            <p:cNvPr id="4" name="Group 7"/>
            <p:cNvGrpSpPr>
              <a:grpSpLocks/>
            </p:cNvGrpSpPr>
            <p:nvPr/>
          </p:nvGrpSpPr>
          <p:grpSpPr bwMode="auto">
            <a:xfrm>
              <a:off x="854" y="1274"/>
              <a:ext cx="2356" cy="2234"/>
              <a:chOff x="854" y="1274"/>
              <a:chExt cx="2356" cy="2234"/>
            </a:xfrm>
          </p:grpSpPr>
          <p:grpSp>
            <p:nvGrpSpPr>
              <p:cNvPr id="5" name="Group 8"/>
              <p:cNvGrpSpPr>
                <a:grpSpLocks/>
              </p:cNvGrpSpPr>
              <p:nvPr/>
            </p:nvGrpSpPr>
            <p:grpSpPr bwMode="auto">
              <a:xfrm>
                <a:off x="860" y="1648"/>
                <a:ext cx="1964" cy="1855"/>
                <a:chOff x="357" y="2450"/>
                <a:chExt cx="795" cy="646"/>
              </a:xfrm>
            </p:grpSpPr>
            <p:sp>
              <p:nvSpPr>
                <p:cNvPr id="5174" name="Line 9"/>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75" name="Line 10"/>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6" name="Group 11"/>
              <p:cNvGrpSpPr>
                <a:grpSpLocks/>
              </p:cNvGrpSpPr>
              <p:nvPr/>
            </p:nvGrpSpPr>
            <p:grpSpPr bwMode="auto">
              <a:xfrm>
                <a:off x="854" y="2760"/>
                <a:ext cx="791" cy="747"/>
                <a:chOff x="357" y="2450"/>
                <a:chExt cx="795" cy="646"/>
              </a:xfrm>
            </p:grpSpPr>
            <p:sp>
              <p:nvSpPr>
                <p:cNvPr id="5172" name="Line 12"/>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73" name="Line 13"/>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7" name="Group 14"/>
              <p:cNvGrpSpPr>
                <a:grpSpLocks/>
              </p:cNvGrpSpPr>
              <p:nvPr/>
            </p:nvGrpSpPr>
            <p:grpSpPr bwMode="auto">
              <a:xfrm>
                <a:off x="856" y="3135"/>
                <a:ext cx="388" cy="371"/>
                <a:chOff x="357" y="2450"/>
                <a:chExt cx="795" cy="646"/>
              </a:xfrm>
            </p:grpSpPr>
            <p:sp>
              <p:nvSpPr>
                <p:cNvPr id="5170" name="Line 15"/>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71" name="Line 16"/>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8" name="Group 17"/>
              <p:cNvGrpSpPr>
                <a:grpSpLocks/>
              </p:cNvGrpSpPr>
              <p:nvPr/>
            </p:nvGrpSpPr>
            <p:grpSpPr bwMode="auto">
              <a:xfrm>
                <a:off x="857" y="2397"/>
                <a:ext cx="1179" cy="1109"/>
                <a:chOff x="357" y="2450"/>
                <a:chExt cx="795" cy="646"/>
              </a:xfrm>
            </p:grpSpPr>
            <p:sp>
              <p:nvSpPr>
                <p:cNvPr id="5168" name="Line 1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69" name="Line 1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9" name="Group 20"/>
              <p:cNvGrpSpPr>
                <a:grpSpLocks/>
              </p:cNvGrpSpPr>
              <p:nvPr/>
            </p:nvGrpSpPr>
            <p:grpSpPr bwMode="auto">
              <a:xfrm>
                <a:off x="858" y="2022"/>
                <a:ext cx="1577" cy="1479"/>
                <a:chOff x="357" y="2450"/>
                <a:chExt cx="795" cy="646"/>
              </a:xfrm>
            </p:grpSpPr>
            <p:sp>
              <p:nvSpPr>
                <p:cNvPr id="5166" name="Line 21"/>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67" name="Line 22"/>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nvGrpSpPr>
              <p:cNvPr id="10" name="Group 23"/>
              <p:cNvGrpSpPr>
                <a:grpSpLocks/>
              </p:cNvGrpSpPr>
              <p:nvPr/>
            </p:nvGrpSpPr>
            <p:grpSpPr bwMode="auto">
              <a:xfrm>
                <a:off x="864" y="1274"/>
                <a:ext cx="2346" cy="2234"/>
                <a:chOff x="357" y="2450"/>
                <a:chExt cx="795" cy="646"/>
              </a:xfrm>
            </p:grpSpPr>
            <p:sp>
              <p:nvSpPr>
                <p:cNvPr id="5164" name="Line 24"/>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p>
              </p:txBody>
            </p:sp>
            <p:sp>
              <p:nvSpPr>
                <p:cNvPr id="5165" name="Line 25"/>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p>
              </p:txBody>
            </p:sp>
          </p:grpSp>
        </p:grpSp>
        <p:grpSp>
          <p:nvGrpSpPr>
            <p:cNvPr id="11" name="Group 26"/>
            <p:cNvGrpSpPr>
              <a:grpSpLocks/>
            </p:cNvGrpSpPr>
            <p:nvPr/>
          </p:nvGrpSpPr>
          <p:grpSpPr bwMode="auto">
            <a:xfrm>
              <a:off x="1079" y="1137"/>
              <a:ext cx="2275" cy="2152"/>
              <a:chOff x="1079" y="1137"/>
              <a:chExt cx="2275" cy="2152"/>
            </a:xfrm>
          </p:grpSpPr>
          <p:sp>
            <p:nvSpPr>
              <p:cNvPr id="5151" name="Line 27"/>
              <p:cNvSpPr>
                <a:spLocks noChangeShapeType="1"/>
              </p:cNvSpPr>
              <p:nvPr/>
            </p:nvSpPr>
            <p:spPr bwMode="auto">
              <a:xfrm flipH="1">
                <a:off x="1079" y="1137"/>
                <a:ext cx="2275" cy="2152"/>
              </a:xfrm>
              <a:prstGeom prst="line">
                <a:avLst/>
              </a:prstGeom>
              <a:noFill/>
              <a:ln w="50800">
                <a:solidFill>
                  <a:srgbClr val="777777"/>
                </a:solidFill>
                <a:round/>
                <a:headEnd/>
                <a:tailEnd/>
              </a:ln>
            </p:spPr>
            <p:txBody>
              <a:bodyPr/>
              <a:lstStyle/>
              <a:p>
                <a:endParaRPr lang="en-US"/>
              </a:p>
            </p:txBody>
          </p:sp>
          <p:sp>
            <p:nvSpPr>
              <p:cNvPr id="5152" name="Oval 28"/>
              <p:cNvSpPr>
                <a:spLocks noChangeArrowheads="1"/>
              </p:cNvSpPr>
              <p:nvPr/>
            </p:nvSpPr>
            <p:spPr bwMode="auto">
              <a:xfrm>
                <a:off x="3164" y="1231"/>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5153" name="Oval 29"/>
              <p:cNvSpPr>
                <a:spLocks noChangeArrowheads="1"/>
              </p:cNvSpPr>
              <p:nvPr/>
            </p:nvSpPr>
            <p:spPr bwMode="auto">
              <a:xfrm>
                <a:off x="2776" y="1604"/>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5154" name="Oval 30"/>
              <p:cNvSpPr>
                <a:spLocks noChangeArrowheads="1"/>
              </p:cNvSpPr>
              <p:nvPr/>
            </p:nvSpPr>
            <p:spPr bwMode="auto">
              <a:xfrm>
                <a:off x="2384" y="1973"/>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5155" name="Oval 31"/>
              <p:cNvSpPr>
                <a:spLocks noChangeArrowheads="1"/>
              </p:cNvSpPr>
              <p:nvPr/>
            </p:nvSpPr>
            <p:spPr bwMode="auto">
              <a:xfrm>
                <a:off x="1983" y="2352"/>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5156" name="Oval 32"/>
              <p:cNvSpPr>
                <a:spLocks noChangeArrowheads="1"/>
              </p:cNvSpPr>
              <p:nvPr/>
            </p:nvSpPr>
            <p:spPr bwMode="auto">
              <a:xfrm>
                <a:off x="1598" y="2714"/>
                <a:ext cx="88" cy="87"/>
              </a:xfrm>
              <a:prstGeom prst="ellipse">
                <a:avLst/>
              </a:prstGeom>
              <a:solidFill>
                <a:srgbClr val="777777"/>
              </a:solidFill>
              <a:ln w="9525">
                <a:noFill/>
                <a:round/>
                <a:headEnd/>
                <a:tailEnd/>
              </a:ln>
            </p:spPr>
            <p:txBody>
              <a:bodyPr wrap="none" anchor="ctr"/>
              <a:lstStyle/>
              <a:p>
                <a:endParaRPr lang="en-US">
                  <a:cs typeface="Arial" charset="0"/>
                </a:endParaRPr>
              </a:p>
            </p:txBody>
          </p:sp>
          <p:sp>
            <p:nvSpPr>
              <p:cNvPr id="5157" name="Oval 33"/>
              <p:cNvSpPr>
                <a:spLocks noChangeArrowheads="1"/>
              </p:cNvSpPr>
              <p:nvPr/>
            </p:nvSpPr>
            <p:spPr bwMode="auto">
              <a:xfrm>
                <a:off x="1198" y="3090"/>
                <a:ext cx="88" cy="87"/>
              </a:xfrm>
              <a:prstGeom prst="ellipse">
                <a:avLst/>
              </a:prstGeom>
              <a:solidFill>
                <a:srgbClr val="777777"/>
              </a:solidFill>
              <a:ln w="9525">
                <a:noFill/>
                <a:round/>
                <a:headEnd/>
                <a:tailEnd/>
              </a:ln>
            </p:spPr>
            <p:txBody>
              <a:bodyPr wrap="none" anchor="ctr"/>
              <a:lstStyle/>
              <a:p>
                <a:endParaRPr lang="en-US">
                  <a:cs typeface="Arial" charset="0"/>
                </a:endParaRPr>
              </a:p>
            </p:txBody>
          </p:sp>
        </p:grpSp>
      </p:grpSp>
      <p:sp>
        <p:nvSpPr>
          <p:cNvPr id="101410" name="Text Box 34"/>
          <p:cNvSpPr txBox="1">
            <a:spLocks noChangeArrowheads="1"/>
          </p:cNvSpPr>
          <p:nvPr/>
        </p:nvSpPr>
        <p:spPr bwMode="auto">
          <a:xfrm>
            <a:off x="6086475" y="1247775"/>
            <a:ext cx="2727325" cy="3464153"/>
          </a:xfrm>
          <a:prstGeom prst="rect">
            <a:avLst/>
          </a:prstGeom>
          <a:solidFill>
            <a:srgbClr val="FFCCCC"/>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spcBef>
                <a:spcPct val="50000"/>
              </a:spcBef>
            </a:pPr>
            <a:r>
              <a:rPr lang="en-US" sz="2600" dirty="0">
                <a:latin typeface="Arial" pitchFamily="34" charset="0"/>
                <a:cs typeface="Arial" pitchFamily="34" charset="0"/>
              </a:rPr>
              <a:t>Suppose the price of milk falls.  </a:t>
            </a:r>
          </a:p>
          <a:p>
            <a:pPr>
              <a:lnSpc>
                <a:spcPct val="105000"/>
              </a:lnSpc>
              <a:spcBef>
                <a:spcPct val="10000"/>
              </a:spcBef>
            </a:pPr>
            <a:r>
              <a:rPr lang="en-US" sz="2600" dirty="0">
                <a:latin typeface="Arial" pitchFamily="34" charset="0"/>
                <a:cs typeface="Arial" pitchFamily="34" charset="0"/>
              </a:rPr>
              <a:t>At each price, the quantity of </a:t>
            </a:r>
            <a:br>
              <a:rPr lang="en-US" sz="2600" dirty="0">
                <a:latin typeface="Arial" pitchFamily="34" charset="0"/>
                <a:cs typeface="Arial" pitchFamily="34" charset="0"/>
              </a:rPr>
            </a:br>
            <a:r>
              <a:rPr lang="en-US" sz="2600" dirty="0">
                <a:latin typeface="Arial" pitchFamily="34" charset="0"/>
                <a:cs typeface="Arial" pitchFamily="34" charset="0"/>
              </a:rPr>
              <a:t>lattes supplied </a:t>
            </a:r>
            <a:br>
              <a:rPr lang="en-US" sz="2600" dirty="0">
                <a:latin typeface="Arial" pitchFamily="34" charset="0"/>
                <a:cs typeface="Arial" pitchFamily="34" charset="0"/>
              </a:rPr>
            </a:br>
            <a:r>
              <a:rPr lang="en-US" sz="2600" dirty="0">
                <a:latin typeface="Arial" pitchFamily="34" charset="0"/>
                <a:cs typeface="Arial" pitchFamily="34" charset="0"/>
              </a:rPr>
              <a:t>will increase </a:t>
            </a:r>
            <a:br>
              <a:rPr lang="en-US" sz="2600" dirty="0">
                <a:latin typeface="Arial" pitchFamily="34" charset="0"/>
                <a:cs typeface="Arial" pitchFamily="34" charset="0"/>
              </a:rPr>
            </a:br>
            <a:r>
              <a:rPr lang="en-US" sz="2600" dirty="0">
                <a:latin typeface="Arial" pitchFamily="34" charset="0"/>
                <a:cs typeface="Arial" pitchFamily="34" charset="0"/>
              </a:rPr>
              <a:t>(by 5 in this example).</a:t>
            </a:r>
          </a:p>
        </p:txBody>
      </p:sp>
      <p:sp>
        <p:nvSpPr>
          <p:cNvPr id="101411" name="Line 35"/>
          <p:cNvSpPr>
            <a:spLocks noChangeShapeType="1"/>
          </p:cNvSpPr>
          <p:nvPr/>
        </p:nvSpPr>
        <p:spPr bwMode="auto">
          <a:xfrm flipV="1">
            <a:off x="2314575" y="1831975"/>
            <a:ext cx="3605213" cy="3413125"/>
          </a:xfrm>
          <a:prstGeom prst="line">
            <a:avLst/>
          </a:prstGeom>
          <a:noFill/>
          <a:ln w="50800">
            <a:solidFill>
              <a:srgbClr val="FF6600"/>
            </a:solidFill>
            <a:round/>
            <a:headEnd/>
            <a:tailEnd/>
          </a:ln>
        </p:spPr>
        <p:txBody>
          <a:bodyPr/>
          <a:lstStyle/>
          <a:p>
            <a:endParaRPr lang="en-US"/>
          </a:p>
        </p:txBody>
      </p:sp>
      <p:grpSp>
        <p:nvGrpSpPr>
          <p:cNvPr id="12" name="Group 36"/>
          <p:cNvGrpSpPr>
            <a:grpSpLocks/>
          </p:cNvGrpSpPr>
          <p:nvPr/>
        </p:nvGrpSpPr>
        <p:grpSpPr bwMode="auto">
          <a:xfrm>
            <a:off x="2046288" y="4905375"/>
            <a:ext cx="636587" cy="138113"/>
            <a:chOff x="1289" y="3090"/>
            <a:chExt cx="401" cy="87"/>
          </a:xfrm>
        </p:grpSpPr>
        <p:sp>
          <p:nvSpPr>
            <p:cNvPr id="5146" name="Oval 37"/>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47" name="Line 38"/>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grpSp>
        <p:nvGrpSpPr>
          <p:cNvPr id="13" name="Group 40"/>
          <p:cNvGrpSpPr>
            <a:grpSpLocks/>
          </p:cNvGrpSpPr>
          <p:nvPr/>
        </p:nvGrpSpPr>
        <p:grpSpPr bwMode="auto">
          <a:xfrm>
            <a:off x="2667000" y="4310063"/>
            <a:ext cx="636588" cy="138112"/>
            <a:chOff x="1289" y="3090"/>
            <a:chExt cx="401" cy="87"/>
          </a:xfrm>
        </p:grpSpPr>
        <p:sp>
          <p:nvSpPr>
            <p:cNvPr id="5144" name="Oval 41"/>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45" name="Line 42"/>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grpSp>
        <p:nvGrpSpPr>
          <p:cNvPr id="14" name="Group 43"/>
          <p:cNvGrpSpPr>
            <a:grpSpLocks/>
          </p:cNvGrpSpPr>
          <p:nvPr/>
        </p:nvGrpSpPr>
        <p:grpSpPr bwMode="auto">
          <a:xfrm>
            <a:off x="3294063" y="3732213"/>
            <a:ext cx="636587" cy="138112"/>
            <a:chOff x="1289" y="3090"/>
            <a:chExt cx="401" cy="87"/>
          </a:xfrm>
        </p:grpSpPr>
        <p:sp>
          <p:nvSpPr>
            <p:cNvPr id="5142" name="Oval 44"/>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43" name="Line 45"/>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grpSp>
        <p:nvGrpSpPr>
          <p:cNvPr id="15" name="Group 46"/>
          <p:cNvGrpSpPr>
            <a:grpSpLocks/>
          </p:cNvGrpSpPr>
          <p:nvPr/>
        </p:nvGrpSpPr>
        <p:grpSpPr bwMode="auto">
          <a:xfrm>
            <a:off x="3921125" y="3132138"/>
            <a:ext cx="636588" cy="138112"/>
            <a:chOff x="1289" y="3090"/>
            <a:chExt cx="401" cy="87"/>
          </a:xfrm>
        </p:grpSpPr>
        <p:sp>
          <p:nvSpPr>
            <p:cNvPr id="5140" name="Oval 47"/>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41" name="Line 48"/>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grpSp>
        <p:nvGrpSpPr>
          <p:cNvPr id="16" name="Group 49"/>
          <p:cNvGrpSpPr>
            <a:grpSpLocks/>
          </p:cNvGrpSpPr>
          <p:nvPr/>
        </p:nvGrpSpPr>
        <p:grpSpPr bwMode="auto">
          <a:xfrm>
            <a:off x="4532313" y="2541588"/>
            <a:ext cx="636587" cy="138112"/>
            <a:chOff x="1289" y="3090"/>
            <a:chExt cx="401" cy="87"/>
          </a:xfrm>
        </p:grpSpPr>
        <p:sp>
          <p:nvSpPr>
            <p:cNvPr id="5138" name="Oval 50"/>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39" name="Line 51"/>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grpSp>
        <p:nvGrpSpPr>
          <p:cNvPr id="17" name="Group 52"/>
          <p:cNvGrpSpPr>
            <a:grpSpLocks/>
          </p:cNvGrpSpPr>
          <p:nvPr/>
        </p:nvGrpSpPr>
        <p:grpSpPr bwMode="auto">
          <a:xfrm>
            <a:off x="5153025" y="1951038"/>
            <a:ext cx="636588" cy="138112"/>
            <a:chOff x="1289" y="3090"/>
            <a:chExt cx="401" cy="87"/>
          </a:xfrm>
        </p:grpSpPr>
        <p:sp>
          <p:nvSpPr>
            <p:cNvPr id="5136" name="Oval 53"/>
            <p:cNvSpPr>
              <a:spLocks noChangeArrowheads="1"/>
            </p:cNvSpPr>
            <p:nvPr/>
          </p:nvSpPr>
          <p:spPr bwMode="auto">
            <a:xfrm>
              <a:off x="1602" y="3090"/>
              <a:ext cx="88" cy="87"/>
            </a:xfrm>
            <a:prstGeom prst="ellipse">
              <a:avLst/>
            </a:prstGeom>
            <a:solidFill>
              <a:srgbClr val="FF3300"/>
            </a:solidFill>
            <a:ln w="9525">
              <a:noFill/>
              <a:round/>
              <a:headEnd/>
              <a:tailEnd/>
            </a:ln>
          </p:spPr>
          <p:txBody>
            <a:bodyPr wrap="none" anchor="ctr"/>
            <a:lstStyle/>
            <a:p>
              <a:endParaRPr lang="en-US">
                <a:cs typeface="Arial" charset="0"/>
              </a:endParaRPr>
            </a:p>
          </p:txBody>
        </p:sp>
        <p:sp>
          <p:nvSpPr>
            <p:cNvPr id="5137" name="Line 54"/>
            <p:cNvSpPr>
              <a:spLocks noChangeShapeType="1"/>
            </p:cNvSpPr>
            <p:nvPr/>
          </p:nvSpPr>
          <p:spPr bwMode="auto">
            <a:xfrm flipV="1">
              <a:off x="1289" y="3135"/>
              <a:ext cx="309" cy="0"/>
            </a:xfrm>
            <a:prstGeom prst="line">
              <a:avLst/>
            </a:prstGeom>
            <a:noFill/>
            <a:ln w="38100">
              <a:solidFill>
                <a:srgbClr val="993300"/>
              </a:solidFill>
              <a:round/>
              <a:headEnd/>
              <a:tailEnd type="triangle" w="lg" len="med"/>
            </a:ln>
          </p:spPr>
          <p:txBody>
            <a:bodyPr/>
            <a:lstStyle/>
            <a:p>
              <a:endParaRPr lang="en-US"/>
            </a:p>
          </p:txBody>
        </p:sp>
      </p:grpSp>
      <p:sp>
        <p:nvSpPr>
          <p:cNvPr id="5135"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57" name="Title 56"/>
          <p:cNvSpPr>
            <a:spLocks noGrp="1"/>
          </p:cNvSpPr>
          <p:nvPr>
            <p:ph type="title"/>
          </p:nvPr>
        </p:nvSpPr>
        <p:spPr/>
        <p:txBody>
          <a:bodyPr>
            <a:normAutofit/>
          </a:bodyPr>
          <a:lstStyle/>
          <a:p>
            <a:r>
              <a:rPr lang="en-US" sz="3400" dirty="0"/>
              <a:t>Supply Curve Shifters:  </a:t>
            </a:r>
            <a:r>
              <a:rPr lang="en-US" sz="3400" b="1" dirty="0">
                <a:solidFill>
                  <a:srgbClr val="008080"/>
                </a:solidFill>
              </a:rPr>
              <a:t>Input Prices</a:t>
            </a:r>
            <a:endParaRPr lang="en-US" sz="3400" b="1" dirty="0"/>
          </a:p>
        </p:txBody>
      </p:sp>
    </p:spTree>
    <p:extLst>
      <p:ext uri="{BB962C8B-B14F-4D97-AF65-F5344CB8AC3E}">
        <p14:creationId xmlns:p14="http://schemas.microsoft.com/office/powerpoint/2010/main" val="110787118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410"/>
                                        </p:tgtEl>
                                        <p:attrNameLst>
                                          <p:attrName>style.visibility</p:attrName>
                                        </p:attrNameLst>
                                      </p:cBhvr>
                                      <p:to>
                                        <p:strVal val="visible"/>
                                      </p:to>
                                    </p:set>
                                    <p:animEffect transition="in" filter="fade">
                                      <p:cBhvr>
                                        <p:cTn id="7" dur="500"/>
                                        <p:tgtEl>
                                          <p:spTgt spid="1014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grpId="0" nodeType="clickEffect">
                                  <p:stCondLst>
                                    <p:cond delay="0"/>
                                  </p:stCondLst>
                                  <p:childTnLst>
                                    <p:set>
                                      <p:cBhvr>
                                        <p:cTn id="37" dur="1" fill="hold">
                                          <p:stCondLst>
                                            <p:cond delay="0"/>
                                          </p:stCondLst>
                                        </p:cTn>
                                        <p:tgtEl>
                                          <p:spTgt spid="101411"/>
                                        </p:tgtEl>
                                        <p:attrNameLst>
                                          <p:attrName>style.visibility</p:attrName>
                                        </p:attrNameLst>
                                      </p:cBhvr>
                                      <p:to>
                                        <p:strVal val="visible"/>
                                      </p:to>
                                    </p:set>
                                    <p:animEffect transition="in" filter="strips(upRight)">
                                      <p:cBhvr>
                                        <p:cTn id="38" dur="500"/>
                                        <p:tgtEl>
                                          <p:spTgt spid="101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10" grpId="0" animBg="1"/>
      <p:bldP spid="101411"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pPr algn="l" eaLnBrk="1" hangingPunct="1"/>
            <a:r>
              <a:rPr lang="en-US" sz="3400" dirty="0"/>
              <a:t>Supply Curve Shifters:  </a:t>
            </a:r>
            <a:r>
              <a:rPr lang="en-US" sz="3400" b="1" dirty="0">
                <a:solidFill>
                  <a:srgbClr val="008080"/>
                </a:solidFill>
              </a:rPr>
              <a:t>Technology</a:t>
            </a:r>
          </a:p>
        </p:txBody>
      </p:sp>
      <p:sp>
        <p:nvSpPr>
          <p:cNvPr id="46085" name="Rectangle 3"/>
          <p:cNvSpPr>
            <a:spLocks noGrp="1" noChangeArrowheads="1"/>
          </p:cNvSpPr>
          <p:nvPr>
            <p:ph idx="1"/>
          </p:nvPr>
        </p:nvSpPr>
        <p:spPr/>
        <p:txBody>
          <a:bodyPr/>
          <a:lstStyle/>
          <a:p>
            <a:pPr eaLnBrk="1" hangingPunct="1"/>
            <a:r>
              <a:rPr lang="en-US"/>
              <a:t>Technology determines how much inputs are required to produce a unit of output.  </a:t>
            </a:r>
          </a:p>
          <a:p>
            <a:pPr eaLnBrk="1" hangingPunct="1"/>
            <a:r>
              <a:rPr lang="en-US"/>
              <a:t>A cost-saving technological improvement has </a:t>
            </a:r>
            <a:br>
              <a:rPr lang="en-US"/>
            </a:br>
            <a:r>
              <a:rPr lang="en-US"/>
              <a:t>the same effect as a fall in input prices, </a:t>
            </a:r>
            <a:br>
              <a:rPr lang="en-US"/>
            </a:br>
            <a:r>
              <a:rPr lang="en-US"/>
              <a:t>shifts </a:t>
            </a:r>
            <a:r>
              <a:rPr lang="en-US" b="1" i="1"/>
              <a:t>S</a:t>
            </a:r>
            <a:r>
              <a:rPr lang="en-US"/>
              <a:t> curve to the right.  </a:t>
            </a:r>
          </a:p>
        </p:txBody>
      </p:sp>
      <p:sp>
        <p:nvSpPr>
          <p:cNvPr id="46086"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18330808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5">
                                            <p:txEl>
                                              <p:pRg st="0" end="0"/>
                                            </p:txEl>
                                          </p:spTgt>
                                        </p:tgtEl>
                                        <p:attrNameLst>
                                          <p:attrName>style.visibility</p:attrName>
                                        </p:attrNameLst>
                                      </p:cBhvr>
                                      <p:to>
                                        <p:strVal val="visible"/>
                                      </p:to>
                                    </p:set>
                                    <p:animEffect transition="in" filter="wipe(left)">
                                      <p:cBhvr>
                                        <p:cTn id="7" dur="500"/>
                                        <p:tgtEl>
                                          <p:spTgt spid="460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5">
                                            <p:txEl>
                                              <p:pRg st="1" end="1"/>
                                            </p:txEl>
                                          </p:spTgt>
                                        </p:tgtEl>
                                        <p:attrNameLst>
                                          <p:attrName>style.visibility</p:attrName>
                                        </p:attrNameLst>
                                      </p:cBhvr>
                                      <p:to>
                                        <p:strVal val="visible"/>
                                      </p:to>
                                    </p:set>
                                    <p:animEffect transition="in" filter="wipe(left)">
                                      <p:cBhvr>
                                        <p:cTn id="12" dur="500"/>
                                        <p:tgtEl>
                                          <p:spTgt spid="4608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a:normAutofit/>
          </a:bodyPr>
          <a:lstStyle/>
          <a:p>
            <a:r>
              <a:rPr lang="en-US" sz="3400" dirty="0"/>
              <a:t>Supply Curve Shifters:  </a:t>
            </a:r>
            <a:r>
              <a:rPr lang="en-US" sz="3400" b="1" dirty="0">
                <a:solidFill>
                  <a:srgbClr val="008080"/>
                </a:solidFill>
              </a:rPr>
              <a:t># of Sellers  </a:t>
            </a:r>
          </a:p>
        </p:txBody>
      </p:sp>
      <p:sp>
        <p:nvSpPr>
          <p:cNvPr id="47109" name="Rectangle 3"/>
          <p:cNvSpPr>
            <a:spLocks noGrp="1" noChangeArrowheads="1"/>
          </p:cNvSpPr>
          <p:nvPr>
            <p:ph idx="1"/>
          </p:nvPr>
        </p:nvSpPr>
        <p:spPr/>
        <p:txBody>
          <a:bodyPr/>
          <a:lstStyle/>
          <a:p>
            <a:r>
              <a:rPr lang="en-US" dirty="0"/>
              <a:t>An increase in the number of sellers increases the quantity supplied at each price,</a:t>
            </a:r>
          </a:p>
          <a:p>
            <a:pPr>
              <a:spcBef>
                <a:spcPts val="1000"/>
              </a:spcBef>
              <a:buNone/>
            </a:pPr>
            <a:r>
              <a:rPr lang="en-US" dirty="0"/>
              <a:t>	shifts </a:t>
            </a:r>
            <a:r>
              <a:rPr lang="en-US" b="1" i="1" dirty="0"/>
              <a:t>S</a:t>
            </a:r>
            <a:r>
              <a:rPr lang="en-US" dirty="0"/>
              <a:t> curve to the right.  </a:t>
            </a:r>
          </a:p>
        </p:txBody>
      </p:sp>
      <p:sp>
        <p:nvSpPr>
          <p:cNvPr id="47110"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52676542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09">
                                            <p:txEl>
                                              <p:pRg st="0" end="0"/>
                                            </p:txEl>
                                          </p:spTgt>
                                        </p:tgtEl>
                                        <p:attrNameLst>
                                          <p:attrName>style.visibility</p:attrName>
                                        </p:attrNameLst>
                                      </p:cBhvr>
                                      <p:to>
                                        <p:strVal val="visible"/>
                                      </p:to>
                                    </p:set>
                                    <p:animEffect transition="in" filter="wipe(left)">
                                      <p:cBhvr>
                                        <p:cTn id="7" dur="500"/>
                                        <p:tgtEl>
                                          <p:spTgt spid="471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7109">
                                            <p:txEl>
                                              <p:pRg st="1" end="1"/>
                                            </p:txEl>
                                          </p:spTgt>
                                        </p:tgtEl>
                                        <p:attrNameLst>
                                          <p:attrName>style.visibility</p:attrName>
                                        </p:attrNameLst>
                                      </p:cBhvr>
                                      <p:to>
                                        <p:strVal val="visible"/>
                                      </p:to>
                                    </p:set>
                                    <p:animEffect transition="in" filter="wipe(left)">
                                      <p:cBhvr>
                                        <p:cTn id="12" dur="500"/>
                                        <p:tgtEl>
                                          <p:spTgt spid="4710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p:txBody>
          <a:bodyPr>
            <a:normAutofit/>
          </a:bodyPr>
          <a:lstStyle/>
          <a:p>
            <a:r>
              <a:rPr lang="en-US" sz="3400" dirty="0"/>
              <a:t>Supply Curve Shifters</a:t>
            </a:r>
            <a:r>
              <a:rPr lang="en-US" sz="3400" dirty="0">
                <a:solidFill>
                  <a:srgbClr val="008080"/>
                </a:solidFill>
              </a:rPr>
              <a:t>:  </a:t>
            </a:r>
            <a:r>
              <a:rPr lang="en-US" sz="3400" b="1" dirty="0">
                <a:solidFill>
                  <a:srgbClr val="008080"/>
                </a:solidFill>
              </a:rPr>
              <a:t>Expectations </a:t>
            </a:r>
          </a:p>
        </p:txBody>
      </p:sp>
      <p:sp>
        <p:nvSpPr>
          <p:cNvPr id="48133" name="Rectangle 3"/>
          <p:cNvSpPr>
            <a:spLocks noGrp="1" noChangeArrowheads="1"/>
          </p:cNvSpPr>
          <p:nvPr>
            <p:ph idx="1"/>
          </p:nvPr>
        </p:nvSpPr>
        <p:spPr/>
        <p:txBody>
          <a:bodyPr/>
          <a:lstStyle/>
          <a:p>
            <a:r>
              <a:rPr lang="en-US" dirty="0"/>
              <a:t>Example:</a:t>
            </a:r>
          </a:p>
          <a:p>
            <a:pPr lvl="1"/>
            <a:r>
              <a:rPr lang="en-US" dirty="0"/>
              <a:t>Events in the Middle East lead to expectations of higher oil prices.  </a:t>
            </a:r>
          </a:p>
          <a:p>
            <a:pPr lvl="1"/>
            <a:r>
              <a:rPr lang="en-US" dirty="0"/>
              <a:t>In response, owners of Texas oilfields reduce supply now, save some inventory to sell later at the higher price. </a:t>
            </a:r>
          </a:p>
          <a:p>
            <a:pPr lvl="1"/>
            <a:r>
              <a:rPr lang="en-US" b="1" i="1" dirty="0"/>
              <a:t>S</a:t>
            </a:r>
            <a:r>
              <a:rPr lang="en-US" dirty="0"/>
              <a:t> curve shifts left.  </a:t>
            </a:r>
          </a:p>
          <a:p>
            <a:r>
              <a:rPr lang="en-US" dirty="0"/>
              <a:t>In general, sellers may adjust supply* when their expectations of future prices change.  </a:t>
            </a:r>
            <a:br>
              <a:rPr lang="en-US" dirty="0"/>
            </a:br>
            <a:r>
              <a:rPr lang="en-US" dirty="0"/>
              <a:t>(*</a:t>
            </a:r>
            <a:r>
              <a:rPr lang="en-US" i="1" dirty="0"/>
              <a:t>If good not perishable</a:t>
            </a:r>
            <a:r>
              <a:rPr lang="en-US" dirty="0"/>
              <a:t>)</a:t>
            </a:r>
          </a:p>
        </p:txBody>
      </p:sp>
      <p:sp>
        <p:nvSpPr>
          <p:cNvPr id="48134"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181872019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133">
                                            <p:txEl>
                                              <p:pRg st="0" end="0"/>
                                            </p:txEl>
                                          </p:spTgt>
                                        </p:tgtEl>
                                        <p:attrNameLst>
                                          <p:attrName>style.visibility</p:attrName>
                                        </p:attrNameLst>
                                      </p:cBhvr>
                                      <p:to>
                                        <p:strVal val="visible"/>
                                      </p:to>
                                    </p:set>
                                    <p:animEffect transition="in" filter="wipe(left)">
                                      <p:cBhvr>
                                        <p:cTn id="7" dur="500"/>
                                        <p:tgtEl>
                                          <p:spTgt spid="481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133">
                                            <p:txEl>
                                              <p:pRg st="1" end="1"/>
                                            </p:txEl>
                                          </p:spTgt>
                                        </p:tgtEl>
                                        <p:attrNameLst>
                                          <p:attrName>style.visibility</p:attrName>
                                        </p:attrNameLst>
                                      </p:cBhvr>
                                      <p:to>
                                        <p:strVal val="visible"/>
                                      </p:to>
                                    </p:set>
                                    <p:animEffect transition="in" filter="wipe(left)">
                                      <p:cBhvr>
                                        <p:cTn id="12" dur="500"/>
                                        <p:tgtEl>
                                          <p:spTgt spid="481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133">
                                            <p:txEl>
                                              <p:pRg st="2" end="2"/>
                                            </p:txEl>
                                          </p:spTgt>
                                        </p:tgtEl>
                                        <p:attrNameLst>
                                          <p:attrName>style.visibility</p:attrName>
                                        </p:attrNameLst>
                                      </p:cBhvr>
                                      <p:to>
                                        <p:strVal val="visible"/>
                                      </p:to>
                                    </p:set>
                                    <p:animEffect transition="in" filter="wipe(left)">
                                      <p:cBhvr>
                                        <p:cTn id="17" dur="500"/>
                                        <p:tgtEl>
                                          <p:spTgt spid="481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133">
                                            <p:txEl>
                                              <p:pRg st="3" end="3"/>
                                            </p:txEl>
                                          </p:spTgt>
                                        </p:tgtEl>
                                        <p:attrNameLst>
                                          <p:attrName>style.visibility</p:attrName>
                                        </p:attrNameLst>
                                      </p:cBhvr>
                                      <p:to>
                                        <p:strVal val="visible"/>
                                      </p:to>
                                    </p:set>
                                    <p:animEffect transition="in" filter="wipe(left)">
                                      <p:cBhvr>
                                        <p:cTn id="22" dur="500"/>
                                        <p:tgtEl>
                                          <p:spTgt spid="4813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8133">
                                            <p:txEl>
                                              <p:pRg st="4" end="4"/>
                                            </p:txEl>
                                          </p:spTgt>
                                        </p:tgtEl>
                                        <p:attrNameLst>
                                          <p:attrName>style.visibility</p:attrName>
                                        </p:attrNameLst>
                                      </p:cBhvr>
                                      <p:to>
                                        <p:strVal val="visible"/>
                                      </p:to>
                                    </p:set>
                                    <p:animEffect transition="in" filter="wipe(left)">
                                      <p:cBhvr>
                                        <p:cTn id="27" dur="500"/>
                                        <p:tgtEl>
                                          <p:spTgt spid="481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build="p" bldLvl="4"/>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6" name="Rectangle 2"/>
          <p:cNvSpPr>
            <a:spLocks noChangeArrowheads="1"/>
          </p:cNvSpPr>
          <p:nvPr/>
        </p:nvSpPr>
        <p:spPr bwMode="auto">
          <a:xfrm>
            <a:off x="899583" y="1154994"/>
            <a:ext cx="7359650" cy="4510088"/>
          </a:xfrm>
          <a:prstGeom prst="rect">
            <a:avLst/>
          </a:prstGeom>
          <a:solidFill>
            <a:srgbClr val="CCFFCC"/>
          </a:solidFill>
          <a:ln w="9525">
            <a:noFill/>
            <a:miter lim="800000"/>
            <a:headEnd/>
            <a:tailEnd/>
          </a:ln>
        </p:spPr>
        <p:txBody>
          <a:bodyPr wrap="none" anchor="ctr"/>
          <a:lstStyle/>
          <a:p>
            <a:endParaRPr lang="en-US">
              <a:latin typeface="Arial"/>
              <a:cs typeface="Arial"/>
            </a:endParaRPr>
          </a:p>
        </p:txBody>
      </p:sp>
      <p:sp>
        <p:nvSpPr>
          <p:cNvPr id="49158" name="Rectangle 4"/>
          <p:cNvSpPr>
            <a:spLocks noGrp="1" noChangeArrowheads="1"/>
          </p:cNvSpPr>
          <p:nvPr>
            <p:ph type="body" idx="4294967295"/>
          </p:nvPr>
        </p:nvSpPr>
        <p:spPr>
          <a:xfrm>
            <a:off x="922866" y="1226432"/>
            <a:ext cx="7726362" cy="542925"/>
          </a:xfrm>
        </p:spPr>
        <p:txBody>
          <a:bodyPr/>
          <a:lstStyle/>
          <a:p>
            <a:pPr marL="0" indent="0" eaLnBrk="1" hangingPunct="1">
              <a:buFont typeface="Wingdings" pitchFamily="2" charset="2"/>
              <a:buNone/>
              <a:tabLst>
                <a:tab pos="2684463" algn="l"/>
              </a:tabLst>
            </a:pPr>
            <a:r>
              <a:rPr lang="en-US" sz="2700" i="1" dirty="0"/>
              <a:t>Variable	A change in this variable… </a:t>
            </a:r>
          </a:p>
        </p:txBody>
      </p:sp>
      <p:sp>
        <p:nvSpPr>
          <p:cNvPr id="49157" name="Rectangle 3"/>
          <p:cNvSpPr>
            <a:spLocks noGrp="1" noChangeArrowheads="1"/>
          </p:cNvSpPr>
          <p:nvPr>
            <p:ph type="title" idx="4294967295"/>
          </p:nvPr>
        </p:nvSpPr>
        <p:spPr>
          <a:xfrm>
            <a:off x="0" y="254000"/>
            <a:ext cx="9144000" cy="635000"/>
          </a:xfrm>
        </p:spPr>
        <p:txBody>
          <a:bodyPr>
            <a:normAutofit/>
          </a:bodyPr>
          <a:lstStyle/>
          <a:p>
            <a:pPr algn="ctr" eaLnBrk="1" hangingPunct="1"/>
            <a:r>
              <a:rPr lang="en-US" sz="3400" dirty="0"/>
              <a:t>Summary:  Variables that Influence Sellers</a:t>
            </a:r>
          </a:p>
        </p:txBody>
      </p:sp>
      <p:sp>
        <p:nvSpPr>
          <p:cNvPr id="107525" name="Rectangle 5"/>
          <p:cNvSpPr>
            <a:spLocks noChangeArrowheads="1"/>
          </p:cNvSpPr>
          <p:nvPr/>
        </p:nvSpPr>
        <p:spPr bwMode="auto">
          <a:xfrm>
            <a:off x="1096433" y="1878894"/>
            <a:ext cx="7142163" cy="4056063"/>
          </a:xfrm>
          <a:prstGeom prst="rect">
            <a:avLst/>
          </a:prstGeom>
          <a:noFill/>
          <a:ln w="9525">
            <a:noFill/>
            <a:miter lim="800000"/>
            <a:headEnd/>
            <a:tailEnd/>
          </a:ln>
        </p:spPr>
        <p:txBody>
          <a:bodyPr/>
          <a:lstStyle/>
          <a:p>
            <a:pPr>
              <a:spcBef>
                <a:spcPct val="50000"/>
              </a:spcBef>
              <a:buClr>
                <a:srgbClr val="00B85C"/>
              </a:buClr>
              <a:buSzPct val="120000"/>
              <a:buFont typeface="Wingdings" pitchFamily="2" charset="2"/>
              <a:buNone/>
              <a:tabLst>
                <a:tab pos="2684463" algn="l"/>
              </a:tabLst>
            </a:pPr>
            <a:r>
              <a:rPr lang="en-US" sz="2700">
                <a:latin typeface="Arial"/>
                <a:cs typeface="Arial"/>
              </a:rPr>
              <a:t>Price	…causes a movement </a:t>
            </a:r>
            <a:br>
              <a:rPr lang="en-US" sz="2700">
                <a:latin typeface="Arial"/>
                <a:cs typeface="Arial"/>
              </a:rPr>
            </a:br>
            <a:r>
              <a:rPr lang="en-US" sz="2700">
                <a:latin typeface="Arial"/>
                <a:cs typeface="Arial"/>
              </a:rPr>
              <a:t>	    along the </a:t>
            </a:r>
            <a:r>
              <a:rPr lang="en-US" sz="2700" b="1" i="1">
                <a:latin typeface="Arial"/>
                <a:cs typeface="Arial"/>
              </a:rPr>
              <a:t>S</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Input Prices	…shifts the </a:t>
            </a:r>
            <a:r>
              <a:rPr lang="en-US" sz="2700" b="1" i="1">
                <a:latin typeface="Arial"/>
                <a:cs typeface="Arial"/>
              </a:rPr>
              <a:t>S</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Technology	…shifts the </a:t>
            </a:r>
            <a:r>
              <a:rPr lang="en-US" sz="2700" b="1" i="1">
                <a:latin typeface="Arial"/>
                <a:cs typeface="Arial"/>
              </a:rPr>
              <a:t>S</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 of Sellers	…shifts the </a:t>
            </a:r>
            <a:r>
              <a:rPr lang="en-US" sz="2700" b="1" i="1">
                <a:latin typeface="Arial"/>
                <a:cs typeface="Arial"/>
              </a:rPr>
              <a:t>S</a:t>
            </a:r>
            <a:r>
              <a:rPr lang="en-US" sz="2700">
                <a:latin typeface="Arial"/>
                <a:cs typeface="Arial"/>
              </a:rPr>
              <a:t> curve</a:t>
            </a:r>
          </a:p>
          <a:p>
            <a:pPr>
              <a:spcBef>
                <a:spcPct val="50000"/>
              </a:spcBef>
              <a:buClr>
                <a:srgbClr val="00B85C"/>
              </a:buClr>
              <a:buSzPct val="120000"/>
              <a:buFont typeface="Wingdings" pitchFamily="2" charset="2"/>
              <a:buNone/>
              <a:tabLst>
                <a:tab pos="2684463" algn="l"/>
              </a:tabLst>
            </a:pPr>
            <a:r>
              <a:rPr lang="en-US" sz="2700">
                <a:latin typeface="Arial"/>
                <a:cs typeface="Arial"/>
              </a:rPr>
              <a:t>Expectations	…shifts the </a:t>
            </a:r>
            <a:r>
              <a:rPr lang="en-US" sz="2700" b="1" i="1">
                <a:latin typeface="Arial"/>
                <a:cs typeface="Arial"/>
              </a:rPr>
              <a:t>S</a:t>
            </a:r>
            <a:r>
              <a:rPr lang="en-US" sz="2700">
                <a:latin typeface="Arial"/>
                <a:cs typeface="Arial"/>
              </a:rPr>
              <a:t> curve</a:t>
            </a:r>
          </a:p>
        </p:txBody>
      </p:sp>
      <p:sp>
        <p:nvSpPr>
          <p:cNvPr id="49160" name="Line 6"/>
          <p:cNvSpPr>
            <a:spLocks noChangeShapeType="1"/>
          </p:cNvSpPr>
          <p:nvPr/>
        </p:nvSpPr>
        <p:spPr bwMode="auto">
          <a:xfrm>
            <a:off x="1083733" y="1791582"/>
            <a:ext cx="6981825" cy="0"/>
          </a:xfrm>
          <a:prstGeom prst="line">
            <a:avLst/>
          </a:prstGeom>
          <a:noFill/>
          <a:ln w="9525">
            <a:solidFill>
              <a:schemeClr val="tx1"/>
            </a:solidFill>
            <a:round/>
            <a:headEnd/>
            <a:tailEnd/>
          </a:ln>
        </p:spPr>
        <p:txBody>
          <a:bodyPr/>
          <a:lstStyle/>
          <a:p>
            <a:endParaRPr lang="en-US">
              <a:latin typeface="Arial"/>
              <a:cs typeface="Arial"/>
            </a:endParaRPr>
          </a:p>
        </p:txBody>
      </p:sp>
      <p:sp>
        <p:nvSpPr>
          <p:cNvPr id="49161"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408983161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525">
                                            <p:txEl>
                                              <p:pRg st="0" end="0"/>
                                            </p:txEl>
                                          </p:spTgt>
                                        </p:tgtEl>
                                        <p:attrNameLst>
                                          <p:attrName>style.visibility</p:attrName>
                                        </p:attrNameLst>
                                      </p:cBhvr>
                                      <p:to>
                                        <p:strVal val="visible"/>
                                      </p:to>
                                    </p:set>
                                    <p:animEffect transition="in" filter="wipe(left)">
                                      <p:cBhvr>
                                        <p:cTn id="7" dur="500"/>
                                        <p:tgtEl>
                                          <p:spTgt spid="1075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7525">
                                            <p:txEl>
                                              <p:pRg st="1" end="1"/>
                                            </p:txEl>
                                          </p:spTgt>
                                        </p:tgtEl>
                                        <p:attrNameLst>
                                          <p:attrName>style.visibility</p:attrName>
                                        </p:attrNameLst>
                                      </p:cBhvr>
                                      <p:to>
                                        <p:strVal val="visible"/>
                                      </p:to>
                                    </p:set>
                                    <p:animEffect transition="in" filter="wipe(left)">
                                      <p:cBhvr>
                                        <p:cTn id="12" dur="500"/>
                                        <p:tgtEl>
                                          <p:spTgt spid="1075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7525">
                                            <p:txEl>
                                              <p:pRg st="2" end="2"/>
                                            </p:txEl>
                                          </p:spTgt>
                                        </p:tgtEl>
                                        <p:attrNameLst>
                                          <p:attrName>style.visibility</p:attrName>
                                        </p:attrNameLst>
                                      </p:cBhvr>
                                      <p:to>
                                        <p:strVal val="visible"/>
                                      </p:to>
                                    </p:set>
                                    <p:animEffect transition="in" filter="wipe(left)">
                                      <p:cBhvr>
                                        <p:cTn id="17" dur="500"/>
                                        <p:tgtEl>
                                          <p:spTgt spid="1075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7525">
                                            <p:txEl>
                                              <p:pRg st="3" end="3"/>
                                            </p:txEl>
                                          </p:spTgt>
                                        </p:tgtEl>
                                        <p:attrNameLst>
                                          <p:attrName>style.visibility</p:attrName>
                                        </p:attrNameLst>
                                      </p:cBhvr>
                                      <p:to>
                                        <p:strVal val="visible"/>
                                      </p:to>
                                    </p:set>
                                    <p:animEffect transition="in" filter="wipe(left)">
                                      <p:cBhvr>
                                        <p:cTn id="22" dur="500"/>
                                        <p:tgtEl>
                                          <p:spTgt spid="10752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7525">
                                            <p:txEl>
                                              <p:pRg st="4" end="4"/>
                                            </p:txEl>
                                          </p:spTgt>
                                        </p:tgtEl>
                                        <p:attrNameLst>
                                          <p:attrName>style.visibility</p:attrName>
                                        </p:attrNameLst>
                                      </p:cBhvr>
                                      <p:to>
                                        <p:strVal val="visible"/>
                                      </p:to>
                                    </p:set>
                                    <p:animEffect transition="in" filter="wipe(left)">
                                      <p:cBhvr>
                                        <p:cTn id="27" dur="500"/>
                                        <p:tgtEl>
                                          <p:spTgt spid="1075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2</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sz="4000" dirty="0">
                <a:solidFill>
                  <a:srgbClr val="CC9900"/>
                </a:solidFill>
                <a:cs typeface="Arial" charset="0"/>
              </a:rPr>
              <a:t>Supply curve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Rectangle 12"/>
          <p:cNvSpPr>
            <a:spLocks noChangeArrowheads="1"/>
          </p:cNvSpPr>
          <p:nvPr/>
        </p:nvSpPr>
        <p:spPr bwMode="auto">
          <a:xfrm>
            <a:off x="581025" y="1371600"/>
            <a:ext cx="4629150" cy="1987550"/>
          </a:xfrm>
          <a:prstGeom prst="rect">
            <a:avLst/>
          </a:prstGeom>
          <a:noFill/>
          <a:ln w="9525">
            <a:noFill/>
            <a:miter lim="800000"/>
            <a:headEnd/>
            <a:tailEnd/>
          </a:ln>
        </p:spPr>
        <p:txBody>
          <a:bodyPr/>
          <a:lstStyle/>
          <a:p>
            <a:pPr>
              <a:lnSpc>
                <a:spcPct val="105000"/>
              </a:lnSpc>
              <a:spcBef>
                <a:spcPct val="60000"/>
              </a:spcBef>
              <a:buClr>
                <a:srgbClr val="339966"/>
              </a:buClr>
              <a:buSzPct val="120000"/>
              <a:buFont typeface="Wingdings" pitchFamily="2" charset="2"/>
              <a:buNone/>
            </a:pPr>
            <a:r>
              <a:rPr lang="en-US" sz="2700" dirty="0">
                <a:latin typeface="Arial"/>
                <a:cs typeface="Arial"/>
              </a:rPr>
              <a:t>Draw a supply curve for tax </a:t>
            </a:r>
            <a:br>
              <a:rPr lang="en-US" sz="2700" dirty="0">
                <a:latin typeface="Arial"/>
                <a:cs typeface="Arial"/>
              </a:rPr>
            </a:br>
            <a:r>
              <a:rPr lang="en-US" sz="2700" dirty="0">
                <a:latin typeface="Arial"/>
                <a:cs typeface="Arial"/>
              </a:rPr>
              <a:t>return preparation software.  </a:t>
            </a:r>
            <a:br>
              <a:rPr lang="en-US" sz="2700" dirty="0">
                <a:latin typeface="Arial"/>
                <a:cs typeface="Arial"/>
              </a:rPr>
            </a:br>
            <a:r>
              <a:rPr lang="en-US" sz="2700" dirty="0">
                <a:latin typeface="Arial"/>
                <a:cs typeface="Arial"/>
              </a:rPr>
              <a:t>What happens to it in each </a:t>
            </a:r>
            <a:br>
              <a:rPr lang="en-US" sz="2700" dirty="0">
                <a:latin typeface="Arial"/>
                <a:cs typeface="Arial"/>
              </a:rPr>
            </a:br>
            <a:r>
              <a:rPr lang="en-US" sz="2700" dirty="0">
                <a:latin typeface="Arial"/>
                <a:cs typeface="Arial"/>
              </a:rPr>
              <a:t>of the following scenarios? </a:t>
            </a:r>
          </a:p>
        </p:txBody>
      </p:sp>
      <p:sp>
        <p:nvSpPr>
          <p:cNvPr id="7" name="Rectangle 14"/>
          <p:cNvSpPr>
            <a:spLocks noChangeArrowheads="1"/>
          </p:cNvSpPr>
          <p:nvPr/>
        </p:nvSpPr>
        <p:spPr bwMode="auto">
          <a:xfrm>
            <a:off x="542925" y="3237872"/>
            <a:ext cx="7591425" cy="3287712"/>
          </a:xfrm>
          <a:prstGeom prst="rect">
            <a:avLst/>
          </a:prstGeom>
          <a:noFill/>
          <a:ln w="9525">
            <a:noFill/>
            <a:miter lim="800000"/>
            <a:headEnd/>
            <a:tailEnd/>
          </a:ln>
        </p:spPr>
        <p:txBody>
          <a:bodyPr/>
          <a:lstStyle/>
          <a:p>
            <a:pPr marL="628650" lvl="1" indent="-514350">
              <a:spcBef>
                <a:spcPct val="25000"/>
              </a:spcBef>
              <a:buClr>
                <a:srgbClr val="0066CC"/>
              </a:buClr>
              <a:buSzPct val="130000"/>
              <a:buFont typeface="Wingdings" pitchFamily="2" charset="2"/>
              <a:buNone/>
            </a:pPr>
            <a:r>
              <a:rPr lang="en-US" sz="2600" b="1" dirty="0">
                <a:solidFill>
                  <a:srgbClr val="800000"/>
                </a:solidFill>
                <a:latin typeface="Arial"/>
                <a:cs typeface="Arial"/>
              </a:rPr>
              <a:t>A.</a:t>
            </a:r>
            <a:r>
              <a:rPr lang="en-US" sz="2700" b="1" dirty="0">
                <a:solidFill>
                  <a:srgbClr val="C00000"/>
                </a:solidFill>
                <a:latin typeface="Arial"/>
                <a:cs typeface="Arial"/>
              </a:rPr>
              <a:t>	</a:t>
            </a:r>
            <a:r>
              <a:rPr lang="en-US" sz="2700" dirty="0">
                <a:latin typeface="Arial"/>
                <a:cs typeface="Arial"/>
              </a:rPr>
              <a:t>Retailers cut the price of </a:t>
            </a:r>
            <a:br>
              <a:rPr lang="en-US" sz="2700" dirty="0">
                <a:latin typeface="Arial"/>
                <a:cs typeface="Arial"/>
              </a:rPr>
            </a:br>
            <a:r>
              <a:rPr lang="en-US" sz="2700" dirty="0">
                <a:latin typeface="Arial"/>
                <a:cs typeface="Arial"/>
              </a:rPr>
              <a:t>the software. </a:t>
            </a:r>
          </a:p>
          <a:p>
            <a:pPr marL="628650" lvl="1" indent="-514350">
              <a:spcBef>
                <a:spcPct val="25000"/>
              </a:spcBef>
              <a:buClr>
                <a:srgbClr val="0066CC"/>
              </a:buClr>
              <a:buSzPct val="130000"/>
              <a:buFont typeface="Wingdings" pitchFamily="2" charset="2"/>
              <a:buNone/>
            </a:pPr>
            <a:r>
              <a:rPr lang="en-US" sz="2600" b="1" dirty="0">
                <a:solidFill>
                  <a:srgbClr val="800000"/>
                </a:solidFill>
                <a:latin typeface="Arial"/>
                <a:cs typeface="Arial"/>
              </a:rPr>
              <a:t>B.</a:t>
            </a:r>
            <a:r>
              <a:rPr lang="en-US" sz="2700" b="1" dirty="0">
                <a:solidFill>
                  <a:srgbClr val="C00000"/>
                </a:solidFill>
                <a:latin typeface="Arial"/>
                <a:cs typeface="Arial"/>
              </a:rPr>
              <a:t>	</a:t>
            </a:r>
            <a:r>
              <a:rPr lang="en-US" sz="2700" dirty="0">
                <a:latin typeface="Arial"/>
                <a:cs typeface="Arial"/>
              </a:rPr>
              <a:t>A technological advance </a:t>
            </a:r>
            <a:br>
              <a:rPr lang="en-US" sz="2700" dirty="0">
                <a:latin typeface="Arial"/>
                <a:cs typeface="Arial"/>
              </a:rPr>
            </a:br>
            <a:r>
              <a:rPr lang="en-US" sz="2700" dirty="0">
                <a:latin typeface="Arial"/>
                <a:cs typeface="Arial"/>
              </a:rPr>
              <a:t>allows the software to be </a:t>
            </a:r>
            <a:br>
              <a:rPr lang="en-US" sz="2700" dirty="0">
                <a:latin typeface="Arial"/>
                <a:cs typeface="Arial"/>
              </a:rPr>
            </a:br>
            <a:r>
              <a:rPr lang="en-US" sz="2700" dirty="0">
                <a:latin typeface="Arial"/>
                <a:cs typeface="Arial"/>
              </a:rPr>
              <a:t>produced at lower cost.</a:t>
            </a:r>
          </a:p>
          <a:p>
            <a:pPr marL="628650" lvl="1" indent="-514350">
              <a:spcBef>
                <a:spcPct val="25000"/>
              </a:spcBef>
              <a:buClr>
                <a:srgbClr val="0066CC"/>
              </a:buClr>
              <a:buSzPct val="130000"/>
              <a:buFont typeface="Wingdings" pitchFamily="2" charset="2"/>
              <a:buNone/>
            </a:pPr>
            <a:r>
              <a:rPr lang="en-US" sz="2600" b="1" dirty="0">
                <a:solidFill>
                  <a:srgbClr val="800000"/>
                </a:solidFill>
                <a:latin typeface="Arial"/>
                <a:cs typeface="Arial"/>
              </a:rPr>
              <a:t>C.</a:t>
            </a:r>
            <a:r>
              <a:rPr lang="en-US" sz="2700" b="1" dirty="0">
                <a:solidFill>
                  <a:srgbClr val="C00000"/>
                </a:solidFill>
                <a:latin typeface="Arial"/>
                <a:cs typeface="Arial"/>
              </a:rPr>
              <a:t>	</a:t>
            </a:r>
            <a:r>
              <a:rPr lang="en-US" sz="2700" dirty="0">
                <a:latin typeface="Arial"/>
                <a:cs typeface="Arial"/>
              </a:rPr>
              <a:t>Professional tax return preparers raise the price of the services they provide. </a:t>
            </a:r>
          </a:p>
        </p:txBody>
      </p:sp>
      <p:pic>
        <p:nvPicPr>
          <p:cNvPr id="8"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535613" y="2103074"/>
            <a:ext cx="3219450" cy="2142265"/>
          </a:xfrm>
          <a:prstGeom prst="rect">
            <a:avLst/>
          </a:prstGeom>
          <a:noFill/>
          <a:ln w="9525">
            <a:solidFill>
              <a:srgbClr val="000000"/>
            </a:solidFill>
            <a:miter lim="800000"/>
            <a:headEnd/>
            <a:tailEnd/>
          </a:ln>
        </p:spPr>
      </p:pic>
      <p:sp>
        <p:nvSpPr>
          <p:cNvPr id="3" name="Rectangle 2"/>
          <p:cNvSpPr/>
          <p:nvPr/>
        </p:nvSpPr>
        <p:spPr>
          <a:xfrm>
            <a:off x="7403595" y="4207155"/>
            <a:ext cx="1418978" cy="215444"/>
          </a:xfrm>
          <a:prstGeom prst="rect">
            <a:avLst/>
          </a:prstGeom>
        </p:spPr>
        <p:txBody>
          <a:bodyPr wrap="none">
            <a:spAutoFit/>
          </a:bodyPr>
          <a:lstStyle/>
          <a:p>
            <a:r>
              <a:rPr lang="en-US" sz="800" dirty="0">
                <a:solidFill>
                  <a:schemeClr val="bg1">
                    <a:lumMod val="50000"/>
                  </a:schemeClr>
                </a:solidFill>
              </a:rPr>
              <a:t>© v777999/Shutterstock.com</a:t>
            </a:r>
          </a:p>
        </p:txBody>
      </p:sp>
    </p:spTree>
    <p:extLst>
      <p:ext uri="{BB962C8B-B14F-4D97-AF65-F5344CB8AC3E}">
        <p14:creationId xmlns:p14="http://schemas.microsoft.com/office/powerpoint/2010/main" val="2738670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2</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A.</a:t>
            </a:r>
            <a:r>
              <a:rPr lang="en-US" sz="4000" dirty="0">
                <a:solidFill>
                  <a:srgbClr val="CC9900"/>
                </a:solidFill>
                <a:cs typeface="Arial" charset="0"/>
              </a:rPr>
              <a:t>  Fall in price of tax return software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Text Box 9"/>
          <p:cNvSpPr txBox="1">
            <a:spLocks noChangeArrowheads="1"/>
          </p:cNvSpPr>
          <p:nvPr/>
        </p:nvSpPr>
        <p:spPr bwMode="auto">
          <a:xfrm>
            <a:off x="5324475" y="1866900"/>
            <a:ext cx="2949575" cy="2781300"/>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b="1" i="1" dirty="0">
                <a:latin typeface="Arial"/>
                <a:cs typeface="Arial"/>
              </a:rPr>
              <a:t>S</a:t>
            </a:r>
            <a:r>
              <a:rPr lang="en-US" sz="2600" dirty="0">
                <a:latin typeface="Arial"/>
                <a:cs typeface="Arial"/>
              </a:rPr>
              <a:t> curve does </a:t>
            </a:r>
            <a:br>
              <a:rPr lang="en-US" sz="2600" dirty="0">
                <a:latin typeface="Arial"/>
                <a:cs typeface="Arial"/>
              </a:rPr>
            </a:br>
            <a:r>
              <a:rPr lang="en-US" sz="2600" dirty="0">
                <a:latin typeface="Arial"/>
                <a:cs typeface="Arial"/>
              </a:rPr>
              <a:t>not shift. </a:t>
            </a:r>
          </a:p>
          <a:p>
            <a:pPr>
              <a:lnSpc>
                <a:spcPct val="105000"/>
              </a:lnSpc>
              <a:spcBef>
                <a:spcPct val="30000"/>
              </a:spcBef>
              <a:defRPr/>
            </a:pPr>
            <a:r>
              <a:rPr lang="en-US" sz="2600" dirty="0">
                <a:latin typeface="Arial"/>
                <a:cs typeface="Arial"/>
              </a:rPr>
              <a:t>Move down </a:t>
            </a:r>
            <a:br>
              <a:rPr lang="en-US" sz="2600" dirty="0">
                <a:latin typeface="Arial"/>
                <a:cs typeface="Arial"/>
              </a:rPr>
            </a:br>
            <a:r>
              <a:rPr lang="en-US" sz="2600" dirty="0">
                <a:latin typeface="Arial"/>
                <a:cs typeface="Arial"/>
              </a:rPr>
              <a:t>along the curve </a:t>
            </a:r>
            <a:br>
              <a:rPr lang="en-US" sz="2600" dirty="0">
                <a:latin typeface="Arial"/>
                <a:cs typeface="Arial"/>
              </a:rPr>
            </a:br>
            <a:r>
              <a:rPr lang="en-US" sz="2600" dirty="0">
                <a:latin typeface="Arial"/>
                <a:cs typeface="Arial"/>
              </a:rPr>
              <a:t>to a lower </a:t>
            </a:r>
            <a:r>
              <a:rPr lang="en-US" sz="2600" b="1" i="1" dirty="0">
                <a:latin typeface="Arial"/>
                <a:cs typeface="Arial"/>
              </a:rPr>
              <a:t>P</a:t>
            </a:r>
            <a:r>
              <a:rPr lang="en-US" sz="2600" dirty="0">
                <a:latin typeface="Arial"/>
                <a:cs typeface="Arial"/>
              </a:rPr>
              <a:t> </a:t>
            </a:r>
            <a:br>
              <a:rPr lang="en-US" sz="2600" dirty="0">
                <a:latin typeface="Arial"/>
                <a:cs typeface="Arial"/>
              </a:rPr>
            </a:br>
            <a:r>
              <a:rPr lang="en-US" sz="2600" dirty="0">
                <a:latin typeface="Arial"/>
                <a:cs typeface="Arial"/>
              </a:rPr>
              <a:t>and lower </a:t>
            </a:r>
            <a:r>
              <a:rPr lang="en-US" sz="2600" b="1" i="1" dirty="0">
                <a:latin typeface="Arial"/>
                <a:cs typeface="Arial"/>
              </a:rPr>
              <a:t>Q</a:t>
            </a:r>
            <a:r>
              <a:rPr lang="en-US" sz="2600" dirty="0">
                <a:latin typeface="Arial"/>
                <a:cs typeface="Arial"/>
              </a:rPr>
              <a:t>.</a:t>
            </a:r>
          </a:p>
        </p:txBody>
      </p:sp>
      <p:grpSp>
        <p:nvGrpSpPr>
          <p:cNvPr id="7" name="Group 10"/>
          <p:cNvGrpSpPr>
            <a:grpSpLocks/>
          </p:cNvGrpSpPr>
          <p:nvPr/>
        </p:nvGrpSpPr>
        <p:grpSpPr bwMode="auto">
          <a:xfrm>
            <a:off x="398463" y="1524000"/>
            <a:ext cx="6364287" cy="4751388"/>
            <a:chOff x="111" y="960"/>
            <a:chExt cx="4009" cy="2993"/>
          </a:xfrm>
        </p:grpSpPr>
        <p:grpSp>
          <p:nvGrpSpPr>
            <p:cNvPr id="8" name="Group 11"/>
            <p:cNvGrpSpPr>
              <a:grpSpLocks/>
            </p:cNvGrpSpPr>
            <p:nvPr/>
          </p:nvGrpSpPr>
          <p:grpSpPr bwMode="auto">
            <a:xfrm>
              <a:off x="1023" y="1097"/>
              <a:ext cx="2970" cy="2378"/>
              <a:chOff x="2602" y="1083"/>
              <a:chExt cx="3055" cy="2115"/>
            </a:xfrm>
          </p:grpSpPr>
          <p:sp>
            <p:nvSpPr>
              <p:cNvPr id="11" name="Line 12"/>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latin typeface="Arial"/>
                  <a:cs typeface="Arial"/>
                </a:endParaRPr>
              </a:p>
            </p:txBody>
          </p:sp>
          <p:sp>
            <p:nvSpPr>
              <p:cNvPr id="12" name="Line 13"/>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9" name="Text Box 14"/>
            <p:cNvSpPr txBox="1">
              <a:spLocks noChangeArrowheads="1"/>
            </p:cNvSpPr>
            <p:nvPr/>
          </p:nvSpPr>
          <p:spPr bwMode="auto">
            <a:xfrm>
              <a:off x="111" y="960"/>
              <a:ext cx="886" cy="698"/>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tax return software</a:t>
              </a:r>
            </a:p>
          </p:txBody>
        </p:sp>
        <p:sp>
          <p:nvSpPr>
            <p:cNvPr id="10" name="Text Box 15"/>
            <p:cNvSpPr txBox="1">
              <a:spLocks noChangeArrowheads="1"/>
            </p:cNvSpPr>
            <p:nvPr/>
          </p:nvSpPr>
          <p:spPr bwMode="auto">
            <a:xfrm>
              <a:off x="2728" y="3473"/>
              <a:ext cx="1392" cy="48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tax return software</a:t>
              </a:r>
            </a:p>
          </p:txBody>
        </p:sp>
      </p:grpSp>
      <p:grpSp>
        <p:nvGrpSpPr>
          <p:cNvPr id="13" name="Group 16"/>
          <p:cNvGrpSpPr>
            <a:grpSpLocks/>
          </p:cNvGrpSpPr>
          <p:nvPr/>
        </p:nvGrpSpPr>
        <p:grpSpPr bwMode="auto">
          <a:xfrm>
            <a:off x="1665288" y="2009775"/>
            <a:ext cx="2787650" cy="2970213"/>
            <a:chOff x="909" y="1266"/>
            <a:chExt cx="1756" cy="1871"/>
          </a:xfrm>
        </p:grpSpPr>
        <p:sp>
          <p:nvSpPr>
            <p:cNvPr id="14" name="Line 17"/>
            <p:cNvSpPr>
              <a:spLocks noChangeShapeType="1"/>
            </p:cNvSpPr>
            <p:nvPr/>
          </p:nvSpPr>
          <p:spPr bwMode="auto">
            <a:xfrm rot="4500000">
              <a:off x="1081" y="1553"/>
              <a:ext cx="1412" cy="1756"/>
            </a:xfrm>
            <a:prstGeom prst="line">
              <a:avLst/>
            </a:prstGeom>
            <a:noFill/>
            <a:ln w="38100">
              <a:solidFill>
                <a:schemeClr val="tx1"/>
              </a:solidFill>
              <a:round/>
              <a:headEnd/>
              <a:tailEnd/>
            </a:ln>
          </p:spPr>
          <p:txBody>
            <a:bodyPr/>
            <a:lstStyle/>
            <a:p>
              <a:endParaRPr lang="en-US"/>
            </a:p>
          </p:txBody>
        </p:sp>
        <p:sp>
          <p:nvSpPr>
            <p:cNvPr id="15" name="Text Box 18"/>
            <p:cNvSpPr txBox="1">
              <a:spLocks noChangeArrowheads="1"/>
            </p:cNvSpPr>
            <p:nvPr/>
          </p:nvSpPr>
          <p:spPr bwMode="auto">
            <a:xfrm>
              <a:off x="2315" y="1266"/>
              <a:ext cx="326"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S</a:t>
              </a:r>
              <a:r>
                <a:rPr lang="en-US" sz="2200" b="1" baseline="-25000">
                  <a:latin typeface="Tahoma" pitchFamily="34" charset="0"/>
                  <a:cs typeface="Arial" charset="0"/>
                </a:rPr>
                <a:t>1</a:t>
              </a:r>
            </a:p>
          </p:txBody>
        </p:sp>
      </p:grpSp>
      <p:grpSp>
        <p:nvGrpSpPr>
          <p:cNvPr id="16" name="Group 19"/>
          <p:cNvGrpSpPr>
            <a:grpSpLocks/>
          </p:cNvGrpSpPr>
          <p:nvPr/>
        </p:nvGrpSpPr>
        <p:grpSpPr bwMode="auto">
          <a:xfrm>
            <a:off x="1273175" y="2957513"/>
            <a:ext cx="2589213" cy="2962275"/>
            <a:chOff x="662" y="1863"/>
            <a:chExt cx="1631" cy="1866"/>
          </a:xfrm>
        </p:grpSpPr>
        <p:grpSp>
          <p:nvGrpSpPr>
            <p:cNvPr id="17" name="Group 20"/>
            <p:cNvGrpSpPr>
              <a:grpSpLocks/>
            </p:cNvGrpSpPr>
            <p:nvPr/>
          </p:nvGrpSpPr>
          <p:grpSpPr bwMode="auto">
            <a:xfrm>
              <a:off x="1026" y="2000"/>
              <a:ext cx="1078" cy="1471"/>
              <a:chOff x="357" y="2450"/>
              <a:chExt cx="795" cy="646"/>
            </a:xfrm>
          </p:grpSpPr>
          <p:sp>
            <p:nvSpPr>
              <p:cNvPr id="21" name="Line 2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22" name="Line 2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18" name="Oval 23"/>
            <p:cNvSpPr>
              <a:spLocks noChangeArrowheads="1"/>
            </p:cNvSpPr>
            <p:nvPr/>
          </p:nvSpPr>
          <p:spPr bwMode="auto">
            <a:xfrm>
              <a:off x="2052" y="1960"/>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19" name="Text Box 24"/>
            <p:cNvSpPr txBox="1">
              <a:spLocks noChangeArrowheads="1"/>
            </p:cNvSpPr>
            <p:nvPr/>
          </p:nvSpPr>
          <p:spPr bwMode="auto">
            <a:xfrm>
              <a:off x="662" y="1863"/>
              <a:ext cx="380" cy="269"/>
            </a:xfrm>
            <a:prstGeom prst="rect">
              <a:avLst/>
            </a:prstGeom>
            <a:noFill/>
            <a:ln w="9525">
              <a:noFill/>
              <a:miter lim="800000"/>
              <a:headEnd/>
              <a:tailEnd/>
            </a:ln>
          </p:spPr>
          <p:txBody>
            <a:bodyPr>
              <a:spAutoFit/>
            </a:bodyPr>
            <a:lstStyle/>
            <a:p>
              <a:pPr algn="ctr">
                <a:spcBef>
                  <a:spcPct val="50000"/>
                </a:spcBef>
              </a:pPr>
              <a:r>
                <a:rPr lang="en-US" sz="2200" b="1" i="1" dirty="0">
                  <a:latin typeface="Tahoma" pitchFamily="34" charset="0"/>
                  <a:cs typeface="Arial" charset="0"/>
                </a:rPr>
                <a:t>P</a:t>
              </a:r>
              <a:r>
                <a:rPr lang="en-US" sz="2200" b="1" baseline="-25000" dirty="0">
                  <a:latin typeface="Tahoma" pitchFamily="34" charset="0"/>
                  <a:cs typeface="Arial" charset="0"/>
                </a:rPr>
                <a:t>1</a:t>
              </a:r>
            </a:p>
          </p:txBody>
        </p:sp>
        <p:sp>
          <p:nvSpPr>
            <p:cNvPr id="20" name="Text Box 25"/>
            <p:cNvSpPr txBox="1">
              <a:spLocks noChangeArrowheads="1"/>
            </p:cNvSpPr>
            <p:nvPr/>
          </p:nvSpPr>
          <p:spPr bwMode="auto">
            <a:xfrm>
              <a:off x="1913" y="3460"/>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1</a:t>
              </a:r>
            </a:p>
          </p:txBody>
        </p:sp>
      </p:grpSp>
      <p:sp>
        <p:nvSpPr>
          <p:cNvPr id="23" name="Line 26"/>
          <p:cNvSpPr>
            <a:spLocks noChangeShapeType="1"/>
          </p:cNvSpPr>
          <p:nvPr/>
        </p:nvSpPr>
        <p:spPr bwMode="auto">
          <a:xfrm rot="10800000">
            <a:off x="2952750" y="5351463"/>
            <a:ext cx="596900" cy="0"/>
          </a:xfrm>
          <a:prstGeom prst="line">
            <a:avLst/>
          </a:prstGeom>
          <a:noFill/>
          <a:ln w="38100">
            <a:solidFill>
              <a:srgbClr val="003399"/>
            </a:solidFill>
            <a:round/>
            <a:headEnd/>
            <a:tailEnd type="triangle" w="lg" len="lg"/>
          </a:ln>
        </p:spPr>
        <p:txBody>
          <a:bodyPr/>
          <a:lstStyle/>
          <a:p>
            <a:endParaRPr lang="en-US"/>
          </a:p>
        </p:txBody>
      </p:sp>
      <p:sp>
        <p:nvSpPr>
          <p:cNvPr id="24" name="Line 27"/>
          <p:cNvSpPr>
            <a:spLocks noChangeShapeType="1"/>
          </p:cNvSpPr>
          <p:nvPr/>
        </p:nvSpPr>
        <p:spPr bwMode="auto">
          <a:xfrm rot="5400000">
            <a:off x="1539875" y="3597276"/>
            <a:ext cx="852487" cy="4762"/>
          </a:xfrm>
          <a:prstGeom prst="line">
            <a:avLst/>
          </a:prstGeom>
          <a:noFill/>
          <a:ln w="38100">
            <a:solidFill>
              <a:srgbClr val="003399"/>
            </a:solidFill>
            <a:round/>
            <a:headEnd/>
            <a:tailEnd type="triangle" w="lg" len="lg"/>
          </a:ln>
        </p:spPr>
        <p:txBody>
          <a:bodyPr/>
          <a:lstStyle/>
          <a:p>
            <a:endParaRPr lang="en-US"/>
          </a:p>
        </p:txBody>
      </p:sp>
      <p:sp>
        <p:nvSpPr>
          <p:cNvPr id="25" name="Line 28"/>
          <p:cNvSpPr>
            <a:spLocks noChangeShapeType="1"/>
          </p:cNvSpPr>
          <p:nvPr/>
        </p:nvSpPr>
        <p:spPr bwMode="auto">
          <a:xfrm flipH="1">
            <a:off x="2968625" y="3243263"/>
            <a:ext cx="538163" cy="735012"/>
          </a:xfrm>
          <a:prstGeom prst="line">
            <a:avLst/>
          </a:prstGeom>
          <a:noFill/>
          <a:ln w="38100">
            <a:solidFill>
              <a:srgbClr val="003399"/>
            </a:solidFill>
            <a:round/>
            <a:headEnd/>
            <a:tailEnd type="triangle" w="lg" len="lg"/>
          </a:ln>
        </p:spPr>
        <p:txBody>
          <a:bodyPr/>
          <a:lstStyle/>
          <a:p>
            <a:endParaRPr lang="en-US"/>
          </a:p>
        </p:txBody>
      </p:sp>
      <p:grpSp>
        <p:nvGrpSpPr>
          <p:cNvPr id="26" name="Group 29"/>
          <p:cNvGrpSpPr>
            <a:grpSpLocks/>
          </p:cNvGrpSpPr>
          <p:nvPr/>
        </p:nvGrpSpPr>
        <p:grpSpPr bwMode="auto">
          <a:xfrm>
            <a:off x="1276350" y="3811588"/>
            <a:ext cx="1963738" cy="2103437"/>
            <a:chOff x="664" y="2401"/>
            <a:chExt cx="1237" cy="1325"/>
          </a:xfrm>
        </p:grpSpPr>
        <p:grpSp>
          <p:nvGrpSpPr>
            <p:cNvPr id="27" name="Group 30"/>
            <p:cNvGrpSpPr>
              <a:grpSpLocks/>
            </p:cNvGrpSpPr>
            <p:nvPr/>
          </p:nvGrpSpPr>
          <p:grpSpPr bwMode="auto">
            <a:xfrm>
              <a:off x="1024" y="2535"/>
              <a:ext cx="687" cy="940"/>
              <a:chOff x="357" y="2450"/>
              <a:chExt cx="795" cy="646"/>
            </a:xfrm>
          </p:grpSpPr>
          <p:sp>
            <p:nvSpPr>
              <p:cNvPr id="31" name="Line 3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32" name="Line 3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8" name="Oval 33"/>
            <p:cNvSpPr>
              <a:spLocks noChangeArrowheads="1"/>
            </p:cNvSpPr>
            <p:nvPr/>
          </p:nvSpPr>
          <p:spPr bwMode="auto">
            <a:xfrm>
              <a:off x="1665" y="2493"/>
              <a:ext cx="88" cy="87"/>
            </a:xfrm>
            <a:prstGeom prst="ellipse">
              <a:avLst/>
            </a:prstGeom>
            <a:solidFill>
              <a:srgbClr val="0000FF"/>
            </a:solidFill>
            <a:ln w="9525">
              <a:noFill/>
              <a:prstDash val="dash"/>
              <a:round/>
              <a:headEnd/>
              <a:tailEnd/>
            </a:ln>
          </p:spPr>
          <p:txBody>
            <a:bodyPr wrap="none" anchor="ctr"/>
            <a:lstStyle/>
            <a:p>
              <a:endParaRPr lang="en-US">
                <a:cs typeface="Arial" charset="0"/>
              </a:endParaRPr>
            </a:p>
          </p:txBody>
        </p:sp>
        <p:sp>
          <p:nvSpPr>
            <p:cNvPr id="29" name="Text Box 34"/>
            <p:cNvSpPr txBox="1">
              <a:spLocks noChangeArrowheads="1"/>
            </p:cNvSpPr>
            <p:nvPr/>
          </p:nvSpPr>
          <p:spPr bwMode="auto">
            <a:xfrm>
              <a:off x="1521" y="3457"/>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2</a:t>
              </a:r>
            </a:p>
          </p:txBody>
        </p:sp>
        <p:sp>
          <p:nvSpPr>
            <p:cNvPr id="30" name="Text Box 35"/>
            <p:cNvSpPr txBox="1">
              <a:spLocks noChangeArrowheads="1"/>
            </p:cNvSpPr>
            <p:nvPr/>
          </p:nvSpPr>
          <p:spPr bwMode="auto">
            <a:xfrm>
              <a:off x="664" y="2401"/>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2</a:t>
              </a:r>
            </a:p>
          </p:txBody>
        </p:sp>
      </p:grpSp>
    </p:spTree>
    <p:extLst>
      <p:ext uri="{BB962C8B-B14F-4D97-AF65-F5344CB8AC3E}">
        <p14:creationId xmlns:p14="http://schemas.microsoft.com/office/powerpoint/2010/main" val="2738670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up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strips(downLeft)">
                                      <p:cBhvr>
                                        <p:cTn id="30" dur="500"/>
                                        <p:tgtEl>
                                          <p:spTgt spid="2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right)">
                                      <p:cBhvr>
                                        <p:cTn id="33" dur="500"/>
                                        <p:tgtEl>
                                          <p:spTgt spid="23"/>
                                        </p:tgtEl>
                                      </p:cBhvr>
                                    </p:animEffect>
                                  </p:childTnLst>
                                </p:cTn>
                              </p:par>
                            </p:childTnLst>
                          </p:cTn>
                        </p:par>
                        <p:par>
                          <p:cTn id="34" fill="hold">
                            <p:stCondLst>
                              <p:cond delay="500"/>
                            </p:stCondLst>
                            <p:childTnLst>
                              <p:par>
                                <p:cTn id="35" presetID="18" presetClass="entr" presetSubtype="12"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trips(down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24" grpId="0" animBg="1"/>
      <p:bldP spid="25"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2</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B.</a:t>
            </a:r>
            <a:r>
              <a:rPr lang="en-US" sz="4000" dirty="0">
                <a:solidFill>
                  <a:srgbClr val="CC9900"/>
                </a:solidFill>
                <a:cs typeface="Arial" charset="0"/>
              </a:rPr>
              <a:t>  Fall in cost of producing software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Text Box 9"/>
          <p:cNvSpPr txBox="1">
            <a:spLocks noChangeArrowheads="1"/>
          </p:cNvSpPr>
          <p:nvPr/>
        </p:nvSpPr>
        <p:spPr bwMode="auto">
          <a:xfrm>
            <a:off x="5995988" y="1779588"/>
            <a:ext cx="2292350" cy="2352675"/>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b="1" i="1" dirty="0">
                <a:latin typeface="Arial"/>
                <a:cs typeface="Arial"/>
              </a:rPr>
              <a:t>S</a:t>
            </a:r>
            <a:r>
              <a:rPr lang="en-US" sz="2600" dirty="0">
                <a:latin typeface="Arial"/>
                <a:cs typeface="Arial"/>
              </a:rPr>
              <a:t> curve shifts to the right: </a:t>
            </a:r>
          </a:p>
          <a:p>
            <a:pPr>
              <a:lnSpc>
                <a:spcPct val="105000"/>
              </a:lnSpc>
              <a:spcBef>
                <a:spcPct val="30000"/>
              </a:spcBef>
              <a:defRPr/>
            </a:pPr>
            <a:r>
              <a:rPr lang="en-US" sz="2600" dirty="0">
                <a:latin typeface="Arial"/>
                <a:cs typeface="Arial"/>
              </a:rPr>
              <a:t>at each price, </a:t>
            </a:r>
            <a:br>
              <a:rPr lang="en-US" sz="2600" dirty="0">
                <a:latin typeface="Arial"/>
                <a:cs typeface="Arial"/>
              </a:rPr>
            </a:br>
            <a:r>
              <a:rPr lang="en-US" sz="2600" b="1" i="1" dirty="0">
                <a:latin typeface="Arial"/>
                <a:cs typeface="Arial"/>
              </a:rPr>
              <a:t>Q</a:t>
            </a:r>
            <a:r>
              <a:rPr lang="en-US" sz="2600" dirty="0">
                <a:latin typeface="Arial"/>
                <a:cs typeface="Arial"/>
              </a:rPr>
              <a:t> increases.</a:t>
            </a:r>
          </a:p>
        </p:txBody>
      </p:sp>
      <p:grpSp>
        <p:nvGrpSpPr>
          <p:cNvPr id="7" name="Group 10"/>
          <p:cNvGrpSpPr>
            <a:grpSpLocks/>
          </p:cNvGrpSpPr>
          <p:nvPr/>
        </p:nvGrpSpPr>
        <p:grpSpPr bwMode="auto">
          <a:xfrm>
            <a:off x="1846263" y="1741488"/>
            <a:ext cx="4714875" cy="3775075"/>
            <a:chOff x="2602" y="1083"/>
            <a:chExt cx="3055" cy="2115"/>
          </a:xfrm>
        </p:grpSpPr>
        <p:sp>
          <p:nvSpPr>
            <p:cNvPr id="8" name="Line 11"/>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p>
          </p:txBody>
        </p:sp>
        <p:sp>
          <p:nvSpPr>
            <p:cNvPr id="9" name="Line 12"/>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p>
          </p:txBody>
        </p:sp>
      </p:grpSp>
      <p:sp>
        <p:nvSpPr>
          <p:cNvPr id="10" name="Text Box 13"/>
          <p:cNvSpPr txBox="1">
            <a:spLocks noChangeArrowheads="1"/>
          </p:cNvSpPr>
          <p:nvPr/>
        </p:nvSpPr>
        <p:spPr bwMode="auto">
          <a:xfrm>
            <a:off x="398463" y="1524000"/>
            <a:ext cx="1406525" cy="1107996"/>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tax return software</a:t>
            </a:r>
          </a:p>
        </p:txBody>
      </p:sp>
      <p:sp>
        <p:nvSpPr>
          <p:cNvPr id="11" name="Text Box 14"/>
          <p:cNvSpPr txBox="1">
            <a:spLocks noChangeArrowheads="1"/>
          </p:cNvSpPr>
          <p:nvPr/>
        </p:nvSpPr>
        <p:spPr bwMode="auto">
          <a:xfrm>
            <a:off x="4552950" y="5513388"/>
            <a:ext cx="2209800" cy="76200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tax return software</a:t>
            </a:r>
          </a:p>
        </p:txBody>
      </p:sp>
      <p:sp>
        <p:nvSpPr>
          <p:cNvPr id="12" name="Line 15"/>
          <p:cNvSpPr>
            <a:spLocks noChangeShapeType="1"/>
          </p:cNvSpPr>
          <p:nvPr/>
        </p:nvSpPr>
        <p:spPr bwMode="auto">
          <a:xfrm rot="4500000">
            <a:off x="1938338" y="2465388"/>
            <a:ext cx="2241550" cy="2787650"/>
          </a:xfrm>
          <a:prstGeom prst="line">
            <a:avLst/>
          </a:prstGeom>
          <a:noFill/>
          <a:ln w="38100">
            <a:solidFill>
              <a:schemeClr val="tx1"/>
            </a:solidFill>
            <a:round/>
            <a:headEnd/>
            <a:tailEnd/>
          </a:ln>
        </p:spPr>
        <p:txBody>
          <a:bodyPr/>
          <a:lstStyle/>
          <a:p>
            <a:endParaRPr lang="en-US"/>
          </a:p>
        </p:txBody>
      </p:sp>
      <p:sp>
        <p:nvSpPr>
          <p:cNvPr id="13" name="Text Box 16"/>
          <p:cNvSpPr txBox="1">
            <a:spLocks noChangeArrowheads="1"/>
          </p:cNvSpPr>
          <p:nvPr/>
        </p:nvSpPr>
        <p:spPr bwMode="auto">
          <a:xfrm>
            <a:off x="3897313" y="2009775"/>
            <a:ext cx="517525" cy="427038"/>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S</a:t>
            </a:r>
            <a:r>
              <a:rPr lang="en-US" sz="2200" b="1" baseline="-25000">
                <a:latin typeface="Tahoma" pitchFamily="34" charset="0"/>
                <a:cs typeface="Arial" charset="0"/>
              </a:rPr>
              <a:t>1</a:t>
            </a:r>
          </a:p>
        </p:txBody>
      </p:sp>
      <p:grpSp>
        <p:nvGrpSpPr>
          <p:cNvPr id="14" name="Group 17"/>
          <p:cNvGrpSpPr>
            <a:grpSpLocks/>
          </p:cNvGrpSpPr>
          <p:nvPr/>
        </p:nvGrpSpPr>
        <p:grpSpPr bwMode="auto">
          <a:xfrm>
            <a:off x="1851025" y="3175000"/>
            <a:ext cx="1711325" cy="2335213"/>
            <a:chOff x="357" y="2450"/>
            <a:chExt cx="795" cy="646"/>
          </a:xfrm>
        </p:grpSpPr>
        <p:sp>
          <p:nvSpPr>
            <p:cNvPr id="15"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16"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17" name="Oval 20"/>
          <p:cNvSpPr>
            <a:spLocks noChangeArrowheads="1"/>
          </p:cNvSpPr>
          <p:nvPr/>
        </p:nvSpPr>
        <p:spPr bwMode="auto">
          <a:xfrm>
            <a:off x="3479800" y="3111500"/>
            <a:ext cx="139700" cy="138113"/>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18" name="Text Box 21"/>
          <p:cNvSpPr txBox="1">
            <a:spLocks noChangeArrowheads="1"/>
          </p:cNvSpPr>
          <p:nvPr/>
        </p:nvSpPr>
        <p:spPr bwMode="auto">
          <a:xfrm>
            <a:off x="1273175" y="2957513"/>
            <a:ext cx="603250" cy="427037"/>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P</a:t>
            </a:r>
            <a:r>
              <a:rPr lang="en-US" sz="2200" b="1" baseline="-25000">
                <a:latin typeface="Tahoma" pitchFamily="34" charset="0"/>
                <a:cs typeface="Arial" charset="0"/>
              </a:rPr>
              <a:t>1</a:t>
            </a:r>
          </a:p>
        </p:txBody>
      </p:sp>
      <p:sp>
        <p:nvSpPr>
          <p:cNvPr id="19" name="Text Box 22"/>
          <p:cNvSpPr txBox="1">
            <a:spLocks noChangeArrowheads="1"/>
          </p:cNvSpPr>
          <p:nvPr/>
        </p:nvSpPr>
        <p:spPr bwMode="auto">
          <a:xfrm>
            <a:off x="3259138" y="5480050"/>
            <a:ext cx="603250" cy="427038"/>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1</a:t>
            </a:r>
          </a:p>
        </p:txBody>
      </p:sp>
      <p:grpSp>
        <p:nvGrpSpPr>
          <p:cNvPr id="20" name="Group 23"/>
          <p:cNvGrpSpPr>
            <a:grpSpLocks/>
          </p:cNvGrpSpPr>
          <p:nvPr/>
        </p:nvGrpSpPr>
        <p:grpSpPr bwMode="auto">
          <a:xfrm>
            <a:off x="2573338" y="2058988"/>
            <a:ext cx="2787650" cy="2968625"/>
            <a:chOff x="1481" y="1297"/>
            <a:chExt cx="1756" cy="1870"/>
          </a:xfrm>
        </p:grpSpPr>
        <p:sp>
          <p:nvSpPr>
            <p:cNvPr id="21" name="Text Box 24"/>
            <p:cNvSpPr txBox="1">
              <a:spLocks noChangeArrowheads="1"/>
            </p:cNvSpPr>
            <p:nvPr/>
          </p:nvSpPr>
          <p:spPr bwMode="auto">
            <a:xfrm>
              <a:off x="2855" y="1297"/>
              <a:ext cx="380" cy="269"/>
            </a:xfrm>
            <a:prstGeom prst="rect">
              <a:avLst/>
            </a:prstGeom>
            <a:noFill/>
            <a:ln w="9525">
              <a:noFill/>
              <a:miter lim="800000"/>
              <a:headEnd/>
              <a:tailEnd/>
            </a:ln>
          </p:spPr>
          <p:txBody>
            <a:bodyPr>
              <a:spAutoFit/>
            </a:bodyPr>
            <a:lstStyle/>
            <a:p>
              <a:pPr algn="ctr">
                <a:spcBef>
                  <a:spcPct val="50000"/>
                </a:spcBef>
              </a:pPr>
              <a:r>
                <a:rPr lang="en-US" sz="2200" b="1" i="1">
                  <a:solidFill>
                    <a:srgbClr val="A50021"/>
                  </a:solidFill>
                  <a:latin typeface="Tahoma" pitchFamily="34" charset="0"/>
                  <a:cs typeface="Arial" charset="0"/>
                </a:rPr>
                <a:t>S</a:t>
              </a:r>
              <a:r>
                <a:rPr lang="en-US" sz="2200" b="1" baseline="-25000">
                  <a:solidFill>
                    <a:srgbClr val="A50021"/>
                  </a:solidFill>
                  <a:latin typeface="Tahoma" pitchFamily="34" charset="0"/>
                  <a:cs typeface="Arial" charset="0"/>
                </a:rPr>
                <a:t>2</a:t>
              </a:r>
            </a:p>
          </p:txBody>
        </p:sp>
        <p:sp>
          <p:nvSpPr>
            <p:cNvPr id="22" name="Line 25"/>
            <p:cNvSpPr>
              <a:spLocks noChangeShapeType="1"/>
            </p:cNvSpPr>
            <p:nvPr/>
          </p:nvSpPr>
          <p:spPr bwMode="auto">
            <a:xfrm rot="4500000">
              <a:off x="1653" y="1583"/>
              <a:ext cx="1412" cy="1756"/>
            </a:xfrm>
            <a:prstGeom prst="line">
              <a:avLst/>
            </a:prstGeom>
            <a:noFill/>
            <a:ln w="38100">
              <a:solidFill>
                <a:srgbClr val="CC0000"/>
              </a:solidFill>
              <a:round/>
              <a:headEnd/>
              <a:tailEnd/>
            </a:ln>
          </p:spPr>
          <p:txBody>
            <a:bodyPr/>
            <a:lstStyle/>
            <a:p>
              <a:endParaRPr lang="en-US"/>
            </a:p>
          </p:txBody>
        </p:sp>
      </p:grpSp>
      <p:grpSp>
        <p:nvGrpSpPr>
          <p:cNvPr id="23" name="Group 26"/>
          <p:cNvGrpSpPr>
            <a:grpSpLocks/>
          </p:cNvGrpSpPr>
          <p:nvPr/>
        </p:nvGrpSpPr>
        <p:grpSpPr bwMode="auto">
          <a:xfrm>
            <a:off x="3557588" y="3109913"/>
            <a:ext cx="1220787" cy="2781300"/>
            <a:chOff x="2101" y="1959"/>
            <a:chExt cx="769" cy="1752"/>
          </a:xfrm>
        </p:grpSpPr>
        <p:sp>
          <p:nvSpPr>
            <p:cNvPr id="24" name="Text Box 27"/>
            <p:cNvSpPr txBox="1">
              <a:spLocks noChangeArrowheads="1"/>
            </p:cNvSpPr>
            <p:nvPr/>
          </p:nvSpPr>
          <p:spPr bwMode="auto">
            <a:xfrm>
              <a:off x="2490" y="3442"/>
              <a:ext cx="380" cy="269"/>
            </a:xfrm>
            <a:prstGeom prst="rect">
              <a:avLst/>
            </a:prstGeom>
            <a:noFill/>
            <a:ln w="9525">
              <a:noFill/>
              <a:miter lim="800000"/>
              <a:headEnd/>
              <a:tailEnd/>
            </a:ln>
          </p:spPr>
          <p:txBody>
            <a:bodyPr>
              <a:spAutoFit/>
            </a:bodyPr>
            <a:lstStyle/>
            <a:p>
              <a:pPr algn="ctr">
                <a:spcBef>
                  <a:spcPct val="50000"/>
                </a:spcBef>
              </a:pPr>
              <a:r>
                <a:rPr lang="en-US" sz="2200" b="1" i="1">
                  <a:latin typeface="Tahoma" pitchFamily="34" charset="0"/>
                  <a:cs typeface="Arial" charset="0"/>
                </a:rPr>
                <a:t>Q</a:t>
              </a:r>
              <a:r>
                <a:rPr lang="en-US" sz="2200" b="1" baseline="-25000">
                  <a:latin typeface="Tahoma" pitchFamily="34" charset="0"/>
                  <a:cs typeface="Arial" charset="0"/>
                </a:rPr>
                <a:t>2</a:t>
              </a:r>
            </a:p>
          </p:txBody>
        </p:sp>
        <p:grpSp>
          <p:nvGrpSpPr>
            <p:cNvPr id="25" name="Group 28"/>
            <p:cNvGrpSpPr>
              <a:grpSpLocks/>
            </p:cNvGrpSpPr>
            <p:nvPr/>
          </p:nvGrpSpPr>
          <p:grpSpPr bwMode="auto">
            <a:xfrm>
              <a:off x="2101" y="1998"/>
              <a:ext cx="598" cy="1471"/>
              <a:chOff x="357" y="2450"/>
              <a:chExt cx="795" cy="646"/>
            </a:xfrm>
          </p:grpSpPr>
          <p:sp>
            <p:nvSpPr>
              <p:cNvPr id="27" name="Line 29"/>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28" name="Line 30"/>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6" name="Oval 31"/>
            <p:cNvSpPr>
              <a:spLocks noChangeArrowheads="1"/>
            </p:cNvSpPr>
            <p:nvPr/>
          </p:nvSpPr>
          <p:spPr bwMode="auto">
            <a:xfrm>
              <a:off x="2649" y="1959"/>
              <a:ext cx="88" cy="87"/>
            </a:xfrm>
            <a:prstGeom prst="ellipse">
              <a:avLst/>
            </a:prstGeom>
            <a:solidFill>
              <a:srgbClr val="FF0000"/>
            </a:solidFill>
            <a:ln w="9525">
              <a:noFill/>
              <a:prstDash val="dash"/>
              <a:round/>
              <a:headEnd/>
              <a:tailEnd/>
            </a:ln>
          </p:spPr>
          <p:txBody>
            <a:bodyPr wrap="none" anchor="ctr"/>
            <a:lstStyle/>
            <a:p>
              <a:endParaRPr lang="en-US">
                <a:cs typeface="Arial" charset="0"/>
              </a:endParaRPr>
            </a:p>
          </p:txBody>
        </p:sp>
      </p:grpSp>
      <p:sp>
        <p:nvSpPr>
          <p:cNvPr id="29" name="Line 32"/>
          <p:cNvSpPr>
            <a:spLocks noChangeShapeType="1"/>
          </p:cNvSpPr>
          <p:nvPr/>
        </p:nvSpPr>
        <p:spPr bwMode="auto">
          <a:xfrm>
            <a:off x="3621088" y="3167063"/>
            <a:ext cx="823912" cy="0"/>
          </a:xfrm>
          <a:prstGeom prst="line">
            <a:avLst/>
          </a:prstGeom>
          <a:noFill/>
          <a:ln w="44450">
            <a:solidFill>
              <a:srgbClr val="CC0000"/>
            </a:solidFill>
            <a:round/>
            <a:headEnd/>
            <a:tailEnd type="triangle" w="lg" len="lg"/>
          </a:ln>
        </p:spPr>
        <p:txBody>
          <a:bodyPr/>
          <a:lstStyle/>
          <a:p>
            <a:endParaRPr lang="en-US"/>
          </a:p>
        </p:txBody>
      </p:sp>
    </p:spTree>
    <p:extLst>
      <p:ext uri="{BB962C8B-B14F-4D97-AF65-F5344CB8AC3E}">
        <p14:creationId xmlns:p14="http://schemas.microsoft.com/office/powerpoint/2010/main" val="326891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par>
                          <p:cTn id="13" fill="hold">
                            <p:stCondLst>
                              <p:cond delay="500"/>
                            </p:stCondLst>
                            <p:childTnLst>
                              <p:par>
                                <p:cTn id="14" presetID="18" presetClass="entr" presetSubtype="3"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strips(upRight)">
                                      <p:cBhvr>
                                        <p:cTn id="16" dur="500"/>
                                        <p:tgtEl>
                                          <p:spTgt spid="20"/>
                                        </p:tgtEl>
                                      </p:cBhvr>
                                    </p:animEffect>
                                  </p:childTnLst>
                                </p:cTn>
                              </p:par>
                            </p:childTnLst>
                          </p:cTn>
                        </p:par>
                        <p:par>
                          <p:cTn id="17" fill="hold">
                            <p:stCondLst>
                              <p:cond delay="1000"/>
                            </p:stCondLst>
                            <p:childTnLst>
                              <p:par>
                                <p:cTn id="18" presetID="18" presetClass="entr" presetSubtype="6"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strips(downRight)">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300156"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2</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sz="3400" b="1" dirty="0">
                <a:solidFill>
                  <a:srgbClr val="CC9900"/>
                </a:solidFill>
                <a:cs typeface="Arial" charset="0"/>
              </a:rPr>
              <a:t>C.</a:t>
            </a:r>
            <a:r>
              <a:rPr lang="en-US" sz="4000" dirty="0">
                <a:solidFill>
                  <a:srgbClr val="CC9900"/>
                </a:solidFill>
                <a:cs typeface="Arial" charset="0"/>
              </a:rPr>
              <a:t>  </a:t>
            </a:r>
            <a:r>
              <a:rPr lang="en-US" sz="3800" dirty="0">
                <a:solidFill>
                  <a:srgbClr val="CC9900"/>
                </a:solidFill>
                <a:cs typeface="Arial" charset="0"/>
              </a:rPr>
              <a:t>Professional preparers raise their price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Text Box 9"/>
          <p:cNvSpPr txBox="1">
            <a:spLocks noChangeArrowheads="1"/>
          </p:cNvSpPr>
          <p:nvPr/>
        </p:nvSpPr>
        <p:spPr bwMode="auto">
          <a:xfrm>
            <a:off x="5226050" y="1984375"/>
            <a:ext cx="2962275" cy="2246313"/>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pPr>
              <a:lnSpc>
                <a:spcPct val="105000"/>
              </a:lnSpc>
              <a:spcBef>
                <a:spcPct val="30000"/>
              </a:spcBef>
              <a:defRPr/>
            </a:pPr>
            <a:r>
              <a:rPr lang="en-US" sz="2600" dirty="0">
                <a:latin typeface="Arial"/>
                <a:cs typeface="Arial"/>
              </a:rPr>
              <a:t>This shifts the </a:t>
            </a:r>
            <a:r>
              <a:rPr lang="en-US" sz="2600" u="sng" dirty="0">
                <a:latin typeface="Arial"/>
                <a:cs typeface="Arial"/>
              </a:rPr>
              <a:t>demand</a:t>
            </a:r>
            <a:r>
              <a:rPr lang="en-US" sz="2600" dirty="0">
                <a:latin typeface="Arial"/>
                <a:cs typeface="Arial"/>
              </a:rPr>
              <a:t> curve for tax preparation software, not the supply curve. </a:t>
            </a:r>
          </a:p>
        </p:txBody>
      </p:sp>
      <p:grpSp>
        <p:nvGrpSpPr>
          <p:cNvPr id="7" name="Group 10"/>
          <p:cNvGrpSpPr>
            <a:grpSpLocks/>
          </p:cNvGrpSpPr>
          <p:nvPr/>
        </p:nvGrpSpPr>
        <p:grpSpPr bwMode="auto">
          <a:xfrm>
            <a:off x="398463" y="1524000"/>
            <a:ext cx="6364287" cy="4751388"/>
            <a:chOff x="111" y="960"/>
            <a:chExt cx="4009" cy="2993"/>
          </a:xfrm>
        </p:grpSpPr>
        <p:grpSp>
          <p:nvGrpSpPr>
            <p:cNvPr id="8" name="Group 11"/>
            <p:cNvGrpSpPr>
              <a:grpSpLocks/>
            </p:cNvGrpSpPr>
            <p:nvPr/>
          </p:nvGrpSpPr>
          <p:grpSpPr bwMode="auto">
            <a:xfrm>
              <a:off x="1023" y="1097"/>
              <a:ext cx="2970" cy="2378"/>
              <a:chOff x="2602" y="1083"/>
              <a:chExt cx="3055" cy="2115"/>
            </a:xfrm>
          </p:grpSpPr>
          <p:sp>
            <p:nvSpPr>
              <p:cNvPr id="13" name="Line 12"/>
              <p:cNvSpPr>
                <a:spLocks noChangeShapeType="1"/>
              </p:cNvSpPr>
              <p:nvPr/>
            </p:nvSpPr>
            <p:spPr bwMode="auto">
              <a:xfrm>
                <a:off x="2603" y="1083"/>
                <a:ext cx="0" cy="2115"/>
              </a:xfrm>
              <a:prstGeom prst="line">
                <a:avLst/>
              </a:prstGeom>
              <a:noFill/>
              <a:ln w="12700">
                <a:solidFill>
                  <a:schemeClr val="tx1"/>
                </a:solidFill>
                <a:round/>
                <a:headEnd/>
                <a:tailEnd/>
              </a:ln>
            </p:spPr>
            <p:txBody>
              <a:bodyPr/>
              <a:lstStyle/>
              <a:p>
                <a:endParaRPr lang="en-US">
                  <a:latin typeface="Arial"/>
                  <a:cs typeface="Arial"/>
                </a:endParaRPr>
              </a:p>
            </p:txBody>
          </p:sp>
          <p:sp>
            <p:nvSpPr>
              <p:cNvPr id="14" name="Line 13"/>
              <p:cNvSpPr>
                <a:spLocks noChangeShapeType="1"/>
              </p:cNvSpPr>
              <p:nvPr/>
            </p:nvSpPr>
            <p:spPr bwMode="auto">
              <a:xfrm>
                <a:off x="2602" y="3197"/>
                <a:ext cx="3055"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9" name="Text Box 14"/>
            <p:cNvSpPr txBox="1">
              <a:spLocks noChangeArrowheads="1"/>
            </p:cNvSpPr>
            <p:nvPr/>
          </p:nvSpPr>
          <p:spPr bwMode="auto">
            <a:xfrm>
              <a:off x="111" y="960"/>
              <a:ext cx="886" cy="698"/>
            </a:xfrm>
            <a:prstGeom prst="rect">
              <a:avLst/>
            </a:prstGeom>
            <a:noFill/>
            <a:ln w="9525">
              <a:noFill/>
              <a:miter lim="800000"/>
              <a:headEnd/>
              <a:tailEnd/>
            </a:ln>
          </p:spPr>
          <p:txBody>
            <a:bodyPr>
              <a:spAutoFit/>
            </a:bodyPr>
            <a:lstStyle/>
            <a:p>
              <a:pPr algn="r">
                <a:spcBef>
                  <a:spcPct val="50000"/>
                </a:spcBef>
              </a:pPr>
              <a:r>
                <a:rPr lang="en-US" sz="2200" dirty="0">
                  <a:latin typeface="Arial"/>
                  <a:cs typeface="Arial"/>
                </a:rPr>
                <a:t>Price of tax return software</a:t>
              </a:r>
            </a:p>
          </p:txBody>
        </p:sp>
        <p:sp>
          <p:nvSpPr>
            <p:cNvPr id="10" name="Text Box 15"/>
            <p:cNvSpPr txBox="1">
              <a:spLocks noChangeArrowheads="1"/>
            </p:cNvSpPr>
            <p:nvPr/>
          </p:nvSpPr>
          <p:spPr bwMode="auto">
            <a:xfrm>
              <a:off x="2728" y="3473"/>
              <a:ext cx="1392" cy="480"/>
            </a:xfrm>
            <a:prstGeom prst="rect">
              <a:avLst/>
            </a:prstGeom>
            <a:noFill/>
            <a:ln w="9525">
              <a:noFill/>
              <a:miter lim="800000"/>
              <a:headEnd/>
              <a:tailEnd/>
            </a:ln>
          </p:spPr>
          <p:txBody>
            <a:bodyPr>
              <a:spAutoFit/>
            </a:bodyPr>
            <a:lstStyle/>
            <a:p>
              <a:pPr algn="r">
                <a:spcBef>
                  <a:spcPct val="50000"/>
                </a:spcBef>
              </a:pPr>
              <a:r>
                <a:rPr lang="en-US" sz="2200">
                  <a:latin typeface="Arial"/>
                  <a:cs typeface="Arial"/>
                </a:rPr>
                <a:t>Quantity of tax return software</a:t>
              </a:r>
            </a:p>
          </p:txBody>
        </p:sp>
        <p:sp>
          <p:nvSpPr>
            <p:cNvPr id="11" name="Line 16"/>
            <p:cNvSpPr>
              <a:spLocks noChangeShapeType="1"/>
            </p:cNvSpPr>
            <p:nvPr/>
          </p:nvSpPr>
          <p:spPr bwMode="auto">
            <a:xfrm rot="4500000">
              <a:off x="1081" y="1553"/>
              <a:ext cx="1412" cy="1756"/>
            </a:xfrm>
            <a:prstGeom prst="line">
              <a:avLst/>
            </a:prstGeom>
            <a:noFill/>
            <a:ln w="38100">
              <a:solidFill>
                <a:schemeClr val="tx1"/>
              </a:solidFill>
              <a:round/>
              <a:headEnd/>
              <a:tailEnd/>
            </a:ln>
          </p:spPr>
          <p:txBody>
            <a:bodyPr/>
            <a:lstStyle/>
            <a:p>
              <a:endParaRPr lang="en-US">
                <a:latin typeface="Arial"/>
                <a:cs typeface="Arial"/>
              </a:endParaRPr>
            </a:p>
          </p:txBody>
        </p:sp>
        <p:sp>
          <p:nvSpPr>
            <p:cNvPr id="12" name="Text Box 17"/>
            <p:cNvSpPr txBox="1">
              <a:spLocks noChangeArrowheads="1"/>
            </p:cNvSpPr>
            <p:nvPr/>
          </p:nvSpPr>
          <p:spPr bwMode="auto">
            <a:xfrm>
              <a:off x="2315" y="1266"/>
              <a:ext cx="326" cy="269"/>
            </a:xfrm>
            <a:prstGeom prst="rect">
              <a:avLst/>
            </a:prstGeom>
            <a:noFill/>
            <a:ln w="9525">
              <a:noFill/>
              <a:miter lim="800000"/>
              <a:headEnd/>
              <a:tailEnd/>
            </a:ln>
          </p:spPr>
          <p:txBody>
            <a:bodyPr>
              <a:spAutoFit/>
            </a:bodyPr>
            <a:lstStyle/>
            <a:p>
              <a:pPr algn="ctr">
                <a:spcBef>
                  <a:spcPct val="50000"/>
                </a:spcBef>
              </a:pPr>
              <a:r>
                <a:rPr lang="en-US" sz="2200" b="1" i="1" dirty="0">
                  <a:latin typeface="Tahoma"/>
                  <a:cs typeface="Tahoma"/>
                </a:rPr>
                <a:t>S</a:t>
              </a:r>
              <a:r>
                <a:rPr lang="en-US" sz="2200" b="1" baseline="-25000" dirty="0">
                  <a:latin typeface="Tahoma"/>
                  <a:cs typeface="Tahoma"/>
                </a:rPr>
                <a:t>1</a:t>
              </a:r>
            </a:p>
          </p:txBody>
        </p:sp>
      </p:grpSp>
    </p:spTree>
    <p:extLst>
      <p:ext uri="{BB962C8B-B14F-4D97-AF65-F5344CB8AC3E}">
        <p14:creationId xmlns:p14="http://schemas.microsoft.com/office/powerpoint/2010/main" val="1994947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pattFill prst="pct5">
          <a:fgClr>
            <a:srgbClr val="222222"/>
          </a:fgClr>
          <a:bgClr>
            <a:schemeClr val="bg1"/>
          </a:bgClr>
        </a:patt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52B944-1955-B44A-0A0F-7FF18359CCF5}"/>
              </a:ext>
            </a:extLst>
          </p:cNvPr>
          <p:cNvSpPr txBox="1"/>
          <p:nvPr/>
        </p:nvSpPr>
        <p:spPr>
          <a:xfrm>
            <a:off x="2198077" y="2046517"/>
            <a:ext cx="4577024" cy="923330"/>
          </a:xfrm>
          <a:prstGeom prst="rect">
            <a:avLst/>
          </a:prstGeom>
          <a:noFill/>
        </p:spPr>
        <p:txBody>
          <a:bodyPr wrap="square">
            <a:spAutoFit/>
          </a:bodyPr>
          <a:lstStyle/>
          <a:p>
            <a:r>
              <a:rPr lang="en-IN" dirty="0"/>
              <a:t>https://mru.org/teacher-resources/active-learning/change-supply-vs-change-quantity-supplied-interactive-practice</a:t>
            </a:r>
          </a:p>
        </p:txBody>
      </p:sp>
      <p:sp>
        <p:nvSpPr>
          <p:cNvPr id="2" name="TextBox 1">
            <a:extLst>
              <a:ext uri="{FF2B5EF4-FFF2-40B4-BE49-F238E27FC236}">
                <a16:creationId xmlns:a16="http://schemas.microsoft.com/office/drawing/2014/main" id="{AB2DA199-B510-7B23-8E73-BE82522ECE56}"/>
              </a:ext>
            </a:extLst>
          </p:cNvPr>
          <p:cNvSpPr txBox="1"/>
          <p:nvPr/>
        </p:nvSpPr>
        <p:spPr>
          <a:xfrm>
            <a:off x="2371411" y="612949"/>
            <a:ext cx="4039437" cy="584775"/>
          </a:xfrm>
          <a:prstGeom prst="rect">
            <a:avLst/>
          </a:prstGeom>
          <a:noFill/>
        </p:spPr>
        <p:txBody>
          <a:bodyPr wrap="square" rtlCol="0">
            <a:spAutoFit/>
          </a:bodyPr>
          <a:lstStyle/>
          <a:p>
            <a:r>
              <a:rPr lang="en-GB" sz="3200" b="1" dirty="0"/>
              <a:t>Exercise - 2</a:t>
            </a:r>
            <a:endParaRPr lang="en-IN" sz="3200" b="1" dirty="0"/>
          </a:p>
        </p:txBody>
      </p:sp>
      <p:sp>
        <p:nvSpPr>
          <p:cNvPr id="5" name="TextBox 4">
            <a:extLst>
              <a:ext uri="{FF2B5EF4-FFF2-40B4-BE49-F238E27FC236}">
                <a16:creationId xmlns:a16="http://schemas.microsoft.com/office/drawing/2014/main" id="{0D148FBB-1BC9-D9B6-458A-B0FEE54477E6}"/>
              </a:ext>
            </a:extLst>
          </p:cNvPr>
          <p:cNvSpPr txBox="1"/>
          <p:nvPr/>
        </p:nvSpPr>
        <p:spPr>
          <a:xfrm>
            <a:off x="2198077" y="3968247"/>
            <a:ext cx="4577024" cy="923330"/>
          </a:xfrm>
          <a:prstGeom prst="rect">
            <a:avLst/>
          </a:prstGeom>
          <a:noFill/>
        </p:spPr>
        <p:txBody>
          <a:bodyPr wrap="square">
            <a:spAutoFit/>
          </a:bodyPr>
          <a:lstStyle/>
          <a:p>
            <a:r>
              <a:rPr lang="en-IN" b="1" dirty="0"/>
              <a:t>Video: </a:t>
            </a:r>
            <a:r>
              <a:rPr lang="en-IN" dirty="0"/>
              <a:t>https://mru.org/courses/principles-economics-microeconomics/supply-curve-definition-example</a:t>
            </a:r>
          </a:p>
        </p:txBody>
      </p:sp>
    </p:spTree>
    <p:extLst>
      <p:ext uri="{BB962C8B-B14F-4D97-AF65-F5344CB8AC3E}">
        <p14:creationId xmlns:p14="http://schemas.microsoft.com/office/powerpoint/2010/main" val="2327017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6146"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64"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6165"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dirty="0">
                  <a:latin typeface="Arial"/>
                  <a:cs typeface="Arial"/>
                </a:rPr>
                <a:t>Q</a:t>
              </a:r>
            </a:p>
          </p:txBody>
        </p:sp>
      </p:grpSp>
      <p:sp>
        <p:nvSpPr>
          <p:cNvPr id="6150" name="Rectangle 6"/>
          <p:cNvSpPr>
            <a:spLocks noGrp="1" noChangeArrowheads="1"/>
          </p:cNvSpPr>
          <p:nvPr>
            <p:ph type="title" idx="4294967295"/>
          </p:nvPr>
        </p:nvSpPr>
        <p:spPr>
          <a:xfrm>
            <a:off x="457200" y="223838"/>
            <a:ext cx="8229600" cy="633412"/>
          </a:xfrm>
        </p:spPr>
        <p:txBody>
          <a:bodyPr>
            <a:normAutofit fontScale="90000"/>
          </a:bodyPr>
          <a:lstStyle/>
          <a:p>
            <a:pPr eaLnBrk="1" hangingPunct="1"/>
            <a:r>
              <a:rPr lang="en-US" sz="3600"/>
              <a:t>Supply and Demand Together</a:t>
            </a:r>
          </a:p>
        </p:txBody>
      </p:sp>
      <p:grpSp>
        <p:nvGrpSpPr>
          <p:cNvPr id="3" name="Group 7"/>
          <p:cNvGrpSpPr>
            <a:grpSpLocks/>
          </p:cNvGrpSpPr>
          <p:nvPr/>
        </p:nvGrpSpPr>
        <p:grpSpPr bwMode="auto">
          <a:xfrm>
            <a:off x="1808163" y="1946275"/>
            <a:ext cx="2101850" cy="3660775"/>
            <a:chOff x="1139" y="1226"/>
            <a:chExt cx="1324" cy="2306"/>
          </a:xfrm>
        </p:grpSpPr>
        <p:sp>
          <p:nvSpPr>
            <p:cNvPr id="6162" name="Line 8"/>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6163" name="Text Box 9"/>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10"/>
          <p:cNvGrpSpPr>
            <a:grpSpLocks/>
          </p:cNvGrpSpPr>
          <p:nvPr/>
        </p:nvGrpSpPr>
        <p:grpSpPr bwMode="auto">
          <a:xfrm>
            <a:off x="1327150" y="1944688"/>
            <a:ext cx="3367088" cy="3665537"/>
            <a:chOff x="836" y="1225"/>
            <a:chExt cx="2121" cy="2309"/>
          </a:xfrm>
        </p:grpSpPr>
        <p:sp>
          <p:nvSpPr>
            <p:cNvPr id="6160" name="Line 11"/>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6161" name="Text Box 12"/>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12653" name="Text Box 13"/>
          <p:cNvSpPr txBox="1">
            <a:spLocks noChangeArrowheads="1"/>
          </p:cNvSpPr>
          <p:nvPr/>
        </p:nvSpPr>
        <p:spPr bwMode="auto">
          <a:xfrm>
            <a:off x="5295900" y="1754188"/>
            <a:ext cx="3170238" cy="2682875"/>
          </a:xfrm>
          <a:prstGeom prst="rect">
            <a:avLst/>
          </a:prstGeom>
          <a:solidFill>
            <a:srgbClr val="CCFFCC"/>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spcBef>
                <a:spcPct val="50000"/>
              </a:spcBef>
            </a:pPr>
            <a:r>
              <a:rPr lang="en-US" sz="2700" b="1" dirty="0">
                <a:solidFill>
                  <a:srgbClr val="CC0000"/>
                </a:solidFill>
                <a:latin typeface="Arial"/>
                <a:cs typeface="Arial"/>
              </a:rPr>
              <a:t>Equilibrium</a:t>
            </a:r>
            <a:r>
              <a:rPr lang="en-US" sz="2700" dirty="0">
                <a:latin typeface="Arial"/>
                <a:cs typeface="Arial"/>
              </a:rPr>
              <a:t>:  </a:t>
            </a:r>
            <a:br>
              <a:rPr lang="en-US" sz="2700" dirty="0">
                <a:latin typeface="Arial"/>
                <a:cs typeface="Arial"/>
              </a:rPr>
            </a:br>
            <a:r>
              <a:rPr lang="en-US" sz="2700" b="1" i="1" dirty="0">
                <a:latin typeface="Arial"/>
                <a:cs typeface="Arial"/>
              </a:rPr>
              <a:t>P</a:t>
            </a:r>
            <a:r>
              <a:rPr lang="en-US" sz="2700" dirty="0">
                <a:latin typeface="Arial"/>
                <a:cs typeface="Arial"/>
              </a:rPr>
              <a:t>  has reached </a:t>
            </a:r>
            <a:br>
              <a:rPr lang="en-US" sz="2700" dirty="0">
                <a:latin typeface="Arial"/>
                <a:cs typeface="Arial"/>
              </a:rPr>
            </a:br>
            <a:r>
              <a:rPr lang="en-US" sz="2700" dirty="0">
                <a:latin typeface="Arial"/>
                <a:cs typeface="Arial"/>
              </a:rPr>
              <a:t>the level where </a:t>
            </a:r>
            <a:br>
              <a:rPr lang="en-US" sz="2700" dirty="0">
                <a:latin typeface="Arial"/>
                <a:cs typeface="Arial"/>
              </a:rPr>
            </a:br>
            <a:r>
              <a:rPr lang="en-US" sz="2700" dirty="0">
                <a:latin typeface="Arial"/>
                <a:cs typeface="Arial"/>
              </a:rPr>
              <a:t>quantity supplied equals </a:t>
            </a:r>
            <a:br>
              <a:rPr lang="en-US" sz="2700" dirty="0">
                <a:latin typeface="Arial"/>
                <a:cs typeface="Arial"/>
              </a:rPr>
            </a:br>
            <a:r>
              <a:rPr lang="en-US" sz="2700" dirty="0">
                <a:latin typeface="Arial"/>
                <a:cs typeface="Arial"/>
              </a:rPr>
              <a:t>quantity demanded </a:t>
            </a:r>
          </a:p>
        </p:txBody>
      </p:sp>
      <p:grpSp>
        <p:nvGrpSpPr>
          <p:cNvPr id="5" name="Group 14"/>
          <p:cNvGrpSpPr>
            <a:grpSpLocks/>
          </p:cNvGrpSpPr>
          <p:nvPr/>
        </p:nvGrpSpPr>
        <p:grpSpPr bwMode="auto">
          <a:xfrm>
            <a:off x="1319213" y="3833813"/>
            <a:ext cx="1676400" cy="1781175"/>
            <a:chOff x="831" y="2415"/>
            <a:chExt cx="1056" cy="1122"/>
          </a:xfrm>
        </p:grpSpPr>
        <p:grpSp>
          <p:nvGrpSpPr>
            <p:cNvPr id="6" name="Group 15"/>
            <p:cNvGrpSpPr>
              <a:grpSpLocks/>
            </p:cNvGrpSpPr>
            <p:nvPr/>
          </p:nvGrpSpPr>
          <p:grpSpPr bwMode="auto">
            <a:xfrm>
              <a:off x="831" y="2461"/>
              <a:ext cx="1013" cy="1076"/>
              <a:chOff x="357" y="2450"/>
              <a:chExt cx="795" cy="646"/>
            </a:xfrm>
          </p:grpSpPr>
          <p:sp>
            <p:nvSpPr>
              <p:cNvPr id="6158" name="Line 16"/>
              <p:cNvSpPr>
                <a:spLocks noChangeShapeType="1"/>
              </p:cNvSpPr>
              <p:nvPr/>
            </p:nvSpPr>
            <p:spPr bwMode="auto">
              <a:xfrm>
                <a:off x="357" y="2450"/>
                <a:ext cx="795" cy="0"/>
              </a:xfrm>
              <a:prstGeom prst="line">
                <a:avLst/>
              </a:prstGeom>
              <a:noFill/>
              <a:ln w="9525">
                <a:solidFill>
                  <a:srgbClr val="4D4D4D"/>
                </a:solidFill>
                <a:prstDash val="dash"/>
                <a:round/>
                <a:headEnd/>
                <a:tailEnd/>
              </a:ln>
            </p:spPr>
            <p:txBody>
              <a:bodyPr/>
              <a:lstStyle/>
              <a:p>
                <a:endParaRPr lang="en-US">
                  <a:latin typeface="Arial"/>
                  <a:cs typeface="Arial"/>
                </a:endParaRPr>
              </a:p>
            </p:txBody>
          </p:sp>
          <p:sp>
            <p:nvSpPr>
              <p:cNvPr id="6159" name="Line 17"/>
              <p:cNvSpPr>
                <a:spLocks noChangeShapeType="1"/>
              </p:cNvSpPr>
              <p:nvPr/>
            </p:nvSpPr>
            <p:spPr bwMode="auto">
              <a:xfrm>
                <a:off x="1152" y="2451"/>
                <a:ext cx="0" cy="645"/>
              </a:xfrm>
              <a:prstGeom prst="line">
                <a:avLst/>
              </a:prstGeom>
              <a:noFill/>
              <a:ln w="9525">
                <a:solidFill>
                  <a:srgbClr val="4D4D4D"/>
                </a:solidFill>
                <a:prstDash val="dash"/>
                <a:round/>
                <a:headEnd/>
                <a:tailEnd/>
              </a:ln>
            </p:spPr>
            <p:txBody>
              <a:bodyPr/>
              <a:lstStyle/>
              <a:p>
                <a:endParaRPr lang="en-US">
                  <a:latin typeface="Arial"/>
                  <a:cs typeface="Arial"/>
                </a:endParaRPr>
              </a:p>
            </p:txBody>
          </p:sp>
        </p:grpSp>
        <p:sp>
          <p:nvSpPr>
            <p:cNvPr id="6157" name="Oval 18"/>
            <p:cNvSpPr>
              <a:spLocks noChangeArrowheads="1"/>
            </p:cNvSpPr>
            <p:nvPr/>
          </p:nvSpPr>
          <p:spPr bwMode="auto">
            <a:xfrm>
              <a:off x="1799" y="241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6155"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6559824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53"/>
                                        </p:tgtEl>
                                        <p:attrNameLst>
                                          <p:attrName>style.visibility</p:attrName>
                                        </p:attrNameLst>
                                      </p:cBhvr>
                                      <p:to>
                                        <p:strVal val="visible"/>
                                      </p:to>
                                    </p:set>
                                    <p:animEffect transition="in" filter="fade">
                                      <p:cBhvr>
                                        <p:cTn id="7" dur="500"/>
                                        <p:tgtEl>
                                          <p:spTgt spid="11265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Righ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808163" y="1946275"/>
            <a:ext cx="2101850" cy="3660775"/>
            <a:chOff x="1139" y="1226"/>
            <a:chExt cx="1324" cy="2306"/>
          </a:xfrm>
        </p:grpSpPr>
        <p:sp>
          <p:nvSpPr>
            <p:cNvPr id="7225" name="Line 3"/>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7226" name="Text Box 4"/>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3" name="Group 5"/>
          <p:cNvGrpSpPr>
            <a:grpSpLocks/>
          </p:cNvGrpSpPr>
          <p:nvPr/>
        </p:nvGrpSpPr>
        <p:grpSpPr bwMode="auto">
          <a:xfrm>
            <a:off x="1327150" y="1944688"/>
            <a:ext cx="3367088" cy="3665537"/>
            <a:chOff x="836" y="1225"/>
            <a:chExt cx="2121" cy="2309"/>
          </a:xfrm>
        </p:grpSpPr>
        <p:sp>
          <p:nvSpPr>
            <p:cNvPr id="7223" name="Line 6"/>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7224" name="Text Box 7"/>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grpSp>
        <p:nvGrpSpPr>
          <p:cNvPr id="4" name="Group 8"/>
          <p:cNvGrpSpPr>
            <a:grpSpLocks/>
          </p:cNvGrpSpPr>
          <p:nvPr/>
        </p:nvGrpSpPr>
        <p:grpSpPr bwMode="auto">
          <a:xfrm>
            <a:off x="277813" y="1444625"/>
            <a:ext cx="5513387" cy="4886325"/>
            <a:chOff x="175" y="910"/>
            <a:chExt cx="3473" cy="3078"/>
          </a:xfrm>
        </p:grpSpPr>
        <p:graphicFrame>
          <p:nvGraphicFramePr>
            <p:cNvPr id="7170" name="Object 9"/>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21" name="Text Box 10"/>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7222" name="Text Box 11"/>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sp>
        <p:nvSpPr>
          <p:cNvPr id="113676" name="Rectangle 12"/>
          <p:cNvSpPr>
            <a:spLocks noGrp="1" noChangeArrowheads="1"/>
          </p:cNvSpPr>
          <p:nvPr>
            <p:ph type="title" idx="4294967295"/>
          </p:nvPr>
        </p:nvSpPr>
        <p:spPr>
          <a:xfrm>
            <a:off x="569913" y="284163"/>
            <a:ext cx="6103937" cy="622300"/>
          </a:xfrm>
        </p:spPr>
        <p:txBody>
          <a:bodyPr/>
          <a:lstStyle/>
          <a:p>
            <a:pPr algn="l" eaLnBrk="1" hangingPunct="1"/>
            <a:r>
              <a:rPr lang="en-US" sz="3100">
                <a:solidFill>
                  <a:srgbClr val="CC0000"/>
                </a:solidFill>
              </a:rPr>
              <a:t>Equilibrium price:</a:t>
            </a:r>
          </a:p>
        </p:txBody>
      </p:sp>
      <p:graphicFrame>
        <p:nvGraphicFramePr>
          <p:cNvPr id="113677" name="Group 13"/>
          <p:cNvGraphicFramePr>
            <a:graphicFrameLocks noGrp="1"/>
          </p:cNvGraphicFramePr>
          <p:nvPr>
            <p:extLst>
              <p:ext uri="{D42A27DB-BD31-4B8C-83A1-F6EECF244321}">
                <p14:modId xmlns:p14="http://schemas.microsoft.com/office/powerpoint/2010/main" val="569627655"/>
              </p:ext>
            </p:extLst>
          </p:nvPr>
        </p:nvGraphicFramePr>
        <p:xfrm>
          <a:off x="6173788" y="2070100"/>
          <a:ext cx="2293937" cy="3659189"/>
        </p:xfrm>
        <a:graphic>
          <a:graphicData uri="http://schemas.openxmlformats.org/drawingml/2006/table">
            <a:tbl>
              <a:tblPr/>
              <a:tblGrid>
                <a:gridCol w="70167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722312">
                  <a:extLst>
                    <a:ext uri="{9D8B030D-6E8A-4147-A177-3AD203B41FA5}">
                      <a16:colId xmlns:a16="http://schemas.microsoft.com/office/drawing/2014/main" val="20002"/>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P</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S</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
        <p:nvSpPr>
          <p:cNvPr id="113731" name="Text Box 67"/>
          <p:cNvSpPr txBox="1">
            <a:spLocks noChangeArrowheads="1"/>
          </p:cNvSpPr>
          <p:nvPr/>
        </p:nvSpPr>
        <p:spPr bwMode="auto">
          <a:xfrm>
            <a:off x="1522413" y="754063"/>
            <a:ext cx="6432550"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the price that equates quantity supplied with quantity demanded</a:t>
            </a:r>
          </a:p>
        </p:txBody>
      </p:sp>
      <p:grpSp>
        <p:nvGrpSpPr>
          <p:cNvPr id="5" name="Group 68"/>
          <p:cNvGrpSpPr>
            <a:grpSpLocks/>
          </p:cNvGrpSpPr>
          <p:nvPr/>
        </p:nvGrpSpPr>
        <p:grpSpPr bwMode="auto">
          <a:xfrm>
            <a:off x="1319213" y="3833813"/>
            <a:ext cx="1676400" cy="1781175"/>
            <a:chOff x="831" y="2415"/>
            <a:chExt cx="1056" cy="1122"/>
          </a:xfrm>
        </p:grpSpPr>
        <p:grpSp>
          <p:nvGrpSpPr>
            <p:cNvPr id="6" name="Group 69"/>
            <p:cNvGrpSpPr>
              <a:grpSpLocks/>
            </p:cNvGrpSpPr>
            <p:nvPr/>
          </p:nvGrpSpPr>
          <p:grpSpPr bwMode="auto">
            <a:xfrm>
              <a:off x="831" y="2461"/>
              <a:ext cx="1013" cy="1076"/>
              <a:chOff x="357" y="2450"/>
              <a:chExt cx="795" cy="646"/>
            </a:xfrm>
          </p:grpSpPr>
          <p:sp>
            <p:nvSpPr>
              <p:cNvPr id="7219" name="Line 70"/>
              <p:cNvSpPr>
                <a:spLocks noChangeShapeType="1"/>
              </p:cNvSpPr>
              <p:nvPr/>
            </p:nvSpPr>
            <p:spPr bwMode="auto">
              <a:xfrm>
                <a:off x="357" y="2450"/>
                <a:ext cx="795" cy="0"/>
              </a:xfrm>
              <a:prstGeom prst="line">
                <a:avLst/>
              </a:prstGeom>
              <a:noFill/>
              <a:ln w="9525">
                <a:solidFill>
                  <a:srgbClr val="4D4D4D"/>
                </a:solidFill>
                <a:prstDash val="dash"/>
                <a:round/>
                <a:headEnd/>
                <a:tailEnd/>
              </a:ln>
            </p:spPr>
            <p:txBody>
              <a:bodyPr/>
              <a:lstStyle/>
              <a:p>
                <a:endParaRPr lang="en-US">
                  <a:latin typeface="Arial"/>
                  <a:cs typeface="Arial"/>
                </a:endParaRPr>
              </a:p>
            </p:txBody>
          </p:sp>
          <p:sp>
            <p:nvSpPr>
              <p:cNvPr id="7220" name="Line 71"/>
              <p:cNvSpPr>
                <a:spLocks noChangeShapeType="1"/>
              </p:cNvSpPr>
              <p:nvPr/>
            </p:nvSpPr>
            <p:spPr bwMode="auto">
              <a:xfrm>
                <a:off x="1152" y="2451"/>
                <a:ext cx="0" cy="645"/>
              </a:xfrm>
              <a:prstGeom prst="line">
                <a:avLst/>
              </a:prstGeom>
              <a:noFill/>
              <a:ln w="9525">
                <a:solidFill>
                  <a:srgbClr val="4D4D4D"/>
                </a:solidFill>
                <a:prstDash val="dash"/>
                <a:round/>
                <a:headEnd/>
                <a:tailEnd/>
              </a:ln>
            </p:spPr>
            <p:txBody>
              <a:bodyPr/>
              <a:lstStyle/>
              <a:p>
                <a:endParaRPr lang="en-US">
                  <a:latin typeface="Arial"/>
                  <a:cs typeface="Arial"/>
                </a:endParaRPr>
              </a:p>
            </p:txBody>
          </p:sp>
        </p:grpSp>
        <p:sp>
          <p:nvSpPr>
            <p:cNvPr id="7218" name="Oval 72"/>
            <p:cNvSpPr>
              <a:spLocks noChangeArrowheads="1"/>
            </p:cNvSpPr>
            <p:nvPr/>
          </p:nvSpPr>
          <p:spPr bwMode="auto">
            <a:xfrm>
              <a:off x="1799" y="241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7" name="Group 73"/>
          <p:cNvGrpSpPr>
            <a:grpSpLocks/>
          </p:cNvGrpSpPr>
          <p:nvPr/>
        </p:nvGrpSpPr>
        <p:grpSpPr bwMode="auto">
          <a:xfrm>
            <a:off x="309563" y="3702050"/>
            <a:ext cx="6419850" cy="727075"/>
            <a:chOff x="195" y="2332"/>
            <a:chExt cx="4044" cy="458"/>
          </a:xfrm>
        </p:grpSpPr>
        <p:sp>
          <p:nvSpPr>
            <p:cNvPr id="7215" name="Rectangle 74"/>
            <p:cNvSpPr>
              <a:spLocks noChangeArrowheads="1"/>
            </p:cNvSpPr>
            <p:nvPr/>
          </p:nvSpPr>
          <p:spPr bwMode="auto">
            <a:xfrm>
              <a:off x="195" y="2332"/>
              <a:ext cx="529" cy="242"/>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sp>
          <p:nvSpPr>
            <p:cNvPr id="7216" name="Rectangle 75"/>
            <p:cNvSpPr>
              <a:spLocks noChangeArrowheads="1"/>
            </p:cNvSpPr>
            <p:nvPr/>
          </p:nvSpPr>
          <p:spPr bwMode="auto">
            <a:xfrm>
              <a:off x="3979" y="2552"/>
              <a:ext cx="260" cy="238"/>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grpSp>
      <p:sp>
        <p:nvSpPr>
          <p:cNvPr id="7214"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34145197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6"/>
                                        </p:tgtEl>
                                        <p:attrNameLst>
                                          <p:attrName>style.visibility</p:attrName>
                                        </p:attrNameLst>
                                      </p:cBhvr>
                                      <p:to>
                                        <p:strVal val="visible"/>
                                      </p:to>
                                    </p:set>
                                    <p:animEffect transition="in" filter="wipe(left)">
                                      <p:cBhvr>
                                        <p:cTn id="7" dur="500"/>
                                        <p:tgtEl>
                                          <p:spTgt spid="11367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3731"/>
                                        </p:tgtEl>
                                        <p:attrNameLst>
                                          <p:attrName>style.visibility</p:attrName>
                                        </p:attrNameLst>
                                      </p:cBhvr>
                                      <p:to>
                                        <p:strVal val="visible"/>
                                      </p:to>
                                    </p:set>
                                    <p:animEffect transition="in" filter="wipe(left)">
                                      <p:cBhvr>
                                        <p:cTn id="10" dur="500"/>
                                        <p:tgtEl>
                                          <p:spTgt spid="1137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6" grpId="0"/>
      <p:bldP spid="1137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808163" y="1946275"/>
            <a:ext cx="2101850" cy="3660775"/>
            <a:chOff x="1139" y="1226"/>
            <a:chExt cx="1324" cy="2306"/>
          </a:xfrm>
        </p:grpSpPr>
        <p:sp>
          <p:nvSpPr>
            <p:cNvPr id="8249" name="Line 3"/>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8250" name="Text Box 4"/>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3" name="Group 5"/>
          <p:cNvGrpSpPr>
            <a:grpSpLocks/>
          </p:cNvGrpSpPr>
          <p:nvPr/>
        </p:nvGrpSpPr>
        <p:grpSpPr bwMode="auto">
          <a:xfrm>
            <a:off x="1327150" y="1944688"/>
            <a:ext cx="3367088" cy="3665537"/>
            <a:chOff x="836" y="1225"/>
            <a:chExt cx="2121" cy="2309"/>
          </a:xfrm>
        </p:grpSpPr>
        <p:sp>
          <p:nvSpPr>
            <p:cNvPr id="8247" name="Line 6"/>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8248" name="Text Box 7"/>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grpSp>
        <p:nvGrpSpPr>
          <p:cNvPr id="4" name="Group 8"/>
          <p:cNvGrpSpPr>
            <a:grpSpLocks/>
          </p:cNvGrpSpPr>
          <p:nvPr/>
        </p:nvGrpSpPr>
        <p:grpSpPr bwMode="auto">
          <a:xfrm>
            <a:off x="277813" y="1444625"/>
            <a:ext cx="5513387" cy="4886325"/>
            <a:chOff x="175" y="910"/>
            <a:chExt cx="3473" cy="3078"/>
          </a:xfrm>
        </p:grpSpPr>
        <p:graphicFrame>
          <p:nvGraphicFramePr>
            <p:cNvPr id="8194" name="Object 9"/>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45" name="Text Box 10"/>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8246" name="Text Box 11"/>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sp>
        <p:nvSpPr>
          <p:cNvPr id="114700" name="Rectangle 12"/>
          <p:cNvSpPr>
            <a:spLocks noGrp="1" noChangeArrowheads="1"/>
          </p:cNvSpPr>
          <p:nvPr>
            <p:ph type="title" idx="4294967295"/>
          </p:nvPr>
        </p:nvSpPr>
        <p:spPr>
          <a:xfrm>
            <a:off x="571500" y="280988"/>
            <a:ext cx="6586538" cy="622300"/>
          </a:xfrm>
        </p:spPr>
        <p:txBody>
          <a:bodyPr/>
          <a:lstStyle/>
          <a:p>
            <a:pPr algn="l" eaLnBrk="1" hangingPunct="1"/>
            <a:r>
              <a:rPr lang="en-US" sz="3100">
                <a:solidFill>
                  <a:srgbClr val="CC0000"/>
                </a:solidFill>
              </a:rPr>
              <a:t>Equilibrium quantity:</a:t>
            </a:r>
          </a:p>
        </p:txBody>
      </p:sp>
      <p:graphicFrame>
        <p:nvGraphicFramePr>
          <p:cNvPr id="114701" name="Group 13"/>
          <p:cNvGraphicFramePr>
            <a:graphicFrameLocks noGrp="1"/>
          </p:cNvGraphicFramePr>
          <p:nvPr>
            <p:extLst>
              <p:ext uri="{D42A27DB-BD31-4B8C-83A1-F6EECF244321}">
                <p14:modId xmlns:p14="http://schemas.microsoft.com/office/powerpoint/2010/main" val="2004185470"/>
              </p:ext>
            </p:extLst>
          </p:nvPr>
        </p:nvGraphicFramePr>
        <p:xfrm>
          <a:off x="6173788" y="2070100"/>
          <a:ext cx="2293937" cy="3659189"/>
        </p:xfrm>
        <a:graphic>
          <a:graphicData uri="http://schemas.openxmlformats.org/drawingml/2006/table">
            <a:tbl>
              <a:tblPr/>
              <a:tblGrid>
                <a:gridCol w="70167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722312">
                  <a:extLst>
                    <a:ext uri="{9D8B030D-6E8A-4147-A177-3AD203B41FA5}">
                      <a16:colId xmlns:a16="http://schemas.microsoft.com/office/drawing/2014/main" val="20002"/>
                    </a:ext>
                  </a:extLst>
                </a:gridCol>
              </a:tblGrid>
              <a:tr h="508000">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P</a:t>
                      </a:r>
                    </a:p>
                  </a:txBody>
                  <a:tcPr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1" i="1" u="none" strike="noStrike" cap="none" normalizeH="0" baseline="30000">
                          <a:ln>
                            <a:noFill/>
                          </a:ln>
                          <a:solidFill>
                            <a:schemeClr val="tx1"/>
                          </a:solidFill>
                          <a:effectLst/>
                          <a:latin typeface="Arial" charset="0"/>
                        </a:rPr>
                        <a:t>S</a:t>
                      </a:r>
                    </a:p>
                  </a:txBody>
                  <a:tcPr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4</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4492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25</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4508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tc>
                  <a:txBody>
                    <a:bodyPr/>
                    <a:lstStyle/>
                    <a:p>
                      <a:pPr marL="0" marR="0" lvl="0" indent="0" algn="l"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a:t>
                      </a:r>
                    </a:p>
                  </a:txBody>
                  <a:tcPr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
        <p:nvSpPr>
          <p:cNvPr id="114755" name="Text Box 67"/>
          <p:cNvSpPr txBox="1">
            <a:spLocks noChangeArrowheads="1"/>
          </p:cNvSpPr>
          <p:nvPr/>
        </p:nvSpPr>
        <p:spPr bwMode="auto">
          <a:xfrm>
            <a:off x="1512888" y="758825"/>
            <a:ext cx="6262334" cy="923330"/>
          </a:xfrm>
          <a:prstGeom prst="rect">
            <a:avLst/>
          </a:prstGeom>
          <a:noFill/>
          <a:ln w="9525">
            <a:noFill/>
            <a:miter lim="800000"/>
            <a:headEnd/>
            <a:tailEnd/>
          </a:ln>
        </p:spPr>
        <p:txBody>
          <a:bodyPr wrap="square">
            <a:spAutoFit/>
          </a:bodyPr>
          <a:lstStyle/>
          <a:p>
            <a:pPr>
              <a:spcBef>
                <a:spcPct val="50000"/>
              </a:spcBef>
            </a:pPr>
            <a:r>
              <a:rPr lang="en-US" sz="2700" dirty="0">
                <a:latin typeface="Arial"/>
                <a:cs typeface="Arial"/>
              </a:rPr>
              <a:t>the quantity supplied and demanded at the equilibrium price</a:t>
            </a:r>
          </a:p>
        </p:txBody>
      </p:sp>
      <p:grpSp>
        <p:nvGrpSpPr>
          <p:cNvPr id="5" name="Group 68"/>
          <p:cNvGrpSpPr>
            <a:grpSpLocks/>
          </p:cNvGrpSpPr>
          <p:nvPr/>
        </p:nvGrpSpPr>
        <p:grpSpPr bwMode="auto">
          <a:xfrm>
            <a:off x="1319213" y="3833813"/>
            <a:ext cx="1676400" cy="1781175"/>
            <a:chOff x="831" y="2415"/>
            <a:chExt cx="1056" cy="1122"/>
          </a:xfrm>
        </p:grpSpPr>
        <p:grpSp>
          <p:nvGrpSpPr>
            <p:cNvPr id="6" name="Group 69"/>
            <p:cNvGrpSpPr>
              <a:grpSpLocks/>
            </p:cNvGrpSpPr>
            <p:nvPr/>
          </p:nvGrpSpPr>
          <p:grpSpPr bwMode="auto">
            <a:xfrm>
              <a:off x="831" y="2461"/>
              <a:ext cx="1013" cy="1076"/>
              <a:chOff x="357" y="2450"/>
              <a:chExt cx="795" cy="646"/>
            </a:xfrm>
          </p:grpSpPr>
          <p:sp>
            <p:nvSpPr>
              <p:cNvPr id="8243" name="Line 70"/>
              <p:cNvSpPr>
                <a:spLocks noChangeShapeType="1"/>
              </p:cNvSpPr>
              <p:nvPr/>
            </p:nvSpPr>
            <p:spPr bwMode="auto">
              <a:xfrm>
                <a:off x="357" y="2450"/>
                <a:ext cx="795" cy="0"/>
              </a:xfrm>
              <a:prstGeom prst="line">
                <a:avLst/>
              </a:prstGeom>
              <a:noFill/>
              <a:ln w="9525">
                <a:solidFill>
                  <a:srgbClr val="4D4D4D"/>
                </a:solidFill>
                <a:prstDash val="dash"/>
                <a:round/>
                <a:headEnd/>
                <a:tailEnd/>
              </a:ln>
            </p:spPr>
            <p:txBody>
              <a:bodyPr/>
              <a:lstStyle/>
              <a:p>
                <a:endParaRPr lang="en-US">
                  <a:latin typeface="Arial"/>
                  <a:cs typeface="Arial"/>
                </a:endParaRPr>
              </a:p>
            </p:txBody>
          </p:sp>
          <p:sp>
            <p:nvSpPr>
              <p:cNvPr id="8244" name="Line 71"/>
              <p:cNvSpPr>
                <a:spLocks noChangeShapeType="1"/>
              </p:cNvSpPr>
              <p:nvPr/>
            </p:nvSpPr>
            <p:spPr bwMode="auto">
              <a:xfrm>
                <a:off x="1152" y="2451"/>
                <a:ext cx="0" cy="645"/>
              </a:xfrm>
              <a:prstGeom prst="line">
                <a:avLst/>
              </a:prstGeom>
              <a:noFill/>
              <a:ln w="9525">
                <a:solidFill>
                  <a:srgbClr val="4D4D4D"/>
                </a:solidFill>
                <a:prstDash val="dash"/>
                <a:round/>
                <a:headEnd/>
                <a:tailEnd/>
              </a:ln>
            </p:spPr>
            <p:txBody>
              <a:bodyPr/>
              <a:lstStyle/>
              <a:p>
                <a:endParaRPr lang="en-US">
                  <a:latin typeface="Arial"/>
                  <a:cs typeface="Arial"/>
                </a:endParaRPr>
              </a:p>
            </p:txBody>
          </p:sp>
        </p:grpSp>
        <p:sp>
          <p:nvSpPr>
            <p:cNvPr id="8242" name="Oval 72"/>
            <p:cNvSpPr>
              <a:spLocks noChangeArrowheads="1"/>
            </p:cNvSpPr>
            <p:nvPr/>
          </p:nvSpPr>
          <p:spPr bwMode="auto">
            <a:xfrm>
              <a:off x="1799" y="241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7" name="Group 73"/>
          <p:cNvGrpSpPr>
            <a:grpSpLocks/>
          </p:cNvGrpSpPr>
          <p:nvPr/>
        </p:nvGrpSpPr>
        <p:grpSpPr bwMode="auto">
          <a:xfrm>
            <a:off x="2708275" y="4051300"/>
            <a:ext cx="5672138" cy="2168525"/>
            <a:chOff x="1706" y="2552"/>
            <a:chExt cx="3573" cy="1366"/>
          </a:xfrm>
        </p:grpSpPr>
        <p:sp>
          <p:nvSpPr>
            <p:cNvPr id="8239" name="Rectangle 74"/>
            <p:cNvSpPr>
              <a:spLocks noChangeArrowheads="1"/>
            </p:cNvSpPr>
            <p:nvPr/>
          </p:nvSpPr>
          <p:spPr bwMode="auto">
            <a:xfrm>
              <a:off x="1706" y="3676"/>
              <a:ext cx="278" cy="242"/>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sp>
          <p:nvSpPr>
            <p:cNvPr id="8240" name="Rectangle 75"/>
            <p:cNvSpPr>
              <a:spLocks noChangeArrowheads="1"/>
            </p:cNvSpPr>
            <p:nvPr/>
          </p:nvSpPr>
          <p:spPr bwMode="auto">
            <a:xfrm>
              <a:off x="4433" y="2552"/>
              <a:ext cx="846" cy="238"/>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grpSp>
      <p:sp>
        <p:nvSpPr>
          <p:cNvPr id="8238"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16747776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4700"/>
                                        </p:tgtEl>
                                        <p:attrNameLst>
                                          <p:attrName>style.visibility</p:attrName>
                                        </p:attrNameLst>
                                      </p:cBhvr>
                                      <p:to>
                                        <p:strVal val="visible"/>
                                      </p:to>
                                    </p:set>
                                    <p:animEffect transition="in" filter="wipe(left)">
                                      <p:cBhvr>
                                        <p:cTn id="7" dur="500"/>
                                        <p:tgtEl>
                                          <p:spTgt spid="11470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4755"/>
                                        </p:tgtEl>
                                        <p:attrNameLst>
                                          <p:attrName>style.visibility</p:attrName>
                                        </p:attrNameLst>
                                      </p:cBhvr>
                                      <p:to>
                                        <p:strVal val="visible"/>
                                      </p:to>
                                    </p:set>
                                    <p:animEffect transition="in" filter="wipe(left)">
                                      <p:cBhvr>
                                        <p:cTn id="10" dur="500"/>
                                        <p:tgtEl>
                                          <p:spTgt spid="11475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0" grpId="0"/>
      <p:bldP spid="1147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9218"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44"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9245"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grpSp>
        <p:nvGrpSpPr>
          <p:cNvPr id="3" name="Group 6"/>
          <p:cNvGrpSpPr>
            <a:grpSpLocks/>
          </p:cNvGrpSpPr>
          <p:nvPr/>
        </p:nvGrpSpPr>
        <p:grpSpPr bwMode="auto">
          <a:xfrm>
            <a:off x="1808163" y="1946275"/>
            <a:ext cx="2101850" cy="3660775"/>
            <a:chOff x="1139" y="1226"/>
            <a:chExt cx="1324" cy="2306"/>
          </a:xfrm>
        </p:grpSpPr>
        <p:sp>
          <p:nvSpPr>
            <p:cNvPr id="9242" name="Line 7"/>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9243" name="Text Box 8"/>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9"/>
          <p:cNvGrpSpPr>
            <a:grpSpLocks/>
          </p:cNvGrpSpPr>
          <p:nvPr/>
        </p:nvGrpSpPr>
        <p:grpSpPr bwMode="auto">
          <a:xfrm>
            <a:off x="1327150" y="1944688"/>
            <a:ext cx="3367088" cy="3665537"/>
            <a:chOff x="836" y="1225"/>
            <a:chExt cx="2121" cy="2309"/>
          </a:xfrm>
        </p:grpSpPr>
        <p:sp>
          <p:nvSpPr>
            <p:cNvPr id="9240" name="Line 10"/>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9241" name="Text Box 11"/>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15724" name="Line 12"/>
          <p:cNvSpPr>
            <a:spLocks noChangeShapeType="1"/>
          </p:cNvSpPr>
          <p:nvPr/>
        </p:nvSpPr>
        <p:spPr bwMode="auto">
          <a:xfrm>
            <a:off x="1319213" y="2767013"/>
            <a:ext cx="2681287" cy="0"/>
          </a:xfrm>
          <a:prstGeom prst="line">
            <a:avLst/>
          </a:prstGeom>
          <a:noFill/>
          <a:ln w="12700">
            <a:solidFill>
              <a:srgbClr val="FF0000"/>
            </a:solidFill>
            <a:prstDash val="dash"/>
            <a:round/>
            <a:headEnd/>
            <a:tailEnd/>
          </a:ln>
        </p:spPr>
        <p:txBody>
          <a:bodyPr/>
          <a:lstStyle/>
          <a:p>
            <a:endParaRPr lang="en-US">
              <a:latin typeface="Arial"/>
              <a:cs typeface="Arial"/>
            </a:endParaRPr>
          </a:p>
        </p:txBody>
      </p:sp>
      <p:grpSp>
        <p:nvGrpSpPr>
          <p:cNvPr id="5" name="Group 13"/>
          <p:cNvGrpSpPr>
            <a:grpSpLocks/>
          </p:cNvGrpSpPr>
          <p:nvPr/>
        </p:nvGrpSpPr>
        <p:grpSpPr bwMode="auto">
          <a:xfrm>
            <a:off x="2212975" y="2695575"/>
            <a:ext cx="139700" cy="2908300"/>
            <a:chOff x="1394" y="1698"/>
            <a:chExt cx="88" cy="1832"/>
          </a:xfrm>
        </p:grpSpPr>
        <p:sp>
          <p:nvSpPr>
            <p:cNvPr id="9238" name="Line 14"/>
            <p:cNvSpPr>
              <a:spLocks noChangeShapeType="1"/>
            </p:cNvSpPr>
            <p:nvPr/>
          </p:nvSpPr>
          <p:spPr bwMode="auto">
            <a:xfrm>
              <a:off x="1438" y="1744"/>
              <a:ext cx="0" cy="1786"/>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9239" name="Oval 15"/>
            <p:cNvSpPr>
              <a:spLocks noChangeArrowheads="1"/>
            </p:cNvSpPr>
            <p:nvPr/>
          </p:nvSpPr>
          <p:spPr bwMode="auto">
            <a:xfrm>
              <a:off x="1394" y="169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15728" name="Rectangle 16"/>
          <p:cNvSpPr>
            <a:spLocks noGrp="1" noChangeArrowheads="1"/>
          </p:cNvSpPr>
          <p:nvPr>
            <p:ph type="title" idx="4294967295"/>
          </p:nvPr>
        </p:nvSpPr>
        <p:spPr>
          <a:xfrm>
            <a:off x="571500" y="252413"/>
            <a:ext cx="6586538" cy="622300"/>
          </a:xfrm>
        </p:spPr>
        <p:txBody>
          <a:bodyPr/>
          <a:lstStyle/>
          <a:p>
            <a:pPr algn="l" eaLnBrk="1" hangingPunct="1"/>
            <a:r>
              <a:rPr lang="en-US" sz="3100">
                <a:solidFill>
                  <a:srgbClr val="CC0000"/>
                </a:solidFill>
              </a:rPr>
              <a:t>Surplus</a:t>
            </a:r>
            <a:r>
              <a:rPr lang="en-US" sz="3100">
                <a:solidFill>
                  <a:schemeClr val="tx1"/>
                </a:solidFill>
              </a:rPr>
              <a:t> (a.k.a. excess supply):</a:t>
            </a:r>
          </a:p>
        </p:txBody>
      </p:sp>
      <p:sp>
        <p:nvSpPr>
          <p:cNvPr id="115729" name="Text Box 17"/>
          <p:cNvSpPr txBox="1">
            <a:spLocks noChangeArrowheads="1"/>
          </p:cNvSpPr>
          <p:nvPr/>
        </p:nvSpPr>
        <p:spPr bwMode="auto">
          <a:xfrm>
            <a:off x="1512888" y="715963"/>
            <a:ext cx="6562725"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when quantity supplied is greater than quantity demanded</a:t>
            </a:r>
          </a:p>
        </p:txBody>
      </p:sp>
      <p:sp>
        <p:nvSpPr>
          <p:cNvPr id="115730" name="AutoShape 18"/>
          <p:cNvSpPr>
            <a:spLocks/>
          </p:cNvSpPr>
          <p:nvPr/>
        </p:nvSpPr>
        <p:spPr bwMode="auto">
          <a:xfrm rot="5400000">
            <a:off x="3029744" y="1705769"/>
            <a:ext cx="220662" cy="1714500"/>
          </a:xfrm>
          <a:prstGeom prst="leftBrace">
            <a:avLst>
              <a:gd name="adj1" fmla="val 64748"/>
              <a:gd name="adj2" fmla="val 50000"/>
            </a:avLst>
          </a:prstGeom>
          <a:noFill/>
          <a:ln w="19050">
            <a:solidFill>
              <a:srgbClr val="990000"/>
            </a:solidFill>
            <a:round/>
            <a:headEnd/>
            <a:tailEnd/>
          </a:ln>
        </p:spPr>
        <p:txBody>
          <a:bodyPr wrap="none" anchor="ctr"/>
          <a:lstStyle/>
          <a:p>
            <a:endParaRPr lang="en-US">
              <a:latin typeface="Arial"/>
              <a:cs typeface="Arial"/>
            </a:endParaRPr>
          </a:p>
        </p:txBody>
      </p:sp>
      <p:sp>
        <p:nvSpPr>
          <p:cNvPr id="115731" name="Text Box 19"/>
          <p:cNvSpPr txBox="1">
            <a:spLocks noChangeArrowheads="1"/>
          </p:cNvSpPr>
          <p:nvPr/>
        </p:nvSpPr>
        <p:spPr bwMode="auto">
          <a:xfrm>
            <a:off x="2428875" y="1924050"/>
            <a:ext cx="1501775" cy="488950"/>
          </a:xfrm>
          <a:prstGeom prst="rect">
            <a:avLst/>
          </a:prstGeom>
          <a:solidFill>
            <a:srgbClr val="CCFFCC"/>
          </a:solidFill>
          <a:ln w="9525">
            <a:noFill/>
            <a:miter lim="800000"/>
            <a:headEnd/>
            <a:tailEnd/>
          </a:ln>
        </p:spPr>
        <p:txBody>
          <a:bodyPr>
            <a:spAutoFit/>
          </a:bodyPr>
          <a:lstStyle/>
          <a:p>
            <a:pPr algn="ctr">
              <a:spcBef>
                <a:spcPct val="50000"/>
              </a:spcBef>
            </a:pPr>
            <a:r>
              <a:rPr lang="en-US" sz="2600" b="1" i="1">
                <a:latin typeface="Arial"/>
                <a:cs typeface="Arial"/>
              </a:rPr>
              <a:t>Surplus</a:t>
            </a:r>
          </a:p>
        </p:txBody>
      </p:sp>
      <p:sp>
        <p:nvSpPr>
          <p:cNvPr id="115732" name="Text Box 20"/>
          <p:cNvSpPr txBox="1">
            <a:spLocks noChangeArrowheads="1"/>
          </p:cNvSpPr>
          <p:nvPr/>
        </p:nvSpPr>
        <p:spPr bwMode="auto">
          <a:xfrm>
            <a:off x="5476875" y="1714500"/>
            <a:ext cx="2257425"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Example: </a:t>
            </a:r>
            <a:br>
              <a:rPr lang="en-US" sz="2600">
                <a:latin typeface="Arial"/>
                <a:cs typeface="Arial"/>
              </a:rPr>
            </a:br>
            <a:r>
              <a:rPr lang="en-US" sz="2600">
                <a:latin typeface="Arial"/>
                <a:cs typeface="Arial"/>
              </a:rPr>
              <a:t>If  </a:t>
            </a:r>
            <a:r>
              <a:rPr lang="en-US" sz="2600" b="1" i="1">
                <a:latin typeface="Arial"/>
                <a:cs typeface="Arial"/>
              </a:rPr>
              <a:t>P</a:t>
            </a:r>
            <a:r>
              <a:rPr lang="en-US" sz="2600">
                <a:latin typeface="Arial"/>
                <a:cs typeface="Arial"/>
              </a:rPr>
              <a:t>  =  $5, </a:t>
            </a:r>
          </a:p>
        </p:txBody>
      </p:sp>
      <p:sp>
        <p:nvSpPr>
          <p:cNvPr id="115733" name="Text Box 21"/>
          <p:cNvSpPr txBox="1">
            <a:spLocks noChangeArrowheads="1"/>
          </p:cNvSpPr>
          <p:nvPr/>
        </p:nvSpPr>
        <p:spPr bwMode="auto">
          <a:xfrm>
            <a:off x="5468938" y="2647950"/>
            <a:ext cx="2862262"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then</a:t>
            </a:r>
            <a:br>
              <a:rPr lang="en-US" sz="2600">
                <a:latin typeface="Arial"/>
                <a:cs typeface="Arial"/>
              </a:rPr>
            </a:br>
            <a:r>
              <a:rPr lang="en-US" sz="2600">
                <a:latin typeface="Arial"/>
                <a:cs typeface="Arial"/>
              </a:rPr>
              <a:t>   </a:t>
            </a:r>
            <a:r>
              <a:rPr lang="en-US" sz="2600" b="1" i="1">
                <a:latin typeface="Arial"/>
                <a:cs typeface="Arial"/>
              </a:rPr>
              <a:t>Q</a:t>
            </a:r>
            <a:r>
              <a:rPr lang="en-US" sz="2600" b="1" i="1" baseline="30000">
                <a:latin typeface="Arial"/>
                <a:cs typeface="Arial"/>
              </a:rPr>
              <a:t>D</a:t>
            </a:r>
            <a:r>
              <a:rPr lang="en-US" sz="2600">
                <a:latin typeface="Arial"/>
                <a:cs typeface="Arial"/>
              </a:rPr>
              <a:t>  =  9 lattes</a:t>
            </a:r>
          </a:p>
        </p:txBody>
      </p:sp>
      <p:sp>
        <p:nvSpPr>
          <p:cNvPr id="115734" name="Text Box 22"/>
          <p:cNvSpPr txBox="1">
            <a:spLocks noChangeArrowheads="1"/>
          </p:cNvSpPr>
          <p:nvPr/>
        </p:nvSpPr>
        <p:spPr bwMode="auto">
          <a:xfrm>
            <a:off x="5478463" y="3586163"/>
            <a:ext cx="278765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and</a:t>
            </a:r>
            <a:br>
              <a:rPr lang="en-US" sz="2600">
                <a:latin typeface="Arial"/>
                <a:cs typeface="Arial"/>
              </a:rPr>
            </a:br>
            <a:r>
              <a:rPr lang="en-US" sz="2600">
                <a:latin typeface="Arial"/>
                <a:cs typeface="Arial"/>
              </a:rPr>
              <a:t>   </a:t>
            </a:r>
            <a:r>
              <a:rPr lang="en-US" sz="2600" b="1" i="1">
                <a:latin typeface="Arial"/>
                <a:cs typeface="Arial"/>
              </a:rPr>
              <a:t>Q</a:t>
            </a:r>
            <a:r>
              <a:rPr lang="en-US" sz="2600" b="1" i="1" baseline="30000">
                <a:latin typeface="Arial"/>
                <a:cs typeface="Arial"/>
              </a:rPr>
              <a:t>S</a:t>
            </a:r>
            <a:r>
              <a:rPr lang="en-US" sz="2600">
                <a:latin typeface="Arial"/>
                <a:cs typeface="Arial"/>
              </a:rPr>
              <a:t>  =  25 lattes</a:t>
            </a:r>
          </a:p>
        </p:txBody>
      </p:sp>
      <p:sp>
        <p:nvSpPr>
          <p:cNvPr id="115735" name="Text Box 23"/>
          <p:cNvSpPr txBox="1">
            <a:spLocks noChangeArrowheads="1"/>
          </p:cNvSpPr>
          <p:nvPr/>
        </p:nvSpPr>
        <p:spPr bwMode="auto">
          <a:xfrm>
            <a:off x="5472113" y="4502150"/>
            <a:ext cx="302260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resulting in a </a:t>
            </a:r>
            <a:br>
              <a:rPr lang="en-US" sz="2600">
                <a:latin typeface="Arial"/>
                <a:cs typeface="Arial"/>
              </a:rPr>
            </a:br>
            <a:r>
              <a:rPr lang="en-US" sz="2600">
                <a:latin typeface="Arial"/>
                <a:cs typeface="Arial"/>
              </a:rPr>
              <a:t>surplus of 16 lattes</a:t>
            </a:r>
          </a:p>
        </p:txBody>
      </p:sp>
      <p:grpSp>
        <p:nvGrpSpPr>
          <p:cNvPr id="6" name="Group 24"/>
          <p:cNvGrpSpPr>
            <a:grpSpLocks/>
          </p:cNvGrpSpPr>
          <p:nvPr/>
        </p:nvGrpSpPr>
        <p:grpSpPr bwMode="auto">
          <a:xfrm>
            <a:off x="3927475" y="2695575"/>
            <a:ext cx="139700" cy="2911475"/>
            <a:chOff x="2474" y="1698"/>
            <a:chExt cx="88" cy="1834"/>
          </a:xfrm>
        </p:grpSpPr>
        <p:sp>
          <p:nvSpPr>
            <p:cNvPr id="9236" name="Line 25"/>
            <p:cNvSpPr>
              <a:spLocks noChangeShapeType="1"/>
            </p:cNvSpPr>
            <p:nvPr/>
          </p:nvSpPr>
          <p:spPr bwMode="auto">
            <a:xfrm>
              <a:off x="2519" y="1744"/>
              <a:ext cx="0" cy="1788"/>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9237" name="Oval 26"/>
            <p:cNvSpPr>
              <a:spLocks noChangeArrowheads="1"/>
            </p:cNvSpPr>
            <p:nvPr/>
          </p:nvSpPr>
          <p:spPr bwMode="auto">
            <a:xfrm>
              <a:off x="2474" y="169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9235"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4113678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5728"/>
                                        </p:tgtEl>
                                        <p:attrNameLst>
                                          <p:attrName>style.visibility</p:attrName>
                                        </p:attrNameLst>
                                      </p:cBhvr>
                                      <p:to>
                                        <p:strVal val="visible"/>
                                      </p:to>
                                    </p:set>
                                    <p:animEffect transition="in" filter="wipe(left)">
                                      <p:cBhvr>
                                        <p:cTn id="7" dur="500"/>
                                        <p:tgtEl>
                                          <p:spTgt spid="1157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5729"/>
                                        </p:tgtEl>
                                        <p:attrNameLst>
                                          <p:attrName>style.visibility</p:attrName>
                                        </p:attrNameLst>
                                      </p:cBhvr>
                                      <p:to>
                                        <p:strVal val="visible"/>
                                      </p:to>
                                    </p:set>
                                    <p:animEffect transition="in" filter="wipe(left)">
                                      <p:cBhvr>
                                        <p:cTn id="10" dur="500"/>
                                        <p:tgtEl>
                                          <p:spTgt spid="1157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5732"/>
                                        </p:tgtEl>
                                        <p:attrNameLst>
                                          <p:attrName>style.visibility</p:attrName>
                                        </p:attrNameLst>
                                      </p:cBhvr>
                                      <p:to>
                                        <p:strVal val="visible"/>
                                      </p:to>
                                    </p:set>
                                    <p:animEffect transition="in" filter="wipe(left)">
                                      <p:cBhvr>
                                        <p:cTn id="15" dur="500"/>
                                        <p:tgtEl>
                                          <p:spTgt spid="11573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5724"/>
                                        </p:tgtEl>
                                        <p:attrNameLst>
                                          <p:attrName>style.visibility</p:attrName>
                                        </p:attrNameLst>
                                      </p:cBhvr>
                                      <p:to>
                                        <p:strVal val="visible"/>
                                      </p:to>
                                    </p:set>
                                    <p:animEffect transition="in" filter="wipe(left)">
                                      <p:cBhvr>
                                        <p:cTn id="18" dur="500"/>
                                        <p:tgtEl>
                                          <p:spTgt spid="11572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5733"/>
                                        </p:tgtEl>
                                        <p:attrNameLst>
                                          <p:attrName>style.visibility</p:attrName>
                                        </p:attrNameLst>
                                      </p:cBhvr>
                                      <p:to>
                                        <p:strVal val="visible"/>
                                      </p:to>
                                    </p:set>
                                    <p:animEffect transition="in" filter="wipe(left)">
                                      <p:cBhvr>
                                        <p:cTn id="23" dur="500"/>
                                        <p:tgtEl>
                                          <p:spTgt spid="115733"/>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5734"/>
                                        </p:tgtEl>
                                        <p:attrNameLst>
                                          <p:attrName>style.visibility</p:attrName>
                                        </p:attrNameLst>
                                      </p:cBhvr>
                                      <p:to>
                                        <p:strVal val="visible"/>
                                      </p:to>
                                    </p:set>
                                    <p:animEffect transition="in" filter="wipe(left)">
                                      <p:cBhvr>
                                        <p:cTn id="32" dur="500"/>
                                        <p:tgtEl>
                                          <p:spTgt spid="115734"/>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5735"/>
                                        </p:tgtEl>
                                        <p:attrNameLst>
                                          <p:attrName>style.visibility</p:attrName>
                                        </p:attrNameLst>
                                      </p:cBhvr>
                                      <p:to>
                                        <p:strVal val="visible"/>
                                      </p:to>
                                    </p:set>
                                    <p:animEffect transition="in" filter="wipe(left)">
                                      <p:cBhvr>
                                        <p:cTn id="41" dur="500"/>
                                        <p:tgtEl>
                                          <p:spTgt spid="115735"/>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15730"/>
                                        </p:tgtEl>
                                        <p:attrNameLst>
                                          <p:attrName>style.visibility</p:attrName>
                                        </p:attrNameLst>
                                      </p:cBhvr>
                                      <p:to>
                                        <p:strVal val="visible"/>
                                      </p:to>
                                    </p:set>
                                    <p:animEffect transition="in" filter="fade">
                                      <p:cBhvr>
                                        <p:cTn id="45" dur="500"/>
                                        <p:tgtEl>
                                          <p:spTgt spid="11573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5731"/>
                                        </p:tgtEl>
                                        <p:attrNameLst>
                                          <p:attrName>style.visibility</p:attrName>
                                        </p:attrNameLst>
                                      </p:cBhvr>
                                      <p:to>
                                        <p:strVal val="visible"/>
                                      </p:to>
                                    </p:set>
                                    <p:animEffect transition="in" filter="fade">
                                      <p:cBhvr>
                                        <p:cTn id="48" dur="500"/>
                                        <p:tgtEl>
                                          <p:spTgt spid="115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4" grpId="0" animBg="1"/>
      <p:bldP spid="115728" grpId="0"/>
      <p:bldP spid="115729" grpId="0"/>
      <p:bldP spid="115730" grpId="0" animBg="1"/>
      <p:bldP spid="115731" grpId="0" animBg="1"/>
      <p:bldP spid="115732" grpId="0"/>
      <p:bldP spid="115734" grpId="0"/>
      <p:bldP spid="11573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10242"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1"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10282"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sp>
        <p:nvSpPr>
          <p:cNvPr id="10246" name="Line 6"/>
          <p:cNvSpPr>
            <a:spLocks noChangeShapeType="1"/>
          </p:cNvSpPr>
          <p:nvPr/>
        </p:nvSpPr>
        <p:spPr bwMode="auto">
          <a:xfrm>
            <a:off x="1319213" y="2767013"/>
            <a:ext cx="2681287" cy="0"/>
          </a:xfrm>
          <a:prstGeom prst="line">
            <a:avLst/>
          </a:prstGeom>
          <a:noFill/>
          <a:ln w="12700">
            <a:solidFill>
              <a:srgbClr val="B2B2B2"/>
            </a:solidFill>
            <a:prstDash val="dash"/>
            <a:round/>
            <a:headEnd/>
            <a:tailEnd/>
          </a:ln>
        </p:spPr>
        <p:txBody>
          <a:bodyPr/>
          <a:lstStyle/>
          <a:p>
            <a:endParaRPr lang="en-US">
              <a:latin typeface="Arial"/>
              <a:cs typeface="Arial"/>
            </a:endParaRPr>
          </a:p>
        </p:txBody>
      </p:sp>
      <p:grpSp>
        <p:nvGrpSpPr>
          <p:cNvPr id="3" name="Group 7"/>
          <p:cNvGrpSpPr>
            <a:grpSpLocks/>
          </p:cNvGrpSpPr>
          <p:nvPr/>
        </p:nvGrpSpPr>
        <p:grpSpPr bwMode="auto">
          <a:xfrm>
            <a:off x="1808163" y="1946275"/>
            <a:ext cx="2101850" cy="3660775"/>
            <a:chOff x="1139" y="1226"/>
            <a:chExt cx="1324" cy="2306"/>
          </a:xfrm>
        </p:grpSpPr>
        <p:sp>
          <p:nvSpPr>
            <p:cNvPr id="10279" name="Line 8"/>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10280" name="Text Box 9"/>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10"/>
          <p:cNvGrpSpPr>
            <a:grpSpLocks/>
          </p:cNvGrpSpPr>
          <p:nvPr/>
        </p:nvGrpSpPr>
        <p:grpSpPr bwMode="auto">
          <a:xfrm>
            <a:off x="1327150" y="1944688"/>
            <a:ext cx="3367088" cy="3665537"/>
            <a:chOff x="836" y="1225"/>
            <a:chExt cx="2121" cy="2309"/>
          </a:xfrm>
        </p:grpSpPr>
        <p:sp>
          <p:nvSpPr>
            <p:cNvPr id="10277" name="Line 11"/>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10278" name="Text Box 12"/>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0249" name="Rectangle 13"/>
          <p:cNvSpPr>
            <a:spLocks noGrp="1" noChangeArrowheads="1"/>
          </p:cNvSpPr>
          <p:nvPr>
            <p:ph type="title" idx="4294967295"/>
          </p:nvPr>
        </p:nvSpPr>
        <p:spPr>
          <a:xfrm>
            <a:off x="571500" y="252413"/>
            <a:ext cx="6586538" cy="622300"/>
          </a:xfrm>
        </p:spPr>
        <p:txBody>
          <a:bodyPr/>
          <a:lstStyle/>
          <a:p>
            <a:pPr algn="l" eaLnBrk="1" hangingPunct="1"/>
            <a:r>
              <a:rPr lang="en-US" sz="3100">
                <a:solidFill>
                  <a:srgbClr val="CC0000"/>
                </a:solidFill>
              </a:rPr>
              <a:t>Surplus</a:t>
            </a:r>
            <a:r>
              <a:rPr lang="en-US" sz="3100">
                <a:solidFill>
                  <a:schemeClr val="tx1"/>
                </a:solidFill>
              </a:rPr>
              <a:t> (a.k.a. excess supply):</a:t>
            </a:r>
          </a:p>
        </p:txBody>
      </p:sp>
      <p:sp>
        <p:nvSpPr>
          <p:cNvPr id="10250" name="Text Box 14"/>
          <p:cNvSpPr txBox="1">
            <a:spLocks noChangeArrowheads="1"/>
          </p:cNvSpPr>
          <p:nvPr/>
        </p:nvSpPr>
        <p:spPr bwMode="auto">
          <a:xfrm>
            <a:off x="1512888" y="715963"/>
            <a:ext cx="6562725"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when quantity supplied is greater than quantity demanded</a:t>
            </a:r>
          </a:p>
        </p:txBody>
      </p:sp>
      <p:sp>
        <p:nvSpPr>
          <p:cNvPr id="10251" name="Line 15"/>
          <p:cNvSpPr>
            <a:spLocks noChangeShapeType="1"/>
          </p:cNvSpPr>
          <p:nvPr/>
        </p:nvSpPr>
        <p:spPr bwMode="auto">
          <a:xfrm>
            <a:off x="2282825" y="2768600"/>
            <a:ext cx="0" cy="2835275"/>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0252" name="Oval 16"/>
          <p:cNvSpPr>
            <a:spLocks noChangeArrowheads="1"/>
          </p:cNvSpPr>
          <p:nvPr/>
        </p:nvSpPr>
        <p:spPr bwMode="auto">
          <a:xfrm>
            <a:off x="2212975" y="2695575"/>
            <a:ext cx="139700" cy="138113"/>
          </a:xfrm>
          <a:prstGeom prst="ellipse">
            <a:avLst/>
          </a:prstGeom>
          <a:solidFill>
            <a:srgbClr val="B2B2B2"/>
          </a:solidFill>
          <a:ln w="9525">
            <a:noFill/>
            <a:prstDash val="dash"/>
            <a:round/>
            <a:headEnd/>
            <a:tailEnd/>
          </a:ln>
        </p:spPr>
        <p:txBody>
          <a:bodyPr wrap="none" anchor="ctr"/>
          <a:lstStyle/>
          <a:p>
            <a:endParaRPr lang="en-US">
              <a:latin typeface="Arial"/>
              <a:cs typeface="Arial"/>
            </a:endParaRPr>
          </a:p>
        </p:txBody>
      </p:sp>
      <p:sp>
        <p:nvSpPr>
          <p:cNvPr id="10253" name="Line 17"/>
          <p:cNvSpPr>
            <a:spLocks noChangeShapeType="1"/>
          </p:cNvSpPr>
          <p:nvPr/>
        </p:nvSpPr>
        <p:spPr bwMode="auto">
          <a:xfrm>
            <a:off x="3998913" y="2768600"/>
            <a:ext cx="0" cy="2838450"/>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0254" name="Oval 18"/>
          <p:cNvSpPr>
            <a:spLocks noChangeArrowheads="1"/>
          </p:cNvSpPr>
          <p:nvPr/>
        </p:nvSpPr>
        <p:spPr bwMode="auto">
          <a:xfrm>
            <a:off x="3927475" y="2695575"/>
            <a:ext cx="139700" cy="138113"/>
          </a:xfrm>
          <a:prstGeom prst="ellipse">
            <a:avLst/>
          </a:prstGeom>
          <a:solidFill>
            <a:srgbClr val="B2B2B2"/>
          </a:solidFill>
          <a:ln w="9525">
            <a:noFill/>
            <a:prstDash val="dash"/>
            <a:round/>
            <a:headEnd/>
            <a:tailEnd/>
          </a:ln>
        </p:spPr>
        <p:txBody>
          <a:bodyPr wrap="none" anchor="ctr"/>
          <a:lstStyle/>
          <a:p>
            <a:endParaRPr lang="en-US">
              <a:latin typeface="Arial"/>
              <a:cs typeface="Arial"/>
            </a:endParaRPr>
          </a:p>
        </p:txBody>
      </p:sp>
      <p:sp>
        <p:nvSpPr>
          <p:cNvPr id="10255" name="AutoShape 19"/>
          <p:cNvSpPr>
            <a:spLocks/>
          </p:cNvSpPr>
          <p:nvPr/>
        </p:nvSpPr>
        <p:spPr bwMode="auto">
          <a:xfrm rot="5400000">
            <a:off x="3029744" y="1705769"/>
            <a:ext cx="220662" cy="1714500"/>
          </a:xfrm>
          <a:prstGeom prst="leftBrace">
            <a:avLst>
              <a:gd name="adj1" fmla="val 64748"/>
              <a:gd name="adj2" fmla="val 50000"/>
            </a:avLst>
          </a:prstGeom>
          <a:noFill/>
          <a:ln w="19050">
            <a:solidFill>
              <a:srgbClr val="B2B2B2"/>
            </a:solidFill>
            <a:round/>
            <a:headEnd/>
            <a:tailEnd/>
          </a:ln>
        </p:spPr>
        <p:txBody>
          <a:bodyPr wrap="none" anchor="ctr"/>
          <a:lstStyle/>
          <a:p>
            <a:endParaRPr lang="en-US">
              <a:latin typeface="Arial"/>
              <a:cs typeface="Arial"/>
            </a:endParaRPr>
          </a:p>
        </p:txBody>
      </p:sp>
      <p:sp>
        <p:nvSpPr>
          <p:cNvPr id="116756" name="Text Box 20"/>
          <p:cNvSpPr txBox="1">
            <a:spLocks noChangeArrowheads="1"/>
          </p:cNvSpPr>
          <p:nvPr/>
        </p:nvSpPr>
        <p:spPr bwMode="auto">
          <a:xfrm>
            <a:off x="4960938" y="1782763"/>
            <a:ext cx="3968750" cy="1282700"/>
          </a:xfrm>
          <a:prstGeom prst="rect">
            <a:avLst/>
          </a:prstGeom>
          <a:noFill/>
          <a:ln w="9525">
            <a:noFill/>
            <a:miter lim="800000"/>
            <a:headEnd/>
            <a:tailEnd/>
          </a:ln>
        </p:spPr>
        <p:txBody>
          <a:bodyPr>
            <a:spAutoFit/>
          </a:bodyPr>
          <a:lstStyle/>
          <a:p>
            <a:pPr>
              <a:spcBef>
                <a:spcPct val="50000"/>
              </a:spcBef>
            </a:pPr>
            <a:r>
              <a:rPr lang="en-US" sz="2600">
                <a:latin typeface="Arial"/>
                <a:cs typeface="Arial"/>
              </a:rPr>
              <a:t>Facing a surplus, </a:t>
            </a:r>
            <a:br>
              <a:rPr lang="en-US" sz="2600">
                <a:latin typeface="Arial"/>
                <a:cs typeface="Arial"/>
              </a:rPr>
            </a:br>
            <a:r>
              <a:rPr lang="en-US" sz="2600">
                <a:latin typeface="Arial"/>
                <a:cs typeface="Arial"/>
              </a:rPr>
              <a:t>sellers try to increase sales by cutting price.</a:t>
            </a:r>
          </a:p>
        </p:txBody>
      </p:sp>
      <p:sp>
        <p:nvSpPr>
          <p:cNvPr id="116757" name="Text Box 21"/>
          <p:cNvSpPr txBox="1">
            <a:spLocks noChangeArrowheads="1"/>
          </p:cNvSpPr>
          <p:nvPr/>
        </p:nvSpPr>
        <p:spPr bwMode="auto">
          <a:xfrm>
            <a:off x="4962525" y="3155950"/>
            <a:ext cx="3122613"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This causes </a:t>
            </a:r>
            <a:br>
              <a:rPr lang="en-US" sz="2600">
                <a:latin typeface="Arial"/>
                <a:cs typeface="Arial"/>
              </a:rPr>
            </a:br>
            <a:r>
              <a:rPr lang="en-US" sz="2600" b="1" i="1">
                <a:latin typeface="Arial"/>
                <a:cs typeface="Arial"/>
              </a:rPr>
              <a:t>Q</a:t>
            </a:r>
            <a:r>
              <a:rPr lang="en-US" sz="2600" b="1" i="1" baseline="30000">
                <a:latin typeface="Arial"/>
                <a:cs typeface="Arial"/>
              </a:rPr>
              <a:t>D</a:t>
            </a:r>
            <a:r>
              <a:rPr lang="en-US" sz="2600">
                <a:latin typeface="Arial"/>
                <a:cs typeface="Arial"/>
              </a:rPr>
              <a:t> to rise</a:t>
            </a:r>
          </a:p>
        </p:txBody>
      </p:sp>
      <p:grpSp>
        <p:nvGrpSpPr>
          <p:cNvPr id="5" name="Group 22"/>
          <p:cNvGrpSpPr>
            <a:grpSpLocks/>
          </p:cNvGrpSpPr>
          <p:nvPr/>
        </p:nvGrpSpPr>
        <p:grpSpPr bwMode="auto">
          <a:xfrm>
            <a:off x="1320800" y="2770188"/>
            <a:ext cx="2152650" cy="558800"/>
            <a:chOff x="832" y="1745"/>
            <a:chExt cx="1356" cy="352"/>
          </a:xfrm>
        </p:grpSpPr>
        <p:sp>
          <p:nvSpPr>
            <p:cNvPr id="10275" name="Line 23"/>
            <p:cNvSpPr>
              <a:spLocks noChangeShapeType="1"/>
            </p:cNvSpPr>
            <p:nvPr/>
          </p:nvSpPr>
          <p:spPr bwMode="auto">
            <a:xfrm>
              <a:off x="833" y="1745"/>
              <a:ext cx="0" cy="35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sp>
          <p:nvSpPr>
            <p:cNvPr id="10276" name="Line 24"/>
            <p:cNvSpPr>
              <a:spLocks noChangeShapeType="1"/>
            </p:cNvSpPr>
            <p:nvPr/>
          </p:nvSpPr>
          <p:spPr bwMode="auto">
            <a:xfrm flipV="1">
              <a:off x="832" y="2096"/>
              <a:ext cx="1356" cy="1"/>
            </a:xfrm>
            <a:prstGeom prst="line">
              <a:avLst/>
            </a:prstGeom>
            <a:noFill/>
            <a:ln w="12700">
              <a:solidFill>
                <a:srgbClr val="FF0000"/>
              </a:solidFill>
              <a:prstDash val="dash"/>
              <a:round/>
              <a:headEnd/>
              <a:tailEnd/>
            </a:ln>
          </p:spPr>
          <p:txBody>
            <a:bodyPr/>
            <a:lstStyle/>
            <a:p>
              <a:endParaRPr lang="en-US">
                <a:latin typeface="Arial"/>
                <a:cs typeface="Arial"/>
              </a:endParaRPr>
            </a:p>
          </p:txBody>
        </p:sp>
      </p:grpSp>
      <p:grpSp>
        <p:nvGrpSpPr>
          <p:cNvPr id="6" name="Group 25"/>
          <p:cNvGrpSpPr>
            <a:grpSpLocks/>
          </p:cNvGrpSpPr>
          <p:nvPr/>
        </p:nvGrpSpPr>
        <p:grpSpPr bwMode="auto">
          <a:xfrm>
            <a:off x="2282825" y="3254375"/>
            <a:ext cx="377825" cy="2365375"/>
            <a:chOff x="1438" y="2050"/>
            <a:chExt cx="238" cy="1490"/>
          </a:xfrm>
        </p:grpSpPr>
        <p:sp>
          <p:nvSpPr>
            <p:cNvPr id="10272" name="Line 26"/>
            <p:cNvSpPr>
              <a:spLocks noChangeShapeType="1"/>
            </p:cNvSpPr>
            <p:nvPr/>
          </p:nvSpPr>
          <p:spPr bwMode="auto">
            <a:xfrm>
              <a:off x="1634" y="2090"/>
              <a:ext cx="6" cy="1450"/>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0273" name="Oval 27"/>
            <p:cNvSpPr>
              <a:spLocks noChangeArrowheads="1"/>
            </p:cNvSpPr>
            <p:nvPr/>
          </p:nvSpPr>
          <p:spPr bwMode="auto">
            <a:xfrm>
              <a:off x="1588" y="205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0274" name="Line 28"/>
            <p:cNvSpPr>
              <a:spLocks noChangeShapeType="1"/>
            </p:cNvSpPr>
            <p:nvPr/>
          </p:nvSpPr>
          <p:spPr bwMode="auto">
            <a:xfrm rot="-5400000">
              <a:off x="1541" y="3435"/>
              <a:ext cx="0" cy="206"/>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grpSp>
      <p:grpSp>
        <p:nvGrpSpPr>
          <p:cNvPr id="7" name="Group 29"/>
          <p:cNvGrpSpPr>
            <a:grpSpLocks/>
          </p:cNvGrpSpPr>
          <p:nvPr/>
        </p:nvGrpSpPr>
        <p:grpSpPr bwMode="auto">
          <a:xfrm>
            <a:off x="3381375" y="3254375"/>
            <a:ext cx="617538" cy="2362200"/>
            <a:chOff x="2130" y="2050"/>
            <a:chExt cx="389" cy="1488"/>
          </a:xfrm>
        </p:grpSpPr>
        <p:sp>
          <p:nvSpPr>
            <p:cNvPr id="10269" name="Line 30"/>
            <p:cNvSpPr>
              <a:spLocks noChangeShapeType="1"/>
            </p:cNvSpPr>
            <p:nvPr/>
          </p:nvSpPr>
          <p:spPr bwMode="auto">
            <a:xfrm>
              <a:off x="2174" y="2088"/>
              <a:ext cx="6" cy="1450"/>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0270" name="Oval 31"/>
            <p:cNvSpPr>
              <a:spLocks noChangeArrowheads="1"/>
            </p:cNvSpPr>
            <p:nvPr/>
          </p:nvSpPr>
          <p:spPr bwMode="auto">
            <a:xfrm>
              <a:off x="2130" y="205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0271" name="Line 32"/>
            <p:cNvSpPr>
              <a:spLocks noChangeShapeType="1"/>
            </p:cNvSpPr>
            <p:nvPr/>
          </p:nvSpPr>
          <p:spPr bwMode="auto">
            <a:xfrm rot="5400000">
              <a:off x="2348" y="3367"/>
              <a:ext cx="0" cy="34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grpSp>
      <p:grpSp>
        <p:nvGrpSpPr>
          <p:cNvPr id="8" name="Group 33"/>
          <p:cNvGrpSpPr>
            <a:grpSpLocks/>
          </p:cNvGrpSpPr>
          <p:nvPr/>
        </p:nvGrpSpPr>
        <p:grpSpPr bwMode="auto">
          <a:xfrm>
            <a:off x="2428875" y="1924050"/>
            <a:ext cx="1501775" cy="1317625"/>
            <a:chOff x="1530" y="1212"/>
            <a:chExt cx="946" cy="830"/>
          </a:xfrm>
        </p:grpSpPr>
        <p:sp>
          <p:nvSpPr>
            <p:cNvPr id="10265" name="AutoShape 34"/>
            <p:cNvSpPr>
              <a:spLocks/>
            </p:cNvSpPr>
            <p:nvPr/>
          </p:nvSpPr>
          <p:spPr bwMode="auto">
            <a:xfrm rot="5400000">
              <a:off x="1834" y="1699"/>
              <a:ext cx="139" cy="548"/>
            </a:xfrm>
            <a:prstGeom prst="leftBrace">
              <a:avLst>
                <a:gd name="adj1" fmla="val 32854"/>
                <a:gd name="adj2" fmla="val 50000"/>
              </a:avLst>
            </a:prstGeom>
            <a:noFill/>
            <a:ln w="19050">
              <a:solidFill>
                <a:srgbClr val="990000"/>
              </a:solidFill>
              <a:round/>
              <a:headEnd/>
              <a:tailEnd/>
            </a:ln>
          </p:spPr>
          <p:txBody>
            <a:bodyPr wrap="none" anchor="ctr"/>
            <a:lstStyle/>
            <a:p>
              <a:endParaRPr lang="en-US">
                <a:latin typeface="Arial"/>
                <a:cs typeface="Arial"/>
              </a:endParaRPr>
            </a:p>
          </p:txBody>
        </p:sp>
        <p:grpSp>
          <p:nvGrpSpPr>
            <p:cNvPr id="9" name="Group 35"/>
            <p:cNvGrpSpPr>
              <a:grpSpLocks/>
            </p:cNvGrpSpPr>
            <p:nvPr/>
          </p:nvGrpSpPr>
          <p:grpSpPr bwMode="auto">
            <a:xfrm>
              <a:off x="1530" y="1212"/>
              <a:ext cx="946" cy="666"/>
              <a:chOff x="1530" y="1212"/>
              <a:chExt cx="946" cy="666"/>
            </a:xfrm>
          </p:grpSpPr>
          <p:sp>
            <p:nvSpPr>
              <p:cNvPr id="10267" name="Line 36"/>
              <p:cNvSpPr>
                <a:spLocks noChangeShapeType="1"/>
              </p:cNvSpPr>
              <p:nvPr/>
            </p:nvSpPr>
            <p:spPr bwMode="auto">
              <a:xfrm flipV="1">
                <a:off x="1907" y="1489"/>
                <a:ext cx="120" cy="389"/>
              </a:xfrm>
              <a:prstGeom prst="line">
                <a:avLst/>
              </a:prstGeom>
              <a:noFill/>
              <a:ln w="9525">
                <a:solidFill>
                  <a:schemeClr val="tx1"/>
                </a:solidFill>
                <a:round/>
                <a:headEnd/>
                <a:tailEnd/>
              </a:ln>
            </p:spPr>
            <p:txBody>
              <a:bodyPr/>
              <a:lstStyle/>
              <a:p>
                <a:endParaRPr lang="en-US">
                  <a:latin typeface="Arial"/>
                  <a:cs typeface="Arial"/>
                </a:endParaRPr>
              </a:p>
            </p:txBody>
          </p:sp>
          <p:sp>
            <p:nvSpPr>
              <p:cNvPr id="10268" name="Text Box 37"/>
              <p:cNvSpPr txBox="1">
                <a:spLocks noChangeArrowheads="1"/>
              </p:cNvSpPr>
              <p:nvPr/>
            </p:nvSpPr>
            <p:spPr bwMode="auto">
              <a:xfrm>
                <a:off x="1530" y="1212"/>
                <a:ext cx="946" cy="308"/>
              </a:xfrm>
              <a:prstGeom prst="rect">
                <a:avLst/>
              </a:prstGeom>
              <a:solidFill>
                <a:srgbClr val="CCFFCC"/>
              </a:solidFill>
              <a:ln w="9525">
                <a:noFill/>
                <a:miter lim="800000"/>
                <a:headEnd/>
                <a:tailEnd/>
              </a:ln>
            </p:spPr>
            <p:txBody>
              <a:bodyPr>
                <a:spAutoFit/>
              </a:bodyPr>
              <a:lstStyle/>
              <a:p>
                <a:pPr algn="ctr">
                  <a:spcBef>
                    <a:spcPct val="50000"/>
                  </a:spcBef>
                </a:pPr>
                <a:r>
                  <a:rPr lang="en-US" sz="2600" b="1" i="1">
                    <a:latin typeface="Arial"/>
                    <a:cs typeface="Arial"/>
                  </a:rPr>
                  <a:t>Surplus</a:t>
                </a:r>
              </a:p>
            </p:txBody>
          </p:sp>
        </p:grpSp>
      </p:grpSp>
      <p:sp>
        <p:nvSpPr>
          <p:cNvPr id="116774" name="Text Box 38"/>
          <p:cNvSpPr txBox="1">
            <a:spLocks noChangeArrowheads="1"/>
          </p:cNvSpPr>
          <p:nvPr/>
        </p:nvSpPr>
        <p:spPr bwMode="auto">
          <a:xfrm>
            <a:off x="4973638" y="4156075"/>
            <a:ext cx="335280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…which reduces the surplus.   </a:t>
            </a:r>
          </a:p>
        </p:txBody>
      </p:sp>
      <p:sp>
        <p:nvSpPr>
          <p:cNvPr id="116775" name="Text Box 39"/>
          <p:cNvSpPr txBox="1">
            <a:spLocks noChangeArrowheads="1"/>
          </p:cNvSpPr>
          <p:nvPr/>
        </p:nvSpPr>
        <p:spPr bwMode="auto">
          <a:xfrm>
            <a:off x="6462713" y="3559175"/>
            <a:ext cx="2446337" cy="488950"/>
          </a:xfrm>
          <a:prstGeom prst="rect">
            <a:avLst/>
          </a:prstGeom>
          <a:noFill/>
          <a:ln w="9525">
            <a:noFill/>
            <a:miter lim="800000"/>
            <a:headEnd/>
            <a:tailEnd/>
          </a:ln>
        </p:spPr>
        <p:txBody>
          <a:bodyPr>
            <a:spAutoFit/>
          </a:bodyPr>
          <a:lstStyle/>
          <a:p>
            <a:pPr>
              <a:spcBef>
                <a:spcPct val="50000"/>
              </a:spcBef>
            </a:pPr>
            <a:r>
              <a:rPr lang="en-US" sz="2600">
                <a:latin typeface="Arial"/>
                <a:cs typeface="Arial"/>
              </a:rPr>
              <a:t>and </a:t>
            </a:r>
            <a:r>
              <a:rPr lang="en-US" sz="2600" b="1" i="1">
                <a:latin typeface="Arial"/>
                <a:cs typeface="Arial"/>
              </a:rPr>
              <a:t>Q</a:t>
            </a:r>
            <a:r>
              <a:rPr lang="en-US" sz="2600" b="1" i="1" baseline="30000">
                <a:latin typeface="Arial"/>
                <a:cs typeface="Arial"/>
              </a:rPr>
              <a:t>S</a:t>
            </a:r>
            <a:r>
              <a:rPr lang="en-US" sz="2600">
                <a:latin typeface="Arial"/>
                <a:cs typeface="Arial"/>
              </a:rPr>
              <a:t> to fall…  </a:t>
            </a:r>
          </a:p>
        </p:txBody>
      </p:sp>
      <p:sp>
        <p:nvSpPr>
          <p:cNvPr id="10264"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1818729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6756"/>
                                        </p:tgtEl>
                                        <p:attrNameLst>
                                          <p:attrName>style.visibility</p:attrName>
                                        </p:attrNameLst>
                                      </p:cBhvr>
                                      <p:to>
                                        <p:strVal val="visible"/>
                                      </p:to>
                                    </p:set>
                                    <p:animEffect transition="in" filter="wipe(left)">
                                      <p:cBhvr>
                                        <p:cTn id="7" dur="500"/>
                                        <p:tgtEl>
                                          <p:spTgt spid="11675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Righ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6757"/>
                                        </p:tgtEl>
                                        <p:attrNameLst>
                                          <p:attrName>style.visibility</p:attrName>
                                        </p:attrNameLst>
                                      </p:cBhvr>
                                      <p:to>
                                        <p:strVal val="visible"/>
                                      </p:to>
                                    </p:set>
                                    <p:animEffect transition="in" filter="wipe(left)">
                                      <p:cBhvr>
                                        <p:cTn id="17" dur="500"/>
                                        <p:tgtEl>
                                          <p:spTgt spid="116757"/>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6775"/>
                                        </p:tgtEl>
                                        <p:attrNameLst>
                                          <p:attrName>style.visibility</p:attrName>
                                        </p:attrNameLst>
                                      </p:cBhvr>
                                      <p:to>
                                        <p:strVal val="visible"/>
                                      </p:to>
                                    </p:set>
                                    <p:animEffect transition="in" filter="wipe(left)">
                                      <p:cBhvr>
                                        <p:cTn id="26" dur="500"/>
                                        <p:tgtEl>
                                          <p:spTgt spid="116775"/>
                                        </p:tgtEl>
                                      </p:cBhvr>
                                    </p:animEffect>
                                  </p:childTnLst>
                                </p:cTn>
                              </p:par>
                            </p:childTnLst>
                          </p:cTn>
                        </p:par>
                        <p:par>
                          <p:cTn id="27" fill="hold">
                            <p:stCondLst>
                              <p:cond delay="500"/>
                            </p:stCondLst>
                            <p:childTnLst>
                              <p:par>
                                <p:cTn id="28" presetID="18" presetClass="entr" presetSubtype="12"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strips(down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6774"/>
                                        </p:tgtEl>
                                        <p:attrNameLst>
                                          <p:attrName>style.visibility</p:attrName>
                                        </p:attrNameLst>
                                      </p:cBhvr>
                                      <p:to>
                                        <p:strVal val="visible"/>
                                      </p:to>
                                    </p:set>
                                    <p:animEffect transition="in" filter="wipe(left)">
                                      <p:cBhvr>
                                        <p:cTn id="35" dur="500"/>
                                        <p:tgtEl>
                                          <p:spTgt spid="116774"/>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56" grpId="0"/>
      <p:bldP spid="116757" grpId="0"/>
      <p:bldP spid="116774" grpId="0"/>
      <p:bldP spid="11677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11266"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95"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11296"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grpSp>
        <p:nvGrpSpPr>
          <p:cNvPr id="3" name="Group 6"/>
          <p:cNvGrpSpPr>
            <a:grpSpLocks/>
          </p:cNvGrpSpPr>
          <p:nvPr/>
        </p:nvGrpSpPr>
        <p:grpSpPr bwMode="auto">
          <a:xfrm>
            <a:off x="1808163" y="1946275"/>
            <a:ext cx="2101850" cy="3660775"/>
            <a:chOff x="1139" y="1226"/>
            <a:chExt cx="1324" cy="2306"/>
          </a:xfrm>
        </p:grpSpPr>
        <p:sp>
          <p:nvSpPr>
            <p:cNvPr id="11293" name="Line 7"/>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11294" name="Text Box 8"/>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9"/>
          <p:cNvGrpSpPr>
            <a:grpSpLocks/>
          </p:cNvGrpSpPr>
          <p:nvPr/>
        </p:nvGrpSpPr>
        <p:grpSpPr bwMode="auto">
          <a:xfrm>
            <a:off x="1327150" y="1944688"/>
            <a:ext cx="3367088" cy="3665537"/>
            <a:chOff x="836" y="1225"/>
            <a:chExt cx="2121" cy="2309"/>
          </a:xfrm>
        </p:grpSpPr>
        <p:sp>
          <p:nvSpPr>
            <p:cNvPr id="11291" name="Line 10"/>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11292" name="Text Box 11"/>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1272" name="Rectangle 12"/>
          <p:cNvSpPr>
            <a:spLocks noGrp="1" noChangeArrowheads="1"/>
          </p:cNvSpPr>
          <p:nvPr>
            <p:ph type="title" idx="4294967295"/>
          </p:nvPr>
        </p:nvSpPr>
        <p:spPr>
          <a:xfrm>
            <a:off x="571500" y="252413"/>
            <a:ext cx="6586538" cy="622300"/>
          </a:xfrm>
        </p:spPr>
        <p:txBody>
          <a:bodyPr/>
          <a:lstStyle/>
          <a:p>
            <a:pPr algn="l" eaLnBrk="1" hangingPunct="1"/>
            <a:r>
              <a:rPr lang="en-US" sz="3100" dirty="0">
                <a:solidFill>
                  <a:srgbClr val="CC0000"/>
                </a:solidFill>
              </a:rPr>
              <a:t>Surplus</a:t>
            </a:r>
            <a:r>
              <a:rPr lang="en-US" sz="3100" dirty="0">
                <a:solidFill>
                  <a:schemeClr val="tx1"/>
                </a:solidFill>
              </a:rPr>
              <a:t> (a.k.a. excess supply):</a:t>
            </a:r>
          </a:p>
        </p:txBody>
      </p:sp>
      <p:sp>
        <p:nvSpPr>
          <p:cNvPr id="11273" name="Text Box 13"/>
          <p:cNvSpPr txBox="1">
            <a:spLocks noChangeArrowheads="1"/>
          </p:cNvSpPr>
          <p:nvPr/>
        </p:nvSpPr>
        <p:spPr bwMode="auto">
          <a:xfrm>
            <a:off x="1512888" y="715963"/>
            <a:ext cx="6562725" cy="923330"/>
          </a:xfrm>
          <a:prstGeom prst="rect">
            <a:avLst/>
          </a:prstGeom>
          <a:noFill/>
          <a:ln w="9525">
            <a:noFill/>
            <a:miter lim="800000"/>
            <a:headEnd/>
            <a:tailEnd/>
          </a:ln>
        </p:spPr>
        <p:txBody>
          <a:bodyPr>
            <a:spAutoFit/>
          </a:bodyPr>
          <a:lstStyle/>
          <a:p>
            <a:pPr>
              <a:spcBef>
                <a:spcPct val="50000"/>
              </a:spcBef>
            </a:pPr>
            <a:r>
              <a:rPr lang="en-US" sz="2700" dirty="0">
                <a:latin typeface="Arial"/>
                <a:cs typeface="Arial"/>
              </a:rPr>
              <a:t>when quantity supplied is greater than quantity demanded</a:t>
            </a:r>
          </a:p>
        </p:txBody>
      </p:sp>
      <p:sp>
        <p:nvSpPr>
          <p:cNvPr id="11274" name="Text Box 14"/>
          <p:cNvSpPr txBox="1">
            <a:spLocks noChangeArrowheads="1"/>
          </p:cNvSpPr>
          <p:nvPr/>
        </p:nvSpPr>
        <p:spPr bwMode="auto">
          <a:xfrm>
            <a:off x="4967288" y="1782763"/>
            <a:ext cx="3968750" cy="1282700"/>
          </a:xfrm>
          <a:prstGeom prst="rect">
            <a:avLst/>
          </a:prstGeom>
          <a:noFill/>
          <a:ln w="9525">
            <a:noFill/>
            <a:miter lim="800000"/>
            <a:headEnd/>
            <a:tailEnd/>
          </a:ln>
        </p:spPr>
        <p:txBody>
          <a:bodyPr>
            <a:spAutoFit/>
          </a:bodyPr>
          <a:lstStyle/>
          <a:p>
            <a:pPr>
              <a:spcBef>
                <a:spcPct val="50000"/>
              </a:spcBef>
            </a:pPr>
            <a:r>
              <a:rPr lang="en-US" sz="2600">
                <a:solidFill>
                  <a:srgbClr val="B2B2B2"/>
                </a:solidFill>
                <a:latin typeface="Arial"/>
                <a:cs typeface="Arial"/>
              </a:rPr>
              <a:t>Facing a surplus, </a:t>
            </a:r>
            <a:br>
              <a:rPr lang="en-US" sz="2600">
                <a:solidFill>
                  <a:srgbClr val="B2B2B2"/>
                </a:solidFill>
                <a:latin typeface="Arial"/>
                <a:cs typeface="Arial"/>
              </a:rPr>
            </a:br>
            <a:r>
              <a:rPr lang="en-US" sz="2600">
                <a:solidFill>
                  <a:srgbClr val="B2B2B2"/>
                </a:solidFill>
                <a:latin typeface="Arial"/>
                <a:cs typeface="Arial"/>
              </a:rPr>
              <a:t>sellers try to increase sales by cutting price.</a:t>
            </a:r>
          </a:p>
        </p:txBody>
      </p:sp>
      <p:sp>
        <p:nvSpPr>
          <p:cNvPr id="11275" name="Text Box 15"/>
          <p:cNvSpPr txBox="1">
            <a:spLocks noChangeArrowheads="1"/>
          </p:cNvSpPr>
          <p:nvPr/>
        </p:nvSpPr>
        <p:spPr bwMode="auto">
          <a:xfrm>
            <a:off x="4956175" y="3155950"/>
            <a:ext cx="4048125" cy="885825"/>
          </a:xfrm>
          <a:prstGeom prst="rect">
            <a:avLst/>
          </a:prstGeom>
          <a:noFill/>
          <a:ln w="9525">
            <a:noFill/>
            <a:miter lim="800000"/>
            <a:headEnd/>
            <a:tailEnd/>
          </a:ln>
        </p:spPr>
        <p:txBody>
          <a:bodyPr>
            <a:spAutoFit/>
          </a:bodyPr>
          <a:lstStyle/>
          <a:p>
            <a:pPr>
              <a:spcBef>
                <a:spcPct val="50000"/>
              </a:spcBef>
            </a:pPr>
            <a:r>
              <a:rPr lang="en-US" sz="2600">
                <a:solidFill>
                  <a:srgbClr val="B2B2B2"/>
                </a:solidFill>
                <a:latin typeface="Arial"/>
                <a:cs typeface="Arial"/>
              </a:rPr>
              <a:t>This causes </a:t>
            </a:r>
            <a:br>
              <a:rPr lang="en-US" sz="2600">
                <a:solidFill>
                  <a:srgbClr val="B2B2B2"/>
                </a:solidFill>
                <a:latin typeface="Arial"/>
                <a:cs typeface="Arial"/>
              </a:rPr>
            </a:br>
            <a:r>
              <a:rPr lang="en-US" sz="2600" b="1" i="1">
                <a:solidFill>
                  <a:srgbClr val="B2B2B2"/>
                </a:solidFill>
                <a:latin typeface="Arial"/>
                <a:cs typeface="Arial"/>
              </a:rPr>
              <a:t>Q</a:t>
            </a:r>
            <a:r>
              <a:rPr lang="en-US" sz="2600" b="1" i="1" baseline="30000">
                <a:solidFill>
                  <a:srgbClr val="B2B2B2"/>
                </a:solidFill>
                <a:latin typeface="Arial"/>
                <a:cs typeface="Arial"/>
              </a:rPr>
              <a:t>D</a:t>
            </a:r>
            <a:r>
              <a:rPr lang="en-US" sz="2600">
                <a:solidFill>
                  <a:srgbClr val="B2B2B2"/>
                </a:solidFill>
                <a:latin typeface="Arial"/>
                <a:cs typeface="Arial"/>
              </a:rPr>
              <a:t> to rise and </a:t>
            </a:r>
            <a:r>
              <a:rPr lang="en-US" sz="2600" b="1" i="1">
                <a:solidFill>
                  <a:srgbClr val="B2B2B2"/>
                </a:solidFill>
                <a:latin typeface="Arial"/>
                <a:cs typeface="Arial"/>
              </a:rPr>
              <a:t>Q</a:t>
            </a:r>
            <a:r>
              <a:rPr lang="en-US" sz="2600" b="1" i="1" baseline="30000">
                <a:solidFill>
                  <a:srgbClr val="B2B2B2"/>
                </a:solidFill>
                <a:latin typeface="Arial"/>
                <a:cs typeface="Arial"/>
              </a:rPr>
              <a:t>S</a:t>
            </a:r>
            <a:r>
              <a:rPr lang="en-US" sz="2600">
                <a:solidFill>
                  <a:srgbClr val="B2B2B2"/>
                </a:solidFill>
                <a:latin typeface="Arial"/>
                <a:cs typeface="Arial"/>
              </a:rPr>
              <a:t> to fall.  </a:t>
            </a:r>
          </a:p>
        </p:txBody>
      </p:sp>
      <p:sp>
        <p:nvSpPr>
          <p:cNvPr id="11276" name="Line 16"/>
          <p:cNvSpPr>
            <a:spLocks noChangeShapeType="1"/>
          </p:cNvSpPr>
          <p:nvPr/>
        </p:nvSpPr>
        <p:spPr bwMode="auto">
          <a:xfrm flipV="1">
            <a:off x="1320800" y="3327400"/>
            <a:ext cx="2152650" cy="1588"/>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1277" name="Line 17"/>
          <p:cNvSpPr>
            <a:spLocks noChangeShapeType="1"/>
          </p:cNvSpPr>
          <p:nvPr/>
        </p:nvSpPr>
        <p:spPr bwMode="auto">
          <a:xfrm>
            <a:off x="2593975" y="3317875"/>
            <a:ext cx="9525" cy="2301875"/>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1278" name="Line 18"/>
          <p:cNvSpPr>
            <a:spLocks noChangeShapeType="1"/>
          </p:cNvSpPr>
          <p:nvPr/>
        </p:nvSpPr>
        <p:spPr bwMode="auto">
          <a:xfrm>
            <a:off x="3451225" y="3314700"/>
            <a:ext cx="9525" cy="2301875"/>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1279" name="AutoShape 19"/>
          <p:cNvSpPr>
            <a:spLocks/>
          </p:cNvSpPr>
          <p:nvPr/>
        </p:nvSpPr>
        <p:spPr bwMode="auto">
          <a:xfrm rot="5400000">
            <a:off x="2912269" y="2696369"/>
            <a:ext cx="220662" cy="869950"/>
          </a:xfrm>
          <a:prstGeom prst="leftBrace">
            <a:avLst>
              <a:gd name="adj1" fmla="val 32854"/>
              <a:gd name="adj2" fmla="val 50000"/>
            </a:avLst>
          </a:prstGeom>
          <a:noFill/>
          <a:ln w="19050">
            <a:solidFill>
              <a:srgbClr val="B2B2B2"/>
            </a:solidFill>
            <a:round/>
            <a:headEnd/>
            <a:tailEnd/>
          </a:ln>
        </p:spPr>
        <p:txBody>
          <a:bodyPr wrap="none" anchor="ctr"/>
          <a:lstStyle/>
          <a:p>
            <a:endParaRPr lang="en-US">
              <a:latin typeface="Arial"/>
              <a:cs typeface="Arial"/>
            </a:endParaRPr>
          </a:p>
        </p:txBody>
      </p:sp>
      <p:sp>
        <p:nvSpPr>
          <p:cNvPr id="11280" name="Line 20"/>
          <p:cNvSpPr>
            <a:spLocks noChangeShapeType="1"/>
          </p:cNvSpPr>
          <p:nvPr/>
        </p:nvSpPr>
        <p:spPr bwMode="auto">
          <a:xfrm flipV="1">
            <a:off x="3027363" y="2363788"/>
            <a:ext cx="190500" cy="617537"/>
          </a:xfrm>
          <a:prstGeom prst="line">
            <a:avLst/>
          </a:prstGeom>
          <a:noFill/>
          <a:ln w="9525">
            <a:solidFill>
              <a:srgbClr val="B2B2B2"/>
            </a:solidFill>
            <a:round/>
            <a:headEnd/>
            <a:tailEnd/>
          </a:ln>
        </p:spPr>
        <p:txBody>
          <a:bodyPr/>
          <a:lstStyle/>
          <a:p>
            <a:endParaRPr lang="en-US">
              <a:latin typeface="Arial"/>
              <a:cs typeface="Arial"/>
            </a:endParaRPr>
          </a:p>
        </p:txBody>
      </p:sp>
      <p:sp>
        <p:nvSpPr>
          <p:cNvPr id="11281" name="Text Box 21"/>
          <p:cNvSpPr txBox="1">
            <a:spLocks noChangeArrowheads="1"/>
          </p:cNvSpPr>
          <p:nvPr/>
        </p:nvSpPr>
        <p:spPr bwMode="auto">
          <a:xfrm>
            <a:off x="2428875" y="1924050"/>
            <a:ext cx="1501775" cy="488950"/>
          </a:xfrm>
          <a:prstGeom prst="rect">
            <a:avLst/>
          </a:prstGeom>
          <a:noFill/>
          <a:ln w="9525">
            <a:noFill/>
            <a:miter lim="800000"/>
            <a:headEnd/>
            <a:tailEnd/>
          </a:ln>
        </p:spPr>
        <p:txBody>
          <a:bodyPr>
            <a:spAutoFit/>
          </a:bodyPr>
          <a:lstStyle/>
          <a:p>
            <a:pPr algn="ctr">
              <a:spcBef>
                <a:spcPct val="50000"/>
              </a:spcBef>
            </a:pPr>
            <a:r>
              <a:rPr lang="en-US" sz="2600" b="1" i="1">
                <a:solidFill>
                  <a:srgbClr val="B2B2B2"/>
                </a:solidFill>
                <a:latin typeface="Arial"/>
                <a:cs typeface="Arial"/>
              </a:rPr>
              <a:t>Surplus</a:t>
            </a:r>
          </a:p>
        </p:txBody>
      </p:sp>
      <p:sp>
        <p:nvSpPr>
          <p:cNvPr id="117782" name="Text Box 22"/>
          <p:cNvSpPr txBox="1">
            <a:spLocks noChangeArrowheads="1"/>
          </p:cNvSpPr>
          <p:nvPr/>
        </p:nvSpPr>
        <p:spPr bwMode="auto">
          <a:xfrm>
            <a:off x="4967288" y="4108450"/>
            <a:ext cx="3768725" cy="1282700"/>
          </a:xfrm>
          <a:prstGeom prst="rect">
            <a:avLst/>
          </a:prstGeom>
          <a:noFill/>
          <a:ln w="9525">
            <a:noFill/>
            <a:miter lim="800000"/>
            <a:headEnd/>
            <a:tailEnd/>
          </a:ln>
        </p:spPr>
        <p:txBody>
          <a:bodyPr>
            <a:spAutoFit/>
          </a:bodyPr>
          <a:lstStyle/>
          <a:p>
            <a:pPr>
              <a:spcBef>
                <a:spcPct val="50000"/>
              </a:spcBef>
            </a:pPr>
            <a:r>
              <a:rPr lang="en-US" sz="2600">
                <a:latin typeface="Arial"/>
                <a:cs typeface="Arial"/>
              </a:rPr>
              <a:t>Prices continue to fall until market reaches equilibrium. </a:t>
            </a:r>
          </a:p>
        </p:txBody>
      </p:sp>
      <p:grpSp>
        <p:nvGrpSpPr>
          <p:cNvPr id="5" name="Group 23"/>
          <p:cNvGrpSpPr>
            <a:grpSpLocks/>
          </p:cNvGrpSpPr>
          <p:nvPr/>
        </p:nvGrpSpPr>
        <p:grpSpPr bwMode="auto">
          <a:xfrm>
            <a:off x="1319213" y="3338513"/>
            <a:ext cx="1681162" cy="2278062"/>
            <a:chOff x="831" y="2103"/>
            <a:chExt cx="1059" cy="1435"/>
          </a:xfrm>
        </p:grpSpPr>
        <p:grpSp>
          <p:nvGrpSpPr>
            <p:cNvPr id="6" name="Group 24"/>
            <p:cNvGrpSpPr>
              <a:grpSpLocks/>
            </p:cNvGrpSpPr>
            <p:nvPr/>
          </p:nvGrpSpPr>
          <p:grpSpPr bwMode="auto">
            <a:xfrm>
              <a:off x="831" y="2103"/>
              <a:ext cx="1013" cy="358"/>
              <a:chOff x="831" y="2103"/>
              <a:chExt cx="1013" cy="358"/>
            </a:xfrm>
          </p:grpSpPr>
          <p:sp>
            <p:nvSpPr>
              <p:cNvPr id="11289" name="Line 25"/>
              <p:cNvSpPr>
                <a:spLocks noChangeShapeType="1"/>
              </p:cNvSpPr>
              <p:nvPr/>
            </p:nvSpPr>
            <p:spPr bwMode="auto">
              <a:xfrm>
                <a:off x="831" y="2103"/>
                <a:ext cx="0" cy="35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sp>
            <p:nvSpPr>
              <p:cNvPr id="11290" name="Line 26"/>
              <p:cNvSpPr>
                <a:spLocks noChangeShapeType="1"/>
              </p:cNvSpPr>
              <p:nvPr/>
            </p:nvSpPr>
            <p:spPr bwMode="auto">
              <a:xfrm flipV="1">
                <a:off x="834" y="2460"/>
                <a:ext cx="1010" cy="1"/>
              </a:xfrm>
              <a:prstGeom prst="line">
                <a:avLst/>
              </a:prstGeom>
              <a:noFill/>
              <a:ln w="12700">
                <a:solidFill>
                  <a:srgbClr val="FF0000"/>
                </a:solidFill>
                <a:prstDash val="dash"/>
                <a:round/>
                <a:headEnd/>
                <a:tailEnd/>
              </a:ln>
            </p:spPr>
            <p:txBody>
              <a:bodyPr/>
              <a:lstStyle/>
              <a:p>
                <a:endParaRPr lang="en-US">
                  <a:latin typeface="Arial"/>
                  <a:cs typeface="Arial"/>
                </a:endParaRPr>
              </a:p>
            </p:txBody>
          </p:sp>
        </p:grpSp>
        <p:grpSp>
          <p:nvGrpSpPr>
            <p:cNvPr id="7" name="Group 27"/>
            <p:cNvGrpSpPr>
              <a:grpSpLocks/>
            </p:cNvGrpSpPr>
            <p:nvPr/>
          </p:nvGrpSpPr>
          <p:grpSpPr bwMode="auto">
            <a:xfrm>
              <a:off x="1802" y="2410"/>
              <a:ext cx="88" cy="1128"/>
              <a:chOff x="1802" y="2410"/>
              <a:chExt cx="88" cy="1128"/>
            </a:xfrm>
          </p:grpSpPr>
          <p:sp>
            <p:nvSpPr>
              <p:cNvPr id="11287" name="Line 28"/>
              <p:cNvSpPr>
                <a:spLocks noChangeShapeType="1"/>
              </p:cNvSpPr>
              <p:nvPr/>
            </p:nvSpPr>
            <p:spPr bwMode="auto">
              <a:xfrm>
                <a:off x="1840" y="2440"/>
                <a:ext cx="4" cy="1098"/>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1288" name="Oval 29"/>
              <p:cNvSpPr>
                <a:spLocks noChangeArrowheads="1"/>
              </p:cNvSpPr>
              <p:nvPr/>
            </p:nvSpPr>
            <p:spPr bwMode="auto">
              <a:xfrm>
                <a:off x="1802" y="241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sp>
        <p:nvSpPr>
          <p:cNvPr id="11284"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5353612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82"/>
                                        </p:tgtEl>
                                        <p:attrNameLst>
                                          <p:attrName>style.visibility</p:attrName>
                                        </p:attrNameLst>
                                      </p:cBhvr>
                                      <p:to>
                                        <p:strVal val="visible"/>
                                      </p:to>
                                    </p:set>
                                    <p:animEffect transition="in" filter="wipe(left)">
                                      <p:cBhvr>
                                        <p:cTn id="7" dur="500"/>
                                        <p:tgtEl>
                                          <p:spTgt spid="117782"/>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8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12290"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649" imgH="5181600" progId="Excel.Sheet.8">
                    <p:embed/>
                  </p:oleObj>
                </mc:Choice>
                <mc:Fallback>
                  <p:oleObj name="Worksheet" r:id="rId3" imgW="5800649" imgH="5181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16"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12317"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grpSp>
        <p:nvGrpSpPr>
          <p:cNvPr id="3" name="Group 6"/>
          <p:cNvGrpSpPr>
            <a:grpSpLocks/>
          </p:cNvGrpSpPr>
          <p:nvPr/>
        </p:nvGrpSpPr>
        <p:grpSpPr bwMode="auto">
          <a:xfrm>
            <a:off x="1808163" y="1946275"/>
            <a:ext cx="2101850" cy="3660775"/>
            <a:chOff x="1139" y="1226"/>
            <a:chExt cx="1324" cy="2306"/>
          </a:xfrm>
        </p:grpSpPr>
        <p:sp>
          <p:nvSpPr>
            <p:cNvPr id="12314" name="Line 7"/>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12315" name="Text Box 8"/>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9"/>
          <p:cNvGrpSpPr>
            <a:grpSpLocks/>
          </p:cNvGrpSpPr>
          <p:nvPr/>
        </p:nvGrpSpPr>
        <p:grpSpPr bwMode="auto">
          <a:xfrm>
            <a:off x="1327150" y="1944688"/>
            <a:ext cx="3367088" cy="3665537"/>
            <a:chOff x="836" y="1225"/>
            <a:chExt cx="2121" cy="2309"/>
          </a:xfrm>
        </p:grpSpPr>
        <p:sp>
          <p:nvSpPr>
            <p:cNvPr id="12312" name="Line 10"/>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12313" name="Text Box 11"/>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18796" name="Rectangle 12"/>
          <p:cNvSpPr>
            <a:spLocks noGrp="1" noChangeArrowheads="1"/>
          </p:cNvSpPr>
          <p:nvPr>
            <p:ph type="title" idx="4294967295"/>
          </p:nvPr>
        </p:nvSpPr>
        <p:spPr>
          <a:xfrm>
            <a:off x="571500" y="257175"/>
            <a:ext cx="6819900" cy="622300"/>
          </a:xfrm>
        </p:spPr>
        <p:txBody>
          <a:bodyPr>
            <a:normAutofit/>
          </a:bodyPr>
          <a:lstStyle/>
          <a:p>
            <a:pPr algn="l" eaLnBrk="1" hangingPunct="1"/>
            <a:r>
              <a:rPr lang="en-US" sz="3100" dirty="0">
                <a:solidFill>
                  <a:srgbClr val="CC0000"/>
                </a:solidFill>
              </a:rPr>
              <a:t>Shortage</a:t>
            </a:r>
            <a:r>
              <a:rPr lang="en-US" sz="3100" dirty="0">
                <a:solidFill>
                  <a:schemeClr val="tx1"/>
                </a:solidFill>
              </a:rPr>
              <a:t> (a.k.a. excess demand):</a:t>
            </a:r>
          </a:p>
        </p:txBody>
      </p:sp>
      <p:sp>
        <p:nvSpPr>
          <p:cNvPr id="118797" name="Text Box 13"/>
          <p:cNvSpPr txBox="1">
            <a:spLocks noChangeArrowheads="1"/>
          </p:cNvSpPr>
          <p:nvPr/>
        </p:nvSpPr>
        <p:spPr bwMode="auto">
          <a:xfrm>
            <a:off x="1512888" y="714375"/>
            <a:ext cx="6675437"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when quantity demanded is greater than quantity supplied</a:t>
            </a:r>
          </a:p>
        </p:txBody>
      </p:sp>
      <p:sp>
        <p:nvSpPr>
          <p:cNvPr id="118798" name="Text Box 14"/>
          <p:cNvSpPr txBox="1">
            <a:spLocks noChangeArrowheads="1"/>
          </p:cNvSpPr>
          <p:nvPr/>
        </p:nvSpPr>
        <p:spPr bwMode="auto">
          <a:xfrm>
            <a:off x="5299075" y="1809750"/>
            <a:ext cx="2257425"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Example: </a:t>
            </a:r>
            <a:br>
              <a:rPr lang="en-US" sz="2600">
                <a:latin typeface="Arial"/>
                <a:cs typeface="Arial"/>
              </a:rPr>
            </a:br>
            <a:r>
              <a:rPr lang="en-US" sz="2600">
                <a:latin typeface="Arial"/>
                <a:cs typeface="Arial"/>
              </a:rPr>
              <a:t>If  </a:t>
            </a:r>
            <a:r>
              <a:rPr lang="en-US" sz="2600" b="1" i="1">
                <a:latin typeface="Arial"/>
                <a:cs typeface="Arial"/>
              </a:rPr>
              <a:t>P</a:t>
            </a:r>
            <a:r>
              <a:rPr lang="en-US" sz="2600">
                <a:latin typeface="Arial"/>
                <a:cs typeface="Arial"/>
              </a:rPr>
              <a:t>  =  $1, </a:t>
            </a:r>
          </a:p>
        </p:txBody>
      </p:sp>
      <p:sp>
        <p:nvSpPr>
          <p:cNvPr id="118799" name="Text Box 15"/>
          <p:cNvSpPr txBox="1">
            <a:spLocks noChangeArrowheads="1"/>
          </p:cNvSpPr>
          <p:nvPr/>
        </p:nvSpPr>
        <p:spPr bwMode="auto">
          <a:xfrm>
            <a:off x="5534025" y="2698750"/>
            <a:ext cx="2862263"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then</a:t>
            </a:r>
            <a:br>
              <a:rPr lang="en-US" sz="2600">
                <a:latin typeface="Arial"/>
                <a:cs typeface="Arial"/>
              </a:rPr>
            </a:br>
            <a:r>
              <a:rPr lang="en-US" sz="2600">
                <a:latin typeface="Arial"/>
                <a:cs typeface="Arial"/>
              </a:rPr>
              <a:t>   </a:t>
            </a:r>
            <a:r>
              <a:rPr lang="en-US" sz="2600" b="1" i="1">
                <a:latin typeface="Arial"/>
                <a:cs typeface="Arial"/>
              </a:rPr>
              <a:t>Q</a:t>
            </a:r>
            <a:r>
              <a:rPr lang="en-US" sz="2600" b="1" i="1" baseline="30000">
                <a:latin typeface="Arial"/>
                <a:cs typeface="Arial"/>
              </a:rPr>
              <a:t>D</a:t>
            </a:r>
            <a:r>
              <a:rPr lang="en-US" sz="2600">
                <a:latin typeface="Arial"/>
                <a:cs typeface="Arial"/>
              </a:rPr>
              <a:t>  =  21 lattes</a:t>
            </a:r>
          </a:p>
        </p:txBody>
      </p:sp>
      <p:sp>
        <p:nvSpPr>
          <p:cNvPr id="118800" name="Text Box 16"/>
          <p:cNvSpPr txBox="1">
            <a:spLocks noChangeArrowheads="1"/>
          </p:cNvSpPr>
          <p:nvPr/>
        </p:nvSpPr>
        <p:spPr bwMode="auto">
          <a:xfrm>
            <a:off x="5543550" y="3570288"/>
            <a:ext cx="278765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and</a:t>
            </a:r>
            <a:br>
              <a:rPr lang="en-US" sz="2600">
                <a:latin typeface="Arial"/>
                <a:cs typeface="Arial"/>
              </a:rPr>
            </a:br>
            <a:r>
              <a:rPr lang="en-US" sz="2600">
                <a:latin typeface="Arial"/>
                <a:cs typeface="Arial"/>
              </a:rPr>
              <a:t>   </a:t>
            </a:r>
            <a:r>
              <a:rPr lang="en-US" sz="2600" b="1" i="1">
                <a:latin typeface="Arial"/>
                <a:cs typeface="Arial"/>
              </a:rPr>
              <a:t>Q</a:t>
            </a:r>
            <a:r>
              <a:rPr lang="en-US" sz="2600" b="1" i="1" baseline="30000">
                <a:latin typeface="Arial"/>
                <a:cs typeface="Arial"/>
              </a:rPr>
              <a:t>S</a:t>
            </a:r>
            <a:r>
              <a:rPr lang="en-US" sz="2600">
                <a:latin typeface="Arial"/>
                <a:cs typeface="Arial"/>
              </a:rPr>
              <a:t>  =  5 lattes</a:t>
            </a:r>
          </a:p>
        </p:txBody>
      </p:sp>
      <p:sp>
        <p:nvSpPr>
          <p:cNvPr id="118801" name="Text Box 17"/>
          <p:cNvSpPr txBox="1">
            <a:spLocks noChangeArrowheads="1"/>
          </p:cNvSpPr>
          <p:nvPr/>
        </p:nvSpPr>
        <p:spPr bwMode="auto">
          <a:xfrm>
            <a:off x="5537200" y="4451350"/>
            <a:ext cx="3252788"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resulting in a </a:t>
            </a:r>
            <a:br>
              <a:rPr lang="en-US" sz="2600">
                <a:latin typeface="Arial"/>
                <a:cs typeface="Arial"/>
              </a:rPr>
            </a:br>
            <a:r>
              <a:rPr lang="en-US" sz="2600">
                <a:latin typeface="Arial"/>
                <a:cs typeface="Arial"/>
              </a:rPr>
              <a:t>shortage of 16 lattes</a:t>
            </a:r>
          </a:p>
        </p:txBody>
      </p:sp>
      <p:sp>
        <p:nvSpPr>
          <p:cNvPr id="118802" name="Line 18"/>
          <p:cNvSpPr>
            <a:spLocks noChangeShapeType="1"/>
          </p:cNvSpPr>
          <p:nvPr/>
        </p:nvSpPr>
        <p:spPr bwMode="auto">
          <a:xfrm>
            <a:off x="1322388" y="5045075"/>
            <a:ext cx="2259012" cy="0"/>
          </a:xfrm>
          <a:prstGeom prst="line">
            <a:avLst/>
          </a:prstGeom>
          <a:noFill/>
          <a:ln w="12700">
            <a:solidFill>
              <a:srgbClr val="FF0000"/>
            </a:solidFill>
            <a:prstDash val="dash"/>
            <a:round/>
            <a:headEnd/>
            <a:tailEnd/>
          </a:ln>
        </p:spPr>
        <p:txBody>
          <a:bodyPr/>
          <a:lstStyle/>
          <a:p>
            <a:endParaRPr lang="en-US">
              <a:latin typeface="Arial"/>
              <a:cs typeface="Arial"/>
            </a:endParaRPr>
          </a:p>
        </p:txBody>
      </p:sp>
      <p:grpSp>
        <p:nvGrpSpPr>
          <p:cNvPr id="5" name="Group 19"/>
          <p:cNvGrpSpPr>
            <a:grpSpLocks/>
          </p:cNvGrpSpPr>
          <p:nvPr/>
        </p:nvGrpSpPr>
        <p:grpSpPr bwMode="auto">
          <a:xfrm>
            <a:off x="3505200" y="4972050"/>
            <a:ext cx="139700" cy="642938"/>
            <a:chOff x="2208" y="3132"/>
            <a:chExt cx="88" cy="405"/>
          </a:xfrm>
        </p:grpSpPr>
        <p:sp>
          <p:nvSpPr>
            <p:cNvPr id="12310" name="Line 20"/>
            <p:cNvSpPr>
              <a:spLocks noChangeShapeType="1"/>
            </p:cNvSpPr>
            <p:nvPr/>
          </p:nvSpPr>
          <p:spPr bwMode="auto">
            <a:xfrm flipH="1">
              <a:off x="2247" y="3163"/>
              <a:ext cx="2" cy="374"/>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2311" name="Oval 21"/>
            <p:cNvSpPr>
              <a:spLocks noChangeArrowheads="1"/>
            </p:cNvSpPr>
            <p:nvPr/>
          </p:nvSpPr>
          <p:spPr bwMode="auto">
            <a:xfrm>
              <a:off x="2208" y="313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6" name="Group 22"/>
          <p:cNvGrpSpPr>
            <a:grpSpLocks/>
          </p:cNvGrpSpPr>
          <p:nvPr/>
        </p:nvGrpSpPr>
        <p:grpSpPr bwMode="auto">
          <a:xfrm>
            <a:off x="1793875" y="4972050"/>
            <a:ext cx="139700" cy="646113"/>
            <a:chOff x="1130" y="3132"/>
            <a:chExt cx="88" cy="407"/>
          </a:xfrm>
        </p:grpSpPr>
        <p:sp>
          <p:nvSpPr>
            <p:cNvPr id="12308" name="Line 23"/>
            <p:cNvSpPr>
              <a:spLocks noChangeShapeType="1"/>
            </p:cNvSpPr>
            <p:nvPr/>
          </p:nvSpPr>
          <p:spPr bwMode="auto">
            <a:xfrm flipH="1">
              <a:off x="1173" y="3165"/>
              <a:ext cx="2" cy="374"/>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2309" name="Oval 24"/>
            <p:cNvSpPr>
              <a:spLocks noChangeArrowheads="1"/>
            </p:cNvSpPr>
            <p:nvPr/>
          </p:nvSpPr>
          <p:spPr bwMode="auto">
            <a:xfrm>
              <a:off x="1130" y="313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18809" name="AutoShape 25"/>
          <p:cNvSpPr>
            <a:spLocks/>
          </p:cNvSpPr>
          <p:nvPr/>
        </p:nvSpPr>
        <p:spPr bwMode="auto">
          <a:xfrm rot="-5400000">
            <a:off x="2601119" y="4407694"/>
            <a:ext cx="220662" cy="1714500"/>
          </a:xfrm>
          <a:prstGeom prst="leftBrace">
            <a:avLst>
              <a:gd name="adj1" fmla="val 64748"/>
              <a:gd name="adj2" fmla="val 50000"/>
            </a:avLst>
          </a:prstGeom>
          <a:noFill/>
          <a:ln w="19050">
            <a:solidFill>
              <a:srgbClr val="990000"/>
            </a:solidFill>
            <a:round/>
            <a:headEnd/>
            <a:tailEnd/>
          </a:ln>
        </p:spPr>
        <p:txBody>
          <a:bodyPr wrap="none" anchor="ctr"/>
          <a:lstStyle/>
          <a:p>
            <a:endParaRPr lang="en-US">
              <a:latin typeface="Arial"/>
              <a:cs typeface="Arial"/>
            </a:endParaRPr>
          </a:p>
        </p:txBody>
      </p:sp>
      <p:sp>
        <p:nvSpPr>
          <p:cNvPr id="118810" name="Text Box 26"/>
          <p:cNvSpPr txBox="1">
            <a:spLocks noChangeArrowheads="1"/>
          </p:cNvSpPr>
          <p:nvPr/>
        </p:nvSpPr>
        <p:spPr bwMode="auto">
          <a:xfrm>
            <a:off x="1951038" y="5394325"/>
            <a:ext cx="1512887" cy="473075"/>
          </a:xfrm>
          <a:prstGeom prst="rect">
            <a:avLst/>
          </a:prstGeom>
          <a:solidFill>
            <a:srgbClr val="CCFFCC"/>
          </a:solidFill>
          <a:ln w="9525">
            <a:noFill/>
            <a:miter lim="800000"/>
            <a:headEnd/>
            <a:tailEnd/>
          </a:ln>
        </p:spPr>
        <p:txBody>
          <a:bodyPr lIns="45720" rIns="45720">
            <a:spAutoFit/>
          </a:bodyPr>
          <a:lstStyle/>
          <a:p>
            <a:pPr algn="ctr">
              <a:spcBef>
                <a:spcPct val="50000"/>
              </a:spcBef>
            </a:pPr>
            <a:r>
              <a:rPr lang="en-US" sz="2500" b="1" i="1">
                <a:latin typeface="Arial"/>
                <a:cs typeface="Arial"/>
              </a:rPr>
              <a:t>Shortage</a:t>
            </a:r>
          </a:p>
        </p:txBody>
      </p:sp>
      <p:sp>
        <p:nvSpPr>
          <p:cNvPr id="12307"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414105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796"/>
                                        </p:tgtEl>
                                        <p:attrNameLst>
                                          <p:attrName>style.visibility</p:attrName>
                                        </p:attrNameLst>
                                      </p:cBhvr>
                                      <p:to>
                                        <p:strVal val="visible"/>
                                      </p:to>
                                    </p:set>
                                    <p:animEffect transition="in" filter="wipe(left)">
                                      <p:cBhvr>
                                        <p:cTn id="7" dur="500"/>
                                        <p:tgtEl>
                                          <p:spTgt spid="11879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8797"/>
                                        </p:tgtEl>
                                        <p:attrNameLst>
                                          <p:attrName>style.visibility</p:attrName>
                                        </p:attrNameLst>
                                      </p:cBhvr>
                                      <p:to>
                                        <p:strVal val="visible"/>
                                      </p:to>
                                    </p:set>
                                    <p:animEffect transition="in" filter="wipe(left)">
                                      <p:cBhvr>
                                        <p:cTn id="10" dur="500"/>
                                        <p:tgtEl>
                                          <p:spTgt spid="11879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8798"/>
                                        </p:tgtEl>
                                        <p:attrNameLst>
                                          <p:attrName>style.visibility</p:attrName>
                                        </p:attrNameLst>
                                      </p:cBhvr>
                                      <p:to>
                                        <p:strVal val="visible"/>
                                      </p:to>
                                    </p:set>
                                    <p:animEffect transition="in" filter="wipe(left)">
                                      <p:cBhvr>
                                        <p:cTn id="15" dur="500"/>
                                        <p:tgtEl>
                                          <p:spTgt spid="11879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8802"/>
                                        </p:tgtEl>
                                        <p:attrNameLst>
                                          <p:attrName>style.visibility</p:attrName>
                                        </p:attrNameLst>
                                      </p:cBhvr>
                                      <p:to>
                                        <p:strVal val="visible"/>
                                      </p:to>
                                    </p:set>
                                    <p:animEffect transition="in" filter="wipe(left)">
                                      <p:cBhvr>
                                        <p:cTn id="18" dur="500"/>
                                        <p:tgtEl>
                                          <p:spTgt spid="11880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8799"/>
                                        </p:tgtEl>
                                        <p:attrNameLst>
                                          <p:attrName>style.visibility</p:attrName>
                                        </p:attrNameLst>
                                      </p:cBhvr>
                                      <p:to>
                                        <p:strVal val="visible"/>
                                      </p:to>
                                    </p:set>
                                    <p:animEffect transition="in" filter="wipe(left)">
                                      <p:cBhvr>
                                        <p:cTn id="23" dur="500"/>
                                        <p:tgtEl>
                                          <p:spTgt spid="118799"/>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8800"/>
                                        </p:tgtEl>
                                        <p:attrNameLst>
                                          <p:attrName>style.visibility</p:attrName>
                                        </p:attrNameLst>
                                      </p:cBhvr>
                                      <p:to>
                                        <p:strVal val="visible"/>
                                      </p:to>
                                    </p:set>
                                    <p:animEffect transition="in" filter="wipe(left)">
                                      <p:cBhvr>
                                        <p:cTn id="32" dur="500"/>
                                        <p:tgtEl>
                                          <p:spTgt spid="118800"/>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8801"/>
                                        </p:tgtEl>
                                        <p:attrNameLst>
                                          <p:attrName>style.visibility</p:attrName>
                                        </p:attrNameLst>
                                      </p:cBhvr>
                                      <p:to>
                                        <p:strVal val="visible"/>
                                      </p:to>
                                    </p:set>
                                    <p:animEffect transition="in" filter="wipe(left)">
                                      <p:cBhvr>
                                        <p:cTn id="41" dur="500"/>
                                        <p:tgtEl>
                                          <p:spTgt spid="118801"/>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18809"/>
                                        </p:tgtEl>
                                        <p:attrNameLst>
                                          <p:attrName>style.visibility</p:attrName>
                                        </p:attrNameLst>
                                      </p:cBhvr>
                                      <p:to>
                                        <p:strVal val="visible"/>
                                      </p:to>
                                    </p:set>
                                    <p:animEffect transition="in" filter="fade">
                                      <p:cBhvr>
                                        <p:cTn id="45" dur="500"/>
                                        <p:tgtEl>
                                          <p:spTgt spid="11880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8810"/>
                                        </p:tgtEl>
                                        <p:attrNameLst>
                                          <p:attrName>style.visibility</p:attrName>
                                        </p:attrNameLst>
                                      </p:cBhvr>
                                      <p:to>
                                        <p:strVal val="visible"/>
                                      </p:to>
                                    </p:set>
                                    <p:animEffect transition="in" filter="fade">
                                      <p:cBhvr>
                                        <p:cTn id="48" dur="500"/>
                                        <p:tgtEl>
                                          <p:spTgt spid="118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6" grpId="0"/>
      <p:bldP spid="118797" grpId="0"/>
      <p:bldP spid="118798" grpId="0"/>
      <p:bldP spid="118800" grpId="0"/>
      <p:bldP spid="118801" grpId="0"/>
      <p:bldP spid="118802" grpId="0" animBg="1"/>
      <p:bldP spid="118809" grpId="0" animBg="1"/>
      <p:bldP spid="1188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13314"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825" imgH="5181763" progId="Excel.Sheet.8">
                    <p:embed/>
                  </p:oleObj>
                </mc:Choice>
                <mc:Fallback>
                  <p:oleObj name="Worksheet" r:id="rId3" imgW="5800825" imgH="5181763"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55"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13356"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grpSp>
        <p:nvGrpSpPr>
          <p:cNvPr id="3" name="Group 6"/>
          <p:cNvGrpSpPr>
            <a:grpSpLocks/>
          </p:cNvGrpSpPr>
          <p:nvPr/>
        </p:nvGrpSpPr>
        <p:grpSpPr bwMode="auto">
          <a:xfrm>
            <a:off x="1808163" y="1946275"/>
            <a:ext cx="2101850" cy="3660775"/>
            <a:chOff x="1139" y="1226"/>
            <a:chExt cx="1324" cy="2306"/>
          </a:xfrm>
        </p:grpSpPr>
        <p:sp>
          <p:nvSpPr>
            <p:cNvPr id="13353" name="Line 7"/>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13354" name="Text Box 8"/>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9"/>
          <p:cNvGrpSpPr>
            <a:grpSpLocks/>
          </p:cNvGrpSpPr>
          <p:nvPr/>
        </p:nvGrpSpPr>
        <p:grpSpPr bwMode="auto">
          <a:xfrm>
            <a:off x="1327150" y="1944688"/>
            <a:ext cx="3367088" cy="3665537"/>
            <a:chOff x="836" y="1225"/>
            <a:chExt cx="2121" cy="2309"/>
          </a:xfrm>
        </p:grpSpPr>
        <p:sp>
          <p:nvSpPr>
            <p:cNvPr id="13351" name="Line 10"/>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13352" name="Text Box 11"/>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3320" name="Rectangle 12"/>
          <p:cNvSpPr>
            <a:spLocks noGrp="1" noChangeArrowheads="1"/>
          </p:cNvSpPr>
          <p:nvPr>
            <p:ph type="title" idx="4294967295"/>
          </p:nvPr>
        </p:nvSpPr>
        <p:spPr>
          <a:xfrm>
            <a:off x="571500" y="257175"/>
            <a:ext cx="7124700" cy="622300"/>
          </a:xfrm>
        </p:spPr>
        <p:txBody>
          <a:bodyPr>
            <a:normAutofit/>
          </a:bodyPr>
          <a:lstStyle/>
          <a:p>
            <a:pPr algn="l" eaLnBrk="1" hangingPunct="1"/>
            <a:r>
              <a:rPr lang="en-US" sz="3100" dirty="0">
                <a:solidFill>
                  <a:srgbClr val="CC0000"/>
                </a:solidFill>
              </a:rPr>
              <a:t>Shortage</a:t>
            </a:r>
            <a:r>
              <a:rPr lang="en-US" sz="3100" dirty="0">
                <a:solidFill>
                  <a:schemeClr val="tx1"/>
                </a:solidFill>
              </a:rPr>
              <a:t> (a.k.a. excess demand):</a:t>
            </a:r>
          </a:p>
        </p:txBody>
      </p:sp>
      <p:sp>
        <p:nvSpPr>
          <p:cNvPr id="13321" name="Text Box 13"/>
          <p:cNvSpPr txBox="1">
            <a:spLocks noChangeArrowheads="1"/>
          </p:cNvSpPr>
          <p:nvPr/>
        </p:nvSpPr>
        <p:spPr bwMode="auto">
          <a:xfrm>
            <a:off x="1512888" y="714375"/>
            <a:ext cx="6675437"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when quantity demanded is greater than quantity supplied</a:t>
            </a:r>
          </a:p>
        </p:txBody>
      </p:sp>
      <p:sp>
        <p:nvSpPr>
          <p:cNvPr id="13322" name="Line 14"/>
          <p:cNvSpPr>
            <a:spLocks noChangeShapeType="1"/>
          </p:cNvSpPr>
          <p:nvPr/>
        </p:nvSpPr>
        <p:spPr bwMode="auto">
          <a:xfrm>
            <a:off x="1322388" y="5045075"/>
            <a:ext cx="2259012" cy="0"/>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3323" name="Line 15"/>
          <p:cNvSpPr>
            <a:spLocks noChangeShapeType="1"/>
          </p:cNvSpPr>
          <p:nvPr/>
        </p:nvSpPr>
        <p:spPr bwMode="auto">
          <a:xfrm flipH="1">
            <a:off x="3567113" y="5021263"/>
            <a:ext cx="3175" cy="593725"/>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3324" name="Oval 16"/>
          <p:cNvSpPr>
            <a:spLocks noChangeArrowheads="1"/>
          </p:cNvSpPr>
          <p:nvPr/>
        </p:nvSpPr>
        <p:spPr bwMode="auto">
          <a:xfrm>
            <a:off x="3505200" y="4972050"/>
            <a:ext cx="139700" cy="138113"/>
          </a:xfrm>
          <a:prstGeom prst="ellipse">
            <a:avLst/>
          </a:prstGeom>
          <a:solidFill>
            <a:srgbClr val="B2B2B2"/>
          </a:solidFill>
          <a:ln w="9525">
            <a:noFill/>
            <a:prstDash val="dash"/>
            <a:round/>
            <a:headEnd/>
            <a:tailEnd/>
          </a:ln>
        </p:spPr>
        <p:txBody>
          <a:bodyPr wrap="none" anchor="ctr"/>
          <a:lstStyle/>
          <a:p>
            <a:endParaRPr lang="en-US">
              <a:latin typeface="Arial"/>
              <a:cs typeface="Arial"/>
            </a:endParaRPr>
          </a:p>
        </p:txBody>
      </p:sp>
      <p:grpSp>
        <p:nvGrpSpPr>
          <p:cNvPr id="5" name="Group 17"/>
          <p:cNvGrpSpPr>
            <a:grpSpLocks/>
          </p:cNvGrpSpPr>
          <p:nvPr/>
        </p:nvGrpSpPr>
        <p:grpSpPr bwMode="auto">
          <a:xfrm>
            <a:off x="1793875" y="4972050"/>
            <a:ext cx="139700" cy="646113"/>
            <a:chOff x="1130" y="3132"/>
            <a:chExt cx="88" cy="407"/>
          </a:xfrm>
        </p:grpSpPr>
        <p:sp>
          <p:nvSpPr>
            <p:cNvPr id="13349" name="Line 18"/>
            <p:cNvSpPr>
              <a:spLocks noChangeShapeType="1"/>
            </p:cNvSpPr>
            <p:nvPr/>
          </p:nvSpPr>
          <p:spPr bwMode="auto">
            <a:xfrm flipH="1">
              <a:off x="1173" y="3165"/>
              <a:ext cx="2" cy="374"/>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3350" name="Oval 19"/>
            <p:cNvSpPr>
              <a:spLocks noChangeArrowheads="1"/>
            </p:cNvSpPr>
            <p:nvPr/>
          </p:nvSpPr>
          <p:spPr bwMode="auto">
            <a:xfrm>
              <a:off x="1130" y="3132"/>
              <a:ext cx="88" cy="87"/>
            </a:xfrm>
            <a:prstGeom prst="ellipse">
              <a:avLst/>
            </a:prstGeom>
            <a:solidFill>
              <a:srgbClr val="B2B2B2"/>
            </a:solidFill>
            <a:ln w="9525">
              <a:noFill/>
              <a:prstDash val="dash"/>
              <a:round/>
              <a:headEnd/>
              <a:tailEnd/>
            </a:ln>
          </p:spPr>
          <p:txBody>
            <a:bodyPr wrap="none" anchor="ctr"/>
            <a:lstStyle/>
            <a:p>
              <a:endParaRPr lang="en-US">
                <a:latin typeface="Arial"/>
                <a:cs typeface="Arial"/>
              </a:endParaRPr>
            </a:p>
          </p:txBody>
        </p:sp>
      </p:grpSp>
      <p:sp>
        <p:nvSpPr>
          <p:cNvPr id="119828" name="Text Box 20"/>
          <p:cNvSpPr txBox="1">
            <a:spLocks noChangeArrowheads="1"/>
          </p:cNvSpPr>
          <p:nvPr/>
        </p:nvSpPr>
        <p:spPr bwMode="auto">
          <a:xfrm>
            <a:off x="5005388" y="1782763"/>
            <a:ext cx="396875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Facing a shortage, </a:t>
            </a:r>
            <a:br>
              <a:rPr lang="en-US" sz="2600">
                <a:latin typeface="Arial"/>
                <a:cs typeface="Arial"/>
              </a:rPr>
            </a:br>
            <a:r>
              <a:rPr lang="en-US" sz="2600">
                <a:latin typeface="Arial"/>
                <a:cs typeface="Arial"/>
              </a:rPr>
              <a:t>sellers raise the price,</a:t>
            </a:r>
          </a:p>
        </p:txBody>
      </p:sp>
      <p:sp>
        <p:nvSpPr>
          <p:cNvPr id="119829" name="Text Box 21"/>
          <p:cNvSpPr txBox="1">
            <a:spLocks noChangeArrowheads="1"/>
          </p:cNvSpPr>
          <p:nvPr/>
        </p:nvSpPr>
        <p:spPr bwMode="auto">
          <a:xfrm>
            <a:off x="5056188" y="2722563"/>
            <a:ext cx="3122612" cy="488950"/>
          </a:xfrm>
          <a:prstGeom prst="rect">
            <a:avLst/>
          </a:prstGeom>
          <a:noFill/>
          <a:ln w="9525">
            <a:noFill/>
            <a:miter lim="800000"/>
            <a:headEnd/>
            <a:tailEnd/>
          </a:ln>
        </p:spPr>
        <p:txBody>
          <a:bodyPr>
            <a:spAutoFit/>
          </a:bodyPr>
          <a:lstStyle/>
          <a:p>
            <a:pPr>
              <a:spcBef>
                <a:spcPct val="50000"/>
              </a:spcBef>
            </a:pPr>
            <a:r>
              <a:rPr lang="en-US" sz="2600">
                <a:latin typeface="Arial"/>
                <a:cs typeface="Arial"/>
              </a:rPr>
              <a:t>causing </a:t>
            </a:r>
            <a:r>
              <a:rPr lang="en-US" sz="2600" b="1" i="1">
                <a:latin typeface="Arial"/>
                <a:cs typeface="Arial"/>
              </a:rPr>
              <a:t>Q</a:t>
            </a:r>
            <a:r>
              <a:rPr lang="en-US" sz="2600" b="1" i="1" baseline="30000">
                <a:latin typeface="Arial"/>
                <a:cs typeface="Arial"/>
              </a:rPr>
              <a:t>D</a:t>
            </a:r>
            <a:r>
              <a:rPr lang="en-US" sz="2600">
                <a:latin typeface="Arial"/>
                <a:cs typeface="Arial"/>
              </a:rPr>
              <a:t> to fall</a:t>
            </a:r>
          </a:p>
        </p:txBody>
      </p:sp>
      <p:sp>
        <p:nvSpPr>
          <p:cNvPr id="119830" name="Text Box 22"/>
          <p:cNvSpPr txBox="1">
            <a:spLocks noChangeArrowheads="1"/>
          </p:cNvSpPr>
          <p:nvPr/>
        </p:nvSpPr>
        <p:spPr bwMode="auto">
          <a:xfrm>
            <a:off x="5019675" y="3638550"/>
            <a:ext cx="3352800" cy="885825"/>
          </a:xfrm>
          <a:prstGeom prst="rect">
            <a:avLst/>
          </a:prstGeom>
          <a:noFill/>
          <a:ln w="9525">
            <a:noFill/>
            <a:miter lim="800000"/>
            <a:headEnd/>
            <a:tailEnd/>
          </a:ln>
        </p:spPr>
        <p:txBody>
          <a:bodyPr>
            <a:spAutoFit/>
          </a:bodyPr>
          <a:lstStyle/>
          <a:p>
            <a:pPr>
              <a:spcBef>
                <a:spcPct val="50000"/>
              </a:spcBef>
            </a:pPr>
            <a:r>
              <a:rPr lang="en-US" sz="2600">
                <a:latin typeface="Arial"/>
                <a:cs typeface="Arial"/>
              </a:rPr>
              <a:t>…which reduces the shortage.   </a:t>
            </a:r>
          </a:p>
        </p:txBody>
      </p:sp>
      <p:sp>
        <p:nvSpPr>
          <p:cNvPr id="119831" name="Text Box 23"/>
          <p:cNvSpPr txBox="1">
            <a:spLocks noChangeArrowheads="1"/>
          </p:cNvSpPr>
          <p:nvPr/>
        </p:nvSpPr>
        <p:spPr bwMode="auto">
          <a:xfrm>
            <a:off x="5065713" y="3144838"/>
            <a:ext cx="3122612" cy="488950"/>
          </a:xfrm>
          <a:prstGeom prst="rect">
            <a:avLst/>
          </a:prstGeom>
          <a:noFill/>
          <a:ln w="9525">
            <a:noFill/>
            <a:miter lim="800000"/>
            <a:headEnd/>
            <a:tailEnd/>
          </a:ln>
        </p:spPr>
        <p:txBody>
          <a:bodyPr>
            <a:spAutoFit/>
          </a:bodyPr>
          <a:lstStyle/>
          <a:p>
            <a:pPr>
              <a:spcBef>
                <a:spcPct val="50000"/>
              </a:spcBef>
            </a:pPr>
            <a:r>
              <a:rPr lang="en-US" sz="2600">
                <a:latin typeface="Arial"/>
                <a:cs typeface="Arial"/>
              </a:rPr>
              <a:t>and </a:t>
            </a:r>
            <a:r>
              <a:rPr lang="en-US" sz="2600" b="1" i="1">
                <a:latin typeface="Arial"/>
                <a:cs typeface="Arial"/>
              </a:rPr>
              <a:t>Q</a:t>
            </a:r>
            <a:r>
              <a:rPr lang="en-US" sz="2600" b="1" i="1" baseline="30000">
                <a:latin typeface="Arial"/>
                <a:cs typeface="Arial"/>
              </a:rPr>
              <a:t>S</a:t>
            </a:r>
            <a:r>
              <a:rPr lang="en-US" sz="2600">
                <a:latin typeface="Arial"/>
                <a:cs typeface="Arial"/>
              </a:rPr>
              <a:t> to rise,</a:t>
            </a:r>
          </a:p>
        </p:txBody>
      </p:sp>
      <p:grpSp>
        <p:nvGrpSpPr>
          <p:cNvPr id="6" name="Group 24"/>
          <p:cNvGrpSpPr>
            <a:grpSpLocks/>
          </p:cNvGrpSpPr>
          <p:nvPr/>
        </p:nvGrpSpPr>
        <p:grpSpPr bwMode="auto">
          <a:xfrm>
            <a:off x="1319213" y="4479925"/>
            <a:ext cx="1952625" cy="558800"/>
            <a:chOff x="831" y="2822"/>
            <a:chExt cx="1230" cy="352"/>
          </a:xfrm>
        </p:grpSpPr>
        <p:sp>
          <p:nvSpPr>
            <p:cNvPr id="13347" name="Line 25"/>
            <p:cNvSpPr>
              <a:spLocks noChangeShapeType="1"/>
            </p:cNvSpPr>
            <p:nvPr/>
          </p:nvSpPr>
          <p:spPr bwMode="auto">
            <a:xfrm>
              <a:off x="831" y="2822"/>
              <a:ext cx="1230" cy="0"/>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3348" name="Line 26"/>
            <p:cNvSpPr>
              <a:spLocks noChangeShapeType="1"/>
            </p:cNvSpPr>
            <p:nvPr/>
          </p:nvSpPr>
          <p:spPr bwMode="auto">
            <a:xfrm rot="10800000">
              <a:off x="833" y="2822"/>
              <a:ext cx="0" cy="35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grpSp>
      <p:grpSp>
        <p:nvGrpSpPr>
          <p:cNvPr id="7" name="Group 27"/>
          <p:cNvGrpSpPr>
            <a:grpSpLocks/>
          </p:cNvGrpSpPr>
          <p:nvPr/>
        </p:nvGrpSpPr>
        <p:grpSpPr bwMode="auto">
          <a:xfrm>
            <a:off x="3186113" y="4405313"/>
            <a:ext cx="384175" cy="1214437"/>
            <a:chOff x="2007" y="2775"/>
            <a:chExt cx="242" cy="765"/>
          </a:xfrm>
        </p:grpSpPr>
        <p:grpSp>
          <p:nvGrpSpPr>
            <p:cNvPr id="8" name="Group 28"/>
            <p:cNvGrpSpPr>
              <a:grpSpLocks/>
            </p:cNvGrpSpPr>
            <p:nvPr/>
          </p:nvGrpSpPr>
          <p:grpSpPr bwMode="auto">
            <a:xfrm>
              <a:off x="2007" y="2775"/>
              <a:ext cx="88" cy="765"/>
              <a:chOff x="2007" y="2775"/>
              <a:chExt cx="88" cy="765"/>
            </a:xfrm>
          </p:grpSpPr>
          <p:sp>
            <p:nvSpPr>
              <p:cNvPr id="13345" name="Line 29"/>
              <p:cNvSpPr>
                <a:spLocks noChangeShapeType="1"/>
              </p:cNvSpPr>
              <p:nvPr/>
            </p:nvSpPr>
            <p:spPr bwMode="auto">
              <a:xfrm flipH="1">
                <a:off x="2050" y="2822"/>
                <a:ext cx="0" cy="718"/>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3346" name="Oval 30"/>
              <p:cNvSpPr>
                <a:spLocks noChangeArrowheads="1"/>
              </p:cNvSpPr>
              <p:nvPr/>
            </p:nvSpPr>
            <p:spPr bwMode="auto">
              <a:xfrm>
                <a:off x="2007" y="277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3344" name="Line 31"/>
            <p:cNvSpPr>
              <a:spLocks noChangeShapeType="1"/>
            </p:cNvSpPr>
            <p:nvPr/>
          </p:nvSpPr>
          <p:spPr bwMode="auto">
            <a:xfrm rot="5400000">
              <a:off x="2148" y="3438"/>
              <a:ext cx="0" cy="20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grpSp>
      <p:grpSp>
        <p:nvGrpSpPr>
          <p:cNvPr id="9" name="Group 32"/>
          <p:cNvGrpSpPr>
            <a:grpSpLocks/>
          </p:cNvGrpSpPr>
          <p:nvPr/>
        </p:nvGrpSpPr>
        <p:grpSpPr bwMode="auto">
          <a:xfrm>
            <a:off x="1858963" y="4408488"/>
            <a:ext cx="596900" cy="1209675"/>
            <a:chOff x="1171" y="2777"/>
            <a:chExt cx="376" cy="762"/>
          </a:xfrm>
        </p:grpSpPr>
        <p:grpSp>
          <p:nvGrpSpPr>
            <p:cNvPr id="10" name="Group 33"/>
            <p:cNvGrpSpPr>
              <a:grpSpLocks/>
            </p:cNvGrpSpPr>
            <p:nvPr/>
          </p:nvGrpSpPr>
          <p:grpSpPr bwMode="auto">
            <a:xfrm>
              <a:off x="1459" y="2777"/>
              <a:ext cx="88" cy="759"/>
              <a:chOff x="1459" y="2777"/>
              <a:chExt cx="88" cy="759"/>
            </a:xfrm>
          </p:grpSpPr>
          <p:sp>
            <p:nvSpPr>
              <p:cNvPr id="13341" name="Line 34"/>
              <p:cNvSpPr>
                <a:spLocks noChangeShapeType="1"/>
              </p:cNvSpPr>
              <p:nvPr/>
            </p:nvSpPr>
            <p:spPr bwMode="auto">
              <a:xfrm flipH="1">
                <a:off x="1504" y="2820"/>
                <a:ext cx="2" cy="716"/>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3342" name="Oval 35"/>
              <p:cNvSpPr>
                <a:spLocks noChangeArrowheads="1"/>
              </p:cNvSpPr>
              <p:nvPr/>
            </p:nvSpPr>
            <p:spPr bwMode="auto">
              <a:xfrm>
                <a:off x="1459" y="277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3340" name="Line 36"/>
            <p:cNvSpPr>
              <a:spLocks noChangeShapeType="1"/>
            </p:cNvSpPr>
            <p:nvPr/>
          </p:nvSpPr>
          <p:spPr bwMode="auto">
            <a:xfrm rot="-5400000">
              <a:off x="1340" y="3370"/>
              <a:ext cx="0" cy="338"/>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grpSp>
      <p:grpSp>
        <p:nvGrpSpPr>
          <p:cNvPr id="11" name="Group 37"/>
          <p:cNvGrpSpPr>
            <a:grpSpLocks/>
          </p:cNvGrpSpPr>
          <p:nvPr/>
        </p:nvGrpSpPr>
        <p:grpSpPr bwMode="auto">
          <a:xfrm>
            <a:off x="1958975" y="4572000"/>
            <a:ext cx="1512888" cy="912813"/>
            <a:chOff x="1234" y="2880"/>
            <a:chExt cx="953" cy="575"/>
          </a:xfrm>
        </p:grpSpPr>
        <p:sp>
          <p:nvSpPr>
            <p:cNvPr id="13335" name="AutoShape 38"/>
            <p:cNvSpPr>
              <a:spLocks/>
            </p:cNvSpPr>
            <p:nvPr/>
          </p:nvSpPr>
          <p:spPr bwMode="auto">
            <a:xfrm rot="-5400000">
              <a:off x="1712" y="2675"/>
              <a:ext cx="132" cy="541"/>
            </a:xfrm>
            <a:prstGeom prst="leftBrace">
              <a:avLst>
                <a:gd name="adj1" fmla="val 34154"/>
                <a:gd name="adj2" fmla="val 50000"/>
              </a:avLst>
            </a:prstGeom>
            <a:noFill/>
            <a:ln w="19050">
              <a:solidFill>
                <a:srgbClr val="990000"/>
              </a:solidFill>
              <a:round/>
              <a:headEnd/>
              <a:tailEnd/>
            </a:ln>
          </p:spPr>
          <p:txBody>
            <a:bodyPr wrap="none" anchor="ctr"/>
            <a:lstStyle/>
            <a:p>
              <a:endParaRPr lang="en-US">
                <a:latin typeface="Arial"/>
                <a:cs typeface="Arial"/>
              </a:endParaRPr>
            </a:p>
          </p:txBody>
        </p:sp>
        <p:grpSp>
          <p:nvGrpSpPr>
            <p:cNvPr id="12" name="Group 39"/>
            <p:cNvGrpSpPr>
              <a:grpSpLocks/>
            </p:cNvGrpSpPr>
            <p:nvPr/>
          </p:nvGrpSpPr>
          <p:grpSpPr bwMode="auto">
            <a:xfrm>
              <a:off x="1234" y="3031"/>
              <a:ext cx="953" cy="424"/>
              <a:chOff x="1234" y="3031"/>
              <a:chExt cx="953" cy="424"/>
            </a:xfrm>
          </p:grpSpPr>
          <p:sp>
            <p:nvSpPr>
              <p:cNvPr id="13337" name="Line 40"/>
              <p:cNvSpPr>
                <a:spLocks noChangeShapeType="1"/>
              </p:cNvSpPr>
              <p:nvPr/>
            </p:nvSpPr>
            <p:spPr bwMode="auto">
              <a:xfrm flipV="1">
                <a:off x="1700" y="3031"/>
                <a:ext cx="75" cy="322"/>
              </a:xfrm>
              <a:prstGeom prst="line">
                <a:avLst/>
              </a:prstGeom>
              <a:noFill/>
              <a:ln w="9525">
                <a:solidFill>
                  <a:schemeClr val="tx1"/>
                </a:solidFill>
                <a:round/>
                <a:headEnd/>
                <a:tailEnd/>
              </a:ln>
            </p:spPr>
            <p:txBody>
              <a:bodyPr/>
              <a:lstStyle/>
              <a:p>
                <a:endParaRPr lang="en-US">
                  <a:latin typeface="Arial"/>
                  <a:cs typeface="Arial"/>
                </a:endParaRPr>
              </a:p>
            </p:txBody>
          </p:sp>
          <p:sp>
            <p:nvSpPr>
              <p:cNvPr id="13338" name="Text Box 41"/>
              <p:cNvSpPr txBox="1">
                <a:spLocks noChangeArrowheads="1"/>
              </p:cNvSpPr>
              <p:nvPr/>
            </p:nvSpPr>
            <p:spPr bwMode="auto">
              <a:xfrm>
                <a:off x="1234" y="3157"/>
                <a:ext cx="953" cy="298"/>
              </a:xfrm>
              <a:prstGeom prst="rect">
                <a:avLst/>
              </a:prstGeom>
              <a:solidFill>
                <a:srgbClr val="CCFFCC"/>
              </a:solidFill>
              <a:ln w="9525">
                <a:noFill/>
                <a:miter lim="800000"/>
                <a:headEnd/>
                <a:tailEnd/>
              </a:ln>
            </p:spPr>
            <p:txBody>
              <a:bodyPr lIns="45720" rIns="45720">
                <a:spAutoFit/>
              </a:bodyPr>
              <a:lstStyle/>
              <a:p>
                <a:pPr algn="ctr">
                  <a:spcBef>
                    <a:spcPct val="50000"/>
                  </a:spcBef>
                </a:pPr>
                <a:r>
                  <a:rPr lang="en-US" sz="2500" b="1" i="1">
                    <a:latin typeface="Arial"/>
                    <a:cs typeface="Arial"/>
                  </a:rPr>
                  <a:t>Shortage</a:t>
                </a:r>
              </a:p>
            </p:txBody>
          </p:sp>
        </p:grpSp>
      </p:grpSp>
      <p:sp>
        <p:nvSpPr>
          <p:cNvPr id="13334"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0520440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28"/>
                                        </p:tgtEl>
                                        <p:attrNameLst>
                                          <p:attrName>style.visibility</p:attrName>
                                        </p:attrNameLst>
                                      </p:cBhvr>
                                      <p:to>
                                        <p:strVal val="visible"/>
                                      </p:to>
                                    </p:set>
                                    <p:animEffect transition="in" filter="wipe(left)">
                                      <p:cBhvr>
                                        <p:cTn id="7" dur="500"/>
                                        <p:tgtEl>
                                          <p:spTgt spid="11982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upRigh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9829"/>
                                        </p:tgtEl>
                                        <p:attrNameLst>
                                          <p:attrName>style.visibility</p:attrName>
                                        </p:attrNameLst>
                                      </p:cBhvr>
                                      <p:to>
                                        <p:strVal val="visible"/>
                                      </p:to>
                                    </p:set>
                                    <p:animEffect transition="in" filter="wipe(left)">
                                      <p:cBhvr>
                                        <p:cTn id="16" dur="500"/>
                                        <p:tgtEl>
                                          <p:spTgt spid="119829"/>
                                        </p:tgtEl>
                                      </p:cBhvr>
                                    </p:animEffect>
                                  </p:childTnLst>
                                </p:cTn>
                              </p:par>
                            </p:childTnLst>
                          </p:cTn>
                        </p:par>
                        <p:par>
                          <p:cTn id="17" fill="hold">
                            <p:stCondLst>
                              <p:cond delay="500"/>
                            </p:stCondLst>
                            <p:childTnLst>
                              <p:par>
                                <p:cTn id="18" presetID="18" presetClass="entr" presetSubtype="1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9831"/>
                                        </p:tgtEl>
                                        <p:attrNameLst>
                                          <p:attrName>style.visibility</p:attrName>
                                        </p:attrNameLst>
                                      </p:cBhvr>
                                      <p:to>
                                        <p:strVal val="visible"/>
                                      </p:to>
                                    </p:set>
                                    <p:animEffect transition="in" filter="wipe(left)">
                                      <p:cBhvr>
                                        <p:cTn id="25" dur="500"/>
                                        <p:tgtEl>
                                          <p:spTgt spid="119831"/>
                                        </p:tgtEl>
                                      </p:cBhvr>
                                    </p:animEffect>
                                  </p:childTnLst>
                                </p:cTn>
                              </p:par>
                            </p:childTnLst>
                          </p:cTn>
                        </p:par>
                        <p:par>
                          <p:cTn id="26" fill="hold">
                            <p:stCondLst>
                              <p:cond delay="500"/>
                            </p:stCondLst>
                            <p:childTnLst>
                              <p:par>
                                <p:cTn id="27" presetID="18" presetClass="entr" presetSubtype="6"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trips(downRigh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9830"/>
                                        </p:tgtEl>
                                        <p:attrNameLst>
                                          <p:attrName>style.visibility</p:attrName>
                                        </p:attrNameLst>
                                      </p:cBhvr>
                                      <p:to>
                                        <p:strVal val="visible"/>
                                      </p:to>
                                    </p:set>
                                    <p:animEffect transition="in" filter="wipe(left)">
                                      <p:cBhvr>
                                        <p:cTn id="34" dur="500"/>
                                        <p:tgtEl>
                                          <p:spTgt spid="119830"/>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28" grpId="0"/>
      <p:bldP spid="119829" grpId="0"/>
      <p:bldP spid="119830" grpId="0"/>
      <p:bldP spid="1198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7813" y="1444625"/>
            <a:ext cx="5513387" cy="4886325"/>
            <a:chOff x="175" y="910"/>
            <a:chExt cx="3473" cy="3078"/>
          </a:xfrm>
        </p:grpSpPr>
        <p:graphicFrame>
          <p:nvGraphicFramePr>
            <p:cNvPr id="14338" name="Object 3"/>
            <p:cNvGraphicFramePr>
              <a:graphicFrameLocks noChangeAspect="1"/>
            </p:cNvGraphicFramePr>
            <p:nvPr/>
          </p:nvGraphicFramePr>
          <p:xfrm>
            <a:off x="175" y="910"/>
            <a:ext cx="3446" cy="3078"/>
          </p:xfrm>
          <a:graphic>
            <a:graphicData uri="http://schemas.openxmlformats.org/presentationml/2006/ole">
              <mc:AlternateContent xmlns:mc="http://schemas.openxmlformats.org/markup-compatibility/2006">
                <mc:Choice xmlns:v="urn:schemas-microsoft-com:vml" Requires="v">
                  <p:oleObj name="Worksheet" r:id="rId3" imgW="5800825" imgH="5181763" progId="Excel.Sheet.8">
                    <p:embed/>
                  </p:oleObj>
                </mc:Choice>
                <mc:Fallback>
                  <p:oleObj name="Worksheet" r:id="rId3" imgW="5800825" imgH="5181763"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 y="910"/>
                          <a:ext cx="3446" cy="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67" name="Text Box 4"/>
            <p:cNvSpPr txBox="1">
              <a:spLocks noChangeArrowheads="1"/>
            </p:cNvSpPr>
            <p:nvPr/>
          </p:nvSpPr>
          <p:spPr bwMode="auto">
            <a:xfrm>
              <a:off x="665" y="1015"/>
              <a:ext cx="262" cy="308"/>
            </a:xfrm>
            <a:prstGeom prst="rect">
              <a:avLst/>
            </a:prstGeom>
            <a:solidFill>
              <a:schemeClr val="bg1"/>
            </a:solidFill>
            <a:ln w="9525">
              <a:noFill/>
              <a:miter lim="800000"/>
              <a:headEnd/>
              <a:tailEnd/>
            </a:ln>
          </p:spPr>
          <p:txBody>
            <a:bodyPr>
              <a:spAutoFit/>
            </a:bodyPr>
            <a:lstStyle/>
            <a:p>
              <a:pPr algn="r">
                <a:spcBef>
                  <a:spcPct val="50000"/>
                </a:spcBef>
              </a:pPr>
              <a:r>
                <a:rPr lang="en-US" sz="2600" b="1" i="1">
                  <a:latin typeface="Arial"/>
                  <a:cs typeface="Arial"/>
                </a:rPr>
                <a:t>P</a:t>
              </a:r>
            </a:p>
          </p:txBody>
        </p:sp>
        <p:sp>
          <p:nvSpPr>
            <p:cNvPr id="14368" name="Text Box 5"/>
            <p:cNvSpPr txBox="1">
              <a:spLocks noChangeArrowheads="1"/>
            </p:cNvSpPr>
            <p:nvPr/>
          </p:nvSpPr>
          <p:spPr bwMode="auto">
            <a:xfrm>
              <a:off x="3375" y="3451"/>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Q</a:t>
              </a:r>
            </a:p>
          </p:txBody>
        </p:sp>
      </p:grpSp>
      <p:grpSp>
        <p:nvGrpSpPr>
          <p:cNvPr id="3" name="Group 6"/>
          <p:cNvGrpSpPr>
            <a:grpSpLocks/>
          </p:cNvGrpSpPr>
          <p:nvPr/>
        </p:nvGrpSpPr>
        <p:grpSpPr bwMode="auto">
          <a:xfrm>
            <a:off x="1808163" y="1946275"/>
            <a:ext cx="2101850" cy="3660775"/>
            <a:chOff x="1139" y="1226"/>
            <a:chExt cx="1324" cy="2306"/>
          </a:xfrm>
        </p:grpSpPr>
        <p:sp>
          <p:nvSpPr>
            <p:cNvPr id="14365" name="Line 7"/>
            <p:cNvSpPr>
              <a:spLocks noChangeShapeType="1"/>
            </p:cNvSpPr>
            <p:nvPr/>
          </p:nvSpPr>
          <p:spPr bwMode="auto">
            <a:xfrm>
              <a:off x="1151" y="1252"/>
              <a:ext cx="1312" cy="2280"/>
            </a:xfrm>
            <a:prstGeom prst="line">
              <a:avLst/>
            </a:prstGeom>
            <a:noFill/>
            <a:ln w="50800">
              <a:solidFill>
                <a:srgbClr val="003399"/>
              </a:solidFill>
              <a:round/>
              <a:headEnd/>
              <a:tailEnd/>
            </a:ln>
          </p:spPr>
          <p:txBody>
            <a:bodyPr/>
            <a:lstStyle/>
            <a:p>
              <a:endParaRPr lang="en-US">
                <a:latin typeface="Arial"/>
                <a:cs typeface="Arial"/>
              </a:endParaRPr>
            </a:p>
          </p:txBody>
        </p:sp>
        <p:sp>
          <p:nvSpPr>
            <p:cNvPr id="14366" name="Text Box 8"/>
            <p:cNvSpPr txBox="1">
              <a:spLocks noChangeArrowheads="1"/>
            </p:cNvSpPr>
            <p:nvPr/>
          </p:nvSpPr>
          <p:spPr bwMode="auto">
            <a:xfrm>
              <a:off x="1139" y="1226"/>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nvGrpSpPr>
          <p:cNvPr id="4" name="Group 9"/>
          <p:cNvGrpSpPr>
            <a:grpSpLocks/>
          </p:cNvGrpSpPr>
          <p:nvPr/>
        </p:nvGrpSpPr>
        <p:grpSpPr bwMode="auto">
          <a:xfrm>
            <a:off x="1327150" y="1944688"/>
            <a:ext cx="3367088" cy="3665537"/>
            <a:chOff x="836" y="1225"/>
            <a:chExt cx="2121" cy="2309"/>
          </a:xfrm>
        </p:grpSpPr>
        <p:sp>
          <p:nvSpPr>
            <p:cNvPr id="14363" name="Line 10"/>
            <p:cNvSpPr>
              <a:spLocks noChangeShapeType="1"/>
            </p:cNvSpPr>
            <p:nvPr/>
          </p:nvSpPr>
          <p:spPr bwMode="auto">
            <a:xfrm flipH="1">
              <a:off x="836" y="1326"/>
              <a:ext cx="2064" cy="2208"/>
            </a:xfrm>
            <a:prstGeom prst="line">
              <a:avLst/>
            </a:prstGeom>
            <a:noFill/>
            <a:ln w="50800">
              <a:solidFill>
                <a:srgbClr val="003399"/>
              </a:solidFill>
              <a:round/>
              <a:headEnd/>
              <a:tailEnd/>
            </a:ln>
          </p:spPr>
          <p:txBody>
            <a:bodyPr/>
            <a:lstStyle/>
            <a:p>
              <a:endParaRPr lang="en-US">
                <a:latin typeface="Arial"/>
                <a:cs typeface="Arial"/>
              </a:endParaRPr>
            </a:p>
          </p:txBody>
        </p:sp>
        <p:sp>
          <p:nvSpPr>
            <p:cNvPr id="14364" name="Text Box 11"/>
            <p:cNvSpPr txBox="1">
              <a:spLocks noChangeArrowheads="1"/>
            </p:cNvSpPr>
            <p:nvPr/>
          </p:nvSpPr>
          <p:spPr bwMode="auto">
            <a:xfrm>
              <a:off x="2684" y="1225"/>
              <a:ext cx="273"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grpSp>
      <p:sp>
        <p:nvSpPr>
          <p:cNvPr id="14344" name="Rectangle 12"/>
          <p:cNvSpPr>
            <a:spLocks noGrp="1" noChangeArrowheads="1"/>
          </p:cNvSpPr>
          <p:nvPr>
            <p:ph type="title" idx="4294967295"/>
          </p:nvPr>
        </p:nvSpPr>
        <p:spPr>
          <a:xfrm>
            <a:off x="571500" y="257175"/>
            <a:ext cx="7429500" cy="622300"/>
          </a:xfrm>
        </p:spPr>
        <p:txBody>
          <a:bodyPr>
            <a:normAutofit/>
          </a:bodyPr>
          <a:lstStyle/>
          <a:p>
            <a:pPr algn="l" eaLnBrk="1" hangingPunct="1"/>
            <a:r>
              <a:rPr lang="en-US" sz="3100" dirty="0">
                <a:solidFill>
                  <a:srgbClr val="CC0000"/>
                </a:solidFill>
              </a:rPr>
              <a:t>Shortage</a:t>
            </a:r>
            <a:r>
              <a:rPr lang="en-US" sz="3100" dirty="0">
                <a:solidFill>
                  <a:schemeClr val="tx1"/>
                </a:solidFill>
              </a:rPr>
              <a:t> (a.k.a. excess demand):</a:t>
            </a:r>
          </a:p>
        </p:txBody>
      </p:sp>
      <p:sp>
        <p:nvSpPr>
          <p:cNvPr id="14345" name="Text Box 13"/>
          <p:cNvSpPr txBox="1">
            <a:spLocks noChangeArrowheads="1"/>
          </p:cNvSpPr>
          <p:nvPr/>
        </p:nvSpPr>
        <p:spPr bwMode="auto">
          <a:xfrm>
            <a:off x="1512888" y="714375"/>
            <a:ext cx="6675437" cy="923330"/>
          </a:xfrm>
          <a:prstGeom prst="rect">
            <a:avLst/>
          </a:prstGeom>
          <a:noFill/>
          <a:ln w="9525">
            <a:noFill/>
            <a:miter lim="800000"/>
            <a:headEnd/>
            <a:tailEnd/>
          </a:ln>
        </p:spPr>
        <p:txBody>
          <a:bodyPr>
            <a:spAutoFit/>
          </a:bodyPr>
          <a:lstStyle/>
          <a:p>
            <a:pPr>
              <a:spcBef>
                <a:spcPct val="50000"/>
              </a:spcBef>
            </a:pPr>
            <a:r>
              <a:rPr lang="en-US" sz="2700">
                <a:latin typeface="Arial"/>
                <a:cs typeface="Arial"/>
              </a:rPr>
              <a:t>when quantity demanded is greater than quantity supplied</a:t>
            </a:r>
          </a:p>
        </p:txBody>
      </p:sp>
      <p:sp>
        <p:nvSpPr>
          <p:cNvPr id="14346" name="Text Box 14"/>
          <p:cNvSpPr txBox="1">
            <a:spLocks noChangeArrowheads="1"/>
          </p:cNvSpPr>
          <p:nvPr/>
        </p:nvSpPr>
        <p:spPr bwMode="auto">
          <a:xfrm>
            <a:off x="5005388" y="1782763"/>
            <a:ext cx="3517900" cy="885825"/>
          </a:xfrm>
          <a:prstGeom prst="rect">
            <a:avLst/>
          </a:prstGeom>
          <a:noFill/>
          <a:ln w="9525">
            <a:noFill/>
            <a:miter lim="800000"/>
            <a:headEnd/>
            <a:tailEnd/>
          </a:ln>
        </p:spPr>
        <p:txBody>
          <a:bodyPr>
            <a:spAutoFit/>
          </a:bodyPr>
          <a:lstStyle/>
          <a:p>
            <a:pPr>
              <a:spcBef>
                <a:spcPct val="50000"/>
              </a:spcBef>
            </a:pPr>
            <a:r>
              <a:rPr lang="en-US" sz="2600">
                <a:solidFill>
                  <a:srgbClr val="B2B2B2"/>
                </a:solidFill>
                <a:latin typeface="Arial"/>
                <a:cs typeface="Arial"/>
              </a:rPr>
              <a:t>Facing a shortage, </a:t>
            </a:r>
            <a:br>
              <a:rPr lang="en-US" sz="2600">
                <a:solidFill>
                  <a:srgbClr val="B2B2B2"/>
                </a:solidFill>
                <a:latin typeface="Arial"/>
                <a:cs typeface="Arial"/>
              </a:rPr>
            </a:br>
            <a:r>
              <a:rPr lang="en-US" sz="2600">
                <a:solidFill>
                  <a:srgbClr val="B2B2B2"/>
                </a:solidFill>
                <a:latin typeface="Arial"/>
                <a:cs typeface="Arial"/>
              </a:rPr>
              <a:t>sellers raise the price,</a:t>
            </a:r>
          </a:p>
        </p:txBody>
      </p:sp>
      <p:sp>
        <p:nvSpPr>
          <p:cNvPr id="14347" name="Text Box 15"/>
          <p:cNvSpPr txBox="1">
            <a:spLocks noChangeArrowheads="1"/>
          </p:cNvSpPr>
          <p:nvPr/>
        </p:nvSpPr>
        <p:spPr bwMode="auto">
          <a:xfrm>
            <a:off x="5056188" y="2722563"/>
            <a:ext cx="3122612" cy="488950"/>
          </a:xfrm>
          <a:prstGeom prst="rect">
            <a:avLst/>
          </a:prstGeom>
          <a:noFill/>
          <a:ln w="9525">
            <a:noFill/>
            <a:miter lim="800000"/>
            <a:headEnd/>
            <a:tailEnd/>
          </a:ln>
        </p:spPr>
        <p:txBody>
          <a:bodyPr>
            <a:spAutoFit/>
          </a:bodyPr>
          <a:lstStyle/>
          <a:p>
            <a:pPr>
              <a:spcBef>
                <a:spcPct val="50000"/>
              </a:spcBef>
            </a:pPr>
            <a:r>
              <a:rPr lang="en-US" sz="2600">
                <a:solidFill>
                  <a:srgbClr val="B2B2B2"/>
                </a:solidFill>
                <a:latin typeface="Arial"/>
                <a:cs typeface="Arial"/>
              </a:rPr>
              <a:t>causing </a:t>
            </a:r>
            <a:r>
              <a:rPr lang="en-US" sz="2600" b="1" i="1">
                <a:solidFill>
                  <a:srgbClr val="B2B2B2"/>
                </a:solidFill>
                <a:latin typeface="Arial"/>
                <a:cs typeface="Arial"/>
              </a:rPr>
              <a:t>Q</a:t>
            </a:r>
            <a:r>
              <a:rPr lang="en-US" sz="2600" b="1" i="1" baseline="30000">
                <a:solidFill>
                  <a:srgbClr val="B2B2B2"/>
                </a:solidFill>
                <a:latin typeface="Arial"/>
                <a:cs typeface="Arial"/>
              </a:rPr>
              <a:t>D</a:t>
            </a:r>
            <a:r>
              <a:rPr lang="en-US" sz="2600">
                <a:solidFill>
                  <a:srgbClr val="B2B2B2"/>
                </a:solidFill>
                <a:latin typeface="Arial"/>
                <a:cs typeface="Arial"/>
              </a:rPr>
              <a:t> to fall</a:t>
            </a:r>
          </a:p>
        </p:txBody>
      </p:sp>
      <p:sp>
        <p:nvSpPr>
          <p:cNvPr id="14348" name="Text Box 16"/>
          <p:cNvSpPr txBox="1">
            <a:spLocks noChangeArrowheads="1"/>
          </p:cNvSpPr>
          <p:nvPr/>
        </p:nvSpPr>
        <p:spPr bwMode="auto">
          <a:xfrm>
            <a:off x="5065713" y="3144838"/>
            <a:ext cx="3122612" cy="488950"/>
          </a:xfrm>
          <a:prstGeom prst="rect">
            <a:avLst/>
          </a:prstGeom>
          <a:noFill/>
          <a:ln w="9525">
            <a:noFill/>
            <a:miter lim="800000"/>
            <a:headEnd/>
            <a:tailEnd/>
          </a:ln>
        </p:spPr>
        <p:txBody>
          <a:bodyPr>
            <a:spAutoFit/>
          </a:bodyPr>
          <a:lstStyle/>
          <a:p>
            <a:pPr>
              <a:spcBef>
                <a:spcPct val="50000"/>
              </a:spcBef>
            </a:pPr>
            <a:r>
              <a:rPr lang="en-US" sz="2600">
                <a:solidFill>
                  <a:srgbClr val="B2B2B2"/>
                </a:solidFill>
                <a:latin typeface="Arial"/>
                <a:cs typeface="Arial"/>
              </a:rPr>
              <a:t>and </a:t>
            </a:r>
            <a:r>
              <a:rPr lang="en-US" sz="2600" b="1" i="1">
                <a:solidFill>
                  <a:srgbClr val="B2B2B2"/>
                </a:solidFill>
                <a:latin typeface="Arial"/>
                <a:cs typeface="Arial"/>
              </a:rPr>
              <a:t>Q</a:t>
            </a:r>
            <a:r>
              <a:rPr lang="en-US" sz="2600" b="1" i="1" baseline="30000">
                <a:solidFill>
                  <a:srgbClr val="B2B2B2"/>
                </a:solidFill>
                <a:latin typeface="Arial"/>
                <a:cs typeface="Arial"/>
              </a:rPr>
              <a:t>S</a:t>
            </a:r>
            <a:r>
              <a:rPr lang="en-US" sz="2600">
                <a:solidFill>
                  <a:srgbClr val="B2B2B2"/>
                </a:solidFill>
                <a:latin typeface="Arial"/>
                <a:cs typeface="Arial"/>
              </a:rPr>
              <a:t> to rise.</a:t>
            </a:r>
          </a:p>
        </p:txBody>
      </p:sp>
      <p:sp>
        <p:nvSpPr>
          <p:cNvPr id="14349" name="Line 17"/>
          <p:cNvSpPr>
            <a:spLocks noChangeShapeType="1"/>
          </p:cNvSpPr>
          <p:nvPr/>
        </p:nvSpPr>
        <p:spPr bwMode="auto">
          <a:xfrm>
            <a:off x="1319213" y="4479925"/>
            <a:ext cx="1952625" cy="0"/>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4350" name="Line 18"/>
          <p:cNvSpPr>
            <a:spLocks noChangeShapeType="1"/>
          </p:cNvSpPr>
          <p:nvPr/>
        </p:nvSpPr>
        <p:spPr bwMode="auto">
          <a:xfrm flipH="1">
            <a:off x="3254375" y="4479925"/>
            <a:ext cx="0" cy="1139825"/>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4351" name="Line 19"/>
          <p:cNvSpPr>
            <a:spLocks noChangeShapeType="1"/>
          </p:cNvSpPr>
          <p:nvPr/>
        </p:nvSpPr>
        <p:spPr bwMode="auto">
          <a:xfrm flipH="1">
            <a:off x="2387600" y="4476750"/>
            <a:ext cx="3175" cy="1136650"/>
          </a:xfrm>
          <a:prstGeom prst="line">
            <a:avLst/>
          </a:prstGeom>
          <a:noFill/>
          <a:ln w="12700">
            <a:solidFill>
              <a:srgbClr val="B2B2B2"/>
            </a:solidFill>
            <a:prstDash val="dash"/>
            <a:round/>
            <a:headEnd/>
            <a:tailEnd/>
          </a:ln>
        </p:spPr>
        <p:txBody>
          <a:bodyPr/>
          <a:lstStyle/>
          <a:p>
            <a:endParaRPr lang="en-US">
              <a:latin typeface="Arial"/>
              <a:cs typeface="Arial"/>
            </a:endParaRPr>
          </a:p>
        </p:txBody>
      </p:sp>
      <p:sp>
        <p:nvSpPr>
          <p:cNvPr id="14352" name="AutoShape 20"/>
          <p:cNvSpPr>
            <a:spLocks/>
          </p:cNvSpPr>
          <p:nvPr/>
        </p:nvSpPr>
        <p:spPr bwMode="auto">
          <a:xfrm rot="-5400000">
            <a:off x="2717007" y="4247356"/>
            <a:ext cx="209550" cy="858837"/>
          </a:xfrm>
          <a:prstGeom prst="leftBrace">
            <a:avLst>
              <a:gd name="adj1" fmla="val 34154"/>
              <a:gd name="adj2" fmla="val 50000"/>
            </a:avLst>
          </a:prstGeom>
          <a:noFill/>
          <a:ln w="19050">
            <a:solidFill>
              <a:srgbClr val="B2B2B2"/>
            </a:solidFill>
            <a:round/>
            <a:headEnd/>
            <a:tailEnd/>
          </a:ln>
        </p:spPr>
        <p:txBody>
          <a:bodyPr wrap="none" anchor="ctr"/>
          <a:lstStyle/>
          <a:p>
            <a:endParaRPr lang="en-US">
              <a:latin typeface="Arial"/>
              <a:cs typeface="Arial"/>
            </a:endParaRPr>
          </a:p>
        </p:txBody>
      </p:sp>
      <p:sp>
        <p:nvSpPr>
          <p:cNvPr id="14353" name="Line 21"/>
          <p:cNvSpPr>
            <a:spLocks noChangeShapeType="1"/>
          </p:cNvSpPr>
          <p:nvPr/>
        </p:nvSpPr>
        <p:spPr bwMode="auto">
          <a:xfrm flipV="1">
            <a:off x="2746375" y="4811713"/>
            <a:ext cx="71438" cy="320675"/>
          </a:xfrm>
          <a:prstGeom prst="line">
            <a:avLst/>
          </a:prstGeom>
          <a:noFill/>
          <a:ln w="9525">
            <a:solidFill>
              <a:srgbClr val="B2B2B2"/>
            </a:solidFill>
            <a:round/>
            <a:headEnd/>
            <a:tailEnd/>
          </a:ln>
        </p:spPr>
        <p:txBody>
          <a:bodyPr/>
          <a:lstStyle/>
          <a:p>
            <a:endParaRPr lang="en-US">
              <a:latin typeface="Arial"/>
              <a:cs typeface="Arial"/>
            </a:endParaRPr>
          </a:p>
        </p:txBody>
      </p:sp>
      <p:sp>
        <p:nvSpPr>
          <p:cNvPr id="14354" name="Text Box 22"/>
          <p:cNvSpPr txBox="1">
            <a:spLocks noChangeArrowheads="1"/>
          </p:cNvSpPr>
          <p:nvPr/>
        </p:nvSpPr>
        <p:spPr bwMode="auto">
          <a:xfrm>
            <a:off x="1958975" y="5011738"/>
            <a:ext cx="1512888" cy="473075"/>
          </a:xfrm>
          <a:prstGeom prst="rect">
            <a:avLst/>
          </a:prstGeom>
          <a:noFill/>
          <a:ln w="9525">
            <a:noFill/>
            <a:miter lim="800000"/>
            <a:headEnd/>
            <a:tailEnd/>
          </a:ln>
        </p:spPr>
        <p:txBody>
          <a:bodyPr lIns="45720" rIns="45720">
            <a:spAutoFit/>
          </a:bodyPr>
          <a:lstStyle/>
          <a:p>
            <a:pPr algn="ctr">
              <a:spcBef>
                <a:spcPct val="50000"/>
              </a:spcBef>
            </a:pPr>
            <a:r>
              <a:rPr lang="en-US" sz="2500" b="1" i="1">
                <a:solidFill>
                  <a:srgbClr val="B2B2B2"/>
                </a:solidFill>
                <a:latin typeface="Arial"/>
                <a:cs typeface="Arial"/>
              </a:rPr>
              <a:t>Shortage</a:t>
            </a:r>
          </a:p>
        </p:txBody>
      </p:sp>
      <p:sp>
        <p:nvSpPr>
          <p:cNvPr id="120855" name="Text Box 23"/>
          <p:cNvSpPr txBox="1">
            <a:spLocks noChangeArrowheads="1"/>
          </p:cNvSpPr>
          <p:nvPr/>
        </p:nvSpPr>
        <p:spPr bwMode="auto">
          <a:xfrm>
            <a:off x="5048250" y="3697288"/>
            <a:ext cx="3536950" cy="1282700"/>
          </a:xfrm>
          <a:prstGeom prst="rect">
            <a:avLst/>
          </a:prstGeom>
          <a:noFill/>
          <a:ln w="9525">
            <a:noFill/>
            <a:miter lim="800000"/>
            <a:headEnd/>
            <a:tailEnd/>
          </a:ln>
        </p:spPr>
        <p:txBody>
          <a:bodyPr>
            <a:spAutoFit/>
          </a:bodyPr>
          <a:lstStyle/>
          <a:p>
            <a:pPr>
              <a:spcBef>
                <a:spcPct val="50000"/>
              </a:spcBef>
            </a:pPr>
            <a:r>
              <a:rPr lang="en-US" sz="2600">
                <a:latin typeface="Arial"/>
                <a:cs typeface="Arial"/>
              </a:rPr>
              <a:t>Prices continue to rise until market reaches equilibrium. </a:t>
            </a:r>
          </a:p>
        </p:txBody>
      </p:sp>
      <p:grpSp>
        <p:nvGrpSpPr>
          <p:cNvPr id="5" name="Group 24"/>
          <p:cNvGrpSpPr>
            <a:grpSpLocks/>
          </p:cNvGrpSpPr>
          <p:nvPr/>
        </p:nvGrpSpPr>
        <p:grpSpPr bwMode="auto">
          <a:xfrm>
            <a:off x="1322388" y="3902075"/>
            <a:ext cx="1604962" cy="558800"/>
            <a:chOff x="833" y="2458"/>
            <a:chExt cx="1011" cy="352"/>
          </a:xfrm>
        </p:grpSpPr>
        <p:sp>
          <p:nvSpPr>
            <p:cNvPr id="14361" name="Line 25"/>
            <p:cNvSpPr>
              <a:spLocks noChangeShapeType="1"/>
            </p:cNvSpPr>
            <p:nvPr/>
          </p:nvSpPr>
          <p:spPr bwMode="auto">
            <a:xfrm rot="10800000">
              <a:off x="833" y="2458"/>
              <a:ext cx="0" cy="352"/>
            </a:xfrm>
            <a:prstGeom prst="line">
              <a:avLst/>
            </a:prstGeom>
            <a:noFill/>
            <a:ln w="57150">
              <a:solidFill>
                <a:srgbClr val="990000"/>
              </a:solidFill>
              <a:round/>
              <a:headEnd/>
              <a:tailEnd type="triangle" w="med" len="med"/>
            </a:ln>
          </p:spPr>
          <p:txBody>
            <a:bodyPr/>
            <a:lstStyle/>
            <a:p>
              <a:endParaRPr lang="en-US">
                <a:latin typeface="Arial"/>
                <a:cs typeface="Arial"/>
              </a:endParaRPr>
            </a:p>
          </p:txBody>
        </p:sp>
        <p:sp>
          <p:nvSpPr>
            <p:cNvPr id="14362" name="Line 26"/>
            <p:cNvSpPr>
              <a:spLocks noChangeShapeType="1"/>
            </p:cNvSpPr>
            <p:nvPr/>
          </p:nvSpPr>
          <p:spPr bwMode="auto">
            <a:xfrm flipV="1">
              <a:off x="834" y="2460"/>
              <a:ext cx="1010" cy="1"/>
            </a:xfrm>
            <a:prstGeom prst="line">
              <a:avLst/>
            </a:prstGeom>
            <a:noFill/>
            <a:ln w="12700">
              <a:solidFill>
                <a:srgbClr val="FF0000"/>
              </a:solidFill>
              <a:prstDash val="dash"/>
              <a:round/>
              <a:headEnd/>
              <a:tailEnd/>
            </a:ln>
          </p:spPr>
          <p:txBody>
            <a:bodyPr/>
            <a:lstStyle/>
            <a:p>
              <a:endParaRPr lang="en-US">
                <a:latin typeface="Arial"/>
                <a:cs typeface="Arial"/>
              </a:endParaRPr>
            </a:p>
          </p:txBody>
        </p:sp>
      </p:grpSp>
      <p:grpSp>
        <p:nvGrpSpPr>
          <p:cNvPr id="6" name="Group 27"/>
          <p:cNvGrpSpPr>
            <a:grpSpLocks/>
          </p:cNvGrpSpPr>
          <p:nvPr/>
        </p:nvGrpSpPr>
        <p:grpSpPr bwMode="auto">
          <a:xfrm>
            <a:off x="2860675" y="3825875"/>
            <a:ext cx="139700" cy="1790700"/>
            <a:chOff x="1802" y="2410"/>
            <a:chExt cx="88" cy="1128"/>
          </a:xfrm>
        </p:grpSpPr>
        <p:sp>
          <p:nvSpPr>
            <p:cNvPr id="14359" name="Line 28"/>
            <p:cNvSpPr>
              <a:spLocks noChangeShapeType="1"/>
            </p:cNvSpPr>
            <p:nvPr/>
          </p:nvSpPr>
          <p:spPr bwMode="auto">
            <a:xfrm>
              <a:off x="1840" y="2440"/>
              <a:ext cx="4" cy="1098"/>
            </a:xfrm>
            <a:prstGeom prst="line">
              <a:avLst/>
            </a:prstGeom>
            <a:noFill/>
            <a:ln w="12700">
              <a:solidFill>
                <a:srgbClr val="FF0000"/>
              </a:solidFill>
              <a:prstDash val="dash"/>
              <a:round/>
              <a:headEnd/>
              <a:tailEnd/>
            </a:ln>
          </p:spPr>
          <p:txBody>
            <a:bodyPr/>
            <a:lstStyle/>
            <a:p>
              <a:endParaRPr lang="en-US">
                <a:latin typeface="Arial"/>
                <a:cs typeface="Arial"/>
              </a:endParaRPr>
            </a:p>
          </p:txBody>
        </p:sp>
        <p:sp>
          <p:nvSpPr>
            <p:cNvPr id="14360" name="Oval 29"/>
            <p:cNvSpPr>
              <a:spLocks noChangeArrowheads="1"/>
            </p:cNvSpPr>
            <p:nvPr/>
          </p:nvSpPr>
          <p:spPr bwMode="auto">
            <a:xfrm>
              <a:off x="1802" y="241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4358"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886887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855"/>
                                        </p:tgtEl>
                                        <p:attrNameLst>
                                          <p:attrName>style.visibility</p:attrName>
                                        </p:attrNameLst>
                                      </p:cBhvr>
                                      <p:to>
                                        <p:strVal val="visible"/>
                                      </p:to>
                                    </p:set>
                                    <p:animEffect transition="in" filter="wipe(left)">
                                      <p:cBhvr>
                                        <p:cTn id="7" dur="500"/>
                                        <p:tgtEl>
                                          <p:spTgt spid="120855"/>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upRight)">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5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BCA93A-7B77-9378-1662-47D9F292DF27}"/>
              </a:ext>
            </a:extLst>
          </p:cNvPr>
          <p:cNvSpPr txBox="1"/>
          <p:nvPr/>
        </p:nvSpPr>
        <p:spPr>
          <a:xfrm>
            <a:off x="2278464" y="2969847"/>
            <a:ext cx="4577024" cy="923330"/>
          </a:xfrm>
          <a:prstGeom prst="rect">
            <a:avLst/>
          </a:prstGeom>
          <a:noFill/>
        </p:spPr>
        <p:txBody>
          <a:bodyPr wrap="square">
            <a:spAutoFit/>
          </a:bodyPr>
          <a:lstStyle/>
          <a:p>
            <a:r>
              <a:rPr lang="en-IN" dirty="0"/>
              <a:t>https://mru.org/teacher-resources/active-learning/shifts-both-supply-and-demand-curves-interactive-practice</a:t>
            </a:r>
          </a:p>
        </p:txBody>
      </p:sp>
      <p:sp>
        <p:nvSpPr>
          <p:cNvPr id="5" name="TextBox 4">
            <a:extLst>
              <a:ext uri="{FF2B5EF4-FFF2-40B4-BE49-F238E27FC236}">
                <a16:creationId xmlns:a16="http://schemas.microsoft.com/office/drawing/2014/main" id="{2E118386-818C-22A4-2EC0-7764142D0D01}"/>
              </a:ext>
            </a:extLst>
          </p:cNvPr>
          <p:cNvSpPr txBox="1"/>
          <p:nvPr/>
        </p:nvSpPr>
        <p:spPr>
          <a:xfrm>
            <a:off x="2371411" y="612949"/>
            <a:ext cx="4039437" cy="584775"/>
          </a:xfrm>
          <a:prstGeom prst="rect">
            <a:avLst/>
          </a:prstGeom>
          <a:noFill/>
        </p:spPr>
        <p:txBody>
          <a:bodyPr wrap="square" rtlCol="0">
            <a:spAutoFit/>
          </a:bodyPr>
          <a:lstStyle/>
          <a:p>
            <a:r>
              <a:rPr lang="en-GB" sz="3200" b="1" dirty="0"/>
              <a:t>Exercise - 3</a:t>
            </a:r>
            <a:endParaRPr lang="en-IN" sz="3200" b="1" dirty="0"/>
          </a:p>
        </p:txBody>
      </p:sp>
    </p:spTree>
    <p:extLst>
      <p:ext uri="{BB962C8B-B14F-4D97-AF65-F5344CB8AC3E}">
        <p14:creationId xmlns:p14="http://schemas.microsoft.com/office/powerpoint/2010/main" val="33621017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6" name="Rectangle 2"/>
          <p:cNvSpPr>
            <a:spLocks noGrp="1" noChangeArrowheads="1"/>
          </p:cNvSpPr>
          <p:nvPr>
            <p:ph type="title" idx="4294967295"/>
          </p:nvPr>
        </p:nvSpPr>
        <p:spPr>
          <a:xfrm>
            <a:off x="0" y="263525"/>
            <a:ext cx="9144000" cy="649288"/>
          </a:xfrm>
        </p:spPr>
        <p:txBody>
          <a:bodyPr>
            <a:normAutofit/>
          </a:bodyPr>
          <a:lstStyle/>
          <a:p>
            <a:pPr algn="ctr" eaLnBrk="1" hangingPunct="1"/>
            <a:r>
              <a:rPr lang="en-US" sz="3400" dirty="0"/>
              <a:t>Three Steps to Analyzing Changes in </a:t>
            </a:r>
            <a:r>
              <a:rPr lang="en-US" sz="3400" dirty="0" err="1"/>
              <a:t>Eq’m</a:t>
            </a:r>
            <a:endParaRPr lang="en-US" sz="3400" dirty="0"/>
          </a:p>
        </p:txBody>
      </p:sp>
      <p:sp>
        <p:nvSpPr>
          <p:cNvPr id="200707" name="Rectangle 3"/>
          <p:cNvSpPr>
            <a:spLocks noGrp="1" noChangeArrowheads="1"/>
          </p:cNvSpPr>
          <p:nvPr>
            <p:ph type="body" idx="4294967295"/>
          </p:nvPr>
        </p:nvSpPr>
        <p:spPr>
          <a:xfrm>
            <a:off x="474663" y="1354138"/>
            <a:ext cx="8064500" cy="4159250"/>
          </a:xfrm>
          <a:solidFill>
            <a:srgbClr val="FFF5DB"/>
          </a:solidFill>
          <a:ln>
            <a:noFill/>
          </a:ln>
          <a:effectLst>
            <a:outerShdw blurRad="38100" dist="76200" dir="2700000" algn="ctr" rotWithShape="0">
              <a:schemeClr val="tx1">
                <a:lumMod val="50000"/>
                <a:lumOff val="50000"/>
                <a:alpha val="50000"/>
              </a:schemeClr>
            </a:outerShdw>
          </a:effectLst>
        </p:spPr>
        <p:txBody>
          <a:bodyPr lIns="137160" tIns="91440" bIns="91440"/>
          <a:lstStyle/>
          <a:p>
            <a:pPr marL="0" indent="0" eaLnBrk="1" hangingPunct="1">
              <a:spcBef>
                <a:spcPct val="60000"/>
              </a:spcBef>
              <a:buFont typeface="Wingdings" pitchFamily="2" charset="2"/>
              <a:buNone/>
              <a:defRPr/>
            </a:pPr>
            <a:r>
              <a:rPr lang="en-US" dirty="0"/>
              <a:t>To determine the effects of any event,  </a:t>
            </a:r>
            <a:endParaRPr lang="en-US" b="1" dirty="0">
              <a:solidFill>
                <a:srgbClr val="CC0000"/>
              </a:solidFill>
            </a:endParaRPr>
          </a:p>
          <a:p>
            <a:pPr marL="692150" lvl="1" indent="-457200" eaLnBrk="1" hangingPunct="1">
              <a:lnSpc>
                <a:spcPct val="105000"/>
              </a:lnSpc>
              <a:spcBef>
                <a:spcPct val="80000"/>
              </a:spcBef>
              <a:buFont typeface="Wingdings" pitchFamily="2" charset="2"/>
              <a:buNone/>
              <a:defRPr/>
            </a:pPr>
            <a:r>
              <a:rPr lang="en-US" sz="2600" b="1" dirty="0">
                <a:solidFill>
                  <a:srgbClr val="339966"/>
                </a:solidFill>
              </a:rPr>
              <a:t>1.</a:t>
            </a:r>
            <a:r>
              <a:rPr lang="en-US" sz="2600" dirty="0">
                <a:solidFill>
                  <a:srgbClr val="339966"/>
                </a:solidFill>
              </a:rPr>
              <a:t>	</a:t>
            </a:r>
            <a:r>
              <a:rPr lang="en-US" sz="2800" dirty="0"/>
              <a:t>Decide whether the event shifts </a:t>
            </a:r>
            <a:r>
              <a:rPr lang="en-US" sz="2800" b="1" i="1" dirty="0"/>
              <a:t>S</a:t>
            </a:r>
            <a:r>
              <a:rPr lang="en-US" sz="2800" dirty="0"/>
              <a:t> curve, </a:t>
            </a:r>
            <a:br>
              <a:rPr lang="en-US" sz="2800" dirty="0"/>
            </a:br>
            <a:r>
              <a:rPr lang="en-US" sz="2800" b="1" i="1" dirty="0"/>
              <a:t>D</a:t>
            </a:r>
            <a:r>
              <a:rPr lang="en-US" sz="2800" dirty="0"/>
              <a:t> curve, or both. </a:t>
            </a:r>
          </a:p>
          <a:p>
            <a:pPr marL="692150" lvl="1" indent="-457200" eaLnBrk="1" hangingPunct="1">
              <a:lnSpc>
                <a:spcPct val="105000"/>
              </a:lnSpc>
              <a:spcBef>
                <a:spcPct val="60000"/>
              </a:spcBef>
              <a:buFont typeface="Wingdings" pitchFamily="2" charset="2"/>
              <a:buNone/>
              <a:defRPr/>
            </a:pPr>
            <a:r>
              <a:rPr lang="en-US" sz="2600" b="1" dirty="0">
                <a:solidFill>
                  <a:srgbClr val="339966"/>
                </a:solidFill>
              </a:rPr>
              <a:t>2.</a:t>
            </a:r>
            <a:r>
              <a:rPr lang="en-US" sz="2600" dirty="0">
                <a:solidFill>
                  <a:srgbClr val="339966"/>
                </a:solidFill>
              </a:rPr>
              <a:t>	</a:t>
            </a:r>
            <a:r>
              <a:rPr lang="en-US" sz="2800" dirty="0"/>
              <a:t>Decide in which direction curve shifts. </a:t>
            </a:r>
          </a:p>
          <a:p>
            <a:pPr marL="692150" lvl="1" indent="-457200" eaLnBrk="1" hangingPunct="1">
              <a:lnSpc>
                <a:spcPct val="105000"/>
              </a:lnSpc>
              <a:spcBef>
                <a:spcPct val="60000"/>
              </a:spcBef>
              <a:buFont typeface="Wingdings" pitchFamily="2" charset="2"/>
              <a:buNone/>
              <a:defRPr/>
            </a:pPr>
            <a:r>
              <a:rPr lang="en-US" sz="2600" b="1" dirty="0">
                <a:solidFill>
                  <a:srgbClr val="339966"/>
                </a:solidFill>
              </a:rPr>
              <a:t>3.</a:t>
            </a:r>
            <a:r>
              <a:rPr lang="en-US" sz="2600" dirty="0">
                <a:solidFill>
                  <a:srgbClr val="339966"/>
                </a:solidFill>
              </a:rPr>
              <a:t>	</a:t>
            </a:r>
            <a:r>
              <a:rPr lang="en-US" sz="2800" dirty="0"/>
              <a:t>Use supply—demand diagram to see </a:t>
            </a:r>
            <a:br>
              <a:rPr lang="en-US" sz="2800" dirty="0"/>
            </a:br>
            <a:r>
              <a:rPr lang="en-US" sz="2800" dirty="0"/>
              <a:t>how the shift changes </a:t>
            </a:r>
            <a:r>
              <a:rPr lang="en-US" sz="2800" dirty="0" err="1"/>
              <a:t>eq’m</a:t>
            </a:r>
            <a:r>
              <a:rPr lang="en-US" sz="2800" dirty="0"/>
              <a:t> </a:t>
            </a:r>
            <a:r>
              <a:rPr lang="en-US" sz="2800" b="1" i="1" dirty="0"/>
              <a:t>P</a:t>
            </a:r>
            <a:r>
              <a:rPr lang="en-US" sz="2800" dirty="0"/>
              <a:t> and </a:t>
            </a:r>
            <a:r>
              <a:rPr lang="en-US" sz="2800" b="1" i="1" dirty="0"/>
              <a:t>Q</a:t>
            </a:r>
            <a:r>
              <a:rPr lang="en-US" sz="2800" dirty="0"/>
              <a:t>. </a:t>
            </a:r>
          </a:p>
        </p:txBody>
      </p:sp>
    </p:spTree>
    <p:extLst>
      <p:ext uri="{BB962C8B-B14F-4D97-AF65-F5344CB8AC3E}">
        <p14:creationId xmlns:p14="http://schemas.microsoft.com/office/powerpoint/2010/main" val="1916067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1" end="1"/>
                                            </p:txEl>
                                          </p:spTgt>
                                        </p:tgtEl>
                                        <p:attrNameLst>
                                          <p:attrName>style.visibility</p:attrName>
                                        </p:attrNameLst>
                                      </p:cBhvr>
                                      <p:to>
                                        <p:strVal val="visible"/>
                                      </p:to>
                                    </p:set>
                                    <p:animEffect transition="in" filter="wipe(left)">
                                      <p:cBhvr>
                                        <p:cTn id="7" dur="500"/>
                                        <p:tgtEl>
                                          <p:spTgt spid="2007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2" end="2"/>
                                            </p:txEl>
                                          </p:spTgt>
                                        </p:tgtEl>
                                        <p:attrNameLst>
                                          <p:attrName>style.visibility</p:attrName>
                                        </p:attrNameLst>
                                      </p:cBhvr>
                                      <p:to>
                                        <p:strVal val="visible"/>
                                      </p:to>
                                    </p:set>
                                    <p:animEffect transition="in" filter="wipe(left)">
                                      <p:cBhvr>
                                        <p:cTn id="12" dur="500"/>
                                        <p:tgtEl>
                                          <p:spTgt spid="2007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0707">
                                            <p:txEl>
                                              <p:pRg st="3" end="3"/>
                                            </p:txEl>
                                          </p:spTgt>
                                        </p:tgtEl>
                                        <p:attrNameLst>
                                          <p:attrName>style.visibility</p:attrName>
                                        </p:attrNameLst>
                                      </p:cBhvr>
                                      <p:to>
                                        <p:strVal val="visible"/>
                                      </p:to>
                                    </p:set>
                                    <p:animEffect transition="in" filter="wipe(left)">
                                      <p:cBhvr>
                                        <p:cTn id="17" dur="500"/>
                                        <p:tgtEl>
                                          <p:spTgt spid="200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5"/>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300" name="Rectangle 2"/>
          <p:cNvSpPr>
            <a:spLocks noGrp="1" noChangeArrowheads="1"/>
          </p:cNvSpPr>
          <p:nvPr>
            <p:ph type="title" idx="4294967295"/>
          </p:nvPr>
        </p:nvSpPr>
        <p:spPr>
          <a:xfrm>
            <a:off x="346075" y="163513"/>
            <a:ext cx="8351838" cy="1139825"/>
          </a:xfrm>
        </p:spPr>
        <p:txBody>
          <a:bodyPr>
            <a:normAutofit/>
          </a:bodyPr>
          <a:lstStyle/>
          <a:p>
            <a:pPr marL="2341563" indent="-2341563" algn="l" eaLnBrk="1" hangingPunct="1"/>
            <a:r>
              <a:rPr lang="en-US" sz="2800" b="1" dirty="0"/>
              <a:t>EXAMPLE:</a:t>
            </a:r>
            <a:r>
              <a:rPr lang="en-US" sz="2800" dirty="0"/>
              <a:t>  </a:t>
            </a:r>
            <a:r>
              <a:rPr lang="en-US" sz="3200" dirty="0"/>
              <a:t>The Market for Hybrid Cars</a:t>
            </a:r>
            <a:br>
              <a:rPr lang="en-US" sz="3200" dirty="0"/>
            </a:br>
            <a:endParaRPr lang="en-US" sz="3200" dirty="0"/>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55323"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5324"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5321"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5322"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38"/>
          <p:cNvGrpSpPr>
            <a:grpSpLocks/>
          </p:cNvGrpSpPr>
          <p:nvPr/>
        </p:nvGrpSpPr>
        <p:grpSpPr bwMode="auto">
          <a:xfrm>
            <a:off x="4524375" y="1957388"/>
            <a:ext cx="2486025" cy="2901950"/>
            <a:chOff x="2850" y="1233"/>
            <a:chExt cx="1566" cy="1828"/>
          </a:xfrm>
        </p:grpSpPr>
        <p:sp>
          <p:nvSpPr>
            <p:cNvPr id="55318"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55319"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39"/>
          <p:cNvGrpSpPr>
            <a:grpSpLocks/>
          </p:cNvGrpSpPr>
          <p:nvPr/>
        </p:nvGrpSpPr>
        <p:grpSpPr bwMode="auto">
          <a:xfrm>
            <a:off x="4868863" y="1625600"/>
            <a:ext cx="1933575" cy="2901950"/>
            <a:chOff x="3067" y="1024"/>
            <a:chExt cx="1218" cy="1828"/>
          </a:xfrm>
        </p:grpSpPr>
        <p:sp>
          <p:nvSpPr>
            <p:cNvPr id="55316"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55317"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42"/>
          <p:cNvGrpSpPr>
            <a:grpSpLocks/>
          </p:cNvGrpSpPr>
          <p:nvPr/>
        </p:nvGrpSpPr>
        <p:grpSpPr bwMode="auto">
          <a:xfrm>
            <a:off x="3783013" y="3136901"/>
            <a:ext cx="2060575" cy="2332038"/>
            <a:chOff x="2383" y="1976"/>
            <a:chExt cx="1298" cy="1469"/>
          </a:xfrm>
        </p:grpSpPr>
        <p:sp>
          <p:nvSpPr>
            <p:cNvPr id="55311"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55312"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5313"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5314" name="Line 21"/>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5315" name="Text Box 22"/>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3"/>
          <p:cNvGrpSpPr>
            <a:grpSpLocks/>
          </p:cNvGrpSpPr>
          <p:nvPr/>
        </p:nvGrpSpPr>
        <p:grpSpPr bwMode="auto">
          <a:xfrm>
            <a:off x="1876425" y="1412875"/>
            <a:ext cx="2259013" cy="1200150"/>
            <a:chOff x="1330" y="890"/>
            <a:chExt cx="1275" cy="756"/>
          </a:xfrm>
        </p:grpSpPr>
        <p:sp>
          <p:nvSpPr>
            <p:cNvPr id="55309" name="Line 24"/>
            <p:cNvSpPr>
              <a:spLocks noChangeShapeType="1"/>
            </p:cNvSpPr>
            <p:nvPr/>
          </p:nvSpPr>
          <p:spPr bwMode="auto">
            <a:xfrm flipV="1">
              <a:off x="2271" y="907"/>
              <a:ext cx="334" cy="240"/>
            </a:xfrm>
            <a:prstGeom prst="line">
              <a:avLst/>
            </a:prstGeom>
            <a:noFill/>
            <a:ln w="44450">
              <a:solidFill>
                <a:schemeClr val="tx1"/>
              </a:solidFill>
              <a:round/>
              <a:headEnd/>
              <a:tailEnd type="triangle" w="lg" len="med"/>
            </a:ln>
          </p:spPr>
          <p:txBody>
            <a:bodyPr/>
            <a:lstStyle/>
            <a:p>
              <a:endParaRPr lang="en-US">
                <a:latin typeface="Arial"/>
                <a:cs typeface="Arial"/>
              </a:endParaRPr>
            </a:p>
          </p:txBody>
        </p:sp>
        <p:sp>
          <p:nvSpPr>
            <p:cNvPr id="55310" name="Text Box 25"/>
            <p:cNvSpPr txBox="1">
              <a:spLocks noChangeArrowheads="1"/>
            </p:cNvSpPr>
            <p:nvPr/>
          </p:nvSpPr>
          <p:spPr bwMode="auto">
            <a:xfrm>
              <a:off x="1330" y="890"/>
              <a:ext cx="986" cy="756"/>
            </a:xfrm>
            <a:prstGeom prst="rect">
              <a:avLst/>
            </a:prstGeom>
            <a:solidFill>
              <a:srgbClr val="CCFFCC"/>
            </a:solidFill>
            <a:ln w="9525">
              <a:solidFill>
                <a:schemeClr val="tx1"/>
              </a:solidFill>
              <a:miter lim="800000"/>
              <a:headEnd/>
              <a:tailEnd/>
            </a:ln>
          </p:spPr>
          <p:txBody>
            <a:bodyPr>
              <a:spAutoFit/>
            </a:bodyPr>
            <a:lstStyle/>
            <a:p>
              <a:pPr algn="ctr">
                <a:spcBef>
                  <a:spcPct val="50000"/>
                </a:spcBef>
              </a:pPr>
              <a:r>
                <a:rPr lang="en-US" sz="2400" dirty="0">
                  <a:latin typeface="Arial"/>
                  <a:cs typeface="Arial"/>
                </a:rPr>
                <a:t>price of electric cars</a:t>
              </a:r>
            </a:p>
          </p:txBody>
        </p:sp>
      </p:grpSp>
      <p:grpSp>
        <p:nvGrpSpPr>
          <p:cNvPr id="8" name="Group 26"/>
          <p:cNvGrpSpPr>
            <a:grpSpLocks/>
          </p:cNvGrpSpPr>
          <p:nvPr/>
        </p:nvGrpSpPr>
        <p:grpSpPr bwMode="auto">
          <a:xfrm>
            <a:off x="6581775" y="5253038"/>
            <a:ext cx="1909763" cy="1214437"/>
            <a:chOff x="3703" y="3309"/>
            <a:chExt cx="1695" cy="765"/>
          </a:xfrm>
        </p:grpSpPr>
        <p:sp>
          <p:nvSpPr>
            <p:cNvPr id="55307" name="Line 27"/>
            <p:cNvSpPr>
              <a:spLocks noChangeShapeType="1"/>
            </p:cNvSpPr>
            <p:nvPr/>
          </p:nvSpPr>
          <p:spPr bwMode="auto">
            <a:xfrm flipV="1">
              <a:off x="5050" y="3309"/>
              <a:ext cx="127" cy="281"/>
            </a:xfrm>
            <a:prstGeom prst="line">
              <a:avLst/>
            </a:prstGeom>
            <a:noFill/>
            <a:ln w="44450">
              <a:solidFill>
                <a:schemeClr val="tx1"/>
              </a:solidFill>
              <a:round/>
              <a:headEnd/>
              <a:tailEnd type="triangle" w="lg" len="med"/>
            </a:ln>
          </p:spPr>
          <p:txBody>
            <a:bodyPr/>
            <a:lstStyle/>
            <a:p>
              <a:endParaRPr lang="en-US">
                <a:latin typeface="Arial"/>
                <a:cs typeface="Arial"/>
              </a:endParaRPr>
            </a:p>
          </p:txBody>
        </p:sp>
        <p:sp>
          <p:nvSpPr>
            <p:cNvPr id="55308" name="Text Box 28"/>
            <p:cNvSpPr txBox="1">
              <a:spLocks noChangeArrowheads="1"/>
            </p:cNvSpPr>
            <p:nvPr/>
          </p:nvSpPr>
          <p:spPr bwMode="auto">
            <a:xfrm>
              <a:off x="3703" y="3550"/>
              <a:ext cx="1695" cy="524"/>
            </a:xfrm>
            <a:prstGeom prst="rect">
              <a:avLst/>
            </a:prstGeom>
            <a:solidFill>
              <a:srgbClr val="CCFFCC"/>
            </a:solidFill>
            <a:ln w="9525">
              <a:solidFill>
                <a:schemeClr val="tx1"/>
              </a:solidFill>
              <a:miter lim="800000"/>
              <a:headEnd/>
              <a:tailEnd/>
            </a:ln>
          </p:spPr>
          <p:txBody>
            <a:bodyPr>
              <a:spAutoFit/>
            </a:bodyPr>
            <a:lstStyle/>
            <a:p>
              <a:pPr algn="ctr">
                <a:spcBef>
                  <a:spcPct val="50000"/>
                </a:spcBef>
              </a:pPr>
              <a:r>
                <a:rPr lang="en-US" sz="2400" dirty="0">
                  <a:latin typeface="Arial"/>
                  <a:cs typeface="Arial"/>
                </a:rPr>
                <a:t>quantity of </a:t>
              </a:r>
              <a:br>
                <a:rPr lang="en-US" sz="2400" dirty="0">
                  <a:latin typeface="Arial"/>
                  <a:cs typeface="Arial"/>
                </a:rPr>
              </a:br>
              <a:r>
                <a:rPr lang="en-US" sz="2400" dirty="0">
                  <a:latin typeface="Arial"/>
                  <a:cs typeface="Arial"/>
                </a:rPr>
                <a:t>electric cars</a:t>
              </a:r>
            </a:p>
          </p:txBody>
        </p:sp>
      </p:grpSp>
    </p:spTree>
    <p:extLst>
      <p:ext uri="{BB962C8B-B14F-4D97-AF65-F5344CB8AC3E}">
        <p14:creationId xmlns:p14="http://schemas.microsoft.com/office/powerpoint/2010/main" val="37308480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par>
                          <p:cTn id="26" fill="hold">
                            <p:stCondLst>
                              <p:cond delay="500"/>
                            </p:stCondLst>
                            <p:childTnLst>
                              <p:par>
                                <p:cTn id="27" presetID="18" presetClass="entr" presetSubtype="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trips(downRight)">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3"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strips(upRigh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trips(downRigh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87" name="Text Box 31"/>
          <p:cNvSpPr txBox="1">
            <a:spLocks noChangeArrowheads="1"/>
          </p:cNvSpPr>
          <p:nvPr/>
        </p:nvSpPr>
        <p:spPr bwMode="auto">
          <a:xfrm>
            <a:off x="438150" y="2182813"/>
            <a:ext cx="3200400" cy="4175125"/>
          </a:xfrm>
          <a:prstGeom prst="rect">
            <a:avLst/>
          </a:prstGeom>
          <a:noFill/>
          <a:ln w="9525">
            <a:noFill/>
            <a:miter lim="800000"/>
            <a:headEnd/>
            <a:tailEnd/>
          </a:ln>
        </p:spPr>
        <p:txBody>
          <a:bodyPr>
            <a:spAutoFit/>
          </a:bodyPr>
          <a:lstStyle/>
          <a:p>
            <a:pPr>
              <a:lnSpc>
                <a:spcPct val="105000"/>
              </a:lnSpc>
              <a:spcBef>
                <a:spcPct val="15000"/>
              </a:spcBef>
              <a:buClr>
                <a:srgbClr val="00B85C"/>
              </a:buClr>
              <a:buSzPct val="120000"/>
              <a:buFont typeface="Wingdings" pitchFamily="2" charset="2"/>
              <a:buNone/>
            </a:pPr>
            <a:r>
              <a:rPr lang="en-US" sz="2300" b="1">
                <a:latin typeface="Arial"/>
                <a:cs typeface="Arial"/>
              </a:rPr>
              <a:t>STEP 1:  </a:t>
            </a:r>
          </a:p>
          <a:p>
            <a:pPr>
              <a:lnSpc>
                <a:spcPct val="105000"/>
              </a:lnSpc>
              <a:spcBef>
                <a:spcPct val="15000"/>
              </a:spcBef>
              <a:buClr>
                <a:srgbClr val="00B85C"/>
              </a:buClr>
              <a:buSzPct val="120000"/>
              <a:buFont typeface="Wingdings" pitchFamily="2" charset="2"/>
              <a:buNone/>
            </a:pPr>
            <a:r>
              <a:rPr lang="en-US" sz="2500" b="1" i="1">
                <a:latin typeface="Arial"/>
                <a:cs typeface="Arial"/>
              </a:rPr>
              <a:t>D</a:t>
            </a:r>
            <a:r>
              <a:rPr lang="en-US" sz="2500">
                <a:latin typeface="Arial"/>
                <a:cs typeface="Arial"/>
              </a:rPr>
              <a:t> curve shifts </a:t>
            </a:r>
            <a:br>
              <a:rPr lang="en-US" sz="2500">
                <a:latin typeface="Arial"/>
                <a:cs typeface="Arial"/>
              </a:rPr>
            </a:br>
            <a:r>
              <a:rPr lang="en-US" sz="2500">
                <a:latin typeface="Arial"/>
                <a:cs typeface="Arial"/>
              </a:rPr>
              <a:t>because price of gas affects demand for hybrids. </a:t>
            </a:r>
          </a:p>
          <a:p>
            <a:pPr>
              <a:lnSpc>
                <a:spcPct val="105000"/>
              </a:lnSpc>
              <a:spcBef>
                <a:spcPct val="15000"/>
              </a:spcBef>
              <a:buClr>
                <a:srgbClr val="00B85C"/>
              </a:buClr>
              <a:buSzPct val="120000"/>
              <a:buFont typeface="Wingdings" pitchFamily="2" charset="2"/>
              <a:buNone/>
            </a:pPr>
            <a:r>
              <a:rPr lang="en-US" sz="2500" b="1" i="1">
                <a:latin typeface="Arial"/>
                <a:cs typeface="Arial"/>
              </a:rPr>
              <a:t>S</a:t>
            </a:r>
            <a:r>
              <a:rPr lang="en-US" sz="2500">
                <a:latin typeface="Arial"/>
                <a:cs typeface="Arial"/>
              </a:rPr>
              <a:t> curve does not shift, because price of gas does not affect cost of producing hybrids. </a:t>
            </a:r>
          </a:p>
        </p:txBody>
      </p:sp>
      <p:sp>
        <p:nvSpPr>
          <p:cNvPr id="224290" name="Rectangle 34"/>
          <p:cNvSpPr>
            <a:spLocks noChangeArrowheads="1"/>
          </p:cNvSpPr>
          <p:nvPr/>
        </p:nvSpPr>
        <p:spPr bwMode="auto">
          <a:xfrm>
            <a:off x="268288" y="3100388"/>
            <a:ext cx="3433762" cy="3289300"/>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224288" name="Text Box 32"/>
          <p:cNvSpPr txBox="1">
            <a:spLocks noChangeArrowheads="1"/>
          </p:cNvSpPr>
          <p:nvPr/>
        </p:nvSpPr>
        <p:spPr bwMode="auto">
          <a:xfrm>
            <a:off x="446088" y="3079750"/>
            <a:ext cx="3200400" cy="3248025"/>
          </a:xfrm>
          <a:prstGeom prst="rect">
            <a:avLst/>
          </a:prstGeom>
          <a:noFill/>
          <a:ln w="9525">
            <a:noFill/>
            <a:miter lim="800000"/>
            <a:headEnd/>
            <a:tailEnd/>
          </a:ln>
        </p:spPr>
        <p:txBody>
          <a:bodyPr tIns="137160"/>
          <a:lstStyle/>
          <a:p>
            <a:pPr>
              <a:lnSpc>
                <a:spcPct val="105000"/>
              </a:lnSpc>
              <a:spcBef>
                <a:spcPct val="15000"/>
              </a:spcBef>
              <a:buClr>
                <a:srgbClr val="00B85C"/>
              </a:buClr>
              <a:buSzPct val="120000"/>
              <a:buFont typeface="Wingdings" pitchFamily="2" charset="2"/>
              <a:buNone/>
            </a:pPr>
            <a:r>
              <a:rPr lang="en-US" sz="2300" b="1">
                <a:latin typeface="Arial"/>
                <a:cs typeface="Arial"/>
              </a:rPr>
              <a:t>STEP 2:  </a:t>
            </a:r>
          </a:p>
          <a:p>
            <a:pPr>
              <a:lnSpc>
                <a:spcPct val="105000"/>
              </a:lnSpc>
              <a:spcBef>
                <a:spcPct val="20000"/>
              </a:spcBef>
              <a:buClr>
                <a:srgbClr val="00B85C"/>
              </a:buClr>
              <a:buSzPct val="120000"/>
              <a:buFont typeface="Wingdings" pitchFamily="2" charset="2"/>
              <a:buNone/>
            </a:pPr>
            <a:r>
              <a:rPr lang="en-US" sz="2500" b="1" i="1">
                <a:latin typeface="Arial"/>
                <a:cs typeface="Arial"/>
              </a:rPr>
              <a:t>D</a:t>
            </a:r>
            <a:r>
              <a:rPr lang="en-US" sz="2500">
                <a:latin typeface="Arial"/>
                <a:cs typeface="Arial"/>
              </a:rPr>
              <a:t> shifts </a:t>
            </a:r>
            <a:r>
              <a:rPr lang="en-US" sz="2500" u="sng">
                <a:latin typeface="Arial"/>
                <a:cs typeface="Arial"/>
              </a:rPr>
              <a:t>right</a:t>
            </a:r>
            <a:br>
              <a:rPr lang="en-US" sz="2500">
                <a:latin typeface="Arial"/>
                <a:cs typeface="Arial"/>
              </a:rPr>
            </a:br>
            <a:r>
              <a:rPr lang="en-US" sz="2500">
                <a:latin typeface="Arial"/>
                <a:cs typeface="Arial"/>
              </a:rPr>
              <a:t>because high gas price makes hybrids more attractive relative to other cars.</a:t>
            </a:r>
          </a:p>
        </p:txBody>
      </p:sp>
      <p:sp>
        <p:nvSpPr>
          <p:cNvPr id="224291" name="Rectangle 35"/>
          <p:cNvSpPr>
            <a:spLocks noChangeArrowheads="1"/>
          </p:cNvSpPr>
          <p:nvPr/>
        </p:nvSpPr>
        <p:spPr bwMode="auto">
          <a:xfrm>
            <a:off x="446088" y="4114800"/>
            <a:ext cx="3400425" cy="2297113"/>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56328" name="Rectangle 2"/>
          <p:cNvSpPr>
            <a:spLocks noGrp="1" noChangeArrowheads="1"/>
          </p:cNvSpPr>
          <p:nvPr>
            <p:ph type="title" idx="4294967295"/>
          </p:nvPr>
        </p:nvSpPr>
        <p:spPr>
          <a:xfrm>
            <a:off x="346075" y="163513"/>
            <a:ext cx="8351838" cy="1139825"/>
          </a:xfrm>
        </p:spPr>
        <p:txBody>
          <a:bodyPr/>
          <a:lstStyle/>
          <a:p>
            <a:pPr marL="2341563" indent="-2341563" algn="l" eaLnBrk="1" hangingPunct="1"/>
            <a:r>
              <a:rPr lang="en-US" sz="2800" b="1" dirty="0"/>
              <a:t>EXAMPLE </a:t>
            </a:r>
            <a:r>
              <a:rPr lang="en-US" sz="3100" b="1" dirty="0"/>
              <a:t>1</a:t>
            </a:r>
            <a:r>
              <a:rPr lang="en-US" sz="2800" b="1" dirty="0"/>
              <a:t>:</a:t>
            </a:r>
            <a:r>
              <a:rPr lang="en-US" sz="2800" dirty="0"/>
              <a:t>  </a:t>
            </a:r>
            <a:r>
              <a:rPr lang="en-US" sz="3100" dirty="0"/>
              <a:t>A Shift in Demand</a:t>
            </a:r>
            <a:br>
              <a:rPr lang="en-US" sz="3100" dirty="0"/>
            </a:br>
            <a:endParaRPr lang="en-US" sz="3100" dirty="0"/>
          </a:p>
        </p:txBody>
      </p:sp>
      <p:sp>
        <p:nvSpPr>
          <p:cNvPr id="224259" name="Rectangle 3"/>
          <p:cNvSpPr>
            <a:spLocks noGrp="1" noChangeArrowheads="1"/>
          </p:cNvSpPr>
          <p:nvPr>
            <p:ph type="body" idx="4294967295"/>
          </p:nvPr>
        </p:nvSpPr>
        <p:spPr>
          <a:xfrm>
            <a:off x="433388" y="877888"/>
            <a:ext cx="3648075" cy="1350962"/>
          </a:xfrm>
        </p:spPr>
        <p:txBody>
          <a:bodyPr/>
          <a:lstStyle/>
          <a:p>
            <a:pPr marL="0" indent="0" eaLnBrk="1" hangingPunct="1">
              <a:lnSpc>
                <a:spcPct val="100000"/>
              </a:lnSpc>
              <a:buFont typeface="Wingdings" pitchFamily="2" charset="2"/>
              <a:buNone/>
            </a:pPr>
            <a:r>
              <a:rPr lang="en-US" sz="2300" b="1"/>
              <a:t>EVENT TO BE </a:t>
            </a:r>
            <a:br>
              <a:rPr lang="en-US" sz="2300" b="1"/>
            </a:br>
            <a:r>
              <a:rPr lang="en-US" sz="2300" b="1"/>
              <a:t>ANALYZED:  </a:t>
            </a:r>
            <a:br>
              <a:rPr lang="en-US" sz="2300" b="1"/>
            </a:br>
            <a:r>
              <a:rPr lang="en-US" sz="2500"/>
              <a:t>Increase in price of gas.</a:t>
            </a:r>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56357"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6358"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6355"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6356"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10"/>
          <p:cNvGrpSpPr>
            <a:grpSpLocks/>
          </p:cNvGrpSpPr>
          <p:nvPr/>
        </p:nvGrpSpPr>
        <p:grpSpPr bwMode="auto">
          <a:xfrm>
            <a:off x="4524375" y="1957388"/>
            <a:ext cx="2486025" cy="2901950"/>
            <a:chOff x="2850" y="1233"/>
            <a:chExt cx="1566" cy="1828"/>
          </a:xfrm>
        </p:grpSpPr>
        <p:sp>
          <p:nvSpPr>
            <p:cNvPr id="56352"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56353"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13"/>
          <p:cNvGrpSpPr>
            <a:grpSpLocks/>
          </p:cNvGrpSpPr>
          <p:nvPr/>
        </p:nvGrpSpPr>
        <p:grpSpPr bwMode="auto">
          <a:xfrm>
            <a:off x="4868863" y="1625600"/>
            <a:ext cx="1933575" cy="2901950"/>
            <a:chOff x="3067" y="1024"/>
            <a:chExt cx="1218" cy="1828"/>
          </a:xfrm>
        </p:grpSpPr>
        <p:sp>
          <p:nvSpPr>
            <p:cNvPr id="56350"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56351"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16"/>
          <p:cNvGrpSpPr>
            <a:grpSpLocks/>
          </p:cNvGrpSpPr>
          <p:nvPr/>
        </p:nvGrpSpPr>
        <p:grpSpPr bwMode="auto">
          <a:xfrm>
            <a:off x="3783013" y="3136901"/>
            <a:ext cx="2060575" cy="2332038"/>
            <a:chOff x="2383" y="1976"/>
            <a:chExt cx="1298" cy="1469"/>
          </a:xfrm>
        </p:grpSpPr>
        <p:sp>
          <p:nvSpPr>
            <p:cNvPr id="56345"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56346"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6347"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6348" name="Line 20"/>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6349" name="Text Box 21"/>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2"/>
          <p:cNvGrpSpPr>
            <a:grpSpLocks/>
          </p:cNvGrpSpPr>
          <p:nvPr/>
        </p:nvGrpSpPr>
        <p:grpSpPr bwMode="auto">
          <a:xfrm>
            <a:off x="5665788" y="1854200"/>
            <a:ext cx="2486025" cy="2901950"/>
            <a:chOff x="3569" y="1168"/>
            <a:chExt cx="1566" cy="1828"/>
          </a:xfrm>
        </p:grpSpPr>
        <p:sp>
          <p:nvSpPr>
            <p:cNvPr id="56343" name="Line 23"/>
            <p:cNvSpPr>
              <a:spLocks noChangeShapeType="1"/>
            </p:cNvSpPr>
            <p:nvPr/>
          </p:nvSpPr>
          <p:spPr bwMode="auto">
            <a:xfrm>
              <a:off x="3569" y="1168"/>
              <a:ext cx="1263" cy="1587"/>
            </a:xfrm>
            <a:prstGeom prst="line">
              <a:avLst/>
            </a:prstGeom>
            <a:noFill/>
            <a:ln w="38100">
              <a:solidFill>
                <a:srgbClr val="FF0000"/>
              </a:solidFill>
              <a:round/>
              <a:headEnd/>
              <a:tailEnd/>
            </a:ln>
          </p:spPr>
          <p:txBody>
            <a:bodyPr/>
            <a:lstStyle/>
            <a:p>
              <a:endParaRPr lang="en-US">
                <a:latin typeface="Arial"/>
                <a:cs typeface="Arial"/>
              </a:endParaRPr>
            </a:p>
          </p:txBody>
        </p:sp>
        <p:sp>
          <p:nvSpPr>
            <p:cNvPr id="56344" name="Text Box 24"/>
            <p:cNvSpPr txBox="1">
              <a:spLocks noChangeArrowheads="1"/>
            </p:cNvSpPr>
            <p:nvPr/>
          </p:nvSpPr>
          <p:spPr bwMode="auto">
            <a:xfrm>
              <a:off x="4791" y="2708"/>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2</a:t>
              </a:r>
            </a:p>
          </p:txBody>
        </p:sp>
      </p:grpSp>
      <p:sp>
        <p:nvSpPr>
          <p:cNvPr id="224281" name="Line 25"/>
          <p:cNvSpPr>
            <a:spLocks noChangeShapeType="1"/>
          </p:cNvSpPr>
          <p:nvPr/>
        </p:nvSpPr>
        <p:spPr bwMode="auto">
          <a:xfrm>
            <a:off x="4787900" y="2192338"/>
            <a:ext cx="1068388"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grpSp>
        <p:nvGrpSpPr>
          <p:cNvPr id="8" name="Group 36"/>
          <p:cNvGrpSpPr>
            <a:grpSpLocks/>
          </p:cNvGrpSpPr>
          <p:nvPr/>
        </p:nvGrpSpPr>
        <p:grpSpPr bwMode="auto">
          <a:xfrm>
            <a:off x="3775075" y="2252663"/>
            <a:ext cx="2598738" cy="3224213"/>
            <a:chOff x="2378" y="1419"/>
            <a:chExt cx="1637" cy="2031"/>
          </a:xfrm>
        </p:grpSpPr>
        <p:sp>
          <p:nvSpPr>
            <p:cNvPr id="56338" name="Text Box 26"/>
            <p:cNvSpPr txBox="1">
              <a:spLocks noChangeArrowheads="1"/>
            </p:cNvSpPr>
            <p:nvPr/>
          </p:nvSpPr>
          <p:spPr bwMode="auto">
            <a:xfrm>
              <a:off x="2378" y="1419"/>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56339" name="Oval 27"/>
            <p:cNvSpPr>
              <a:spLocks noChangeArrowheads="1"/>
            </p:cNvSpPr>
            <p:nvPr/>
          </p:nvSpPr>
          <p:spPr bwMode="auto">
            <a:xfrm>
              <a:off x="3818" y="148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6340" name="Text Box 28"/>
            <p:cNvSpPr txBox="1">
              <a:spLocks noChangeArrowheads="1"/>
            </p:cNvSpPr>
            <p:nvPr/>
          </p:nvSpPr>
          <p:spPr bwMode="auto">
            <a:xfrm>
              <a:off x="3707" y="3217"/>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56341" name="Line 29"/>
            <p:cNvSpPr>
              <a:spLocks noChangeShapeType="1"/>
            </p:cNvSpPr>
            <p:nvPr/>
          </p:nvSpPr>
          <p:spPr bwMode="auto">
            <a:xfrm flipH="1">
              <a:off x="2700" y="1535"/>
              <a:ext cx="116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6342" name="Line 30"/>
            <p:cNvSpPr>
              <a:spLocks noChangeShapeType="1"/>
            </p:cNvSpPr>
            <p:nvPr/>
          </p:nvSpPr>
          <p:spPr bwMode="auto">
            <a:xfrm>
              <a:off x="3862" y="1535"/>
              <a:ext cx="0" cy="166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24289" name="Text Box 33"/>
          <p:cNvSpPr txBox="1">
            <a:spLocks noChangeArrowheads="1"/>
          </p:cNvSpPr>
          <p:nvPr/>
        </p:nvSpPr>
        <p:spPr bwMode="auto">
          <a:xfrm>
            <a:off x="454025" y="4076700"/>
            <a:ext cx="3078163" cy="2284413"/>
          </a:xfrm>
          <a:prstGeom prst="rect">
            <a:avLst/>
          </a:prstGeom>
          <a:noFill/>
          <a:ln w="9525">
            <a:noFill/>
            <a:miter lim="800000"/>
            <a:headEnd/>
            <a:tailEnd/>
          </a:ln>
        </p:spPr>
        <p:txBody>
          <a:bodyPr tIns="137160"/>
          <a:lstStyle/>
          <a:p>
            <a:pPr>
              <a:lnSpc>
                <a:spcPct val="105000"/>
              </a:lnSpc>
              <a:spcBef>
                <a:spcPct val="20000"/>
              </a:spcBef>
              <a:buClr>
                <a:srgbClr val="00B85C"/>
              </a:buClr>
              <a:buSzPct val="120000"/>
              <a:buFont typeface="Wingdings" pitchFamily="2" charset="2"/>
              <a:buNone/>
            </a:pPr>
            <a:r>
              <a:rPr lang="en-US" sz="2300" b="1" dirty="0">
                <a:latin typeface="Arial"/>
                <a:cs typeface="Arial"/>
              </a:rPr>
              <a:t>STEP 3:  </a:t>
            </a:r>
          </a:p>
          <a:p>
            <a:pPr>
              <a:lnSpc>
                <a:spcPct val="105000"/>
              </a:lnSpc>
              <a:spcBef>
                <a:spcPct val="20000"/>
              </a:spcBef>
              <a:buClr>
                <a:srgbClr val="00B85C"/>
              </a:buClr>
              <a:buSzPct val="120000"/>
              <a:buFont typeface="Wingdings" pitchFamily="2" charset="2"/>
              <a:buNone/>
            </a:pPr>
            <a:r>
              <a:rPr lang="en-US" sz="2500" dirty="0">
                <a:latin typeface="Arial"/>
                <a:cs typeface="Arial"/>
              </a:rPr>
              <a:t>The shift causes an increase in price </a:t>
            </a:r>
            <a:br>
              <a:rPr lang="en-US" sz="2500" dirty="0">
                <a:latin typeface="Arial"/>
                <a:cs typeface="Arial"/>
              </a:rPr>
            </a:br>
            <a:r>
              <a:rPr lang="en-US" sz="2500" dirty="0">
                <a:latin typeface="Arial"/>
                <a:cs typeface="Arial"/>
              </a:rPr>
              <a:t>and quantity of electric cars.</a:t>
            </a:r>
          </a:p>
        </p:txBody>
      </p:sp>
    </p:spTree>
    <p:extLst>
      <p:ext uri="{BB962C8B-B14F-4D97-AF65-F5344CB8AC3E}">
        <p14:creationId xmlns:p14="http://schemas.microsoft.com/office/powerpoint/2010/main" val="172740370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4259">
                                            <p:txEl>
                                              <p:pRg st="0" end="0"/>
                                            </p:txEl>
                                          </p:spTgt>
                                        </p:tgtEl>
                                        <p:attrNameLst>
                                          <p:attrName>style.visibility</p:attrName>
                                        </p:attrNameLst>
                                      </p:cBhvr>
                                      <p:to>
                                        <p:strVal val="visible"/>
                                      </p:to>
                                    </p:set>
                                    <p:animEffect transition="in" filter="wipe(left)">
                                      <p:cBhvr>
                                        <p:cTn id="7" dur="500"/>
                                        <p:tgtEl>
                                          <p:spTgt spid="2242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4287">
                                            <p:txEl>
                                              <p:pRg st="0" end="0"/>
                                            </p:txEl>
                                          </p:spTgt>
                                        </p:tgtEl>
                                        <p:attrNameLst>
                                          <p:attrName>style.visibility</p:attrName>
                                        </p:attrNameLst>
                                      </p:cBhvr>
                                      <p:to>
                                        <p:strVal val="visible"/>
                                      </p:to>
                                    </p:set>
                                    <p:animEffect transition="in" filter="wipe(left)">
                                      <p:cBhvr>
                                        <p:cTn id="12" dur="500"/>
                                        <p:tgtEl>
                                          <p:spTgt spid="2242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4287">
                                            <p:txEl>
                                              <p:pRg st="1" end="1"/>
                                            </p:txEl>
                                          </p:spTgt>
                                        </p:tgtEl>
                                        <p:attrNameLst>
                                          <p:attrName>style.visibility</p:attrName>
                                        </p:attrNameLst>
                                      </p:cBhvr>
                                      <p:to>
                                        <p:strVal val="visible"/>
                                      </p:to>
                                    </p:set>
                                    <p:animEffect transition="in" filter="wipe(left)">
                                      <p:cBhvr>
                                        <p:cTn id="17" dur="500"/>
                                        <p:tgtEl>
                                          <p:spTgt spid="2242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4287">
                                            <p:txEl>
                                              <p:pRg st="2" end="2"/>
                                            </p:txEl>
                                          </p:spTgt>
                                        </p:tgtEl>
                                        <p:attrNameLst>
                                          <p:attrName>style.visibility</p:attrName>
                                        </p:attrNameLst>
                                      </p:cBhvr>
                                      <p:to>
                                        <p:strVal val="visible"/>
                                      </p:to>
                                    </p:set>
                                    <p:animEffect transition="in" filter="wipe(left)">
                                      <p:cBhvr>
                                        <p:cTn id="22" dur="500"/>
                                        <p:tgtEl>
                                          <p:spTgt spid="2242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4290"/>
                                        </p:tgtEl>
                                        <p:attrNameLst>
                                          <p:attrName>style.visibility</p:attrName>
                                        </p:attrNameLst>
                                      </p:cBhvr>
                                      <p:to>
                                        <p:strVal val="visible"/>
                                      </p:to>
                                    </p:set>
                                    <p:animEffect transition="in" filter="fade">
                                      <p:cBhvr>
                                        <p:cTn id="27" dur="500"/>
                                        <p:tgtEl>
                                          <p:spTgt spid="22429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4288">
                                            <p:txEl>
                                              <p:pRg st="0" end="0"/>
                                            </p:txEl>
                                          </p:spTgt>
                                        </p:tgtEl>
                                        <p:attrNameLst>
                                          <p:attrName>style.visibility</p:attrName>
                                        </p:attrNameLst>
                                      </p:cBhvr>
                                      <p:to>
                                        <p:strVal val="visible"/>
                                      </p:to>
                                    </p:set>
                                    <p:animEffect transition="in" filter="wipe(left)">
                                      <p:cBhvr>
                                        <p:cTn id="32" dur="500"/>
                                        <p:tgtEl>
                                          <p:spTgt spid="22428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4288">
                                            <p:txEl>
                                              <p:pRg st="1" end="1"/>
                                            </p:txEl>
                                          </p:spTgt>
                                        </p:tgtEl>
                                        <p:attrNameLst>
                                          <p:attrName>style.visibility</p:attrName>
                                        </p:attrNameLst>
                                      </p:cBhvr>
                                      <p:to>
                                        <p:strVal val="visible"/>
                                      </p:to>
                                    </p:set>
                                    <p:animEffect transition="in" filter="wipe(left)">
                                      <p:cBhvr>
                                        <p:cTn id="37" dur="500"/>
                                        <p:tgtEl>
                                          <p:spTgt spid="224288">
                                            <p:txEl>
                                              <p:pRg st="1" end="1"/>
                                            </p:txEl>
                                          </p:spTgt>
                                        </p:tgtEl>
                                      </p:cBhvr>
                                    </p:animEffect>
                                  </p:childTnLst>
                                </p:cTn>
                              </p:par>
                            </p:childTnLst>
                          </p:cTn>
                        </p:par>
                        <p:par>
                          <p:cTn id="38" fill="hold">
                            <p:stCondLst>
                              <p:cond delay="500"/>
                            </p:stCondLst>
                            <p:childTnLst>
                              <p:par>
                                <p:cTn id="39" presetID="17" presetClass="entr" presetSubtype="8" fill="hold" grpId="0" nodeType="afterEffect">
                                  <p:stCondLst>
                                    <p:cond delay="0"/>
                                  </p:stCondLst>
                                  <p:childTnLst>
                                    <p:set>
                                      <p:cBhvr>
                                        <p:cTn id="40" dur="1" fill="hold">
                                          <p:stCondLst>
                                            <p:cond delay="0"/>
                                          </p:stCondLst>
                                        </p:cTn>
                                        <p:tgtEl>
                                          <p:spTgt spid="224281"/>
                                        </p:tgtEl>
                                        <p:attrNameLst>
                                          <p:attrName>style.visibility</p:attrName>
                                        </p:attrNameLst>
                                      </p:cBhvr>
                                      <p:to>
                                        <p:strVal val="visible"/>
                                      </p:to>
                                    </p:set>
                                    <p:anim calcmode="lin" valueType="num">
                                      <p:cBhvr>
                                        <p:cTn id="41" dur="500" fill="hold"/>
                                        <p:tgtEl>
                                          <p:spTgt spid="224281"/>
                                        </p:tgtEl>
                                        <p:attrNameLst>
                                          <p:attrName>ppt_x</p:attrName>
                                        </p:attrNameLst>
                                      </p:cBhvr>
                                      <p:tavLst>
                                        <p:tav tm="0">
                                          <p:val>
                                            <p:strVal val="#ppt_x-#ppt_w/2"/>
                                          </p:val>
                                        </p:tav>
                                        <p:tav tm="100000">
                                          <p:val>
                                            <p:strVal val="#ppt_x"/>
                                          </p:val>
                                        </p:tav>
                                      </p:tavLst>
                                    </p:anim>
                                    <p:anim calcmode="lin" valueType="num">
                                      <p:cBhvr>
                                        <p:cTn id="42" dur="500" fill="hold"/>
                                        <p:tgtEl>
                                          <p:spTgt spid="224281"/>
                                        </p:tgtEl>
                                        <p:attrNameLst>
                                          <p:attrName>ppt_y</p:attrName>
                                        </p:attrNameLst>
                                      </p:cBhvr>
                                      <p:tavLst>
                                        <p:tav tm="0">
                                          <p:val>
                                            <p:strVal val="#ppt_y"/>
                                          </p:val>
                                        </p:tav>
                                        <p:tav tm="100000">
                                          <p:val>
                                            <p:strVal val="#ppt_y"/>
                                          </p:val>
                                        </p:tav>
                                      </p:tavLst>
                                    </p:anim>
                                    <p:anim calcmode="lin" valueType="num">
                                      <p:cBhvr>
                                        <p:cTn id="43" dur="500" fill="hold"/>
                                        <p:tgtEl>
                                          <p:spTgt spid="224281"/>
                                        </p:tgtEl>
                                        <p:attrNameLst>
                                          <p:attrName>ppt_w</p:attrName>
                                        </p:attrNameLst>
                                      </p:cBhvr>
                                      <p:tavLst>
                                        <p:tav tm="0">
                                          <p:val>
                                            <p:fltVal val="0"/>
                                          </p:val>
                                        </p:tav>
                                        <p:tav tm="100000">
                                          <p:val>
                                            <p:strVal val="#ppt_w"/>
                                          </p:val>
                                        </p:tav>
                                      </p:tavLst>
                                    </p:anim>
                                    <p:anim calcmode="lin" valueType="num">
                                      <p:cBhvr>
                                        <p:cTn id="44" dur="500" fill="hold"/>
                                        <p:tgtEl>
                                          <p:spTgt spid="224281"/>
                                        </p:tgtEl>
                                        <p:attrNameLst>
                                          <p:attrName>ppt_h</p:attrName>
                                        </p:attrNameLst>
                                      </p:cBhvr>
                                      <p:tavLst>
                                        <p:tav tm="0">
                                          <p:val>
                                            <p:strVal val="#ppt_h"/>
                                          </p:val>
                                        </p:tav>
                                        <p:tav tm="100000">
                                          <p:val>
                                            <p:strVal val="#ppt_h"/>
                                          </p:val>
                                        </p:tav>
                                      </p:tavLst>
                                    </p:anim>
                                  </p:childTnLst>
                                </p:cTn>
                              </p:par>
                            </p:childTnLst>
                          </p:cTn>
                        </p:par>
                        <p:par>
                          <p:cTn id="45" fill="hold">
                            <p:stCondLst>
                              <p:cond delay="1000"/>
                            </p:stCondLst>
                            <p:childTnLst>
                              <p:par>
                                <p:cTn id="46" presetID="18" presetClass="entr" presetSubtype="6"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strips(downRigh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4291"/>
                                        </p:tgtEl>
                                        <p:attrNameLst>
                                          <p:attrName>style.visibility</p:attrName>
                                        </p:attrNameLst>
                                      </p:cBhvr>
                                      <p:to>
                                        <p:strVal val="visible"/>
                                      </p:to>
                                    </p:set>
                                    <p:animEffect transition="in" filter="fade">
                                      <p:cBhvr>
                                        <p:cTn id="53" dur="500"/>
                                        <p:tgtEl>
                                          <p:spTgt spid="224291"/>
                                        </p:tgtEl>
                                      </p:cBhvr>
                                    </p:animEffect>
                                  </p:childTnLst>
                                </p:cTn>
                              </p:par>
                              <p:par>
                                <p:cTn id="54" presetID="10" presetClass="exit" presetSubtype="0" fill="hold" grpId="1" nodeType="withEffect">
                                  <p:stCondLst>
                                    <p:cond delay="0"/>
                                  </p:stCondLst>
                                  <p:childTnLst>
                                    <p:animEffect transition="out" filter="fade">
                                      <p:cBhvr>
                                        <p:cTn id="55" dur="500"/>
                                        <p:tgtEl>
                                          <p:spTgt spid="224281"/>
                                        </p:tgtEl>
                                      </p:cBhvr>
                                    </p:animEffect>
                                    <p:set>
                                      <p:cBhvr>
                                        <p:cTn id="56" dur="1" fill="hold">
                                          <p:stCondLst>
                                            <p:cond delay="499"/>
                                          </p:stCondLst>
                                        </p:cTn>
                                        <p:tgtEl>
                                          <p:spTgt spid="22428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24289">
                                            <p:txEl>
                                              <p:pRg st="0" end="0"/>
                                            </p:txEl>
                                          </p:spTgt>
                                        </p:tgtEl>
                                        <p:attrNameLst>
                                          <p:attrName>style.visibility</p:attrName>
                                        </p:attrNameLst>
                                      </p:cBhvr>
                                      <p:to>
                                        <p:strVal val="visible"/>
                                      </p:to>
                                    </p:set>
                                    <p:animEffect transition="in" filter="wipe(left)">
                                      <p:cBhvr>
                                        <p:cTn id="61" dur="500"/>
                                        <p:tgtEl>
                                          <p:spTgt spid="224289">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24289">
                                            <p:txEl>
                                              <p:pRg st="1" end="1"/>
                                            </p:txEl>
                                          </p:spTgt>
                                        </p:tgtEl>
                                        <p:attrNameLst>
                                          <p:attrName>style.visibility</p:attrName>
                                        </p:attrNameLst>
                                      </p:cBhvr>
                                      <p:to>
                                        <p:strVal val="visible"/>
                                      </p:to>
                                    </p:set>
                                    <p:animEffect transition="in" filter="wipe(left)">
                                      <p:cBhvr>
                                        <p:cTn id="66" dur="500"/>
                                        <p:tgtEl>
                                          <p:spTgt spid="224289">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8" presetClass="entr" presetSubtype="12"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strips(downLeft)">
                                      <p:cBhvr>
                                        <p:cTn id="7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87" grpId="0" build="p"/>
      <p:bldP spid="224290" grpId="0" animBg="1"/>
      <p:bldP spid="224288" grpId="0" build="p"/>
      <p:bldP spid="224291" grpId="0" animBg="1"/>
      <p:bldP spid="224259" grpId="0" build="p" bldLvl="5"/>
      <p:bldP spid="224281" grpId="0" animBg="1"/>
      <p:bldP spid="224281" grpId="1" animBg="1"/>
      <p:bldP spid="224289"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8" name="Rectangle 2"/>
          <p:cNvSpPr>
            <a:spLocks noGrp="1" noChangeArrowheads="1"/>
          </p:cNvSpPr>
          <p:nvPr>
            <p:ph type="title" idx="4294967295"/>
          </p:nvPr>
        </p:nvSpPr>
        <p:spPr>
          <a:xfrm>
            <a:off x="346075" y="163513"/>
            <a:ext cx="8351838" cy="1139825"/>
          </a:xfrm>
        </p:spPr>
        <p:txBody>
          <a:bodyPr/>
          <a:lstStyle/>
          <a:p>
            <a:pPr marL="2341563" indent="-2341563" algn="l" eaLnBrk="1" hangingPunct="1"/>
            <a:r>
              <a:rPr lang="en-US" sz="2800" b="1" dirty="0"/>
              <a:t>EXAMPLE </a:t>
            </a:r>
            <a:r>
              <a:rPr lang="en-US" sz="3100" b="1" dirty="0"/>
              <a:t>1</a:t>
            </a:r>
            <a:r>
              <a:rPr lang="en-US" sz="2800" b="1" dirty="0"/>
              <a:t>:</a:t>
            </a:r>
            <a:r>
              <a:rPr lang="en-US" sz="2800" dirty="0"/>
              <a:t>  </a:t>
            </a:r>
            <a:r>
              <a:rPr lang="en-US" sz="3100" dirty="0"/>
              <a:t>A Shift in Demand</a:t>
            </a:r>
            <a:br>
              <a:rPr lang="en-US" sz="3100" dirty="0"/>
            </a:br>
            <a:endParaRPr lang="en-US" sz="3100" dirty="0"/>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57375"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7376"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7373"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7374"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10"/>
          <p:cNvGrpSpPr>
            <a:grpSpLocks/>
          </p:cNvGrpSpPr>
          <p:nvPr/>
        </p:nvGrpSpPr>
        <p:grpSpPr bwMode="auto">
          <a:xfrm>
            <a:off x="4524375" y="1957388"/>
            <a:ext cx="2486025" cy="2901950"/>
            <a:chOff x="2850" y="1233"/>
            <a:chExt cx="1566" cy="1828"/>
          </a:xfrm>
        </p:grpSpPr>
        <p:sp>
          <p:nvSpPr>
            <p:cNvPr id="57370"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57371"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13"/>
          <p:cNvGrpSpPr>
            <a:grpSpLocks/>
          </p:cNvGrpSpPr>
          <p:nvPr/>
        </p:nvGrpSpPr>
        <p:grpSpPr bwMode="auto">
          <a:xfrm>
            <a:off x="4868863" y="1625600"/>
            <a:ext cx="1933575" cy="2901950"/>
            <a:chOff x="3067" y="1024"/>
            <a:chExt cx="1218" cy="1828"/>
          </a:xfrm>
        </p:grpSpPr>
        <p:sp>
          <p:nvSpPr>
            <p:cNvPr id="57368"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57369"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16"/>
          <p:cNvGrpSpPr>
            <a:grpSpLocks/>
          </p:cNvGrpSpPr>
          <p:nvPr/>
        </p:nvGrpSpPr>
        <p:grpSpPr bwMode="auto">
          <a:xfrm>
            <a:off x="3783013" y="3136901"/>
            <a:ext cx="2060575" cy="2332038"/>
            <a:chOff x="2383" y="1976"/>
            <a:chExt cx="1298" cy="1469"/>
          </a:xfrm>
        </p:grpSpPr>
        <p:sp>
          <p:nvSpPr>
            <p:cNvPr id="57363"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57364"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7365"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7366" name="Line 20"/>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7367" name="Text Box 21"/>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2"/>
          <p:cNvGrpSpPr>
            <a:grpSpLocks/>
          </p:cNvGrpSpPr>
          <p:nvPr/>
        </p:nvGrpSpPr>
        <p:grpSpPr bwMode="auto">
          <a:xfrm>
            <a:off x="5665788" y="1854200"/>
            <a:ext cx="2486025" cy="2901950"/>
            <a:chOff x="3569" y="1168"/>
            <a:chExt cx="1566" cy="1828"/>
          </a:xfrm>
        </p:grpSpPr>
        <p:sp>
          <p:nvSpPr>
            <p:cNvPr id="57361" name="Line 23"/>
            <p:cNvSpPr>
              <a:spLocks noChangeShapeType="1"/>
            </p:cNvSpPr>
            <p:nvPr/>
          </p:nvSpPr>
          <p:spPr bwMode="auto">
            <a:xfrm>
              <a:off x="3569" y="1168"/>
              <a:ext cx="1263" cy="1587"/>
            </a:xfrm>
            <a:prstGeom prst="line">
              <a:avLst/>
            </a:prstGeom>
            <a:noFill/>
            <a:ln w="38100">
              <a:solidFill>
                <a:srgbClr val="FF0000"/>
              </a:solidFill>
              <a:round/>
              <a:headEnd/>
              <a:tailEnd/>
            </a:ln>
          </p:spPr>
          <p:txBody>
            <a:bodyPr/>
            <a:lstStyle/>
            <a:p>
              <a:endParaRPr lang="en-US">
                <a:latin typeface="Arial"/>
                <a:cs typeface="Arial"/>
              </a:endParaRPr>
            </a:p>
          </p:txBody>
        </p:sp>
        <p:sp>
          <p:nvSpPr>
            <p:cNvPr id="57362" name="Text Box 24"/>
            <p:cNvSpPr txBox="1">
              <a:spLocks noChangeArrowheads="1"/>
            </p:cNvSpPr>
            <p:nvPr/>
          </p:nvSpPr>
          <p:spPr bwMode="auto">
            <a:xfrm>
              <a:off x="4791" y="2708"/>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2</a:t>
              </a:r>
            </a:p>
          </p:txBody>
        </p:sp>
      </p:grpSp>
      <p:sp>
        <p:nvSpPr>
          <p:cNvPr id="57354" name="Text Box 26"/>
          <p:cNvSpPr txBox="1">
            <a:spLocks noChangeArrowheads="1"/>
          </p:cNvSpPr>
          <p:nvPr/>
        </p:nvSpPr>
        <p:spPr bwMode="auto">
          <a:xfrm>
            <a:off x="3775075" y="2252663"/>
            <a:ext cx="488950" cy="369332"/>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57355" name="Oval 27"/>
          <p:cNvSpPr>
            <a:spLocks noChangeArrowheads="1"/>
          </p:cNvSpPr>
          <p:nvPr/>
        </p:nvSpPr>
        <p:spPr bwMode="auto">
          <a:xfrm>
            <a:off x="6061075" y="236061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7356" name="Text Box 28"/>
          <p:cNvSpPr txBox="1">
            <a:spLocks noChangeArrowheads="1"/>
          </p:cNvSpPr>
          <p:nvPr/>
        </p:nvSpPr>
        <p:spPr bwMode="auto">
          <a:xfrm>
            <a:off x="5884863" y="5106988"/>
            <a:ext cx="488950" cy="369332"/>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57357" name="Line 29"/>
          <p:cNvSpPr>
            <a:spLocks noChangeShapeType="1"/>
          </p:cNvSpPr>
          <p:nvPr/>
        </p:nvSpPr>
        <p:spPr bwMode="auto">
          <a:xfrm flipH="1">
            <a:off x="4286250" y="2436813"/>
            <a:ext cx="1849438"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7358" name="Line 30"/>
          <p:cNvSpPr>
            <a:spLocks noChangeShapeType="1"/>
          </p:cNvSpPr>
          <p:nvPr/>
        </p:nvSpPr>
        <p:spPr bwMode="auto">
          <a:xfrm>
            <a:off x="6130925" y="2436813"/>
            <a:ext cx="0" cy="264318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20191" name="Text Box 31"/>
          <p:cNvSpPr txBox="1">
            <a:spLocks noChangeArrowheads="1"/>
          </p:cNvSpPr>
          <p:nvPr/>
        </p:nvSpPr>
        <p:spPr bwMode="auto">
          <a:xfrm>
            <a:off x="517525" y="1025525"/>
            <a:ext cx="2965450" cy="2892425"/>
          </a:xfrm>
          <a:prstGeom prst="rect">
            <a:avLst/>
          </a:prstGeom>
          <a:noFill/>
          <a:ln w="9525">
            <a:noFill/>
            <a:miter lim="800000"/>
            <a:headEnd/>
            <a:tailEnd/>
          </a:ln>
        </p:spPr>
        <p:txBody>
          <a:bodyPr>
            <a:spAutoFit/>
          </a:bodyPr>
          <a:lstStyle/>
          <a:p>
            <a:pPr>
              <a:lnSpc>
                <a:spcPct val="105000"/>
              </a:lnSpc>
              <a:spcBef>
                <a:spcPct val="15000"/>
              </a:spcBef>
              <a:buClr>
                <a:srgbClr val="00B85C"/>
              </a:buClr>
              <a:buSzPct val="120000"/>
              <a:buFont typeface="Wingdings" pitchFamily="2" charset="2"/>
              <a:buNone/>
            </a:pPr>
            <a:r>
              <a:rPr lang="en-US" sz="2500" dirty="0">
                <a:latin typeface="Arial"/>
                <a:cs typeface="Arial"/>
              </a:rPr>
              <a:t>Notice:  </a:t>
            </a:r>
            <a:br>
              <a:rPr lang="en-US" sz="2500" dirty="0">
                <a:latin typeface="Arial"/>
                <a:cs typeface="Arial"/>
              </a:rPr>
            </a:br>
            <a:r>
              <a:rPr lang="en-US" sz="2500" dirty="0">
                <a:latin typeface="Arial"/>
                <a:cs typeface="Arial"/>
              </a:rPr>
              <a:t>When </a:t>
            </a:r>
            <a:r>
              <a:rPr lang="en-US" sz="2500" b="1" i="1" dirty="0">
                <a:latin typeface="Arial"/>
                <a:cs typeface="Arial"/>
              </a:rPr>
              <a:t>P</a:t>
            </a:r>
            <a:r>
              <a:rPr lang="en-US" sz="2500" dirty="0">
                <a:latin typeface="Arial"/>
                <a:cs typeface="Arial"/>
              </a:rPr>
              <a:t> rises, producers supply </a:t>
            </a:r>
            <a:br>
              <a:rPr lang="en-US" sz="2500" dirty="0">
                <a:latin typeface="Arial"/>
                <a:cs typeface="Arial"/>
              </a:rPr>
            </a:br>
            <a:r>
              <a:rPr lang="en-US" sz="2500" dirty="0">
                <a:latin typeface="Arial"/>
                <a:cs typeface="Arial"/>
              </a:rPr>
              <a:t>a larger quantity </a:t>
            </a:r>
            <a:br>
              <a:rPr lang="en-US" sz="2500" dirty="0">
                <a:latin typeface="Arial"/>
                <a:cs typeface="Arial"/>
              </a:rPr>
            </a:br>
            <a:r>
              <a:rPr lang="en-US" sz="2500" dirty="0">
                <a:latin typeface="Arial"/>
                <a:cs typeface="Arial"/>
              </a:rPr>
              <a:t>of electrics, even though the </a:t>
            </a:r>
            <a:r>
              <a:rPr lang="en-US" sz="2500" b="1" i="1" dirty="0">
                <a:latin typeface="Arial"/>
                <a:cs typeface="Arial"/>
              </a:rPr>
              <a:t>S</a:t>
            </a:r>
            <a:r>
              <a:rPr lang="en-US" sz="2500" dirty="0">
                <a:latin typeface="Arial"/>
                <a:cs typeface="Arial"/>
              </a:rPr>
              <a:t> curve has not shifted. </a:t>
            </a:r>
          </a:p>
        </p:txBody>
      </p:sp>
      <p:sp>
        <p:nvSpPr>
          <p:cNvPr id="220194" name="Text Box 34"/>
          <p:cNvSpPr txBox="1">
            <a:spLocks noChangeArrowheads="1"/>
          </p:cNvSpPr>
          <p:nvPr/>
        </p:nvSpPr>
        <p:spPr bwMode="auto">
          <a:xfrm>
            <a:off x="591432" y="4088341"/>
            <a:ext cx="2967037" cy="2193925"/>
          </a:xfrm>
          <a:prstGeom prst="rect">
            <a:avLst/>
          </a:prstGeom>
          <a:solidFill>
            <a:srgbClr val="FFFF99"/>
          </a:solidFill>
          <a:ln w="9525">
            <a:solidFill>
              <a:schemeClr val="tx1"/>
            </a:solidFill>
            <a:miter lim="800000"/>
            <a:headEnd/>
            <a:tailEnd/>
          </a:ln>
          <a:effectLst/>
        </p:spPr>
        <p:txBody>
          <a:bodyPr lIns="137160" tIns="91440" bIns="91440">
            <a:spAutoFit/>
          </a:bodyPr>
          <a:lstStyle/>
          <a:p>
            <a:pPr>
              <a:lnSpc>
                <a:spcPct val="105000"/>
              </a:lnSpc>
              <a:spcBef>
                <a:spcPct val="15000"/>
              </a:spcBef>
              <a:buClr>
                <a:srgbClr val="00B85C"/>
              </a:buClr>
              <a:buSzPct val="120000"/>
              <a:buFont typeface="Wingdings" pitchFamily="2" charset="2"/>
              <a:buNone/>
              <a:defRPr/>
            </a:pPr>
            <a:r>
              <a:rPr lang="en-US" sz="2500" i="1" dirty="0">
                <a:latin typeface="Arial"/>
                <a:cs typeface="Arial"/>
              </a:rPr>
              <a:t>Always be careful to distinguish b/w a shift in a curve and a movement along the curve. </a:t>
            </a:r>
          </a:p>
        </p:txBody>
      </p:sp>
    </p:spTree>
    <p:extLst>
      <p:ext uri="{BB962C8B-B14F-4D97-AF65-F5344CB8AC3E}">
        <p14:creationId xmlns:p14="http://schemas.microsoft.com/office/powerpoint/2010/main" val="41694944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0191">
                                            <p:txEl>
                                              <p:pRg st="0" end="0"/>
                                            </p:txEl>
                                          </p:spTgt>
                                        </p:tgtEl>
                                        <p:attrNameLst>
                                          <p:attrName>style.visibility</p:attrName>
                                        </p:attrNameLst>
                                      </p:cBhvr>
                                      <p:to>
                                        <p:strVal val="visible"/>
                                      </p:to>
                                    </p:set>
                                    <p:animEffect transition="in" filter="wipe(left)">
                                      <p:cBhvr>
                                        <p:cTn id="7" dur="500"/>
                                        <p:tgtEl>
                                          <p:spTgt spid="2201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194"/>
                                        </p:tgtEl>
                                        <p:attrNameLst>
                                          <p:attrName>style.visibility</p:attrName>
                                        </p:attrNameLst>
                                      </p:cBhvr>
                                      <p:to>
                                        <p:strVal val="visible"/>
                                      </p:to>
                                    </p:set>
                                    <p:animEffect transition="in" filter="fade">
                                      <p:cBhvr>
                                        <p:cTn id="12" dur="500"/>
                                        <p:tgtEl>
                                          <p:spTgt spid="220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91" grpId="0" build="p"/>
      <p:bldP spid="220194"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0" y="130175"/>
            <a:ext cx="9144000" cy="649288"/>
          </a:xfrm>
        </p:spPr>
        <p:txBody>
          <a:bodyPr>
            <a:normAutofit/>
          </a:bodyPr>
          <a:lstStyle/>
          <a:p>
            <a:pPr algn="ctr" eaLnBrk="1" hangingPunct="1"/>
            <a:r>
              <a:rPr lang="en-US" sz="3400" dirty="0"/>
              <a:t>Terms for Shift vs. Movement Along Curve</a:t>
            </a:r>
          </a:p>
        </p:txBody>
      </p:sp>
      <p:sp>
        <p:nvSpPr>
          <p:cNvPr id="221187" name="Rectangle 3"/>
          <p:cNvSpPr>
            <a:spLocks noGrp="1" noChangeArrowheads="1"/>
          </p:cNvSpPr>
          <p:nvPr>
            <p:ph type="body" idx="4294967295"/>
          </p:nvPr>
        </p:nvSpPr>
        <p:spPr>
          <a:xfrm>
            <a:off x="458788" y="813682"/>
            <a:ext cx="8189912" cy="5910262"/>
          </a:xfrm>
        </p:spPr>
        <p:txBody>
          <a:bodyPr/>
          <a:lstStyle/>
          <a:p>
            <a:pPr eaLnBrk="1" hangingPunct="1">
              <a:spcBef>
                <a:spcPct val="10000"/>
              </a:spcBef>
            </a:pPr>
            <a:r>
              <a:rPr lang="en-US" sz="2700" b="1" dirty="0">
                <a:solidFill>
                  <a:srgbClr val="CC0000"/>
                </a:solidFill>
              </a:rPr>
              <a:t>Change in supply</a:t>
            </a:r>
            <a:r>
              <a:rPr lang="en-US" sz="2700" dirty="0"/>
              <a:t>:  a shift in the </a:t>
            </a:r>
            <a:r>
              <a:rPr lang="en-US" sz="2700" b="1" i="1" dirty="0"/>
              <a:t>S</a:t>
            </a:r>
            <a:r>
              <a:rPr lang="en-US" sz="2700" dirty="0"/>
              <a:t> curve</a:t>
            </a:r>
          </a:p>
          <a:p>
            <a:pPr eaLnBrk="1" hangingPunct="1">
              <a:spcBef>
                <a:spcPct val="5000"/>
              </a:spcBef>
              <a:buFont typeface="Wingdings" pitchFamily="2" charset="2"/>
              <a:buNone/>
            </a:pPr>
            <a:r>
              <a:rPr lang="en-US" sz="2700" dirty="0"/>
              <a:t>	occurs when a non-price determinant of supply changes (like technology or costs)</a:t>
            </a:r>
          </a:p>
          <a:p>
            <a:pPr>
              <a:spcBef>
                <a:spcPts val="1400"/>
              </a:spcBef>
            </a:pPr>
            <a:r>
              <a:rPr lang="en-US" sz="2700" b="1" dirty="0">
                <a:solidFill>
                  <a:srgbClr val="CC0000"/>
                </a:solidFill>
              </a:rPr>
              <a:t>Change in the quantity supplied</a:t>
            </a:r>
            <a:r>
              <a:rPr lang="en-US" sz="2700" dirty="0"/>
              <a:t>: </a:t>
            </a:r>
            <a:br>
              <a:rPr lang="en-US" sz="2700" dirty="0"/>
            </a:br>
            <a:r>
              <a:rPr lang="en-US" sz="2700" dirty="0"/>
              <a:t>a movement along a fixed </a:t>
            </a:r>
            <a:r>
              <a:rPr lang="en-US" sz="2700" b="1" i="1" dirty="0"/>
              <a:t>S</a:t>
            </a:r>
            <a:r>
              <a:rPr lang="en-US" sz="2700" dirty="0"/>
              <a:t> curve </a:t>
            </a:r>
          </a:p>
          <a:p>
            <a:pPr eaLnBrk="1" hangingPunct="1">
              <a:spcBef>
                <a:spcPct val="5000"/>
              </a:spcBef>
              <a:buFont typeface="Wingdings" pitchFamily="2" charset="2"/>
              <a:buNone/>
            </a:pPr>
            <a:r>
              <a:rPr lang="en-US" sz="2700" dirty="0"/>
              <a:t>	occurs when </a:t>
            </a:r>
            <a:r>
              <a:rPr lang="en-US" sz="2700" b="1" i="1" dirty="0"/>
              <a:t>P</a:t>
            </a:r>
            <a:r>
              <a:rPr lang="en-US" sz="2700" dirty="0"/>
              <a:t> changes  </a:t>
            </a:r>
          </a:p>
          <a:p>
            <a:pPr>
              <a:spcBef>
                <a:spcPts val="1400"/>
              </a:spcBef>
            </a:pPr>
            <a:r>
              <a:rPr lang="en-US" sz="2700" b="1" dirty="0">
                <a:solidFill>
                  <a:srgbClr val="CC0000"/>
                </a:solidFill>
              </a:rPr>
              <a:t>Change in demand</a:t>
            </a:r>
            <a:r>
              <a:rPr lang="en-US" sz="2700" dirty="0"/>
              <a:t>:  a shift in the </a:t>
            </a:r>
            <a:r>
              <a:rPr lang="en-US" sz="2700" b="1" i="1" dirty="0"/>
              <a:t>D</a:t>
            </a:r>
            <a:r>
              <a:rPr lang="en-US" sz="2700" dirty="0"/>
              <a:t> curve</a:t>
            </a:r>
          </a:p>
          <a:p>
            <a:pPr eaLnBrk="1" hangingPunct="1">
              <a:spcBef>
                <a:spcPct val="5000"/>
              </a:spcBef>
              <a:buFont typeface="Wingdings" pitchFamily="2" charset="2"/>
              <a:buNone/>
            </a:pPr>
            <a:r>
              <a:rPr lang="en-US" sz="2700" dirty="0"/>
              <a:t>	occurs when a non-price determinant of demand changes (like income or # of buyers)</a:t>
            </a:r>
          </a:p>
          <a:p>
            <a:pPr>
              <a:spcBef>
                <a:spcPts val="1400"/>
              </a:spcBef>
            </a:pPr>
            <a:r>
              <a:rPr lang="en-US" sz="2700" b="1" dirty="0">
                <a:solidFill>
                  <a:srgbClr val="CC0000"/>
                </a:solidFill>
              </a:rPr>
              <a:t>Change in the quantity demanded</a:t>
            </a:r>
            <a:r>
              <a:rPr lang="en-US" sz="2700" dirty="0"/>
              <a:t>: </a:t>
            </a:r>
            <a:br>
              <a:rPr lang="en-US" sz="2700" dirty="0"/>
            </a:br>
            <a:r>
              <a:rPr lang="en-US" sz="2700" dirty="0"/>
              <a:t>a movement along a fixed </a:t>
            </a:r>
            <a:r>
              <a:rPr lang="en-US" sz="2700" b="1" i="1" dirty="0"/>
              <a:t>D</a:t>
            </a:r>
            <a:r>
              <a:rPr lang="en-US" sz="2700" dirty="0"/>
              <a:t> curve</a:t>
            </a:r>
          </a:p>
          <a:p>
            <a:pPr eaLnBrk="1" hangingPunct="1">
              <a:spcBef>
                <a:spcPct val="5000"/>
              </a:spcBef>
              <a:buFont typeface="Wingdings" pitchFamily="2" charset="2"/>
              <a:buNone/>
            </a:pPr>
            <a:r>
              <a:rPr lang="en-US" sz="2700" dirty="0"/>
              <a:t>	occurs when </a:t>
            </a:r>
            <a:r>
              <a:rPr lang="en-US" sz="2700" b="1" i="1" dirty="0"/>
              <a:t>P</a:t>
            </a:r>
            <a:r>
              <a:rPr lang="en-US" sz="2700" dirty="0"/>
              <a:t> changes </a:t>
            </a:r>
          </a:p>
        </p:txBody>
      </p:sp>
    </p:spTree>
    <p:extLst>
      <p:ext uri="{BB962C8B-B14F-4D97-AF65-F5344CB8AC3E}">
        <p14:creationId xmlns:p14="http://schemas.microsoft.com/office/powerpoint/2010/main" val="283480828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animEffect transition="in" filter="wipe(left)">
                                      <p:cBhvr>
                                        <p:cTn id="7" dur="500"/>
                                        <p:tgtEl>
                                          <p:spTgt spid="221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1187">
                                            <p:txEl>
                                              <p:pRg st="1" end="1"/>
                                            </p:txEl>
                                          </p:spTgt>
                                        </p:tgtEl>
                                        <p:attrNameLst>
                                          <p:attrName>style.visibility</p:attrName>
                                        </p:attrNameLst>
                                      </p:cBhvr>
                                      <p:to>
                                        <p:strVal val="visible"/>
                                      </p:to>
                                    </p:set>
                                    <p:animEffect transition="in" filter="wipe(left)">
                                      <p:cBhvr>
                                        <p:cTn id="12" dur="500"/>
                                        <p:tgtEl>
                                          <p:spTgt spid="221187">
                                            <p:txEl>
                                              <p:pRg st="1" end="1"/>
                                            </p:txEl>
                                          </p:spTgt>
                                        </p:tgtEl>
                                      </p:cBhvr>
                                    </p:animEffect>
                                  </p:childTnLst>
                                  <p:subTnLst>
                                    <p:animClr clrSpc="rgb" dir="cw">
                                      <p:cBhvr override="childStyle">
                                        <p:cTn dur="1" fill="hold" display="0" masterRel="nextClick" afterEffect="1"/>
                                        <p:tgtEl>
                                          <p:spTgt spid="221187">
                                            <p:txEl>
                                              <p:pRg st="1" end="1"/>
                                            </p:txEl>
                                          </p:spTgt>
                                        </p:tgtEl>
                                        <p:attrNameLst>
                                          <p:attrName>ppt_c</p:attrName>
                                        </p:attrNameLst>
                                      </p:cBhvr>
                                      <p:to>
                                        <a:srgbClr val="C0C0C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animEffect transition="in" filter="wipe(left)">
                                      <p:cBhvr>
                                        <p:cTn id="17" dur="500"/>
                                        <p:tgtEl>
                                          <p:spTgt spid="2211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1187">
                                            <p:txEl>
                                              <p:pRg st="3" end="3"/>
                                            </p:txEl>
                                          </p:spTgt>
                                        </p:tgtEl>
                                        <p:attrNameLst>
                                          <p:attrName>style.visibility</p:attrName>
                                        </p:attrNameLst>
                                      </p:cBhvr>
                                      <p:to>
                                        <p:strVal val="visible"/>
                                      </p:to>
                                    </p:set>
                                    <p:animEffect transition="in" filter="wipe(left)">
                                      <p:cBhvr>
                                        <p:cTn id="22" dur="500"/>
                                        <p:tgtEl>
                                          <p:spTgt spid="221187">
                                            <p:txEl>
                                              <p:pRg st="3" end="3"/>
                                            </p:txEl>
                                          </p:spTgt>
                                        </p:tgtEl>
                                      </p:cBhvr>
                                    </p:animEffect>
                                  </p:childTnLst>
                                  <p:subTnLst>
                                    <p:animClr clrSpc="rgb" dir="cw">
                                      <p:cBhvr override="childStyle">
                                        <p:cTn dur="1" fill="hold" display="0" masterRel="nextClick" afterEffect="1"/>
                                        <p:tgtEl>
                                          <p:spTgt spid="221187">
                                            <p:txEl>
                                              <p:pRg st="3" end="3"/>
                                            </p:txEl>
                                          </p:spTgt>
                                        </p:tgtEl>
                                        <p:attrNameLst>
                                          <p:attrName>ppt_c</p:attrName>
                                        </p:attrNameLst>
                                      </p:cBhvr>
                                      <p:to>
                                        <a:srgbClr val="C0C0C0"/>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1187">
                                            <p:txEl>
                                              <p:pRg st="4" end="4"/>
                                            </p:txEl>
                                          </p:spTgt>
                                        </p:tgtEl>
                                        <p:attrNameLst>
                                          <p:attrName>style.visibility</p:attrName>
                                        </p:attrNameLst>
                                      </p:cBhvr>
                                      <p:to>
                                        <p:strVal val="visible"/>
                                      </p:to>
                                    </p:set>
                                    <p:animEffect transition="in" filter="wipe(left)">
                                      <p:cBhvr>
                                        <p:cTn id="27" dur="500"/>
                                        <p:tgtEl>
                                          <p:spTgt spid="2211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1187">
                                            <p:txEl>
                                              <p:pRg st="5" end="5"/>
                                            </p:txEl>
                                          </p:spTgt>
                                        </p:tgtEl>
                                        <p:attrNameLst>
                                          <p:attrName>style.visibility</p:attrName>
                                        </p:attrNameLst>
                                      </p:cBhvr>
                                      <p:to>
                                        <p:strVal val="visible"/>
                                      </p:to>
                                    </p:set>
                                    <p:animEffect transition="in" filter="wipe(left)">
                                      <p:cBhvr>
                                        <p:cTn id="32" dur="500"/>
                                        <p:tgtEl>
                                          <p:spTgt spid="221187">
                                            <p:txEl>
                                              <p:pRg st="5" end="5"/>
                                            </p:txEl>
                                          </p:spTgt>
                                        </p:tgtEl>
                                      </p:cBhvr>
                                    </p:animEffect>
                                  </p:childTnLst>
                                  <p:subTnLst>
                                    <p:animClr clrSpc="rgb" dir="cw">
                                      <p:cBhvr override="childStyle">
                                        <p:cTn dur="1" fill="hold" display="0" masterRel="nextClick" afterEffect="1"/>
                                        <p:tgtEl>
                                          <p:spTgt spid="221187">
                                            <p:txEl>
                                              <p:pRg st="5" end="5"/>
                                            </p:txEl>
                                          </p:spTgt>
                                        </p:tgtEl>
                                        <p:attrNameLst>
                                          <p:attrName>ppt_c</p:attrName>
                                        </p:attrNameLst>
                                      </p:cBhvr>
                                      <p:to>
                                        <a:srgbClr val="C0C0C0"/>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1187">
                                            <p:txEl>
                                              <p:pRg st="6" end="6"/>
                                            </p:txEl>
                                          </p:spTgt>
                                        </p:tgtEl>
                                        <p:attrNameLst>
                                          <p:attrName>style.visibility</p:attrName>
                                        </p:attrNameLst>
                                      </p:cBhvr>
                                      <p:to>
                                        <p:strVal val="visible"/>
                                      </p:to>
                                    </p:set>
                                    <p:animEffect transition="in" filter="wipe(left)">
                                      <p:cBhvr>
                                        <p:cTn id="37" dur="500"/>
                                        <p:tgtEl>
                                          <p:spTgt spid="2211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21187">
                                            <p:txEl>
                                              <p:pRg st="7" end="7"/>
                                            </p:txEl>
                                          </p:spTgt>
                                        </p:tgtEl>
                                        <p:attrNameLst>
                                          <p:attrName>style.visibility</p:attrName>
                                        </p:attrNameLst>
                                      </p:cBhvr>
                                      <p:to>
                                        <p:strVal val="visible"/>
                                      </p:to>
                                    </p:set>
                                    <p:animEffect transition="in" filter="wipe(left)">
                                      <p:cBhvr>
                                        <p:cTn id="42" dur="500"/>
                                        <p:tgtEl>
                                          <p:spTgt spid="2211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bldLvl="5"/>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88" name="Text Box 44"/>
          <p:cNvSpPr txBox="1">
            <a:spLocks noChangeArrowheads="1"/>
          </p:cNvSpPr>
          <p:nvPr/>
        </p:nvSpPr>
        <p:spPr bwMode="auto">
          <a:xfrm>
            <a:off x="438150" y="2182813"/>
            <a:ext cx="3289300" cy="4175125"/>
          </a:xfrm>
          <a:prstGeom prst="rect">
            <a:avLst/>
          </a:prstGeom>
          <a:noFill/>
          <a:ln w="9525">
            <a:noFill/>
            <a:miter lim="800000"/>
            <a:headEnd/>
            <a:tailEnd/>
          </a:ln>
        </p:spPr>
        <p:txBody>
          <a:bodyPr>
            <a:spAutoFit/>
          </a:bodyPr>
          <a:lstStyle/>
          <a:p>
            <a:pPr>
              <a:lnSpc>
                <a:spcPct val="105000"/>
              </a:lnSpc>
              <a:spcBef>
                <a:spcPct val="15000"/>
              </a:spcBef>
              <a:buClr>
                <a:srgbClr val="00B85C"/>
              </a:buClr>
              <a:buSzPct val="120000"/>
              <a:buFont typeface="Wingdings" pitchFamily="2" charset="2"/>
              <a:buNone/>
            </a:pPr>
            <a:r>
              <a:rPr lang="en-US" sz="2300" b="1">
                <a:latin typeface="Arial"/>
                <a:cs typeface="Arial"/>
              </a:rPr>
              <a:t>STEP 1:  </a:t>
            </a:r>
          </a:p>
          <a:p>
            <a:pPr>
              <a:lnSpc>
                <a:spcPct val="105000"/>
              </a:lnSpc>
              <a:spcBef>
                <a:spcPct val="15000"/>
              </a:spcBef>
              <a:buClr>
                <a:srgbClr val="00B85C"/>
              </a:buClr>
              <a:buSzPct val="120000"/>
              <a:buFont typeface="Wingdings" pitchFamily="2" charset="2"/>
              <a:buNone/>
            </a:pPr>
            <a:r>
              <a:rPr lang="en-US" sz="2500" b="1" i="1">
                <a:latin typeface="Arial"/>
                <a:cs typeface="Arial"/>
              </a:rPr>
              <a:t>S</a:t>
            </a:r>
            <a:r>
              <a:rPr lang="en-US" sz="2500">
                <a:latin typeface="Arial"/>
                <a:cs typeface="Arial"/>
              </a:rPr>
              <a:t> curve shifts </a:t>
            </a:r>
            <a:br>
              <a:rPr lang="en-US" sz="2500">
                <a:latin typeface="Arial"/>
                <a:cs typeface="Arial"/>
              </a:rPr>
            </a:br>
            <a:r>
              <a:rPr lang="en-US" sz="2500">
                <a:latin typeface="Arial"/>
                <a:cs typeface="Arial"/>
              </a:rPr>
              <a:t>because event affects cost of production. </a:t>
            </a:r>
          </a:p>
          <a:p>
            <a:pPr>
              <a:lnSpc>
                <a:spcPct val="105000"/>
              </a:lnSpc>
              <a:spcBef>
                <a:spcPct val="15000"/>
              </a:spcBef>
              <a:buClr>
                <a:srgbClr val="00B85C"/>
              </a:buClr>
              <a:buSzPct val="120000"/>
              <a:buFont typeface="Wingdings" pitchFamily="2" charset="2"/>
              <a:buNone/>
            </a:pPr>
            <a:r>
              <a:rPr lang="en-US" sz="2500" b="1" i="1">
                <a:latin typeface="Arial"/>
                <a:cs typeface="Arial"/>
              </a:rPr>
              <a:t>D</a:t>
            </a:r>
            <a:r>
              <a:rPr lang="en-US" sz="2500">
                <a:latin typeface="Arial"/>
                <a:cs typeface="Arial"/>
              </a:rPr>
              <a:t> curve does not shift, because production technology is not one of the factors that affect demand.</a:t>
            </a:r>
          </a:p>
        </p:txBody>
      </p:sp>
      <p:sp>
        <p:nvSpPr>
          <p:cNvPr id="210991" name="Rectangle 47"/>
          <p:cNvSpPr>
            <a:spLocks noChangeArrowheads="1"/>
          </p:cNvSpPr>
          <p:nvPr/>
        </p:nvSpPr>
        <p:spPr bwMode="auto">
          <a:xfrm>
            <a:off x="423863" y="3089275"/>
            <a:ext cx="3367087" cy="3244850"/>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210989" name="Text Box 45"/>
          <p:cNvSpPr txBox="1">
            <a:spLocks noChangeArrowheads="1"/>
          </p:cNvSpPr>
          <p:nvPr/>
        </p:nvSpPr>
        <p:spPr bwMode="auto">
          <a:xfrm>
            <a:off x="446088" y="3079750"/>
            <a:ext cx="3200400" cy="3170238"/>
          </a:xfrm>
          <a:prstGeom prst="rect">
            <a:avLst/>
          </a:prstGeom>
          <a:noFill/>
          <a:ln w="9525">
            <a:noFill/>
            <a:miter lim="800000"/>
            <a:headEnd/>
            <a:tailEnd/>
          </a:ln>
        </p:spPr>
        <p:txBody>
          <a:bodyPr tIns="137160"/>
          <a:lstStyle/>
          <a:p>
            <a:pPr>
              <a:lnSpc>
                <a:spcPct val="105000"/>
              </a:lnSpc>
              <a:spcBef>
                <a:spcPct val="15000"/>
              </a:spcBef>
              <a:buClr>
                <a:srgbClr val="00B85C"/>
              </a:buClr>
              <a:buSzPct val="120000"/>
              <a:buFont typeface="Wingdings" pitchFamily="2" charset="2"/>
              <a:buNone/>
            </a:pPr>
            <a:r>
              <a:rPr lang="en-US" sz="2300" b="1">
                <a:latin typeface="Arial"/>
                <a:cs typeface="Arial"/>
              </a:rPr>
              <a:t>STEP 2:  </a:t>
            </a:r>
          </a:p>
          <a:p>
            <a:pPr>
              <a:lnSpc>
                <a:spcPct val="105000"/>
              </a:lnSpc>
              <a:spcBef>
                <a:spcPct val="20000"/>
              </a:spcBef>
              <a:buClr>
                <a:srgbClr val="00B85C"/>
              </a:buClr>
              <a:buSzPct val="120000"/>
              <a:buFont typeface="Wingdings" pitchFamily="2" charset="2"/>
              <a:buNone/>
            </a:pPr>
            <a:r>
              <a:rPr lang="en-US" sz="2500" b="1" i="1">
                <a:latin typeface="Arial"/>
                <a:cs typeface="Arial"/>
              </a:rPr>
              <a:t>S</a:t>
            </a:r>
            <a:r>
              <a:rPr lang="en-US" sz="2500">
                <a:latin typeface="Arial"/>
                <a:cs typeface="Arial"/>
              </a:rPr>
              <a:t> shifts </a:t>
            </a:r>
            <a:r>
              <a:rPr lang="en-US" sz="2500" u="sng">
                <a:latin typeface="Arial"/>
                <a:cs typeface="Arial"/>
              </a:rPr>
              <a:t>right</a:t>
            </a:r>
            <a:br>
              <a:rPr lang="en-US" sz="2500">
                <a:latin typeface="Arial"/>
                <a:cs typeface="Arial"/>
              </a:rPr>
            </a:br>
            <a:r>
              <a:rPr lang="en-US" sz="2500">
                <a:latin typeface="Arial"/>
                <a:cs typeface="Arial"/>
              </a:rPr>
              <a:t>because event reduces cost, </a:t>
            </a:r>
            <a:br>
              <a:rPr lang="en-US" sz="2500">
                <a:latin typeface="Arial"/>
                <a:cs typeface="Arial"/>
              </a:rPr>
            </a:br>
            <a:r>
              <a:rPr lang="en-US" sz="2500">
                <a:latin typeface="Arial"/>
                <a:cs typeface="Arial"/>
              </a:rPr>
              <a:t>makes production more profitable at any given price. </a:t>
            </a:r>
          </a:p>
        </p:txBody>
      </p:sp>
      <p:sp>
        <p:nvSpPr>
          <p:cNvPr id="210992" name="Rectangle 48"/>
          <p:cNvSpPr>
            <a:spLocks noChangeArrowheads="1"/>
          </p:cNvSpPr>
          <p:nvPr/>
        </p:nvSpPr>
        <p:spPr bwMode="auto">
          <a:xfrm>
            <a:off x="268288" y="4103688"/>
            <a:ext cx="3121025" cy="2085975"/>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59400" name="Rectangle 2"/>
          <p:cNvSpPr>
            <a:spLocks noGrp="1" noChangeArrowheads="1"/>
          </p:cNvSpPr>
          <p:nvPr>
            <p:ph type="title" idx="4294967295"/>
          </p:nvPr>
        </p:nvSpPr>
        <p:spPr>
          <a:xfrm>
            <a:off x="346075" y="163513"/>
            <a:ext cx="8351838" cy="1139825"/>
          </a:xfrm>
        </p:spPr>
        <p:txBody>
          <a:bodyPr/>
          <a:lstStyle/>
          <a:p>
            <a:pPr marL="2341563" indent="-2341563" algn="l" eaLnBrk="1" hangingPunct="1"/>
            <a:r>
              <a:rPr lang="en-US" sz="2800" b="1" dirty="0"/>
              <a:t>EXAMPLE </a:t>
            </a:r>
            <a:r>
              <a:rPr lang="en-US" sz="3100" b="1" dirty="0"/>
              <a:t>2</a:t>
            </a:r>
            <a:r>
              <a:rPr lang="en-US" sz="2800" b="1" dirty="0"/>
              <a:t>:</a:t>
            </a:r>
            <a:r>
              <a:rPr lang="en-US" sz="2800" dirty="0"/>
              <a:t>  </a:t>
            </a:r>
            <a:r>
              <a:rPr lang="en-US" sz="3100" dirty="0"/>
              <a:t>A Shift in Supply</a:t>
            </a:r>
            <a:br>
              <a:rPr lang="en-US" sz="3100" dirty="0"/>
            </a:br>
            <a:endParaRPr lang="en-US" sz="3100" dirty="0"/>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59429"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9430"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9427"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9428"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10"/>
          <p:cNvGrpSpPr>
            <a:grpSpLocks/>
          </p:cNvGrpSpPr>
          <p:nvPr/>
        </p:nvGrpSpPr>
        <p:grpSpPr bwMode="auto">
          <a:xfrm>
            <a:off x="4524375" y="1957388"/>
            <a:ext cx="2486025" cy="2901950"/>
            <a:chOff x="2850" y="1233"/>
            <a:chExt cx="1566" cy="1828"/>
          </a:xfrm>
        </p:grpSpPr>
        <p:sp>
          <p:nvSpPr>
            <p:cNvPr id="59424"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59425"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13"/>
          <p:cNvGrpSpPr>
            <a:grpSpLocks/>
          </p:cNvGrpSpPr>
          <p:nvPr/>
        </p:nvGrpSpPr>
        <p:grpSpPr bwMode="auto">
          <a:xfrm>
            <a:off x="4868863" y="1625600"/>
            <a:ext cx="1933575" cy="2901950"/>
            <a:chOff x="3067" y="1024"/>
            <a:chExt cx="1218" cy="1828"/>
          </a:xfrm>
        </p:grpSpPr>
        <p:sp>
          <p:nvSpPr>
            <p:cNvPr id="59422"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59423"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16"/>
          <p:cNvGrpSpPr>
            <a:grpSpLocks/>
          </p:cNvGrpSpPr>
          <p:nvPr/>
        </p:nvGrpSpPr>
        <p:grpSpPr bwMode="auto">
          <a:xfrm>
            <a:off x="3783013" y="3136901"/>
            <a:ext cx="2060575" cy="2332038"/>
            <a:chOff x="2383" y="1976"/>
            <a:chExt cx="1298" cy="1469"/>
          </a:xfrm>
        </p:grpSpPr>
        <p:sp>
          <p:nvSpPr>
            <p:cNvPr id="59417"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59418"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9419"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9420" name="Line 20"/>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9421" name="Text Box 21"/>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8"/>
          <p:cNvGrpSpPr>
            <a:grpSpLocks/>
          </p:cNvGrpSpPr>
          <p:nvPr/>
        </p:nvGrpSpPr>
        <p:grpSpPr bwMode="auto">
          <a:xfrm>
            <a:off x="5588000" y="1633538"/>
            <a:ext cx="1933575" cy="2901950"/>
            <a:chOff x="3520" y="1029"/>
            <a:chExt cx="1218" cy="1828"/>
          </a:xfrm>
        </p:grpSpPr>
        <p:sp>
          <p:nvSpPr>
            <p:cNvPr id="59415" name="Line 29"/>
            <p:cNvSpPr>
              <a:spLocks noChangeShapeType="1"/>
            </p:cNvSpPr>
            <p:nvPr/>
          </p:nvSpPr>
          <p:spPr bwMode="auto">
            <a:xfrm flipV="1">
              <a:off x="3520" y="1283"/>
              <a:ext cx="949" cy="1574"/>
            </a:xfrm>
            <a:prstGeom prst="line">
              <a:avLst/>
            </a:prstGeom>
            <a:noFill/>
            <a:ln w="38100">
              <a:solidFill>
                <a:srgbClr val="FF0000"/>
              </a:solidFill>
              <a:round/>
              <a:headEnd/>
              <a:tailEnd/>
            </a:ln>
          </p:spPr>
          <p:txBody>
            <a:bodyPr/>
            <a:lstStyle/>
            <a:p>
              <a:endParaRPr lang="en-US">
                <a:latin typeface="Arial"/>
                <a:cs typeface="Arial"/>
              </a:endParaRPr>
            </a:p>
          </p:txBody>
        </p:sp>
        <p:sp>
          <p:nvSpPr>
            <p:cNvPr id="59416" name="Text Box 30"/>
            <p:cNvSpPr txBox="1">
              <a:spLocks noChangeArrowheads="1"/>
            </p:cNvSpPr>
            <p:nvPr/>
          </p:nvSpPr>
          <p:spPr bwMode="auto">
            <a:xfrm>
              <a:off x="4373" y="1029"/>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2</a:t>
              </a:r>
            </a:p>
          </p:txBody>
        </p:sp>
      </p:grpSp>
      <p:sp>
        <p:nvSpPr>
          <p:cNvPr id="210979" name="Line 35"/>
          <p:cNvSpPr>
            <a:spLocks noChangeShapeType="1"/>
          </p:cNvSpPr>
          <p:nvPr/>
        </p:nvSpPr>
        <p:spPr bwMode="auto">
          <a:xfrm>
            <a:off x="6326188" y="2190750"/>
            <a:ext cx="646112"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grpSp>
        <p:nvGrpSpPr>
          <p:cNvPr id="8" name="Group 49"/>
          <p:cNvGrpSpPr>
            <a:grpSpLocks/>
          </p:cNvGrpSpPr>
          <p:nvPr/>
        </p:nvGrpSpPr>
        <p:grpSpPr bwMode="auto">
          <a:xfrm>
            <a:off x="3775075" y="3648076"/>
            <a:ext cx="2484438" cy="1828801"/>
            <a:chOff x="2378" y="2298"/>
            <a:chExt cx="1565" cy="1152"/>
          </a:xfrm>
        </p:grpSpPr>
        <p:sp>
          <p:nvSpPr>
            <p:cNvPr id="59410" name="Line 36"/>
            <p:cNvSpPr>
              <a:spLocks noChangeShapeType="1"/>
            </p:cNvSpPr>
            <p:nvPr/>
          </p:nvSpPr>
          <p:spPr bwMode="auto">
            <a:xfrm flipH="1">
              <a:off x="2697" y="2417"/>
              <a:ext cx="1089"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9411" name="Line 37"/>
            <p:cNvSpPr>
              <a:spLocks noChangeShapeType="1"/>
            </p:cNvSpPr>
            <p:nvPr/>
          </p:nvSpPr>
          <p:spPr bwMode="auto">
            <a:xfrm>
              <a:off x="3789" y="2417"/>
              <a:ext cx="0" cy="786"/>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9412" name="Text Box 38"/>
            <p:cNvSpPr txBox="1">
              <a:spLocks noChangeArrowheads="1"/>
            </p:cNvSpPr>
            <p:nvPr/>
          </p:nvSpPr>
          <p:spPr bwMode="auto">
            <a:xfrm>
              <a:off x="2378" y="2298"/>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59413" name="Oval 39"/>
            <p:cNvSpPr>
              <a:spLocks noChangeArrowheads="1"/>
            </p:cNvSpPr>
            <p:nvPr/>
          </p:nvSpPr>
          <p:spPr bwMode="auto">
            <a:xfrm>
              <a:off x="3742" y="237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9414" name="Text Box 40"/>
            <p:cNvSpPr txBox="1">
              <a:spLocks noChangeArrowheads="1"/>
            </p:cNvSpPr>
            <p:nvPr/>
          </p:nvSpPr>
          <p:spPr bwMode="auto">
            <a:xfrm>
              <a:off x="3635" y="3217"/>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grpSp>
      <p:sp>
        <p:nvSpPr>
          <p:cNvPr id="210987" name="Rectangle 43"/>
          <p:cNvSpPr>
            <a:spLocks noGrp="1" noChangeArrowheads="1"/>
          </p:cNvSpPr>
          <p:nvPr>
            <p:ph type="body" idx="4294967295"/>
          </p:nvPr>
        </p:nvSpPr>
        <p:spPr>
          <a:xfrm>
            <a:off x="433388" y="877888"/>
            <a:ext cx="3648075" cy="1228725"/>
          </a:xfrm>
          <a:noFill/>
        </p:spPr>
        <p:txBody>
          <a:bodyPr/>
          <a:lstStyle/>
          <a:p>
            <a:pPr marL="0" indent="0" eaLnBrk="1" hangingPunct="1">
              <a:lnSpc>
                <a:spcPct val="100000"/>
              </a:lnSpc>
              <a:buFont typeface="Wingdings" pitchFamily="2" charset="2"/>
              <a:buNone/>
            </a:pPr>
            <a:r>
              <a:rPr lang="en-US" sz="2400" b="1" dirty="0"/>
              <a:t>EVENT:</a:t>
            </a:r>
            <a:r>
              <a:rPr lang="en-US" sz="2400" dirty="0"/>
              <a:t>  New technology reduces cost of producing electric cars.</a:t>
            </a:r>
          </a:p>
        </p:txBody>
      </p:sp>
      <p:sp>
        <p:nvSpPr>
          <p:cNvPr id="210990" name="Text Box 46"/>
          <p:cNvSpPr txBox="1">
            <a:spLocks noChangeArrowheads="1"/>
          </p:cNvSpPr>
          <p:nvPr/>
        </p:nvSpPr>
        <p:spPr bwMode="auto">
          <a:xfrm>
            <a:off x="454025" y="4076700"/>
            <a:ext cx="3078163" cy="2284413"/>
          </a:xfrm>
          <a:prstGeom prst="rect">
            <a:avLst/>
          </a:prstGeom>
          <a:noFill/>
          <a:ln w="9525">
            <a:noFill/>
            <a:miter lim="800000"/>
            <a:headEnd/>
            <a:tailEnd/>
          </a:ln>
        </p:spPr>
        <p:txBody>
          <a:bodyPr tIns="137160"/>
          <a:lstStyle/>
          <a:p>
            <a:pPr>
              <a:lnSpc>
                <a:spcPct val="105000"/>
              </a:lnSpc>
              <a:spcBef>
                <a:spcPct val="20000"/>
              </a:spcBef>
              <a:buClr>
                <a:srgbClr val="00B85C"/>
              </a:buClr>
              <a:buSzPct val="120000"/>
              <a:buFont typeface="Wingdings" pitchFamily="2" charset="2"/>
              <a:buNone/>
            </a:pPr>
            <a:r>
              <a:rPr lang="en-US" sz="2300" b="1">
                <a:latin typeface="Arial"/>
                <a:cs typeface="Arial"/>
              </a:rPr>
              <a:t>STEP 3:  </a:t>
            </a:r>
          </a:p>
          <a:p>
            <a:pPr>
              <a:lnSpc>
                <a:spcPct val="105000"/>
              </a:lnSpc>
              <a:spcBef>
                <a:spcPct val="20000"/>
              </a:spcBef>
              <a:buClr>
                <a:srgbClr val="00B85C"/>
              </a:buClr>
              <a:buSzPct val="120000"/>
              <a:buFont typeface="Wingdings" pitchFamily="2" charset="2"/>
              <a:buNone/>
            </a:pPr>
            <a:r>
              <a:rPr lang="en-US" sz="2500">
                <a:latin typeface="Arial"/>
                <a:cs typeface="Arial"/>
              </a:rPr>
              <a:t>The shift causes price to fall </a:t>
            </a:r>
            <a:br>
              <a:rPr lang="en-US" sz="2500">
                <a:latin typeface="Arial"/>
                <a:cs typeface="Arial"/>
              </a:rPr>
            </a:br>
            <a:r>
              <a:rPr lang="en-US" sz="2500">
                <a:latin typeface="Arial"/>
                <a:cs typeface="Arial"/>
              </a:rPr>
              <a:t>and quantity to rise.</a:t>
            </a:r>
          </a:p>
        </p:txBody>
      </p:sp>
    </p:spTree>
    <p:extLst>
      <p:ext uri="{BB962C8B-B14F-4D97-AF65-F5344CB8AC3E}">
        <p14:creationId xmlns:p14="http://schemas.microsoft.com/office/powerpoint/2010/main" val="406666232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0987">
                                            <p:txEl>
                                              <p:pRg st="0" end="0"/>
                                            </p:txEl>
                                          </p:spTgt>
                                        </p:tgtEl>
                                        <p:attrNameLst>
                                          <p:attrName>style.visibility</p:attrName>
                                        </p:attrNameLst>
                                      </p:cBhvr>
                                      <p:to>
                                        <p:strVal val="visible"/>
                                      </p:to>
                                    </p:set>
                                    <p:animEffect transition="in" filter="wipe(left)">
                                      <p:cBhvr>
                                        <p:cTn id="7" dur="500"/>
                                        <p:tgtEl>
                                          <p:spTgt spid="210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0988">
                                            <p:txEl>
                                              <p:pRg st="0" end="0"/>
                                            </p:txEl>
                                          </p:spTgt>
                                        </p:tgtEl>
                                        <p:attrNameLst>
                                          <p:attrName>style.visibility</p:attrName>
                                        </p:attrNameLst>
                                      </p:cBhvr>
                                      <p:to>
                                        <p:strVal val="visible"/>
                                      </p:to>
                                    </p:set>
                                    <p:animEffect transition="in" filter="wipe(left)">
                                      <p:cBhvr>
                                        <p:cTn id="12" dur="500"/>
                                        <p:tgtEl>
                                          <p:spTgt spid="2109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0988">
                                            <p:txEl>
                                              <p:pRg st="1" end="1"/>
                                            </p:txEl>
                                          </p:spTgt>
                                        </p:tgtEl>
                                        <p:attrNameLst>
                                          <p:attrName>style.visibility</p:attrName>
                                        </p:attrNameLst>
                                      </p:cBhvr>
                                      <p:to>
                                        <p:strVal val="visible"/>
                                      </p:to>
                                    </p:set>
                                    <p:animEffect transition="in" filter="wipe(left)">
                                      <p:cBhvr>
                                        <p:cTn id="17" dur="500"/>
                                        <p:tgtEl>
                                          <p:spTgt spid="21098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0988">
                                            <p:txEl>
                                              <p:pRg st="2" end="2"/>
                                            </p:txEl>
                                          </p:spTgt>
                                        </p:tgtEl>
                                        <p:attrNameLst>
                                          <p:attrName>style.visibility</p:attrName>
                                        </p:attrNameLst>
                                      </p:cBhvr>
                                      <p:to>
                                        <p:strVal val="visible"/>
                                      </p:to>
                                    </p:set>
                                    <p:animEffect transition="in" filter="wipe(left)">
                                      <p:cBhvr>
                                        <p:cTn id="22" dur="500"/>
                                        <p:tgtEl>
                                          <p:spTgt spid="21098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0991"/>
                                        </p:tgtEl>
                                        <p:attrNameLst>
                                          <p:attrName>style.visibility</p:attrName>
                                        </p:attrNameLst>
                                      </p:cBhvr>
                                      <p:to>
                                        <p:strVal val="visible"/>
                                      </p:to>
                                    </p:set>
                                    <p:animEffect transition="in" filter="fade">
                                      <p:cBhvr>
                                        <p:cTn id="27" dur="500"/>
                                        <p:tgtEl>
                                          <p:spTgt spid="21099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0989">
                                            <p:txEl>
                                              <p:pRg st="0" end="0"/>
                                            </p:txEl>
                                          </p:spTgt>
                                        </p:tgtEl>
                                        <p:attrNameLst>
                                          <p:attrName>style.visibility</p:attrName>
                                        </p:attrNameLst>
                                      </p:cBhvr>
                                      <p:to>
                                        <p:strVal val="visible"/>
                                      </p:to>
                                    </p:set>
                                    <p:animEffect transition="in" filter="wipe(left)">
                                      <p:cBhvr>
                                        <p:cTn id="32" dur="500"/>
                                        <p:tgtEl>
                                          <p:spTgt spid="21098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0989">
                                            <p:txEl>
                                              <p:pRg st="1" end="1"/>
                                            </p:txEl>
                                          </p:spTgt>
                                        </p:tgtEl>
                                        <p:attrNameLst>
                                          <p:attrName>style.visibility</p:attrName>
                                        </p:attrNameLst>
                                      </p:cBhvr>
                                      <p:to>
                                        <p:strVal val="visible"/>
                                      </p:to>
                                    </p:set>
                                    <p:animEffect transition="in" filter="wipe(left)">
                                      <p:cBhvr>
                                        <p:cTn id="37" dur="500"/>
                                        <p:tgtEl>
                                          <p:spTgt spid="210989">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10979"/>
                                        </p:tgtEl>
                                        <p:attrNameLst>
                                          <p:attrName>style.visibility</p:attrName>
                                        </p:attrNameLst>
                                      </p:cBhvr>
                                      <p:to>
                                        <p:strVal val="visible"/>
                                      </p:to>
                                    </p:set>
                                    <p:anim calcmode="lin" valueType="num">
                                      <p:cBhvr>
                                        <p:cTn id="42" dur="500" fill="hold"/>
                                        <p:tgtEl>
                                          <p:spTgt spid="210979"/>
                                        </p:tgtEl>
                                        <p:attrNameLst>
                                          <p:attrName>ppt_x</p:attrName>
                                        </p:attrNameLst>
                                      </p:cBhvr>
                                      <p:tavLst>
                                        <p:tav tm="0">
                                          <p:val>
                                            <p:strVal val="#ppt_x-#ppt_w/2"/>
                                          </p:val>
                                        </p:tav>
                                        <p:tav tm="100000">
                                          <p:val>
                                            <p:strVal val="#ppt_x"/>
                                          </p:val>
                                        </p:tav>
                                      </p:tavLst>
                                    </p:anim>
                                    <p:anim calcmode="lin" valueType="num">
                                      <p:cBhvr>
                                        <p:cTn id="43" dur="500" fill="hold"/>
                                        <p:tgtEl>
                                          <p:spTgt spid="210979"/>
                                        </p:tgtEl>
                                        <p:attrNameLst>
                                          <p:attrName>ppt_y</p:attrName>
                                        </p:attrNameLst>
                                      </p:cBhvr>
                                      <p:tavLst>
                                        <p:tav tm="0">
                                          <p:val>
                                            <p:strVal val="#ppt_y"/>
                                          </p:val>
                                        </p:tav>
                                        <p:tav tm="100000">
                                          <p:val>
                                            <p:strVal val="#ppt_y"/>
                                          </p:val>
                                        </p:tav>
                                      </p:tavLst>
                                    </p:anim>
                                    <p:anim calcmode="lin" valueType="num">
                                      <p:cBhvr>
                                        <p:cTn id="44" dur="500" fill="hold"/>
                                        <p:tgtEl>
                                          <p:spTgt spid="210979"/>
                                        </p:tgtEl>
                                        <p:attrNameLst>
                                          <p:attrName>ppt_w</p:attrName>
                                        </p:attrNameLst>
                                      </p:cBhvr>
                                      <p:tavLst>
                                        <p:tav tm="0">
                                          <p:val>
                                            <p:fltVal val="0"/>
                                          </p:val>
                                        </p:tav>
                                        <p:tav tm="100000">
                                          <p:val>
                                            <p:strVal val="#ppt_w"/>
                                          </p:val>
                                        </p:tav>
                                      </p:tavLst>
                                    </p:anim>
                                    <p:anim calcmode="lin" valueType="num">
                                      <p:cBhvr>
                                        <p:cTn id="45" dur="500" fill="hold"/>
                                        <p:tgtEl>
                                          <p:spTgt spid="210979"/>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18" presetClass="entr" presetSubtype="12"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strips(downLeft)">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0992"/>
                                        </p:tgtEl>
                                        <p:attrNameLst>
                                          <p:attrName>style.visibility</p:attrName>
                                        </p:attrNameLst>
                                      </p:cBhvr>
                                      <p:to>
                                        <p:strVal val="visible"/>
                                      </p:to>
                                    </p:set>
                                    <p:animEffect transition="in" filter="fade">
                                      <p:cBhvr>
                                        <p:cTn id="54" dur="500"/>
                                        <p:tgtEl>
                                          <p:spTgt spid="210992"/>
                                        </p:tgtEl>
                                      </p:cBhvr>
                                    </p:animEffect>
                                  </p:childTnLst>
                                </p:cTn>
                              </p:par>
                              <p:par>
                                <p:cTn id="55" presetID="10" presetClass="exit" presetSubtype="0" fill="hold" grpId="1" nodeType="withEffect">
                                  <p:stCondLst>
                                    <p:cond delay="0"/>
                                  </p:stCondLst>
                                  <p:childTnLst>
                                    <p:animEffect transition="out" filter="fade">
                                      <p:cBhvr>
                                        <p:cTn id="56" dur="500"/>
                                        <p:tgtEl>
                                          <p:spTgt spid="210979"/>
                                        </p:tgtEl>
                                      </p:cBhvr>
                                    </p:animEffect>
                                    <p:set>
                                      <p:cBhvr>
                                        <p:cTn id="57" dur="1" fill="hold">
                                          <p:stCondLst>
                                            <p:cond delay="499"/>
                                          </p:stCondLst>
                                        </p:cTn>
                                        <p:tgtEl>
                                          <p:spTgt spid="210979"/>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10990">
                                            <p:txEl>
                                              <p:pRg st="0" end="0"/>
                                            </p:txEl>
                                          </p:spTgt>
                                        </p:tgtEl>
                                        <p:attrNameLst>
                                          <p:attrName>style.visibility</p:attrName>
                                        </p:attrNameLst>
                                      </p:cBhvr>
                                      <p:to>
                                        <p:strVal val="visible"/>
                                      </p:to>
                                    </p:set>
                                    <p:animEffect transition="in" filter="wipe(left)">
                                      <p:cBhvr>
                                        <p:cTn id="62" dur="500"/>
                                        <p:tgtEl>
                                          <p:spTgt spid="21099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10990">
                                            <p:txEl>
                                              <p:pRg st="1" end="1"/>
                                            </p:txEl>
                                          </p:spTgt>
                                        </p:tgtEl>
                                        <p:attrNameLst>
                                          <p:attrName>style.visibility</p:attrName>
                                        </p:attrNameLst>
                                      </p:cBhvr>
                                      <p:to>
                                        <p:strVal val="visible"/>
                                      </p:to>
                                    </p:set>
                                    <p:animEffect transition="in" filter="wipe(left)">
                                      <p:cBhvr>
                                        <p:cTn id="67" dur="500"/>
                                        <p:tgtEl>
                                          <p:spTgt spid="210990">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strips(downLeft)">
                                      <p:cBhvr>
                                        <p:cTn id="7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88" grpId="0" build="p"/>
      <p:bldP spid="210991" grpId="0" animBg="1"/>
      <p:bldP spid="210989" grpId="0" build="p"/>
      <p:bldP spid="210992" grpId="0" animBg="1"/>
      <p:bldP spid="210979" grpId="0" animBg="1"/>
      <p:bldP spid="210979" grpId="1" animBg="1"/>
      <p:bldP spid="210987" grpId="0" build="p" bldLvl="5"/>
      <p:bldP spid="210990"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20" name="Rectangle 2"/>
          <p:cNvSpPr>
            <a:spLocks noGrp="1" noChangeArrowheads="1"/>
          </p:cNvSpPr>
          <p:nvPr>
            <p:ph type="title" idx="4294967295"/>
          </p:nvPr>
        </p:nvSpPr>
        <p:spPr>
          <a:xfrm>
            <a:off x="346075" y="163513"/>
            <a:ext cx="8351838" cy="1139825"/>
          </a:xfrm>
        </p:spPr>
        <p:txBody>
          <a:bodyPr/>
          <a:lstStyle/>
          <a:p>
            <a:pPr marL="2341563" indent="-2341563" algn="l" eaLnBrk="1" hangingPunct="1"/>
            <a:r>
              <a:rPr lang="en-US" sz="2800" b="1" dirty="0"/>
              <a:t>EXAMPLE </a:t>
            </a:r>
            <a:r>
              <a:rPr lang="en-US" sz="3100" b="1" dirty="0"/>
              <a:t>3</a:t>
            </a:r>
            <a:r>
              <a:rPr lang="en-US" sz="2800" b="1" dirty="0"/>
              <a:t>:</a:t>
            </a:r>
            <a:r>
              <a:rPr lang="en-US" sz="2800" dirty="0"/>
              <a:t>  </a:t>
            </a:r>
            <a:r>
              <a:rPr lang="en-US" sz="3100" dirty="0"/>
              <a:t>A Shift in Both Supply </a:t>
            </a:r>
            <a:br>
              <a:rPr lang="en-US" sz="3100" dirty="0"/>
            </a:br>
            <a:r>
              <a:rPr lang="en-US" sz="3100" dirty="0"/>
              <a:t>and Demand</a:t>
            </a:r>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60456"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60457"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60454"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60455"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10"/>
          <p:cNvGrpSpPr>
            <a:grpSpLocks/>
          </p:cNvGrpSpPr>
          <p:nvPr/>
        </p:nvGrpSpPr>
        <p:grpSpPr bwMode="auto">
          <a:xfrm>
            <a:off x="4524375" y="1957388"/>
            <a:ext cx="2486025" cy="2901950"/>
            <a:chOff x="2850" y="1233"/>
            <a:chExt cx="1566" cy="1828"/>
          </a:xfrm>
        </p:grpSpPr>
        <p:sp>
          <p:nvSpPr>
            <p:cNvPr id="60451"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60452"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13"/>
          <p:cNvGrpSpPr>
            <a:grpSpLocks/>
          </p:cNvGrpSpPr>
          <p:nvPr/>
        </p:nvGrpSpPr>
        <p:grpSpPr bwMode="auto">
          <a:xfrm>
            <a:off x="4868863" y="1625600"/>
            <a:ext cx="1933575" cy="2901950"/>
            <a:chOff x="3067" y="1024"/>
            <a:chExt cx="1218" cy="1828"/>
          </a:xfrm>
        </p:grpSpPr>
        <p:sp>
          <p:nvSpPr>
            <p:cNvPr id="60449"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60450"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16"/>
          <p:cNvGrpSpPr>
            <a:grpSpLocks/>
          </p:cNvGrpSpPr>
          <p:nvPr/>
        </p:nvGrpSpPr>
        <p:grpSpPr bwMode="auto">
          <a:xfrm>
            <a:off x="3783013" y="3136901"/>
            <a:ext cx="2060575" cy="2332038"/>
            <a:chOff x="2383" y="1976"/>
            <a:chExt cx="1298" cy="1469"/>
          </a:xfrm>
        </p:grpSpPr>
        <p:sp>
          <p:nvSpPr>
            <p:cNvPr id="60444"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60445"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0446"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0447" name="Line 20"/>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0448" name="Text Box 21"/>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8"/>
          <p:cNvGrpSpPr>
            <a:grpSpLocks/>
          </p:cNvGrpSpPr>
          <p:nvPr/>
        </p:nvGrpSpPr>
        <p:grpSpPr bwMode="auto">
          <a:xfrm>
            <a:off x="5588000" y="1633538"/>
            <a:ext cx="1933575" cy="2901950"/>
            <a:chOff x="3520" y="1029"/>
            <a:chExt cx="1218" cy="1828"/>
          </a:xfrm>
        </p:grpSpPr>
        <p:sp>
          <p:nvSpPr>
            <p:cNvPr id="60442" name="Line 29"/>
            <p:cNvSpPr>
              <a:spLocks noChangeShapeType="1"/>
            </p:cNvSpPr>
            <p:nvPr/>
          </p:nvSpPr>
          <p:spPr bwMode="auto">
            <a:xfrm flipV="1">
              <a:off x="3520" y="1283"/>
              <a:ext cx="949" cy="1574"/>
            </a:xfrm>
            <a:prstGeom prst="line">
              <a:avLst/>
            </a:prstGeom>
            <a:noFill/>
            <a:ln w="38100">
              <a:solidFill>
                <a:srgbClr val="FF0000"/>
              </a:solidFill>
              <a:round/>
              <a:headEnd/>
              <a:tailEnd/>
            </a:ln>
          </p:spPr>
          <p:txBody>
            <a:bodyPr/>
            <a:lstStyle/>
            <a:p>
              <a:endParaRPr lang="en-US">
                <a:latin typeface="Arial"/>
                <a:cs typeface="Arial"/>
              </a:endParaRPr>
            </a:p>
          </p:txBody>
        </p:sp>
        <p:sp>
          <p:nvSpPr>
            <p:cNvPr id="60443" name="Text Box 30"/>
            <p:cNvSpPr txBox="1">
              <a:spLocks noChangeArrowheads="1"/>
            </p:cNvSpPr>
            <p:nvPr/>
          </p:nvSpPr>
          <p:spPr bwMode="auto">
            <a:xfrm>
              <a:off x="4373" y="1029"/>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2</a:t>
              </a:r>
            </a:p>
          </p:txBody>
        </p:sp>
      </p:grpSp>
      <p:grpSp>
        <p:nvGrpSpPr>
          <p:cNvPr id="8" name="Group 31"/>
          <p:cNvGrpSpPr>
            <a:grpSpLocks/>
          </p:cNvGrpSpPr>
          <p:nvPr/>
        </p:nvGrpSpPr>
        <p:grpSpPr bwMode="auto">
          <a:xfrm>
            <a:off x="5665788" y="1854200"/>
            <a:ext cx="2486025" cy="2901950"/>
            <a:chOff x="3569" y="1168"/>
            <a:chExt cx="1566" cy="1828"/>
          </a:xfrm>
        </p:grpSpPr>
        <p:sp>
          <p:nvSpPr>
            <p:cNvPr id="60440" name="Line 32"/>
            <p:cNvSpPr>
              <a:spLocks noChangeShapeType="1"/>
            </p:cNvSpPr>
            <p:nvPr/>
          </p:nvSpPr>
          <p:spPr bwMode="auto">
            <a:xfrm>
              <a:off x="3569" y="1168"/>
              <a:ext cx="1263" cy="1587"/>
            </a:xfrm>
            <a:prstGeom prst="line">
              <a:avLst/>
            </a:prstGeom>
            <a:noFill/>
            <a:ln w="38100">
              <a:solidFill>
                <a:srgbClr val="FF0000"/>
              </a:solidFill>
              <a:round/>
              <a:headEnd/>
              <a:tailEnd/>
            </a:ln>
          </p:spPr>
          <p:txBody>
            <a:bodyPr/>
            <a:lstStyle/>
            <a:p>
              <a:endParaRPr lang="en-US">
                <a:latin typeface="Arial"/>
                <a:cs typeface="Arial"/>
              </a:endParaRPr>
            </a:p>
          </p:txBody>
        </p:sp>
        <p:sp>
          <p:nvSpPr>
            <p:cNvPr id="60441" name="Text Box 33"/>
            <p:cNvSpPr txBox="1">
              <a:spLocks noChangeArrowheads="1"/>
            </p:cNvSpPr>
            <p:nvPr/>
          </p:nvSpPr>
          <p:spPr bwMode="auto">
            <a:xfrm>
              <a:off x="4791" y="2708"/>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2</a:t>
              </a:r>
            </a:p>
          </p:txBody>
        </p:sp>
      </p:grpSp>
      <p:sp>
        <p:nvSpPr>
          <p:cNvPr id="212002" name="Line 34"/>
          <p:cNvSpPr>
            <a:spLocks noChangeShapeType="1"/>
          </p:cNvSpPr>
          <p:nvPr/>
        </p:nvSpPr>
        <p:spPr bwMode="auto">
          <a:xfrm>
            <a:off x="4787900" y="2192338"/>
            <a:ext cx="1068388"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sp>
        <p:nvSpPr>
          <p:cNvPr id="212003" name="Line 35"/>
          <p:cNvSpPr>
            <a:spLocks noChangeShapeType="1"/>
          </p:cNvSpPr>
          <p:nvPr/>
        </p:nvSpPr>
        <p:spPr bwMode="auto">
          <a:xfrm>
            <a:off x="6326188" y="2190750"/>
            <a:ext cx="646112"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grpSp>
        <p:nvGrpSpPr>
          <p:cNvPr id="9" name="Group 48"/>
          <p:cNvGrpSpPr>
            <a:grpSpLocks/>
          </p:cNvGrpSpPr>
          <p:nvPr/>
        </p:nvGrpSpPr>
        <p:grpSpPr bwMode="auto">
          <a:xfrm>
            <a:off x="3597275" y="2654300"/>
            <a:ext cx="3190875" cy="2822576"/>
            <a:chOff x="2266" y="1672"/>
            <a:chExt cx="2010" cy="1778"/>
          </a:xfrm>
        </p:grpSpPr>
        <p:sp>
          <p:nvSpPr>
            <p:cNvPr id="60434" name="Text Box 36"/>
            <p:cNvSpPr txBox="1">
              <a:spLocks noChangeArrowheads="1"/>
            </p:cNvSpPr>
            <p:nvPr/>
          </p:nvSpPr>
          <p:spPr bwMode="auto">
            <a:xfrm>
              <a:off x="2266" y="167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60435" name="Oval 37"/>
            <p:cNvSpPr>
              <a:spLocks noChangeArrowheads="1"/>
            </p:cNvSpPr>
            <p:nvPr/>
          </p:nvSpPr>
          <p:spPr bwMode="auto">
            <a:xfrm>
              <a:off x="4075" y="181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0436" name="Line 38"/>
            <p:cNvSpPr>
              <a:spLocks noChangeShapeType="1"/>
            </p:cNvSpPr>
            <p:nvPr/>
          </p:nvSpPr>
          <p:spPr bwMode="auto">
            <a:xfrm>
              <a:off x="2699" y="1864"/>
              <a:ext cx="142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0437" name="Text Box 40"/>
            <p:cNvSpPr txBox="1">
              <a:spLocks noChangeArrowheads="1"/>
            </p:cNvSpPr>
            <p:nvPr/>
          </p:nvSpPr>
          <p:spPr bwMode="auto">
            <a:xfrm>
              <a:off x="3968" y="3217"/>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60438" name="Line 41"/>
            <p:cNvSpPr>
              <a:spLocks noChangeShapeType="1"/>
            </p:cNvSpPr>
            <p:nvPr/>
          </p:nvSpPr>
          <p:spPr bwMode="auto">
            <a:xfrm flipH="1" flipV="1">
              <a:off x="2538" y="1818"/>
              <a:ext cx="132" cy="42"/>
            </a:xfrm>
            <a:prstGeom prst="line">
              <a:avLst/>
            </a:prstGeom>
            <a:noFill/>
            <a:ln w="9525">
              <a:solidFill>
                <a:schemeClr val="tx1"/>
              </a:solidFill>
              <a:round/>
              <a:headEnd/>
              <a:tailEnd/>
            </a:ln>
          </p:spPr>
          <p:txBody>
            <a:bodyPr/>
            <a:lstStyle/>
            <a:p>
              <a:endParaRPr lang="en-US">
                <a:latin typeface="Arial"/>
                <a:cs typeface="Arial"/>
              </a:endParaRPr>
            </a:p>
          </p:txBody>
        </p:sp>
        <p:sp>
          <p:nvSpPr>
            <p:cNvPr id="60439" name="Line 42"/>
            <p:cNvSpPr>
              <a:spLocks noChangeShapeType="1"/>
            </p:cNvSpPr>
            <p:nvPr/>
          </p:nvSpPr>
          <p:spPr bwMode="auto">
            <a:xfrm>
              <a:off x="4122" y="1867"/>
              <a:ext cx="0" cy="133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12012" name="Rectangle 44"/>
          <p:cNvSpPr>
            <a:spLocks noGrp="1" noChangeArrowheads="1"/>
          </p:cNvSpPr>
          <p:nvPr>
            <p:ph type="body" idx="4294967295"/>
          </p:nvPr>
        </p:nvSpPr>
        <p:spPr>
          <a:xfrm>
            <a:off x="433388" y="944563"/>
            <a:ext cx="3714750" cy="1641475"/>
          </a:xfrm>
          <a:noFill/>
        </p:spPr>
        <p:txBody>
          <a:bodyPr/>
          <a:lstStyle/>
          <a:p>
            <a:pPr marL="0" indent="0" eaLnBrk="1" hangingPunct="1">
              <a:lnSpc>
                <a:spcPct val="100000"/>
              </a:lnSpc>
              <a:buFont typeface="Wingdings" pitchFamily="2" charset="2"/>
              <a:buNone/>
            </a:pPr>
            <a:r>
              <a:rPr lang="en-US" sz="2400" b="1" dirty="0"/>
              <a:t>EVENTS:</a:t>
            </a:r>
            <a:r>
              <a:rPr lang="en-US" sz="2400" dirty="0"/>
              <a:t>  </a:t>
            </a:r>
            <a:br>
              <a:rPr lang="en-US" sz="2400" dirty="0"/>
            </a:br>
            <a:r>
              <a:rPr lang="en-US" sz="2400" dirty="0"/>
              <a:t>Price of gas rises AND </a:t>
            </a:r>
            <a:br>
              <a:rPr lang="en-US" sz="2400" dirty="0"/>
            </a:br>
            <a:r>
              <a:rPr lang="en-US" sz="2400" dirty="0"/>
              <a:t>new technology reduces production costs</a:t>
            </a:r>
          </a:p>
        </p:txBody>
      </p:sp>
      <p:sp>
        <p:nvSpPr>
          <p:cNvPr id="212013" name="Text Box 45"/>
          <p:cNvSpPr txBox="1">
            <a:spLocks noChangeArrowheads="1"/>
          </p:cNvSpPr>
          <p:nvPr/>
        </p:nvSpPr>
        <p:spPr bwMode="auto">
          <a:xfrm>
            <a:off x="438150" y="2516188"/>
            <a:ext cx="3289300" cy="842962"/>
          </a:xfrm>
          <a:prstGeom prst="rect">
            <a:avLst/>
          </a:prstGeom>
          <a:noFill/>
          <a:ln w="9525">
            <a:noFill/>
            <a:miter lim="800000"/>
            <a:headEnd/>
            <a:tailEnd/>
          </a:ln>
        </p:spPr>
        <p:txBody>
          <a:bodyPr>
            <a:spAutoFit/>
          </a:bodyPr>
          <a:lstStyle/>
          <a:p>
            <a:pPr>
              <a:spcBef>
                <a:spcPct val="5000"/>
              </a:spcBef>
              <a:buClr>
                <a:srgbClr val="00B85C"/>
              </a:buClr>
              <a:buSzPct val="120000"/>
              <a:buFont typeface="Wingdings" pitchFamily="2" charset="2"/>
              <a:buNone/>
            </a:pPr>
            <a:r>
              <a:rPr lang="en-US" sz="2300" b="1">
                <a:latin typeface="Arial"/>
                <a:cs typeface="Arial"/>
              </a:rPr>
              <a:t>STEP 1:  </a:t>
            </a:r>
          </a:p>
          <a:p>
            <a:pPr>
              <a:spcBef>
                <a:spcPct val="5000"/>
              </a:spcBef>
              <a:buClr>
                <a:srgbClr val="00B85C"/>
              </a:buClr>
              <a:buSzPct val="120000"/>
              <a:buFont typeface="Wingdings" pitchFamily="2" charset="2"/>
              <a:buNone/>
            </a:pPr>
            <a:r>
              <a:rPr lang="en-US" sz="2500">
                <a:latin typeface="Arial"/>
                <a:cs typeface="Arial"/>
              </a:rPr>
              <a:t>Both curves shift.</a:t>
            </a:r>
          </a:p>
        </p:txBody>
      </p:sp>
      <p:sp>
        <p:nvSpPr>
          <p:cNvPr id="212014" name="Text Box 46"/>
          <p:cNvSpPr txBox="1">
            <a:spLocks noChangeArrowheads="1"/>
          </p:cNvSpPr>
          <p:nvPr/>
        </p:nvSpPr>
        <p:spPr bwMode="auto">
          <a:xfrm>
            <a:off x="446088" y="3435350"/>
            <a:ext cx="3200400" cy="984250"/>
          </a:xfrm>
          <a:prstGeom prst="rect">
            <a:avLst/>
          </a:prstGeom>
          <a:noFill/>
          <a:ln w="9525">
            <a:noFill/>
            <a:miter lim="800000"/>
            <a:headEnd/>
            <a:tailEnd/>
          </a:ln>
        </p:spPr>
        <p:txBody>
          <a:bodyPr/>
          <a:lstStyle/>
          <a:p>
            <a:pPr>
              <a:spcBef>
                <a:spcPct val="5000"/>
              </a:spcBef>
              <a:buClr>
                <a:srgbClr val="00B85C"/>
              </a:buClr>
              <a:buSzPct val="120000"/>
              <a:buFont typeface="Wingdings" pitchFamily="2" charset="2"/>
              <a:buNone/>
            </a:pPr>
            <a:r>
              <a:rPr lang="en-US" sz="2300" b="1">
                <a:latin typeface="Arial"/>
                <a:cs typeface="Arial"/>
              </a:rPr>
              <a:t>STEP 2:  </a:t>
            </a:r>
          </a:p>
          <a:p>
            <a:pPr>
              <a:spcBef>
                <a:spcPct val="5000"/>
              </a:spcBef>
              <a:buClr>
                <a:srgbClr val="00B85C"/>
              </a:buClr>
              <a:buSzPct val="120000"/>
              <a:buFont typeface="Wingdings" pitchFamily="2" charset="2"/>
              <a:buNone/>
            </a:pPr>
            <a:r>
              <a:rPr lang="en-US" sz="2500">
                <a:latin typeface="Arial"/>
                <a:cs typeface="Arial"/>
              </a:rPr>
              <a:t>Both shift </a:t>
            </a:r>
            <a:r>
              <a:rPr lang="en-US" sz="2500" u="sng">
                <a:latin typeface="Arial"/>
                <a:cs typeface="Arial"/>
              </a:rPr>
              <a:t>to the right</a:t>
            </a:r>
            <a:r>
              <a:rPr lang="en-US" sz="2500">
                <a:latin typeface="Arial"/>
                <a:cs typeface="Arial"/>
              </a:rPr>
              <a:t>. </a:t>
            </a:r>
          </a:p>
        </p:txBody>
      </p:sp>
      <p:sp>
        <p:nvSpPr>
          <p:cNvPr id="212015" name="Text Box 47"/>
          <p:cNvSpPr txBox="1">
            <a:spLocks noChangeArrowheads="1"/>
          </p:cNvSpPr>
          <p:nvPr/>
        </p:nvSpPr>
        <p:spPr bwMode="auto">
          <a:xfrm>
            <a:off x="454025" y="4343400"/>
            <a:ext cx="4360863" cy="2084388"/>
          </a:xfrm>
          <a:prstGeom prst="rect">
            <a:avLst/>
          </a:prstGeom>
          <a:noFill/>
          <a:ln w="9525">
            <a:noFill/>
            <a:miter lim="800000"/>
            <a:headEnd/>
            <a:tailEnd/>
          </a:ln>
        </p:spPr>
        <p:txBody>
          <a:bodyPr/>
          <a:lstStyle/>
          <a:p>
            <a:pPr>
              <a:spcBef>
                <a:spcPct val="5000"/>
              </a:spcBef>
              <a:buClr>
                <a:srgbClr val="00B85C"/>
              </a:buClr>
              <a:buSzPct val="120000"/>
              <a:buFont typeface="Wingdings" pitchFamily="2" charset="2"/>
              <a:buNone/>
            </a:pPr>
            <a:r>
              <a:rPr lang="en-US" sz="2300" b="1">
                <a:latin typeface="Arial"/>
                <a:cs typeface="Arial"/>
              </a:rPr>
              <a:t>STEP 3:  </a:t>
            </a:r>
          </a:p>
          <a:p>
            <a:pPr>
              <a:spcBef>
                <a:spcPct val="5000"/>
              </a:spcBef>
              <a:buClr>
                <a:srgbClr val="00B85C"/>
              </a:buClr>
              <a:buSzPct val="120000"/>
              <a:buFont typeface="Wingdings" pitchFamily="2" charset="2"/>
              <a:buNone/>
            </a:pPr>
            <a:r>
              <a:rPr lang="en-US" sz="2500" b="1" i="1">
                <a:latin typeface="Arial"/>
                <a:cs typeface="Arial"/>
              </a:rPr>
              <a:t>Q</a:t>
            </a:r>
            <a:r>
              <a:rPr lang="en-US" sz="2500">
                <a:latin typeface="Arial"/>
                <a:cs typeface="Arial"/>
              </a:rPr>
              <a:t> rises, but effect </a:t>
            </a:r>
            <a:br>
              <a:rPr lang="en-US" sz="2500">
                <a:latin typeface="Arial"/>
                <a:cs typeface="Arial"/>
              </a:rPr>
            </a:br>
            <a:r>
              <a:rPr lang="en-US" sz="2500">
                <a:latin typeface="Arial"/>
                <a:cs typeface="Arial"/>
              </a:rPr>
              <a:t>on </a:t>
            </a:r>
            <a:r>
              <a:rPr lang="en-US" sz="2500" b="1" i="1">
                <a:latin typeface="Arial"/>
                <a:cs typeface="Arial"/>
              </a:rPr>
              <a:t>P</a:t>
            </a:r>
            <a:r>
              <a:rPr lang="en-US" sz="2500">
                <a:latin typeface="Arial"/>
                <a:cs typeface="Arial"/>
              </a:rPr>
              <a:t> is ambiguous: </a:t>
            </a:r>
          </a:p>
          <a:p>
            <a:pPr>
              <a:spcBef>
                <a:spcPct val="5000"/>
              </a:spcBef>
              <a:buClr>
                <a:srgbClr val="00B85C"/>
              </a:buClr>
              <a:buSzPct val="120000"/>
              <a:buFont typeface="Wingdings" pitchFamily="2" charset="2"/>
              <a:buNone/>
            </a:pPr>
            <a:r>
              <a:rPr lang="en-US" sz="2500">
                <a:latin typeface="Arial"/>
                <a:cs typeface="Arial"/>
              </a:rPr>
              <a:t>If demand increases more than supply, </a:t>
            </a:r>
            <a:r>
              <a:rPr lang="en-US" sz="2500" b="1" i="1">
                <a:latin typeface="Arial"/>
                <a:cs typeface="Arial"/>
              </a:rPr>
              <a:t>P</a:t>
            </a:r>
            <a:r>
              <a:rPr lang="en-US" sz="2500">
                <a:latin typeface="Arial"/>
                <a:cs typeface="Arial"/>
              </a:rPr>
              <a:t> rises.</a:t>
            </a:r>
          </a:p>
        </p:txBody>
      </p:sp>
    </p:spTree>
    <p:extLst>
      <p:ext uri="{BB962C8B-B14F-4D97-AF65-F5344CB8AC3E}">
        <p14:creationId xmlns:p14="http://schemas.microsoft.com/office/powerpoint/2010/main" val="16813586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2012">
                                            <p:txEl>
                                              <p:pRg st="0" end="0"/>
                                            </p:txEl>
                                          </p:spTgt>
                                        </p:tgtEl>
                                        <p:attrNameLst>
                                          <p:attrName>style.visibility</p:attrName>
                                        </p:attrNameLst>
                                      </p:cBhvr>
                                      <p:to>
                                        <p:strVal val="visible"/>
                                      </p:to>
                                    </p:set>
                                    <p:animEffect transition="in" filter="wipe(left)">
                                      <p:cBhvr>
                                        <p:cTn id="7" dur="500"/>
                                        <p:tgtEl>
                                          <p:spTgt spid="2120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2013">
                                            <p:txEl>
                                              <p:pRg st="0" end="0"/>
                                            </p:txEl>
                                          </p:spTgt>
                                        </p:tgtEl>
                                        <p:attrNameLst>
                                          <p:attrName>style.visibility</p:attrName>
                                        </p:attrNameLst>
                                      </p:cBhvr>
                                      <p:to>
                                        <p:strVal val="visible"/>
                                      </p:to>
                                    </p:set>
                                    <p:animEffect transition="in" filter="wipe(left)">
                                      <p:cBhvr>
                                        <p:cTn id="12" dur="500"/>
                                        <p:tgtEl>
                                          <p:spTgt spid="2120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2013">
                                            <p:txEl>
                                              <p:pRg st="1" end="1"/>
                                            </p:txEl>
                                          </p:spTgt>
                                        </p:tgtEl>
                                        <p:attrNameLst>
                                          <p:attrName>style.visibility</p:attrName>
                                        </p:attrNameLst>
                                      </p:cBhvr>
                                      <p:to>
                                        <p:strVal val="visible"/>
                                      </p:to>
                                    </p:set>
                                    <p:animEffect transition="in" filter="wipe(left)">
                                      <p:cBhvr>
                                        <p:cTn id="17" dur="500"/>
                                        <p:tgtEl>
                                          <p:spTgt spid="2120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2014"/>
                                        </p:tgtEl>
                                        <p:attrNameLst>
                                          <p:attrName>style.visibility</p:attrName>
                                        </p:attrNameLst>
                                      </p:cBhvr>
                                      <p:to>
                                        <p:strVal val="visible"/>
                                      </p:to>
                                    </p:set>
                                    <p:animEffect transition="in" filter="wipe(left)">
                                      <p:cBhvr>
                                        <p:cTn id="22" dur="500"/>
                                        <p:tgtEl>
                                          <p:spTgt spid="212014"/>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grpId="0" nodeType="clickEffect">
                                  <p:stCondLst>
                                    <p:cond delay="0"/>
                                  </p:stCondLst>
                                  <p:childTnLst>
                                    <p:set>
                                      <p:cBhvr>
                                        <p:cTn id="26" dur="1" fill="hold">
                                          <p:stCondLst>
                                            <p:cond delay="0"/>
                                          </p:stCondLst>
                                        </p:cTn>
                                        <p:tgtEl>
                                          <p:spTgt spid="212002"/>
                                        </p:tgtEl>
                                        <p:attrNameLst>
                                          <p:attrName>style.visibility</p:attrName>
                                        </p:attrNameLst>
                                      </p:cBhvr>
                                      <p:to>
                                        <p:strVal val="visible"/>
                                      </p:to>
                                    </p:set>
                                    <p:anim calcmode="lin" valueType="num">
                                      <p:cBhvr>
                                        <p:cTn id="27" dur="500" fill="hold"/>
                                        <p:tgtEl>
                                          <p:spTgt spid="212002"/>
                                        </p:tgtEl>
                                        <p:attrNameLst>
                                          <p:attrName>ppt_x</p:attrName>
                                        </p:attrNameLst>
                                      </p:cBhvr>
                                      <p:tavLst>
                                        <p:tav tm="0">
                                          <p:val>
                                            <p:strVal val="#ppt_x-#ppt_w/2"/>
                                          </p:val>
                                        </p:tav>
                                        <p:tav tm="100000">
                                          <p:val>
                                            <p:strVal val="#ppt_x"/>
                                          </p:val>
                                        </p:tav>
                                      </p:tavLst>
                                    </p:anim>
                                    <p:anim calcmode="lin" valueType="num">
                                      <p:cBhvr>
                                        <p:cTn id="28" dur="500" fill="hold"/>
                                        <p:tgtEl>
                                          <p:spTgt spid="212002"/>
                                        </p:tgtEl>
                                        <p:attrNameLst>
                                          <p:attrName>ppt_y</p:attrName>
                                        </p:attrNameLst>
                                      </p:cBhvr>
                                      <p:tavLst>
                                        <p:tav tm="0">
                                          <p:val>
                                            <p:strVal val="#ppt_y"/>
                                          </p:val>
                                        </p:tav>
                                        <p:tav tm="100000">
                                          <p:val>
                                            <p:strVal val="#ppt_y"/>
                                          </p:val>
                                        </p:tav>
                                      </p:tavLst>
                                    </p:anim>
                                    <p:anim calcmode="lin" valueType="num">
                                      <p:cBhvr>
                                        <p:cTn id="29" dur="500" fill="hold"/>
                                        <p:tgtEl>
                                          <p:spTgt spid="212002"/>
                                        </p:tgtEl>
                                        <p:attrNameLst>
                                          <p:attrName>ppt_w</p:attrName>
                                        </p:attrNameLst>
                                      </p:cBhvr>
                                      <p:tavLst>
                                        <p:tav tm="0">
                                          <p:val>
                                            <p:fltVal val="0"/>
                                          </p:val>
                                        </p:tav>
                                        <p:tav tm="100000">
                                          <p:val>
                                            <p:strVal val="#ppt_w"/>
                                          </p:val>
                                        </p:tav>
                                      </p:tavLst>
                                    </p:anim>
                                    <p:anim calcmode="lin" valueType="num">
                                      <p:cBhvr>
                                        <p:cTn id="30" dur="500" fill="hold"/>
                                        <p:tgtEl>
                                          <p:spTgt spid="212002"/>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18" presetClass="entr" presetSubtype="6"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strips(downRigh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212003"/>
                                        </p:tgtEl>
                                        <p:attrNameLst>
                                          <p:attrName>style.visibility</p:attrName>
                                        </p:attrNameLst>
                                      </p:cBhvr>
                                      <p:to>
                                        <p:strVal val="visible"/>
                                      </p:to>
                                    </p:set>
                                    <p:anim calcmode="lin" valueType="num">
                                      <p:cBhvr>
                                        <p:cTn id="39" dur="500" fill="hold"/>
                                        <p:tgtEl>
                                          <p:spTgt spid="212003"/>
                                        </p:tgtEl>
                                        <p:attrNameLst>
                                          <p:attrName>ppt_x</p:attrName>
                                        </p:attrNameLst>
                                      </p:cBhvr>
                                      <p:tavLst>
                                        <p:tav tm="0">
                                          <p:val>
                                            <p:strVal val="#ppt_x-#ppt_w/2"/>
                                          </p:val>
                                        </p:tav>
                                        <p:tav tm="100000">
                                          <p:val>
                                            <p:strVal val="#ppt_x"/>
                                          </p:val>
                                        </p:tav>
                                      </p:tavLst>
                                    </p:anim>
                                    <p:anim calcmode="lin" valueType="num">
                                      <p:cBhvr>
                                        <p:cTn id="40" dur="500" fill="hold"/>
                                        <p:tgtEl>
                                          <p:spTgt spid="212003"/>
                                        </p:tgtEl>
                                        <p:attrNameLst>
                                          <p:attrName>ppt_y</p:attrName>
                                        </p:attrNameLst>
                                      </p:cBhvr>
                                      <p:tavLst>
                                        <p:tav tm="0">
                                          <p:val>
                                            <p:strVal val="#ppt_y"/>
                                          </p:val>
                                        </p:tav>
                                        <p:tav tm="100000">
                                          <p:val>
                                            <p:strVal val="#ppt_y"/>
                                          </p:val>
                                        </p:tav>
                                      </p:tavLst>
                                    </p:anim>
                                    <p:anim calcmode="lin" valueType="num">
                                      <p:cBhvr>
                                        <p:cTn id="41" dur="500" fill="hold"/>
                                        <p:tgtEl>
                                          <p:spTgt spid="212003"/>
                                        </p:tgtEl>
                                        <p:attrNameLst>
                                          <p:attrName>ppt_w</p:attrName>
                                        </p:attrNameLst>
                                      </p:cBhvr>
                                      <p:tavLst>
                                        <p:tav tm="0">
                                          <p:val>
                                            <p:fltVal val="0"/>
                                          </p:val>
                                        </p:tav>
                                        <p:tav tm="100000">
                                          <p:val>
                                            <p:strVal val="#ppt_w"/>
                                          </p:val>
                                        </p:tav>
                                      </p:tavLst>
                                    </p:anim>
                                    <p:anim calcmode="lin" valueType="num">
                                      <p:cBhvr>
                                        <p:cTn id="42" dur="500" fill="hold"/>
                                        <p:tgtEl>
                                          <p:spTgt spid="212003"/>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18" presetClass="entr" presetSubtype="1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strips(down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12015">
                                            <p:txEl>
                                              <p:pRg st="0" end="0"/>
                                            </p:txEl>
                                          </p:spTgt>
                                        </p:tgtEl>
                                        <p:attrNameLst>
                                          <p:attrName>style.visibility</p:attrName>
                                        </p:attrNameLst>
                                      </p:cBhvr>
                                      <p:to>
                                        <p:strVal val="visible"/>
                                      </p:to>
                                    </p:set>
                                    <p:animEffect transition="in" filter="wipe(left)">
                                      <p:cBhvr>
                                        <p:cTn id="51" dur="500"/>
                                        <p:tgtEl>
                                          <p:spTgt spid="212015">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12015">
                                            <p:txEl>
                                              <p:pRg st="1" end="1"/>
                                            </p:txEl>
                                          </p:spTgt>
                                        </p:tgtEl>
                                        <p:attrNameLst>
                                          <p:attrName>style.visibility</p:attrName>
                                        </p:attrNameLst>
                                      </p:cBhvr>
                                      <p:to>
                                        <p:strVal val="visible"/>
                                      </p:to>
                                    </p:set>
                                    <p:animEffect transition="in" filter="wipe(left)">
                                      <p:cBhvr>
                                        <p:cTn id="56" dur="500"/>
                                        <p:tgtEl>
                                          <p:spTgt spid="212015">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12015">
                                            <p:txEl>
                                              <p:pRg st="2" end="2"/>
                                            </p:txEl>
                                          </p:spTgt>
                                        </p:tgtEl>
                                        <p:attrNameLst>
                                          <p:attrName>style.visibility</p:attrName>
                                        </p:attrNameLst>
                                      </p:cBhvr>
                                      <p:to>
                                        <p:strVal val="visible"/>
                                      </p:to>
                                    </p:set>
                                    <p:animEffect transition="in" filter="wipe(left)">
                                      <p:cBhvr>
                                        <p:cTn id="61" dur="500"/>
                                        <p:tgtEl>
                                          <p:spTgt spid="212015">
                                            <p:txEl>
                                              <p:pRg st="2" end="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8" presetClass="entr" presetSubtype="12"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strips(down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002" grpId="0" animBg="1"/>
      <p:bldP spid="212003" grpId="0" animBg="1"/>
      <p:bldP spid="212012" grpId="0" build="p" bldLvl="5"/>
      <p:bldP spid="212013" grpId="0" build="p"/>
      <p:bldP spid="212014" grpId="0"/>
      <p:bldP spid="212015"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4" name="Rectangle 2"/>
          <p:cNvSpPr>
            <a:spLocks noGrp="1" noChangeArrowheads="1"/>
          </p:cNvSpPr>
          <p:nvPr>
            <p:ph type="title" idx="4294967295"/>
          </p:nvPr>
        </p:nvSpPr>
        <p:spPr>
          <a:xfrm>
            <a:off x="346075" y="163513"/>
            <a:ext cx="8351838" cy="1139825"/>
          </a:xfrm>
        </p:spPr>
        <p:txBody>
          <a:bodyPr/>
          <a:lstStyle/>
          <a:p>
            <a:pPr marL="2341563" indent="-2341563" algn="l" eaLnBrk="1" hangingPunct="1"/>
            <a:r>
              <a:rPr lang="en-US" sz="2800" b="1" dirty="0"/>
              <a:t>EXAMPLE </a:t>
            </a:r>
            <a:r>
              <a:rPr lang="en-US" sz="3100" b="1" dirty="0"/>
              <a:t>3</a:t>
            </a:r>
            <a:r>
              <a:rPr lang="en-US" sz="2800" b="1" dirty="0"/>
              <a:t>:</a:t>
            </a:r>
            <a:r>
              <a:rPr lang="en-US" sz="2800" dirty="0"/>
              <a:t>  </a:t>
            </a:r>
            <a:r>
              <a:rPr lang="en-US" sz="3100" dirty="0"/>
              <a:t>A Shift in Both Supply </a:t>
            </a:r>
            <a:br>
              <a:rPr lang="en-US" sz="3100" dirty="0"/>
            </a:br>
            <a:r>
              <a:rPr lang="en-US" sz="3100" dirty="0"/>
              <a:t>and Demand</a:t>
            </a:r>
          </a:p>
        </p:txBody>
      </p:sp>
      <p:sp>
        <p:nvSpPr>
          <p:cNvPr id="61445" name="Rectangle 3"/>
          <p:cNvSpPr>
            <a:spLocks noGrp="1" noChangeArrowheads="1"/>
          </p:cNvSpPr>
          <p:nvPr>
            <p:ph type="body" idx="4294967295"/>
          </p:nvPr>
        </p:nvSpPr>
        <p:spPr>
          <a:xfrm>
            <a:off x="441325" y="2798763"/>
            <a:ext cx="2570163" cy="506412"/>
          </a:xfrm>
        </p:spPr>
        <p:txBody>
          <a:bodyPr/>
          <a:lstStyle/>
          <a:p>
            <a:pPr marL="0" indent="0" eaLnBrk="1" hangingPunct="1">
              <a:buFont typeface="Wingdings" pitchFamily="2" charset="2"/>
              <a:buNone/>
            </a:pPr>
            <a:r>
              <a:rPr lang="en-US" sz="2300" b="1"/>
              <a:t>STEP 3</a:t>
            </a:r>
            <a:r>
              <a:rPr lang="en-US" sz="2500"/>
              <a:t>, cont.</a:t>
            </a:r>
          </a:p>
        </p:txBody>
      </p:sp>
      <p:grpSp>
        <p:nvGrpSpPr>
          <p:cNvPr id="2" name="Group 4"/>
          <p:cNvGrpSpPr>
            <a:grpSpLocks/>
          </p:cNvGrpSpPr>
          <p:nvPr/>
        </p:nvGrpSpPr>
        <p:grpSpPr bwMode="auto">
          <a:xfrm>
            <a:off x="4094163" y="1179513"/>
            <a:ext cx="4422775" cy="4111953"/>
            <a:chOff x="2579" y="785"/>
            <a:chExt cx="2786" cy="2423"/>
          </a:xfrm>
        </p:grpSpPr>
        <p:grpSp>
          <p:nvGrpSpPr>
            <p:cNvPr id="3" name="Group 5"/>
            <p:cNvGrpSpPr>
              <a:grpSpLocks/>
            </p:cNvGrpSpPr>
            <p:nvPr/>
          </p:nvGrpSpPr>
          <p:grpSpPr bwMode="auto">
            <a:xfrm>
              <a:off x="2697" y="1037"/>
              <a:ext cx="2409" cy="2049"/>
              <a:chOff x="1098" y="1361"/>
              <a:chExt cx="2116" cy="2027"/>
            </a:xfrm>
          </p:grpSpPr>
          <p:sp>
            <p:nvSpPr>
              <p:cNvPr id="61479"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61480"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61477" name="Text Box 8"/>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61478" name="Text Box 9"/>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 name="Group 10"/>
          <p:cNvGrpSpPr>
            <a:grpSpLocks/>
          </p:cNvGrpSpPr>
          <p:nvPr/>
        </p:nvGrpSpPr>
        <p:grpSpPr bwMode="auto">
          <a:xfrm>
            <a:off x="4524375" y="1957388"/>
            <a:ext cx="2486025" cy="2901950"/>
            <a:chOff x="2850" y="1233"/>
            <a:chExt cx="1566" cy="1828"/>
          </a:xfrm>
        </p:grpSpPr>
        <p:sp>
          <p:nvSpPr>
            <p:cNvPr id="61474" name="Line 11"/>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61475" name="Text Box 12"/>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5" name="Group 13"/>
          <p:cNvGrpSpPr>
            <a:grpSpLocks/>
          </p:cNvGrpSpPr>
          <p:nvPr/>
        </p:nvGrpSpPr>
        <p:grpSpPr bwMode="auto">
          <a:xfrm>
            <a:off x="4868863" y="1625600"/>
            <a:ext cx="1933575" cy="2901950"/>
            <a:chOff x="3067" y="1024"/>
            <a:chExt cx="1218" cy="1828"/>
          </a:xfrm>
        </p:grpSpPr>
        <p:sp>
          <p:nvSpPr>
            <p:cNvPr id="61472" name="Line 14"/>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61473" name="Text Box 15"/>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6" name="Group 16"/>
          <p:cNvGrpSpPr>
            <a:grpSpLocks/>
          </p:cNvGrpSpPr>
          <p:nvPr/>
        </p:nvGrpSpPr>
        <p:grpSpPr bwMode="auto">
          <a:xfrm>
            <a:off x="3783013" y="3136901"/>
            <a:ext cx="2060575" cy="2332038"/>
            <a:chOff x="2383" y="1976"/>
            <a:chExt cx="1298" cy="1469"/>
          </a:xfrm>
        </p:grpSpPr>
        <p:sp>
          <p:nvSpPr>
            <p:cNvPr id="61467" name="Text Box 17"/>
            <p:cNvSpPr txBox="1">
              <a:spLocks noChangeArrowheads="1"/>
            </p:cNvSpPr>
            <p:nvPr/>
          </p:nvSpPr>
          <p:spPr bwMode="auto">
            <a:xfrm>
              <a:off x="2383" y="1976"/>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61468" name="Oval 18"/>
            <p:cNvSpPr>
              <a:spLocks noChangeArrowheads="1"/>
            </p:cNvSpPr>
            <p:nvPr/>
          </p:nvSpPr>
          <p:spPr bwMode="auto">
            <a:xfrm>
              <a:off x="3481" y="20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1469" name="Line 19"/>
            <p:cNvSpPr>
              <a:spLocks noChangeShapeType="1"/>
            </p:cNvSpPr>
            <p:nvPr/>
          </p:nvSpPr>
          <p:spPr bwMode="auto">
            <a:xfrm>
              <a:off x="2701" y="2090"/>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1470" name="Line 20"/>
            <p:cNvSpPr>
              <a:spLocks noChangeShapeType="1"/>
            </p:cNvSpPr>
            <p:nvPr/>
          </p:nvSpPr>
          <p:spPr bwMode="auto">
            <a:xfrm>
              <a:off x="3527" y="2088"/>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1471" name="Text Box 21"/>
            <p:cNvSpPr txBox="1">
              <a:spLocks noChangeArrowheads="1"/>
            </p:cNvSpPr>
            <p:nvPr/>
          </p:nvSpPr>
          <p:spPr bwMode="auto">
            <a:xfrm>
              <a:off x="3373" y="32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7" name="Group 22"/>
          <p:cNvGrpSpPr>
            <a:grpSpLocks/>
          </p:cNvGrpSpPr>
          <p:nvPr/>
        </p:nvGrpSpPr>
        <p:grpSpPr bwMode="auto">
          <a:xfrm>
            <a:off x="6043613" y="1633538"/>
            <a:ext cx="1933575" cy="2901950"/>
            <a:chOff x="3520" y="1029"/>
            <a:chExt cx="1218" cy="1828"/>
          </a:xfrm>
        </p:grpSpPr>
        <p:sp>
          <p:nvSpPr>
            <p:cNvPr id="61465" name="Line 23"/>
            <p:cNvSpPr>
              <a:spLocks noChangeShapeType="1"/>
            </p:cNvSpPr>
            <p:nvPr/>
          </p:nvSpPr>
          <p:spPr bwMode="auto">
            <a:xfrm flipV="1">
              <a:off x="3520" y="1283"/>
              <a:ext cx="949" cy="1574"/>
            </a:xfrm>
            <a:prstGeom prst="line">
              <a:avLst/>
            </a:prstGeom>
            <a:noFill/>
            <a:ln w="38100">
              <a:solidFill>
                <a:srgbClr val="FF0000"/>
              </a:solidFill>
              <a:round/>
              <a:headEnd/>
              <a:tailEnd/>
            </a:ln>
          </p:spPr>
          <p:txBody>
            <a:bodyPr/>
            <a:lstStyle/>
            <a:p>
              <a:endParaRPr lang="en-US">
                <a:latin typeface="Arial"/>
                <a:cs typeface="Arial"/>
              </a:endParaRPr>
            </a:p>
          </p:txBody>
        </p:sp>
        <p:sp>
          <p:nvSpPr>
            <p:cNvPr id="61466" name="Text Box 24"/>
            <p:cNvSpPr txBox="1">
              <a:spLocks noChangeArrowheads="1"/>
            </p:cNvSpPr>
            <p:nvPr/>
          </p:nvSpPr>
          <p:spPr bwMode="auto">
            <a:xfrm>
              <a:off x="4373" y="1029"/>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2</a:t>
              </a:r>
            </a:p>
          </p:txBody>
        </p:sp>
      </p:grpSp>
      <p:grpSp>
        <p:nvGrpSpPr>
          <p:cNvPr id="8" name="Group 25"/>
          <p:cNvGrpSpPr>
            <a:grpSpLocks/>
          </p:cNvGrpSpPr>
          <p:nvPr/>
        </p:nvGrpSpPr>
        <p:grpSpPr bwMode="auto">
          <a:xfrm>
            <a:off x="5210175" y="1854200"/>
            <a:ext cx="2486025" cy="2901950"/>
            <a:chOff x="3569" y="1168"/>
            <a:chExt cx="1566" cy="1828"/>
          </a:xfrm>
        </p:grpSpPr>
        <p:sp>
          <p:nvSpPr>
            <p:cNvPr id="61463" name="Line 26"/>
            <p:cNvSpPr>
              <a:spLocks noChangeShapeType="1"/>
            </p:cNvSpPr>
            <p:nvPr/>
          </p:nvSpPr>
          <p:spPr bwMode="auto">
            <a:xfrm>
              <a:off x="3569" y="1168"/>
              <a:ext cx="1263" cy="1587"/>
            </a:xfrm>
            <a:prstGeom prst="line">
              <a:avLst/>
            </a:prstGeom>
            <a:noFill/>
            <a:ln w="38100">
              <a:solidFill>
                <a:srgbClr val="FF0000"/>
              </a:solidFill>
              <a:round/>
              <a:headEnd/>
              <a:tailEnd/>
            </a:ln>
          </p:spPr>
          <p:txBody>
            <a:bodyPr/>
            <a:lstStyle/>
            <a:p>
              <a:endParaRPr lang="en-US">
                <a:latin typeface="Arial"/>
                <a:cs typeface="Arial"/>
              </a:endParaRPr>
            </a:p>
          </p:txBody>
        </p:sp>
        <p:sp>
          <p:nvSpPr>
            <p:cNvPr id="61464" name="Text Box 27"/>
            <p:cNvSpPr txBox="1">
              <a:spLocks noChangeArrowheads="1"/>
            </p:cNvSpPr>
            <p:nvPr/>
          </p:nvSpPr>
          <p:spPr bwMode="auto">
            <a:xfrm>
              <a:off x="4791" y="2708"/>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2</a:t>
              </a:r>
            </a:p>
          </p:txBody>
        </p:sp>
      </p:grpSp>
      <p:sp>
        <p:nvSpPr>
          <p:cNvPr id="216092" name="Line 28"/>
          <p:cNvSpPr>
            <a:spLocks noChangeShapeType="1"/>
          </p:cNvSpPr>
          <p:nvPr/>
        </p:nvSpPr>
        <p:spPr bwMode="auto">
          <a:xfrm>
            <a:off x="6332538" y="2192338"/>
            <a:ext cx="1068387"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sp>
        <p:nvSpPr>
          <p:cNvPr id="216093" name="Line 29"/>
          <p:cNvSpPr>
            <a:spLocks noChangeShapeType="1"/>
          </p:cNvSpPr>
          <p:nvPr/>
        </p:nvSpPr>
        <p:spPr bwMode="auto">
          <a:xfrm>
            <a:off x="4781550" y="2190750"/>
            <a:ext cx="646113"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grpSp>
        <p:nvGrpSpPr>
          <p:cNvPr id="9" name="Group 38"/>
          <p:cNvGrpSpPr>
            <a:grpSpLocks/>
          </p:cNvGrpSpPr>
          <p:nvPr/>
        </p:nvGrpSpPr>
        <p:grpSpPr bwMode="auto">
          <a:xfrm>
            <a:off x="3654425" y="3532189"/>
            <a:ext cx="3197225" cy="1944688"/>
            <a:chOff x="2302" y="2225"/>
            <a:chExt cx="2014" cy="1225"/>
          </a:xfrm>
        </p:grpSpPr>
        <p:sp>
          <p:nvSpPr>
            <p:cNvPr id="61457" name="Text Box 31"/>
            <p:cNvSpPr txBox="1">
              <a:spLocks noChangeArrowheads="1"/>
            </p:cNvSpPr>
            <p:nvPr/>
          </p:nvSpPr>
          <p:spPr bwMode="auto">
            <a:xfrm>
              <a:off x="2302" y="2280"/>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61458" name="Oval 32"/>
            <p:cNvSpPr>
              <a:spLocks noChangeArrowheads="1"/>
            </p:cNvSpPr>
            <p:nvPr/>
          </p:nvSpPr>
          <p:spPr bwMode="auto">
            <a:xfrm>
              <a:off x="4116" y="222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1459" name="Line 33"/>
            <p:cNvSpPr>
              <a:spLocks noChangeShapeType="1"/>
            </p:cNvSpPr>
            <p:nvPr/>
          </p:nvSpPr>
          <p:spPr bwMode="auto">
            <a:xfrm>
              <a:off x="2699" y="2274"/>
              <a:ext cx="1459"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1460" name="Line 34"/>
            <p:cNvSpPr>
              <a:spLocks noChangeShapeType="1"/>
            </p:cNvSpPr>
            <p:nvPr/>
          </p:nvSpPr>
          <p:spPr bwMode="auto">
            <a:xfrm flipH="1">
              <a:off x="4163" y="2274"/>
              <a:ext cx="0" cy="926"/>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1461" name="Text Box 35"/>
            <p:cNvSpPr txBox="1">
              <a:spLocks noChangeArrowheads="1"/>
            </p:cNvSpPr>
            <p:nvPr/>
          </p:nvSpPr>
          <p:spPr bwMode="auto">
            <a:xfrm>
              <a:off x="4008" y="3217"/>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61462" name="Line 36"/>
            <p:cNvSpPr>
              <a:spLocks noChangeShapeType="1"/>
            </p:cNvSpPr>
            <p:nvPr/>
          </p:nvSpPr>
          <p:spPr bwMode="auto">
            <a:xfrm flipH="1">
              <a:off x="2519" y="2278"/>
              <a:ext cx="155" cy="78"/>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61455" name="Rectangle 37"/>
          <p:cNvSpPr>
            <a:spLocks noChangeArrowheads="1"/>
          </p:cNvSpPr>
          <p:nvPr/>
        </p:nvSpPr>
        <p:spPr bwMode="auto">
          <a:xfrm>
            <a:off x="433388" y="944563"/>
            <a:ext cx="3714750" cy="1641475"/>
          </a:xfrm>
          <a:prstGeom prst="rect">
            <a:avLst/>
          </a:prstGeom>
          <a:noFill/>
          <a:ln w="9525">
            <a:noFill/>
            <a:miter lim="800000"/>
            <a:headEnd/>
            <a:tailEnd/>
          </a:ln>
        </p:spPr>
        <p:txBody>
          <a:bodyPr/>
          <a:lstStyle/>
          <a:p>
            <a:pPr>
              <a:spcBef>
                <a:spcPct val="45000"/>
              </a:spcBef>
              <a:buClr>
                <a:srgbClr val="00B85C"/>
              </a:buClr>
              <a:buSzPct val="120000"/>
              <a:buFont typeface="Wingdings" pitchFamily="2" charset="2"/>
              <a:buNone/>
            </a:pPr>
            <a:r>
              <a:rPr lang="en-US" sz="2400" b="1">
                <a:latin typeface="Arial"/>
                <a:cs typeface="Arial"/>
              </a:rPr>
              <a:t>EVENTS:</a:t>
            </a:r>
            <a:r>
              <a:rPr lang="en-US" sz="2400">
                <a:latin typeface="Arial"/>
                <a:cs typeface="Arial"/>
              </a:rPr>
              <a:t>  </a:t>
            </a:r>
            <a:br>
              <a:rPr lang="en-US" sz="2400">
                <a:latin typeface="Arial"/>
                <a:cs typeface="Arial"/>
              </a:rPr>
            </a:br>
            <a:r>
              <a:rPr lang="en-US" sz="2400">
                <a:latin typeface="Arial"/>
                <a:cs typeface="Arial"/>
              </a:rPr>
              <a:t>price of gas rises AND </a:t>
            </a:r>
            <a:br>
              <a:rPr lang="en-US" sz="2400">
                <a:latin typeface="Arial"/>
                <a:cs typeface="Arial"/>
              </a:rPr>
            </a:br>
            <a:r>
              <a:rPr lang="en-US" sz="2400">
                <a:latin typeface="Arial"/>
                <a:cs typeface="Arial"/>
              </a:rPr>
              <a:t>new technology reduces production costs</a:t>
            </a:r>
          </a:p>
        </p:txBody>
      </p:sp>
      <p:sp>
        <p:nvSpPr>
          <p:cNvPr id="216103" name="Rectangle 39"/>
          <p:cNvSpPr>
            <a:spLocks noChangeArrowheads="1"/>
          </p:cNvSpPr>
          <p:nvPr/>
        </p:nvSpPr>
        <p:spPr bwMode="auto">
          <a:xfrm>
            <a:off x="544513" y="3279775"/>
            <a:ext cx="2543175" cy="1825625"/>
          </a:xfrm>
          <a:prstGeom prst="rect">
            <a:avLst/>
          </a:prstGeom>
          <a:noFill/>
          <a:ln w="9525">
            <a:noFill/>
            <a:miter lim="800000"/>
            <a:headEnd/>
            <a:tailEnd/>
          </a:ln>
        </p:spPr>
        <p:txBody>
          <a:bodyPr/>
          <a:lstStyle/>
          <a:p>
            <a:pPr>
              <a:lnSpc>
                <a:spcPct val="105000"/>
              </a:lnSpc>
              <a:spcBef>
                <a:spcPct val="20000"/>
              </a:spcBef>
              <a:buClr>
                <a:srgbClr val="00B85C"/>
              </a:buClr>
              <a:buSzPct val="120000"/>
              <a:buFont typeface="Wingdings" pitchFamily="2" charset="2"/>
              <a:buNone/>
            </a:pPr>
            <a:r>
              <a:rPr lang="en-US" sz="2500">
                <a:latin typeface="Arial"/>
                <a:cs typeface="Arial"/>
              </a:rPr>
              <a:t>But if supply increases more than demand, </a:t>
            </a:r>
            <a:br>
              <a:rPr lang="en-US" sz="2500">
                <a:latin typeface="Arial"/>
                <a:cs typeface="Arial"/>
              </a:rPr>
            </a:br>
            <a:r>
              <a:rPr lang="en-US" sz="2500" b="1" i="1">
                <a:latin typeface="Arial"/>
                <a:cs typeface="Arial"/>
              </a:rPr>
              <a:t>P</a:t>
            </a:r>
            <a:r>
              <a:rPr lang="en-US" sz="2500">
                <a:latin typeface="Arial"/>
                <a:cs typeface="Arial"/>
              </a:rPr>
              <a:t>  falls. </a:t>
            </a:r>
          </a:p>
        </p:txBody>
      </p:sp>
    </p:spTree>
    <p:extLst>
      <p:ext uri="{BB962C8B-B14F-4D97-AF65-F5344CB8AC3E}">
        <p14:creationId xmlns:p14="http://schemas.microsoft.com/office/powerpoint/2010/main" val="851371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6103">
                                            <p:txEl>
                                              <p:pRg st="0" end="0"/>
                                            </p:txEl>
                                          </p:spTgt>
                                        </p:tgtEl>
                                        <p:attrNameLst>
                                          <p:attrName>style.visibility</p:attrName>
                                        </p:attrNameLst>
                                      </p:cBhvr>
                                      <p:to>
                                        <p:strVal val="visible"/>
                                      </p:to>
                                    </p:set>
                                    <p:animEffect transition="in" filter="wipe(left)">
                                      <p:cBhvr>
                                        <p:cTn id="7" dur="500"/>
                                        <p:tgtEl>
                                          <p:spTgt spid="2161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grpId="0" nodeType="clickEffect">
                                  <p:stCondLst>
                                    <p:cond delay="0"/>
                                  </p:stCondLst>
                                  <p:childTnLst>
                                    <p:set>
                                      <p:cBhvr>
                                        <p:cTn id="11" dur="1" fill="hold">
                                          <p:stCondLst>
                                            <p:cond delay="0"/>
                                          </p:stCondLst>
                                        </p:cTn>
                                        <p:tgtEl>
                                          <p:spTgt spid="216092"/>
                                        </p:tgtEl>
                                        <p:attrNameLst>
                                          <p:attrName>style.visibility</p:attrName>
                                        </p:attrNameLst>
                                      </p:cBhvr>
                                      <p:to>
                                        <p:strVal val="visible"/>
                                      </p:to>
                                    </p:set>
                                    <p:anim calcmode="lin" valueType="num">
                                      <p:cBhvr>
                                        <p:cTn id="12" dur="500" fill="hold"/>
                                        <p:tgtEl>
                                          <p:spTgt spid="216092"/>
                                        </p:tgtEl>
                                        <p:attrNameLst>
                                          <p:attrName>ppt_x</p:attrName>
                                        </p:attrNameLst>
                                      </p:cBhvr>
                                      <p:tavLst>
                                        <p:tav tm="0">
                                          <p:val>
                                            <p:strVal val="#ppt_x-#ppt_w/2"/>
                                          </p:val>
                                        </p:tav>
                                        <p:tav tm="100000">
                                          <p:val>
                                            <p:strVal val="#ppt_x"/>
                                          </p:val>
                                        </p:tav>
                                      </p:tavLst>
                                    </p:anim>
                                    <p:anim calcmode="lin" valueType="num">
                                      <p:cBhvr>
                                        <p:cTn id="13" dur="500" fill="hold"/>
                                        <p:tgtEl>
                                          <p:spTgt spid="216092"/>
                                        </p:tgtEl>
                                        <p:attrNameLst>
                                          <p:attrName>ppt_y</p:attrName>
                                        </p:attrNameLst>
                                      </p:cBhvr>
                                      <p:tavLst>
                                        <p:tav tm="0">
                                          <p:val>
                                            <p:strVal val="#ppt_y"/>
                                          </p:val>
                                        </p:tav>
                                        <p:tav tm="100000">
                                          <p:val>
                                            <p:strVal val="#ppt_y"/>
                                          </p:val>
                                        </p:tav>
                                      </p:tavLst>
                                    </p:anim>
                                    <p:anim calcmode="lin" valueType="num">
                                      <p:cBhvr>
                                        <p:cTn id="14" dur="500" fill="hold"/>
                                        <p:tgtEl>
                                          <p:spTgt spid="216092"/>
                                        </p:tgtEl>
                                        <p:attrNameLst>
                                          <p:attrName>ppt_w</p:attrName>
                                        </p:attrNameLst>
                                      </p:cBhvr>
                                      <p:tavLst>
                                        <p:tav tm="0">
                                          <p:val>
                                            <p:fltVal val="0"/>
                                          </p:val>
                                        </p:tav>
                                        <p:tav tm="100000">
                                          <p:val>
                                            <p:strVal val="#ppt_w"/>
                                          </p:val>
                                        </p:tav>
                                      </p:tavLst>
                                    </p:anim>
                                    <p:anim calcmode="lin" valueType="num">
                                      <p:cBhvr>
                                        <p:cTn id="15" dur="500" fill="hold"/>
                                        <p:tgtEl>
                                          <p:spTgt spid="216092"/>
                                        </p:tgtEl>
                                        <p:attrNameLst>
                                          <p:attrName>ppt_h</p:attrName>
                                        </p:attrNameLst>
                                      </p:cBhvr>
                                      <p:tavLst>
                                        <p:tav tm="0">
                                          <p:val>
                                            <p:strVal val="#ppt_h"/>
                                          </p:val>
                                        </p:tav>
                                        <p:tav tm="100000">
                                          <p:val>
                                            <p:strVal val="#ppt_h"/>
                                          </p:val>
                                        </p:tav>
                                      </p:tavLst>
                                    </p:anim>
                                  </p:childTnLst>
                                </p:cTn>
                              </p:par>
                            </p:childTnLst>
                          </p:cTn>
                        </p:par>
                        <p:par>
                          <p:cTn id="16" fill="hold">
                            <p:stCondLst>
                              <p:cond delay="500"/>
                            </p:stCondLst>
                            <p:childTnLst>
                              <p:par>
                                <p:cTn id="17" presetID="18" presetClass="entr" presetSubtype="1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down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8" fill="hold" grpId="0" nodeType="clickEffect">
                                  <p:stCondLst>
                                    <p:cond delay="0"/>
                                  </p:stCondLst>
                                  <p:childTnLst>
                                    <p:set>
                                      <p:cBhvr>
                                        <p:cTn id="23" dur="1" fill="hold">
                                          <p:stCondLst>
                                            <p:cond delay="0"/>
                                          </p:stCondLst>
                                        </p:cTn>
                                        <p:tgtEl>
                                          <p:spTgt spid="216093"/>
                                        </p:tgtEl>
                                        <p:attrNameLst>
                                          <p:attrName>style.visibility</p:attrName>
                                        </p:attrNameLst>
                                      </p:cBhvr>
                                      <p:to>
                                        <p:strVal val="visible"/>
                                      </p:to>
                                    </p:set>
                                    <p:anim calcmode="lin" valueType="num">
                                      <p:cBhvr>
                                        <p:cTn id="24" dur="500" fill="hold"/>
                                        <p:tgtEl>
                                          <p:spTgt spid="216093"/>
                                        </p:tgtEl>
                                        <p:attrNameLst>
                                          <p:attrName>ppt_x</p:attrName>
                                        </p:attrNameLst>
                                      </p:cBhvr>
                                      <p:tavLst>
                                        <p:tav tm="0">
                                          <p:val>
                                            <p:strVal val="#ppt_x-#ppt_w/2"/>
                                          </p:val>
                                        </p:tav>
                                        <p:tav tm="100000">
                                          <p:val>
                                            <p:strVal val="#ppt_x"/>
                                          </p:val>
                                        </p:tav>
                                      </p:tavLst>
                                    </p:anim>
                                    <p:anim calcmode="lin" valueType="num">
                                      <p:cBhvr>
                                        <p:cTn id="25" dur="500" fill="hold"/>
                                        <p:tgtEl>
                                          <p:spTgt spid="216093"/>
                                        </p:tgtEl>
                                        <p:attrNameLst>
                                          <p:attrName>ppt_y</p:attrName>
                                        </p:attrNameLst>
                                      </p:cBhvr>
                                      <p:tavLst>
                                        <p:tav tm="0">
                                          <p:val>
                                            <p:strVal val="#ppt_y"/>
                                          </p:val>
                                        </p:tav>
                                        <p:tav tm="100000">
                                          <p:val>
                                            <p:strVal val="#ppt_y"/>
                                          </p:val>
                                        </p:tav>
                                      </p:tavLst>
                                    </p:anim>
                                    <p:anim calcmode="lin" valueType="num">
                                      <p:cBhvr>
                                        <p:cTn id="26" dur="500" fill="hold"/>
                                        <p:tgtEl>
                                          <p:spTgt spid="216093"/>
                                        </p:tgtEl>
                                        <p:attrNameLst>
                                          <p:attrName>ppt_w</p:attrName>
                                        </p:attrNameLst>
                                      </p:cBhvr>
                                      <p:tavLst>
                                        <p:tav tm="0">
                                          <p:val>
                                            <p:fltVal val="0"/>
                                          </p:val>
                                        </p:tav>
                                        <p:tav tm="100000">
                                          <p:val>
                                            <p:strVal val="#ppt_w"/>
                                          </p:val>
                                        </p:tav>
                                      </p:tavLst>
                                    </p:anim>
                                    <p:anim calcmode="lin" valueType="num">
                                      <p:cBhvr>
                                        <p:cTn id="27" dur="500" fill="hold"/>
                                        <p:tgtEl>
                                          <p:spTgt spid="216093"/>
                                        </p:tgtEl>
                                        <p:attrNameLst>
                                          <p:attrName>ppt_h</p:attrName>
                                        </p:attrNameLst>
                                      </p:cBhvr>
                                      <p:tavLst>
                                        <p:tav tm="0">
                                          <p:val>
                                            <p:strVal val="#ppt_h"/>
                                          </p:val>
                                        </p:tav>
                                        <p:tav tm="100000">
                                          <p:val>
                                            <p:strVal val="#ppt_h"/>
                                          </p:val>
                                        </p:tav>
                                      </p:tavLst>
                                    </p:anim>
                                  </p:childTnLst>
                                </p:cTn>
                              </p:par>
                            </p:childTnLst>
                          </p:cTn>
                        </p:par>
                        <p:par>
                          <p:cTn id="28" fill="hold">
                            <p:stCondLst>
                              <p:cond delay="500"/>
                            </p:stCondLst>
                            <p:childTnLst>
                              <p:par>
                                <p:cTn id="29" presetID="18" presetClass="entr" presetSubtype="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trips(downRigh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strips(downLeft)">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92" grpId="0" animBg="1"/>
      <p:bldP spid="216093" grpId="0" animBg="1"/>
      <p:bldP spid="216103" grpId="0" build="p" bldLvl="5"/>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3</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sz="4000" dirty="0">
                <a:solidFill>
                  <a:srgbClr val="CC9900"/>
                </a:solidFill>
                <a:cs typeface="Arial" charset="0"/>
              </a:rPr>
              <a:t>Shifts in supply and demand</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Rectangle 10"/>
          <p:cNvSpPr>
            <a:spLocks noChangeArrowheads="1"/>
          </p:cNvSpPr>
          <p:nvPr/>
        </p:nvSpPr>
        <p:spPr bwMode="auto">
          <a:xfrm>
            <a:off x="633413" y="1462088"/>
            <a:ext cx="8229600" cy="4532312"/>
          </a:xfrm>
          <a:prstGeom prst="rect">
            <a:avLst/>
          </a:prstGeom>
          <a:noFill/>
          <a:ln w="9525">
            <a:noFill/>
            <a:miter lim="800000"/>
            <a:headEnd/>
            <a:tailEnd/>
          </a:ln>
        </p:spPr>
        <p:txBody>
          <a:bodyPr/>
          <a:lstStyle/>
          <a:p>
            <a:pPr>
              <a:lnSpc>
                <a:spcPct val="105000"/>
              </a:lnSpc>
              <a:spcBef>
                <a:spcPct val="50000"/>
              </a:spcBef>
              <a:buClr>
                <a:srgbClr val="003399"/>
              </a:buClr>
              <a:buSzPct val="120000"/>
              <a:buFont typeface="Wingdings" pitchFamily="2" charset="2"/>
              <a:buNone/>
            </a:pPr>
            <a:r>
              <a:rPr lang="en-US" sz="2700">
                <a:latin typeface="Arial"/>
                <a:cs typeface="Arial"/>
              </a:rPr>
              <a:t>Use the three-step method to analyze the effects of each event on the equilibrium price and quantity of music downloads.  </a:t>
            </a:r>
          </a:p>
          <a:p>
            <a:pPr marL="1720850" lvl="1" indent="-1606550">
              <a:lnSpc>
                <a:spcPct val="105000"/>
              </a:lnSpc>
              <a:spcBef>
                <a:spcPct val="50000"/>
              </a:spcBef>
              <a:buClr>
                <a:srgbClr val="003399"/>
              </a:buClr>
              <a:buSzPct val="120000"/>
              <a:buFont typeface="Wingdings" pitchFamily="2" charset="2"/>
              <a:buNone/>
            </a:pPr>
            <a:r>
              <a:rPr lang="en-US" sz="2700">
                <a:latin typeface="Arial"/>
                <a:cs typeface="Arial"/>
              </a:rPr>
              <a:t>Event A:  	A fall in the price of CDs</a:t>
            </a:r>
          </a:p>
          <a:p>
            <a:pPr marL="1720850" lvl="1" indent="-1606550">
              <a:lnSpc>
                <a:spcPct val="105000"/>
              </a:lnSpc>
              <a:spcBef>
                <a:spcPct val="50000"/>
              </a:spcBef>
              <a:buClr>
                <a:srgbClr val="003399"/>
              </a:buClr>
              <a:buSzPct val="120000"/>
              <a:buFont typeface="Wingdings" pitchFamily="2" charset="2"/>
              <a:buNone/>
            </a:pPr>
            <a:r>
              <a:rPr lang="en-US" sz="2700">
                <a:latin typeface="Arial"/>
                <a:cs typeface="Arial"/>
              </a:rPr>
              <a:t>Event B:  	Sellers of music downloads negotiate a reduction in the royalties they must pay for each song they sell.  </a:t>
            </a:r>
          </a:p>
          <a:p>
            <a:pPr marL="1720850" lvl="1" indent="-1606550">
              <a:lnSpc>
                <a:spcPct val="105000"/>
              </a:lnSpc>
              <a:spcBef>
                <a:spcPct val="50000"/>
              </a:spcBef>
              <a:buClr>
                <a:srgbClr val="003399"/>
              </a:buClr>
              <a:buSzPct val="120000"/>
              <a:buFont typeface="Wingdings" pitchFamily="2" charset="2"/>
              <a:buNone/>
            </a:pPr>
            <a:r>
              <a:rPr lang="en-US" sz="2700">
                <a:latin typeface="Arial"/>
                <a:cs typeface="Arial"/>
              </a:rPr>
              <a:t>Event C:  	Events A and B both occur. </a:t>
            </a:r>
          </a:p>
        </p:txBody>
      </p:sp>
    </p:spTree>
    <p:extLst>
      <p:ext uri="{BB962C8B-B14F-4D97-AF65-F5344CB8AC3E}">
        <p14:creationId xmlns:p14="http://schemas.microsoft.com/office/powerpoint/2010/main" val="36178710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left)">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spc="400" dirty="0">
                <a:solidFill>
                  <a:srgbClr val="E27D0E"/>
                </a:solidFill>
                <a:latin typeface="Tahoma" pitchFamily="34" charset="0"/>
                <a:cs typeface="Arial" charset="0"/>
              </a:rPr>
              <a:t>ACTIVE LEARNING</a:t>
            </a:r>
            <a:r>
              <a:rPr lang="en-US" sz="240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3</a:t>
            </a:r>
            <a:r>
              <a:rPr lang="en-US" sz="2400" dirty="0">
                <a:solidFill>
                  <a:srgbClr val="E27D0E"/>
                </a:solidFill>
                <a:latin typeface="Tahoma" pitchFamily="34" charset="0"/>
                <a:cs typeface="Arial" charset="0"/>
              </a:rPr>
              <a:t>   </a:t>
            </a:r>
            <a:br>
              <a:rPr lang="en-US" sz="2400" dirty="0">
                <a:solidFill>
                  <a:srgbClr val="E27D0E"/>
                </a:solidFill>
                <a:latin typeface="Tahoma" pitchFamily="34" charset="0"/>
                <a:cs typeface="Arial" charset="0"/>
              </a:rPr>
            </a:br>
            <a:r>
              <a:rPr lang="en-US" b="1" dirty="0">
                <a:solidFill>
                  <a:srgbClr val="CC9900"/>
                </a:solidFill>
                <a:latin typeface="Arial"/>
                <a:cs typeface="Arial"/>
              </a:rPr>
              <a:t>A.</a:t>
            </a:r>
            <a:r>
              <a:rPr lang="en-US" sz="4000" dirty="0">
                <a:solidFill>
                  <a:srgbClr val="CC9900"/>
                </a:solidFill>
                <a:latin typeface="Arial"/>
                <a:cs typeface="Arial"/>
              </a:rPr>
              <a:t>  Fall in price of CDs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Rectangle 42"/>
          <p:cNvSpPr>
            <a:spLocks noChangeArrowheads="1"/>
          </p:cNvSpPr>
          <p:nvPr/>
        </p:nvSpPr>
        <p:spPr bwMode="auto">
          <a:xfrm>
            <a:off x="636588" y="2973388"/>
            <a:ext cx="2516187" cy="546100"/>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2.	</a:t>
            </a:r>
            <a:r>
              <a:rPr lang="en-US" sz="2600" b="1" i="1">
                <a:latin typeface="Arial"/>
                <a:cs typeface="Arial"/>
              </a:rPr>
              <a:t>D</a:t>
            </a:r>
            <a:r>
              <a:rPr lang="en-US" sz="2600">
                <a:latin typeface="Arial"/>
                <a:cs typeface="Arial"/>
              </a:rPr>
              <a:t> shifts </a:t>
            </a:r>
            <a:r>
              <a:rPr lang="en-US" sz="2600" u="sng">
                <a:latin typeface="Arial"/>
                <a:cs typeface="Arial"/>
              </a:rPr>
              <a:t>left</a:t>
            </a:r>
          </a:p>
        </p:txBody>
      </p:sp>
      <p:grpSp>
        <p:nvGrpSpPr>
          <p:cNvPr id="7" name="Group 9"/>
          <p:cNvGrpSpPr>
            <a:grpSpLocks/>
          </p:cNvGrpSpPr>
          <p:nvPr/>
        </p:nvGrpSpPr>
        <p:grpSpPr bwMode="auto">
          <a:xfrm>
            <a:off x="4110038" y="2073275"/>
            <a:ext cx="4422775" cy="4111954"/>
            <a:chOff x="2579" y="785"/>
            <a:chExt cx="2786" cy="2423"/>
          </a:xfrm>
        </p:grpSpPr>
        <p:grpSp>
          <p:nvGrpSpPr>
            <p:cNvPr id="8" name="Group 10"/>
            <p:cNvGrpSpPr>
              <a:grpSpLocks/>
            </p:cNvGrpSpPr>
            <p:nvPr/>
          </p:nvGrpSpPr>
          <p:grpSpPr bwMode="auto">
            <a:xfrm>
              <a:off x="2697" y="1037"/>
              <a:ext cx="2409" cy="2049"/>
              <a:chOff x="1098" y="1361"/>
              <a:chExt cx="2116" cy="2027"/>
            </a:xfrm>
          </p:grpSpPr>
          <p:sp>
            <p:nvSpPr>
              <p:cNvPr id="11" name="Line 11"/>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2" name="Line 12"/>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9" name="Text Box 13"/>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10" name="Text Box 14"/>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3" name="Group 15"/>
          <p:cNvGrpSpPr>
            <a:grpSpLocks/>
          </p:cNvGrpSpPr>
          <p:nvPr/>
        </p:nvGrpSpPr>
        <p:grpSpPr bwMode="auto">
          <a:xfrm>
            <a:off x="5565775" y="2906713"/>
            <a:ext cx="2486025" cy="2901950"/>
            <a:chOff x="2850" y="1233"/>
            <a:chExt cx="1566" cy="1828"/>
          </a:xfrm>
        </p:grpSpPr>
        <p:sp>
          <p:nvSpPr>
            <p:cNvPr id="14" name="Line 16"/>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15" name="Text Box 17"/>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16" name="Group 18"/>
          <p:cNvGrpSpPr>
            <a:grpSpLocks/>
          </p:cNvGrpSpPr>
          <p:nvPr/>
        </p:nvGrpSpPr>
        <p:grpSpPr bwMode="auto">
          <a:xfrm>
            <a:off x="4884738" y="2519363"/>
            <a:ext cx="1933575" cy="2901950"/>
            <a:chOff x="3067" y="1024"/>
            <a:chExt cx="1218" cy="1828"/>
          </a:xfrm>
        </p:grpSpPr>
        <p:sp>
          <p:nvSpPr>
            <p:cNvPr id="17" name="Line 19"/>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18" name="Text Box 20"/>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19" name="Group 21"/>
          <p:cNvGrpSpPr>
            <a:grpSpLocks/>
          </p:cNvGrpSpPr>
          <p:nvPr/>
        </p:nvGrpSpPr>
        <p:grpSpPr bwMode="auto">
          <a:xfrm>
            <a:off x="3800475" y="3321050"/>
            <a:ext cx="2489200" cy="3041651"/>
            <a:chOff x="2480" y="1625"/>
            <a:chExt cx="1568" cy="1916"/>
          </a:xfrm>
        </p:grpSpPr>
        <p:sp>
          <p:nvSpPr>
            <p:cNvPr id="20" name="Text Box 22"/>
            <p:cNvSpPr txBox="1">
              <a:spLocks noChangeArrowheads="1"/>
            </p:cNvSpPr>
            <p:nvPr/>
          </p:nvSpPr>
          <p:spPr bwMode="auto">
            <a:xfrm>
              <a:off x="2480" y="1625"/>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21" name="Oval 23"/>
            <p:cNvSpPr>
              <a:spLocks noChangeArrowheads="1"/>
            </p:cNvSpPr>
            <p:nvPr/>
          </p:nvSpPr>
          <p:spPr bwMode="auto">
            <a:xfrm>
              <a:off x="3848" y="169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22" name="Group 24"/>
            <p:cNvGrpSpPr>
              <a:grpSpLocks/>
            </p:cNvGrpSpPr>
            <p:nvPr/>
          </p:nvGrpSpPr>
          <p:grpSpPr bwMode="auto">
            <a:xfrm>
              <a:off x="2796" y="1737"/>
              <a:ext cx="1098" cy="1562"/>
              <a:chOff x="3068" y="1737"/>
              <a:chExt cx="826" cy="1117"/>
            </a:xfrm>
          </p:grpSpPr>
          <p:sp>
            <p:nvSpPr>
              <p:cNvPr id="24" name="Line 25"/>
              <p:cNvSpPr>
                <a:spLocks noChangeShapeType="1"/>
              </p:cNvSpPr>
              <p:nvPr/>
            </p:nvSpPr>
            <p:spPr bwMode="auto">
              <a:xfrm>
                <a:off x="3068" y="1739"/>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5" name="Line 26"/>
              <p:cNvSpPr>
                <a:spLocks noChangeShapeType="1"/>
              </p:cNvSpPr>
              <p:nvPr/>
            </p:nvSpPr>
            <p:spPr bwMode="auto">
              <a:xfrm>
                <a:off x="3894" y="1737"/>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 name="Text Box 27"/>
            <p:cNvSpPr txBox="1">
              <a:spLocks noChangeArrowheads="1"/>
            </p:cNvSpPr>
            <p:nvPr/>
          </p:nvSpPr>
          <p:spPr bwMode="auto">
            <a:xfrm>
              <a:off x="3740" y="3308"/>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26" name="Group 28"/>
          <p:cNvGrpSpPr>
            <a:grpSpLocks/>
          </p:cNvGrpSpPr>
          <p:nvPr/>
        </p:nvGrpSpPr>
        <p:grpSpPr bwMode="auto">
          <a:xfrm>
            <a:off x="4722813" y="2959100"/>
            <a:ext cx="2486025" cy="2901950"/>
            <a:chOff x="3569" y="1168"/>
            <a:chExt cx="1566" cy="1828"/>
          </a:xfrm>
        </p:grpSpPr>
        <p:sp>
          <p:nvSpPr>
            <p:cNvPr id="27" name="Line 29"/>
            <p:cNvSpPr>
              <a:spLocks noChangeShapeType="1"/>
            </p:cNvSpPr>
            <p:nvPr/>
          </p:nvSpPr>
          <p:spPr bwMode="auto">
            <a:xfrm>
              <a:off x="3569" y="1168"/>
              <a:ext cx="1263" cy="1587"/>
            </a:xfrm>
            <a:prstGeom prst="line">
              <a:avLst/>
            </a:prstGeom>
            <a:noFill/>
            <a:ln w="38100">
              <a:solidFill>
                <a:srgbClr val="FF0000"/>
              </a:solidFill>
              <a:round/>
              <a:headEnd/>
              <a:tailEnd/>
            </a:ln>
          </p:spPr>
          <p:txBody>
            <a:bodyPr/>
            <a:lstStyle/>
            <a:p>
              <a:endParaRPr lang="en-US">
                <a:latin typeface="Arial"/>
                <a:cs typeface="Arial"/>
              </a:endParaRPr>
            </a:p>
          </p:txBody>
        </p:sp>
        <p:sp>
          <p:nvSpPr>
            <p:cNvPr id="28" name="Text Box 30"/>
            <p:cNvSpPr txBox="1">
              <a:spLocks noChangeArrowheads="1"/>
            </p:cNvSpPr>
            <p:nvPr/>
          </p:nvSpPr>
          <p:spPr bwMode="auto">
            <a:xfrm>
              <a:off x="4791" y="2708"/>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2</a:t>
              </a:r>
            </a:p>
          </p:txBody>
        </p:sp>
      </p:grpSp>
      <p:sp>
        <p:nvSpPr>
          <p:cNvPr id="29" name="Line 31"/>
          <p:cNvSpPr>
            <a:spLocks noChangeShapeType="1"/>
          </p:cNvSpPr>
          <p:nvPr/>
        </p:nvSpPr>
        <p:spPr bwMode="auto">
          <a:xfrm rot="10800000">
            <a:off x="5008563" y="3259138"/>
            <a:ext cx="782637"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sp>
        <p:nvSpPr>
          <p:cNvPr id="30" name="Text Box 32"/>
          <p:cNvSpPr txBox="1">
            <a:spLocks noChangeArrowheads="1"/>
          </p:cNvSpPr>
          <p:nvPr/>
        </p:nvSpPr>
        <p:spPr bwMode="auto">
          <a:xfrm>
            <a:off x="4905375" y="1530350"/>
            <a:ext cx="2754313" cy="8636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music downloads</a:t>
            </a:r>
          </a:p>
        </p:txBody>
      </p:sp>
      <p:grpSp>
        <p:nvGrpSpPr>
          <p:cNvPr id="31" name="Group 33"/>
          <p:cNvGrpSpPr>
            <a:grpSpLocks/>
          </p:cNvGrpSpPr>
          <p:nvPr/>
        </p:nvGrpSpPr>
        <p:grpSpPr bwMode="auto">
          <a:xfrm>
            <a:off x="3789363" y="3949701"/>
            <a:ext cx="2089150" cy="2419351"/>
            <a:chOff x="2473" y="2021"/>
            <a:chExt cx="1316" cy="1524"/>
          </a:xfrm>
        </p:grpSpPr>
        <p:grpSp>
          <p:nvGrpSpPr>
            <p:cNvPr id="32" name="Group 34"/>
            <p:cNvGrpSpPr>
              <a:grpSpLocks/>
            </p:cNvGrpSpPr>
            <p:nvPr/>
          </p:nvGrpSpPr>
          <p:grpSpPr bwMode="auto">
            <a:xfrm>
              <a:off x="2793" y="2135"/>
              <a:ext cx="862" cy="1166"/>
              <a:chOff x="3068" y="1737"/>
              <a:chExt cx="826" cy="1117"/>
            </a:xfrm>
          </p:grpSpPr>
          <p:sp>
            <p:nvSpPr>
              <p:cNvPr id="36" name="Line 35"/>
              <p:cNvSpPr>
                <a:spLocks noChangeShapeType="1"/>
              </p:cNvSpPr>
              <p:nvPr/>
            </p:nvSpPr>
            <p:spPr bwMode="auto">
              <a:xfrm>
                <a:off x="3068" y="1739"/>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7" name="Line 36"/>
              <p:cNvSpPr>
                <a:spLocks noChangeShapeType="1"/>
              </p:cNvSpPr>
              <p:nvPr/>
            </p:nvSpPr>
            <p:spPr bwMode="auto">
              <a:xfrm>
                <a:off x="3894" y="1737"/>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33" name="Oval 37"/>
            <p:cNvSpPr>
              <a:spLocks noChangeArrowheads="1"/>
            </p:cNvSpPr>
            <p:nvPr/>
          </p:nvSpPr>
          <p:spPr bwMode="auto">
            <a:xfrm>
              <a:off x="3605" y="209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4" name="Text Box 38"/>
            <p:cNvSpPr txBox="1">
              <a:spLocks noChangeArrowheads="1"/>
            </p:cNvSpPr>
            <p:nvPr/>
          </p:nvSpPr>
          <p:spPr bwMode="auto">
            <a:xfrm>
              <a:off x="2473" y="2021"/>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35" name="Text Box 39"/>
            <p:cNvSpPr txBox="1">
              <a:spLocks noChangeArrowheads="1"/>
            </p:cNvSpPr>
            <p:nvPr/>
          </p:nvSpPr>
          <p:spPr bwMode="auto">
            <a:xfrm>
              <a:off x="3481" y="3312"/>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grpSp>
      <p:sp>
        <p:nvSpPr>
          <p:cNvPr id="38" name="Rectangle 40"/>
          <p:cNvSpPr>
            <a:spLocks noChangeArrowheads="1"/>
          </p:cNvSpPr>
          <p:nvPr/>
        </p:nvSpPr>
        <p:spPr bwMode="auto">
          <a:xfrm>
            <a:off x="639763" y="2309813"/>
            <a:ext cx="3084512" cy="546100"/>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1.	</a:t>
            </a:r>
            <a:r>
              <a:rPr lang="en-US" sz="2600" b="1" i="1">
                <a:latin typeface="Arial"/>
                <a:cs typeface="Arial"/>
              </a:rPr>
              <a:t>D</a:t>
            </a:r>
            <a:r>
              <a:rPr lang="en-US" sz="2600">
                <a:latin typeface="Arial"/>
                <a:cs typeface="Arial"/>
              </a:rPr>
              <a:t> curve shifts</a:t>
            </a:r>
          </a:p>
        </p:txBody>
      </p:sp>
      <p:sp>
        <p:nvSpPr>
          <p:cNvPr id="39" name="Rectangle 44"/>
          <p:cNvSpPr>
            <a:spLocks noChangeArrowheads="1"/>
          </p:cNvSpPr>
          <p:nvPr/>
        </p:nvSpPr>
        <p:spPr bwMode="auto">
          <a:xfrm>
            <a:off x="642938" y="3616325"/>
            <a:ext cx="3084512" cy="960438"/>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3.	</a:t>
            </a:r>
            <a:r>
              <a:rPr lang="en-US" sz="2600" b="1" i="1">
                <a:latin typeface="Arial"/>
                <a:cs typeface="Arial"/>
              </a:rPr>
              <a:t>P</a:t>
            </a:r>
            <a:r>
              <a:rPr lang="en-US" sz="2600">
                <a:latin typeface="Arial"/>
                <a:cs typeface="Arial"/>
              </a:rPr>
              <a:t> and </a:t>
            </a:r>
            <a:r>
              <a:rPr lang="en-US" sz="2600" b="1" i="1">
                <a:latin typeface="Arial"/>
                <a:cs typeface="Arial"/>
              </a:rPr>
              <a:t>Q</a:t>
            </a:r>
            <a:r>
              <a:rPr lang="en-US" sz="2600">
                <a:latin typeface="Arial"/>
                <a:cs typeface="Arial"/>
              </a:rPr>
              <a:t> both fall.</a:t>
            </a:r>
            <a:endParaRPr lang="en-US" sz="2600" u="sng">
              <a:latin typeface="Arial"/>
              <a:cs typeface="Arial"/>
            </a:endParaRPr>
          </a:p>
        </p:txBody>
      </p:sp>
      <p:sp>
        <p:nvSpPr>
          <p:cNvPr id="40" name="Rectangle 45"/>
          <p:cNvSpPr>
            <a:spLocks noChangeArrowheads="1"/>
          </p:cNvSpPr>
          <p:nvPr/>
        </p:nvSpPr>
        <p:spPr bwMode="auto">
          <a:xfrm>
            <a:off x="661988" y="1711325"/>
            <a:ext cx="1376362" cy="544513"/>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500" b="1" u="sng">
                <a:latin typeface="Arial"/>
                <a:cs typeface="Arial"/>
              </a:rPr>
              <a:t>STEPS</a:t>
            </a:r>
            <a:endParaRPr lang="en-US" sz="2500" b="1">
              <a:latin typeface="Arial"/>
              <a:cs typeface="Arial"/>
            </a:endParaRPr>
          </a:p>
        </p:txBody>
      </p:sp>
    </p:spTree>
    <p:extLst>
      <p:ext uri="{BB962C8B-B14F-4D97-AF65-F5344CB8AC3E}">
        <p14:creationId xmlns:p14="http://schemas.microsoft.com/office/powerpoint/2010/main" val="1074594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7" presetClass="entr" presetSubtype="2"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ppt_x</p:attrName>
                                        </p:attrNameLst>
                                      </p:cBhvr>
                                      <p:tavLst>
                                        <p:tav tm="0">
                                          <p:val>
                                            <p:strVal val="#ppt_x+#ppt_w/2"/>
                                          </p:val>
                                        </p:tav>
                                        <p:tav tm="100000">
                                          <p:val>
                                            <p:strVal val="#ppt_x"/>
                                          </p:val>
                                        </p:tav>
                                      </p:tavLst>
                                    </p:anim>
                                    <p:anim calcmode="lin" valueType="num">
                                      <p:cBhvr>
                                        <p:cTn id="17" dur="500" fill="hold"/>
                                        <p:tgtEl>
                                          <p:spTgt spid="29"/>
                                        </p:tgtEl>
                                        <p:attrNameLst>
                                          <p:attrName>ppt_y</p:attrName>
                                        </p:attrNameLst>
                                      </p:cBhvr>
                                      <p:tavLst>
                                        <p:tav tm="0">
                                          <p:val>
                                            <p:strVal val="#ppt_y"/>
                                          </p:val>
                                        </p:tav>
                                        <p:tav tm="100000">
                                          <p:val>
                                            <p:strVal val="#ppt_y"/>
                                          </p:val>
                                        </p:tav>
                                      </p:tavLst>
                                    </p:anim>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18" presetClass="entr" presetSubtype="6"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strips(downRight)">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500"/>
                            </p:stCondLst>
                            <p:childTnLst>
                              <p:par>
                                <p:cTn id="30" presetID="18" presetClass="entr" presetSubtype="12"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trips(downLeft)">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animBg="1"/>
      <p:bldP spid="38" grpId="0"/>
      <p:bldP spid="39" grpId="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52400"/>
            <a:ext cx="8208963" cy="954088"/>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3</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B.</a:t>
            </a:r>
            <a:r>
              <a:rPr lang="en-US" sz="4000" dirty="0">
                <a:solidFill>
                  <a:srgbClr val="CC9900"/>
                </a:solidFill>
                <a:cs typeface="Arial" charset="0"/>
              </a:rPr>
              <a:t>  Fall in cost of royalties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grpSp>
        <p:nvGrpSpPr>
          <p:cNvPr id="6" name="Group 9"/>
          <p:cNvGrpSpPr>
            <a:grpSpLocks/>
          </p:cNvGrpSpPr>
          <p:nvPr/>
        </p:nvGrpSpPr>
        <p:grpSpPr bwMode="auto">
          <a:xfrm>
            <a:off x="4318000" y="2114550"/>
            <a:ext cx="4422775" cy="4111954"/>
            <a:chOff x="2579" y="785"/>
            <a:chExt cx="2786" cy="2423"/>
          </a:xfrm>
        </p:grpSpPr>
        <p:grpSp>
          <p:nvGrpSpPr>
            <p:cNvPr id="7" name="Group 10"/>
            <p:cNvGrpSpPr>
              <a:grpSpLocks/>
            </p:cNvGrpSpPr>
            <p:nvPr/>
          </p:nvGrpSpPr>
          <p:grpSpPr bwMode="auto">
            <a:xfrm>
              <a:off x="2697" y="1037"/>
              <a:ext cx="2409" cy="2049"/>
              <a:chOff x="1098" y="1361"/>
              <a:chExt cx="2116" cy="2027"/>
            </a:xfrm>
          </p:grpSpPr>
          <p:sp>
            <p:nvSpPr>
              <p:cNvPr id="10" name="Line 11"/>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12"/>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13"/>
            <p:cNvSpPr txBox="1">
              <a:spLocks noChangeArrowheads="1"/>
            </p:cNvSpPr>
            <p:nvPr/>
          </p:nvSpPr>
          <p:spPr bwMode="auto">
            <a:xfrm>
              <a:off x="2579" y="785"/>
              <a:ext cx="267"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9" name="Text Box 14"/>
            <p:cNvSpPr txBox="1">
              <a:spLocks noChangeArrowheads="1"/>
            </p:cNvSpPr>
            <p:nvPr/>
          </p:nvSpPr>
          <p:spPr bwMode="auto">
            <a:xfrm>
              <a:off x="5075" y="2936"/>
              <a:ext cx="290" cy="27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2" name="Group 15"/>
          <p:cNvGrpSpPr>
            <a:grpSpLocks/>
          </p:cNvGrpSpPr>
          <p:nvPr/>
        </p:nvGrpSpPr>
        <p:grpSpPr bwMode="auto">
          <a:xfrm>
            <a:off x="5773738" y="2947988"/>
            <a:ext cx="2486025" cy="2901950"/>
            <a:chOff x="2850" y="1233"/>
            <a:chExt cx="1566" cy="1828"/>
          </a:xfrm>
        </p:grpSpPr>
        <p:sp>
          <p:nvSpPr>
            <p:cNvPr id="13" name="Line 16"/>
            <p:cNvSpPr>
              <a:spLocks noChangeShapeType="1"/>
            </p:cNvSpPr>
            <p:nvPr/>
          </p:nvSpPr>
          <p:spPr bwMode="auto">
            <a:xfrm>
              <a:off x="2850" y="1233"/>
              <a:ext cx="1263" cy="1587"/>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7"/>
            <p:cNvSpPr txBox="1">
              <a:spLocks noChangeArrowheads="1"/>
            </p:cNvSpPr>
            <p:nvPr/>
          </p:nvSpPr>
          <p:spPr bwMode="auto">
            <a:xfrm>
              <a:off x="4072" y="2773"/>
              <a:ext cx="3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D</a:t>
              </a:r>
              <a:r>
                <a:rPr lang="en-US" sz="2400" baseline="-25000">
                  <a:latin typeface="Arial"/>
                  <a:cs typeface="Arial"/>
                </a:rPr>
                <a:t>1</a:t>
              </a:r>
            </a:p>
          </p:txBody>
        </p:sp>
      </p:grpSp>
      <p:grpSp>
        <p:nvGrpSpPr>
          <p:cNvPr id="15" name="Group 18"/>
          <p:cNvGrpSpPr>
            <a:grpSpLocks/>
          </p:cNvGrpSpPr>
          <p:nvPr/>
        </p:nvGrpSpPr>
        <p:grpSpPr bwMode="auto">
          <a:xfrm>
            <a:off x="5092700" y="2560638"/>
            <a:ext cx="1933575" cy="2901950"/>
            <a:chOff x="3067" y="1024"/>
            <a:chExt cx="1218" cy="1828"/>
          </a:xfrm>
        </p:grpSpPr>
        <p:sp>
          <p:nvSpPr>
            <p:cNvPr id="16" name="Line 19"/>
            <p:cNvSpPr>
              <a:spLocks noChangeShapeType="1"/>
            </p:cNvSpPr>
            <p:nvPr/>
          </p:nvSpPr>
          <p:spPr bwMode="auto">
            <a:xfrm flipV="1">
              <a:off x="3067" y="1278"/>
              <a:ext cx="949" cy="1574"/>
            </a:xfrm>
            <a:prstGeom prst="line">
              <a:avLst/>
            </a:prstGeom>
            <a:noFill/>
            <a:ln w="38100">
              <a:solidFill>
                <a:srgbClr val="003399"/>
              </a:solidFill>
              <a:round/>
              <a:headEnd/>
              <a:tailEnd/>
            </a:ln>
          </p:spPr>
          <p:txBody>
            <a:bodyPr/>
            <a:lstStyle/>
            <a:p>
              <a:endParaRPr lang="en-US">
                <a:latin typeface="Arial"/>
                <a:cs typeface="Arial"/>
              </a:endParaRPr>
            </a:p>
          </p:txBody>
        </p:sp>
        <p:sp>
          <p:nvSpPr>
            <p:cNvPr id="17" name="Text Box 20"/>
            <p:cNvSpPr txBox="1">
              <a:spLocks noChangeArrowheads="1"/>
            </p:cNvSpPr>
            <p:nvPr/>
          </p:nvSpPr>
          <p:spPr bwMode="auto">
            <a:xfrm>
              <a:off x="3920" y="1024"/>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1</a:t>
              </a:r>
            </a:p>
          </p:txBody>
        </p:sp>
      </p:grpSp>
      <p:grpSp>
        <p:nvGrpSpPr>
          <p:cNvPr id="18" name="Group 21"/>
          <p:cNvGrpSpPr>
            <a:grpSpLocks/>
          </p:cNvGrpSpPr>
          <p:nvPr/>
        </p:nvGrpSpPr>
        <p:grpSpPr bwMode="auto">
          <a:xfrm>
            <a:off x="4008438" y="3362325"/>
            <a:ext cx="2489200" cy="3041651"/>
            <a:chOff x="2480" y="1625"/>
            <a:chExt cx="1568" cy="1916"/>
          </a:xfrm>
        </p:grpSpPr>
        <p:sp>
          <p:nvSpPr>
            <p:cNvPr id="19" name="Text Box 22"/>
            <p:cNvSpPr txBox="1">
              <a:spLocks noChangeArrowheads="1"/>
            </p:cNvSpPr>
            <p:nvPr/>
          </p:nvSpPr>
          <p:spPr bwMode="auto">
            <a:xfrm>
              <a:off x="2480" y="1625"/>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1</a:t>
              </a:r>
            </a:p>
          </p:txBody>
        </p:sp>
        <p:sp>
          <p:nvSpPr>
            <p:cNvPr id="20" name="Oval 23"/>
            <p:cNvSpPr>
              <a:spLocks noChangeArrowheads="1"/>
            </p:cNvSpPr>
            <p:nvPr/>
          </p:nvSpPr>
          <p:spPr bwMode="auto">
            <a:xfrm>
              <a:off x="3848" y="169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21" name="Group 24"/>
            <p:cNvGrpSpPr>
              <a:grpSpLocks/>
            </p:cNvGrpSpPr>
            <p:nvPr/>
          </p:nvGrpSpPr>
          <p:grpSpPr bwMode="auto">
            <a:xfrm>
              <a:off x="2796" y="1737"/>
              <a:ext cx="1098" cy="1562"/>
              <a:chOff x="3068" y="1737"/>
              <a:chExt cx="826" cy="1117"/>
            </a:xfrm>
          </p:grpSpPr>
          <p:sp>
            <p:nvSpPr>
              <p:cNvPr id="23" name="Line 25"/>
              <p:cNvSpPr>
                <a:spLocks noChangeShapeType="1"/>
              </p:cNvSpPr>
              <p:nvPr/>
            </p:nvSpPr>
            <p:spPr bwMode="auto">
              <a:xfrm>
                <a:off x="3068" y="1739"/>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4" name="Line 26"/>
              <p:cNvSpPr>
                <a:spLocks noChangeShapeType="1"/>
              </p:cNvSpPr>
              <p:nvPr/>
            </p:nvSpPr>
            <p:spPr bwMode="auto">
              <a:xfrm>
                <a:off x="3894" y="1737"/>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2" name="Text Box 27"/>
            <p:cNvSpPr txBox="1">
              <a:spLocks noChangeArrowheads="1"/>
            </p:cNvSpPr>
            <p:nvPr/>
          </p:nvSpPr>
          <p:spPr bwMode="auto">
            <a:xfrm>
              <a:off x="3740" y="3308"/>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grpSp>
        <p:nvGrpSpPr>
          <p:cNvPr id="25" name="Group 28"/>
          <p:cNvGrpSpPr>
            <a:grpSpLocks/>
          </p:cNvGrpSpPr>
          <p:nvPr/>
        </p:nvGrpSpPr>
        <p:grpSpPr bwMode="auto">
          <a:xfrm>
            <a:off x="5989638" y="2568575"/>
            <a:ext cx="1933575" cy="2901950"/>
            <a:chOff x="3520" y="1029"/>
            <a:chExt cx="1218" cy="1828"/>
          </a:xfrm>
        </p:grpSpPr>
        <p:sp>
          <p:nvSpPr>
            <p:cNvPr id="26" name="Line 29"/>
            <p:cNvSpPr>
              <a:spLocks noChangeShapeType="1"/>
            </p:cNvSpPr>
            <p:nvPr/>
          </p:nvSpPr>
          <p:spPr bwMode="auto">
            <a:xfrm flipV="1">
              <a:off x="3520" y="1283"/>
              <a:ext cx="949" cy="1574"/>
            </a:xfrm>
            <a:prstGeom prst="line">
              <a:avLst/>
            </a:prstGeom>
            <a:noFill/>
            <a:ln w="38100">
              <a:solidFill>
                <a:srgbClr val="FF0000"/>
              </a:solidFill>
              <a:round/>
              <a:headEnd/>
              <a:tailEnd/>
            </a:ln>
          </p:spPr>
          <p:txBody>
            <a:bodyPr/>
            <a:lstStyle/>
            <a:p>
              <a:endParaRPr lang="en-US">
                <a:latin typeface="Arial"/>
                <a:cs typeface="Arial"/>
              </a:endParaRPr>
            </a:p>
          </p:txBody>
        </p:sp>
        <p:sp>
          <p:nvSpPr>
            <p:cNvPr id="27" name="Text Box 30"/>
            <p:cNvSpPr txBox="1">
              <a:spLocks noChangeArrowheads="1"/>
            </p:cNvSpPr>
            <p:nvPr/>
          </p:nvSpPr>
          <p:spPr bwMode="auto">
            <a:xfrm>
              <a:off x="4373" y="1029"/>
              <a:ext cx="36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S</a:t>
              </a:r>
              <a:r>
                <a:rPr lang="en-US" sz="2400" baseline="-25000">
                  <a:latin typeface="Arial"/>
                  <a:cs typeface="Arial"/>
                </a:rPr>
                <a:t>2</a:t>
              </a:r>
            </a:p>
          </p:txBody>
        </p:sp>
      </p:grpSp>
      <p:sp>
        <p:nvSpPr>
          <p:cNvPr id="28" name="Line 31"/>
          <p:cNvSpPr>
            <a:spLocks noChangeShapeType="1"/>
          </p:cNvSpPr>
          <p:nvPr/>
        </p:nvSpPr>
        <p:spPr bwMode="auto">
          <a:xfrm>
            <a:off x="6453188" y="3305175"/>
            <a:ext cx="790575" cy="0"/>
          </a:xfrm>
          <a:prstGeom prst="line">
            <a:avLst/>
          </a:prstGeom>
          <a:noFill/>
          <a:ln w="57150">
            <a:solidFill>
              <a:srgbClr val="A50021"/>
            </a:solidFill>
            <a:round/>
            <a:headEnd/>
            <a:tailEnd type="triangle" w="lg" len="med"/>
          </a:ln>
        </p:spPr>
        <p:txBody>
          <a:bodyPr/>
          <a:lstStyle/>
          <a:p>
            <a:endParaRPr lang="en-US">
              <a:latin typeface="Arial"/>
              <a:cs typeface="Arial"/>
            </a:endParaRPr>
          </a:p>
        </p:txBody>
      </p:sp>
      <p:sp>
        <p:nvSpPr>
          <p:cNvPr id="29" name="Text Box 32"/>
          <p:cNvSpPr txBox="1">
            <a:spLocks noChangeArrowheads="1"/>
          </p:cNvSpPr>
          <p:nvPr/>
        </p:nvSpPr>
        <p:spPr bwMode="auto">
          <a:xfrm>
            <a:off x="5113338" y="1571625"/>
            <a:ext cx="2754312" cy="8636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music downloads</a:t>
            </a:r>
          </a:p>
        </p:txBody>
      </p:sp>
      <p:grpSp>
        <p:nvGrpSpPr>
          <p:cNvPr id="30" name="Group 33"/>
          <p:cNvGrpSpPr>
            <a:grpSpLocks/>
          </p:cNvGrpSpPr>
          <p:nvPr/>
        </p:nvGrpSpPr>
        <p:grpSpPr bwMode="auto">
          <a:xfrm>
            <a:off x="3998913" y="4003676"/>
            <a:ext cx="3022600" cy="2408238"/>
            <a:chOff x="2474" y="2029"/>
            <a:chExt cx="1904" cy="1517"/>
          </a:xfrm>
        </p:grpSpPr>
        <p:grpSp>
          <p:nvGrpSpPr>
            <p:cNvPr id="31" name="Group 34"/>
            <p:cNvGrpSpPr>
              <a:grpSpLocks/>
            </p:cNvGrpSpPr>
            <p:nvPr/>
          </p:nvGrpSpPr>
          <p:grpSpPr bwMode="auto">
            <a:xfrm>
              <a:off x="2796" y="2147"/>
              <a:ext cx="1417" cy="1150"/>
              <a:chOff x="3068" y="1737"/>
              <a:chExt cx="826" cy="1117"/>
            </a:xfrm>
          </p:grpSpPr>
          <p:sp>
            <p:nvSpPr>
              <p:cNvPr id="35" name="Line 35"/>
              <p:cNvSpPr>
                <a:spLocks noChangeShapeType="1"/>
              </p:cNvSpPr>
              <p:nvPr/>
            </p:nvSpPr>
            <p:spPr bwMode="auto">
              <a:xfrm>
                <a:off x="3068" y="1739"/>
                <a:ext cx="823"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6" name="Line 36"/>
              <p:cNvSpPr>
                <a:spLocks noChangeShapeType="1"/>
              </p:cNvSpPr>
              <p:nvPr/>
            </p:nvSpPr>
            <p:spPr bwMode="auto">
              <a:xfrm>
                <a:off x="3894" y="1737"/>
                <a:ext cx="0" cy="1117"/>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32" name="Text Box 37"/>
            <p:cNvSpPr txBox="1">
              <a:spLocks noChangeArrowheads="1"/>
            </p:cNvSpPr>
            <p:nvPr/>
          </p:nvSpPr>
          <p:spPr bwMode="auto">
            <a:xfrm>
              <a:off x="4070" y="3313"/>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33" name="Text Box 38"/>
            <p:cNvSpPr txBox="1">
              <a:spLocks noChangeArrowheads="1"/>
            </p:cNvSpPr>
            <p:nvPr/>
          </p:nvSpPr>
          <p:spPr bwMode="auto">
            <a:xfrm>
              <a:off x="2474" y="2029"/>
              <a:ext cx="308" cy="233"/>
            </a:xfrm>
            <a:prstGeom prst="rect">
              <a:avLst/>
            </a:prstGeom>
            <a:noFill/>
            <a:ln w="9525">
              <a:noFill/>
              <a:miter lim="800000"/>
              <a:headEnd/>
              <a:tailEnd/>
            </a:ln>
          </p:spPr>
          <p:txBody>
            <a:bodyPr lIns="0" tIns="0" rIns="0" bIns="0">
              <a:spAutoFit/>
            </a:bodyPr>
            <a:lstStyle/>
            <a:p>
              <a:pPr algn="ctr">
                <a:spcBef>
                  <a:spcPct val="50000"/>
                </a:spcBef>
              </a:pPr>
              <a:r>
                <a:rPr lang="en-US" sz="2400" b="1" i="1">
                  <a:latin typeface="Arial"/>
                  <a:cs typeface="Arial"/>
                </a:rPr>
                <a:t>P</a:t>
              </a:r>
              <a:r>
                <a:rPr lang="en-US" sz="2400" b="1" baseline="-25000">
                  <a:latin typeface="Arial"/>
                  <a:cs typeface="Arial"/>
                </a:rPr>
                <a:t>2</a:t>
              </a:r>
            </a:p>
          </p:txBody>
        </p:sp>
        <p:sp>
          <p:nvSpPr>
            <p:cNvPr id="34" name="Oval 39"/>
            <p:cNvSpPr>
              <a:spLocks noChangeArrowheads="1"/>
            </p:cNvSpPr>
            <p:nvPr/>
          </p:nvSpPr>
          <p:spPr bwMode="auto">
            <a:xfrm>
              <a:off x="4168" y="210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37" name="Rectangle 40"/>
          <p:cNvSpPr>
            <a:spLocks noChangeArrowheads="1"/>
          </p:cNvSpPr>
          <p:nvPr/>
        </p:nvSpPr>
        <p:spPr bwMode="auto">
          <a:xfrm>
            <a:off x="681038" y="2295525"/>
            <a:ext cx="3084512" cy="546100"/>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1.	</a:t>
            </a:r>
            <a:r>
              <a:rPr lang="en-US" sz="2600" b="1" i="1">
                <a:latin typeface="Arial"/>
                <a:cs typeface="Arial"/>
              </a:rPr>
              <a:t>S</a:t>
            </a:r>
            <a:r>
              <a:rPr lang="en-US" sz="2600">
                <a:latin typeface="Arial"/>
                <a:cs typeface="Arial"/>
              </a:rPr>
              <a:t> curve shifts</a:t>
            </a:r>
          </a:p>
        </p:txBody>
      </p:sp>
      <p:sp>
        <p:nvSpPr>
          <p:cNvPr id="38" name="Rectangle 41"/>
          <p:cNvSpPr>
            <a:spLocks noChangeArrowheads="1"/>
          </p:cNvSpPr>
          <p:nvPr/>
        </p:nvSpPr>
        <p:spPr bwMode="auto">
          <a:xfrm>
            <a:off x="677863" y="2959100"/>
            <a:ext cx="2516187" cy="546100"/>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2.	</a:t>
            </a:r>
            <a:r>
              <a:rPr lang="en-US" sz="2600" b="1" i="1">
                <a:latin typeface="Arial"/>
                <a:cs typeface="Arial"/>
              </a:rPr>
              <a:t>S</a:t>
            </a:r>
            <a:r>
              <a:rPr lang="en-US" sz="2600">
                <a:latin typeface="Arial"/>
                <a:cs typeface="Arial"/>
              </a:rPr>
              <a:t> shifts </a:t>
            </a:r>
            <a:r>
              <a:rPr lang="en-US" sz="2600" u="sng">
                <a:latin typeface="Arial"/>
                <a:cs typeface="Arial"/>
              </a:rPr>
              <a:t>right</a:t>
            </a:r>
          </a:p>
        </p:txBody>
      </p:sp>
      <p:sp>
        <p:nvSpPr>
          <p:cNvPr id="39" name="Rectangle 42"/>
          <p:cNvSpPr>
            <a:spLocks noChangeArrowheads="1"/>
          </p:cNvSpPr>
          <p:nvPr/>
        </p:nvSpPr>
        <p:spPr bwMode="auto">
          <a:xfrm>
            <a:off x="684213" y="3602038"/>
            <a:ext cx="3084512" cy="960437"/>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600">
                <a:latin typeface="Arial"/>
                <a:cs typeface="Arial"/>
              </a:rPr>
              <a:t>3.	</a:t>
            </a:r>
            <a:r>
              <a:rPr lang="en-US" sz="2600" b="1" i="1">
                <a:latin typeface="Arial"/>
                <a:cs typeface="Arial"/>
              </a:rPr>
              <a:t>P</a:t>
            </a:r>
            <a:r>
              <a:rPr lang="en-US" sz="2600">
                <a:latin typeface="Arial"/>
                <a:cs typeface="Arial"/>
              </a:rPr>
              <a:t> falls, </a:t>
            </a:r>
            <a:br>
              <a:rPr lang="en-US" sz="2600">
                <a:latin typeface="Arial"/>
                <a:cs typeface="Arial"/>
              </a:rPr>
            </a:br>
            <a:r>
              <a:rPr lang="en-US" sz="2600" b="1" i="1">
                <a:latin typeface="Arial"/>
                <a:cs typeface="Arial"/>
              </a:rPr>
              <a:t>Q</a:t>
            </a:r>
            <a:r>
              <a:rPr lang="en-US" sz="2600">
                <a:latin typeface="Arial"/>
                <a:cs typeface="Arial"/>
              </a:rPr>
              <a:t> rises.</a:t>
            </a:r>
            <a:endParaRPr lang="en-US" sz="2600" u="sng">
              <a:latin typeface="Arial"/>
              <a:cs typeface="Arial"/>
            </a:endParaRPr>
          </a:p>
        </p:txBody>
      </p:sp>
      <p:sp>
        <p:nvSpPr>
          <p:cNvPr id="40" name="Rectangle 43"/>
          <p:cNvSpPr>
            <a:spLocks noChangeArrowheads="1"/>
          </p:cNvSpPr>
          <p:nvPr/>
        </p:nvSpPr>
        <p:spPr bwMode="auto">
          <a:xfrm>
            <a:off x="703263" y="1697038"/>
            <a:ext cx="1376362" cy="544512"/>
          </a:xfrm>
          <a:prstGeom prst="rect">
            <a:avLst/>
          </a:prstGeom>
          <a:noFill/>
          <a:ln w="9525">
            <a:noFill/>
            <a:miter lim="800000"/>
            <a:headEnd/>
            <a:tailEnd/>
          </a:ln>
        </p:spPr>
        <p:txBody>
          <a:bodyPr/>
          <a:lstStyle/>
          <a:p>
            <a:pPr marL="457200" indent="-457200">
              <a:lnSpc>
                <a:spcPct val="105000"/>
              </a:lnSpc>
              <a:spcBef>
                <a:spcPct val="45000"/>
              </a:spcBef>
              <a:buClr>
                <a:srgbClr val="003399"/>
              </a:buClr>
              <a:buSzPct val="120000"/>
              <a:buFont typeface="Wingdings" pitchFamily="2" charset="2"/>
              <a:buNone/>
            </a:pPr>
            <a:r>
              <a:rPr lang="en-US" sz="2500" b="1" u="sng">
                <a:latin typeface="Arial"/>
                <a:cs typeface="Arial"/>
              </a:rPr>
              <a:t>STEPS</a:t>
            </a:r>
            <a:endParaRPr lang="en-US" sz="2500" b="1">
              <a:latin typeface="Arial"/>
              <a:cs typeface="Arial"/>
            </a:endParaRPr>
          </a:p>
        </p:txBody>
      </p:sp>
      <p:sp>
        <p:nvSpPr>
          <p:cNvPr id="41" name="Rectangle 44"/>
          <p:cNvSpPr>
            <a:spLocks noChangeArrowheads="1"/>
          </p:cNvSpPr>
          <p:nvPr/>
        </p:nvSpPr>
        <p:spPr bwMode="auto">
          <a:xfrm>
            <a:off x="1120775" y="2732088"/>
            <a:ext cx="2989263" cy="927100"/>
          </a:xfrm>
          <a:prstGeom prst="rect">
            <a:avLst/>
          </a:prstGeom>
          <a:noFill/>
          <a:ln w="9525">
            <a:noFill/>
            <a:miter lim="800000"/>
            <a:headEnd/>
            <a:tailEnd/>
          </a:ln>
        </p:spPr>
        <p:txBody>
          <a:bodyPr>
            <a:spAutoFit/>
          </a:bodyPr>
          <a:lstStyle/>
          <a:p>
            <a:pPr>
              <a:lnSpc>
                <a:spcPct val="105000"/>
              </a:lnSpc>
              <a:spcBef>
                <a:spcPct val="45000"/>
              </a:spcBef>
              <a:buClr>
                <a:srgbClr val="003399"/>
              </a:buClr>
              <a:buSzPct val="120000"/>
              <a:buFont typeface="Wingdings" pitchFamily="2" charset="2"/>
              <a:buNone/>
            </a:pPr>
            <a:r>
              <a:rPr lang="en-US" sz="2600" dirty="0">
                <a:latin typeface="Arial"/>
                <a:cs typeface="Arial"/>
              </a:rPr>
              <a:t>(Royalties are part of sellers’ costs)</a:t>
            </a:r>
          </a:p>
        </p:txBody>
      </p:sp>
    </p:spTree>
    <p:extLst>
      <p:ext uri="{BB962C8B-B14F-4D97-AF65-F5344CB8AC3E}">
        <p14:creationId xmlns:p14="http://schemas.microsoft.com/office/powerpoint/2010/main" val="3843651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41"/>
                                        </p:tgtEl>
                                      </p:cBhvr>
                                    </p:animEffect>
                                    <p:set>
                                      <p:cBhvr>
                                        <p:cTn id="15" dur="1" fill="hold">
                                          <p:stCondLst>
                                            <p:cond delay="499"/>
                                          </p:stCondLst>
                                        </p:cTn>
                                        <p:tgtEl>
                                          <p:spTgt spid="41"/>
                                        </p:tgtEl>
                                        <p:attrNameLst>
                                          <p:attrName>style.visibility</p:attrName>
                                        </p:attrNameLst>
                                      </p:cBhvr>
                                      <p:to>
                                        <p:strVal val="hidden"/>
                                      </p:to>
                                    </p:se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1000"/>
                            </p:stCondLst>
                            <p:childTnLst>
                              <p:par>
                                <p:cTn id="21" presetID="17"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ppt_x</p:attrName>
                                        </p:attrNameLst>
                                      </p:cBhvr>
                                      <p:tavLst>
                                        <p:tav tm="0">
                                          <p:val>
                                            <p:strVal val="#ppt_x-#ppt_w/2"/>
                                          </p:val>
                                        </p:tav>
                                        <p:tav tm="100000">
                                          <p:val>
                                            <p:strVal val="#ppt_x"/>
                                          </p:val>
                                        </p:tav>
                                      </p:tavLst>
                                    </p:anim>
                                    <p:anim calcmode="lin" valueType="num">
                                      <p:cBhvr>
                                        <p:cTn id="24" dur="500" fill="hold"/>
                                        <p:tgtEl>
                                          <p:spTgt spid="28"/>
                                        </p:tgtEl>
                                        <p:attrNameLst>
                                          <p:attrName>ppt_y</p:attrName>
                                        </p:attrNameLst>
                                      </p:cBhvr>
                                      <p:tavLst>
                                        <p:tav tm="0">
                                          <p:val>
                                            <p:strVal val="#ppt_y"/>
                                          </p:val>
                                        </p:tav>
                                        <p:tav tm="100000">
                                          <p:val>
                                            <p:strVal val="#ppt_y"/>
                                          </p:val>
                                        </p:tav>
                                      </p:tavLst>
                                    </p:anim>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strVal val="#ppt_h"/>
                                          </p:val>
                                        </p:tav>
                                        <p:tav tm="100000">
                                          <p:val>
                                            <p:strVal val="#ppt_h"/>
                                          </p:val>
                                        </p:tav>
                                      </p:tavLst>
                                    </p:anim>
                                  </p:childTnLst>
                                </p:cTn>
                              </p:par>
                            </p:childTnLst>
                          </p:cTn>
                        </p:par>
                        <p:par>
                          <p:cTn id="27" fill="hold">
                            <p:stCondLst>
                              <p:cond delay="1500"/>
                            </p:stCondLst>
                            <p:childTnLst>
                              <p:par>
                                <p:cTn id="28" presetID="18" presetClass="entr" presetSubtype="12"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strips(downLef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500"/>
                                        <p:tgtEl>
                                          <p:spTgt spid="39"/>
                                        </p:tgtEl>
                                      </p:cBhvr>
                                    </p:animEffect>
                                  </p:childTnLst>
                                </p:cTn>
                              </p:par>
                            </p:childTnLst>
                          </p:cTn>
                        </p:par>
                        <p:par>
                          <p:cTn id="36" fill="hold">
                            <p:stCondLst>
                              <p:cond delay="500"/>
                            </p:stCondLst>
                            <p:childTnLst>
                              <p:par>
                                <p:cTn id="37" presetID="18" presetClass="entr" presetSubtype="12"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strips(downLeft)">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7" grpId="0"/>
      <p:bldP spid="38" grpId="0"/>
      <p:bldP spid="39" grpId="0"/>
      <p:bldP spid="41" grpId="0"/>
      <p:bldP spid="41" grpId="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rgbClr val="FFF5DB"/>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95956"/>
            <a:ext cx="8208963" cy="1625600"/>
          </a:xfrm>
        </p:spPr>
        <p:txBody>
          <a:bodyPr>
            <a:normAutofit fontScale="90000"/>
          </a:bodyPr>
          <a:lstStyle/>
          <a:p>
            <a:pPr>
              <a:defRPr/>
            </a:pPr>
            <a:r>
              <a:rPr lang="en-US" sz="2400" b="0" spc="400" dirty="0">
                <a:solidFill>
                  <a:srgbClr val="E27D0E"/>
                </a:solidFill>
                <a:latin typeface="Tahoma" pitchFamily="34" charset="0"/>
                <a:cs typeface="Arial" charset="0"/>
              </a:rPr>
              <a:t>ACTIVE LEARNING</a:t>
            </a:r>
            <a:r>
              <a:rPr lang="en-US" sz="2400" b="0" dirty="0">
                <a:solidFill>
                  <a:srgbClr val="E27D0E"/>
                </a:solidFill>
                <a:latin typeface="Tahoma" pitchFamily="34" charset="0"/>
                <a:cs typeface="Arial" charset="0"/>
              </a:rPr>
              <a:t>   </a:t>
            </a:r>
            <a:r>
              <a:rPr lang="en-US" sz="7100" baseline="-10000" dirty="0">
                <a:solidFill>
                  <a:srgbClr val="E27D0E"/>
                </a:solidFill>
                <a:latin typeface="Cambria Math"/>
                <a:cs typeface="Cambria Math"/>
              </a:rPr>
              <a:t>3</a:t>
            </a:r>
            <a:r>
              <a:rPr lang="en-US" sz="2400" b="0" dirty="0">
                <a:solidFill>
                  <a:srgbClr val="E27D0E"/>
                </a:solidFill>
                <a:latin typeface="Tahoma" pitchFamily="34" charset="0"/>
                <a:cs typeface="Arial" charset="0"/>
              </a:rPr>
              <a:t>   </a:t>
            </a:r>
            <a:br>
              <a:rPr lang="en-US" sz="2400" b="0" dirty="0">
                <a:solidFill>
                  <a:srgbClr val="E27D0E"/>
                </a:solidFill>
                <a:latin typeface="Tahoma" pitchFamily="34" charset="0"/>
                <a:cs typeface="Arial" charset="0"/>
              </a:rPr>
            </a:br>
            <a:r>
              <a:rPr lang="en-US" b="1" dirty="0">
                <a:solidFill>
                  <a:srgbClr val="CC9900"/>
                </a:solidFill>
                <a:cs typeface="Arial" charset="0"/>
              </a:rPr>
              <a:t>C.</a:t>
            </a:r>
            <a:r>
              <a:rPr lang="en-US" sz="4000" dirty="0">
                <a:solidFill>
                  <a:srgbClr val="CC9900"/>
                </a:solidFill>
                <a:cs typeface="Arial" charset="0"/>
              </a:rPr>
              <a:t>  Fall in price of CDs and </a:t>
            </a:r>
            <a:br>
              <a:rPr lang="en-US" sz="4000" dirty="0">
                <a:solidFill>
                  <a:srgbClr val="CC9900"/>
                </a:solidFill>
                <a:cs typeface="Arial" charset="0"/>
              </a:rPr>
            </a:br>
            <a:r>
              <a:rPr lang="en-US" sz="4000" dirty="0">
                <a:solidFill>
                  <a:srgbClr val="CC9900"/>
                </a:solidFill>
                <a:cs typeface="Arial" charset="0"/>
              </a:rPr>
              <a:t>      fall in cost of royalties</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idebar-yellow copy.png"/>
          <p:cNvPicPr>
            <a:picLocks noChangeAspect="1"/>
          </p:cNvPicPr>
          <p:nvPr/>
        </p:nvPicPr>
        <p:blipFill>
          <a:blip r:embed="rId3">
            <a:extLst>
              <a:ext uri="{BEBA8EAE-BF5A-486C-A8C5-ECC9F3942E4B}">
                <a14:imgProps xmlns:a14="http://schemas.microsoft.com/office/drawing/2010/main">
                  <a14:imgLayer r:embed="rId4">
                    <a14:imgEffect>
                      <a14:brightnessContrast bright="7000" contrast="25000"/>
                    </a14:imgEffect>
                  </a14:imgLayer>
                </a14:imgProps>
              </a:ext>
              <a:ext uri="{28A0092B-C50C-407E-A947-70E740481C1C}">
                <a14:useLocalDpi xmlns:a14="http://schemas.microsoft.com/office/drawing/2010/main" val="0"/>
              </a:ext>
            </a:extLst>
          </a:blip>
          <a:stretch>
            <a:fillRect/>
          </a:stretch>
        </p:blipFill>
        <p:spPr>
          <a:xfrm>
            <a:off x="1" y="0"/>
            <a:ext cx="304799" cy="6858000"/>
          </a:xfrm>
          <a:prstGeom prst="rect">
            <a:avLst/>
          </a:prstGeom>
        </p:spPr>
      </p:pic>
      <p:sp>
        <p:nvSpPr>
          <p:cNvPr id="6" name="Text Box 9"/>
          <p:cNvSpPr txBox="1">
            <a:spLocks noChangeArrowheads="1"/>
          </p:cNvSpPr>
          <p:nvPr/>
        </p:nvSpPr>
        <p:spPr bwMode="auto">
          <a:xfrm>
            <a:off x="1017588" y="2236788"/>
            <a:ext cx="7497762" cy="3925887"/>
          </a:xfrm>
          <a:prstGeom prst="rect">
            <a:avLst/>
          </a:prstGeom>
          <a:solidFill>
            <a:schemeClr val="bg1"/>
          </a:solidFill>
          <a:ln w="6350">
            <a:solidFill>
              <a:schemeClr val="tx1">
                <a:lumMod val="50000"/>
                <a:lumOff val="50000"/>
              </a:schemeClr>
            </a:solidFill>
            <a:miter lim="800000"/>
            <a:headEnd/>
            <a:tailEnd/>
          </a:ln>
          <a:effectLst>
            <a:outerShdw blurRad="38100" dist="63500" dir="2700000" algn="ctr" rotWithShape="0">
              <a:schemeClr val="tx1">
                <a:lumMod val="50000"/>
                <a:lumOff val="50000"/>
              </a:schemeClr>
            </a:outerShdw>
          </a:effectLst>
        </p:spPr>
        <p:txBody>
          <a:bodyPr lIns="137160" tIns="91440"/>
          <a:lstStyle/>
          <a:p>
            <a:pPr marL="568325" indent="-568325">
              <a:lnSpc>
                <a:spcPct val="105000"/>
              </a:lnSpc>
              <a:spcBef>
                <a:spcPct val="50000"/>
              </a:spcBef>
              <a:defRPr/>
            </a:pPr>
            <a:r>
              <a:rPr lang="en-US" sz="2600" b="1" u="sng" dirty="0">
                <a:latin typeface="Arial"/>
                <a:cs typeface="Arial"/>
              </a:rPr>
              <a:t>STEPS</a:t>
            </a:r>
            <a:endParaRPr lang="en-US" sz="2600" b="1" dirty="0">
              <a:latin typeface="Arial"/>
              <a:cs typeface="Arial"/>
            </a:endParaRPr>
          </a:p>
          <a:p>
            <a:pPr marL="568325" indent="-568325">
              <a:lnSpc>
                <a:spcPct val="105000"/>
              </a:lnSpc>
              <a:spcBef>
                <a:spcPct val="50000"/>
              </a:spcBef>
              <a:defRPr/>
            </a:pPr>
            <a:r>
              <a:rPr lang="en-US" sz="2600" dirty="0">
                <a:latin typeface="Arial"/>
                <a:cs typeface="Arial"/>
              </a:rPr>
              <a:t>1.	Both curves shift (see parts A &amp; B).</a:t>
            </a:r>
          </a:p>
          <a:p>
            <a:pPr marL="568325" indent="-568325">
              <a:lnSpc>
                <a:spcPct val="105000"/>
              </a:lnSpc>
              <a:spcBef>
                <a:spcPct val="50000"/>
              </a:spcBef>
              <a:defRPr/>
            </a:pPr>
            <a:r>
              <a:rPr lang="en-US" sz="2600" dirty="0">
                <a:latin typeface="Arial"/>
                <a:cs typeface="Arial"/>
              </a:rPr>
              <a:t>2.	</a:t>
            </a:r>
            <a:r>
              <a:rPr lang="en-US" sz="2600" b="1" i="1" dirty="0">
                <a:latin typeface="Arial"/>
                <a:cs typeface="Arial"/>
              </a:rPr>
              <a:t>D</a:t>
            </a:r>
            <a:r>
              <a:rPr lang="en-US" sz="2600" dirty="0">
                <a:latin typeface="Arial"/>
                <a:cs typeface="Arial"/>
              </a:rPr>
              <a:t> shifts left, </a:t>
            </a:r>
            <a:r>
              <a:rPr lang="en-US" sz="2600" b="1" i="1" dirty="0">
                <a:latin typeface="Arial"/>
                <a:cs typeface="Arial"/>
              </a:rPr>
              <a:t>S</a:t>
            </a:r>
            <a:r>
              <a:rPr lang="en-US" sz="2600" dirty="0">
                <a:latin typeface="Arial"/>
                <a:cs typeface="Arial"/>
              </a:rPr>
              <a:t> shifts right. </a:t>
            </a:r>
          </a:p>
          <a:p>
            <a:pPr marL="568325" indent="-568325">
              <a:lnSpc>
                <a:spcPct val="105000"/>
              </a:lnSpc>
              <a:spcBef>
                <a:spcPct val="50000"/>
              </a:spcBef>
              <a:defRPr/>
            </a:pPr>
            <a:r>
              <a:rPr lang="en-US" sz="2600" dirty="0">
                <a:latin typeface="Arial"/>
                <a:cs typeface="Arial"/>
              </a:rPr>
              <a:t>3.	</a:t>
            </a:r>
            <a:r>
              <a:rPr lang="en-US" sz="2600" b="1" i="1" dirty="0">
                <a:latin typeface="Arial"/>
                <a:cs typeface="Arial"/>
              </a:rPr>
              <a:t>P</a:t>
            </a:r>
            <a:r>
              <a:rPr lang="en-US" sz="2600" dirty="0">
                <a:latin typeface="Arial"/>
                <a:cs typeface="Arial"/>
              </a:rPr>
              <a:t>  falls.</a:t>
            </a:r>
          </a:p>
          <a:p>
            <a:pPr marL="568325" indent="-568325">
              <a:lnSpc>
                <a:spcPct val="105000"/>
              </a:lnSpc>
              <a:spcBef>
                <a:spcPct val="20000"/>
              </a:spcBef>
              <a:defRPr/>
            </a:pPr>
            <a:r>
              <a:rPr lang="en-US" sz="2600" dirty="0">
                <a:latin typeface="Arial"/>
                <a:cs typeface="Arial"/>
              </a:rPr>
              <a:t>	Effect on </a:t>
            </a:r>
            <a:r>
              <a:rPr lang="en-US" sz="2600" b="1" i="1" dirty="0">
                <a:latin typeface="Arial"/>
                <a:cs typeface="Arial"/>
              </a:rPr>
              <a:t>Q</a:t>
            </a:r>
            <a:r>
              <a:rPr lang="en-US" sz="2600" dirty="0">
                <a:latin typeface="Arial"/>
                <a:cs typeface="Arial"/>
              </a:rPr>
              <a:t> is ambiguous:  </a:t>
            </a:r>
            <a:br>
              <a:rPr lang="en-US" sz="2600" dirty="0">
                <a:latin typeface="Arial"/>
                <a:cs typeface="Arial"/>
              </a:rPr>
            </a:br>
            <a:r>
              <a:rPr lang="en-US" sz="2600" dirty="0">
                <a:latin typeface="Arial"/>
                <a:cs typeface="Arial"/>
              </a:rPr>
              <a:t>   the fall in demand reduces </a:t>
            </a:r>
            <a:r>
              <a:rPr lang="en-US" sz="2600" b="1" i="1" dirty="0">
                <a:latin typeface="Arial"/>
                <a:cs typeface="Arial"/>
              </a:rPr>
              <a:t>Q</a:t>
            </a:r>
            <a:r>
              <a:rPr lang="en-US" sz="2600" dirty="0">
                <a:latin typeface="Arial"/>
                <a:cs typeface="Arial"/>
              </a:rPr>
              <a:t>, </a:t>
            </a:r>
            <a:br>
              <a:rPr lang="en-US" sz="2600" dirty="0">
                <a:latin typeface="Arial"/>
                <a:cs typeface="Arial"/>
              </a:rPr>
            </a:br>
            <a:r>
              <a:rPr lang="en-US" sz="2600" dirty="0">
                <a:latin typeface="Arial"/>
                <a:cs typeface="Arial"/>
              </a:rPr>
              <a:t>   the increase in supply increases </a:t>
            </a:r>
            <a:r>
              <a:rPr lang="en-US" sz="2600" b="1" i="1" dirty="0">
                <a:latin typeface="Arial"/>
                <a:cs typeface="Arial"/>
              </a:rPr>
              <a:t>Q</a:t>
            </a:r>
            <a:r>
              <a:rPr lang="en-US" sz="2600" dirty="0">
                <a:latin typeface="Arial"/>
                <a:cs typeface="Arial"/>
              </a:rPr>
              <a:t>.  </a:t>
            </a:r>
            <a:endParaRPr lang="en-US" sz="2600" u="sng" dirty="0">
              <a:latin typeface="Arial"/>
              <a:cs typeface="Arial"/>
            </a:endParaRPr>
          </a:p>
        </p:txBody>
      </p:sp>
    </p:spTree>
    <p:extLst>
      <p:ext uri="{BB962C8B-B14F-4D97-AF65-F5344CB8AC3E}">
        <p14:creationId xmlns:p14="http://schemas.microsoft.com/office/powerpoint/2010/main" val="1811851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left)">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left)">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4" name="Rectangle 2"/>
          <p:cNvSpPr>
            <a:spLocks noGrp="1" noChangeArrowheads="1"/>
          </p:cNvSpPr>
          <p:nvPr>
            <p:ph type="title"/>
          </p:nvPr>
        </p:nvSpPr>
        <p:spPr/>
        <p:txBody>
          <a:bodyPr>
            <a:normAutofit fontScale="90000"/>
          </a:bodyPr>
          <a:lstStyle/>
          <a:p>
            <a:pPr eaLnBrk="1" hangingPunct="1"/>
            <a:r>
              <a:rPr lang="en-US" sz="3400" b="1" dirty="0"/>
              <a:t>CONCLUSION:</a:t>
            </a:r>
            <a:r>
              <a:rPr lang="en-US" sz="3400" dirty="0"/>
              <a:t>  </a:t>
            </a:r>
            <a:br>
              <a:rPr lang="en-US" sz="3400" dirty="0"/>
            </a:br>
            <a:r>
              <a:rPr lang="en-US" sz="4000" dirty="0"/>
              <a:t>How Prices Allocate Resources</a:t>
            </a:r>
          </a:p>
        </p:txBody>
      </p:sp>
      <p:sp>
        <p:nvSpPr>
          <p:cNvPr id="164867" name="Rectangle 3"/>
          <p:cNvSpPr>
            <a:spLocks noGrp="1" noChangeArrowheads="1"/>
          </p:cNvSpPr>
          <p:nvPr>
            <p:ph idx="1"/>
          </p:nvPr>
        </p:nvSpPr>
        <p:spPr>
          <a:xfrm>
            <a:off x="457200" y="1365955"/>
            <a:ext cx="8229600" cy="4495800"/>
          </a:xfrm>
        </p:spPr>
        <p:txBody>
          <a:bodyPr/>
          <a:lstStyle/>
          <a:p>
            <a:pPr eaLnBrk="1" hangingPunct="1"/>
            <a:r>
              <a:rPr lang="en-US" dirty="0"/>
              <a:t>One of the Ten Principles from Chapter 1:</a:t>
            </a:r>
            <a:br>
              <a:rPr lang="en-US" dirty="0"/>
            </a:br>
            <a:r>
              <a:rPr lang="en-US" dirty="0"/>
              <a:t>    </a:t>
            </a:r>
            <a:r>
              <a:rPr lang="en-US" dirty="0">
                <a:solidFill>
                  <a:srgbClr val="996633"/>
                </a:solidFill>
              </a:rPr>
              <a:t> </a:t>
            </a:r>
            <a:r>
              <a:rPr lang="en-US" b="1" i="1" dirty="0">
                <a:solidFill>
                  <a:srgbClr val="996633"/>
                </a:solidFill>
              </a:rPr>
              <a:t>Markets are usually a good way </a:t>
            </a:r>
            <a:br>
              <a:rPr lang="en-US" b="1" i="1" dirty="0">
                <a:solidFill>
                  <a:srgbClr val="996633"/>
                </a:solidFill>
              </a:rPr>
            </a:br>
            <a:r>
              <a:rPr lang="en-US" b="1" i="1" dirty="0">
                <a:solidFill>
                  <a:srgbClr val="996633"/>
                </a:solidFill>
              </a:rPr>
              <a:t>     to organize economic activity.</a:t>
            </a:r>
            <a:r>
              <a:rPr lang="en-US" i="1" dirty="0">
                <a:solidFill>
                  <a:srgbClr val="996633"/>
                </a:solidFill>
              </a:rPr>
              <a:t> </a:t>
            </a:r>
          </a:p>
          <a:p>
            <a:r>
              <a:rPr lang="en-US" dirty="0">
                <a:cs typeface="Arial" charset="0"/>
              </a:rPr>
              <a:t>In market economies, prices adjust to balance supply and demand.  These equilibrium prices are the signals that guide economic decisions and thereby allocate scarce resources.  </a:t>
            </a:r>
          </a:p>
        </p:txBody>
      </p:sp>
    </p:spTree>
    <p:extLst>
      <p:ext uri="{BB962C8B-B14F-4D97-AF65-F5344CB8AC3E}">
        <p14:creationId xmlns:p14="http://schemas.microsoft.com/office/powerpoint/2010/main" val="13165081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wipe(left)">
                                      <p:cBhvr>
                                        <p:cTn id="7" dur="500"/>
                                        <p:tgtEl>
                                          <p:spTgt spid="164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67">
                                            <p:txEl>
                                              <p:pRg st="1" end="1"/>
                                            </p:txEl>
                                          </p:spTgt>
                                        </p:tgtEl>
                                        <p:attrNameLst>
                                          <p:attrName>style.visibility</p:attrName>
                                        </p:attrNameLst>
                                      </p:cBhvr>
                                      <p:to>
                                        <p:strVal val="visible"/>
                                      </p:to>
                                    </p:set>
                                    <p:animEffect transition="in" filter="wipe(left)">
                                      <p:cBhvr>
                                        <p:cTn id="12" dur="500"/>
                                        <p:tgtEl>
                                          <p:spTgt spid="164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build="p" bldLvl="5"/>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alpha val="80000"/>
          </a:schemeClr>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88912"/>
            <a:ext cx="8458200" cy="725488"/>
          </a:xfrm>
          <a:noFill/>
        </p:spPr>
        <p:txBody>
          <a:bodyPr bIns="0" anchor="b">
            <a:noAutofit/>
          </a:bodyPr>
          <a:lstStyle/>
          <a:p>
            <a:pPr algn="l" eaLnBrk="1" hangingPunct="1">
              <a:lnSpc>
                <a:spcPct val="105000"/>
              </a:lnSpc>
              <a:defRPr/>
            </a:pPr>
            <a:r>
              <a:rPr lang="en-US" sz="3600" kern="0" spc="200" dirty="0">
                <a:solidFill>
                  <a:srgbClr val="008000"/>
                </a:solidFill>
                <a:latin typeface="Arial" pitchFamily="34" charset="0"/>
                <a:cs typeface="Arial" pitchFamily="34" charset="0"/>
              </a:rPr>
              <a:t>Summary</a:t>
            </a:r>
          </a:p>
        </p:txBody>
      </p:sp>
      <p:sp>
        <p:nvSpPr>
          <p:cNvPr id="36" name="Content Placeholder 2"/>
          <p:cNvSpPr>
            <a:spLocks noGrp="1"/>
          </p:cNvSpPr>
          <p:nvPr>
            <p:ph idx="1"/>
          </p:nvPr>
        </p:nvSpPr>
        <p:spPr>
          <a:xfrm>
            <a:off x="457200" y="1295400"/>
            <a:ext cx="8229600" cy="5181600"/>
          </a:xfrm>
        </p:spPr>
        <p:txBody>
          <a:bodyPr>
            <a:normAutofit/>
          </a:bodyPr>
          <a:lstStyle/>
          <a:p>
            <a:pPr>
              <a:spcBef>
                <a:spcPts val="1500"/>
              </a:spcBef>
              <a:buClr>
                <a:schemeClr val="accent1">
                  <a:lumMod val="75000"/>
                </a:schemeClr>
              </a:buClr>
              <a:buSzPct val="120000"/>
              <a:buFont typeface="Arial" pitchFamily="34" charset="0"/>
              <a:buChar char="•"/>
            </a:pPr>
            <a:r>
              <a:rPr lang="en-US" dirty="0"/>
              <a:t>A competitive market has many buyers and sellers, each of whom has little or no influence </a:t>
            </a:r>
            <a:br>
              <a:rPr lang="en-US" dirty="0"/>
            </a:br>
            <a:r>
              <a:rPr lang="en-US" dirty="0"/>
              <a:t>on the market price. </a:t>
            </a:r>
          </a:p>
          <a:p>
            <a:pPr>
              <a:spcBef>
                <a:spcPts val="1500"/>
              </a:spcBef>
              <a:buClr>
                <a:schemeClr val="accent1">
                  <a:lumMod val="75000"/>
                </a:schemeClr>
              </a:buClr>
              <a:buSzPct val="120000"/>
              <a:buFont typeface="Arial" pitchFamily="34" charset="0"/>
              <a:buChar char="•"/>
            </a:pPr>
            <a:r>
              <a:rPr lang="en-US" dirty="0"/>
              <a:t>Economists use the supply and demand model to analyze competitive markets.  </a:t>
            </a:r>
          </a:p>
          <a:p>
            <a:pPr>
              <a:spcBef>
                <a:spcPts val="1500"/>
              </a:spcBef>
              <a:buClr>
                <a:schemeClr val="accent1">
                  <a:lumMod val="75000"/>
                </a:schemeClr>
              </a:buClr>
              <a:buSzPct val="120000"/>
              <a:buFont typeface="Arial" pitchFamily="34" charset="0"/>
              <a:buChar char="•"/>
            </a:pPr>
            <a:r>
              <a:rPr lang="en-US" dirty="0"/>
              <a:t>The downward-sloping demand curve reflects the law of demand, which states that the quantity buyers demand of a good depends negatively on the good’s price.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b="0" i="1" dirty="0">
                <a:solidFill>
                  <a:srgbClr val="777777"/>
                </a:solidFill>
                <a:latin typeface="Times New Roman" pitchFamily="18" charset="0"/>
                <a:cs typeface="Times New Roman" pitchFamily="18" charset="0"/>
              </a:rPr>
              <a:t>© 2015 </a:t>
            </a:r>
            <a:r>
              <a:rPr lang="en-US" sz="800" b="0" i="1" dirty="0" err="1">
                <a:solidFill>
                  <a:srgbClr val="777777"/>
                </a:solidFill>
                <a:latin typeface="Times New Roman" pitchFamily="18" charset="0"/>
                <a:cs typeface="Times New Roman" pitchFamily="18" charset="0"/>
              </a:rPr>
              <a:t>Cengage</a:t>
            </a:r>
            <a:r>
              <a:rPr lang="en-US" sz="800" b="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b="0" i="1" dirty="0">
              <a:solidFill>
                <a:srgbClr val="777777"/>
              </a:solidFill>
              <a:latin typeface="Times New Roman" pitchFamily="18" charset="0"/>
              <a:ea typeface="Verdana" pitchFamily="34" charset="0"/>
              <a:cs typeface="Times New Roman" pitchFamily="18" charset="0"/>
            </a:endParaRPr>
          </a:p>
        </p:txBody>
      </p:sp>
      <p:pic>
        <p:nvPicPr>
          <p:cNvPr id="2" name="Picture 1" descr="Screen Shot 2013-09-29 at 9.52.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700"/>
            <a:ext cx="304800" cy="6870700"/>
          </a:xfrm>
          <a:prstGeom prst="rect">
            <a:avLst/>
          </a:prstGeom>
        </p:spPr>
      </p:pic>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alpha val="80000"/>
          </a:schemeClr>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88912"/>
            <a:ext cx="8458200" cy="725488"/>
          </a:xfrm>
          <a:noFill/>
        </p:spPr>
        <p:txBody>
          <a:bodyPr bIns="0" anchor="b">
            <a:noAutofit/>
          </a:bodyPr>
          <a:lstStyle/>
          <a:p>
            <a:pPr algn="l" eaLnBrk="1" hangingPunct="1">
              <a:lnSpc>
                <a:spcPct val="105000"/>
              </a:lnSpc>
              <a:defRPr/>
            </a:pPr>
            <a:r>
              <a:rPr lang="en-US" sz="3600" kern="0" spc="200" dirty="0">
                <a:solidFill>
                  <a:srgbClr val="008000"/>
                </a:solidFill>
                <a:latin typeface="Arial" pitchFamily="34" charset="0"/>
                <a:cs typeface="Arial" pitchFamily="34" charset="0"/>
              </a:rPr>
              <a:t>Summary</a:t>
            </a:r>
          </a:p>
        </p:txBody>
      </p:sp>
      <p:sp>
        <p:nvSpPr>
          <p:cNvPr id="36" name="Content Placeholder 2"/>
          <p:cNvSpPr>
            <a:spLocks noGrp="1"/>
          </p:cNvSpPr>
          <p:nvPr>
            <p:ph idx="1"/>
          </p:nvPr>
        </p:nvSpPr>
        <p:spPr>
          <a:xfrm>
            <a:off x="457200" y="1295400"/>
            <a:ext cx="8334022" cy="5181600"/>
          </a:xfrm>
        </p:spPr>
        <p:txBody>
          <a:bodyPr>
            <a:normAutofit fontScale="92500"/>
          </a:bodyPr>
          <a:lstStyle/>
          <a:p>
            <a:pPr>
              <a:spcBef>
                <a:spcPts val="1500"/>
              </a:spcBef>
              <a:buClr>
                <a:schemeClr val="accent1">
                  <a:lumMod val="75000"/>
                </a:schemeClr>
              </a:buClr>
              <a:buSzPct val="120000"/>
              <a:buFont typeface="Arial" pitchFamily="34" charset="0"/>
              <a:buChar char="•"/>
            </a:pPr>
            <a:r>
              <a:rPr lang="en-US" dirty="0"/>
              <a:t>Besides price, demand depends on buyers’ incomes, tastes, expectations, the prices of substitutes and complements, and number of buyers.  </a:t>
            </a:r>
            <a:br>
              <a:rPr lang="en-US" dirty="0"/>
            </a:br>
            <a:r>
              <a:rPr lang="en-US" dirty="0"/>
              <a:t>If one of these factors changes, the </a:t>
            </a:r>
            <a:r>
              <a:rPr lang="en-US" b="1" i="1" dirty="0"/>
              <a:t>D</a:t>
            </a:r>
            <a:r>
              <a:rPr lang="en-US" dirty="0"/>
              <a:t> curve shifts. </a:t>
            </a:r>
          </a:p>
          <a:p>
            <a:pPr>
              <a:spcBef>
                <a:spcPts val="1500"/>
              </a:spcBef>
              <a:buClr>
                <a:schemeClr val="accent1">
                  <a:lumMod val="75000"/>
                </a:schemeClr>
              </a:buClr>
              <a:buSzPct val="120000"/>
              <a:buFont typeface="Arial" pitchFamily="34" charset="0"/>
              <a:buChar char="•"/>
            </a:pPr>
            <a:r>
              <a:rPr lang="en-US" dirty="0"/>
              <a:t>The upward-sloping supply curve reflects the Law of Supply, which states that the quantity sellers supply depends positively on the good’s price. </a:t>
            </a:r>
          </a:p>
          <a:p>
            <a:pPr>
              <a:spcBef>
                <a:spcPts val="1500"/>
              </a:spcBef>
              <a:buClr>
                <a:schemeClr val="accent1">
                  <a:lumMod val="75000"/>
                </a:schemeClr>
              </a:buClr>
              <a:buSzPct val="120000"/>
              <a:buFont typeface="Arial" pitchFamily="34" charset="0"/>
              <a:buChar char="•"/>
            </a:pPr>
            <a:r>
              <a:rPr lang="en-US" dirty="0"/>
              <a:t>Other determinants of supply include input prices, technology, expectations, and the # of sellers.  Changes in these factors shift the </a:t>
            </a:r>
            <a:r>
              <a:rPr lang="en-US" b="1" i="1" dirty="0"/>
              <a:t>S</a:t>
            </a:r>
            <a:r>
              <a:rPr lang="en-US" dirty="0"/>
              <a:t> curve. </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b="0" i="1" dirty="0">
                <a:solidFill>
                  <a:srgbClr val="777777"/>
                </a:solidFill>
                <a:latin typeface="Times New Roman" pitchFamily="18" charset="0"/>
                <a:cs typeface="Times New Roman" pitchFamily="18" charset="0"/>
              </a:rPr>
              <a:t>© 2015 </a:t>
            </a:r>
            <a:r>
              <a:rPr lang="en-US" sz="800" b="0" i="1" dirty="0" err="1">
                <a:solidFill>
                  <a:srgbClr val="777777"/>
                </a:solidFill>
                <a:latin typeface="Times New Roman" pitchFamily="18" charset="0"/>
                <a:cs typeface="Times New Roman" pitchFamily="18" charset="0"/>
              </a:rPr>
              <a:t>Cengage</a:t>
            </a:r>
            <a:r>
              <a:rPr lang="en-US" sz="800" b="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b="0" i="1" dirty="0">
              <a:solidFill>
                <a:srgbClr val="777777"/>
              </a:solidFill>
              <a:latin typeface="Times New Roman" pitchFamily="18" charset="0"/>
              <a:ea typeface="Verdana" pitchFamily="34" charset="0"/>
              <a:cs typeface="Times New Roman" pitchFamily="18" charset="0"/>
            </a:endParaRPr>
          </a:p>
        </p:txBody>
      </p:sp>
      <p:pic>
        <p:nvPicPr>
          <p:cNvPr id="2" name="Picture 1" descr="Screen Shot 2013-09-29 at 9.52.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700"/>
            <a:ext cx="304800" cy="6870700"/>
          </a:xfrm>
          <a:prstGeom prst="rect">
            <a:avLst/>
          </a:prstGeom>
        </p:spPr>
      </p:pic>
    </p:spTree>
    <p:extLst>
      <p:ext uri="{BB962C8B-B14F-4D97-AF65-F5344CB8AC3E}">
        <p14:creationId xmlns:p14="http://schemas.microsoft.com/office/powerpoint/2010/main" val="3610208821"/>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alpha val="80000"/>
          </a:schemeClr>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88912"/>
            <a:ext cx="8458200" cy="725488"/>
          </a:xfrm>
          <a:noFill/>
        </p:spPr>
        <p:txBody>
          <a:bodyPr bIns="0" anchor="b">
            <a:noAutofit/>
          </a:bodyPr>
          <a:lstStyle/>
          <a:p>
            <a:pPr algn="l" eaLnBrk="1" hangingPunct="1">
              <a:lnSpc>
                <a:spcPct val="105000"/>
              </a:lnSpc>
              <a:defRPr/>
            </a:pPr>
            <a:r>
              <a:rPr lang="en-US" sz="3600" kern="0" spc="200" dirty="0">
                <a:solidFill>
                  <a:srgbClr val="008000"/>
                </a:solidFill>
                <a:latin typeface="Arial" pitchFamily="34" charset="0"/>
                <a:cs typeface="Arial" pitchFamily="34" charset="0"/>
              </a:rPr>
              <a:t>Summary</a:t>
            </a:r>
          </a:p>
        </p:txBody>
      </p:sp>
      <p:sp>
        <p:nvSpPr>
          <p:cNvPr id="36" name="Content Placeholder 2"/>
          <p:cNvSpPr>
            <a:spLocks noGrp="1"/>
          </p:cNvSpPr>
          <p:nvPr>
            <p:ph idx="1"/>
          </p:nvPr>
        </p:nvSpPr>
        <p:spPr>
          <a:xfrm>
            <a:off x="457200" y="1295400"/>
            <a:ext cx="8229600" cy="5181600"/>
          </a:xfrm>
        </p:spPr>
        <p:txBody>
          <a:bodyPr>
            <a:normAutofit/>
          </a:bodyPr>
          <a:lstStyle/>
          <a:p>
            <a:pPr>
              <a:spcBef>
                <a:spcPts val="1500"/>
              </a:spcBef>
              <a:buClr>
                <a:schemeClr val="accent1">
                  <a:lumMod val="75000"/>
                </a:schemeClr>
              </a:buClr>
              <a:buSzPct val="120000"/>
              <a:buFont typeface="Arial" pitchFamily="34" charset="0"/>
              <a:buChar char="•"/>
            </a:pPr>
            <a:r>
              <a:rPr lang="en-US" dirty="0"/>
              <a:t>The intersection of </a:t>
            </a:r>
            <a:r>
              <a:rPr lang="en-US" b="1" i="1" dirty="0"/>
              <a:t>S</a:t>
            </a:r>
            <a:r>
              <a:rPr lang="en-US" dirty="0"/>
              <a:t> and </a:t>
            </a:r>
            <a:r>
              <a:rPr lang="en-US" b="1" i="1" dirty="0"/>
              <a:t>D</a:t>
            </a:r>
            <a:r>
              <a:rPr lang="en-US" dirty="0"/>
              <a:t> curves determines the market equilibrium.  At the equilibrium price, quantity supplied equals quantity demanded.  </a:t>
            </a:r>
          </a:p>
          <a:p>
            <a:pPr>
              <a:spcBef>
                <a:spcPts val="1500"/>
              </a:spcBef>
              <a:buClr>
                <a:schemeClr val="accent1">
                  <a:lumMod val="75000"/>
                </a:schemeClr>
              </a:buClr>
              <a:buSzPct val="120000"/>
              <a:buFont typeface="Arial" pitchFamily="34" charset="0"/>
              <a:buChar char="•"/>
            </a:pPr>
            <a:r>
              <a:rPr lang="en-US" dirty="0"/>
              <a:t>If the market price is above equilibrium, </a:t>
            </a:r>
            <a:br>
              <a:rPr lang="en-US" dirty="0"/>
            </a:br>
            <a:r>
              <a:rPr lang="en-US" dirty="0"/>
              <a:t>a surplus results, which causes the price to fall.  </a:t>
            </a:r>
            <a:br>
              <a:rPr lang="en-US" dirty="0"/>
            </a:br>
            <a:r>
              <a:rPr lang="en-US" dirty="0"/>
              <a:t>If the market price is below equilibrium, </a:t>
            </a:r>
            <a:br>
              <a:rPr lang="en-US" dirty="0"/>
            </a:br>
            <a:r>
              <a:rPr lang="en-US" dirty="0"/>
              <a:t>a shortage results, causing the price to rise.</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creen Shot 2013-09-29 at 9.52.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700"/>
            <a:ext cx="304800" cy="6870700"/>
          </a:xfrm>
          <a:prstGeom prst="rect">
            <a:avLst/>
          </a:prstGeom>
        </p:spPr>
      </p:pic>
    </p:spTree>
    <p:extLst>
      <p:ext uri="{BB962C8B-B14F-4D97-AF65-F5344CB8AC3E}">
        <p14:creationId xmlns:p14="http://schemas.microsoft.com/office/powerpoint/2010/main" val="3010420835"/>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alpha val="80000"/>
          </a:schemeClr>
        </a:solidFill>
        <a:effectLst/>
      </p:bgPr>
    </p:bg>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533400" y="188912"/>
            <a:ext cx="8458200" cy="725488"/>
          </a:xfrm>
          <a:noFill/>
        </p:spPr>
        <p:txBody>
          <a:bodyPr bIns="0" anchor="b">
            <a:noAutofit/>
          </a:bodyPr>
          <a:lstStyle/>
          <a:p>
            <a:pPr algn="l" eaLnBrk="1" hangingPunct="1">
              <a:lnSpc>
                <a:spcPct val="105000"/>
              </a:lnSpc>
              <a:defRPr/>
            </a:pPr>
            <a:r>
              <a:rPr lang="en-US" sz="3600" kern="0" spc="200" dirty="0">
                <a:solidFill>
                  <a:srgbClr val="008000"/>
                </a:solidFill>
                <a:latin typeface="Arial" pitchFamily="34" charset="0"/>
                <a:cs typeface="Arial" pitchFamily="34" charset="0"/>
              </a:rPr>
              <a:t>Summary</a:t>
            </a:r>
          </a:p>
        </p:txBody>
      </p:sp>
      <p:sp>
        <p:nvSpPr>
          <p:cNvPr id="36" name="Content Placeholder 2"/>
          <p:cNvSpPr>
            <a:spLocks noGrp="1"/>
          </p:cNvSpPr>
          <p:nvPr>
            <p:ph idx="1"/>
          </p:nvPr>
        </p:nvSpPr>
        <p:spPr>
          <a:xfrm>
            <a:off x="457200" y="1295400"/>
            <a:ext cx="8229600" cy="5181600"/>
          </a:xfrm>
        </p:spPr>
        <p:txBody>
          <a:bodyPr>
            <a:normAutofit/>
          </a:bodyPr>
          <a:lstStyle/>
          <a:p>
            <a:pPr>
              <a:spcBef>
                <a:spcPts val="1500"/>
              </a:spcBef>
              <a:buClr>
                <a:schemeClr val="accent1">
                  <a:lumMod val="75000"/>
                </a:schemeClr>
              </a:buClr>
              <a:buSzPct val="120000"/>
              <a:buFont typeface="Arial" pitchFamily="34" charset="0"/>
              <a:buChar char="•"/>
            </a:pPr>
            <a:r>
              <a:rPr lang="en-US" dirty="0"/>
              <a:t>We can use the supply-demand diagram to analyze the effects of any event on a market:</a:t>
            </a:r>
            <a:br>
              <a:rPr lang="en-US" dirty="0"/>
            </a:br>
            <a:r>
              <a:rPr lang="en-US" dirty="0"/>
              <a:t>First, determine whether the event shifts one or both curves.  Second, determine the direction of the shifts.  Third, compare the new equilibrium to the initial one.  </a:t>
            </a:r>
          </a:p>
          <a:p>
            <a:pPr>
              <a:spcBef>
                <a:spcPts val="1500"/>
              </a:spcBef>
              <a:buClr>
                <a:schemeClr val="accent1">
                  <a:lumMod val="75000"/>
                </a:schemeClr>
              </a:buClr>
              <a:buSzPct val="120000"/>
              <a:buFont typeface="Arial" pitchFamily="34" charset="0"/>
              <a:buChar char="•"/>
            </a:pPr>
            <a:r>
              <a:rPr lang="en-US" dirty="0"/>
              <a:t>In market economies, prices are the signals that guide economic decisions and allocate scarce resources. </a:t>
            </a:r>
          </a:p>
        </p:txBody>
      </p:sp>
      <p:sp>
        <p:nvSpPr>
          <p:cNvPr id="5" name="TextBox 4"/>
          <p:cNvSpPr txBox="1"/>
          <p:nvPr/>
        </p:nvSpPr>
        <p:spPr>
          <a:xfrm>
            <a:off x="304800" y="6500422"/>
            <a:ext cx="5649433" cy="338554"/>
          </a:xfrm>
          <a:prstGeom prst="rect">
            <a:avLst/>
          </a:prstGeom>
          <a:noFill/>
        </p:spPr>
        <p:txBody>
          <a:bodyPr wrap="square" rtlCol="0">
            <a:spAutoFit/>
          </a:bodyPr>
          <a:lstStyle/>
          <a:p>
            <a:r>
              <a:rPr lang="en-US" sz="800" i="1" dirty="0">
                <a:solidFill>
                  <a:srgbClr val="777777"/>
                </a:solidFill>
                <a:latin typeface="Times New Roman" pitchFamily="18" charset="0"/>
                <a:cs typeface="Times New Roman" pitchFamily="18" charset="0"/>
              </a:rPr>
              <a:t>© 2015 </a:t>
            </a:r>
            <a:r>
              <a:rPr lang="en-US" sz="800" i="1" dirty="0" err="1">
                <a:solidFill>
                  <a:srgbClr val="777777"/>
                </a:solidFill>
                <a:latin typeface="Times New Roman" pitchFamily="18" charset="0"/>
                <a:cs typeface="Times New Roman" pitchFamily="18" charset="0"/>
              </a:rPr>
              <a:t>Cengage</a:t>
            </a:r>
            <a:r>
              <a:rPr lang="en-US" sz="800" i="1" dirty="0">
                <a:solidFill>
                  <a:srgbClr val="777777"/>
                </a:solidFill>
                <a:latin typeface="Times New Roman" pitchFamily="18" charset="0"/>
                <a:cs typeface="Times New Roman" pitchFamily="18" charset="0"/>
              </a:rPr>
              <a:t> Learning. All Rights Reserved. May not be copied, scanned, or duplicated, in whole or in part, except for use as permitted in a license distributed with a certain product or service or otherwise on a password-protected website for classroom use.</a:t>
            </a:r>
            <a:endParaRPr lang="en-US" sz="800" i="1" dirty="0">
              <a:solidFill>
                <a:srgbClr val="777777"/>
              </a:solidFill>
              <a:latin typeface="Times New Roman" pitchFamily="18" charset="0"/>
              <a:ea typeface="Verdana" pitchFamily="34" charset="0"/>
              <a:cs typeface="Times New Roman" pitchFamily="18" charset="0"/>
            </a:endParaRPr>
          </a:p>
        </p:txBody>
      </p:sp>
      <p:pic>
        <p:nvPicPr>
          <p:cNvPr id="2" name="Picture 1" descr="Screen Shot 2013-09-29 at 9.52.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700"/>
            <a:ext cx="304800" cy="6870700"/>
          </a:xfrm>
          <a:prstGeom prst="rect">
            <a:avLst/>
          </a:prstGeom>
        </p:spPr>
      </p:pic>
    </p:spTree>
    <p:extLst>
      <p:ext uri="{BB962C8B-B14F-4D97-AF65-F5344CB8AC3E}">
        <p14:creationId xmlns:p14="http://schemas.microsoft.com/office/powerpoint/2010/main" val="301042083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1476</TotalTime>
  <Words>6626</Words>
  <Application>Microsoft Office PowerPoint</Application>
  <PresentationFormat>On-screen Show (4:3)</PresentationFormat>
  <Paragraphs>914</Paragraphs>
  <Slides>67</Slides>
  <Notes>63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77" baseType="lpstr">
      <vt:lpstr>Arial</vt:lpstr>
      <vt:lpstr>Arial Narrow</vt:lpstr>
      <vt:lpstr>Book Antiqua</vt:lpstr>
      <vt:lpstr>Calibri</vt:lpstr>
      <vt:lpstr>Cambria Math</vt:lpstr>
      <vt:lpstr>Tahoma</vt:lpstr>
      <vt:lpstr>Times New Roman</vt:lpstr>
      <vt:lpstr>Wingdings</vt:lpstr>
      <vt:lpstr>Office Theme</vt:lpstr>
      <vt:lpstr>Worksheet</vt:lpstr>
      <vt:lpstr>PowerPoint Presentation</vt:lpstr>
      <vt:lpstr>In this chapter,  look for the answers to these questions</vt:lpstr>
      <vt:lpstr>PowerPoint Presentation</vt:lpstr>
      <vt:lpstr>Markets and Competition</vt:lpstr>
      <vt:lpstr>Demand</vt:lpstr>
      <vt:lpstr>The Demand Schedule</vt:lpstr>
      <vt:lpstr>Helen’s Demand Schedule &amp; Curve</vt:lpstr>
      <vt:lpstr>Market Demand versus Individual Demand</vt:lpstr>
      <vt:lpstr>The Market Demand Curve for Lattes</vt:lpstr>
      <vt:lpstr>Demand Curve Shifters</vt:lpstr>
      <vt:lpstr>Demand Curve Shifters:  # of Buyers</vt:lpstr>
      <vt:lpstr>Demand Curve Shifters:  # of Buyers</vt:lpstr>
      <vt:lpstr>Demand Curve Shifters:  Income</vt:lpstr>
      <vt:lpstr>Demand Curve Shifters:  Prices of  Related Goods</vt:lpstr>
      <vt:lpstr>Demand Curve Shifters:  Prices of  Related Goods</vt:lpstr>
      <vt:lpstr>Demand Curve Shifters:  Tastes</vt:lpstr>
      <vt:lpstr>Demand Curve Shifters:  Expectations</vt:lpstr>
      <vt:lpstr>Summary:  Variables That Influence Buyers</vt:lpstr>
      <vt:lpstr>ACTIVE LEARNING   1    Demand curve</vt:lpstr>
      <vt:lpstr>ACTIVE LEARNING   1    A.  Price of iPods falls</vt:lpstr>
      <vt:lpstr>ACTIVE LEARNING   1    B.  Price of music downloads falls</vt:lpstr>
      <vt:lpstr>ACTIVE LEARNING   1    C.  Price of CDs falls</vt:lpstr>
      <vt:lpstr>PowerPoint Presentation</vt:lpstr>
      <vt:lpstr>Supply</vt:lpstr>
      <vt:lpstr>The Supply Schedule</vt:lpstr>
      <vt:lpstr>Starbucks’ Supply Schedule &amp; Curve</vt:lpstr>
      <vt:lpstr>Market Supply versus Individual Supply</vt:lpstr>
      <vt:lpstr>The Market Supply Curve</vt:lpstr>
      <vt:lpstr>Supply Curve Shifters</vt:lpstr>
      <vt:lpstr>Supply Curve Shifters:  Input Prices</vt:lpstr>
      <vt:lpstr>Supply Curve Shifters:  Input Prices</vt:lpstr>
      <vt:lpstr>Supply Curve Shifters:  Technology</vt:lpstr>
      <vt:lpstr>Supply Curve Shifters:  # of Sellers  </vt:lpstr>
      <vt:lpstr>Supply Curve Shifters:  Expectations </vt:lpstr>
      <vt:lpstr>Summary:  Variables that Influence Sellers</vt:lpstr>
      <vt:lpstr>ACTIVE LEARNING   2    Supply curve</vt:lpstr>
      <vt:lpstr>ACTIVE LEARNING   2    A.  Fall in price of tax return software</vt:lpstr>
      <vt:lpstr>ACTIVE LEARNING   2    B.  Fall in cost of producing software</vt:lpstr>
      <vt:lpstr>ACTIVE LEARNING   2    C.  Professional preparers raise their price</vt:lpstr>
      <vt:lpstr>PowerPoint Presentation</vt:lpstr>
      <vt:lpstr>Supply and Demand Together</vt:lpstr>
      <vt:lpstr>Equilibrium price:</vt:lpstr>
      <vt:lpstr>Equilibrium quantity:</vt:lpstr>
      <vt:lpstr>Surplus (a.k.a. excess supply):</vt:lpstr>
      <vt:lpstr>Surplus (a.k.a. excess supply):</vt:lpstr>
      <vt:lpstr>Surplus (a.k.a. excess supply):</vt:lpstr>
      <vt:lpstr>Shortage (a.k.a. excess demand):</vt:lpstr>
      <vt:lpstr>Shortage (a.k.a. excess demand):</vt:lpstr>
      <vt:lpstr>Shortage (a.k.a. excess demand):</vt:lpstr>
      <vt:lpstr>PowerPoint Presentation</vt:lpstr>
      <vt:lpstr>Three Steps to Analyzing Changes in Eq’m</vt:lpstr>
      <vt:lpstr>EXAMPLE:  The Market for Hybrid Cars </vt:lpstr>
      <vt:lpstr>EXAMPLE 1:  A Shift in Demand </vt:lpstr>
      <vt:lpstr>EXAMPLE 1:  A Shift in Demand </vt:lpstr>
      <vt:lpstr>Terms for Shift vs. Movement Along Curve</vt:lpstr>
      <vt:lpstr>EXAMPLE 2:  A Shift in Supply </vt:lpstr>
      <vt:lpstr>EXAMPLE 3:  A Shift in Both Supply  and Demand</vt:lpstr>
      <vt:lpstr>EXAMPLE 3:  A Shift in Both Supply  and Demand</vt:lpstr>
      <vt:lpstr>ACTIVE LEARNING   3    Shifts in supply and demand</vt:lpstr>
      <vt:lpstr>ACTIVE LEARNING   3    A.  Fall in price of CDs</vt:lpstr>
      <vt:lpstr>ACTIVE LEARNING   3    B.  Fall in cost of royalties</vt:lpstr>
      <vt:lpstr>ACTIVE LEARNING   3    C.  Fall in price of CDs and        fall in cost of royalties</vt:lpstr>
      <vt:lpstr>CONCLUSION:   How Prices Allocate Resources</vt:lpstr>
      <vt:lpstr>Summary</vt:lpstr>
      <vt:lpstr>Summary</vt:lpstr>
      <vt:lpstr>Summary</vt:lpstr>
      <vt:lpstr>Summary</vt:lpstr>
    </vt:vector>
  </TitlesOfParts>
  <Company>Carthage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c:title>
  <dc:creator>Ron</dc:creator>
  <cp:lastModifiedBy>R. Sai Shiva Jayanth</cp:lastModifiedBy>
  <cp:revision>258</cp:revision>
  <dcterms:created xsi:type="dcterms:W3CDTF">2010-12-25T14:19:53Z</dcterms:created>
  <dcterms:modified xsi:type="dcterms:W3CDTF">2023-08-09T01:53:02Z</dcterms:modified>
</cp:coreProperties>
</file>