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1" r:id="rId2"/>
    <p:sldId id="256" r:id="rId3"/>
    <p:sldId id="307" r:id="rId4"/>
    <p:sldId id="310" r:id="rId5"/>
    <p:sldId id="313" r:id="rId6"/>
    <p:sldId id="309" r:id="rId7"/>
    <p:sldId id="317" r:id="rId8"/>
    <p:sldId id="260" r:id="rId9"/>
    <p:sldId id="308" r:id="rId10"/>
    <p:sldId id="264" r:id="rId11"/>
    <p:sldId id="265" r:id="rId12"/>
    <p:sldId id="258" r:id="rId13"/>
    <p:sldId id="315" r:id="rId14"/>
    <p:sldId id="316" r:id="rId15"/>
    <p:sldId id="259" r:id="rId16"/>
    <p:sldId id="268" r:id="rId17"/>
    <p:sldId id="266" r:id="rId18"/>
    <p:sldId id="269" r:id="rId19"/>
    <p:sldId id="270" r:id="rId20"/>
    <p:sldId id="271" r:id="rId21"/>
    <p:sldId id="318" r:id="rId22"/>
    <p:sldId id="272" r:id="rId23"/>
    <p:sldId id="282" r:id="rId24"/>
    <p:sldId id="287" r:id="rId25"/>
    <p:sldId id="288" r:id="rId26"/>
    <p:sldId id="262" r:id="rId27"/>
    <p:sldId id="263"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19" r:id="rId42"/>
    <p:sldId id="275" r:id="rId43"/>
    <p:sldId id="276" r:id="rId44"/>
    <p:sldId id="277" r:id="rId45"/>
    <p:sldId id="278" r:id="rId46"/>
    <p:sldId id="279" r:id="rId47"/>
    <p:sldId id="280" r:id="rId48"/>
    <p:sldId id="281" r:id="rId49"/>
    <p:sldId id="283" r:id="rId50"/>
    <p:sldId id="284" r:id="rId51"/>
    <p:sldId id="285" r:id="rId52"/>
    <p:sldId id="302" r:id="rId53"/>
    <p:sldId id="303" r:id="rId54"/>
    <p:sldId id="286" r:id="rId55"/>
    <p:sldId id="305" r:id="rId56"/>
    <p:sldId id="314" r:id="rId57"/>
    <p:sldId id="312" r:id="rId58"/>
    <p:sldId id="320"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7" autoAdjust="0"/>
    <p:restoredTop sz="94660"/>
  </p:normalViewPr>
  <p:slideViewPr>
    <p:cSldViewPr snapToGrid="0">
      <p:cViewPr varScale="1">
        <p:scale>
          <a:sx n="81" d="100"/>
          <a:sy n="81" d="100"/>
        </p:scale>
        <p:origin x="566" y="67"/>
      </p:cViewPr>
      <p:guideLst/>
    </p:cSldViewPr>
  </p:slideViewPr>
  <p:notesTextViewPr>
    <p:cViewPr>
      <p:scale>
        <a:sx n="1" d="1"/>
        <a:sy n="1" d="1"/>
      </p:scale>
      <p:origin x="0" y="0"/>
    </p:cViewPr>
  </p:notesTextViewPr>
  <p:sorterViewPr>
    <p:cViewPr>
      <p:scale>
        <a:sx n="100" d="100"/>
        <a:sy n="100" d="100"/>
      </p:scale>
      <p:origin x="0" y="-118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15C554-A153-4975-86A7-1151F83F407A}" type="doc">
      <dgm:prSet loTypeId="urn:microsoft.com/office/officeart/2005/8/layout/process2" loCatId="process" qsTypeId="urn:microsoft.com/office/officeart/2005/8/quickstyle/simple1" qsCatId="simple" csTypeId="urn:microsoft.com/office/officeart/2005/8/colors/accent1_2" csCatId="accent1" phldr="1"/>
      <dgm:spPr/>
    </dgm:pt>
    <dgm:pt modelId="{83926EEB-C21B-422C-930F-73EBBF45FF14}">
      <dgm:prSet phldrT="[Text]"/>
      <dgm:spPr/>
      <dgm:t>
        <a:bodyPr/>
        <a:lstStyle/>
        <a:p>
          <a:r>
            <a:rPr lang="en-US" dirty="0">
              <a:latin typeface="Times New Roman" panose="02020603050405020304" pitchFamily="18" charset="0"/>
              <a:cs typeface="Times New Roman" panose="02020603050405020304" pitchFamily="18" charset="0"/>
            </a:rPr>
            <a:t>Formulation</a:t>
          </a:r>
        </a:p>
      </dgm:t>
    </dgm:pt>
    <dgm:pt modelId="{82A075DB-0A74-4111-A19B-9BC2529BB51D}" type="parTrans" cxnId="{C43E422E-E9D9-4B50-AA9D-65B944DD0283}">
      <dgm:prSet/>
      <dgm:spPr/>
      <dgm:t>
        <a:bodyPr/>
        <a:lstStyle/>
        <a:p>
          <a:endParaRPr lang="en-US"/>
        </a:p>
      </dgm:t>
    </dgm:pt>
    <dgm:pt modelId="{E67C638F-ECA9-4E88-BA5D-D9B424F91A14}" type="sibTrans" cxnId="{C43E422E-E9D9-4B50-AA9D-65B944DD0283}">
      <dgm:prSet/>
      <dgm:spPr/>
      <dgm:t>
        <a:bodyPr/>
        <a:lstStyle/>
        <a:p>
          <a:endParaRPr lang="en-US">
            <a:latin typeface="Times New Roman" panose="02020603050405020304" pitchFamily="18" charset="0"/>
            <a:cs typeface="Times New Roman" panose="02020603050405020304" pitchFamily="18" charset="0"/>
          </a:endParaRPr>
        </a:p>
      </dgm:t>
    </dgm:pt>
    <dgm:pt modelId="{565DE5D5-AF12-467D-877C-C6095421D0B0}">
      <dgm:prSet phldrT="[Text]"/>
      <dgm:spPr/>
      <dgm:t>
        <a:bodyPr/>
        <a:lstStyle/>
        <a:p>
          <a:r>
            <a:rPr lang="en-US" dirty="0">
              <a:latin typeface="Times New Roman" panose="02020603050405020304" pitchFamily="18" charset="0"/>
              <a:cs typeface="Times New Roman" panose="02020603050405020304" pitchFamily="18" charset="0"/>
            </a:rPr>
            <a:t>Implementation</a:t>
          </a:r>
        </a:p>
      </dgm:t>
    </dgm:pt>
    <dgm:pt modelId="{5BDF74B3-7664-49BA-827B-CCCF4A4477AB}" type="parTrans" cxnId="{63E7A0EE-A8AF-4D17-9C43-03C4AECC8AC8}">
      <dgm:prSet/>
      <dgm:spPr/>
      <dgm:t>
        <a:bodyPr/>
        <a:lstStyle/>
        <a:p>
          <a:endParaRPr lang="en-US"/>
        </a:p>
      </dgm:t>
    </dgm:pt>
    <dgm:pt modelId="{A2302C0B-FC7A-4448-8CCE-E7EA92BC296E}" type="sibTrans" cxnId="{63E7A0EE-A8AF-4D17-9C43-03C4AECC8AC8}">
      <dgm:prSet/>
      <dgm:spPr/>
      <dgm:t>
        <a:bodyPr/>
        <a:lstStyle/>
        <a:p>
          <a:endParaRPr lang="en-US">
            <a:latin typeface="Times New Roman" panose="02020603050405020304" pitchFamily="18" charset="0"/>
            <a:cs typeface="Times New Roman" panose="02020603050405020304" pitchFamily="18" charset="0"/>
          </a:endParaRPr>
        </a:p>
      </dgm:t>
    </dgm:pt>
    <dgm:pt modelId="{D3ED5CB2-4549-4A1A-9F5E-29A1BAB8571D}">
      <dgm:prSet phldrT="[Text]"/>
      <dgm:spPr/>
      <dgm:t>
        <a:bodyPr/>
        <a:lstStyle/>
        <a:p>
          <a:r>
            <a:rPr lang="en-US" dirty="0">
              <a:latin typeface="Times New Roman" panose="02020603050405020304" pitchFamily="18" charset="0"/>
              <a:cs typeface="Times New Roman" panose="02020603050405020304" pitchFamily="18" charset="0"/>
            </a:rPr>
            <a:t>Evaluation</a:t>
          </a:r>
        </a:p>
      </dgm:t>
    </dgm:pt>
    <dgm:pt modelId="{68B80DA3-2466-477E-9891-6B996861A394}" type="parTrans" cxnId="{90C9A7B1-B125-4331-BF53-70D1546D54F5}">
      <dgm:prSet/>
      <dgm:spPr/>
      <dgm:t>
        <a:bodyPr/>
        <a:lstStyle/>
        <a:p>
          <a:endParaRPr lang="en-US"/>
        </a:p>
      </dgm:t>
    </dgm:pt>
    <dgm:pt modelId="{BAAE4EAA-0AFB-45FD-9055-87D899AE93E6}" type="sibTrans" cxnId="{90C9A7B1-B125-4331-BF53-70D1546D54F5}">
      <dgm:prSet/>
      <dgm:spPr/>
      <dgm:t>
        <a:bodyPr/>
        <a:lstStyle/>
        <a:p>
          <a:endParaRPr lang="en-US"/>
        </a:p>
      </dgm:t>
    </dgm:pt>
    <dgm:pt modelId="{380F4951-F5B9-40E1-8FB9-26C5FF106843}" type="pres">
      <dgm:prSet presAssocID="{5415C554-A153-4975-86A7-1151F83F407A}" presName="linearFlow" presStyleCnt="0">
        <dgm:presLayoutVars>
          <dgm:resizeHandles val="exact"/>
        </dgm:presLayoutVars>
      </dgm:prSet>
      <dgm:spPr/>
    </dgm:pt>
    <dgm:pt modelId="{D6BE3A7B-0632-45D6-84E9-75BCFD85CFFA}" type="pres">
      <dgm:prSet presAssocID="{83926EEB-C21B-422C-930F-73EBBF45FF14}" presName="node" presStyleLbl="node1" presStyleIdx="0" presStyleCnt="3">
        <dgm:presLayoutVars>
          <dgm:bulletEnabled val="1"/>
        </dgm:presLayoutVars>
      </dgm:prSet>
      <dgm:spPr/>
    </dgm:pt>
    <dgm:pt modelId="{043EA74D-FFD2-4735-8631-E9A30BD7A99D}" type="pres">
      <dgm:prSet presAssocID="{E67C638F-ECA9-4E88-BA5D-D9B424F91A14}" presName="sibTrans" presStyleLbl="sibTrans2D1" presStyleIdx="0" presStyleCnt="2"/>
      <dgm:spPr/>
    </dgm:pt>
    <dgm:pt modelId="{BB31DAD5-4EEE-4287-8B9B-B8C6389E58FF}" type="pres">
      <dgm:prSet presAssocID="{E67C638F-ECA9-4E88-BA5D-D9B424F91A14}" presName="connectorText" presStyleLbl="sibTrans2D1" presStyleIdx="0" presStyleCnt="2"/>
      <dgm:spPr/>
    </dgm:pt>
    <dgm:pt modelId="{E21C66A0-0C7E-4FF4-8020-E8D239367BAD}" type="pres">
      <dgm:prSet presAssocID="{565DE5D5-AF12-467D-877C-C6095421D0B0}" presName="node" presStyleLbl="node1" presStyleIdx="1" presStyleCnt="3" custLinFactNeighborX="0" custLinFactNeighborY="8666">
        <dgm:presLayoutVars>
          <dgm:bulletEnabled val="1"/>
        </dgm:presLayoutVars>
      </dgm:prSet>
      <dgm:spPr/>
    </dgm:pt>
    <dgm:pt modelId="{4DE9D3FF-DB6A-4A6C-B38D-E1CBCAE304D4}" type="pres">
      <dgm:prSet presAssocID="{A2302C0B-FC7A-4448-8CCE-E7EA92BC296E}" presName="sibTrans" presStyleLbl="sibTrans2D1" presStyleIdx="1" presStyleCnt="2"/>
      <dgm:spPr/>
    </dgm:pt>
    <dgm:pt modelId="{51C3CE9B-F15E-4891-908A-15FBD106439A}" type="pres">
      <dgm:prSet presAssocID="{A2302C0B-FC7A-4448-8CCE-E7EA92BC296E}" presName="connectorText" presStyleLbl="sibTrans2D1" presStyleIdx="1" presStyleCnt="2"/>
      <dgm:spPr/>
    </dgm:pt>
    <dgm:pt modelId="{438A0E35-E57B-48A3-8211-2633E3141CAD}" type="pres">
      <dgm:prSet presAssocID="{D3ED5CB2-4549-4A1A-9F5E-29A1BAB8571D}" presName="node" presStyleLbl="node1" presStyleIdx="2" presStyleCnt="3">
        <dgm:presLayoutVars>
          <dgm:bulletEnabled val="1"/>
        </dgm:presLayoutVars>
      </dgm:prSet>
      <dgm:spPr/>
    </dgm:pt>
  </dgm:ptLst>
  <dgm:cxnLst>
    <dgm:cxn modelId="{4F9F2818-48EA-4931-AB4E-D178F0EC120B}" type="presOf" srcId="{A2302C0B-FC7A-4448-8CCE-E7EA92BC296E}" destId="{4DE9D3FF-DB6A-4A6C-B38D-E1CBCAE304D4}" srcOrd="0" destOrd="0" presId="urn:microsoft.com/office/officeart/2005/8/layout/process2"/>
    <dgm:cxn modelId="{C43E422E-E9D9-4B50-AA9D-65B944DD0283}" srcId="{5415C554-A153-4975-86A7-1151F83F407A}" destId="{83926EEB-C21B-422C-930F-73EBBF45FF14}" srcOrd="0" destOrd="0" parTransId="{82A075DB-0A74-4111-A19B-9BC2529BB51D}" sibTransId="{E67C638F-ECA9-4E88-BA5D-D9B424F91A14}"/>
    <dgm:cxn modelId="{15F69438-773B-4A11-8356-D0AB882AFE58}" type="presOf" srcId="{5415C554-A153-4975-86A7-1151F83F407A}" destId="{380F4951-F5B9-40E1-8FB9-26C5FF106843}" srcOrd="0" destOrd="0" presId="urn:microsoft.com/office/officeart/2005/8/layout/process2"/>
    <dgm:cxn modelId="{98C6AF41-3375-4273-9AD7-2BFEF862326A}" type="presOf" srcId="{565DE5D5-AF12-467D-877C-C6095421D0B0}" destId="{E21C66A0-0C7E-4FF4-8020-E8D239367BAD}" srcOrd="0" destOrd="0" presId="urn:microsoft.com/office/officeart/2005/8/layout/process2"/>
    <dgm:cxn modelId="{9F1F9C7A-E76D-4CEE-9431-AAB67DD4FB8B}" type="presOf" srcId="{E67C638F-ECA9-4E88-BA5D-D9B424F91A14}" destId="{BB31DAD5-4EEE-4287-8B9B-B8C6389E58FF}" srcOrd="1" destOrd="0" presId="urn:microsoft.com/office/officeart/2005/8/layout/process2"/>
    <dgm:cxn modelId="{90C9A7B1-B125-4331-BF53-70D1546D54F5}" srcId="{5415C554-A153-4975-86A7-1151F83F407A}" destId="{D3ED5CB2-4549-4A1A-9F5E-29A1BAB8571D}" srcOrd="2" destOrd="0" parTransId="{68B80DA3-2466-477E-9891-6B996861A394}" sibTransId="{BAAE4EAA-0AFB-45FD-9055-87D899AE93E6}"/>
    <dgm:cxn modelId="{287D30BF-109F-4DB4-8239-C12690F46D29}" type="presOf" srcId="{83926EEB-C21B-422C-930F-73EBBF45FF14}" destId="{D6BE3A7B-0632-45D6-84E9-75BCFD85CFFA}" srcOrd="0" destOrd="0" presId="urn:microsoft.com/office/officeart/2005/8/layout/process2"/>
    <dgm:cxn modelId="{D17417CE-D4AC-4C30-BF11-88FD12703D74}" type="presOf" srcId="{D3ED5CB2-4549-4A1A-9F5E-29A1BAB8571D}" destId="{438A0E35-E57B-48A3-8211-2633E3141CAD}" srcOrd="0" destOrd="0" presId="urn:microsoft.com/office/officeart/2005/8/layout/process2"/>
    <dgm:cxn modelId="{644D28CF-60C9-4239-8261-9379F4375039}" type="presOf" srcId="{E67C638F-ECA9-4E88-BA5D-D9B424F91A14}" destId="{043EA74D-FFD2-4735-8631-E9A30BD7A99D}" srcOrd="0" destOrd="0" presId="urn:microsoft.com/office/officeart/2005/8/layout/process2"/>
    <dgm:cxn modelId="{C3E8EDDF-D7E3-4851-BF25-6E67A2DDF3DE}" type="presOf" srcId="{A2302C0B-FC7A-4448-8CCE-E7EA92BC296E}" destId="{51C3CE9B-F15E-4891-908A-15FBD106439A}" srcOrd="1" destOrd="0" presId="urn:microsoft.com/office/officeart/2005/8/layout/process2"/>
    <dgm:cxn modelId="{63E7A0EE-A8AF-4D17-9C43-03C4AECC8AC8}" srcId="{5415C554-A153-4975-86A7-1151F83F407A}" destId="{565DE5D5-AF12-467D-877C-C6095421D0B0}" srcOrd="1" destOrd="0" parTransId="{5BDF74B3-7664-49BA-827B-CCCF4A4477AB}" sibTransId="{A2302C0B-FC7A-4448-8CCE-E7EA92BC296E}"/>
    <dgm:cxn modelId="{F31D096F-7830-4042-AC09-2DE702001821}" type="presParOf" srcId="{380F4951-F5B9-40E1-8FB9-26C5FF106843}" destId="{D6BE3A7B-0632-45D6-84E9-75BCFD85CFFA}" srcOrd="0" destOrd="0" presId="urn:microsoft.com/office/officeart/2005/8/layout/process2"/>
    <dgm:cxn modelId="{2A14996A-F76F-498A-A472-8DDFD899C349}" type="presParOf" srcId="{380F4951-F5B9-40E1-8FB9-26C5FF106843}" destId="{043EA74D-FFD2-4735-8631-E9A30BD7A99D}" srcOrd="1" destOrd="0" presId="urn:microsoft.com/office/officeart/2005/8/layout/process2"/>
    <dgm:cxn modelId="{F02F5E74-582D-479E-B442-56E1E732CE95}" type="presParOf" srcId="{043EA74D-FFD2-4735-8631-E9A30BD7A99D}" destId="{BB31DAD5-4EEE-4287-8B9B-B8C6389E58FF}" srcOrd="0" destOrd="0" presId="urn:microsoft.com/office/officeart/2005/8/layout/process2"/>
    <dgm:cxn modelId="{03A26A01-0801-4F2D-B43D-B78DFB41E241}" type="presParOf" srcId="{380F4951-F5B9-40E1-8FB9-26C5FF106843}" destId="{E21C66A0-0C7E-4FF4-8020-E8D239367BAD}" srcOrd="2" destOrd="0" presId="urn:microsoft.com/office/officeart/2005/8/layout/process2"/>
    <dgm:cxn modelId="{A587AE06-EE83-4A6D-8476-4B9393F1CC49}" type="presParOf" srcId="{380F4951-F5B9-40E1-8FB9-26C5FF106843}" destId="{4DE9D3FF-DB6A-4A6C-B38D-E1CBCAE304D4}" srcOrd="3" destOrd="0" presId="urn:microsoft.com/office/officeart/2005/8/layout/process2"/>
    <dgm:cxn modelId="{3C8908CD-5D93-445F-961C-4AD4D2E790D1}" type="presParOf" srcId="{4DE9D3FF-DB6A-4A6C-B38D-E1CBCAE304D4}" destId="{51C3CE9B-F15E-4891-908A-15FBD106439A}" srcOrd="0" destOrd="0" presId="urn:microsoft.com/office/officeart/2005/8/layout/process2"/>
    <dgm:cxn modelId="{6B3CD997-9E76-4D35-BCF4-96AF6DFD6EF7}" type="presParOf" srcId="{380F4951-F5B9-40E1-8FB9-26C5FF106843}" destId="{438A0E35-E57B-48A3-8211-2633E3141CAD}"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36B7CE-98C0-49F6-B4DE-0CB2D6FBD110}" type="doc">
      <dgm:prSet loTypeId="urn:microsoft.com/office/officeart/2005/8/layout/hierarchy1" loCatId="hierarchy" qsTypeId="urn:microsoft.com/office/officeart/2005/8/quickstyle/simple1" qsCatId="simple" csTypeId="urn:microsoft.com/office/officeart/2005/8/colors/colorful1#1" csCatId="colorful"/>
      <dgm:spPr/>
    </dgm:pt>
    <dgm:pt modelId="{CFBCCD19-FC67-416D-8123-F63DEE5F77C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effectLst/>
              <a:latin typeface="Arial" charset="0"/>
            </a:rPr>
            <a:t>Corporate office</a:t>
          </a:r>
        </a:p>
      </dgm:t>
    </dgm:pt>
    <dgm:pt modelId="{F77E46F6-F056-47CE-AAC1-8F4307CC5EE0}" type="parTrans" cxnId="{605B3493-7F74-4208-9234-386FFD5AA856}">
      <dgm:prSet/>
      <dgm:spPr/>
      <dgm:t>
        <a:bodyPr/>
        <a:lstStyle/>
        <a:p>
          <a:endParaRPr lang="en-US"/>
        </a:p>
      </dgm:t>
    </dgm:pt>
    <dgm:pt modelId="{C21EF4A0-3701-4E1A-BB3C-ACE30DA1CBF5}" type="sibTrans" cxnId="{605B3493-7F74-4208-9234-386FFD5AA856}">
      <dgm:prSet/>
      <dgm:spPr/>
      <dgm:t>
        <a:bodyPr/>
        <a:lstStyle/>
        <a:p>
          <a:endParaRPr lang="en-US"/>
        </a:p>
      </dgm:t>
    </dgm:pt>
    <dgm:pt modelId="{5606D76B-C728-4240-A464-4BD4F44E5F0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effectLst/>
              <a:latin typeface="Arial" charset="0"/>
            </a:rPr>
            <a:t>SBU</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effectLst/>
              <a:latin typeface="Arial" charset="0"/>
            </a:rPr>
            <a:t>A</a:t>
          </a:r>
        </a:p>
      </dgm:t>
    </dgm:pt>
    <dgm:pt modelId="{2FA80E9F-73A4-4E12-B14F-CBA4FF86AB4F}" type="parTrans" cxnId="{B4C195A6-F3ED-43B4-B201-6C5F4AD51F28}">
      <dgm:prSet/>
      <dgm:spPr/>
      <dgm:t>
        <a:bodyPr/>
        <a:lstStyle/>
        <a:p>
          <a:endParaRPr lang="en-US"/>
        </a:p>
      </dgm:t>
    </dgm:pt>
    <dgm:pt modelId="{AFD10D0B-9B48-46D7-BA35-1886830EE88D}" type="sibTrans" cxnId="{B4C195A6-F3ED-43B4-B201-6C5F4AD51F28}">
      <dgm:prSet/>
      <dgm:spPr/>
      <dgm:t>
        <a:bodyPr/>
        <a:lstStyle/>
        <a:p>
          <a:endParaRPr lang="en-US"/>
        </a:p>
      </dgm:t>
    </dgm:pt>
    <dgm:pt modelId="{5ED28836-2BAE-48E2-9A63-B54A00E1C6A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effectLst/>
              <a:latin typeface="Arial" charset="0"/>
            </a:rPr>
            <a:t>SBU</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effectLst/>
              <a:latin typeface="Arial" charset="0"/>
            </a:rPr>
            <a:t>B</a:t>
          </a:r>
        </a:p>
      </dgm:t>
    </dgm:pt>
    <dgm:pt modelId="{773E564E-C311-4B52-8D5B-4DD058E3E918}" type="parTrans" cxnId="{03C38E6E-6DC0-4AE3-9DC8-0D508593EF9F}">
      <dgm:prSet/>
      <dgm:spPr/>
      <dgm:t>
        <a:bodyPr/>
        <a:lstStyle/>
        <a:p>
          <a:endParaRPr lang="en-US"/>
        </a:p>
      </dgm:t>
    </dgm:pt>
    <dgm:pt modelId="{735B38A9-4F5D-4770-9282-5368BA0C72DF}" type="sibTrans" cxnId="{03C38E6E-6DC0-4AE3-9DC8-0D508593EF9F}">
      <dgm:prSet/>
      <dgm:spPr/>
      <dgm:t>
        <a:bodyPr/>
        <a:lstStyle/>
        <a:p>
          <a:endParaRPr lang="en-US"/>
        </a:p>
      </dgm:t>
    </dgm:pt>
    <dgm:pt modelId="{AAF01740-6694-4A07-B836-AB1F707E588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effectLst/>
              <a:latin typeface="Arial" charset="0"/>
            </a:rPr>
            <a:t>Finance</a:t>
          </a:r>
        </a:p>
      </dgm:t>
    </dgm:pt>
    <dgm:pt modelId="{F341430F-89D2-414A-8633-3B5D48E9F120}" type="parTrans" cxnId="{FBC9C35D-C077-4AA4-8EDB-DD5A88950ED3}">
      <dgm:prSet/>
      <dgm:spPr/>
      <dgm:t>
        <a:bodyPr/>
        <a:lstStyle/>
        <a:p>
          <a:endParaRPr lang="en-US"/>
        </a:p>
      </dgm:t>
    </dgm:pt>
    <dgm:pt modelId="{AD46C055-D21C-4029-BEFF-60E3C781BCC0}" type="sibTrans" cxnId="{FBC9C35D-C077-4AA4-8EDB-DD5A88950ED3}">
      <dgm:prSet/>
      <dgm:spPr/>
      <dgm:t>
        <a:bodyPr/>
        <a:lstStyle/>
        <a:p>
          <a:endParaRPr lang="en-US"/>
        </a:p>
      </dgm:t>
    </dgm:pt>
    <dgm:pt modelId="{01FA07D8-1C24-4EDF-8E6F-CA010FAF317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effectLst/>
              <a:latin typeface="Arial" charset="0"/>
            </a:rPr>
            <a:t>Marketing</a:t>
          </a:r>
        </a:p>
      </dgm:t>
    </dgm:pt>
    <dgm:pt modelId="{D1242FE7-D9DE-4C77-AE04-FC1AE4523AA5}" type="parTrans" cxnId="{99BC1B05-874B-4FBE-8246-CA359C4BF8E0}">
      <dgm:prSet/>
      <dgm:spPr/>
      <dgm:t>
        <a:bodyPr/>
        <a:lstStyle/>
        <a:p>
          <a:endParaRPr lang="en-US"/>
        </a:p>
      </dgm:t>
    </dgm:pt>
    <dgm:pt modelId="{DDA86754-77B8-4102-BDDA-80946A62CF18}" type="sibTrans" cxnId="{99BC1B05-874B-4FBE-8246-CA359C4BF8E0}">
      <dgm:prSet/>
      <dgm:spPr/>
      <dgm:t>
        <a:bodyPr/>
        <a:lstStyle/>
        <a:p>
          <a:endParaRPr lang="en-US"/>
        </a:p>
      </dgm:t>
    </dgm:pt>
    <dgm:pt modelId="{021438AA-EBF8-4E5A-AF58-8BCB0BA8928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effectLst/>
              <a:latin typeface="Arial" charset="0"/>
            </a:rPr>
            <a:t>Operations</a:t>
          </a:r>
        </a:p>
      </dgm:t>
    </dgm:pt>
    <dgm:pt modelId="{EA44CE5F-A71E-41CD-B912-34BCDF273A35}" type="parTrans" cxnId="{7B638131-313B-4179-9E8A-03DC00B5A8A2}">
      <dgm:prSet/>
      <dgm:spPr/>
      <dgm:t>
        <a:bodyPr/>
        <a:lstStyle/>
        <a:p>
          <a:endParaRPr lang="en-US"/>
        </a:p>
      </dgm:t>
    </dgm:pt>
    <dgm:pt modelId="{0D614668-1C16-40A2-A52C-0BF1BFA0E7F6}" type="sibTrans" cxnId="{7B638131-313B-4179-9E8A-03DC00B5A8A2}">
      <dgm:prSet/>
      <dgm:spPr/>
      <dgm:t>
        <a:bodyPr/>
        <a:lstStyle/>
        <a:p>
          <a:endParaRPr lang="en-US"/>
        </a:p>
      </dgm:t>
    </dgm:pt>
    <dgm:pt modelId="{47AD36DB-8D2C-4AE5-8782-D0E23923663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effectLst/>
              <a:latin typeface="Arial" charset="0"/>
            </a:rPr>
            <a:t>Personnel</a:t>
          </a:r>
        </a:p>
      </dgm:t>
    </dgm:pt>
    <dgm:pt modelId="{A1A30644-FF4A-47FA-9FDB-BFE0CA19CDE9}" type="parTrans" cxnId="{33B5698E-621D-4C4A-8DA0-64D9333B635D}">
      <dgm:prSet/>
      <dgm:spPr/>
      <dgm:t>
        <a:bodyPr/>
        <a:lstStyle/>
        <a:p>
          <a:endParaRPr lang="en-US"/>
        </a:p>
      </dgm:t>
    </dgm:pt>
    <dgm:pt modelId="{92523671-78C6-4929-B6F1-294ED4851BEF}" type="sibTrans" cxnId="{33B5698E-621D-4C4A-8DA0-64D9333B635D}">
      <dgm:prSet/>
      <dgm:spPr/>
      <dgm:t>
        <a:bodyPr/>
        <a:lstStyle/>
        <a:p>
          <a:endParaRPr lang="en-US"/>
        </a:p>
      </dgm:t>
    </dgm:pt>
    <dgm:pt modelId="{8C50A329-FBAE-4A15-839B-5B6F2BB9B70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effectLst/>
              <a:latin typeface="Arial" charset="0"/>
            </a:rPr>
            <a:t>SBU</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effectLst/>
              <a:latin typeface="Arial" charset="0"/>
            </a:rPr>
            <a:t>C</a:t>
          </a:r>
        </a:p>
      </dgm:t>
    </dgm:pt>
    <dgm:pt modelId="{CF01FA77-A32F-4625-A36C-42C1E63BE36E}" type="parTrans" cxnId="{2A8B8F86-3D58-433F-8A88-E5EB0270AA79}">
      <dgm:prSet/>
      <dgm:spPr/>
      <dgm:t>
        <a:bodyPr/>
        <a:lstStyle/>
        <a:p>
          <a:endParaRPr lang="en-US"/>
        </a:p>
      </dgm:t>
    </dgm:pt>
    <dgm:pt modelId="{C8F21BC7-5898-416B-8747-A0620847D336}" type="sibTrans" cxnId="{2A8B8F86-3D58-433F-8A88-E5EB0270AA79}">
      <dgm:prSet/>
      <dgm:spPr/>
      <dgm:t>
        <a:bodyPr/>
        <a:lstStyle/>
        <a:p>
          <a:endParaRPr lang="en-US"/>
        </a:p>
      </dgm:t>
    </dgm:pt>
    <dgm:pt modelId="{CE127F51-2105-4426-98F3-BCB46A164145}" type="pres">
      <dgm:prSet presAssocID="{7736B7CE-98C0-49F6-B4DE-0CB2D6FBD110}" presName="hierChild1" presStyleCnt="0">
        <dgm:presLayoutVars>
          <dgm:chPref val="1"/>
          <dgm:dir/>
          <dgm:animOne val="branch"/>
          <dgm:animLvl val="lvl"/>
          <dgm:resizeHandles/>
        </dgm:presLayoutVars>
      </dgm:prSet>
      <dgm:spPr/>
    </dgm:pt>
    <dgm:pt modelId="{98633C5A-8CB9-44CE-96B3-DDD6834DE40A}" type="pres">
      <dgm:prSet presAssocID="{CFBCCD19-FC67-416D-8123-F63DEE5F77CD}" presName="hierRoot1" presStyleCnt="0"/>
      <dgm:spPr/>
    </dgm:pt>
    <dgm:pt modelId="{F5018872-F660-47EF-94EF-10A0359698E9}" type="pres">
      <dgm:prSet presAssocID="{CFBCCD19-FC67-416D-8123-F63DEE5F77CD}" presName="composite" presStyleCnt="0"/>
      <dgm:spPr/>
    </dgm:pt>
    <dgm:pt modelId="{A3450DD9-D74C-47F6-BCCB-F365F619BDDA}" type="pres">
      <dgm:prSet presAssocID="{CFBCCD19-FC67-416D-8123-F63DEE5F77CD}" presName="background" presStyleLbl="node0" presStyleIdx="0" presStyleCnt="1"/>
      <dgm:spPr/>
    </dgm:pt>
    <dgm:pt modelId="{21A067F6-C886-4808-A970-7E3EB30430A1}" type="pres">
      <dgm:prSet presAssocID="{CFBCCD19-FC67-416D-8123-F63DEE5F77CD}" presName="text" presStyleLbl="fgAcc0" presStyleIdx="0" presStyleCnt="1">
        <dgm:presLayoutVars>
          <dgm:chPref val="3"/>
        </dgm:presLayoutVars>
      </dgm:prSet>
      <dgm:spPr/>
    </dgm:pt>
    <dgm:pt modelId="{DED25399-82A2-4CD1-ACCF-052FB342942B}" type="pres">
      <dgm:prSet presAssocID="{CFBCCD19-FC67-416D-8123-F63DEE5F77CD}" presName="hierChild2" presStyleCnt="0"/>
      <dgm:spPr/>
    </dgm:pt>
    <dgm:pt modelId="{9F973BE7-8C09-4E39-8DD6-99E6BA1837A1}" type="pres">
      <dgm:prSet presAssocID="{2FA80E9F-73A4-4E12-B14F-CBA4FF86AB4F}" presName="Name10" presStyleLbl="parChTrans1D2" presStyleIdx="0" presStyleCnt="3"/>
      <dgm:spPr/>
    </dgm:pt>
    <dgm:pt modelId="{8DD52B52-9BFD-4481-A005-6DEB548FDD7C}" type="pres">
      <dgm:prSet presAssocID="{5606D76B-C728-4240-A464-4BD4F44E5F0A}" presName="hierRoot2" presStyleCnt="0"/>
      <dgm:spPr/>
    </dgm:pt>
    <dgm:pt modelId="{FA05152D-9BA5-4A17-9773-0D61A0A717DB}" type="pres">
      <dgm:prSet presAssocID="{5606D76B-C728-4240-A464-4BD4F44E5F0A}" presName="composite2" presStyleCnt="0"/>
      <dgm:spPr/>
    </dgm:pt>
    <dgm:pt modelId="{8E249271-322C-49D1-B632-0BF59474B169}" type="pres">
      <dgm:prSet presAssocID="{5606D76B-C728-4240-A464-4BD4F44E5F0A}" presName="background2" presStyleLbl="node2" presStyleIdx="0" presStyleCnt="3"/>
      <dgm:spPr/>
    </dgm:pt>
    <dgm:pt modelId="{401F3D59-CE5F-4068-8F89-A3759A918ACB}" type="pres">
      <dgm:prSet presAssocID="{5606D76B-C728-4240-A464-4BD4F44E5F0A}" presName="text2" presStyleLbl="fgAcc2" presStyleIdx="0" presStyleCnt="3">
        <dgm:presLayoutVars>
          <dgm:chPref val="3"/>
        </dgm:presLayoutVars>
      </dgm:prSet>
      <dgm:spPr/>
    </dgm:pt>
    <dgm:pt modelId="{3FEB3DC1-5619-4FF9-A8B4-8EB2FA0DB459}" type="pres">
      <dgm:prSet presAssocID="{5606D76B-C728-4240-A464-4BD4F44E5F0A}" presName="hierChild3" presStyleCnt="0"/>
      <dgm:spPr/>
    </dgm:pt>
    <dgm:pt modelId="{CBCD3521-7082-440C-964D-1D69FA334B47}" type="pres">
      <dgm:prSet presAssocID="{773E564E-C311-4B52-8D5B-4DD058E3E918}" presName="Name10" presStyleLbl="parChTrans1D2" presStyleIdx="1" presStyleCnt="3"/>
      <dgm:spPr/>
    </dgm:pt>
    <dgm:pt modelId="{03AF4A9A-28A1-428F-9A29-BFB827D4D4A0}" type="pres">
      <dgm:prSet presAssocID="{5ED28836-2BAE-48E2-9A63-B54A00E1C6AB}" presName="hierRoot2" presStyleCnt="0"/>
      <dgm:spPr/>
    </dgm:pt>
    <dgm:pt modelId="{CA1ADF18-550C-4029-8B40-E3AEE80A534C}" type="pres">
      <dgm:prSet presAssocID="{5ED28836-2BAE-48E2-9A63-B54A00E1C6AB}" presName="composite2" presStyleCnt="0"/>
      <dgm:spPr/>
    </dgm:pt>
    <dgm:pt modelId="{9EDCC0A1-BC75-4B26-A0A5-CEC8C6A6DBFE}" type="pres">
      <dgm:prSet presAssocID="{5ED28836-2BAE-48E2-9A63-B54A00E1C6AB}" presName="background2" presStyleLbl="node2" presStyleIdx="1" presStyleCnt="3"/>
      <dgm:spPr/>
    </dgm:pt>
    <dgm:pt modelId="{3C38BA49-2F07-4D28-96FC-E42205DB3789}" type="pres">
      <dgm:prSet presAssocID="{5ED28836-2BAE-48E2-9A63-B54A00E1C6AB}" presName="text2" presStyleLbl="fgAcc2" presStyleIdx="1" presStyleCnt="3">
        <dgm:presLayoutVars>
          <dgm:chPref val="3"/>
        </dgm:presLayoutVars>
      </dgm:prSet>
      <dgm:spPr/>
    </dgm:pt>
    <dgm:pt modelId="{D19354A7-1C24-4E3A-B889-C8EF024FCC8C}" type="pres">
      <dgm:prSet presAssocID="{5ED28836-2BAE-48E2-9A63-B54A00E1C6AB}" presName="hierChild3" presStyleCnt="0"/>
      <dgm:spPr/>
    </dgm:pt>
    <dgm:pt modelId="{66865A89-072F-4254-9069-88B4A8E6DE74}" type="pres">
      <dgm:prSet presAssocID="{F341430F-89D2-414A-8633-3B5D48E9F120}" presName="Name17" presStyleLbl="parChTrans1D3" presStyleIdx="0" presStyleCnt="4"/>
      <dgm:spPr/>
    </dgm:pt>
    <dgm:pt modelId="{533B2AC0-A353-420A-AEF0-5D02A541249B}" type="pres">
      <dgm:prSet presAssocID="{AAF01740-6694-4A07-B836-AB1F707E588B}" presName="hierRoot3" presStyleCnt="0"/>
      <dgm:spPr/>
    </dgm:pt>
    <dgm:pt modelId="{6BCDD686-113A-4FB3-8AEF-40C6EAF0A4AE}" type="pres">
      <dgm:prSet presAssocID="{AAF01740-6694-4A07-B836-AB1F707E588B}" presName="composite3" presStyleCnt="0"/>
      <dgm:spPr/>
    </dgm:pt>
    <dgm:pt modelId="{C63EEB84-578E-460B-AC46-52C801BA3FED}" type="pres">
      <dgm:prSet presAssocID="{AAF01740-6694-4A07-B836-AB1F707E588B}" presName="background3" presStyleLbl="node3" presStyleIdx="0" presStyleCnt="4"/>
      <dgm:spPr/>
    </dgm:pt>
    <dgm:pt modelId="{C37E2E0B-DFF8-438A-AD63-6F2F3FBD9CCD}" type="pres">
      <dgm:prSet presAssocID="{AAF01740-6694-4A07-B836-AB1F707E588B}" presName="text3" presStyleLbl="fgAcc3" presStyleIdx="0" presStyleCnt="4">
        <dgm:presLayoutVars>
          <dgm:chPref val="3"/>
        </dgm:presLayoutVars>
      </dgm:prSet>
      <dgm:spPr/>
    </dgm:pt>
    <dgm:pt modelId="{0D0A96DC-E63B-4E8A-9EEA-36E6825CB0C6}" type="pres">
      <dgm:prSet presAssocID="{AAF01740-6694-4A07-B836-AB1F707E588B}" presName="hierChild4" presStyleCnt="0"/>
      <dgm:spPr/>
    </dgm:pt>
    <dgm:pt modelId="{A8017BB3-DFE4-41DE-8FAB-6D6CD54EC5AB}" type="pres">
      <dgm:prSet presAssocID="{D1242FE7-D9DE-4C77-AE04-FC1AE4523AA5}" presName="Name17" presStyleLbl="parChTrans1D3" presStyleIdx="1" presStyleCnt="4"/>
      <dgm:spPr/>
    </dgm:pt>
    <dgm:pt modelId="{F0263C12-A128-4F54-860E-E3CFEE991140}" type="pres">
      <dgm:prSet presAssocID="{01FA07D8-1C24-4EDF-8E6F-CA010FAF317A}" presName="hierRoot3" presStyleCnt="0"/>
      <dgm:spPr/>
    </dgm:pt>
    <dgm:pt modelId="{C1DCE0F5-0C52-45D7-B484-F7BB803B7489}" type="pres">
      <dgm:prSet presAssocID="{01FA07D8-1C24-4EDF-8E6F-CA010FAF317A}" presName="composite3" presStyleCnt="0"/>
      <dgm:spPr/>
    </dgm:pt>
    <dgm:pt modelId="{83943EEF-0F11-4518-B652-651E0688AE44}" type="pres">
      <dgm:prSet presAssocID="{01FA07D8-1C24-4EDF-8E6F-CA010FAF317A}" presName="background3" presStyleLbl="node3" presStyleIdx="1" presStyleCnt="4"/>
      <dgm:spPr/>
    </dgm:pt>
    <dgm:pt modelId="{367A0B9F-1FA0-46C9-9437-7C81E1966077}" type="pres">
      <dgm:prSet presAssocID="{01FA07D8-1C24-4EDF-8E6F-CA010FAF317A}" presName="text3" presStyleLbl="fgAcc3" presStyleIdx="1" presStyleCnt="4">
        <dgm:presLayoutVars>
          <dgm:chPref val="3"/>
        </dgm:presLayoutVars>
      </dgm:prSet>
      <dgm:spPr/>
    </dgm:pt>
    <dgm:pt modelId="{F63F8685-AE3A-44E6-8175-1D68B34D92AB}" type="pres">
      <dgm:prSet presAssocID="{01FA07D8-1C24-4EDF-8E6F-CA010FAF317A}" presName="hierChild4" presStyleCnt="0"/>
      <dgm:spPr/>
    </dgm:pt>
    <dgm:pt modelId="{AE3E2A0F-D52F-4F34-9275-1199A2A0E4D2}" type="pres">
      <dgm:prSet presAssocID="{EA44CE5F-A71E-41CD-B912-34BCDF273A35}" presName="Name17" presStyleLbl="parChTrans1D3" presStyleIdx="2" presStyleCnt="4"/>
      <dgm:spPr/>
    </dgm:pt>
    <dgm:pt modelId="{CD929096-B799-4DBA-BBB9-05C08E022269}" type="pres">
      <dgm:prSet presAssocID="{021438AA-EBF8-4E5A-AF58-8BCB0BA89283}" presName="hierRoot3" presStyleCnt="0"/>
      <dgm:spPr/>
    </dgm:pt>
    <dgm:pt modelId="{BBC449F3-6CB0-4B14-8AF5-10B4685C1233}" type="pres">
      <dgm:prSet presAssocID="{021438AA-EBF8-4E5A-AF58-8BCB0BA89283}" presName="composite3" presStyleCnt="0"/>
      <dgm:spPr/>
    </dgm:pt>
    <dgm:pt modelId="{70959576-0928-45E0-81B7-5D7FFB7204DB}" type="pres">
      <dgm:prSet presAssocID="{021438AA-EBF8-4E5A-AF58-8BCB0BA89283}" presName="background3" presStyleLbl="node3" presStyleIdx="2" presStyleCnt="4"/>
      <dgm:spPr/>
    </dgm:pt>
    <dgm:pt modelId="{9E7E6829-6AFE-418C-BD41-8909E379DE7D}" type="pres">
      <dgm:prSet presAssocID="{021438AA-EBF8-4E5A-AF58-8BCB0BA89283}" presName="text3" presStyleLbl="fgAcc3" presStyleIdx="2" presStyleCnt="4">
        <dgm:presLayoutVars>
          <dgm:chPref val="3"/>
        </dgm:presLayoutVars>
      </dgm:prSet>
      <dgm:spPr/>
    </dgm:pt>
    <dgm:pt modelId="{45E2F6AA-3316-4E5B-BAA6-BB21AE15E270}" type="pres">
      <dgm:prSet presAssocID="{021438AA-EBF8-4E5A-AF58-8BCB0BA89283}" presName="hierChild4" presStyleCnt="0"/>
      <dgm:spPr/>
    </dgm:pt>
    <dgm:pt modelId="{5523D4AF-7D86-40D6-99CD-06CE6D0750F5}" type="pres">
      <dgm:prSet presAssocID="{A1A30644-FF4A-47FA-9FDB-BFE0CA19CDE9}" presName="Name17" presStyleLbl="parChTrans1D3" presStyleIdx="3" presStyleCnt="4"/>
      <dgm:spPr/>
    </dgm:pt>
    <dgm:pt modelId="{52648F5C-9751-4305-8855-104429188D26}" type="pres">
      <dgm:prSet presAssocID="{47AD36DB-8D2C-4AE5-8782-D0E239236633}" presName="hierRoot3" presStyleCnt="0"/>
      <dgm:spPr/>
    </dgm:pt>
    <dgm:pt modelId="{9882EDB0-C268-4F18-92A1-ED0730B92D4E}" type="pres">
      <dgm:prSet presAssocID="{47AD36DB-8D2C-4AE5-8782-D0E239236633}" presName="composite3" presStyleCnt="0"/>
      <dgm:spPr/>
    </dgm:pt>
    <dgm:pt modelId="{90C32B71-47EB-4901-A363-D32997A47276}" type="pres">
      <dgm:prSet presAssocID="{47AD36DB-8D2C-4AE5-8782-D0E239236633}" presName="background3" presStyleLbl="node3" presStyleIdx="3" presStyleCnt="4"/>
      <dgm:spPr/>
    </dgm:pt>
    <dgm:pt modelId="{7AB58663-16AD-4384-AE74-F24D694787E6}" type="pres">
      <dgm:prSet presAssocID="{47AD36DB-8D2C-4AE5-8782-D0E239236633}" presName="text3" presStyleLbl="fgAcc3" presStyleIdx="3" presStyleCnt="4">
        <dgm:presLayoutVars>
          <dgm:chPref val="3"/>
        </dgm:presLayoutVars>
      </dgm:prSet>
      <dgm:spPr/>
    </dgm:pt>
    <dgm:pt modelId="{CC225422-B9B1-43B7-B252-2CEA81020C8C}" type="pres">
      <dgm:prSet presAssocID="{47AD36DB-8D2C-4AE5-8782-D0E239236633}" presName="hierChild4" presStyleCnt="0"/>
      <dgm:spPr/>
    </dgm:pt>
    <dgm:pt modelId="{55CC59DE-4FF0-4A6A-B9D9-4687F0FF9CFC}" type="pres">
      <dgm:prSet presAssocID="{CF01FA77-A32F-4625-A36C-42C1E63BE36E}" presName="Name10" presStyleLbl="parChTrans1D2" presStyleIdx="2" presStyleCnt="3"/>
      <dgm:spPr/>
    </dgm:pt>
    <dgm:pt modelId="{3F11AAE9-5B19-40CB-925C-DA49C974D3AA}" type="pres">
      <dgm:prSet presAssocID="{8C50A329-FBAE-4A15-839B-5B6F2BB9B70E}" presName="hierRoot2" presStyleCnt="0"/>
      <dgm:spPr/>
    </dgm:pt>
    <dgm:pt modelId="{B4EF6C19-23A1-4D76-9959-1A9D1358907B}" type="pres">
      <dgm:prSet presAssocID="{8C50A329-FBAE-4A15-839B-5B6F2BB9B70E}" presName="composite2" presStyleCnt="0"/>
      <dgm:spPr/>
    </dgm:pt>
    <dgm:pt modelId="{7DA74231-E415-48E2-B354-433B23C5A192}" type="pres">
      <dgm:prSet presAssocID="{8C50A329-FBAE-4A15-839B-5B6F2BB9B70E}" presName="background2" presStyleLbl="node2" presStyleIdx="2" presStyleCnt="3"/>
      <dgm:spPr/>
    </dgm:pt>
    <dgm:pt modelId="{402CAE6F-17BE-403C-AF26-8D3DD2145F7D}" type="pres">
      <dgm:prSet presAssocID="{8C50A329-FBAE-4A15-839B-5B6F2BB9B70E}" presName="text2" presStyleLbl="fgAcc2" presStyleIdx="2" presStyleCnt="3">
        <dgm:presLayoutVars>
          <dgm:chPref val="3"/>
        </dgm:presLayoutVars>
      </dgm:prSet>
      <dgm:spPr/>
    </dgm:pt>
    <dgm:pt modelId="{188F46D6-1128-461A-BA91-FCEF2D71AFB3}" type="pres">
      <dgm:prSet presAssocID="{8C50A329-FBAE-4A15-839B-5B6F2BB9B70E}" presName="hierChild3" presStyleCnt="0"/>
      <dgm:spPr/>
    </dgm:pt>
  </dgm:ptLst>
  <dgm:cxnLst>
    <dgm:cxn modelId="{99BC1B05-874B-4FBE-8246-CA359C4BF8E0}" srcId="{5ED28836-2BAE-48E2-9A63-B54A00E1C6AB}" destId="{01FA07D8-1C24-4EDF-8E6F-CA010FAF317A}" srcOrd="1" destOrd="0" parTransId="{D1242FE7-D9DE-4C77-AE04-FC1AE4523AA5}" sibTransId="{DDA86754-77B8-4102-BDDA-80946A62CF18}"/>
    <dgm:cxn modelId="{7B638131-313B-4179-9E8A-03DC00B5A8A2}" srcId="{5ED28836-2BAE-48E2-9A63-B54A00E1C6AB}" destId="{021438AA-EBF8-4E5A-AF58-8BCB0BA89283}" srcOrd="2" destOrd="0" parTransId="{EA44CE5F-A71E-41CD-B912-34BCDF273A35}" sibTransId="{0D614668-1C16-40A2-A52C-0BF1BFA0E7F6}"/>
    <dgm:cxn modelId="{97CB225B-EF8B-4F2C-8991-D9CC490C114E}" type="presOf" srcId="{021438AA-EBF8-4E5A-AF58-8BCB0BA89283}" destId="{9E7E6829-6AFE-418C-BD41-8909E379DE7D}" srcOrd="0" destOrd="0" presId="urn:microsoft.com/office/officeart/2005/8/layout/hierarchy1"/>
    <dgm:cxn modelId="{FBC9C35D-C077-4AA4-8EDB-DD5A88950ED3}" srcId="{5ED28836-2BAE-48E2-9A63-B54A00E1C6AB}" destId="{AAF01740-6694-4A07-B836-AB1F707E588B}" srcOrd="0" destOrd="0" parTransId="{F341430F-89D2-414A-8633-3B5D48E9F120}" sibTransId="{AD46C055-D21C-4029-BEFF-60E3C781BCC0}"/>
    <dgm:cxn modelId="{6072316B-9399-4264-ADDD-B5DE8DCBA509}" type="presOf" srcId="{2FA80E9F-73A4-4E12-B14F-CBA4FF86AB4F}" destId="{9F973BE7-8C09-4E39-8DD6-99E6BA1837A1}" srcOrd="0" destOrd="0" presId="urn:microsoft.com/office/officeart/2005/8/layout/hierarchy1"/>
    <dgm:cxn modelId="{2852C96C-FC58-43B9-A44A-EF3872BA45E5}" type="presOf" srcId="{01FA07D8-1C24-4EDF-8E6F-CA010FAF317A}" destId="{367A0B9F-1FA0-46C9-9437-7C81E1966077}" srcOrd="0" destOrd="0" presId="urn:microsoft.com/office/officeart/2005/8/layout/hierarchy1"/>
    <dgm:cxn modelId="{03C38E6E-6DC0-4AE3-9DC8-0D508593EF9F}" srcId="{CFBCCD19-FC67-416D-8123-F63DEE5F77CD}" destId="{5ED28836-2BAE-48E2-9A63-B54A00E1C6AB}" srcOrd="1" destOrd="0" parTransId="{773E564E-C311-4B52-8D5B-4DD058E3E918}" sibTransId="{735B38A9-4F5D-4770-9282-5368BA0C72DF}"/>
    <dgm:cxn modelId="{8A06B74E-D9BF-44C6-B2AB-67D5EA2B7923}" type="presOf" srcId="{F341430F-89D2-414A-8633-3B5D48E9F120}" destId="{66865A89-072F-4254-9069-88B4A8E6DE74}" srcOrd="0" destOrd="0" presId="urn:microsoft.com/office/officeart/2005/8/layout/hierarchy1"/>
    <dgm:cxn modelId="{52D3EC54-EE77-4ABA-8D18-7A72422D0550}" type="presOf" srcId="{CFBCCD19-FC67-416D-8123-F63DEE5F77CD}" destId="{21A067F6-C886-4808-A970-7E3EB30430A1}" srcOrd="0" destOrd="0" presId="urn:microsoft.com/office/officeart/2005/8/layout/hierarchy1"/>
    <dgm:cxn modelId="{2A8B8F86-3D58-433F-8A88-E5EB0270AA79}" srcId="{CFBCCD19-FC67-416D-8123-F63DEE5F77CD}" destId="{8C50A329-FBAE-4A15-839B-5B6F2BB9B70E}" srcOrd="2" destOrd="0" parTransId="{CF01FA77-A32F-4625-A36C-42C1E63BE36E}" sibTransId="{C8F21BC7-5898-416B-8747-A0620847D336}"/>
    <dgm:cxn modelId="{EC35ED89-189B-4DD6-A96B-A5E6FAA249C2}" type="presOf" srcId="{5ED28836-2BAE-48E2-9A63-B54A00E1C6AB}" destId="{3C38BA49-2F07-4D28-96FC-E42205DB3789}" srcOrd="0" destOrd="0" presId="urn:microsoft.com/office/officeart/2005/8/layout/hierarchy1"/>
    <dgm:cxn modelId="{33B5698E-621D-4C4A-8DA0-64D9333B635D}" srcId="{5ED28836-2BAE-48E2-9A63-B54A00E1C6AB}" destId="{47AD36DB-8D2C-4AE5-8782-D0E239236633}" srcOrd="3" destOrd="0" parTransId="{A1A30644-FF4A-47FA-9FDB-BFE0CA19CDE9}" sibTransId="{92523671-78C6-4929-B6F1-294ED4851BEF}"/>
    <dgm:cxn modelId="{605B3493-7F74-4208-9234-386FFD5AA856}" srcId="{7736B7CE-98C0-49F6-B4DE-0CB2D6FBD110}" destId="{CFBCCD19-FC67-416D-8123-F63DEE5F77CD}" srcOrd="0" destOrd="0" parTransId="{F77E46F6-F056-47CE-AAC1-8F4307CC5EE0}" sibTransId="{C21EF4A0-3701-4E1A-BB3C-ACE30DA1CBF5}"/>
    <dgm:cxn modelId="{F03E5C96-9561-40A6-BF08-C31E327B16C1}" type="presOf" srcId="{AAF01740-6694-4A07-B836-AB1F707E588B}" destId="{C37E2E0B-DFF8-438A-AD63-6F2F3FBD9CCD}" srcOrd="0" destOrd="0" presId="urn:microsoft.com/office/officeart/2005/8/layout/hierarchy1"/>
    <dgm:cxn modelId="{9490E79A-10F7-4161-84D6-F3567F680B74}" type="presOf" srcId="{D1242FE7-D9DE-4C77-AE04-FC1AE4523AA5}" destId="{A8017BB3-DFE4-41DE-8FAB-6D6CD54EC5AB}" srcOrd="0" destOrd="0" presId="urn:microsoft.com/office/officeart/2005/8/layout/hierarchy1"/>
    <dgm:cxn modelId="{B4C195A6-F3ED-43B4-B201-6C5F4AD51F28}" srcId="{CFBCCD19-FC67-416D-8123-F63DEE5F77CD}" destId="{5606D76B-C728-4240-A464-4BD4F44E5F0A}" srcOrd="0" destOrd="0" parTransId="{2FA80E9F-73A4-4E12-B14F-CBA4FF86AB4F}" sibTransId="{AFD10D0B-9B48-46D7-BA35-1886830EE88D}"/>
    <dgm:cxn modelId="{DD24BAAA-9324-4FA3-ABAD-89756522E1AF}" type="presOf" srcId="{773E564E-C311-4B52-8D5B-4DD058E3E918}" destId="{CBCD3521-7082-440C-964D-1D69FA334B47}" srcOrd="0" destOrd="0" presId="urn:microsoft.com/office/officeart/2005/8/layout/hierarchy1"/>
    <dgm:cxn modelId="{0ADD49AF-5AA1-4879-849E-A3FD923BA20A}" type="presOf" srcId="{7736B7CE-98C0-49F6-B4DE-0CB2D6FBD110}" destId="{CE127F51-2105-4426-98F3-BCB46A164145}" srcOrd="0" destOrd="0" presId="urn:microsoft.com/office/officeart/2005/8/layout/hierarchy1"/>
    <dgm:cxn modelId="{3D6635B2-110A-45B2-A5B2-A4796C890748}" type="presOf" srcId="{5606D76B-C728-4240-A464-4BD4F44E5F0A}" destId="{401F3D59-CE5F-4068-8F89-A3759A918ACB}" srcOrd="0" destOrd="0" presId="urn:microsoft.com/office/officeart/2005/8/layout/hierarchy1"/>
    <dgm:cxn modelId="{097DB9B5-E082-4DA0-AF8F-163487154685}" type="presOf" srcId="{EA44CE5F-A71E-41CD-B912-34BCDF273A35}" destId="{AE3E2A0F-D52F-4F34-9275-1199A2A0E4D2}" srcOrd="0" destOrd="0" presId="urn:microsoft.com/office/officeart/2005/8/layout/hierarchy1"/>
    <dgm:cxn modelId="{C47C53C5-458C-4741-B723-7F831DE13E66}" type="presOf" srcId="{8C50A329-FBAE-4A15-839B-5B6F2BB9B70E}" destId="{402CAE6F-17BE-403C-AF26-8D3DD2145F7D}" srcOrd="0" destOrd="0" presId="urn:microsoft.com/office/officeart/2005/8/layout/hierarchy1"/>
    <dgm:cxn modelId="{803441D1-F8E8-47EE-9EE1-D0AFED180E96}" type="presOf" srcId="{CF01FA77-A32F-4625-A36C-42C1E63BE36E}" destId="{55CC59DE-4FF0-4A6A-B9D9-4687F0FF9CFC}" srcOrd="0" destOrd="0" presId="urn:microsoft.com/office/officeart/2005/8/layout/hierarchy1"/>
    <dgm:cxn modelId="{17B48CDF-C333-49F3-AD1E-C029B7B0FC2E}" type="presOf" srcId="{47AD36DB-8D2C-4AE5-8782-D0E239236633}" destId="{7AB58663-16AD-4384-AE74-F24D694787E6}" srcOrd="0" destOrd="0" presId="urn:microsoft.com/office/officeart/2005/8/layout/hierarchy1"/>
    <dgm:cxn modelId="{7C99BCE5-7351-450F-85E0-05DC89D07DD2}" type="presOf" srcId="{A1A30644-FF4A-47FA-9FDB-BFE0CA19CDE9}" destId="{5523D4AF-7D86-40D6-99CD-06CE6D0750F5}" srcOrd="0" destOrd="0" presId="urn:microsoft.com/office/officeart/2005/8/layout/hierarchy1"/>
    <dgm:cxn modelId="{26F41118-8528-42CD-8C6B-2B0772A2778A}" type="presParOf" srcId="{CE127F51-2105-4426-98F3-BCB46A164145}" destId="{98633C5A-8CB9-44CE-96B3-DDD6834DE40A}" srcOrd="0" destOrd="0" presId="urn:microsoft.com/office/officeart/2005/8/layout/hierarchy1"/>
    <dgm:cxn modelId="{16D24E90-6CF6-44CC-9CDC-BF244E7D9CEB}" type="presParOf" srcId="{98633C5A-8CB9-44CE-96B3-DDD6834DE40A}" destId="{F5018872-F660-47EF-94EF-10A0359698E9}" srcOrd="0" destOrd="0" presId="urn:microsoft.com/office/officeart/2005/8/layout/hierarchy1"/>
    <dgm:cxn modelId="{936BC7FC-6D57-4CDF-8718-32CEBB8075C2}" type="presParOf" srcId="{F5018872-F660-47EF-94EF-10A0359698E9}" destId="{A3450DD9-D74C-47F6-BCCB-F365F619BDDA}" srcOrd="0" destOrd="0" presId="urn:microsoft.com/office/officeart/2005/8/layout/hierarchy1"/>
    <dgm:cxn modelId="{C7BA8062-10F7-4BE6-878B-74832380E196}" type="presParOf" srcId="{F5018872-F660-47EF-94EF-10A0359698E9}" destId="{21A067F6-C886-4808-A970-7E3EB30430A1}" srcOrd="1" destOrd="0" presId="urn:microsoft.com/office/officeart/2005/8/layout/hierarchy1"/>
    <dgm:cxn modelId="{EDFAB2BA-B432-4954-9CC7-6DAF35DF44A2}" type="presParOf" srcId="{98633C5A-8CB9-44CE-96B3-DDD6834DE40A}" destId="{DED25399-82A2-4CD1-ACCF-052FB342942B}" srcOrd="1" destOrd="0" presId="urn:microsoft.com/office/officeart/2005/8/layout/hierarchy1"/>
    <dgm:cxn modelId="{D78CA274-05D7-4852-B91D-338A7CBDE5EC}" type="presParOf" srcId="{DED25399-82A2-4CD1-ACCF-052FB342942B}" destId="{9F973BE7-8C09-4E39-8DD6-99E6BA1837A1}" srcOrd="0" destOrd="0" presId="urn:microsoft.com/office/officeart/2005/8/layout/hierarchy1"/>
    <dgm:cxn modelId="{1BF91259-77EC-4E24-B760-940C76D264BD}" type="presParOf" srcId="{DED25399-82A2-4CD1-ACCF-052FB342942B}" destId="{8DD52B52-9BFD-4481-A005-6DEB548FDD7C}" srcOrd="1" destOrd="0" presId="urn:microsoft.com/office/officeart/2005/8/layout/hierarchy1"/>
    <dgm:cxn modelId="{094F5B52-8C2B-4DD5-B579-567E4732184A}" type="presParOf" srcId="{8DD52B52-9BFD-4481-A005-6DEB548FDD7C}" destId="{FA05152D-9BA5-4A17-9773-0D61A0A717DB}" srcOrd="0" destOrd="0" presId="urn:microsoft.com/office/officeart/2005/8/layout/hierarchy1"/>
    <dgm:cxn modelId="{775F16B4-E2ED-4906-AFD4-8D28E63F53F9}" type="presParOf" srcId="{FA05152D-9BA5-4A17-9773-0D61A0A717DB}" destId="{8E249271-322C-49D1-B632-0BF59474B169}" srcOrd="0" destOrd="0" presId="urn:microsoft.com/office/officeart/2005/8/layout/hierarchy1"/>
    <dgm:cxn modelId="{FC93B265-AC84-449A-A940-7D30B7C6DCA8}" type="presParOf" srcId="{FA05152D-9BA5-4A17-9773-0D61A0A717DB}" destId="{401F3D59-CE5F-4068-8F89-A3759A918ACB}" srcOrd="1" destOrd="0" presId="urn:microsoft.com/office/officeart/2005/8/layout/hierarchy1"/>
    <dgm:cxn modelId="{30F57483-C199-4DBC-B14E-B61A4E07835F}" type="presParOf" srcId="{8DD52B52-9BFD-4481-A005-6DEB548FDD7C}" destId="{3FEB3DC1-5619-4FF9-A8B4-8EB2FA0DB459}" srcOrd="1" destOrd="0" presId="urn:microsoft.com/office/officeart/2005/8/layout/hierarchy1"/>
    <dgm:cxn modelId="{F2C7231A-6DC5-4C46-9413-E119863B8CED}" type="presParOf" srcId="{DED25399-82A2-4CD1-ACCF-052FB342942B}" destId="{CBCD3521-7082-440C-964D-1D69FA334B47}" srcOrd="2" destOrd="0" presId="urn:microsoft.com/office/officeart/2005/8/layout/hierarchy1"/>
    <dgm:cxn modelId="{B803DBFF-6DD5-4540-A6CE-DEE901A067A4}" type="presParOf" srcId="{DED25399-82A2-4CD1-ACCF-052FB342942B}" destId="{03AF4A9A-28A1-428F-9A29-BFB827D4D4A0}" srcOrd="3" destOrd="0" presId="urn:microsoft.com/office/officeart/2005/8/layout/hierarchy1"/>
    <dgm:cxn modelId="{7EDBBE2D-30D1-496E-9452-609F0DD3DB8A}" type="presParOf" srcId="{03AF4A9A-28A1-428F-9A29-BFB827D4D4A0}" destId="{CA1ADF18-550C-4029-8B40-E3AEE80A534C}" srcOrd="0" destOrd="0" presId="urn:microsoft.com/office/officeart/2005/8/layout/hierarchy1"/>
    <dgm:cxn modelId="{20C221D7-5A7F-49C1-9374-548F25ED063B}" type="presParOf" srcId="{CA1ADF18-550C-4029-8B40-E3AEE80A534C}" destId="{9EDCC0A1-BC75-4B26-A0A5-CEC8C6A6DBFE}" srcOrd="0" destOrd="0" presId="urn:microsoft.com/office/officeart/2005/8/layout/hierarchy1"/>
    <dgm:cxn modelId="{F9919600-3A96-4EB6-B6D0-58B33E5DCEF9}" type="presParOf" srcId="{CA1ADF18-550C-4029-8B40-E3AEE80A534C}" destId="{3C38BA49-2F07-4D28-96FC-E42205DB3789}" srcOrd="1" destOrd="0" presId="urn:microsoft.com/office/officeart/2005/8/layout/hierarchy1"/>
    <dgm:cxn modelId="{9282FD14-ABA7-4DEC-BA92-D144000C1726}" type="presParOf" srcId="{03AF4A9A-28A1-428F-9A29-BFB827D4D4A0}" destId="{D19354A7-1C24-4E3A-B889-C8EF024FCC8C}" srcOrd="1" destOrd="0" presId="urn:microsoft.com/office/officeart/2005/8/layout/hierarchy1"/>
    <dgm:cxn modelId="{6A19E635-31CB-47D4-B110-BC9E13D055F0}" type="presParOf" srcId="{D19354A7-1C24-4E3A-B889-C8EF024FCC8C}" destId="{66865A89-072F-4254-9069-88B4A8E6DE74}" srcOrd="0" destOrd="0" presId="urn:microsoft.com/office/officeart/2005/8/layout/hierarchy1"/>
    <dgm:cxn modelId="{C9B3616D-C773-4D09-9F6A-E04F409CDD69}" type="presParOf" srcId="{D19354A7-1C24-4E3A-B889-C8EF024FCC8C}" destId="{533B2AC0-A353-420A-AEF0-5D02A541249B}" srcOrd="1" destOrd="0" presId="urn:microsoft.com/office/officeart/2005/8/layout/hierarchy1"/>
    <dgm:cxn modelId="{6E2DFA4F-321A-43A2-8493-3A5DD8DDBB84}" type="presParOf" srcId="{533B2AC0-A353-420A-AEF0-5D02A541249B}" destId="{6BCDD686-113A-4FB3-8AEF-40C6EAF0A4AE}" srcOrd="0" destOrd="0" presId="urn:microsoft.com/office/officeart/2005/8/layout/hierarchy1"/>
    <dgm:cxn modelId="{A38AB2DC-823E-47DA-887E-37AD1A3B034D}" type="presParOf" srcId="{6BCDD686-113A-4FB3-8AEF-40C6EAF0A4AE}" destId="{C63EEB84-578E-460B-AC46-52C801BA3FED}" srcOrd="0" destOrd="0" presId="urn:microsoft.com/office/officeart/2005/8/layout/hierarchy1"/>
    <dgm:cxn modelId="{2B9D96A8-9507-4022-B324-8D75B5315EAA}" type="presParOf" srcId="{6BCDD686-113A-4FB3-8AEF-40C6EAF0A4AE}" destId="{C37E2E0B-DFF8-438A-AD63-6F2F3FBD9CCD}" srcOrd="1" destOrd="0" presId="urn:microsoft.com/office/officeart/2005/8/layout/hierarchy1"/>
    <dgm:cxn modelId="{A7F0F8E8-332C-44AC-A485-85B67F402181}" type="presParOf" srcId="{533B2AC0-A353-420A-AEF0-5D02A541249B}" destId="{0D0A96DC-E63B-4E8A-9EEA-36E6825CB0C6}" srcOrd="1" destOrd="0" presId="urn:microsoft.com/office/officeart/2005/8/layout/hierarchy1"/>
    <dgm:cxn modelId="{F555EEE7-C7F5-440B-AEFE-1C3FEFC2903B}" type="presParOf" srcId="{D19354A7-1C24-4E3A-B889-C8EF024FCC8C}" destId="{A8017BB3-DFE4-41DE-8FAB-6D6CD54EC5AB}" srcOrd="2" destOrd="0" presId="urn:microsoft.com/office/officeart/2005/8/layout/hierarchy1"/>
    <dgm:cxn modelId="{57620D3D-4099-4D99-AA4A-88084157440F}" type="presParOf" srcId="{D19354A7-1C24-4E3A-B889-C8EF024FCC8C}" destId="{F0263C12-A128-4F54-860E-E3CFEE991140}" srcOrd="3" destOrd="0" presId="urn:microsoft.com/office/officeart/2005/8/layout/hierarchy1"/>
    <dgm:cxn modelId="{D1BBBA74-3EA4-423E-A610-6581F3F50651}" type="presParOf" srcId="{F0263C12-A128-4F54-860E-E3CFEE991140}" destId="{C1DCE0F5-0C52-45D7-B484-F7BB803B7489}" srcOrd="0" destOrd="0" presId="urn:microsoft.com/office/officeart/2005/8/layout/hierarchy1"/>
    <dgm:cxn modelId="{939E63A5-3C3B-442C-BF98-FA52C5B3EA0D}" type="presParOf" srcId="{C1DCE0F5-0C52-45D7-B484-F7BB803B7489}" destId="{83943EEF-0F11-4518-B652-651E0688AE44}" srcOrd="0" destOrd="0" presId="urn:microsoft.com/office/officeart/2005/8/layout/hierarchy1"/>
    <dgm:cxn modelId="{1C080E30-B4CE-430B-ACBF-0B4CC0D9AE0B}" type="presParOf" srcId="{C1DCE0F5-0C52-45D7-B484-F7BB803B7489}" destId="{367A0B9F-1FA0-46C9-9437-7C81E1966077}" srcOrd="1" destOrd="0" presId="urn:microsoft.com/office/officeart/2005/8/layout/hierarchy1"/>
    <dgm:cxn modelId="{253D0684-0D40-491C-BB23-07BDC7316D7C}" type="presParOf" srcId="{F0263C12-A128-4F54-860E-E3CFEE991140}" destId="{F63F8685-AE3A-44E6-8175-1D68B34D92AB}" srcOrd="1" destOrd="0" presId="urn:microsoft.com/office/officeart/2005/8/layout/hierarchy1"/>
    <dgm:cxn modelId="{369642E3-26B4-4989-A82A-12A48FEA9D60}" type="presParOf" srcId="{D19354A7-1C24-4E3A-B889-C8EF024FCC8C}" destId="{AE3E2A0F-D52F-4F34-9275-1199A2A0E4D2}" srcOrd="4" destOrd="0" presId="urn:microsoft.com/office/officeart/2005/8/layout/hierarchy1"/>
    <dgm:cxn modelId="{DF538A52-5B2A-427E-AC0C-EED1E1C667ED}" type="presParOf" srcId="{D19354A7-1C24-4E3A-B889-C8EF024FCC8C}" destId="{CD929096-B799-4DBA-BBB9-05C08E022269}" srcOrd="5" destOrd="0" presId="urn:microsoft.com/office/officeart/2005/8/layout/hierarchy1"/>
    <dgm:cxn modelId="{1D87E357-5417-451A-B815-29BED01F887A}" type="presParOf" srcId="{CD929096-B799-4DBA-BBB9-05C08E022269}" destId="{BBC449F3-6CB0-4B14-8AF5-10B4685C1233}" srcOrd="0" destOrd="0" presId="urn:microsoft.com/office/officeart/2005/8/layout/hierarchy1"/>
    <dgm:cxn modelId="{A467905F-6C01-443F-98BD-755B4D720BDA}" type="presParOf" srcId="{BBC449F3-6CB0-4B14-8AF5-10B4685C1233}" destId="{70959576-0928-45E0-81B7-5D7FFB7204DB}" srcOrd="0" destOrd="0" presId="urn:microsoft.com/office/officeart/2005/8/layout/hierarchy1"/>
    <dgm:cxn modelId="{84B5D91C-254D-461E-8457-5B53B43BEE60}" type="presParOf" srcId="{BBC449F3-6CB0-4B14-8AF5-10B4685C1233}" destId="{9E7E6829-6AFE-418C-BD41-8909E379DE7D}" srcOrd="1" destOrd="0" presId="urn:microsoft.com/office/officeart/2005/8/layout/hierarchy1"/>
    <dgm:cxn modelId="{948E3FE4-438A-44B2-B524-2845DC8BB2F0}" type="presParOf" srcId="{CD929096-B799-4DBA-BBB9-05C08E022269}" destId="{45E2F6AA-3316-4E5B-BAA6-BB21AE15E270}" srcOrd="1" destOrd="0" presId="urn:microsoft.com/office/officeart/2005/8/layout/hierarchy1"/>
    <dgm:cxn modelId="{94922287-0BE8-406F-9CF6-C83E608379C5}" type="presParOf" srcId="{D19354A7-1C24-4E3A-B889-C8EF024FCC8C}" destId="{5523D4AF-7D86-40D6-99CD-06CE6D0750F5}" srcOrd="6" destOrd="0" presId="urn:microsoft.com/office/officeart/2005/8/layout/hierarchy1"/>
    <dgm:cxn modelId="{6D247E6C-BD0B-47F8-9020-4833B8365576}" type="presParOf" srcId="{D19354A7-1C24-4E3A-B889-C8EF024FCC8C}" destId="{52648F5C-9751-4305-8855-104429188D26}" srcOrd="7" destOrd="0" presId="urn:microsoft.com/office/officeart/2005/8/layout/hierarchy1"/>
    <dgm:cxn modelId="{966F51A9-7AF3-49CE-AB91-50F1E6421780}" type="presParOf" srcId="{52648F5C-9751-4305-8855-104429188D26}" destId="{9882EDB0-C268-4F18-92A1-ED0730B92D4E}" srcOrd="0" destOrd="0" presId="urn:microsoft.com/office/officeart/2005/8/layout/hierarchy1"/>
    <dgm:cxn modelId="{B932A2A2-AD96-4EF2-BC76-4DC826B1D277}" type="presParOf" srcId="{9882EDB0-C268-4F18-92A1-ED0730B92D4E}" destId="{90C32B71-47EB-4901-A363-D32997A47276}" srcOrd="0" destOrd="0" presId="urn:microsoft.com/office/officeart/2005/8/layout/hierarchy1"/>
    <dgm:cxn modelId="{CBFE6E2B-40D2-417D-B349-0FC997A62B16}" type="presParOf" srcId="{9882EDB0-C268-4F18-92A1-ED0730B92D4E}" destId="{7AB58663-16AD-4384-AE74-F24D694787E6}" srcOrd="1" destOrd="0" presId="urn:microsoft.com/office/officeart/2005/8/layout/hierarchy1"/>
    <dgm:cxn modelId="{9C531811-AD25-440D-984B-53512BF297A0}" type="presParOf" srcId="{52648F5C-9751-4305-8855-104429188D26}" destId="{CC225422-B9B1-43B7-B252-2CEA81020C8C}" srcOrd="1" destOrd="0" presId="urn:microsoft.com/office/officeart/2005/8/layout/hierarchy1"/>
    <dgm:cxn modelId="{A153E0F9-DBA8-4125-8628-220834A080F4}" type="presParOf" srcId="{DED25399-82A2-4CD1-ACCF-052FB342942B}" destId="{55CC59DE-4FF0-4A6A-B9D9-4687F0FF9CFC}" srcOrd="4" destOrd="0" presId="urn:microsoft.com/office/officeart/2005/8/layout/hierarchy1"/>
    <dgm:cxn modelId="{3115C776-F075-4B86-8D9D-C3F355BE99DE}" type="presParOf" srcId="{DED25399-82A2-4CD1-ACCF-052FB342942B}" destId="{3F11AAE9-5B19-40CB-925C-DA49C974D3AA}" srcOrd="5" destOrd="0" presId="urn:microsoft.com/office/officeart/2005/8/layout/hierarchy1"/>
    <dgm:cxn modelId="{D75F9A5B-610A-4C0B-8599-29694172D4D4}" type="presParOf" srcId="{3F11AAE9-5B19-40CB-925C-DA49C974D3AA}" destId="{B4EF6C19-23A1-4D76-9959-1A9D1358907B}" srcOrd="0" destOrd="0" presId="urn:microsoft.com/office/officeart/2005/8/layout/hierarchy1"/>
    <dgm:cxn modelId="{AD92C661-9978-4100-9267-B960EBC079E9}" type="presParOf" srcId="{B4EF6C19-23A1-4D76-9959-1A9D1358907B}" destId="{7DA74231-E415-48E2-B354-433B23C5A192}" srcOrd="0" destOrd="0" presId="urn:microsoft.com/office/officeart/2005/8/layout/hierarchy1"/>
    <dgm:cxn modelId="{FE885D12-39DE-42DE-B086-F131AFB77E4D}" type="presParOf" srcId="{B4EF6C19-23A1-4D76-9959-1A9D1358907B}" destId="{402CAE6F-17BE-403C-AF26-8D3DD2145F7D}" srcOrd="1" destOrd="0" presId="urn:microsoft.com/office/officeart/2005/8/layout/hierarchy1"/>
    <dgm:cxn modelId="{61DFFD35-FBAC-43F9-AC55-49684DB9B88B}" type="presParOf" srcId="{3F11AAE9-5B19-40CB-925C-DA49C974D3AA}" destId="{188F46D6-1128-461A-BA91-FCEF2D71AFB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BE3A7B-0632-45D6-84E9-75BCFD85CFFA}">
      <dsp:nvSpPr>
        <dsp:cNvPr id="0" name=""/>
        <dsp:cNvSpPr/>
      </dsp:nvSpPr>
      <dsp:spPr>
        <a:xfrm>
          <a:off x="4278748" y="0"/>
          <a:ext cx="1958102" cy="10878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Formulation</a:t>
          </a:r>
        </a:p>
      </dsp:txBody>
      <dsp:txXfrm>
        <a:off x="4310610" y="31862"/>
        <a:ext cx="1894378" cy="1024110"/>
      </dsp:txXfrm>
    </dsp:sp>
    <dsp:sp modelId="{043EA74D-FFD2-4735-8631-E9A30BD7A99D}">
      <dsp:nvSpPr>
        <dsp:cNvPr id="0" name=""/>
        <dsp:cNvSpPr/>
      </dsp:nvSpPr>
      <dsp:spPr>
        <a:xfrm rot="5400000">
          <a:off x="5036155" y="1138598"/>
          <a:ext cx="443289" cy="4895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latin typeface="Times New Roman" panose="02020603050405020304" pitchFamily="18" charset="0"/>
            <a:cs typeface="Times New Roman" panose="02020603050405020304" pitchFamily="18" charset="0"/>
          </a:endParaRPr>
        </a:p>
      </dsp:txBody>
      <dsp:txXfrm rot="-5400000">
        <a:off x="5110942" y="1161717"/>
        <a:ext cx="293715" cy="310302"/>
      </dsp:txXfrm>
    </dsp:sp>
    <dsp:sp modelId="{E21C66A0-0C7E-4FF4-8020-E8D239367BAD}">
      <dsp:nvSpPr>
        <dsp:cNvPr id="0" name=""/>
        <dsp:cNvSpPr/>
      </dsp:nvSpPr>
      <dsp:spPr>
        <a:xfrm>
          <a:off x="4278748" y="1678887"/>
          <a:ext cx="1958102" cy="10878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Implementation</a:t>
          </a:r>
        </a:p>
      </dsp:txBody>
      <dsp:txXfrm>
        <a:off x="4310610" y="1710749"/>
        <a:ext cx="1894378" cy="1024110"/>
      </dsp:txXfrm>
    </dsp:sp>
    <dsp:sp modelId="{4DE9D3FF-DB6A-4A6C-B38D-E1CBCAE304D4}">
      <dsp:nvSpPr>
        <dsp:cNvPr id="0" name=""/>
        <dsp:cNvSpPr/>
      </dsp:nvSpPr>
      <dsp:spPr>
        <a:xfrm rot="5400000">
          <a:off x="5071506" y="2770350"/>
          <a:ext cx="372586" cy="4895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latin typeface="Times New Roman" panose="02020603050405020304" pitchFamily="18" charset="0"/>
            <a:cs typeface="Times New Roman" panose="02020603050405020304" pitchFamily="18" charset="0"/>
          </a:endParaRPr>
        </a:p>
      </dsp:txBody>
      <dsp:txXfrm rot="-5400000">
        <a:off x="5110942" y="2828819"/>
        <a:ext cx="293715" cy="260810"/>
      </dsp:txXfrm>
    </dsp:sp>
    <dsp:sp modelId="{438A0E35-E57B-48A3-8211-2633E3141CAD}">
      <dsp:nvSpPr>
        <dsp:cNvPr id="0" name=""/>
        <dsp:cNvSpPr/>
      </dsp:nvSpPr>
      <dsp:spPr>
        <a:xfrm>
          <a:off x="4278748" y="3263503"/>
          <a:ext cx="1958102" cy="10878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Evaluation</a:t>
          </a:r>
        </a:p>
      </dsp:txBody>
      <dsp:txXfrm>
        <a:off x="4310610" y="3295365"/>
        <a:ext cx="1894378" cy="10241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CC59DE-4FF0-4A6A-B9D9-4687F0FF9CFC}">
      <dsp:nvSpPr>
        <dsp:cNvPr id="0" name=""/>
        <dsp:cNvSpPr/>
      </dsp:nvSpPr>
      <dsp:spPr>
        <a:xfrm>
          <a:off x="2307297" y="1594557"/>
          <a:ext cx="1207859" cy="287415"/>
        </a:xfrm>
        <a:custGeom>
          <a:avLst/>
          <a:gdLst/>
          <a:ahLst/>
          <a:cxnLst/>
          <a:rect l="0" t="0" r="0" b="0"/>
          <a:pathLst>
            <a:path>
              <a:moveTo>
                <a:pt x="0" y="0"/>
              </a:moveTo>
              <a:lnTo>
                <a:pt x="0" y="195865"/>
              </a:lnTo>
              <a:lnTo>
                <a:pt x="1207859" y="195865"/>
              </a:lnTo>
              <a:lnTo>
                <a:pt x="1207859" y="28741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523D4AF-7D86-40D6-99CD-06CE6D0750F5}">
      <dsp:nvSpPr>
        <dsp:cNvPr id="0" name=""/>
        <dsp:cNvSpPr/>
      </dsp:nvSpPr>
      <dsp:spPr>
        <a:xfrm>
          <a:off x="2307297" y="2509511"/>
          <a:ext cx="1811788" cy="287415"/>
        </a:xfrm>
        <a:custGeom>
          <a:avLst/>
          <a:gdLst/>
          <a:ahLst/>
          <a:cxnLst/>
          <a:rect l="0" t="0" r="0" b="0"/>
          <a:pathLst>
            <a:path>
              <a:moveTo>
                <a:pt x="0" y="0"/>
              </a:moveTo>
              <a:lnTo>
                <a:pt x="0" y="195865"/>
              </a:lnTo>
              <a:lnTo>
                <a:pt x="1811788" y="195865"/>
              </a:lnTo>
              <a:lnTo>
                <a:pt x="1811788" y="287415"/>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3E2A0F-D52F-4F34-9275-1199A2A0E4D2}">
      <dsp:nvSpPr>
        <dsp:cNvPr id="0" name=""/>
        <dsp:cNvSpPr/>
      </dsp:nvSpPr>
      <dsp:spPr>
        <a:xfrm>
          <a:off x="2307297" y="2509511"/>
          <a:ext cx="603929" cy="287415"/>
        </a:xfrm>
        <a:custGeom>
          <a:avLst/>
          <a:gdLst/>
          <a:ahLst/>
          <a:cxnLst/>
          <a:rect l="0" t="0" r="0" b="0"/>
          <a:pathLst>
            <a:path>
              <a:moveTo>
                <a:pt x="0" y="0"/>
              </a:moveTo>
              <a:lnTo>
                <a:pt x="0" y="195865"/>
              </a:lnTo>
              <a:lnTo>
                <a:pt x="603929" y="195865"/>
              </a:lnTo>
              <a:lnTo>
                <a:pt x="603929" y="287415"/>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017BB3-DFE4-41DE-8FAB-6D6CD54EC5AB}">
      <dsp:nvSpPr>
        <dsp:cNvPr id="0" name=""/>
        <dsp:cNvSpPr/>
      </dsp:nvSpPr>
      <dsp:spPr>
        <a:xfrm>
          <a:off x="1703367" y="2509511"/>
          <a:ext cx="603929" cy="287415"/>
        </a:xfrm>
        <a:custGeom>
          <a:avLst/>
          <a:gdLst/>
          <a:ahLst/>
          <a:cxnLst/>
          <a:rect l="0" t="0" r="0" b="0"/>
          <a:pathLst>
            <a:path>
              <a:moveTo>
                <a:pt x="603929" y="0"/>
              </a:moveTo>
              <a:lnTo>
                <a:pt x="603929" y="195865"/>
              </a:lnTo>
              <a:lnTo>
                <a:pt x="0" y="195865"/>
              </a:lnTo>
              <a:lnTo>
                <a:pt x="0" y="287415"/>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865A89-072F-4254-9069-88B4A8E6DE74}">
      <dsp:nvSpPr>
        <dsp:cNvPr id="0" name=""/>
        <dsp:cNvSpPr/>
      </dsp:nvSpPr>
      <dsp:spPr>
        <a:xfrm>
          <a:off x="495508" y="2509511"/>
          <a:ext cx="1811788" cy="287415"/>
        </a:xfrm>
        <a:custGeom>
          <a:avLst/>
          <a:gdLst/>
          <a:ahLst/>
          <a:cxnLst/>
          <a:rect l="0" t="0" r="0" b="0"/>
          <a:pathLst>
            <a:path>
              <a:moveTo>
                <a:pt x="1811788" y="0"/>
              </a:moveTo>
              <a:lnTo>
                <a:pt x="1811788" y="195865"/>
              </a:lnTo>
              <a:lnTo>
                <a:pt x="0" y="195865"/>
              </a:lnTo>
              <a:lnTo>
                <a:pt x="0" y="287415"/>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CD3521-7082-440C-964D-1D69FA334B47}">
      <dsp:nvSpPr>
        <dsp:cNvPr id="0" name=""/>
        <dsp:cNvSpPr/>
      </dsp:nvSpPr>
      <dsp:spPr>
        <a:xfrm>
          <a:off x="2261577" y="1594557"/>
          <a:ext cx="91440" cy="287415"/>
        </a:xfrm>
        <a:custGeom>
          <a:avLst/>
          <a:gdLst/>
          <a:ahLst/>
          <a:cxnLst/>
          <a:rect l="0" t="0" r="0" b="0"/>
          <a:pathLst>
            <a:path>
              <a:moveTo>
                <a:pt x="45720" y="0"/>
              </a:moveTo>
              <a:lnTo>
                <a:pt x="45720" y="28741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F973BE7-8C09-4E39-8DD6-99E6BA1837A1}">
      <dsp:nvSpPr>
        <dsp:cNvPr id="0" name=""/>
        <dsp:cNvSpPr/>
      </dsp:nvSpPr>
      <dsp:spPr>
        <a:xfrm>
          <a:off x="1099438" y="1594557"/>
          <a:ext cx="1207859" cy="287415"/>
        </a:xfrm>
        <a:custGeom>
          <a:avLst/>
          <a:gdLst/>
          <a:ahLst/>
          <a:cxnLst/>
          <a:rect l="0" t="0" r="0" b="0"/>
          <a:pathLst>
            <a:path>
              <a:moveTo>
                <a:pt x="1207859" y="0"/>
              </a:moveTo>
              <a:lnTo>
                <a:pt x="1207859" y="195865"/>
              </a:lnTo>
              <a:lnTo>
                <a:pt x="0" y="195865"/>
              </a:lnTo>
              <a:lnTo>
                <a:pt x="0" y="28741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450DD9-D74C-47F6-BCCB-F365F619BDDA}">
      <dsp:nvSpPr>
        <dsp:cNvPr id="0" name=""/>
        <dsp:cNvSpPr/>
      </dsp:nvSpPr>
      <dsp:spPr>
        <a:xfrm>
          <a:off x="1813173" y="967020"/>
          <a:ext cx="988248" cy="6275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A067F6-C886-4808-A970-7E3EB30430A1}">
      <dsp:nvSpPr>
        <dsp:cNvPr id="0" name=""/>
        <dsp:cNvSpPr/>
      </dsp:nvSpPr>
      <dsp:spPr>
        <a:xfrm>
          <a:off x="1922978" y="1071335"/>
          <a:ext cx="988248" cy="62753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effectLst/>
              <a:latin typeface="Arial" charset="0"/>
            </a:rPr>
            <a:t>Corporate office</a:t>
          </a:r>
        </a:p>
      </dsp:txBody>
      <dsp:txXfrm>
        <a:off x="1941358" y="1089715"/>
        <a:ext cx="951488" cy="590777"/>
      </dsp:txXfrm>
    </dsp:sp>
    <dsp:sp modelId="{8E249271-322C-49D1-B632-0BF59474B169}">
      <dsp:nvSpPr>
        <dsp:cNvPr id="0" name=""/>
        <dsp:cNvSpPr/>
      </dsp:nvSpPr>
      <dsp:spPr>
        <a:xfrm>
          <a:off x="605313" y="1881973"/>
          <a:ext cx="988248" cy="62753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1F3D59-CE5F-4068-8F89-A3759A918ACB}">
      <dsp:nvSpPr>
        <dsp:cNvPr id="0" name=""/>
        <dsp:cNvSpPr/>
      </dsp:nvSpPr>
      <dsp:spPr>
        <a:xfrm>
          <a:off x="715119" y="1986288"/>
          <a:ext cx="988248" cy="62753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effectLst/>
              <a:latin typeface="Arial" charset="0"/>
            </a:rPr>
            <a:t>SBU</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effectLst/>
              <a:latin typeface="Arial" charset="0"/>
            </a:rPr>
            <a:t>A</a:t>
          </a:r>
        </a:p>
      </dsp:txBody>
      <dsp:txXfrm>
        <a:off x="733499" y="2004668"/>
        <a:ext cx="951488" cy="590777"/>
      </dsp:txXfrm>
    </dsp:sp>
    <dsp:sp modelId="{9EDCC0A1-BC75-4B26-A0A5-CEC8C6A6DBFE}">
      <dsp:nvSpPr>
        <dsp:cNvPr id="0" name=""/>
        <dsp:cNvSpPr/>
      </dsp:nvSpPr>
      <dsp:spPr>
        <a:xfrm>
          <a:off x="1813173" y="1881973"/>
          <a:ext cx="988248" cy="62753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38BA49-2F07-4D28-96FC-E42205DB3789}">
      <dsp:nvSpPr>
        <dsp:cNvPr id="0" name=""/>
        <dsp:cNvSpPr/>
      </dsp:nvSpPr>
      <dsp:spPr>
        <a:xfrm>
          <a:off x="1922978" y="1986288"/>
          <a:ext cx="988248" cy="62753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effectLst/>
              <a:latin typeface="Arial" charset="0"/>
            </a:rPr>
            <a:t>SBU</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effectLst/>
              <a:latin typeface="Arial" charset="0"/>
            </a:rPr>
            <a:t>B</a:t>
          </a:r>
        </a:p>
      </dsp:txBody>
      <dsp:txXfrm>
        <a:off x="1941358" y="2004668"/>
        <a:ext cx="951488" cy="590777"/>
      </dsp:txXfrm>
    </dsp:sp>
    <dsp:sp modelId="{C63EEB84-578E-460B-AC46-52C801BA3FED}">
      <dsp:nvSpPr>
        <dsp:cNvPr id="0" name=""/>
        <dsp:cNvSpPr/>
      </dsp:nvSpPr>
      <dsp:spPr>
        <a:xfrm>
          <a:off x="1384" y="2796926"/>
          <a:ext cx="988248" cy="62753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7E2E0B-DFF8-438A-AD63-6F2F3FBD9CCD}">
      <dsp:nvSpPr>
        <dsp:cNvPr id="0" name=""/>
        <dsp:cNvSpPr/>
      </dsp:nvSpPr>
      <dsp:spPr>
        <a:xfrm>
          <a:off x="111189" y="2901242"/>
          <a:ext cx="988248" cy="627537"/>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effectLst/>
              <a:latin typeface="Arial" charset="0"/>
            </a:rPr>
            <a:t>Finance</a:t>
          </a:r>
        </a:p>
      </dsp:txBody>
      <dsp:txXfrm>
        <a:off x="129569" y="2919622"/>
        <a:ext cx="951488" cy="590777"/>
      </dsp:txXfrm>
    </dsp:sp>
    <dsp:sp modelId="{83943EEF-0F11-4518-B652-651E0688AE44}">
      <dsp:nvSpPr>
        <dsp:cNvPr id="0" name=""/>
        <dsp:cNvSpPr/>
      </dsp:nvSpPr>
      <dsp:spPr>
        <a:xfrm>
          <a:off x="1209243" y="2796926"/>
          <a:ext cx="988248" cy="62753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7A0B9F-1FA0-46C9-9437-7C81E1966077}">
      <dsp:nvSpPr>
        <dsp:cNvPr id="0" name=""/>
        <dsp:cNvSpPr/>
      </dsp:nvSpPr>
      <dsp:spPr>
        <a:xfrm>
          <a:off x="1319048" y="2901242"/>
          <a:ext cx="988248" cy="627537"/>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effectLst/>
              <a:latin typeface="Arial" charset="0"/>
            </a:rPr>
            <a:t>Marketing</a:t>
          </a:r>
        </a:p>
      </dsp:txBody>
      <dsp:txXfrm>
        <a:off x="1337428" y="2919622"/>
        <a:ext cx="951488" cy="590777"/>
      </dsp:txXfrm>
    </dsp:sp>
    <dsp:sp modelId="{70959576-0928-45E0-81B7-5D7FFB7204DB}">
      <dsp:nvSpPr>
        <dsp:cNvPr id="0" name=""/>
        <dsp:cNvSpPr/>
      </dsp:nvSpPr>
      <dsp:spPr>
        <a:xfrm>
          <a:off x="2417102" y="2796926"/>
          <a:ext cx="988248" cy="62753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7E6829-6AFE-418C-BD41-8909E379DE7D}">
      <dsp:nvSpPr>
        <dsp:cNvPr id="0" name=""/>
        <dsp:cNvSpPr/>
      </dsp:nvSpPr>
      <dsp:spPr>
        <a:xfrm>
          <a:off x="2526908" y="2901242"/>
          <a:ext cx="988248" cy="627537"/>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effectLst/>
              <a:latin typeface="Arial" charset="0"/>
            </a:rPr>
            <a:t>Operations</a:t>
          </a:r>
        </a:p>
      </dsp:txBody>
      <dsp:txXfrm>
        <a:off x="2545288" y="2919622"/>
        <a:ext cx="951488" cy="590777"/>
      </dsp:txXfrm>
    </dsp:sp>
    <dsp:sp modelId="{90C32B71-47EB-4901-A363-D32997A47276}">
      <dsp:nvSpPr>
        <dsp:cNvPr id="0" name=""/>
        <dsp:cNvSpPr/>
      </dsp:nvSpPr>
      <dsp:spPr>
        <a:xfrm>
          <a:off x="3624961" y="2796926"/>
          <a:ext cx="988248" cy="62753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B58663-16AD-4384-AE74-F24D694787E6}">
      <dsp:nvSpPr>
        <dsp:cNvPr id="0" name=""/>
        <dsp:cNvSpPr/>
      </dsp:nvSpPr>
      <dsp:spPr>
        <a:xfrm>
          <a:off x="3734767" y="2901242"/>
          <a:ext cx="988248" cy="627537"/>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effectLst/>
              <a:latin typeface="Arial" charset="0"/>
            </a:rPr>
            <a:t>Personnel</a:t>
          </a:r>
        </a:p>
      </dsp:txBody>
      <dsp:txXfrm>
        <a:off x="3753147" y="2919622"/>
        <a:ext cx="951488" cy="590777"/>
      </dsp:txXfrm>
    </dsp:sp>
    <dsp:sp modelId="{7DA74231-E415-48E2-B354-433B23C5A192}">
      <dsp:nvSpPr>
        <dsp:cNvPr id="0" name=""/>
        <dsp:cNvSpPr/>
      </dsp:nvSpPr>
      <dsp:spPr>
        <a:xfrm>
          <a:off x="3021032" y="1881973"/>
          <a:ext cx="988248" cy="62753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2CAE6F-17BE-403C-AF26-8D3DD2145F7D}">
      <dsp:nvSpPr>
        <dsp:cNvPr id="0" name=""/>
        <dsp:cNvSpPr/>
      </dsp:nvSpPr>
      <dsp:spPr>
        <a:xfrm>
          <a:off x="3130837" y="1986288"/>
          <a:ext cx="988248" cy="62753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effectLst/>
              <a:latin typeface="Arial" charset="0"/>
            </a:rPr>
            <a:t>SBU</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effectLst/>
              <a:latin typeface="Arial" charset="0"/>
            </a:rPr>
            <a:t>C</a:t>
          </a:r>
        </a:p>
      </dsp:txBody>
      <dsp:txXfrm>
        <a:off x="3149217" y="2004668"/>
        <a:ext cx="951488" cy="590777"/>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0765A-85AA-32A1-E1CC-D022D534CB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9C1453-6ED2-4F73-BF11-C59165DD1F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1B06B9-CBC8-D56C-8CCD-B2E669DE5816}"/>
              </a:ext>
            </a:extLst>
          </p:cNvPr>
          <p:cNvSpPr>
            <a:spLocks noGrp="1"/>
          </p:cNvSpPr>
          <p:nvPr>
            <p:ph type="dt" sz="half" idx="10"/>
          </p:nvPr>
        </p:nvSpPr>
        <p:spPr/>
        <p:txBody>
          <a:bodyPr/>
          <a:lstStyle/>
          <a:p>
            <a:fld id="{A1C17F8B-5E97-480F-8F30-43C6FBD9EA5C}" type="datetimeFigureOut">
              <a:rPr lang="en-US" smtClean="0"/>
              <a:t>3/5/2023</a:t>
            </a:fld>
            <a:endParaRPr lang="en-US"/>
          </a:p>
        </p:txBody>
      </p:sp>
      <p:sp>
        <p:nvSpPr>
          <p:cNvPr id="5" name="Footer Placeholder 4">
            <a:extLst>
              <a:ext uri="{FF2B5EF4-FFF2-40B4-BE49-F238E27FC236}">
                <a16:creationId xmlns:a16="http://schemas.microsoft.com/office/drawing/2014/main" id="{D11EED0E-CB19-C8BC-2F7E-0CBD51ADE8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47C86E-1637-2AD0-7FBF-EFEAF35B3F42}"/>
              </a:ext>
            </a:extLst>
          </p:cNvPr>
          <p:cNvSpPr>
            <a:spLocks noGrp="1"/>
          </p:cNvSpPr>
          <p:nvPr>
            <p:ph type="sldNum" sz="quarter" idx="12"/>
          </p:nvPr>
        </p:nvSpPr>
        <p:spPr/>
        <p:txBody>
          <a:bodyPr/>
          <a:lstStyle/>
          <a:p>
            <a:fld id="{481756AA-5FAF-43CE-B52A-75B7028AA900}" type="slidenum">
              <a:rPr lang="en-US" smtClean="0"/>
              <a:t>‹#›</a:t>
            </a:fld>
            <a:endParaRPr lang="en-US"/>
          </a:p>
        </p:txBody>
      </p:sp>
    </p:spTree>
    <p:extLst>
      <p:ext uri="{BB962C8B-B14F-4D97-AF65-F5344CB8AC3E}">
        <p14:creationId xmlns:p14="http://schemas.microsoft.com/office/powerpoint/2010/main" val="3171510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74E1D-DE17-3922-2963-4D17B77137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4D4F10-7824-8FC3-0A9A-6E54BAF95F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5C4494-159A-EBED-2AEA-8AF0B6DBA0B2}"/>
              </a:ext>
            </a:extLst>
          </p:cNvPr>
          <p:cNvSpPr>
            <a:spLocks noGrp="1"/>
          </p:cNvSpPr>
          <p:nvPr>
            <p:ph type="dt" sz="half" idx="10"/>
          </p:nvPr>
        </p:nvSpPr>
        <p:spPr/>
        <p:txBody>
          <a:bodyPr/>
          <a:lstStyle/>
          <a:p>
            <a:fld id="{A1C17F8B-5E97-480F-8F30-43C6FBD9EA5C}" type="datetimeFigureOut">
              <a:rPr lang="en-US" smtClean="0"/>
              <a:t>3/5/2023</a:t>
            </a:fld>
            <a:endParaRPr lang="en-US"/>
          </a:p>
        </p:txBody>
      </p:sp>
      <p:sp>
        <p:nvSpPr>
          <p:cNvPr id="5" name="Footer Placeholder 4">
            <a:extLst>
              <a:ext uri="{FF2B5EF4-FFF2-40B4-BE49-F238E27FC236}">
                <a16:creationId xmlns:a16="http://schemas.microsoft.com/office/drawing/2014/main" id="{A0656F61-D2F9-87BA-2CCE-5CD9253F0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DBD080-C7FE-B205-07F5-B71CF2831998}"/>
              </a:ext>
            </a:extLst>
          </p:cNvPr>
          <p:cNvSpPr>
            <a:spLocks noGrp="1"/>
          </p:cNvSpPr>
          <p:nvPr>
            <p:ph type="sldNum" sz="quarter" idx="12"/>
          </p:nvPr>
        </p:nvSpPr>
        <p:spPr/>
        <p:txBody>
          <a:bodyPr/>
          <a:lstStyle/>
          <a:p>
            <a:fld id="{481756AA-5FAF-43CE-B52A-75B7028AA900}" type="slidenum">
              <a:rPr lang="en-US" smtClean="0"/>
              <a:t>‹#›</a:t>
            </a:fld>
            <a:endParaRPr lang="en-US"/>
          </a:p>
        </p:txBody>
      </p:sp>
    </p:spTree>
    <p:extLst>
      <p:ext uri="{BB962C8B-B14F-4D97-AF65-F5344CB8AC3E}">
        <p14:creationId xmlns:p14="http://schemas.microsoft.com/office/powerpoint/2010/main" val="1452494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811FE-5DE6-438C-9F54-6A570F57CE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BDBB42-0095-161B-2B67-7376425274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1EA18D-EC53-3244-3822-ECBDB8F69193}"/>
              </a:ext>
            </a:extLst>
          </p:cNvPr>
          <p:cNvSpPr>
            <a:spLocks noGrp="1"/>
          </p:cNvSpPr>
          <p:nvPr>
            <p:ph type="dt" sz="half" idx="10"/>
          </p:nvPr>
        </p:nvSpPr>
        <p:spPr/>
        <p:txBody>
          <a:bodyPr/>
          <a:lstStyle/>
          <a:p>
            <a:fld id="{A1C17F8B-5E97-480F-8F30-43C6FBD9EA5C}" type="datetimeFigureOut">
              <a:rPr lang="en-US" smtClean="0"/>
              <a:t>3/5/2023</a:t>
            </a:fld>
            <a:endParaRPr lang="en-US"/>
          </a:p>
        </p:txBody>
      </p:sp>
      <p:sp>
        <p:nvSpPr>
          <p:cNvPr id="5" name="Footer Placeholder 4">
            <a:extLst>
              <a:ext uri="{FF2B5EF4-FFF2-40B4-BE49-F238E27FC236}">
                <a16:creationId xmlns:a16="http://schemas.microsoft.com/office/drawing/2014/main" id="{73CADA60-4775-43B9-96D2-002B51481B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5A9490-562F-8CE0-7A64-B53B3FB2E26D}"/>
              </a:ext>
            </a:extLst>
          </p:cNvPr>
          <p:cNvSpPr>
            <a:spLocks noGrp="1"/>
          </p:cNvSpPr>
          <p:nvPr>
            <p:ph type="sldNum" sz="quarter" idx="12"/>
          </p:nvPr>
        </p:nvSpPr>
        <p:spPr/>
        <p:txBody>
          <a:bodyPr/>
          <a:lstStyle/>
          <a:p>
            <a:fld id="{481756AA-5FAF-43CE-B52A-75B7028AA900}" type="slidenum">
              <a:rPr lang="en-US" smtClean="0"/>
              <a:t>‹#›</a:t>
            </a:fld>
            <a:endParaRPr lang="en-US"/>
          </a:p>
        </p:txBody>
      </p:sp>
    </p:spTree>
    <p:extLst>
      <p:ext uri="{BB962C8B-B14F-4D97-AF65-F5344CB8AC3E}">
        <p14:creationId xmlns:p14="http://schemas.microsoft.com/office/powerpoint/2010/main" val="2902110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7265-0995-66B2-894C-D4B88D6965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EFB3BA-9CD1-BD1E-3259-C57790CD86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3A539B-097F-BF28-6EB1-C201A222FC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D025BD-E20A-844D-4AC4-9A88CE223056}"/>
              </a:ext>
            </a:extLst>
          </p:cNvPr>
          <p:cNvSpPr>
            <a:spLocks noGrp="1"/>
          </p:cNvSpPr>
          <p:nvPr>
            <p:ph type="dt" sz="half" idx="10"/>
          </p:nvPr>
        </p:nvSpPr>
        <p:spPr/>
        <p:txBody>
          <a:bodyPr/>
          <a:lstStyle/>
          <a:p>
            <a:fld id="{A1C17F8B-5E97-480F-8F30-43C6FBD9EA5C}" type="datetimeFigureOut">
              <a:rPr lang="en-US" smtClean="0"/>
              <a:t>3/5/2023</a:t>
            </a:fld>
            <a:endParaRPr lang="en-US"/>
          </a:p>
        </p:txBody>
      </p:sp>
      <p:sp>
        <p:nvSpPr>
          <p:cNvPr id="6" name="Footer Placeholder 5">
            <a:extLst>
              <a:ext uri="{FF2B5EF4-FFF2-40B4-BE49-F238E27FC236}">
                <a16:creationId xmlns:a16="http://schemas.microsoft.com/office/drawing/2014/main" id="{D7F282C4-D5FB-F7BA-AFBF-A08B194DDC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E65927-9C5B-E7CE-FF68-2F42658DD588}"/>
              </a:ext>
            </a:extLst>
          </p:cNvPr>
          <p:cNvSpPr>
            <a:spLocks noGrp="1"/>
          </p:cNvSpPr>
          <p:nvPr>
            <p:ph type="sldNum" sz="quarter" idx="12"/>
          </p:nvPr>
        </p:nvSpPr>
        <p:spPr/>
        <p:txBody>
          <a:bodyPr/>
          <a:lstStyle/>
          <a:p>
            <a:fld id="{481756AA-5FAF-43CE-B52A-75B7028AA900}" type="slidenum">
              <a:rPr lang="en-US" smtClean="0"/>
              <a:t>‹#›</a:t>
            </a:fld>
            <a:endParaRPr lang="en-US"/>
          </a:p>
        </p:txBody>
      </p:sp>
    </p:spTree>
    <p:extLst>
      <p:ext uri="{BB962C8B-B14F-4D97-AF65-F5344CB8AC3E}">
        <p14:creationId xmlns:p14="http://schemas.microsoft.com/office/powerpoint/2010/main" val="276725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6E0AB-3330-8765-E3AC-A9884F4DB8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8E53D8-B583-EF9E-05D9-41A910A082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18EE13-8C23-2F1D-420E-4356FE3EB0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905E7C-91E9-020E-6949-5AF48B7BBF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B6718A-3393-0FF0-25A5-7986DBA93F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62C2544-602F-26EA-B3FE-B773F45B6F3D}"/>
              </a:ext>
            </a:extLst>
          </p:cNvPr>
          <p:cNvSpPr>
            <a:spLocks noGrp="1"/>
          </p:cNvSpPr>
          <p:nvPr>
            <p:ph type="dt" sz="half" idx="10"/>
          </p:nvPr>
        </p:nvSpPr>
        <p:spPr/>
        <p:txBody>
          <a:bodyPr/>
          <a:lstStyle/>
          <a:p>
            <a:fld id="{A1C17F8B-5E97-480F-8F30-43C6FBD9EA5C}" type="datetimeFigureOut">
              <a:rPr lang="en-US" smtClean="0"/>
              <a:t>3/5/2023</a:t>
            </a:fld>
            <a:endParaRPr lang="en-US"/>
          </a:p>
        </p:txBody>
      </p:sp>
      <p:sp>
        <p:nvSpPr>
          <p:cNvPr id="8" name="Footer Placeholder 7">
            <a:extLst>
              <a:ext uri="{FF2B5EF4-FFF2-40B4-BE49-F238E27FC236}">
                <a16:creationId xmlns:a16="http://schemas.microsoft.com/office/drawing/2014/main" id="{C30D9895-DC41-2287-731E-4D78B5064E4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1DA8A5-E7D3-A457-9830-9E276E4E0975}"/>
              </a:ext>
            </a:extLst>
          </p:cNvPr>
          <p:cNvSpPr>
            <a:spLocks noGrp="1"/>
          </p:cNvSpPr>
          <p:nvPr>
            <p:ph type="sldNum" sz="quarter" idx="12"/>
          </p:nvPr>
        </p:nvSpPr>
        <p:spPr/>
        <p:txBody>
          <a:bodyPr/>
          <a:lstStyle/>
          <a:p>
            <a:fld id="{481756AA-5FAF-43CE-B52A-75B7028AA900}" type="slidenum">
              <a:rPr lang="en-US" smtClean="0"/>
              <a:t>‹#›</a:t>
            </a:fld>
            <a:endParaRPr lang="en-US"/>
          </a:p>
        </p:txBody>
      </p:sp>
    </p:spTree>
    <p:extLst>
      <p:ext uri="{BB962C8B-B14F-4D97-AF65-F5344CB8AC3E}">
        <p14:creationId xmlns:p14="http://schemas.microsoft.com/office/powerpoint/2010/main" val="1500775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AE41-AA27-127C-3110-12C87AD927C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18EBD0-007D-5E96-0FFD-FA0022D90DC3}"/>
              </a:ext>
            </a:extLst>
          </p:cNvPr>
          <p:cNvSpPr>
            <a:spLocks noGrp="1"/>
          </p:cNvSpPr>
          <p:nvPr>
            <p:ph type="dt" sz="half" idx="10"/>
          </p:nvPr>
        </p:nvSpPr>
        <p:spPr/>
        <p:txBody>
          <a:bodyPr/>
          <a:lstStyle/>
          <a:p>
            <a:fld id="{A1C17F8B-5E97-480F-8F30-43C6FBD9EA5C}" type="datetimeFigureOut">
              <a:rPr lang="en-US" smtClean="0"/>
              <a:t>3/5/2023</a:t>
            </a:fld>
            <a:endParaRPr lang="en-US"/>
          </a:p>
        </p:txBody>
      </p:sp>
      <p:sp>
        <p:nvSpPr>
          <p:cNvPr id="4" name="Footer Placeholder 3">
            <a:extLst>
              <a:ext uri="{FF2B5EF4-FFF2-40B4-BE49-F238E27FC236}">
                <a16:creationId xmlns:a16="http://schemas.microsoft.com/office/drawing/2014/main" id="{F14C5C2B-ACBC-088F-7124-A68ADCC1E9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55F43E-B634-8823-26BD-96398E9BC2C5}"/>
              </a:ext>
            </a:extLst>
          </p:cNvPr>
          <p:cNvSpPr>
            <a:spLocks noGrp="1"/>
          </p:cNvSpPr>
          <p:nvPr>
            <p:ph type="sldNum" sz="quarter" idx="12"/>
          </p:nvPr>
        </p:nvSpPr>
        <p:spPr/>
        <p:txBody>
          <a:bodyPr/>
          <a:lstStyle/>
          <a:p>
            <a:fld id="{481756AA-5FAF-43CE-B52A-75B7028AA900}" type="slidenum">
              <a:rPr lang="en-US" smtClean="0"/>
              <a:t>‹#›</a:t>
            </a:fld>
            <a:endParaRPr lang="en-US"/>
          </a:p>
        </p:txBody>
      </p:sp>
    </p:spTree>
    <p:extLst>
      <p:ext uri="{BB962C8B-B14F-4D97-AF65-F5344CB8AC3E}">
        <p14:creationId xmlns:p14="http://schemas.microsoft.com/office/powerpoint/2010/main" val="1595821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659773-4490-0ED1-7191-C557F46D0CAE}"/>
              </a:ext>
            </a:extLst>
          </p:cNvPr>
          <p:cNvSpPr>
            <a:spLocks noGrp="1"/>
          </p:cNvSpPr>
          <p:nvPr>
            <p:ph type="dt" sz="half" idx="10"/>
          </p:nvPr>
        </p:nvSpPr>
        <p:spPr/>
        <p:txBody>
          <a:bodyPr/>
          <a:lstStyle/>
          <a:p>
            <a:fld id="{A1C17F8B-5E97-480F-8F30-43C6FBD9EA5C}" type="datetimeFigureOut">
              <a:rPr lang="en-US" smtClean="0"/>
              <a:t>3/5/2023</a:t>
            </a:fld>
            <a:endParaRPr lang="en-US"/>
          </a:p>
        </p:txBody>
      </p:sp>
      <p:sp>
        <p:nvSpPr>
          <p:cNvPr id="3" name="Footer Placeholder 2">
            <a:extLst>
              <a:ext uri="{FF2B5EF4-FFF2-40B4-BE49-F238E27FC236}">
                <a16:creationId xmlns:a16="http://schemas.microsoft.com/office/drawing/2014/main" id="{910D71C6-34C7-19CB-52AD-1D16278B36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1AE1F4-CB71-AA54-CFD5-911AFFFDC2D8}"/>
              </a:ext>
            </a:extLst>
          </p:cNvPr>
          <p:cNvSpPr>
            <a:spLocks noGrp="1"/>
          </p:cNvSpPr>
          <p:nvPr>
            <p:ph type="sldNum" sz="quarter" idx="12"/>
          </p:nvPr>
        </p:nvSpPr>
        <p:spPr/>
        <p:txBody>
          <a:bodyPr/>
          <a:lstStyle/>
          <a:p>
            <a:fld id="{481756AA-5FAF-43CE-B52A-75B7028AA900}" type="slidenum">
              <a:rPr lang="en-US" smtClean="0"/>
              <a:t>‹#›</a:t>
            </a:fld>
            <a:endParaRPr lang="en-US"/>
          </a:p>
        </p:txBody>
      </p:sp>
    </p:spTree>
    <p:extLst>
      <p:ext uri="{BB962C8B-B14F-4D97-AF65-F5344CB8AC3E}">
        <p14:creationId xmlns:p14="http://schemas.microsoft.com/office/powerpoint/2010/main" val="864005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F70BD-BF39-D68E-CBEB-982A829523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7ADF3F-952E-6555-47BE-1C16209A83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C01ECF-B4C1-38CD-E1FA-CB63D0619E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4E8810-D7F1-D89C-C520-92986E42A29C}"/>
              </a:ext>
            </a:extLst>
          </p:cNvPr>
          <p:cNvSpPr>
            <a:spLocks noGrp="1"/>
          </p:cNvSpPr>
          <p:nvPr>
            <p:ph type="dt" sz="half" idx="10"/>
          </p:nvPr>
        </p:nvSpPr>
        <p:spPr/>
        <p:txBody>
          <a:bodyPr/>
          <a:lstStyle/>
          <a:p>
            <a:fld id="{A1C17F8B-5E97-480F-8F30-43C6FBD9EA5C}" type="datetimeFigureOut">
              <a:rPr lang="en-US" smtClean="0"/>
              <a:t>3/5/2023</a:t>
            </a:fld>
            <a:endParaRPr lang="en-US"/>
          </a:p>
        </p:txBody>
      </p:sp>
      <p:sp>
        <p:nvSpPr>
          <p:cNvPr id="6" name="Footer Placeholder 5">
            <a:extLst>
              <a:ext uri="{FF2B5EF4-FFF2-40B4-BE49-F238E27FC236}">
                <a16:creationId xmlns:a16="http://schemas.microsoft.com/office/drawing/2014/main" id="{D897A220-1FBA-0BFA-A2A4-BE1FA38FC0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0AC7CD-9E5C-78E4-EA2B-4BF10C43C549}"/>
              </a:ext>
            </a:extLst>
          </p:cNvPr>
          <p:cNvSpPr>
            <a:spLocks noGrp="1"/>
          </p:cNvSpPr>
          <p:nvPr>
            <p:ph type="sldNum" sz="quarter" idx="12"/>
          </p:nvPr>
        </p:nvSpPr>
        <p:spPr/>
        <p:txBody>
          <a:bodyPr/>
          <a:lstStyle/>
          <a:p>
            <a:fld id="{481756AA-5FAF-43CE-B52A-75B7028AA900}" type="slidenum">
              <a:rPr lang="en-US" smtClean="0"/>
              <a:t>‹#›</a:t>
            </a:fld>
            <a:endParaRPr lang="en-US"/>
          </a:p>
        </p:txBody>
      </p:sp>
    </p:spTree>
    <p:extLst>
      <p:ext uri="{BB962C8B-B14F-4D97-AF65-F5344CB8AC3E}">
        <p14:creationId xmlns:p14="http://schemas.microsoft.com/office/powerpoint/2010/main" val="2253520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0C0A4-9DCD-8E07-0DF2-F43F564535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17B5E4-B485-5D00-BBDF-DE1522841B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138607-442A-18D3-5AE0-17F9FF2C2E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634B27-DAD1-67AA-8BB0-CD600137396C}"/>
              </a:ext>
            </a:extLst>
          </p:cNvPr>
          <p:cNvSpPr>
            <a:spLocks noGrp="1"/>
          </p:cNvSpPr>
          <p:nvPr>
            <p:ph type="dt" sz="half" idx="10"/>
          </p:nvPr>
        </p:nvSpPr>
        <p:spPr/>
        <p:txBody>
          <a:bodyPr/>
          <a:lstStyle/>
          <a:p>
            <a:fld id="{A1C17F8B-5E97-480F-8F30-43C6FBD9EA5C}" type="datetimeFigureOut">
              <a:rPr lang="en-US" smtClean="0"/>
              <a:t>3/5/2023</a:t>
            </a:fld>
            <a:endParaRPr lang="en-US"/>
          </a:p>
        </p:txBody>
      </p:sp>
      <p:sp>
        <p:nvSpPr>
          <p:cNvPr id="6" name="Footer Placeholder 5">
            <a:extLst>
              <a:ext uri="{FF2B5EF4-FFF2-40B4-BE49-F238E27FC236}">
                <a16:creationId xmlns:a16="http://schemas.microsoft.com/office/drawing/2014/main" id="{33BD9935-C762-3D58-C2BA-D1F64C8C3F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568CFF-DD69-001C-357B-004C23DE3D47}"/>
              </a:ext>
            </a:extLst>
          </p:cNvPr>
          <p:cNvSpPr>
            <a:spLocks noGrp="1"/>
          </p:cNvSpPr>
          <p:nvPr>
            <p:ph type="sldNum" sz="quarter" idx="12"/>
          </p:nvPr>
        </p:nvSpPr>
        <p:spPr/>
        <p:txBody>
          <a:bodyPr/>
          <a:lstStyle/>
          <a:p>
            <a:fld id="{481756AA-5FAF-43CE-B52A-75B7028AA900}" type="slidenum">
              <a:rPr lang="en-US" smtClean="0"/>
              <a:t>‹#›</a:t>
            </a:fld>
            <a:endParaRPr lang="en-US"/>
          </a:p>
        </p:txBody>
      </p:sp>
    </p:spTree>
    <p:extLst>
      <p:ext uri="{BB962C8B-B14F-4D97-AF65-F5344CB8AC3E}">
        <p14:creationId xmlns:p14="http://schemas.microsoft.com/office/powerpoint/2010/main" val="1914669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4DCF9-3A39-4780-9F42-A54D3AD04A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E52F74-47F8-F497-BE29-9E9567132D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4C732-99F7-409F-5EEB-830494B45506}"/>
              </a:ext>
            </a:extLst>
          </p:cNvPr>
          <p:cNvSpPr>
            <a:spLocks noGrp="1"/>
          </p:cNvSpPr>
          <p:nvPr>
            <p:ph type="dt" sz="half" idx="10"/>
          </p:nvPr>
        </p:nvSpPr>
        <p:spPr/>
        <p:txBody>
          <a:bodyPr/>
          <a:lstStyle/>
          <a:p>
            <a:fld id="{A1C17F8B-5E97-480F-8F30-43C6FBD9EA5C}" type="datetimeFigureOut">
              <a:rPr lang="en-US" smtClean="0"/>
              <a:t>3/5/2023</a:t>
            </a:fld>
            <a:endParaRPr lang="en-US"/>
          </a:p>
        </p:txBody>
      </p:sp>
      <p:sp>
        <p:nvSpPr>
          <p:cNvPr id="5" name="Footer Placeholder 4">
            <a:extLst>
              <a:ext uri="{FF2B5EF4-FFF2-40B4-BE49-F238E27FC236}">
                <a16:creationId xmlns:a16="http://schemas.microsoft.com/office/drawing/2014/main" id="{ECF6FEE7-F74B-D0D7-9EC4-1AA01721E4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A83BC5-EBCD-2C67-6531-3CE2554BB69A}"/>
              </a:ext>
            </a:extLst>
          </p:cNvPr>
          <p:cNvSpPr>
            <a:spLocks noGrp="1"/>
          </p:cNvSpPr>
          <p:nvPr>
            <p:ph type="sldNum" sz="quarter" idx="12"/>
          </p:nvPr>
        </p:nvSpPr>
        <p:spPr/>
        <p:txBody>
          <a:bodyPr/>
          <a:lstStyle/>
          <a:p>
            <a:fld id="{481756AA-5FAF-43CE-B52A-75B7028AA900}" type="slidenum">
              <a:rPr lang="en-US" smtClean="0"/>
              <a:t>‹#›</a:t>
            </a:fld>
            <a:endParaRPr lang="en-US"/>
          </a:p>
        </p:txBody>
      </p:sp>
    </p:spTree>
    <p:extLst>
      <p:ext uri="{BB962C8B-B14F-4D97-AF65-F5344CB8AC3E}">
        <p14:creationId xmlns:p14="http://schemas.microsoft.com/office/powerpoint/2010/main" val="2159902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81DD7B-E9FB-7716-A45B-F558936C2A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A6609F-BBDC-035A-8CB3-FB2F84F435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4B9316-B580-CB65-F03C-52A2F42443B9}"/>
              </a:ext>
            </a:extLst>
          </p:cNvPr>
          <p:cNvSpPr>
            <a:spLocks noGrp="1"/>
          </p:cNvSpPr>
          <p:nvPr>
            <p:ph type="dt" sz="half" idx="10"/>
          </p:nvPr>
        </p:nvSpPr>
        <p:spPr/>
        <p:txBody>
          <a:bodyPr/>
          <a:lstStyle/>
          <a:p>
            <a:fld id="{A1C17F8B-5E97-480F-8F30-43C6FBD9EA5C}" type="datetimeFigureOut">
              <a:rPr lang="en-US" smtClean="0"/>
              <a:t>3/5/2023</a:t>
            </a:fld>
            <a:endParaRPr lang="en-US"/>
          </a:p>
        </p:txBody>
      </p:sp>
      <p:sp>
        <p:nvSpPr>
          <p:cNvPr id="5" name="Footer Placeholder 4">
            <a:extLst>
              <a:ext uri="{FF2B5EF4-FFF2-40B4-BE49-F238E27FC236}">
                <a16:creationId xmlns:a16="http://schemas.microsoft.com/office/drawing/2014/main" id="{70C6B2D7-EE63-A5C8-4A56-7A5FBC10F4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424551-4535-7FF4-5683-9CBA116F78FA}"/>
              </a:ext>
            </a:extLst>
          </p:cNvPr>
          <p:cNvSpPr>
            <a:spLocks noGrp="1"/>
          </p:cNvSpPr>
          <p:nvPr>
            <p:ph type="sldNum" sz="quarter" idx="12"/>
          </p:nvPr>
        </p:nvSpPr>
        <p:spPr/>
        <p:txBody>
          <a:bodyPr/>
          <a:lstStyle/>
          <a:p>
            <a:fld id="{481756AA-5FAF-43CE-B52A-75B7028AA900}" type="slidenum">
              <a:rPr lang="en-US" smtClean="0"/>
              <a:t>‹#›</a:t>
            </a:fld>
            <a:endParaRPr lang="en-US"/>
          </a:p>
        </p:txBody>
      </p:sp>
    </p:spTree>
    <p:extLst>
      <p:ext uri="{BB962C8B-B14F-4D97-AF65-F5344CB8AC3E}">
        <p14:creationId xmlns:p14="http://schemas.microsoft.com/office/powerpoint/2010/main" val="949509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8FF0F4-AF6C-AEB1-321A-EBE8D0A479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6116B8-9C35-40E7-1562-508F6E8914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071C82-B030-5DA2-C5F6-EB76717290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C17F8B-5E97-480F-8F30-43C6FBD9EA5C}" type="datetimeFigureOut">
              <a:rPr lang="en-US" smtClean="0"/>
              <a:t>3/5/2023</a:t>
            </a:fld>
            <a:endParaRPr lang="en-US"/>
          </a:p>
        </p:txBody>
      </p:sp>
      <p:sp>
        <p:nvSpPr>
          <p:cNvPr id="5" name="Footer Placeholder 4">
            <a:extLst>
              <a:ext uri="{FF2B5EF4-FFF2-40B4-BE49-F238E27FC236}">
                <a16:creationId xmlns:a16="http://schemas.microsoft.com/office/drawing/2014/main" id="{F3A284C3-2F32-836F-345F-FFDB2CD710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8A22ED-A786-3A2E-BFA0-72AAD406C3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756AA-5FAF-43CE-B52A-75B7028AA900}" type="slidenum">
              <a:rPr lang="en-US" smtClean="0"/>
              <a:t>‹#›</a:t>
            </a:fld>
            <a:endParaRPr lang="en-US"/>
          </a:p>
        </p:txBody>
      </p:sp>
    </p:spTree>
    <p:extLst>
      <p:ext uri="{BB962C8B-B14F-4D97-AF65-F5344CB8AC3E}">
        <p14:creationId xmlns:p14="http://schemas.microsoft.com/office/powerpoint/2010/main" val="17330980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strategyzer.com/canvas/business-model-canvas?url=canvas/bmc" TargetMode="External"/><Relationship Id="rId2" Type="http://schemas.openxmlformats.org/officeDocument/2006/relationships/hyperlink" Target="https://miro.com/templates/business-model-canvas/" TargetMode="External"/><Relationship Id="rId1" Type="http://schemas.openxmlformats.org/officeDocument/2006/relationships/slideLayout" Target="../slideLayouts/slideLayout2.xml"/><Relationship Id="rId4" Type="http://schemas.openxmlformats.org/officeDocument/2006/relationships/hyperlink" Target="https://canvanizer.com/new/business-model-canvas"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industryweek.com/leadership/strategic-planning-execution/article/21962381/strategic-deployment-how-to-think-like-toyota"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6CA84-6B56-CDE4-3F6B-148F16EA930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 short message</a:t>
            </a:r>
          </a:p>
        </p:txBody>
      </p:sp>
      <p:sp>
        <p:nvSpPr>
          <p:cNvPr id="3" name="Content Placeholder 2">
            <a:extLst>
              <a:ext uri="{FF2B5EF4-FFF2-40B4-BE49-F238E27FC236}">
                <a16:creationId xmlns:a16="http://schemas.microsoft.com/office/drawing/2014/main" id="{47046C3E-4C43-B2DF-ED5D-7A148CF0F072}"/>
              </a:ext>
            </a:extLst>
          </p:cNvPr>
          <p:cNvSpPr>
            <a:spLocks noGrp="1"/>
          </p:cNvSpPr>
          <p:nvPr>
            <p:ph idx="1"/>
          </p:nvPr>
        </p:nvSpPr>
        <p:spPr>
          <a:xfrm>
            <a:off x="7616858" y="4402316"/>
            <a:ext cx="4025245" cy="584463"/>
          </a:xfrm>
        </p:spPr>
        <p:txBody>
          <a:bodyPr>
            <a:normAutofit lnSpcReduction="10000"/>
          </a:bodyPr>
          <a:lstStyle/>
          <a:p>
            <a:pPr marL="0" indent="0">
              <a:buNone/>
            </a:pPr>
            <a:r>
              <a:rPr lang="en-US" sz="3600" b="1" dirty="0">
                <a:latin typeface="Times New Roman" panose="02020603050405020304" pitchFamily="18" charset="0"/>
                <a:cs typeface="Times New Roman" panose="02020603050405020304" pitchFamily="18" charset="0"/>
              </a:rPr>
              <a:t>MAHABHARATA</a:t>
            </a:r>
          </a:p>
        </p:txBody>
      </p:sp>
    </p:spTree>
    <p:extLst>
      <p:ext uri="{BB962C8B-B14F-4D97-AF65-F5344CB8AC3E}">
        <p14:creationId xmlns:p14="http://schemas.microsoft.com/office/powerpoint/2010/main" val="246453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697A3-6A65-7C53-4E9E-D6C40AC619BD}"/>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Strategy Management</a:t>
            </a:r>
          </a:p>
        </p:txBody>
      </p:sp>
      <p:sp>
        <p:nvSpPr>
          <p:cNvPr id="3" name="Subtitle 2">
            <a:extLst>
              <a:ext uri="{FF2B5EF4-FFF2-40B4-BE49-F238E27FC236}">
                <a16:creationId xmlns:a16="http://schemas.microsoft.com/office/drawing/2014/main" id="{6614E4BC-8D20-09F7-6EE2-CF373EFC89F9}"/>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Facilitator: Dr. Pooja Patnaik</a:t>
            </a:r>
          </a:p>
        </p:txBody>
      </p:sp>
    </p:spTree>
    <p:extLst>
      <p:ext uri="{BB962C8B-B14F-4D97-AF65-F5344CB8AC3E}">
        <p14:creationId xmlns:p14="http://schemas.microsoft.com/office/powerpoint/2010/main" val="739980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7EC9-237F-37F6-5D0D-D438E95B434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Strategic Analysis</a:t>
            </a:r>
          </a:p>
        </p:txBody>
      </p:sp>
      <p:sp>
        <p:nvSpPr>
          <p:cNvPr id="3" name="Content Placeholder 2">
            <a:extLst>
              <a:ext uri="{FF2B5EF4-FFF2-40B4-BE49-F238E27FC236}">
                <a16:creationId xmlns:a16="http://schemas.microsoft.com/office/drawing/2014/main" id="{03DA3332-BD92-21D4-3822-31F2B1833FA6}"/>
              </a:ext>
            </a:extLst>
          </p:cNvPr>
          <p:cNvSpPr>
            <a:spLocks noGrp="1"/>
          </p:cNvSpPr>
          <p:nvPr>
            <p:ph idx="1"/>
          </p:nvPr>
        </p:nvSpPr>
        <p:spPr/>
        <p:txBody>
          <a:bodyPr/>
          <a:lstStyle/>
          <a:p>
            <a:pPr algn="just"/>
            <a:r>
              <a:rPr lang="en-US" b="0" i="0" dirty="0">
                <a:solidFill>
                  <a:srgbClr val="57595D"/>
                </a:solidFill>
                <a:effectLst/>
                <a:latin typeface="Times New Roman" panose="02020603050405020304" pitchFamily="18" charset="0"/>
                <a:cs typeface="Times New Roman" panose="02020603050405020304" pitchFamily="18" charset="0"/>
              </a:rPr>
              <a:t>Strategic analysis refers to the process of conducting research on a company and its operating environment to formulate a strategy. </a:t>
            </a:r>
          </a:p>
          <a:p>
            <a:pPr algn="l"/>
            <a:r>
              <a:rPr lang="en-US" b="0" i="0" dirty="0">
                <a:solidFill>
                  <a:srgbClr val="57595D"/>
                </a:solidFill>
                <a:effectLst/>
                <a:latin typeface="Times New Roman" panose="02020603050405020304" pitchFamily="18" charset="0"/>
                <a:cs typeface="Times New Roman" panose="02020603050405020304" pitchFamily="18" charset="0"/>
              </a:rPr>
              <a:t>The process involves several common factors:</a:t>
            </a:r>
          </a:p>
          <a:p>
            <a:pPr lvl="1" algn="just">
              <a:buFont typeface="+mj-lt"/>
              <a:buAutoNum type="arabicPeriod"/>
            </a:pPr>
            <a:r>
              <a:rPr lang="en-US" b="0" i="0" dirty="0">
                <a:effectLst/>
                <a:latin typeface="Times New Roman" panose="02020603050405020304" pitchFamily="18" charset="0"/>
                <a:cs typeface="Times New Roman" panose="02020603050405020304" pitchFamily="18" charset="0"/>
              </a:rPr>
              <a:t>Identifying and evaluating data relevant to the </a:t>
            </a:r>
            <a:r>
              <a:rPr lang="en-US" b="0" i="0" strike="noStrike" dirty="0">
                <a:effectLst/>
                <a:latin typeface="Times New Roman" panose="02020603050405020304" pitchFamily="18" charset="0"/>
                <a:cs typeface="Times New Roman" panose="02020603050405020304" pitchFamily="18" charset="0"/>
              </a:rPr>
              <a:t>company’s strategy</a:t>
            </a:r>
            <a:endParaRPr lang="en-US" b="0" i="0" dirty="0">
              <a:effectLst/>
              <a:latin typeface="Times New Roman" panose="02020603050405020304" pitchFamily="18" charset="0"/>
              <a:cs typeface="Times New Roman" panose="02020603050405020304" pitchFamily="18" charset="0"/>
            </a:endParaRPr>
          </a:p>
          <a:p>
            <a:pPr lvl="1" algn="just">
              <a:buFont typeface="+mj-lt"/>
              <a:buAutoNum type="arabicPeriod"/>
            </a:pPr>
            <a:r>
              <a:rPr lang="en-US" b="0" i="0" dirty="0">
                <a:effectLst/>
                <a:latin typeface="Times New Roman" panose="02020603050405020304" pitchFamily="18" charset="0"/>
                <a:cs typeface="Times New Roman" panose="02020603050405020304" pitchFamily="18" charset="0"/>
              </a:rPr>
              <a:t>Defining the internal and external environments to be analyzed</a:t>
            </a:r>
          </a:p>
          <a:p>
            <a:pPr lvl="1" algn="just">
              <a:buFont typeface="+mj-lt"/>
              <a:buAutoNum type="arabicPeriod"/>
            </a:pPr>
            <a:r>
              <a:rPr lang="en-US" b="0" i="0" dirty="0">
                <a:effectLst/>
                <a:latin typeface="Times New Roman" panose="02020603050405020304" pitchFamily="18" charset="0"/>
                <a:cs typeface="Times New Roman" panose="02020603050405020304" pitchFamily="18" charset="0"/>
              </a:rPr>
              <a:t>Using several analytic methods such as Porter’s five forces analysis, </a:t>
            </a:r>
            <a:r>
              <a:rPr lang="en-US" b="0" i="0" strike="noStrike" dirty="0">
                <a:effectLst/>
                <a:latin typeface="Times New Roman" panose="02020603050405020304" pitchFamily="18" charset="0"/>
                <a:cs typeface="Times New Roman" panose="02020603050405020304" pitchFamily="18" charset="0"/>
              </a:rPr>
              <a:t>SWOT analysis</a:t>
            </a:r>
            <a:r>
              <a:rPr lang="en-US" b="0" i="0" dirty="0">
                <a:effectLst/>
                <a:latin typeface="Times New Roman" panose="02020603050405020304" pitchFamily="18" charset="0"/>
                <a:cs typeface="Times New Roman" panose="02020603050405020304" pitchFamily="18" charset="0"/>
              </a:rPr>
              <a:t>, and </a:t>
            </a:r>
            <a:r>
              <a:rPr lang="en-US" b="0" i="0" strike="noStrike" dirty="0">
                <a:effectLst/>
                <a:latin typeface="Times New Roman" panose="02020603050405020304" pitchFamily="18" charset="0"/>
                <a:cs typeface="Times New Roman" panose="02020603050405020304" pitchFamily="18" charset="0"/>
              </a:rPr>
              <a:t>value chain</a:t>
            </a:r>
            <a:r>
              <a:rPr lang="en-US" b="0" i="0" dirty="0">
                <a:effectLst/>
                <a:latin typeface="Times New Roman" panose="02020603050405020304" pitchFamily="18" charset="0"/>
                <a:cs typeface="Times New Roman" panose="02020603050405020304" pitchFamily="18" charset="0"/>
              </a:rPr>
              <a:t> analysis</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8078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724F3-894C-FD83-5A0B-21249A17771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Strategy</a:t>
            </a:r>
          </a:p>
        </p:txBody>
      </p:sp>
      <p:sp>
        <p:nvSpPr>
          <p:cNvPr id="3" name="Content Placeholder 2">
            <a:extLst>
              <a:ext uri="{FF2B5EF4-FFF2-40B4-BE49-F238E27FC236}">
                <a16:creationId xmlns:a16="http://schemas.microsoft.com/office/drawing/2014/main" id="{09E341E0-0834-DAE2-6C5F-CC13EBFA84A5}"/>
              </a:ext>
            </a:extLst>
          </p:cNvPr>
          <p:cNvSpPr>
            <a:spLocks noGrp="1"/>
          </p:cNvSpPr>
          <p:nvPr>
            <p:ph idx="1"/>
          </p:nvPr>
        </p:nvSpPr>
        <p:spPr/>
        <p:txBody>
          <a:bodyPr/>
          <a:lstStyle/>
          <a:p>
            <a:r>
              <a:rPr lang="en-US" b="0" i="0" dirty="0">
                <a:solidFill>
                  <a:srgbClr val="4D5156"/>
                </a:solidFill>
                <a:effectLst/>
                <a:latin typeface="Times New Roman" panose="02020603050405020304" pitchFamily="18" charset="0"/>
                <a:cs typeface="Times New Roman" panose="02020603050405020304" pitchFamily="18" charset="0"/>
              </a:rPr>
              <a:t>Strategy is an action that managers take to attain one or more of the organization’s goals.</a:t>
            </a:r>
          </a:p>
          <a:p>
            <a:r>
              <a:rPr lang="en-US" dirty="0">
                <a:solidFill>
                  <a:srgbClr val="4D5156"/>
                </a:solidFill>
                <a:latin typeface="Times New Roman" panose="02020603050405020304" pitchFamily="18" charset="0"/>
                <a:cs typeface="Times New Roman" panose="02020603050405020304" pitchFamily="18" charset="0"/>
              </a:rPr>
              <a:t>Strategy gives answer to two fundamental questions-    (HBR, 2014)</a:t>
            </a:r>
          </a:p>
          <a:p>
            <a:pPr lvl="1"/>
            <a:r>
              <a:rPr lang="en-US" b="0" i="0" dirty="0">
                <a:solidFill>
                  <a:srgbClr val="4D5156"/>
                </a:solidFill>
                <a:effectLst/>
                <a:latin typeface="Times New Roman" panose="02020603050405020304" pitchFamily="18" charset="0"/>
                <a:cs typeface="Times New Roman" panose="02020603050405020304" pitchFamily="18" charset="0"/>
              </a:rPr>
              <a:t>Where should we compe</a:t>
            </a:r>
            <a:r>
              <a:rPr lang="en-US" dirty="0">
                <a:solidFill>
                  <a:srgbClr val="4D5156"/>
                </a:solidFill>
                <a:latin typeface="Times New Roman" panose="02020603050405020304" pitchFamily="18" charset="0"/>
                <a:cs typeface="Times New Roman" panose="02020603050405020304" pitchFamily="18" charset="0"/>
              </a:rPr>
              <a:t>te</a:t>
            </a:r>
          </a:p>
          <a:p>
            <a:pPr lvl="1"/>
            <a:r>
              <a:rPr lang="en-US" b="0" i="0" dirty="0">
                <a:solidFill>
                  <a:srgbClr val="4D5156"/>
                </a:solidFill>
                <a:effectLst/>
                <a:latin typeface="Times New Roman" panose="02020603050405020304" pitchFamily="18" charset="0"/>
                <a:cs typeface="Times New Roman" panose="02020603050405020304" pitchFamily="18" charset="0"/>
              </a:rPr>
              <a:t>How should we compete</a:t>
            </a:r>
          </a:p>
          <a:p>
            <a:r>
              <a:rPr lang="en-US" dirty="0">
                <a:latin typeface="Times New Roman" panose="02020603050405020304" pitchFamily="18" charset="0"/>
                <a:cs typeface="Times New Roman" panose="02020603050405020304" pitchFamily="18" charset="0"/>
              </a:rPr>
              <a:t>The purpose of strategy is </a:t>
            </a:r>
          </a:p>
          <a:p>
            <a:pPr lvl="8"/>
            <a:r>
              <a:rPr lang="en-US" sz="2400" dirty="0">
                <a:latin typeface="Times New Roman" panose="02020603050405020304" pitchFamily="18" charset="0"/>
                <a:cs typeface="Times New Roman" panose="02020603050405020304" pitchFamily="18" charset="0"/>
                <a:sym typeface="Wingdings" panose="05000000000000000000" pitchFamily="2" charset="2"/>
              </a:rPr>
              <a:t> Competitive Advantage</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482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EEFED-3C35-DB22-A778-ED5F5D2C6C2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BB6A11E-1084-A7A3-FA63-946FD5F8B6F9}"/>
              </a:ext>
            </a:extLst>
          </p:cNvPr>
          <p:cNvSpPr>
            <a:spLocks noGrp="1"/>
          </p:cNvSpPr>
          <p:nvPr>
            <p:ph idx="1"/>
          </p:nvPr>
        </p:nvSpPr>
        <p:spPr/>
        <p:txBody>
          <a:bodyPr/>
          <a:lstStyle/>
          <a:p>
            <a:pPr algn="just"/>
            <a:r>
              <a:rPr lang="en-US" dirty="0">
                <a:effectLst/>
                <a:latin typeface="Times New Roman" panose="02020603050405020304" pitchFamily="18" charset="0"/>
                <a:ea typeface="Cambria" panose="02040503050406030204" pitchFamily="18" charset="0"/>
                <a:cs typeface="Times New Roman" panose="02020603050405020304" pitchFamily="18" charset="0"/>
              </a:rPr>
              <a:t>There are two requirements:</a:t>
            </a:r>
          </a:p>
          <a:p>
            <a:pPr lvl="1" algn="just"/>
            <a:r>
              <a:rPr lang="en-US" dirty="0">
                <a:effectLst/>
                <a:latin typeface="Times New Roman" panose="02020603050405020304" pitchFamily="18" charset="0"/>
                <a:ea typeface="Cambria" panose="02040503050406030204" pitchFamily="18" charset="0"/>
                <a:cs typeface="Times New Roman" panose="02020603050405020304" pitchFamily="18" charset="0"/>
              </a:rPr>
              <a:t>1. understanding of the business landscape:</a:t>
            </a:r>
            <a:r>
              <a:rPr lang="en-US" spc="-230" dirty="0">
                <a:effectLst/>
                <a:latin typeface="Times New Roman" panose="02020603050405020304" pitchFamily="18" charset="0"/>
                <a:ea typeface="Cambria" panose="02040503050406030204" pitchFamily="18" charset="0"/>
                <a:cs typeface="Times New Roman" panose="02020603050405020304" pitchFamily="18" charset="0"/>
              </a:rPr>
              <a:t> </a:t>
            </a:r>
            <a:r>
              <a:rPr lang="en-US" dirty="0">
                <a:effectLst/>
                <a:latin typeface="Times New Roman" panose="02020603050405020304" pitchFamily="18" charset="0"/>
                <a:ea typeface="Cambria" panose="02040503050406030204" pitchFamily="18" charset="0"/>
                <a:cs typeface="Times New Roman" panose="02020603050405020304" pitchFamily="18" charset="0"/>
              </a:rPr>
              <a:t>the forces that shape competition, dynamics among players, and drivers of</a:t>
            </a:r>
            <a:r>
              <a:rPr lang="en-US" spc="5" dirty="0">
                <a:effectLst/>
                <a:latin typeface="Times New Roman" panose="02020603050405020304" pitchFamily="18" charset="0"/>
                <a:ea typeface="Cambria" panose="02040503050406030204" pitchFamily="18" charset="0"/>
                <a:cs typeface="Times New Roman" panose="02020603050405020304" pitchFamily="18" charset="0"/>
              </a:rPr>
              <a:t> </a:t>
            </a:r>
            <a:r>
              <a:rPr lang="en-US" dirty="0">
                <a:effectLst/>
                <a:latin typeface="Times New Roman" panose="02020603050405020304" pitchFamily="18" charset="0"/>
                <a:ea typeface="Cambria" panose="02040503050406030204" pitchFamily="18" charset="0"/>
                <a:cs typeface="Times New Roman" panose="02020603050405020304" pitchFamily="18" charset="0"/>
              </a:rPr>
              <a:t>industry evolution. This informs where the firm chooses to engage with its</a:t>
            </a:r>
            <a:r>
              <a:rPr lang="en-US" spc="5" dirty="0">
                <a:effectLst/>
                <a:latin typeface="Times New Roman" panose="02020603050405020304" pitchFamily="18" charset="0"/>
                <a:ea typeface="Cambria" panose="02040503050406030204" pitchFamily="18" charset="0"/>
                <a:cs typeface="Times New Roman" panose="02020603050405020304" pitchFamily="18" charset="0"/>
              </a:rPr>
              <a:t> </a:t>
            </a:r>
            <a:r>
              <a:rPr lang="en-US" dirty="0">
                <a:effectLst/>
                <a:latin typeface="Times New Roman" panose="02020603050405020304" pitchFamily="18" charset="0"/>
                <a:ea typeface="Cambria" panose="02040503050406030204" pitchFamily="18" charset="0"/>
                <a:cs typeface="Times New Roman" panose="02020603050405020304" pitchFamily="18" charset="0"/>
              </a:rPr>
              <a:t>competition. </a:t>
            </a:r>
          </a:p>
          <a:p>
            <a:pPr lvl="1" algn="just"/>
            <a:r>
              <a:rPr lang="en-US" dirty="0">
                <a:effectLst/>
                <a:latin typeface="Times New Roman" panose="02020603050405020304" pitchFamily="18" charset="0"/>
                <a:ea typeface="Cambria" panose="02040503050406030204" pitchFamily="18" charset="0"/>
                <a:cs typeface="Times New Roman" panose="02020603050405020304" pitchFamily="18" charset="0"/>
              </a:rPr>
              <a:t>2. the choice of a position on this landscape. The firm’s</a:t>
            </a:r>
            <a:r>
              <a:rPr lang="en-US" spc="-230" dirty="0">
                <a:effectLst/>
                <a:latin typeface="Times New Roman" panose="02020603050405020304" pitchFamily="18" charset="0"/>
                <a:ea typeface="Cambria" panose="02040503050406030204" pitchFamily="18" charset="0"/>
                <a:cs typeface="Times New Roman" panose="02020603050405020304" pitchFamily="18" charset="0"/>
              </a:rPr>
              <a:t> </a:t>
            </a:r>
            <a:r>
              <a:rPr lang="en-US" dirty="0">
                <a:effectLst/>
                <a:latin typeface="Times New Roman" panose="02020603050405020304" pitchFamily="18" charset="0"/>
                <a:ea typeface="Cambria" panose="02040503050406030204" pitchFamily="18" charset="0"/>
                <a:cs typeface="Times New Roman" panose="02020603050405020304" pitchFamily="18" charset="0"/>
              </a:rPr>
              <a:t>positioning shapes the choice of a business model and the underlying set of</a:t>
            </a:r>
            <a:r>
              <a:rPr lang="en-US" spc="5" dirty="0">
                <a:effectLst/>
                <a:latin typeface="Times New Roman" panose="02020603050405020304" pitchFamily="18" charset="0"/>
                <a:ea typeface="Cambria" panose="02040503050406030204" pitchFamily="18" charset="0"/>
                <a:cs typeface="Times New Roman" panose="02020603050405020304" pitchFamily="18" charset="0"/>
              </a:rPr>
              <a:t> </a:t>
            </a:r>
            <a:r>
              <a:rPr lang="en-US" dirty="0">
                <a:effectLst/>
                <a:latin typeface="Times New Roman" panose="02020603050405020304" pitchFamily="18" charset="0"/>
                <a:ea typeface="Cambria" panose="02040503050406030204" pitchFamily="18" charset="0"/>
                <a:cs typeface="Times New Roman" panose="02020603050405020304" pitchFamily="18" charset="0"/>
              </a:rPr>
              <a:t>activities</a:t>
            </a:r>
            <a:r>
              <a:rPr lang="en-US" spc="-5" dirty="0">
                <a:effectLst/>
                <a:latin typeface="Times New Roman" panose="02020603050405020304" pitchFamily="18" charset="0"/>
                <a:ea typeface="Cambria" panose="02040503050406030204" pitchFamily="18" charset="0"/>
                <a:cs typeface="Times New Roman" panose="02020603050405020304" pitchFamily="18" charset="0"/>
              </a:rPr>
              <a:t> </a:t>
            </a:r>
            <a:r>
              <a:rPr lang="en-US" dirty="0">
                <a:effectLst/>
                <a:latin typeface="Times New Roman" panose="02020603050405020304" pitchFamily="18" charset="0"/>
                <a:ea typeface="Cambria" panose="02040503050406030204" pitchFamily="18" charset="0"/>
                <a:cs typeface="Times New Roman" panose="02020603050405020304" pitchFamily="18" charset="0"/>
              </a:rPr>
              <a:t>that</a:t>
            </a:r>
            <a:r>
              <a:rPr lang="en-US" spc="-5" dirty="0">
                <a:effectLst/>
                <a:latin typeface="Times New Roman" panose="02020603050405020304" pitchFamily="18" charset="0"/>
                <a:ea typeface="Cambria" panose="02040503050406030204" pitchFamily="18" charset="0"/>
                <a:cs typeface="Times New Roman" panose="02020603050405020304" pitchFamily="18" charset="0"/>
              </a:rPr>
              <a:t> </a:t>
            </a:r>
            <a:r>
              <a:rPr lang="en-US" dirty="0">
                <a:effectLst/>
                <a:latin typeface="Times New Roman" panose="02020603050405020304" pitchFamily="18" charset="0"/>
                <a:ea typeface="Cambria" panose="02040503050406030204" pitchFamily="18" charset="0"/>
                <a:cs typeface="Times New Roman" panose="02020603050405020304" pitchFamily="18" charset="0"/>
              </a:rPr>
              <a:t>sustains it.</a:t>
            </a:r>
          </a:p>
          <a:p>
            <a:r>
              <a:rPr lang="en-US" sz="2400" dirty="0">
                <a:effectLst/>
                <a:latin typeface="Times New Roman" panose="02020603050405020304" pitchFamily="18" charset="0"/>
                <a:ea typeface="Cambria" panose="02040503050406030204" pitchFamily="18" charset="0"/>
                <a:cs typeface="Times New Roman" panose="02020603050405020304" pitchFamily="18" charset="0"/>
              </a:rPr>
              <a:t>Strategy consists of choices. </a:t>
            </a:r>
          </a:p>
          <a:p>
            <a:r>
              <a:rPr lang="en-US" sz="2400" dirty="0">
                <a:effectLst/>
                <a:latin typeface="Times New Roman" panose="02020603050405020304" pitchFamily="18" charset="0"/>
                <a:ea typeface="Cambria" panose="02040503050406030204" pitchFamily="18" charset="0"/>
                <a:cs typeface="Times New Roman" panose="02020603050405020304" pitchFamily="18" charset="0"/>
              </a:rPr>
              <a:t>It is the integrated set of choices that positions</a:t>
            </a:r>
            <a:r>
              <a:rPr lang="en-US" sz="2400" spc="5" dirty="0">
                <a:effectLst/>
                <a:latin typeface="Times New Roman" panose="02020603050405020304" pitchFamily="18" charset="0"/>
                <a:ea typeface="Cambria" panose="02040503050406030204" pitchFamily="18" charset="0"/>
                <a:cs typeface="Times New Roman" panose="02020603050405020304" pitchFamily="18" charset="0"/>
              </a:rPr>
              <a:t> </a:t>
            </a:r>
            <a:r>
              <a:rPr lang="en-US" sz="2400" dirty="0">
                <a:effectLst/>
                <a:latin typeface="Times New Roman" panose="02020603050405020304" pitchFamily="18" charset="0"/>
                <a:ea typeface="Cambria" panose="02040503050406030204" pitchFamily="18" charset="0"/>
                <a:cs typeface="Times New Roman" panose="02020603050405020304" pitchFamily="18" charset="0"/>
              </a:rPr>
              <a:t>the business in its industry so as to generate superior financial returns over the</a:t>
            </a:r>
            <a:r>
              <a:rPr lang="en-US" sz="2400" spc="5" dirty="0">
                <a:effectLst/>
                <a:latin typeface="Times New Roman" panose="02020603050405020304" pitchFamily="18" charset="0"/>
                <a:ea typeface="Cambria" panose="02040503050406030204" pitchFamily="18" charset="0"/>
                <a:cs typeface="Times New Roman" panose="02020603050405020304" pitchFamily="18" charset="0"/>
              </a:rPr>
              <a:t> </a:t>
            </a:r>
            <a:r>
              <a:rPr lang="en-US" sz="2400" dirty="0">
                <a:effectLst/>
                <a:latin typeface="Times New Roman" panose="02020603050405020304" pitchFamily="18" charset="0"/>
                <a:ea typeface="Cambria" panose="02040503050406030204" pitchFamily="18" charset="0"/>
                <a:cs typeface="Times New Roman" panose="02020603050405020304" pitchFamily="18" charset="0"/>
              </a:rPr>
              <a:t>long run.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7610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5A044-A453-9324-D83A-5C07CA8A91E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CDE7F3-05E5-FEAD-4B56-143E03D043BD}"/>
              </a:ext>
            </a:extLst>
          </p:cNvPr>
          <p:cNvSpPr>
            <a:spLocks noGrp="1"/>
          </p:cNvSpPr>
          <p:nvPr>
            <p:ph idx="1"/>
          </p:nvPr>
        </p:nvSpPr>
        <p:spPr/>
        <p:txBody>
          <a:bodyPr/>
          <a:lstStyle/>
          <a:p>
            <a:pPr algn="just"/>
            <a:r>
              <a:rPr lang="en-US" sz="2400" b="0" i="0" dirty="0">
                <a:effectLst/>
                <a:latin typeface="Times New Roman" panose="02020603050405020304" pitchFamily="18" charset="0"/>
                <a:cs typeface="Times New Roman" panose="02020603050405020304" pitchFamily="18" charset="0"/>
              </a:rPr>
              <a:t>To develop a business strategy, a company needs a very well-defined understanding of what it is and what it represents. Strategists need to look at the following:</a:t>
            </a:r>
          </a:p>
          <a:p>
            <a:pPr algn="just">
              <a:buFont typeface="Arial" panose="020B0604020202020204" pitchFamily="34" charset="0"/>
              <a:buChar char="•"/>
            </a:pPr>
            <a:r>
              <a:rPr lang="en-US" sz="2400" b="0" i="0" dirty="0">
                <a:effectLst/>
                <a:latin typeface="Times New Roman" panose="02020603050405020304" pitchFamily="18" charset="0"/>
                <a:cs typeface="Times New Roman" panose="02020603050405020304" pitchFamily="18" charset="0"/>
              </a:rPr>
              <a:t>Vision – What it wants to achieve in the future (5-10 years)</a:t>
            </a:r>
          </a:p>
          <a:p>
            <a:pPr algn="just">
              <a:buFont typeface="Arial" panose="020B0604020202020204" pitchFamily="34" charset="0"/>
              <a:buChar char="•"/>
            </a:pPr>
            <a:r>
              <a:rPr lang="en-US" sz="2400" b="0" i="0" dirty="0">
                <a:effectLst/>
                <a:latin typeface="Times New Roman" panose="02020603050405020304" pitchFamily="18" charset="0"/>
                <a:cs typeface="Times New Roman" panose="02020603050405020304" pitchFamily="18" charset="0"/>
              </a:rPr>
              <a:t>Mission Statement – What business a company is in and how it rallies people</a:t>
            </a:r>
          </a:p>
          <a:p>
            <a:pPr algn="just">
              <a:buFont typeface="Arial" panose="020B0604020202020204" pitchFamily="34" charset="0"/>
              <a:buChar char="•"/>
            </a:pPr>
            <a:r>
              <a:rPr lang="en-US" sz="2400" b="0" i="0" dirty="0">
                <a:effectLst/>
                <a:latin typeface="Times New Roman" panose="02020603050405020304" pitchFamily="18" charset="0"/>
                <a:cs typeface="Times New Roman" panose="02020603050405020304" pitchFamily="18" charset="0"/>
              </a:rPr>
              <a:t>Values – The fundamental beliefs of an organization reflecting its commitments and ethics</a:t>
            </a:r>
          </a:p>
          <a:p>
            <a:pPr marL="0" indent="0">
              <a:buNone/>
            </a:pPr>
            <a:endParaRPr lang="en-US" dirty="0"/>
          </a:p>
        </p:txBody>
      </p:sp>
    </p:spTree>
    <p:extLst>
      <p:ext uri="{BB962C8B-B14F-4D97-AF65-F5344CB8AC3E}">
        <p14:creationId xmlns:p14="http://schemas.microsoft.com/office/powerpoint/2010/main" val="289292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AD0BE-B131-7AE0-F01E-64A2A15C119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Stages in Strategy Management</a:t>
            </a:r>
          </a:p>
        </p:txBody>
      </p:sp>
      <p:graphicFrame>
        <p:nvGraphicFramePr>
          <p:cNvPr id="6" name="Content Placeholder 5">
            <a:extLst>
              <a:ext uri="{FF2B5EF4-FFF2-40B4-BE49-F238E27FC236}">
                <a16:creationId xmlns:a16="http://schemas.microsoft.com/office/drawing/2014/main" id="{1586B740-1A4E-6502-3A25-0BF0C400FB1B}"/>
              </a:ext>
            </a:extLst>
          </p:cNvPr>
          <p:cNvGraphicFramePr>
            <a:graphicFrameLocks noGrp="1"/>
          </p:cNvGraphicFramePr>
          <p:nvPr>
            <p:ph idx="1"/>
            <p:extLst>
              <p:ext uri="{D42A27DB-BD31-4B8C-83A1-F6EECF244321}">
                <p14:modId xmlns:p14="http://schemas.microsoft.com/office/powerpoint/2010/main" val="309750685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7747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F91D6-0B04-2227-AF85-F7AD3C9E051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Strategy Formulation</a:t>
            </a:r>
          </a:p>
        </p:txBody>
      </p:sp>
      <p:sp>
        <p:nvSpPr>
          <p:cNvPr id="3" name="Content Placeholder 2">
            <a:extLst>
              <a:ext uri="{FF2B5EF4-FFF2-40B4-BE49-F238E27FC236}">
                <a16:creationId xmlns:a16="http://schemas.microsoft.com/office/drawing/2014/main" id="{3392E319-FE94-3EE7-7981-0FB9213047E4}"/>
              </a:ext>
            </a:extLst>
          </p:cNvPr>
          <p:cNvSpPr>
            <a:spLocks noGrp="1"/>
          </p:cNvSpPr>
          <p:nvPr>
            <p:ph idx="1"/>
          </p:nvPr>
        </p:nvSpPr>
        <p:spPr/>
        <p:txBody>
          <a:bodyPr/>
          <a:lstStyle/>
          <a:p>
            <a:pPr algn="just"/>
            <a:r>
              <a:rPr lang="en-US" b="0" i="0" dirty="0">
                <a:solidFill>
                  <a:srgbClr val="2D2D2D"/>
                </a:solidFill>
                <a:effectLst/>
                <a:latin typeface="Times New Roman" panose="02020603050405020304" pitchFamily="18" charset="0"/>
                <a:cs typeface="Times New Roman" panose="02020603050405020304" pitchFamily="18" charset="0"/>
              </a:rPr>
              <a:t>Strategy formulation is the process of establishing goals and determining the proper plan of action to achieve those goals. </a:t>
            </a:r>
          </a:p>
          <a:p>
            <a:pPr algn="just"/>
            <a:r>
              <a:rPr lang="en-US" b="0" i="0" dirty="0">
                <a:solidFill>
                  <a:srgbClr val="2D2D2D"/>
                </a:solidFill>
                <a:effectLst/>
                <a:latin typeface="Times New Roman" panose="02020603050405020304" pitchFamily="18" charset="0"/>
                <a:cs typeface="Times New Roman" panose="02020603050405020304" pitchFamily="18" charset="0"/>
              </a:rPr>
              <a:t>An organization uses strategy formulation to plan for success and make improvements to workplace strategies as needed. </a:t>
            </a:r>
          </a:p>
          <a:p>
            <a:pPr algn="just"/>
            <a:r>
              <a:rPr lang="en-US" b="0" i="0" dirty="0">
                <a:solidFill>
                  <a:srgbClr val="2D2D2D"/>
                </a:solidFill>
                <a:effectLst/>
                <a:latin typeface="Times New Roman" panose="02020603050405020304" pitchFamily="18" charset="0"/>
                <a:cs typeface="Times New Roman" panose="02020603050405020304" pitchFamily="18" charset="0"/>
              </a:rPr>
              <a:t>Strategy formulation is essential for achieving and measuring the attainability of goals. </a:t>
            </a:r>
          </a:p>
          <a:p>
            <a:pPr algn="just"/>
            <a:r>
              <a:rPr lang="en-US" b="0" i="0" dirty="0">
                <a:solidFill>
                  <a:srgbClr val="2D2D2D"/>
                </a:solidFill>
                <a:effectLst/>
                <a:latin typeface="Times New Roman" panose="02020603050405020304" pitchFamily="18" charset="0"/>
                <a:cs typeface="Times New Roman" panose="02020603050405020304" pitchFamily="18" charset="0"/>
              </a:rPr>
              <a:t>After creating strategies, an organization typically educates its employees so they know the organization's purpose, workplace objectives and goals.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6719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A3F619-B9B9-C196-E3FD-C1C40CF8C87A}"/>
              </a:ext>
            </a:extLst>
          </p:cNvPr>
          <p:cNvPicPr>
            <a:picLocks noChangeAspect="1"/>
          </p:cNvPicPr>
          <p:nvPr/>
        </p:nvPicPr>
        <p:blipFill>
          <a:blip r:embed="rId2"/>
          <a:stretch>
            <a:fillRect/>
          </a:stretch>
        </p:blipFill>
        <p:spPr>
          <a:xfrm>
            <a:off x="2045616" y="578873"/>
            <a:ext cx="7765456" cy="6048170"/>
          </a:xfrm>
          <a:prstGeom prst="rect">
            <a:avLst/>
          </a:prstGeom>
        </p:spPr>
      </p:pic>
    </p:spTree>
    <p:extLst>
      <p:ext uri="{BB962C8B-B14F-4D97-AF65-F5344CB8AC3E}">
        <p14:creationId xmlns:p14="http://schemas.microsoft.com/office/powerpoint/2010/main" val="413876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6466D-191A-F472-653F-784B2479895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How Good are you?</a:t>
            </a:r>
          </a:p>
        </p:txBody>
      </p:sp>
      <p:sp>
        <p:nvSpPr>
          <p:cNvPr id="5" name="TextBox 4">
            <a:extLst>
              <a:ext uri="{FF2B5EF4-FFF2-40B4-BE49-F238E27FC236}">
                <a16:creationId xmlns:a16="http://schemas.microsoft.com/office/drawing/2014/main" id="{A66C8E6B-E967-7E26-C0CA-CC524C265100}"/>
              </a:ext>
            </a:extLst>
          </p:cNvPr>
          <p:cNvSpPr txBox="1"/>
          <p:nvPr/>
        </p:nvSpPr>
        <p:spPr>
          <a:xfrm>
            <a:off x="2714920" y="2721114"/>
            <a:ext cx="4562574"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PESTEL ANALYSIS</a:t>
            </a:r>
          </a:p>
        </p:txBody>
      </p:sp>
    </p:spTree>
    <p:extLst>
      <p:ext uri="{BB962C8B-B14F-4D97-AF65-F5344CB8AC3E}">
        <p14:creationId xmlns:p14="http://schemas.microsoft.com/office/powerpoint/2010/main" val="936802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8D3A24C-9A4E-CF48-2AB2-FABB1BE555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01600"/>
            <a:ext cx="12192001" cy="6959600"/>
          </a:xfrm>
          <a:prstGeom prst="rect">
            <a:avLst/>
          </a:prstGeom>
        </p:spPr>
      </p:pic>
    </p:spTree>
    <p:extLst>
      <p:ext uri="{BB962C8B-B14F-4D97-AF65-F5344CB8AC3E}">
        <p14:creationId xmlns:p14="http://schemas.microsoft.com/office/powerpoint/2010/main" val="3305411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84D59-9446-06F2-DD95-1C1D1CEBCF64}"/>
              </a:ext>
            </a:extLst>
          </p:cNvPr>
          <p:cNvSpPr>
            <a:spLocks noGrp="1"/>
          </p:cNvSpPr>
          <p:nvPr>
            <p:ph type="title"/>
          </p:nvPr>
        </p:nvSpPr>
        <p:spPr>
          <a:xfrm>
            <a:off x="725079" y="2103437"/>
            <a:ext cx="10515600" cy="1325563"/>
          </a:xfrm>
        </p:spPr>
        <p:txBody>
          <a:bodyPr/>
          <a:lstStyle/>
          <a:p>
            <a:r>
              <a:rPr lang="en-US" dirty="0">
                <a:latin typeface="Times New Roman" panose="02020603050405020304" pitchFamily="18" charset="0"/>
                <a:cs typeface="Times New Roman" panose="02020603050405020304" pitchFamily="18" charset="0"/>
              </a:rPr>
              <a:t>Zomato’s race to capture the </a:t>
            </a:r>
            <a:r>
              <a:rPr lang="en-US" dirty="0" err="1">
                <a:latin typeface="Times New Roman" panose="02020603050405020304" pitchFamily="18" charset="0"/>
                <a:cs typeface="Times New Roman" panose="02020603050405020304" pitchFamily="18" charset="0"/>
              </a:rPr>
              <a:t>Foodtech</a:t>
            </a:r>
            <a:r>
              <a:rPr lang="en-US" dirty="0">
                <a:latin typeface="Times New Roman" panose="02020603050405020304" pitchFamily="18" charset="0"/>
                <a:cs typeface="Times New Roman" panose="02020603050405020304" pitchFamily="18" charset="0"/>
              </a:rPr>
              <a:t> Market</a:t>
            </a:r>
            <a:endParaRPr lang="en-US" dirty="0"/>
          </a:p>
        </p:txBody>
      </p:sp>
    </p:spTree>
    <p:extLst>
      <p:ext uri="{BB962C8B-B14F-4D97-AF65-F5344CB8AC3E}">
        <p14:creationId xmlns:p14="http://schemas.microsoft.com/office/powerpoint/2010/main" val="1643892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D7AC3-A422-6AAE-1D53-2730C57D10B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is the case all about?</a:t>
            </a:r>
          </a:p>
        </p:txBody>
      </p:sp>
      <p:sp>
        <p:nvSpPr>
          <p:cNvPr id="6" name="Title 1">
            <a:extLst>
              <a:ext uri="{FF2B5EF4-FFF2-40B4-BE49-F238E27FC236}">
                <a16:creationId xmlns:a16="http://schemas.microsoft.com/office/drawing/2014/main" id="{AAC24A5D-377E-1147-884E-860DDDB8AF93}"/>
              </a:ext>
            </a:extLst>
          </p:cNvPr>
          <p:cNvSpPr>
            <a:spLocks noGrp="1"/>
          </p:cNvSpPr>
          <p:nvPr>
            <p:ph idx="1"/>
          </p:nvPr>
        </p:nvSpPr>
        <p:spPr>
          <a:xfrm>
            <a:off x="6221690" y="3157979"/>
            <a:ext cx="5480901" cy="688156"/>
          </a:xfrm>
        </p:spPr>
        <p:txBody>
          <a:bodyPr/>
          <a:lstStyle/>
          <a:p>
            <a:pPr marL="0" indent="0">
              <a:buNone/>
            </a:pPr>
            <a:r>
              <a:rPr lang="en-US" dirty="0">
                <a:latin typeface="Times New Roman" panose="02020603050405020304" pitchFamily="18" charset="0"/>
                <a:cs typeface="Times New Roman" panose="02020603050405020304" pitchFamily="18" charset="0"/>
              </a:rPr>
              <a:t>Identify the dilemma in the case.</a:t>
            </a:r>
          </a:p>
        </p:txBody>
      </p:sp>
      <p:sp>
        <p:nvSpPr>
          <p:cNvPr id="7" name="Title 1">
            <a:extLst>
              <a:ext uri="{FF2B5EF4-FFF2-40B4-BE49-F238E27FC236}">
                <a16:creationId xmlns:a16="http://schemas.microsoft.com/office/drawing/2014/main" id="{0672351B-A5C9-0F62-30A8-6E96F8BC2A30}"/>
              </a:ext>
            </a:extLst>
          </p:cNvPr>
          <p:cNvSpPr txBox="1">
            <a:spLocks/>
          </p:cNvSpPr>
          <p:nvPr/>
        </p:nvSpPr>
        <p:spPr>
          <a:xfrm>
            <a:off x="838200" y="5139180"/>
            <a:ext cx="10494389" cy="688156"/>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latin typeface="Times New Roman" panose="02020603050405020304" pitchFamily="18" charset="0"/>
                <a:cs typeface="Times New Roman" panose="02020603050405020304" pitchFamily="18" charset="0"/>
              </a:rPr>
              <a:t>List the factors that have resulted in growth of </a:t>
            </a:r>
            <a:r>
              <a:rPr lang="en-US" dirty="0" err="1">
                <a:latin typeface="Times New Roman" panose="02020603050405020304" pitchFamily="18" charset="0"/>
                <a:cs typeface="Times New Roman" panose="02020603050405020304" pitchFamily="18" charset="0"/>
              </a:rPr>
              <a:t>FoodTech</a:t>
            </a:r>
            <a:r>
              <a:rPr lang="en-US" dirty="0">
                <a:latin typeface="Times New Roman" panose="02020603050405020304" pitchFamily="18" charset="0"/>
                <a:cs typeface="Times New Roman" panose="02020603050405020304" pitchFamily="18" charset="0"/>
              </a:rPr>
              <a:t> Industry in India</a:t>
            </a:r>
          </a:p>
        </p:txBody>
      </p:sp>
    </p:spTree>
    <p:extLst>
      <p:ext uri="{BB962C8B-B14F-4D97-AF65-F5344CB8AC3E}">
        <p14:creationId xmlns:p14="http://schemas.microsoft.com/office/powerpoint/2010/main" val="354699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F7D8-E2C9-BB63-0116-50CEC1DEBC5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Synopsis in a snapshot!</a:t>
            </a:r>
          </a:p>
        </p:txBody>
      </p:sp>
      <p:sp>
        <p:nvSpPr>
          <p:cNvPr id="3" name="Content Placeholder 2">
            <a:extLst>
              <a:ext uri="{FF2B5EF4-FFF2-40B4-BE49-F238E27FC236}">
                <a16:creationId xmlns:a16="http://schemas.microsoft.com/office/drawing/2014/main" id="{FD84F8A8-8E3E-13B4-105D-5506E281F2F1}"/>
              </a:ext>
            </a:extLst>
          </p:cNvPr>
          <p:cNvSpPr>
            <a:spLocks noGrp="1"/>
          </p:cNvSpPr>
          <p:nvPr>
            <p:ph idx="1"/>
          </p:nvPr>
        </p:nvSpPr>
        <p:spPr>
          <a:xfrm>
            <a:off x="838200" y="1574276"/>
            <a:ext cx="10515600" cy="5109327"/>
          </a:xfrm>
        </p:spPr>
        <p:txBody>
          <a:bodyPr>
            <a:normAutofit fontScale="77500" lnSpcReduction="20000"/>
          </a:bodyPr>
          <a:lstStyle/>
          <a:p>
            <a:pPr algn="just"/>
            <a:r>
              <a:rPr lang="en-US" dirty="0">
                <a:latin typeface="Times New Roman" panose="02020603050405020304" pitchFamily="18" charset="0"/>
                <a:cs typeface="Times New Roman" panose="02020603050405020304" pitchFamily="18" charset="0"/>
              </a:rPr>
              <a:t>2018 : Zomato geared up to chart new heights amidst the changing dynamics of the industry on one hand and a co-founder exiting the company on the other hand. </a:t>
            </a:r>
          </a:p>
          <a:p>
            <a:pPr algn="just"/>
            <a:r>
              <a:rPr lang="en-US" dirty="0">
                <a:latin typeface="Times New Roman" panose="02020603050405020304" pitchFamily="18" charset="0"/>
                <a:cs typeface="Times New Roman" panose="02020603050405020304" pitchFamily="18" charset="0"/>
              </a:rPr>
              <a:t>Zomato started in 2008 as a restaurant discovery platform offering users the ability to access restaurant menus and post online reviews. </a:t>
            </a:r>
          </a:p>
          <a:p>
            <a:pPr algn="just"/>
            <a:r>
              <a:rPr lang="en-US" dirty="0">
                <a:latin typeface="Times New Roman" panose="02020603050405020304" pitchFamily="18" charset="0"/>
                <a:cs typeface="Times New Roman" panose="02020603050405020304" pitchFamily="18" charset="0"/>
              </a:rPr>
              <a:t>It provided a range of value-added services for both its restaurant partners and end customers. Its vertical integration enabled it to grow its revenues across its three lines of business, namely, dining out, delivery and sustainability.</a:t>
            </a:r>
          </a:p>
          <a:p>
            <a:pPr algn="just"/>
            <a:r>
              <a:rPr lang="en-US" dirty="0">
                <a:latin typeface="Times New Roman" panose="02020603050405020304" pitchFamily="18" charset="0"/>
                <a:cs typeface="Times New Roman" panose="02020603050405020304" pitchFamily="18" charset="0"/>
              </a:rPr>
              <a:t> Zomato was an early internet startup that expanded rapidly in the international markets. </a:t>
            </a:r>
          </a:p>
          <a:p>
            <a:pPr algn="just"/>
            <a:r>
              <a:rPr lang="en-US" dirty="0">
                <a:latin typeface="Times New Roman" panose="02020603050405020304" pitchFamily="18" charset="0"/>
                <a:cs typeface="Times New Roman" panose="02020603050405020304" pitchFamily="18" charset="0"/>
              </a:rPr>
              <a:t>In the past ten years, the company both scaled and rolled back its operations with unique lessons learned in each market that paved its path for success both locally and globally. </a:t>
            </a:r>
          </a:p>
          <a:p>
            <a:pPr algn="just"/>
            <a:r>
              <a:rPr lang="en-US" dirty="0">
                <a:latin typeface="Times New Roman" panose="02020603050405020304" pitchFamily="18" charset="0"/>
                <a:cs typeface="Times New Roman" panose="02020603050405020304" pitchFamily="18" charset="0"/>
              </a:rPr>
              <a:t>The domestic market was being dominated by a few large players sharing the market. </a:t>
            </a:r>
          </a:p>
          <a:p>
            <a:pPr algn="just"/>
            <a:r>
              <a:rPr lang="en-US" dirty="0">
                <a:latin typeface="Times New Roman" panose="02020603050405020304" pitchFamily="18" charset="0"/>
                <a:cs typeface="Times New Roman" panose="02020603050405020304" pitchFamily="18" charset="0"/>
              </a:rPr>
              <a:t>Reports by market intelligence firms showed that </a:t>
            </a:r>
            <a:r>
              <a:rPr lang="en-US" dirty="0" err="1">
                <a:latin typeface="Times New Roman" panose="02020603050405020304" pitchFamily="18" charset="0"/>
                <a:cs typeface="Times New Roman" panose="02020603050405020304" pitchFamily="18" charset="0"/>
              </a:rPr>
              <a:t>Swiggy</a:t>
            </a:r>
            <a:r>
              <a:rPr lang="en-US" dirty="0">
                <a:latin typeface="Times New Roman" panose="02020603050405020304" pitchFamily="18" charset="0"/>
                <a:cs typeface="Times New Roman" panose="02020603050405020304" pitchFamily="18" charset="0"/>
              </a:rPr>
              <a:t>, the closest competitor was starting to dominate Zomato in India.</a:t>
            </a:r>
          </a:p>
          <a:p>
            <a:pPr algn="just"/>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Deepinder</a:t>
            </a:r>
            <a:r>
              <a:rPr lang="en-US" dirty="0">
                <a:latin typeface="Times New Roman" panose="02020603050405020304" pitchFamily="18" charset="0"/>
                <a:cs typeface="Times New Roman" panose="02020603050405020304" pitchFamily="18" charset="0"/>
              </a:rPr>
              <a:t>, CEO, Zomato’s dilemma for adding value and increasing revenues by weighing options of whether the company should strengthen its presence in the domestic market, or, venture into foreign markets or serve both local and foreign markets</a:t>
            </a:r>
            <a:r>
              <a:rPr lang="en-US" dirty="0"/>
              <a:t>.</a:t>
            </a:r>
          </a:p>
        </p:txBody>
      </p:sp>
    </p:spTree>
    <p:extLst>
      <p:ext uri="{BB962C8B-B14F-4D97-AF65-F5344CB8AC3E}">
        <p14:creationId xmlns:p14="http://schemas.microsoft.com/office/powerpoint/2010/main" val="1735218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0BDCF7-90A9-342F-4188-4FC65E80E206}"/>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Conduct a SWOT Analysis of Zomato</a:t>
            </a:r>
          </a:p>
          <a:p>
            <a:r>
              <a:rPr lang="en-US" dirty="0">
                <a:latin typeface="Times New Roman" panose="02020603050405020304" pitchFamily="18" charset="0"/>
                <a:cs typeface="Times New Roman" panose="02020603050405020304" pitchFamily="18" charset="0"/>
              </a:rPr>
              <a:t>Critically discuss about the strategies adopted by Zomato to survive and sustain</a:t>
            </a:r>
          </a:p>
          <a:p>
            <a:r>
              <a:rPr lang="en-US" dirty="0">
                <a:latin typeface="Times New Roman" panose="02020603050405020304" pitchFamily="18" charset="0"/>
                <a:cs typeface="Times New Roman" panose="02020603050405020304" pitchFamily="18" charset="0"/>
              </a:rPr>
              <a:t>Critically analyze the Value Chain Analysis of Zomato. </a:t>
            </a:r>
          </a:p>
        </p:txBody>
      </p:sp>
      <p:sp>
        <p:nvSpPr>
          <p:cNvPr id="5" name="Title 4">
            <a:extLst>
              <a:ext uri="{FF2B5EF4-FFF2-40B4-BE49-F238E27FC236}">
                <a16:creationId xmlns:a16="http://schemas.microsoft.com/office/drawing/2014/main" id="{9D1A4F53-138F-E257-6CAA-79C702D9569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Let’s do it together</a:t>
            </a:r>
            <a:endParaRPr lang="en-US" dirty="0"/>
          </a:p>
        </p:txBody>
      </p:sp>
    </p:spTree>
    <p:extLst>
      <p:ext uri="{BB962C8B-B14F-4D97-AF65-F5344CB8AC3E}">
        <p14:creationId xmlns:p14="http://schemas.microsoft.com/office/powerpoint/2010/main" val="363741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C05D4-55E1-9C7E-7451-F6F15240805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Value Chain</a:t>
            </a:r>
          </a:p>
        </p:txBody>
      </p:sp>
      <p:sp>
        <p:nvSpPr>
          <p:cNvPr id="3" name="Content Placeholder 2">
            <a:extLst>
              <a:ext uri="{FF2B5EF4-FFF2-40B4-BE49-F238E27FC236}">
                <a16:creationId xmlns:a16="http://schemas.microsoft.com/office/drawing/2014/main" id="{8FBA4805-3D51-A2F2-FD30-20B982F273DE}"/>
              </a:ext>
            </a:extLst>
          </p:cNvPr>
          <p:cNvSpPr>
            <a:spLocks noGrp="1"/>
          </p:cNvSpPr>
          <p:nvPr>
            <p:ph idx="1"/>
          </p:nvPr>
        </p:nvSpPr>
        <p:spPr/>
        <p:txBody>
          <a:bodyPr/>
          <a:lstStyle/>
          <a:p>
            <a:pPr marL="114300" indent="-457200"/>
            <a:r>
              <a:rPr lang="en-US" sz="3200" dirty="0">
                <a:latin typeface="Times New Roman" panose="02020603050405020304" pitchFamily="18" charset="0"/>
                <a:cs typeface="Times New Roman" panose="02020603050405020304" pitchFamily="18" charset="0"/>
              </a:rPr>
              <a:t>The value chain is concentrating on the activities starting with raw materials till the conversion into final goods or services. </a:t>
            </a:r>
          </a:p>
          <a:p>
            <a:pPr marL="114300" indent="-457200"/>
            <a:r>
              <a:rPr lang="en-US" sz="2800" dirty="0">
                <a:latin typeface="Times New Roman" panose="02020603050405020304" pitchFamily="18" charset="0"/>
                <a:cs typeface="Times New Roman" panose="02020603050405020304" pitchFamily="18" charset="0"/>
              </a:rPr>
              <a:t>Two categories:</a:t>
            </a:r>
          </a:p>
          <a:p>
            <a:pPr lvl="1">
              <a:buFont typeface="Wingdings" pitchFamily="2" charset="2"/>
              <a:buChar char="v"/>
            </a:pPr>
            <a:r>
              <a:rPr lang="en-US" sz="2800" dirty="0">
                <a:latin typeface="Times New Roman" panose="02020603050405020304" pitchFamily="18" charset="0"/>
                <a:cs typeface="Times New Roman" panose="02020603050405020304" pitchFamily="18" charset="0"/>
              </a:rPr>
              <a:t>Primary Activities (operations, distribution, sales)</a:t>
            </a:r>
          </a:p>
          <a:p>
            <a:pPr lvl="1">
              <a:buFont typeface="Wingdings" pitchFamily="2" charset="2"/>
              <a:buChar char="v"/>
            </a:pPr>
            <a:r>
              <a:rPr lang="en-US" sz="2800" dirty="0">
                <a:latin typeface="Times New Roman" panose="02020603050405020304" pitchFamily="18" charset="0"/>
                <a:cs typeface="Times New Roman" panose="02020603050405020304" pitchFamily="18" charset="0"/>
              </a:rPr>
              <a:t>Support Activities (R&amp;D, Human Resources)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2351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273D4-1105-5459-D7C9-58A7F1CF96B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Value Chain Analysis</a:t>
            </a:r>
          </a:p>
        </p:txBody>
      </p:sp>
      <p:sp>
        <p:nvSpPr>
          <p:cNvPr id="3" name="Content Placeholder 2">
            <a:extLst>
              <a:ext uri="{FF2B5EF4-FFF2-40B4-BE49-F238E27FC236}">
                <a16:creationId xmlns:a16="http://schemas.microsoft.com/office/drawing/2014/main" id="{771D48DE-9E9A-39F1-8975-EBDDF4CC5BF5}"/>
              </a:ext>
            </a:extLst>
          </p:cNvPr>
          <p:cNvSpPr>
            <a:spLocks noGrp="1"/>
          </p:cNvSpPr>
          <p:nvPr>
            <p:ph idx="1"/>
          </p:nvPr>
        </p:nvSpPr>
        <p:spPr/>
        <p:txBody>
          <a:bodyPr/>
          <a:lstStyle/>
          <a:p>
            <a:r>
              <a:rPr lang="en-US" altLang="en-US" sz="3200" dirty="0">
                <a:latin typeface="Times New Roman" panose="02020603050405020304" pitchFamily="18" charset="0"/>
                <a:cs typeface="Times New Roman" panose="02020603050405020304" pitchFamily="18" charset="0"/>
              </a:rPr>
              <a:t>A firm determines the costs associated with organizational activities from purchasing raw materials to manufacturing product(s) to marketing those products</a:t>
            </a:r>
          </a:p>
          <a:p>
            <a:pPr marL="571500" lvl="1" indent="0">
              <a:buNone/>
            </a:pPr>
            <a:endParaRPr lang="en-US" altLang="en-US" sz="2800" dirty="0">
              <a:latin typeface="Times New Roman" panose="02020603050405020304" pitchFamily="18" charset="0"/>
              <a:cs typeface="Times New Roman" panose="02020603050405020304" pitchFamily="18" charset="0"/>
            </a:endParaRPr>
          </a:p>
          <a:p>
            <a:r>
              <a:rPr lang="en-US" altLang="en-US" sz="3200" dirty="0">
                <a:latin typeface="Times New Roman" panose="02020603050405020304" pitchFamily="18" charset="0"/>
                <a:cs typeface="Times New Roman" panose="02020603050405020304" pitchFamily="18" charset="0"/>
              </a:rPr>
              <a:t>Aims to identify where low-cost advantages or disadvantages exist anywhere along the value chain from raw material to customer service activities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0365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5DE92-D7C7-CFD6-D358-337BDE79BE8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Value Chain Model</a:t>
            </a:r>
          </a:p>
        </p:txBody>
      </p:sp>
      <p:pic>
        <p:nvPicPr>
          <p:cNvPr id="38" name="Content Placeholder 37">
            <a:extLst>
              <a:ext uri="{FF2B5EF4-FFF2-40B4-BE49-F238E27FC236}">
                <a16:creationId xmlns:a16="http://schemas.microsoft.com/office/drawing/2014/main" id="{6B45FB58-30A0-CFEB-A764-5D85C7A33AA3}"/>
              </a:ext>
            </a:extLst>
          </p:cNvPr>
          <p:cNvPicPr>
            <a:picLocks noGrp="1" noChangeAspect="1"/>
          </p:cNvPicPr>
          <p:nvPr>
            <p:ph idx="1"/>
          </p:nvPr>
        </p:nvPicPr>
        <p:blipFill>
          <a:blip r:embed="rId2"/>
          <a:stretch>
            <a:fillRect/>
          </a:stretch>
        </p:blipFill>
        <p:spPr>
          <a:xfrm>
            <a:off x="403009" y="2032169"/>
            <a:ext cx="6893338" cy="4145639"/>
          </a:xfrm>
          <a:prstGeom prst="rect">
            <a:avLst/>
          </a:prstGeom>
        </p:spPr>
      </p:pic>
      <p:sp>
        <p:nvSpPr>
          <p:cNvPr id="3" name="TextBox 2">
            <a:extLst>
              <a:ext uri="{FF2B5EF4-FFF2-40B4-BE49-F238E27FC236}">
                <a16:creationId xmlns:a16="http://schemas.microsoft.com/office/drawing/2014/main" id="{19AFDBF1-1051-509C-1878-0F473C1ABA44}"/>
              </a:ext>
            </a:extLst>
          </p:cNvPr>
          <p:cNvSpPr txBox="1"/>
          <p:nvPr/>
        </p:nvSpPr>
        <p:spPr>
          <a:xfrm>
            <a:off x="7390614" y="2036190"/>
            <a:ext cx="417607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Can you do a Value Chain Analysis for Zomato?</a:t>
            </a:r>
          </a:p>
        </p:txBody>
      </p:sp>
    </p:spTree>
    <p:extLst>
      <p:ext uri="{BB962C8B-B14F-4D97-AF65-F5344CB8AC3E}">
        <p14:creationId xmlns:p14="http://schemas.microsoft.com/office/powerpoint/2010/main" val="1263195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72811-999F-41FE-6EFE-F4F2931FF1B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Value Chain Model- Zomato</a:t>
            </a:r>
          </a:p>
        </p:txBody>
      </p:sp>
      <p:pic>
        <p:nvPicPr>
          <p:cNvPr id="5" name="Content Placeholder 4">
            <a:extLst>
              <a:ext uri="{FF2B5EF4-FFF2-40B4-BE49-F238E27FC236}">
                <a16:creationId xmlns:a16="http://schemas.microsoft.com/office/drawing/2014/main" id="{A1439224-F059-BE46-7AFB-E1EEC6983482}"/>
              </a:ext>
            </a:extLst>
          </p:cNvPr>
          <p:cNvPicPr>
            <a:picLocks noGrp="1" noChangeAspect="1"/>
          </p:cNvPicPr>
          <p:nvPr>
            <p:ph idx="1"/>
          </p:nvPr>
        </p:nvPicPr>
        <p:blipFill>
          <a:blip r:embed="rId2"/>
          <a:stretch>
            <a:fillRect/>
          </a:stretch>
        </p:blipFill>
        <p:spPr>
          <a:xfrm>
            <a:off x="2087532" y="2000870"/>
            <a:ext cx="8016935" cy="4000847"/>
          </a:xfrm>
        </p:spPr>
      </p:pic>
    </p:spTree>
    <p:extLst>
      <p:ext uri="{BB962C8B-B14F-4D97-AF65-F5344CB8AC3E}">
        <p14:creationId xmlns:p14="http://schemas.microsoft.com/office/powerpoint/2010/main" val="4142160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99C57-3E05-58D0-AEEE-64031708508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Benefit of Doing Value Chain Analysis</a:t>
            </a:r>
          </a:p>
        </p:txBody>
      </p:sp>
      <p:sp>
        <p:nvSpPr>
          <p:cNvPr id="3" name="Content Placeholder 2">
            <a:extLst>
              <a:ext uri="{FF2B5EF4-FFF2-40B4-BE49-F238E27FC236}">
                <a16:creationId xmlns:a16="http://schemas.microsoft.com/office/drawing/2014/main" id="{A3C70E96-EF0B-4575-E97A-0F1945670D3D}"/>
              </a:ext>
            </a:extLst>
          </p:cNvPr>
          <p:cNvSpPr>
            <a:spLocks noGrp="1"/>
          </p:cNvSpPr>
          <p:nvPr>
            <p:ph idx="1"/>
          </p:nvPr>
        </p:nvSpPr>
        <p:spPr/>
        <p:txBody>
          <a:bodyPr>
            <a:normAutofit lnSpcReduction="10000"/>
          </a:bodyPr>
          <a:lstStyle/>
          <a:p>
            <a:pPr algn="just"/>
            <a:r>
              <a:rPr lang="en-US" sz="2800" dirty="0">
                <a:latin typeface="Times New Roman" panose="02020603050405020304" pitchFamily="18" charset="0"/>
                <a:cs typeface="Times New Roman" panose="02020603050405020304" pitchFamily="18" charset="0"/>
              </a:rPr>
              <a:t>The sources of the competitive advantage of a firm can be seen from its discrete activities and how they interact with one  </a:t>
            </a:r>
            <a:r>
              <a:rPr lang="en-US" sz="2800" dirty="0" err="1">
                <a:latin typeface="Times New Roman" panose="02020603050405020304" pitchFamily="18" charset="0"/>
                <a:cs typeface="Times New Roman" panose="02020603050405020304" pitchFamily="18" charset="0"/>
              </a:rPr>
              <a:t>one</a:t>
            </a:r>
            <a:r>
              <a:rPr lang="en-US" sz="2800" dirty="0">
                <a:latin typeface="Times New Roman" panose="02020603050405020304" pitchFamily="18" charset="0"/>
                <a:cs typeface="Times New Roman" panose="02020603050405020304" pitchFamily="18" charset="0"/>
              </a:rPr>
              <a:t> another. </a:t>
            </a:r>
          </a:p>
          <a:p>
            <a:pPr algn="just"/>
            <a:r>
              <a:rPr lang="en-US" sz="2800" dirty="0">
                <a:latin typeface="Times New Roman" panose="02020603050405020304" pitchFamily="18" charset="0"/>
                <a:cs typeface="Times New Roman" panose="02020603050405020304" pitchFamily="18" charset="0"/>
              </a:rPr>
              <a:t>The value chain is a tool for systematically examining the activities of a firm and how they interact with one another and affect each other’s cost and performance. </a:t>
            </a:r>
          </a:p>
          <a:p>
            <a:pPr algn="just"/>
            <a:r>
              <a:rPr lang="en-US" sz="2800" dirty="0">
                <a:latin typeface="Times New Roman" panose="02020603050405020304" pitchFamily="18" charset="0"/>
                <a:cs typeface="Times New Roman" panose="02020603050405020304" pitchFamily="18" charset="0"/>
              </a:rPr>
              <a:t>A firm gains a competitive advantage by performing these activities better or at lower cost than competitors.</a:t>
            </a:r>
          </a:p>
          <a:p>
            <a:pPr algn="just"/>
            <a:r>
              <a:rPr lang="en-US" sz="2800" dirty="0">
                <a:latin typeface="Times New Roman" panose="02020603050405020304" pitchFamily="18" charset="0"/>
                <a:cs typeface="Times New Roman" panose="02020603050405020304" pitchFamily="18" charset="0"/>
              </a:rPr>
              <a:t>Helps you to stay out of the “No Profit Zone”</a:t>
            </a:r>
          </a:p>
          <a:p>
            <a:pPr algn="just"/>
            <a:r>
              <a:rPr lang="en-US" sz="2800" dirty="0">
                <a:latin typeface="Times New Roman" panose="02020603050405020304" pitchFamily="18" charset="0"/>
                <a:cs typeface="Times New Roman" panose="02020603050405020304" pitchFamily="18" charset="0"/>
              </a:rPr>
              <a:t>Presents opportunities for integration</a:t>
            </a:r>
          </a:p>
          <a:p>
            <a:pPr algn="just"/>
            <a:r>
              <a:rPr lang="en-US" sz="2800" dirty="0">
                <a:latin typeface="Times New Roman" panose="02020603050405020304" pitchFamily="18" charset="0"/>
                <a:cs typeface="Times New Roman" panose="02020603050405020304" pitchFamily="18" charset="0"/>
              </a:rPr>
              <a:t>Aligns spending with value processes</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1511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0C24-C0FB-678F-82D4-2096A266049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To move on</a:t>
            </a:r>
          </a:p>
        </p:txBody>
      </p:sp>
      <p:sp>
        <p:nvSpPr>
          <p:cNvPr id="3" name="Content Placeholder 2">
            <a:extLst>
              <a:ext uri="{FF2B5EF4-FFF2-40B4-BE49-F238E27FC236}">
                <a16:creationId xmlns:a16="http://schemas.microsoft.com/office/drawing/2014/main" id="{AFCE122E-659A-74C7-C0CA-24BD3B57248B}"/>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Elaborate on the value proposition of Zomato using Delivery, Dining and Sustainability model.</a:t>
            </a:r>
          </a:p>
          <a:p>
            <a:r>
              <a:rPr lang="en-US" dirty="0">
                <a:latin typeface="Times New Roman" panose="02020603050405020304" pitchFamily="18" charset="0"/>
                <a:cs typeface="Times New Roman" panose="02020603050405020304" pitchFamily="18" charset="0"/>
              </a:rPr>
              <a:t>Critically introspect the Delivery, Dining, and Sustainability model and its impact on revenues and customer acquisition?</a:t>
            </a:r>
          </a:p>
          <a:p>
            <a:r>
              <a:rPr lang="en-US" dirty="0">
                <a:latin typeface="Times New Roman" panose="02020603050405020304" pitchFamily="18" charset="0"/>
                <a:cs typeface="Times New Roman" panose="02020603050405020304" pitchFamily="18" charset="0"/>
              </a:rPr>
              <a:t>What is the message from the “marketing strategy” adopted by the company? </a:t>
            </a:r>
          </a:p>
          <a:p>
            <a:endParaRPr lang="en-US" dirty="0"/>
          </a:p>
        </p:txBody>
      </p:sp>
    </p:spTree>
    <p:extLst>
      <p:ext uri="{BB962C8B-B14F-4D97-AF65-F5344CB8AC3E}">
        <p14:creationId xmlns:p14="http://schemas.microsoft.com/office/powerpoint/2010/main" val="234705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3762E-D12D-0D45-6CBC-BCFE1618CDD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Value Proposition</a:t>
            </a:r>
          </a:p>
        </p:txBody>
      </p:sp>
      <p:sp>
        <p:nvSpPr>
          <p:cNvPr id="3" name="Content Placeholder 2">
            <a:extLst>
              <a:ext uri="{FF2B5EF4-FFF2-40B4-BE49-F238E27FC236}">
                <a16:creationId xmlns:a16="http://schemas.microsoft.com/office/drawing/2014/main" id="{0EFA1CF5-EEC8-55A8-7AEC-364E8033872C}"/>
              </a:ext>
            </a:extLst>
          </p:cNvPr>
          <p:cNvSpPr>
            <a:spLocks noGrp="1"/>
          </p:cNvSpPr>
          <p:nvPr>
            <p:ph idx="1"/>
          </p:nvPr>
        </p:nvSpPr>
        <p:spPr>
          <a:xfrm>
            <a:off x="838200" y="1825625"/>
            <a:ext cx="10515600" cy="2802936"/>
          </a:xfrm>
        </p:spPr>
        <p:txBody>
          <a:bodyPr>
            <a:normAutofit/>
          </a:bodyPr>
          <a:lstStyle/>
          <a:p>
            <a:pPr algn="just"/>
            <a:r>
              <a:rPr lang="en-US" b="0" i="0" dirty="0">
                <a:solidFill>
                  <a:srgbClr val="4D5156"/>
                </a:solidFill>
                <a:effectLst/>
                <a:latin typeface="Times New Roman" panose="02020603050405020304" pitchFamily="18" charset="0"/>
                <a:cs typeface="Times New Roman" panose="02020603050405020304" pitchFamily="18" charset="0"/>
              </a:rPr>
              <a:t>Value proposition is a business or a marketing strategy wherein a company promises its customers to deliver value in exchange for the product or service they buy. </a:t>
            </a:r>
          </a:p>
          <a:p>
            <a:pPr algn="just"/>
            <a:r>
              <a:rPr lang="en-US" b="0" i="0" dirty="0">
                <a:solidFill>
                  <a:srgbClr val="4D5156"/>
                </a:solidFill>
                <a:effectLst/>
                <a:latin typeface="Times New Roman" panose="02020603050405020304" pitchFamily="18" charset="0"/>
                <a:cs typeface="Times New Roman" panose="02020603050405020304" pitchFamily="18" charset="0"/>
              </a:rPr>
              <a:t>It is a statement that briefly explains and convinces a potential customer to buy the product from your company rather than some competitor</a:t>
            </a:r>
            <a:r>
              <a:rPr lang="en-US" b="0" i="0" dirty="0">
                <a:solidFill>
                  <a:srgbClr val="4D5156"/>
                </a:solidFill>
                <a:effectLst/>
                <a:latin typeface="Roboto" panose="02000000000000000000" pitchFamily="2" charset="0"/>
              </a:rPr>
              <a:t>.</a:t>
            </a:r>
          </a:p>
          <a:p>
            <a:pPr marL="0" indent="0" algn="just">
              <a:buNone/>
            </a:pPr>
            <a:endParaRPr lang="en-US" dirty="0">
              <a:solidFill>
                <a:srgbClr val="4D5156"/>
              </a:solidFill>
              <a:latin typeface="Roboto" panose="02000000000000000000" pitchFamily="2" charset="0"/>
            </a:endParaRPr>
          </a:p>
        </p:txBody>
      </p:sp>
    </p:spTree>
    <p:extLst>
      <p:ext uri="{BB962C8B-B14F-4D97-AF65-F5344CB8AC3E}">
        <p14:creationId xmlns:p14="http://schemas.microsoft.com/office/powerpoint/2010/main" val="970300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F63006-7579-1BBF-0278-D231247C0CA9}"/>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What are the key insights drawn from Exhibit 4 related to the various parameters? Can you identify areas where Zomato can improve? Prescribe ways how it can be done? </a:t>
            </a:r>
          </a:p>
          <a:p>
            <a:r>
              <a:rPr lang="en-US" dirty="0">
                <a:latin typeface="Times New Roman" panose="02020603050405020304" pitchFamily="18" charset="0"/>
                <a:cs typeface="Times New Roman" panose="02020603050405020304" pitchFamily="18" charset="0"/>
              </a:rPr>
              <a:t>Similarly, what are the insights drawn from Exhibit 5. Provide scope for improvement for Zomato. </a:t>
            </a:r>
          </a:p>
          <a:p>
            <a:r>
              <a:rPr lang="en-US" dirty="0">
                <a:latin typeface="Times New Roman" panose="02020603050405020304" pitchFamily="18" charset="0"/>
                <a:cs typeface="Times New Roman" panose="02020603050405020304" pitchFamily="18" charset="0"/>
              </a:rPr>
              <a:t>Why is Zomato expanding inorganically? – Why is this move necessary? – Evaluate the pros and cons. </a:t>
            </a:r>
          </a:p>
          <a:p>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2832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1F47F-A3DA-0701-8004-1A7FDF0A571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Discuss how Zomato’s business model evolved over the years?</a:t>
            </a:r>
          </a:p>
        </p:txBody>
      </p:sp>
      <p:sp>
        <p:nvSpPr>
          <p:cNvPr id="3" name="Content Placeholder 2">
            <a:extLst>
              <a:ext uri="{FF2B5EF4-FFF2-40B4-BE49-F238E27FC236}">
                <a16:creationId xmlns:a16="http://schemas.microsoft.com/office/drawing/2014/main" id="{85A1BD1E-2E77-852A-139C-59A3C7C89D29}"/>
              </a:ext>
            </a:extLst>
          </p:cNvPr>
          <p:cNvSpPr>
            <a:spLocks noGrp="1"/>
          </p:cNvSpPr>
          <p:nvPr>
            <p:ph idx="1"/>
          </p:nvPr>
        </p:nvSpPr>
        <p:spPr>
          <a:xfrm>
            <a:off x="847627" y="1835051"/>
            <a:ext cx="10515600" cy="4667251"/>
          </a:xfrm>
        </p:spPr>
        <p:txBody>
          <a:bodyPr>
            <a:normAutofit fontScale="92500" lnSpcReduction="20000"/>
          </a:bodyPr>
          <a:lstStyle/>
          <a:p>
            <a:pPr algn="just"/>
            <a:r>
              <a:rPr lang="en-US" dirty="0">
                <a:latin typeface="Times New Roman" panose="02020603050405020304" pitchFamily="18" charset="0"/>
                <a:cs typeface="Times New Roman" panose="02020603050405020304" pitchFamily="18" charset="0"/>
              </a:rPr>
              <a:t>Zomato initially started as a search and discovery platform for restaurants where users can find restaurants nearby across a range of filters like geography, price, cuisines, restaurant timings (breakfast, lunch, dinner, etc.) among other options. </a:t>
            </a:r>
          </a:p>
          <a:p>
            <a:pPr algn="just"/>
            <a:r>
              <a:rPr lang="en-US" dirty="0">
                <a:latin typeface="Times New Roman" panose="02020603050405020304" pitchFamily="18" charset="0"/>
                <a:cs typeface="Times New Roman" panose="02020603050405020304" pitchFamily="18" charset="0"/>
              </a:rPr>
              <a:t>It enabled users to access menus from the restaurants and encouraged users to actively engage with the platform through its reviews and rating option which helped it build upon user-generated content. </a:t>
            </a:r>
          </a:p>
          <a:p>
            <a:pPr algn="just"/>
            <a:r>
              <a:rPr lang="en-US" dirty="0">
                <a:latin typeface="Times New Roman" panose="02020603050405020304" pitchFamily="18" charset="0"/>
                <a:cs typeface="Times New Roman" panose="02020603050405020304" pitchFamily="18" charset="0"/>
              </a:rPr>
              <a:t>The company’s primary source of revenue was selling ad spaces to its restaurant partners through sponsored listings. </a:t>
            </a:r>
          </a:p>
          <a:p>
            <a:pPr algn="just"/>
            <a:r>
              <a:rPr lang="en-US" dirty="0">
                <a:latin typeface="Times New Roman" panose="02020603050405020304" pitchFamily="18" charset="0"/>
                <a:cs typeface="Times New Roman" panose="02020603050405020304" pitchFamily="18" charset="0"/>
              </a:rPr>
              <a:t>In 2015, Zomato ventured into the food delivery business as a reactive move to the existing players in the </a:t>
            </a:r>
            <a:r>
              <a:rPr lang="en-US" dirty="0" err="1">
                <a:latin typeface="Times New Roman" panose="02020603050405020304" pitchFamily="18" charset="0"/>
                <a:cs typeface="Times New Roman" panose="02020603050405020304" pitchFamily="18" charset="0"/>
              </a:rPr>
              <a:t>foodtech</a:t>
            </a:r>
            <a:r>
              <a:rPr lang="en-US" dirty="0">
                <a:latin typeface="Times New Roman" panose="02020603050405020304" pitchFamily="18" charset="0"/>
                <a:cs typeface="Times New Roman" panose="02020603050405020304" pitchFamily="18" charset="0"/>
              </a:rPr>
              <a:t> space. </a:t>
            </a:r>
          </a:p>
          <a:p>
            <a:pPr algn="just"/>
            <a:r>
              <a:rPr lang="en-US" dirty="0">
                <a:latin typeface="Times New Roman" panose="02020603050405020304" pitchFamily="18" charset="0"/>
                <a:cs typeface="Times New Roman" panose="02020603050405020304" pitchFamily="18" charset="0"/>
              </a:rPr>
              <a:t>In this business model, the company charged 10%–15% of the price from its restaurant partners for online ordering with additional commissions for delivery by Zomato. </a:t>
            </a:r>
          </a:p>
        </p:txBody>
      </p:sp>
    </p:spTree>
    <p:extLst>
      <p:ext uri="{BB962C8B-B14F-4D97-AF65-F5344CB8AC3E}">
        <p14:creationId xmlns:p14="http://schemas.microsoft.com/office/powerpoint/2010/main" val="84514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5FE139-2940-1946-BF5D-46E034C68EEA}"/>
              </a:ext>
            </a:extLst>
          </p:cNvPr>
          <p:cNvSpPr>
            <a:spLocks noGrp="1"/>
          </p:cNvSpPr>
          <p:nvPr>
            <p:ph idx="1"/>
          </p:nvPr>
        </p:nvSpPr>
        <p:spPr>
          <a:xfrm>
            <a:off x="838200" y="820132"/>
            <a:ext cx="10515600" cy="5356831"/>
          </a:xfrm>
        </p:spPr>
        <p:txBody>
          <a:bodyPr>
            <a:normAutofit fontScale="92500" lnSpcReduction="10000"/>
          </a:bodyPr>
          <a:lstStyle/>
          <a:p>
            <a:pPr algn="just"/>
            <a:r>
              <a:rPr lang="en-US" dirty="0">
                <a:latin typeface="Times New Roman" panose="02020603050405020304" pitchFamily="18" charset="0"/>
                <a:cs typeface="Times New Roman" panose="02020603050405020304" pitchFamily="18" charset="0"/>
              </a:rPr>
              <a:t>It has slowly moved from outsourcing delivery to internalizing logistics as it now contributes to a major share of its revenue. </a:t>
            </a:r>
          </a:p>
          <a:p>
            <a:pPr algn="just"/>
            <a:r>
              <a:rPr lang="en-US" dirty="0">
                <a:latin typeface="Times New Roman" panose="02020603050405020304" pitchFamily="18" charset="0"/>
                <a:cs typeface="Times New Roman" panose="02020603050405020304" pitchFamily="18" charset="0"/>
              </a:rPr>
              <a:t>Zomato had also launched subscription programs for its loyal customers to add another stable revenue stream to the organization. The membership services had slowly decreased the customer acquisition cost for the company and also ensured customer retention on the platform.</a:t>
            </a:r>
          </a:p>
          <a:p>
            <a:pPr algn="just"/>
            <a:r>
              <a:rPr lang="en-US" dirty="0">
                <a:latin typeface="Times New Roman" panose="02020603050405020304" pitchFamily="18" charset="0"/>
                <a:cs typeface="Times New Roman" panose="02020603050405020304" pitchFamily="18" charset="0"/>
              </a:rPr>
              <a:t>As a proactive approach to complete the farm to fork model, Zomato entered the business of helping its restaurant partners procure the latest fresh and clean food ingredients through its initiative </a:t>
            </a:r>
            <a:r>
              <a:rPr lang="en-US" dirty="0" err="1">
                <a:latin typeface="Times New Roman" panose="02020603050405020304" pitchFamily="18" charset="0"/>
                <a:cs typeface="Times New Roman" panose="02020603050405020304" pitchFamily="18" charset="0"/>
              </a:rPr>
              <a:t>Hyperpure</a:t>
            </a:r>
            <a:r>
              <a:rPr lang="en-US" dirty="0">
                <a:latin typeface="Times New Roman" panose="02020603050405020304" pitchFamily="18" charset="0"/>
                <a:cs typeface="Times New Roman" panose="02020603050405020304" pitchFamily="18" charset="0"/>
              </a:rPr>
              <a:t> which was adding a fresh channel of revenue to the organization. </a:t>
            </a:r>
          </a:p>
          <a:p>
            <a:pPr algn="just"/>
            <a:r>
              <a:rPr lang="en-US" dirty="0">
                <a:latin typeface="Times New Roman" panose="02020603050405020304" pitchFamily="18" charset="0"/>
                <a:cs typeface="Times New Roman" panose="02020603050405020304" pitchFamily="18" charset="0"/>
              </a:rPr>
              <a:t>Zomato also generated revenues through its events ticketing and printed food guides in evolutionary stages. </a:t>
            </a:r>
          </a:p>
          <a:p>
            <a:pPr algn="just"/>
            <a:r>
              <a:rPr lang="en-US" dirty="0">
                <a:latin typeface="Times New Roman" panose="02020603050405020304" pitchFamily="18" charset="0"/>
                <a:cs typeface="Times New Roman" panose="02020603050405020304" pitchFamily="18" charset="0"/>
              </a:rPr>
              <a:t>The timeline of Zomato’s growth has been presented for quick reference of the facilitators (see Exhibit 4).</a:t>
            </a:r>
          </a:p>
        </p:txBody>
      </p:sp>
    </p:spTree>
    <p:extLst>
      <p:ext uri="{BB962C8B-B14F-4D97-AF65-F5344CB8AC3E}">
        <p14:creationId xmlns:p14="http://schemas.microsoft.com/office/powerpoint/2010/main" val="243704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A301C-5070-FB85-C63D-20425B93F817}"/>
              </a:ext>
            </a:extLst>
          </p:cNvPr>
          <p:cNvSpPr>
            <a:spLocks noGrp="1"/>
          </p:cNvSpPr>
          <p:nvPr>
            <p:ph type="title"/>
          </p:nvPr>
        </p:nvSpPr>
        <p:spPr/>
        <p:txBody>
          <a:bodyPr>
            <a:noAutofit/>
          </a:bodyPr>
          <a:lstStyle/>
          <a:p>
            <a:r>
              <a:rPr lang="en-US" sz="3200" dirty="0">
                <a:latin typeface="Times New Roman" panose="02020603050405020304" pitchFamily="18" charset="0"/>
                <a:cs typeface="Times New Roman" panose="02020603050405020304" pitchFamily="18" charset="0"/>
              </a:rPr>
              <a:t>Evaluate Zomato’s business model and discuss the value proposition using the Business Model Canvas (BMC)</a:t>
            </a:r>
            <a:br>
              <a:rPr lang="en-US" sz="3200" dirty="0">
                <a:latin typeface="Times New Roman" panose="02020603050405020304" pitchFamily="18" charset="0"/>
                <a:cs typeface="Times New Roman" panose="02020603050405020304" pitchFamily="18" charset="0"/>
              </a:rPr>
            </a:br>
            <a:endParaRPr lang="en-US" sz="3200" dirty="0"/>
          </a:p>
        </p:txBody>
      </p:sp>
      <p:sp>
        <p:nvSpPr>
          <p:cNvPr id="3" name="Content Placeholder 2">
            <a:extLst>
              <a:ext uri="{FF2B5EF4-FFF2-40B4-BE49-F238E27FC236}">
                <a16:creationId xmlns:a16="http://schemas.microsoft.com/office/drawing/2014/main" id="{C53D92C4-5005-181F-2B4A-5F28EC4B2491}"/>
              </a:ext>
            </a:extLst>
          </p:cNvPr>
          <p:cNvSpPr>
            <a:spLocks noGrp="1"/>
          </p:cNvSpPr>
          <p:nvPr>
            <p:ph idx="1"/>
          </p:nvPr>
        </p:nvSpPr>
        <p:spPr>
          <a:xfrm>
            <a:off x="1451728" y="1906733"/>
            <a:ext cx="9191134" cy="3636227"/>
          </a:xfrm>
        </p:spPr>
        <p:txBody>
          <a:bodyPr>
            <a:normAutofit/>
          </a:bodyPr>
          <a:lstStyle/>
          <a:p>
            <a:r>
              <a:rPr lang="en-US" dirty="0">
                <a:hlinkClick r:id="rId2"/>
              </a:rPr>
              <a:t>https://miro.com/templates/business-model-canvas/</a:t>
            </a:r>
            <a:r>
              <a:rPr lang="en-US" dirty="0"/>
              <a:t> </a:t>
            </a:r>
          </a:p>
          <a:p>
            <a:r>
              <a:rPr lang="en-US" dirty="0">
                <a:hlinkClick r:id="rId3"/>
              </a:rPr>
              <a:t>https://www.strategyzer.com/canvas/business-model-canvas?url=canvas/bmc</a:t>
            </a:r>
            <a:r>
              <a:rPr lang="en-US" dirty="0"/>
              <a:t> </a:t>
            </a:r>
          </a:p>
          <a:p>
            <a:r>
              <a:rPr lang="en-US" dirty="0">
                <a:hlinkClick r:id="rId4"/>
              </a:rPr>
              <a:t>https://canvanizer.com/new/business-model-canvas#</a:t>
            </a:r>
            <a:r>
              <a:rPr lang="en-US" dirty="0"/>
              <a:t> </a:t>
            </a:r>
          </a:p>
        </p:txBody>
      </p:sp>
    </p:spTree>
    <p:extLst>
      <p:ext uri="{BB962C8B-B14F-4D97-AF65-F5344CB8AC3E}">
        <p14:creationId xmlns:p14="http://schemas.microsoft.com/office/powerpoint/2010/main" val="32837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D4B42DE-540B-B20D-B3AE-975E7F087420}"/>
              </a:ext>
            </a:extLst>
          </p:cNvPr>
          <p:cNvPicPr>
            <a:picLocks noGrp="1" noChangeAspect="1"/>
          </p:cNvPicPr>
          <p:nvPr>
            <p:ph idx="1"/>
          </p:nvPr>
        </p:nvPicPr>
        <p:blipFill>
          <a:blip r:embed="rId2"/>
          <a:stretch>
            <a:fillRect/>
          </a:stretch>
        </p:blipFill>
        <p:spPr>
          <a:xfrm>
            <a:off x="1065228" y="320510"/>
            <a:ext cx="10397765" cy="6410227"/>
          </a:xfrm>
        </p:spPr>
      </p:pic>
    </p:spTree>
    <p:extLst>
      <p:ext uri="{BB962C8B-B14F-4D97-AF65-F5344CB8AC3E}">
        <p14:creationId xmlns:p14="http://schemas.microsoft.com/office/powerpoint/2010/main" val="67404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C4ADE-72F9-591D-BCA3-8D4CF92D1C33}"/>
              </a:ext>
            </a:extLst>
          </p:cNvPr>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What was Zomato’s strategy for maintaining its stronghold in India? Do they need to be revisited?</a:t>
            </a:r>
            <a:endParaRPr lang="en-US" dirty="0"/>
          </a:p>
        </p:txBody>
      </p:sp>
      <p:sp>
        <p:nvSpPr>
          <p:cNvPr id="3" name="Content Placeholder 2">
            <a:extLst>
              <a:ext uri="{FF2B5EF4-FFF2-40B4-BE49-F238E27FC236}">
                <a16:creationId xmlns:a16="http://schemas.microsoft.com/office/drawing/2014/main" id="{5C96DD44-1119-E93D-57B8-4C154933734C}"/>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Factors such as technological innovation, consumer demand, supplier relationships, regulations and competition influence the competitiveness of a firm in a market.</a:t>
            </a:r>
          </a:p>
          <a:p>
            <a:pPr algn="just"/>
            <a:r>
              <a:rPr lang="en-US" dirty="0">
                <a:latin typeface="Times New Roman" panose="02020603050405020304" pitchFamily="18" charset="0"/>
                <a:cs typeface="Times New Roman" panose="02020603050405020304" pitchFamily="18" charset="0"/>
              </a:rPr>
              <a:t>India’s </a:t>
            </a:r>
            <a:r>
              <a:rPr lang="en-US" dirty="0" err="1">
                <a:latin typeface="Times New Roman" panose="02020603050405020304" pitchFamily="18" charset="0"/>
                <a:cs typeface="Times New Roman" panose="02020603050405020304" pitchFamily="18" charset="0"/>
              </a:rPr>
              <a:t>foodtech</a:t>
            </a:r>
            <a:r>
              <a:rPr lang="en-US" dirty="0">
                <a:latin typeface="Times New Roman" panose="02020603050405020304" pitchFamily="18" charset="0"/>
                <a:cs typeface="Times New Roman" panose="02020603050405020304" pitchFamily="18" charset="0"/>
              </a:rPr>
              <a:t> industry was pioneered by Zomato which initially offered its services downstream of the agri-food value chain. Although Zomato responded late to the new challenges in the </a:t>
            </a:r>
            <a:r>
              <a:rPr lang="en-US" dirty="0" err="1">
                <a:latin typeface="Times New Roman" panose="02020603050405020304" pitchFamily="18" charset="0"/>
                <a:cs typeface="Times New Roman" panose="02020603050405020304" pitchFamily="18" charset="0"/>
              </a:rPr>
              <a:t>foodtech</a:t>
            </a:r>
            <a:r>
              <a:rPr lang="en-US" dirty="0">
                <a:latin typeface="Times New Roman" panose="02020603050405020304" pitchFamily="18" charset="0"/>
                <a:cs typeface="Times New Roman" panose="02020603050405020304" pitchFamily="18" charset="0"/>
              </a:rPr>
              <a:t> industry by commencing its food delivery arm in 2015, it was soon able to catch up with its rivals, given its existing supplier and customer network</a:t>
            </a:r>
          </a:p>
        </p:txBody>
      </p:sp>
    </p:spTree>
    <p:extLst>
      <p:ext uri="{BB962C8B-B14F-4D97-AF65-F5344CB8AC3E}">
        <p14:creationId xmlns:p14="http://schemas.microsoft.com/office/powerpoint/2010/main" val="195971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0B720-9110-A8C6-2E7A-9792B5C935A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9464E9-967C-C676-2B07-C907F894EBA5}"/>
              </a:ext>
            </a:extLst>
          </p:cNvPr>
          <p:cNvSpPr>
            <a:spLocks noGrp="1"/>
          </p:cNvSpPr>
          <p:nvPr>
            <p:ph idx="1"/>
          </p:nvPr>
        </p:nvSpPr>
        <p:spPr/>
        <p:txBody>
          <a:bodyPr>
            <a:normAutofit fontScale="92500"/>
          </a:bodyPr>
          <a:lstStyle/>
          <a:p>
            <a:pPr algn="just"/>
            <a:r>
              <a:rPr lang="en-US" dirty="0">
                <a:latin typeface="Times New Roman" panose="02020603050405020304" pitchFamily="18" charset="0"/>
                <a:cs typeface="Times New Roman" panose="02020603050405020304" pitchFamily="18" charset="0"/>
              </a:rPr>
              <a:t>India was a major market for Zomato since it launched its restaurant discovery operations since 2008. The company gradually moved to a delivery model in May 2015 and the market was expected to reach US$2.5–3.5bn by 2021. </a:t>
            </a:r>
          </a:p>
          <a:p>
            <a:pPr algn="just"/>
            <a:r>
              <a:rPr lang="en-US" dirty="0">
                <a:latin typeface="Times New Roman" panose="02020603050405020304" pitchFamily="18" charset="0"/>
                <a:cs typeface="Times New Roman" panose="02020603050405020304" pitchFamily="18" charset="0"/>
              </a:rPr>
              <a:t>Zomato also witnessed several logistics start-ups entering the mobile food delivery space, </a:t>
            </a:r>
            <a:r>
              <a:rPr lang="en-US" dirty="0" err="1">
                <a:latin typeface="Times New Roman" panose="02020603050405020304" pitchFamily="18" charset="0"/>
                <a:cs typeface="Times New Roman" panose="02020603050405020304" pitchFamily="18" charset="0"/>
              </a:rPr>
              <a:t>Swiggy</a:t>
            </a:r>
            <a:r>
              <a:rPr lang="en-US" dirty="0">
                <a:latin typeface="Times New Roman" panose="02020603050405020304" pitchFamily="18" charset="0"/>
                <a:cs typeface="Times New Roman" panose="02020603050405020304" pitchFamily="18" charset="0"/>
              </a:rPr>
              <a:t>, in particular, leading this race with investments </a:t>
            </a:r>
            <a:r>
              <a:rPr lang="en-US" dirty="0" err="1">
                <a:latin typeface="Times New Roman" panose="02020603050405020304" pitchFamily="18" charset="0"/>
                <a:cs typeface="Times New Roman" panose="02020603050405020304" pitchFamily="18" charset="0"/>
              </a:rPr>
              <a:t>totalling</a:t>
            </a:r>
            <a:r>
              <a:rPr lang="en-US" dirty="0">
                <a:latin typeface="Times New Roman" panose="02020603050405020304" pitchFamily="18" charset="0"/>
                <a:cs typeface="Times New Roman" panose="02020603050405020304" pitchFamily="18" charset="0"/>
              </a:rPr>
              <a:t> $1.5bn until 2018, giving severe competition to Zomato.</a:t>
            </a:r>
          </a:p>
          <a:p>
            <a:pPr algn="just"/>
            <a:r>
              <a:rPr lang="en-US" dirty="0">
                <a:latin typeface="Times New Roman" panose="02020603050405020304" pitchFamily="18" charset="0"/>
                <a:cs typeface="Times New Roman" panose="02020603050405020304" pitchFamily="18" charset="0"/>
              </a:rPr>
              <a:t>Given its early beginner advantage, Zomato was able to explore different initiatives across products and services that were experimented on both locally and globally, and the company retained the successful ones, which helped them build a loyal base of customers in India (Exhibit 6)</a:t>
            </a:r>
          </a:p>
        </p:txBody>
      </p:sp>
    </p:spTree>
    <p:extLst>
      <p:ext uri="{BB962C8B-B14F-4D97-AF65-F5344CB8AC3E}">
        <p14:creationId xmlns:p14="http://schemas.microsoft.com/office/powerpoint/2010/main" val="15795216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8BE24-5DFD-8BA3-F20D-C2C13A84562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CBEB2F6-54D0-F1EF-A645-8EA99D89D2BA}"/>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Their existing network helped them to quickly scale their food delivery wing in a short span, especially in 2008. </a:t>
            </a:r>
          </a:p>
          <a:p>
            <a:pPr algn="just"/>
            <a:r>
              <a:rPr lang="en-US" dirty="0">
                <a:latin typeface="Times New Roman" panose="02020603050405020304" pitchFamily="18" charset="0"/>
                <a:cs typeface="Times New Roman" panose="02020603050405020304" pitchFamily="18" charset="0"/>
              </a:rPr>
              <a:t>The growth in smartphone and internet penetration in recent years, aided internet firms like Zomato to truly uncap the revenue potential of tier 1, tier 2 and other markets that were previously exited from or were unexplored, thus giving them a first-mover advantage. </a:t>
            </a:r>
          </a:p>
          <a:p>
            <a:pPr algn="just"/>
            <a:r>
              <a:rPr lang="en-US" dirty="0">
                <a:latin typeface="Times New Roman" panose="02020603050405020304" pitchFamily="18" charset="0"/>
                <a:cs typeface="Times New Roman" panose="02020603050405020304" pitchFamily="18" charset="0"/>
              </a:rPr>
              <a:t>The </a:t>
            </a:r>
            <a:r>
              <a:rPr lang="en-US" dirty="0" err="1">
                <a:latin typeface="Times New Roman" panose="02020603050405020304" pitchFamily="18" charset="0"/>
                <a:cs typeface="Times New Roman" panose="02020603050405020304" pitchFamily="18" charset="0"/>
              </a:rPr>
              <a:t>foodtech</a:t>
            </a:r>
            <a:r>
              <a:rPr lang="en-US" dirty="0">
                <a:latin typeface="Times New Roman" panose="02020603050405020304" pitchFamily="18" charset="0"/>
                <a:cs typeface="Times New Roman" panose="02020603050405020304" pitchFamily="18" charset="0"/>
              </a:rPr>
              <a:t> industry in India witnessed a massive shift when </a:t>
            </a:r>
            <a:r>
              <a:rPr lang="en-US" dirty="0" err="1">
                <a:latin typeface="Times New Roman" panose="02020603050405020304" pitchFamily="18" charset="0"/>
                <a:cs typeface="Times New Roman" panose="02020603050405020304" pitchFamily="18" charset="0"/>
              </a:rPr>
              <a:t>Swiggy</a:t>
            </a:r>
            <a:r>
              <a:rPr lang="en-US" dirty="0">
                <a:latin typeface="Times New Roman" panose="02020603050405020304" pitchFamily="18" charset="0"/>
                <a:cs typeface="Times New Roman" panose="02020603050405020304" pitchFamily="18" charset="0"/>
              </a:rPr>
              <a:t> entered the market in 2014 with its focus on logistics and soon started capturing a major share in the food delivery business (Exhibit 5)</a:t>
            </a:r>
          </a:p>
        </p:txBody>
      </p:sp>
    </p:spTree>
    <p:extLst>
      <p:ext uri="{BB962C8B-B14F-4D97-AF65-F5344CB8AC3E}">
        <p14:creationId xmlns:p14="http://schemas.microsoft.com/office/powerpoint/2010/main" val="3291220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1294E-FEEC-AF12-403C-F00DA151BD2A}"/>
              </a:ext>
            </a:extLst>
          </p:cNvPr>
          <p:cNvSpPr>
            <a:spLocks noGrp="1"/>
          </p:cNvSpPr>
          <p:nvPr>
            <p:ph type="title"/>
          </p:nvPr>
        </p:nvSpPr>
        <p:spPr/>
        <p:txBody>
          <a:bodyPr>
            <a:noAutofit/>
          </a:bodyPr>
          <a:lstStyle/>
          <a:p>
            <a:r>
              <a:rPr lang="en-US" sz="3200" dirty="0">
                <a:latin typeface="Times New Roman" panose="02020603050405020304" pitchFamily="18" charset="0"/>
                <a:cs typeface="Times New Roman" panose="02020603050405020304" pitchFamily="18" charset="0"/>
              </a:rPr>
              <a:t>How do firms create and capture value abroad? What strategies should be adopted by Zomato to capture value abroad?</a:t>
            </a:r>
            <a:endParaRPr lang="en-US" sz="3200" dirty="0"/>
          </a:p>
        </p:txBody>
      </p:sp>
      <p:sp>
        <p:nvSpPr>
          <p:cNvPr id="3" name="Content Placeholder 2">
            <a:extLst>
              <a:ext uri="{FF2B5EF4-FFF2-40B4-BE49-F238E27FC236}">
                <a16:creationId xmlns:a16="http://schemas.microsoft.com/office/drawing/2014/main" id="{E4CE6A2F-8FEE-5864-4978-457658B0F56D}"/>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Firms need concrete global strategies to succeed in global markets. They </a:t>
            </a:r>
            <a:r>
              <a:rPr lang="en-US" dirty="0" err="1">
                <a:latin typeface="Times New Roman" panose="02020603050405020304" pitchFamily="18" charset="0"/>
                <a:cs typeface="Times New Roman" panose="02020603050405020304" pitchFamily="18" charset="0"/>
              </a:rPr>
              <a:t>capitalise</a:t>
            </a:r>
            <a:r>
              <a:rPr lang="en-US" dirty="0">
                <a:latin typeface="Times New Roman" panose="02020603050405020304" pitchFamily="18" charset="0"/>
                <a:cs typeface="Times New Roman" panose="02020603050405020304" pitchFamily="18" charset="0"/>
              </a:rPr>
              <a:t> on similarities or/and differences across markets.</a:t>
            </a:r>
          </a:p>
          <a:p>
            <a:r>
              <a:rPr lang="en-US" dirty="0">
                <a:latin typeface="Times New Roman" panose="02020603050405020304" pitchFamily="18" charset="0"/>
                <a:cs typeface="Times New Roman" panose="02020603050405020304" pitchFamily="18" charset="0"/>
              </a:rPr>
              <a:t> Strategies adopted by firms when creating value abroad includes three types of strategies:</a:t>
            </a:r>
          </a:p>
          <a:p>
            <a:pPr lvl="1"/>
            <a:r>
              <a:rPr lang="en-US" dirty="0">
                <a:latin typeface="Times New Roman" panose="02020603050405020304" pitchFamily="18" charset="0"/>
                <a:cs typeface="Times New Roman" panose="02020603050405020304" pitchFamily="18" charset="0"/>
              </a:rPr>
              <a:t> deployment strategy, </a:t>
            </a:r>
          </a:p>
          <a:p>
            <a:pPr lvl="1"/>
            <a:r>
              <a:rPr lang="en-US" dirty="0">
                <a:latin typeface="Times New Roman" panose="02020603050405020304" pitchFamily="18" charset="0"/>
                <a:cs typeface="Times New Roman" panose="02020603050405020304" pitchFamily="18" charset="0"/>
              </a:rPr>
              <a:t> development strategy </a:t>
            </a:r>
          </a:p>
          <a:p>
            <a:pPr lvl="1"/>
            <a:r>
              <a:rPr lang="en-US" dirty="0">
                <a:latin typeface="Times New Roman" panose="02020603050405020304" pitchFamily="18" charset="0"/>
                <a:cs typeface="Times New Roman" panose="02020603050405020304" pitchFamily="18" charset="0"/>
              </a:rPr>
              <a:t> deepening strategies</a:t>
            </a:r>
          </a:p>
        </p:txBody>
      </p:sp>
    </p:spTree>
    <p:extLst>
      <p:ext uri="{BB962C8B-B14F-4D97-AF65-F5344CB8AC3E}">
        <p14:creationId xmlns:p14="http://schemas.microsoft.com/office/powerpoint/2010/main" val="47985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FC7E7-43F5-73A7-35C7-C81FFCF37DA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Deployment strategies</a:t>
            </a:r>
          </a:p>
        </p:txBody>
      </p:sp>
      <p:sp>
        <p:nvSpPr>
          <p:cNvPr id="3" name="Content Placeholder 2">
            <a:extLst>
              <a:ext uri="{FF2B5EF4-FFF2-40B4-BE49-F238E27FC236}">
                <a16:creationId xmlns:a16="http://schemas.microsoft.com/office/drawing/2014/main" id="{78CDF765-821A-7ED5-EA8A-8EC6111DB2F5}"/>
              </a:ext>
            </a:extLst>
          </p:cNvPr>
          <p:cNvSpPr>
            <a:spLocks noGrp="1"/>
          </p:cNvSpPr>
          <p:nvPr>
            <p:ph idx="1"/>
          </p:nvPr>
        </p:nvSpPr>
        <p:spPr>
          <a:xfrm>
            <a:off x="838200" y="1825625"/>
            <a:ext cx="10515600" cy="4667250"/>
          </a:xfrm>
        </p:spPr>
        <p:txBody>
          <a:bodyPr>
            <a:normAutofit fontScale="92500" lnSpcReduction="20000"/>
          </a:bodyPr>
          <a:lstStyle/>
          <a:p>
            <a:pPr algn="just"/>
            <a:r>
              <a:rPr lang="en-US" sz="2400" dirty="0">
                <a:latin typeface="Times New Roman" panose="02020603050405020304" pitchFamily="18" charset="0"/>
                <a:cs typeface="Times New Roman" panose="02020603050405020304" pitchFamily="18" charset="0"/>
              </a:rPr>
              <a:t>Firms employing deployment strategies target a homogenous segment of customers globally. </a:t>
            </a:r>
          </a:p>
          <a:p>
            <a:pPr algn="just"/>
            <a:r>
              <a:rPr lang="en-US" sz="2400" dirty="0">
                <a:latin typeface="Times New Roman" panose="02020603050405020304" pitchFamily="18" charset="0"/>
                <a:cs typeface="Times New Roman" panose="02020603050405020304" pitchFamily="18" charset="0"/>
              </a:rPr>
              <a:t>The core products and services offered and the way it is delivered are the same across markets. </a:t>
            </a:r>
          </a:p>
          <a:p>
            <a:pPr algn="just"/>
            <a:r>
              <a:rPr lang="en-US" sz="2400" dirty="0">
                <a:latin typeface="Times New Roman" panose="02020603050405020304" pitchFamily="18" charset="0"/>
                <a:cs typeface="Times New Roman" panose="02020603050405020304" pitchFamily="18" charset="0"/>
              </a:rPr>
              <a:t>The firm focuses on similarities rather than differences across markets. </a:t>
            </a:r>
          </a:p>
          <a:p>
            <a:pPr algn="just"/>
            <a:r>
              <a:rPr lang="en-US" sz="2400" dirty="0">
                <a:latin typeface="Times New Roman" panose="02020603050405020304" pitchFamily="18" charset="0"/>
                <a:cs typeface="Times New Roman" panose="02020603050405020304" pitchFamily="18" charset="0"/>
              </a:rPr>
              <a:t>It adapts its products and operations to a small extent for the sake of </a:t>
            </a:r>
            <a:r>
              <a:rPr lang="en-US" sz="2400" dirty="0" err="1">
                <a:latin typeface="Times New Roman" panose="02020603050405020304" pitchFamily="18" charset="0"/>
                <a:cs typeface="Times New Roman" panose="02020603050405020304" pitchFamily="18" charset="0"/>
              </a:rPr>
              <a:t>maximising</a:t>
            </a:r>
            <a:r>
              <a:rPr lang="en-US" sz="2400" dirty="0">
                <a:latin typeface="Times New Roman" panose="02020603050405020304" pitchFamily="18" charset="0"/>
                <a:cs typeface="Times New Roman" panose="02020603050405020304" pitchFamily="18" charset="0"/>
              </a:rPr>
              <a:t> the local demand. </a:t>
            </a:r>
          </a:p>
          <a:p>
            <a:pPr algn="just"/>
            <a:r>
              <a:rPr lang="en-US" sz="2400" dirty="0">
                <a:latin typeface="Times New Roman" panose="02020603050405020304" pitchFamily="18" charset="0"/>
                <a:cs typeface="Times New Roman" panose="02020603050405020304" pitchFamily="18" charset="0"/>
              </a:rPr>
              <a:t>Firms emphasize replication and standardization over adaptation and </a:t>
            </a:r>
            <a:r>
              <a:rPr lang="en-US" sz="2400" dirty="0" err="1">
                <a:latin typeface="Times New Roman" panose="02020603050405020304" pitchFamily="18" charset="0"/>
                <a:cs typeface="Times New Roman" panose="02020603050405020304" pitchFamily="18" charset="0"/>
              </a:rPr>
              <a:t>customisation</a:t>
            </a:r>
            <a:r>
              <a:rPr lang="en-US" sz="2400" dirty="0">
                <a:latin typeface="Times New Roman" panose="02020603050405020304" pitchFamily="18" charset="0"/>
                <a:cs typeface="Times New Roman" panose="02020603050405020304" pitchFamily="18" charset="0"/>
              </a:rPr>
              <a:t>. </a:t>
            </a:r>
          </a:p>
          <a:p>
            <a:pPr algn="just"/>
            <a:r>
              <a:rPr lang="en-US" sz="2400" dirty="0">
                <a:latin typeface="Times New Roman" panose="02020603050405020304" pitchFamily="18" charset="0"/>
                <a:cs typeface="Times New Roman" panose="02020603050405020304" pitchFamily="18" charset="0"/>
              </a:rPr>
              <a:t>Concentration enables firms to tap the comparative advantages such as low wages, natural resources and economies of scale of a given country. </a:t>
            </a:r>
          </a:p>
          <a:p>
            <a:pPr algn="just"/>
            <a:r>
              <a:rPr lang="en-US" sz="2400" dirty="0">
                <a:latin typeface="Times New Roman" panose="02020603050405020304" pitchFamily="18" charset="0"/>
                <a:cs typeface="Times New Roman" panose="02020603050405020304" pitchFamily="18" charset="0"/>
              </a:rPr>
              <a:t>However, such strategies may escalate inflation costs and be affected due to the uncertainties that impact supply chains</a:t>
            </a:r>
          </a:p>
          <a:p>
            <a:pPr algn="just"/>
            <a:r>
              <a:rPr lang="en-US" sz="2400" dirty="0">
                <a:latin typeface="Times New Roman" panose="02020603050405020304" pitchFamily="18" charset="0"/>
                <a:cs typeface="Times New Roman" panose="02020603050405020304" pitchFamily="18" charset="0"/>
              </a:rPr>
              <a:t>Link: </a:t>
            </a:r>
          </a:p>
          <a:p>
            <a:pPr marL="0" indent="0" algn="just">
              <a:buNone/>
            </a:pPr>
            <a:r>
              <a:rPr lang="en-US" sz="2400" dirty="0">
                <a:latin typeface="Times New Roman" panose="02020603050405020304" pitchFamily="18" charset="0"/>
                <a:cs typeface="Times New Roman" panose="02020603050405020304" pitchFamily="18" charset="0"/>
                <a:hlinkClick r:id="rId2"/>
              </a:rPr>
              <a:t>https://www.industryweek.com/leadership/strategic-planning-execution/article/21962381/strategic-deployment-how-to-think-like-toyota</a:t>
            </a:r>
            <a:r>
              <a:rPr lang="en-US" sz="2400" dirty="0">
                <a:latin typeface="Times New Roman" panose="02020603050405020304" pitchFamily="18" charset="0"/>
                <a:cs typeface="Times New Roman" panose="02020603050405020304" pitchFamily="18" charset="0"/>
              </a:rPr>
              <a:t> </a:t>
            </a: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44988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A0EBA-FE93-017E-C2CA-22CD36E1674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Development strategies</a:t>
            </a:r>
          </a:p>
        </p:txBody>
      </p:sp>
      <p:sp>
        <p:nvSpPr>
          <p:cNvPr id="3" name="Content Placeholder 2">
            <a:extLst>
              <a:ext uri="{FF2B5EF4-FFF2-40B4-BE49-F238E27FC236}">
                <a16:creationId xmlns:a16="http://schemas.microsoft.com/office/drawing/2014/main" id="{6FE56992-0F74-11FF-B647-1380270D32AF}"/>
              </a:ext>
            </a:extLst>
          </p:cNvPr>
          <p:cNvSpPr>
            <a:spLocks noGrp="1"/>
          </p:cNvSpPr>
          <p:nvPr>
            <p:ph idx="1"/>
          </p:nvPr>
        </p:nvSpPr>
        <p:spPr>
          <a:xfrm>
            <a:off x="838200" y="1825625"/>
            <a:ext cx="10515600" cy="4820272"/>
          </a:xfrm>
        </p:spPr>
        <p:txBody>
          <a:bodyPr>
            <a:normAutofit lnSpcReduction="10000"/>
          </a:bodyPr>
          <a:lstStyle/>
          <a:p>
            <a:pPr algn="just"/>
            <a:r>
              <a:rPr lang="en-US" sz="2400" dirty="0">
                <a:latin typeface="Times New Roman" panose="02020603050405020304" pitchFamily="18" charset="0"/>
                <a:cs typeface="Times New Roman" panose="02020603050405020304" pitchFamily="18" charset="0"/>
              </a:rPr>
              <a:t>Firms employing development strategies leverage on differences in the locations owing to the unique endowments of different locations.</a:t>
            </a:r>
          </a:p>
          <a:p>
            <a:pPr algn="just"/>
            <a:r>
              <a:rPr lang="en-US" sz="2400" dirty="0">
                <a:latin typeface="Times New Roman" panose="02020603050405020304" pitchFamily="18" charset="0"/>
                <a:cs typeface="Times New Roman" panose="02020603050405020304" pitchFamily="18" charset="0"/>
              </a:rPr>
              <a:t> Endowments could be geographic such as natural ports or institutions such as the availability of research </a:t>
            </a:r>
            <a:r>
              <a:rPr lang="en-US" sz="2400" dirty="0" err="1">
                <a:latin typeface="Times New Roman" panose="02020603050405020304" pitchFamily="18" charset="0"/>
                <a:cs typeface="Times New Roman" panose="02020603050405020304" pitchFamily="18" charset="0"/>
              </a:rPr>
              <a:t>centres</a:t>
            </a:r>
            <a:r>
              <a:rPr lang="en-US" sz="2400" dirty="0">
                <a:latin typeface="Times New Roman" panose="02020603050405020304" pitchFamily="18" charset="0"/>
                <a:cs typeface="Times New Roman" panose="02020603050405020304" pitchFamily="18" charset="0"/>
              </a:rPr>
              <a:t>. </a:t>
            </a:r>
          </a:p>
          <a:p>
            <a:pPr algn="just"/>
            <a:r>
              <a:rPr lang="en-US" sz="2400" dirty="0">
                <a:latin typeface="Times New Roman" panose="02020603050405020304" pitchFamily="18" charset="0"/>
                <a:cs typeface="Times New Roman" panose="02020603050405020304" pitchFamily="18" charset="0"/>
              </a:rPr>
              <a:t>Firms employing development strategies diversify globally and capture value by identifying, acquiring, and integrating new and potential capabilities across markets. </a:t>
            </a:r>
          </a:p>
          <a:p>
            <a:pPr algn="just"/>
            <a:r>
              <a:rPr lang="en-US" sz="2400" dirty="0">
                <a:latin typeface="Times New Roman" panose="02020603050405020304" pitchFamily="18" charset="0"/>
                <a:cs typeface="Times New Roman" panose="02020603050405020304" pitchFamily="18" charset="0"/>
              </a:rPr>
              <a:t>Sometimes, the firm launches better products to increase the customer’s willingness to pay or reduce costs by improving production and procurement processes. </a:t>
            </a:r>
          </a:p>
          <a:p>
            <a:pPr algn="just"/>
            <a:r>
              <a:rPr lang="en-US" sz="2400" dirty="0">
                <a:latin typeface="Times New Roman" panose="02020603050405020304" pitchFamily="18" charset="0"/>
                <a:cs typeface="Times New Roman" panose="02020603050405020304" pitchFamily="18" charset="0"/>
              </a:rPr>
              <a:t>For an </a:t>
            </a:r>
            <a:r>
              <a:rPr lang="en-US" sz="2400" dirty="0" err="1">
                <a:latin typeface="Times New Roman" panose="02020603050405020304" pitchFamily="18" charset="0"/>
                <a:cs typeface="Times New Roman" panose="02020603050405020304" pitchFamily="18" charset="0"/>
              </a:rPr>
              <a:t>organisation</a:t>
            </a:r>
            <a:r>
              <a:rPr lang="en-US" sz="2400" dirty="0">
                <a:latin typeface="Times New Roman" panose="02020603050405020304" pitchFamily="18" charset="0"/>
                <a:cs typeface="Times New Roman" panose="02020603050405020304" pitchFamily="18" charset="0"/>
              </a:rPr>
              <a:t> to develop a successful development strategy, the new market should be different enough to provide the firm with a unique capability but not so different that the capability cannot be replicated elsewhere.</a:t>
            </a:r>
          </a:p>
        </p:txBody>
      </p:sp>
    </p:spTree>
    <p:extLst>
      <p:ext uri="{BB962C8B-B14F-4D97-AF65-F5344CB8AC3E}">
        <p14:creationId xmlns:p14="http://schemas.microsoft.com/office/powerpoint/2010/main" val="42341552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23383-826B-C936-7D4F-3DE0746AC55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Deepening strategies</a:t>
            </a:r>
          </a:p>
        </p:txBody>
      </p:sp>
      <p:sp>
        <p:nvSpPr>
          <p:cNvPr id="3" name="Content Placeholder 2">
            <a:extLst>
              <a:ext uri="{FF2B5EF4-FFF2-40B4-BE49-F238E27FC236}">
                <a16:creationId xmlns:a16="http://schemas.microsoft.com/office/drawing/2014/main" id="{689F471B-8D66-B791-70CC-DD15DF196700}"/>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Firms adopting deepening strategies </a:t>
            </a:r>
            <a:r>
              <a:rPr lang="en-US" dirty="0" err="1">
                <a:latin typeface="Times New Roman" panose="02020603050405020304" pitchFamily="18" charset="0"/>
                <a:cs typeface="Times New Roman" panose="02020603050405020304" pitchFamily="18" charset="0"/>
              </a:rPr>
              <a:t>capitalise</a:t>
            </a:r>
            <a:r>
              <a:rPr lang="en-US" dirty="0">
                <a:latin typeface="Times New Roman" panose="02020603050405020304" pitchFamily="18" charset="0"/>
                <a:cs typeface="Times New Roman" panose="02020603050405020304" pitchFamily="18" charset="0"/>
              </a:rPr>
              <a:t> on the differences and similarities across markets. The firm grows its competitive advantage without changing its primary business model but by reducing the costs and increasing consumer willingness to pay.</a:t>
            </a:r>
          </a:p>
          <a:p>
            <a:pPr algn="just"/>
            <a:r>
              <a:rPr lang="en-US" dirty="0">
                <a:latin typeface="Times New Roman" panose="02020603050405020304" pitchFamily="18" charset="0"/>
                <a:cs typeface="Times New Roman" panose="02020603050405020304" pitchFamily="18" charset="0"/>
              </a:rPr>
              <a:t>Cost reduction through economies of scale and scope is specific to an </a:t>
            </a:r>
            <a:r>
              <a:rPr lang="en-US" dirty="0" err="1">
                <a:latin typeface="Times New Roman" panose="02020603050405020304" pitchFamily="18" charset="0"/>
                <a:cs typeface="Times New Roman" panose="02020603050405020304" pitchFamily="18" charset="0"/>
              </a:rPr>
              <a:t>organisation</a:t>
            </a:r>
            <a:r>
              <a:rPr lang="en-US" dirty="0">
                <a:latin typeface="Times New Roman" panose="02020603050405020304" pitchFamily="18" charset="0"/>
                <a:cs typeface="Times New Roman" panose="02020603050405020304" pitchFamily="18" charset="0"/>
              </a:rPr>
              <a:t> and hence competitors may not be able to replicate.</a:t>
            </a:r>
          </a:p>
          <a:p>
            <a:pPr algn="just"/>
            <a:r>
              <a:rPr lang="en-US" dirty="0">
                <a:latin typeface="Times New Roman" panose="02020603050405020304" pitchFamily="18" charset="0"/>
                <a:cs typeface="Times New Roman" panose="02020603050405020304" pitchFamily="18" charset="0"/>
              </a:rPr>
              <a:t> Another set of deepening strategies is to increase customer willingness to pay by adapting to local demand, leveraging the firm’s presence, or enforcing market power.</a:t>
            </a:r>
          </a:p>
        </p:txBody>
      </p:sp>
    </p:spTree>
    <p:extLst>
      <p:ext uri="{BB962C8B-B14F-4D97-AF65-F5344CB8AC3E}">
        <p14:creationId xmlns:p14="http://schemas.microsoft.com/office/powerpoint/2010/main" val="37070319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66F4D-96E2-DCCE-C14F-629F802FD63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Zomato adopted?</a:t>
            </a:r>
          </a:p>
        </p:txBody>
      </p:sp>
      <p:sp>
        <p:nvSpPr>
          <p:cNvPr id="3" name="Content Placeholder 2">
            <a:extLst>
              <a:ext uri="{FF2B5EF4-FFF2-40B4-BE49-F238E27FC236}">
                <a16:creationId xmlns:a16="http://schemas.microsoft.com/office/drawing/2014/main" id="{06FE556B-084C-9E43-3FE2-ECC15E70EB41}"/>
              </a:ext>
            </a:extLst>
          </p:cNvPr>
          <p:cNvSpPr>
            <a:spLocks noGrp="1"/>
          </p:cNvSpPr>
          <p:nvPr>
            <p:ph idx="1"/>
          </p:nvPr>
        </p:nvSpPr>
        <p:spPr>
          <a:xfrm>
            <a:off x="838200" y="1825625"/>
            <a:ext cx="10515600" cy="4754284"/>
          </a:xfrm>
        </p:spPr>
        <p:txBody>
          <a:bodyPr>
            <a:normAutofit/>
          </a:bodyPr>
          <a:lstStyle/>
          <a:p>
            <a:pPr algn="just"/>
            <a:r>
              <a:rPr lang="en-US" sz="2400" dirty="0">
                <a:latin typeface="Times New Roman" panose="02020603050405020304" pitchFamily="18" charset="0"/>
                <a:cs typeface="Times New Roman" panose="02020603050405020304" pitchFamily="18" charset="0"/>
              </a:rPr>
              <a:t>Zomato aggregated demand across its overseas markets which is similar to a domestic business growth strategy (</a:t>
            </a:r>
            <a:r>
              <a:rPr lang="en-US" sz="2400" dirty="0" err="1">
                <a:latin typeface="Times New Roman" panose="02020603050405020304" pitchFamily="18" charset="0"/>
                <a:cs typeface="Times New Roman" panose="02020603050405020304" pitchFamily="18" charset="0"/>
              </a:rPr>
              <a:t>Alcacer</a:t>
            </a:r>
            <a:r>
              <a:rPr lang="en-US" sz="2400" dirty="0">
                <a:latin typeface="Times New Roman" panose="02020603050405020304" pitchFamily="18" charset="0"/>
                <a:cs typeface="Times New Roman" panose="02020603050405020304" pitchFamily="18" charset="0"/>
              </a:rPr>
              <a:t>, 2015). </a:t>
            </a:r>
          </a:p>
          <a:p>
            <a:pPr algn="just"/>
            <a:r>
              <a:rPr lang="en-US" sz="2400" dirty="0">
                <a:latin typeface="Times New Roman" panose="02020603050405020304" pitchFamily="18" charset="0"/>
                <a:cs typeface="Times New Roman" panose="02020603050405020304" pitchFamily="18" charset="0"/>
              </a:rPr>
              <a:t>To achieve a similar willingness to pay across markets, Zomato targeted similar segments of customers across countries, focusing on similarities rather than dissimilarities across markets. </a:t>
            </a:r>
          </a:p>
          <a:p>
            <a:pPr algn="just"/>
            <a:r>
              <a:rPr lang="en-US" sz="2400" dirty="0">
                <a:latin typeface="Times New Roman" panose="02020603050405020304" pitchFamily="18" charset="0"/>
                <a:cs typeface="Times New Roman" panose="02020603050405020304" pitchFamily="18" charset="0"/>
              </a:rPr>
              <a:t>Zomato adapted its products and operations to a small degree in foreign markets to maximize the local demand, however keeping its core service offerings remained the same. </a:t>
            </a:r>
          </a:p>
          <a:p>
            <a:pPr algn="just"/>
            <a:r>
              <a:rPr lang="en-US" sz="2400" dirty="0">
                <a:latin typeface="Times New Roman" panose="02020603050405020304" pitchFamily="18" charset="0"/>
                <a:cs typeface="Times New Roman" panose="02020603050405020304" pitchFamily="18" charset="0"/>
              </a:rPr>
              <a:t>Service replication in other countries also required the company to adhere to the local legislation. The company aimed at replicating the Indian business model for its products in other countries. It was standardizing processes, products and cultures across countries.</a:t>
            </a:r>
          </a:p>
        </p:txBody>
      </p:sp>
    </p:spTree>
    <p:extLst>
      <p:ext uri="{BB962C8B-B14F-4D97-AF65-F5344CB8AC3E}">
        <p14:creationId xmlns:p14="http://schemas.microsoft.com/office/powerpoint/2010/main" val="238713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4955D-1D99-0137-8070-BC88196D06CB}"/>
              </a:ext>
            </a:extLst>
          </p:cNvPr>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Discuss Zomato’s target market selection process. Why do you think Zomato has chosen acquisition as a mode of entry in the foreign markets?</a:t>
            </a:r>
          </a:p>
        </p:txBody>
      </p:sp>
      <p:sp>
        <p:nvSpPr>
          <p:cNvPr id="3" name="Content Placeholder 2">
            <a:extLst>
              <a:ext uri="{FF2B5EF4-FFF2-40B4-BE49-F238E27FC236}">
                <a16:creationId xmlns:a16="http://schemas.microsoft.com/office/drawing/2014/main" id="{56DFD900-1D35-6423-9185-1164DAECA838}"/>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process of the global strategy selection comprises seven dimensions (</a:t>
            </a:r>
            <a:r>
              <a:rPr lang="en-US" dirty="0" err="1">
                <a:latin typeface="Times New Roman" panose="02020603050405020304" pitchFamily="18" charset="0"/>
                <a:cs typeface="Times New Roman" panose="02020603050405020304" pitchFamily="18" charset="0"/>
              </a:rPr>
              <a:t>Alcacer</a:t>
            </a:r>
            <a:r>
              <a:rPr lang="en-US" dirty="0">
                <a:latin typeface="Times New Roman" panose="02020603050405020304" pitchFamily="18" charset="0"/>
                <a:cs typeface="Times New Roman" panose="02020603050405020304" pitchFamily="18" charset="0"/>
              </a:rPr>
              <a:t>, 2015): </a:t>
            </a:r>
          </a:p>
          <a:p>
            <a:pPr lvl="1"/>
            <a:r>
              <a:rPr lang="en-US" dirty="0">
                <a:latin typeface="Times New Roman" panose="02020603050405020304" pitchFamily="18" charset="0"/>
                <a:cs typeface="Times New Roman" panose="02020603050405020304" pitchFamily="18" charset="0"/>
              </a:rPr>
              <a:t>1. the goal the </a:t>
            </a:r>
            <a:r>
              <a:rPr lang="en-US" dirty="0" err="1">
                <a:latin typeface="Times New Roman" panose="02020603050405020304" pitchFamily="18" charset="0"/>
                <a:cs typeface="Times New Roman" panose="02020603050405020304" pitchFamily="18" charset="0"/>
              </a:rPr>
              <a:t>organisation</a:t>
            </a:r>
            <a:r>
              <a:rPr lang="en-US" dirty="0">
                <a:latin typeface="Times New Roman" panose="02020603050405020304" pitchFamily="18" charset="0"/>
                <a:cs typeface="Times New Roman" panose="02020603050405020304" pitchFamily="18" charset="0"/>
              </a:rPr>
              <a:t> wants to pursue; </a:t>
            </a:r>
          </a:p>
          <a:p>
            <a:pPr lvl="1"/>
            <a:r>
              <a:rPr lang="en-US" dirty="0">
                <a:latin typeface="Times New Roman" panose="02020603050405020304" pitchFamily="18" charset="0"/>
                <a:cs typeface="Times New Roman" panose="02020603050405020304" pitchFamily="18" charset="0"/>
              </a:rPr>
              <a:t>2. the product the </a:t>
            </a:r>
            <a:r>
              <a:rPr lang="en-US" dirty="0" err="1">
                <a:latin typeface="Times New Roman" panose="02020603050405020304" pitchFamily="18" charset="0"/>
                <a:cs typeface="Times New Roman" panose="02020603050405020304" pitchFamily="18" charset="0"/>
              </a:rPr>
              <a:t>organisation</a:t>
            </a:r>
            <a:r>
              <a:rPr lang="en-US" dirty="0">
                <a:latin typeface="Times New Roman" panose="02020603050405020304" pitchFamily="18" charset="0"/>
                <a:cs typeface="Times New Roman" panose="02020603050405020304" pitchFamily="18" charset="0"/>
              </a:rPr>
              <a:t> wants to offer across countries; </a:t>
            </a:r>
          </a:p>
          <a:p>
            <a:pPr lvl="1"/>
            <a:r>
              <a:rPr lang="en-US" dirty="0">
                <a:latin typeface="Times New Roman" panose="02020603050405020304" pitchFamily="18" charset="0"/>
                <a:cs typeface="Times New Roman" panose="02020603050405020304" pitchFamily="18" charset="0"/>
              </a:rPr>
              <a:t>3. the extent of concentration of the value chain in a country; </a:t>
            </a:r>
          </a:p>
          <a:p>
            <a:pPr lvl="1"/>
            <a:r>
              <a:rPr lang="en-US" dirty="0">
                <a:latin typeface="Times New Roman" panose="02020603050405020304" pitchFamily="18" charset="0"/>
                <a:cs typeface="Times New Roman" panose="02020603050405020304" pitchFamily="18" charset="0"/>
              </a:rPr>
              <a:t>4. similarities/differences across locations for capturing and creating value; </a:t>
            </a:r>
          </a:p>
          <a:p>
            <a:pPr lvl="1"/>
            <a:r>
              <a:rPr lang="en-US" dirty="0">
                <a:latin typeface="Times New Roman" panose="02020603050405020304" pitchFamily="18" charset="0"/>
                <a:cs typeface="Times New Roman" panose="02020603050405020304" pitchFamily="18" charset="0"/>
              </a:rPr>
              <a:t>5. the firm’s existing capabilities or those it wishes to develop; </a:t>
            </a:r>
          </a:p>
          <a:p>
            <a:pPr lvl="1"/>
            <a:r>
              <a:rPr lang="en-US" dirty="0">
                <a:latin typeface="Times New Roman" panose="02020603050405020304" pitchFamily="18" charset="0"/>
                <a:cs typeface="Times New Roman" panose="02020603050405020304" pitchFamily="18" charset="0"/>
              </a:rPr>
              <a:t>6. processes of the firm for successful expansion overseas; and </a:t>
            </a:r>
          </a:p>
          <a:p>
            <a:pPr lvl="1"/>
            <a:r>
              <a:rPr lang="en-US" dirty="0">
                <a:latin typeface="Times New Roman" panose="02020603050405020304" pitchFamily="18" charset="0"/>
                <a:cs typeface="Times New Roman" panose="02020603050405020304" pitchFamily="18" charset="0"/>
              </a:rPr>
              <a:t>7. ownership or mode of entry into another market</a:t>
            </a:r>
          </a:p>
        </p:txBody>
      </p:sp>
    </p:spTree>
    <p:extLst>
      <p:ext uri="{BB962C8B-B14F-4D97-AF65-F5344CB8AC3E}">
        <p14:creationId xmlns:p14="http://schemas.microsoft.com/office/powerpoint/2010/main" val="230653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D175F5-9E34-B04D-B2C1-1D188442529D}"/>
              </a:ext>
            </a:extLst>
          </p:cNvPr>
          <p:cNvSpPr>
            <a:spLocks noGrp="1"/>
          </p:cNvSpPr>
          <p:nvPr>
            <p:ph idx="1"/>
          </p:nvPr>
        </p:nvSpPr>
        <p:spPr>
          <a:xfrm>
            <a:off x="838200" y="556182"/>
            <a:ext cx="10515600" cy="6193410"/>
          </a:xfrm>
        </p:spPr>
        <p:txBody>
          <a:bodyPr>
            <a:normAutofit/>
          </a:bodyPr>
          <a:lstStyle/>
          <a:p>
            <a:pPr algn="just"/>
            <a:r>
              <a:rPr lang="en-US" sz="2400" dirty="0">
                <a:latin typeface="Times New Roman" panose="02020603050405020304" pitchFamily="18" charset="0"/>
                <a:cs typeface="Times New Roman" panose="02020603050405020304" pitchFamily="18" charset="0"/>
              </a:rPr>
              <a:t>Companies employ strategic discipline in selecting the markets they serve, the timing of entry into these markets and evaluating the relative advantages of direct/indirect presence in various markets. </a:t>
            </a:r>
          </a:p>
          <a:p>
            <a:pPr algn="just"/>
            <a:r>
              <a:rPr lang="en-US" sz="2400" dirty="0">
                <a:latin typeface="Times New Roman" panose="02020603050405020304" pitchFamily="18" charset="0"/>
                <a:cs typeface="Times New Roman" panose="02020603050405020304" pitchFamily="18" charset="0"/>
              </a:rPr>
              <a:t>International expansion depends on customer demand. </a:t>
            </a:r>
          </a:p>
          <a:p>
            <a:pPr algn="just"/>
            <a:r>
              <a:rPr lang="en-US" sz="2400" dirty="0">
                <a:latin typeface="Times New Roman" panose="02020603050405020304" pitchFamily="18" charset="0"/>
                <a:cs typeface="Times New Roman" panose="02020603050405020304" pitchFamily="18" charset="0"/>
              </a:rPr>
              <a:t>Sometimes companies may leverage on the first mover by moving into the market first and securing long-term competitive advantage. </a:t>
            </a:r>
          </a:p>
          <a:p>
            <a:pPr algn="just"/>
            <a:r>
              <a:rPr lang="en-US" sz="2400" dirty="0">
                <a:latin typeface="Times New Roman" panose="02020603050405020304" pitchFamily="18" charset="0"/>
                <a:cs typeface="Times New Roman" panose="02020603050405020304" pitchFamily="18" charset="0"/>
              </a:rPr>
              <a:t>Key factors in selecting global markets include:</a:t>
            </a:r>
          </a:p>
          <a:p>
            <a:pPr lvl="1" algn="just"/>
            <a:r>
              <a:rPr lang="en-US" sz="2000" dirty="0">
                <a:latin typeface="Times New Roman" panose="02020603050405020304" pitchFamily="18" charset="0"/>
                <a:cs typeface="Times New Roman" panose="02020603050405020304" pitchFamily="18" charset="0"/>
              </a:rPr>
              <a:t>market size and growth rate; </a:t>
            </a:r>
          </a:p>
          <a:p>
            <a:pPr lvl="1" algn="just"/>
            <a:r>
              <a:rPr lang="en-US" sz="2000" dirty="0">
                <a:latin typeface="Times New Roman" panose="02020603050405020304" pitchFamily="18" charset="0"/>
                <a:cs typeface="Times New Roman" panose="02020603050405020304" pitchFamily="18" charset="0"/>
              </a:rPr>
              <a:t>institutional contexts of the country; </a:t>
            </a:r>
          </a:p>
          <a:p>
            <a:pPr lvl="1" algn="just"/>
            <a:r>
              <a:rPr lang="en-US" sz="2000" dirty="0">
                <a:latin typeface="Times New Roman" panose="02020603050405020304" pitchFamily="18" charset="0"/>
                <a:cs typeface="Times New Roman" panose="02020603050405020304" pitchFamily="18" charset="0"/>
              </a:rPr>
              <a:t>competitive environment of the region; and  Cultural, Administrative, Geographic and Economic (CAGE) distance of the market from other markets that the company currently serves (Cornelis, 2010).</a:t>
            </a:r>
          </a:p>
          <a:p>
            <a:pPr algn="just"/>
            <a:r>
              <a:rPr lang="en-US" sz="2400" dirty="0">
                <a:latin typeface="Times New Roman" panose="02020603050405020304" pitchFamily="18" charset="0"/>
                <a:cs typeface="Times New Roman" panose="02020603050405020304" pitchFamily="18" charset="0"/>
              </a:rPr>
              <a:t>Institutional context analysis of a country refers to the analysis of (a) political and social systems, (b) openness, (c) product markets, (d) </a:t>
            </a:r>
            <a:r>
              <a:rPr lang="en-US" sz="2400" dirty="0" err="1">
                <a:latin typeface="Times New Roman" panose="02020603050405020304" pitchFamily="18" charset="0"/>
                <a:cs typeface="Times New Roman" panose="02020603050405020304" pitchFamily="18" charset="0"/>
              </a:rPr>
              <a:t>labour</a:t>
            </a:r>
            <a:r>
              <a:rPr lang="en-US" sz="2400" dirty="0">
                <a:latin typeface="Times New Roman" panose="02020603050405020304" pitchFamily="18" charset="0"/>
                <a:cs typeface="Times New Roman" panose="02020603050405020304" pitchFamily="18" charset="0"/>
              </a:rPr>
              <a:t> markets and (e) capital markets (</a:t>
            </a:r>
            <a:r>
              <a:rPr lang="en-US" sz="2400" dirty="0" err="1">
                <a:latin typeface="Times New Roman" panose="02020603050405020304" pitchFamily="18" charset="0"/>
                <a:cs typeface="Times New Roman" panose="02020603050405020304" pitchFamily="18" charset="0"/>
              </a:rPr>
              <a:t>Tarun</a:t>
            </a:r>
            <a:r>
              <a:rPr lang="en-US" sz="2400" dirty="0">
                <a:latin typeface="Times New Roman" panose="02020603050405020304" pitchFamily="18" charset="0"/>
                <a:cs typeface="Times New Roman" panose="02020603050405020304" pitchFamily="18" charset="0"/>
              </a:rPr>
              <a:t> &amp; Krishna, 2010; Cornelis, 2010).</a:t>
            </a:r>
          </a:p>
        </p:txBody>
      </p:sp>
    </p:spTree>
    <p:extLst>
      <p:ext uri="{BB962C8B-B14F-4D97-AF65-F5344CB8AC3E}">
        <p14:creationId xmlns:p14="http://schemas.microsoft.com/office/powerpoint/2010/main" val="28787236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452D7C-31E2-3814-7F3E-2881D97BBEC7}"/>
              </a:ext>
            </a:extLst>
          </p:cNvPr>
          <p:cNvSpPr>
            <a:spLocks noGrp="1"/>
          </p:cNvSpPr>
          <p:nvPr>
            <p:ph idx="1"/>
          </p:nvPr>
        </p:nvSpPr>
        <p:spPr>
          <a:xfrm>
            <a:off x="838200" y="631596"/>
            <a:ext cx="10515600" cy="6117995"/>
          </a:xfrm>
        </p:spPr>
        <p:txBody>
          <a:bodyPr>
            <a:normAutofit/>
          </a:bodyPr>
          <a:lstStyle/>
          <a:p>
            <a:pPr algn="just"/>
            <a:r>
              <a:rPr lang="en-US" b="1" dirty="0">
                <a:latin typeface="Times New Roman" panose="02020603050405020304" pitchFamily="18" charset="0"/>
                <a:cs typeface="Times New Roman" panose="02020603050405020304" pitchFamily="18" charset="0"/>
              </a:rPr>
              <a:t>Entry Modes</a:t>
            </a:r>
          </a:p>
          <a:p>
            <a:pPr lvl="1" algn="just"/>
            <a:r>
              <a:rPr lang="en-US" dirty="0">
                <a:latin typeface="Times New Roman" panose="02020603050405020304" pitchFamily="18" charset="0"/>
                <a:cs typeface="Times New Roman" panose="02020603050405020304" pitchFamily="18" charset="0"/>
              </a:rPr>
              <a:t>Firms may choose to export, license their products, acquire other firms or start subsidiaries. Companies move from exporting to a higher investment strategy such as acquisitions and joint ventures. </a:t>
            </a:r>
          </a:p>
          <a:p>
            <a:pPr lvl="1" algn="just"/>
            <a:r>
              <a:rPr lang="en-US" dirty="0">
                <a:latin typeface="Times New Roman" panose="02020603050405020304" pitchFamily="18" charset="0"/>
                <a:cs typeface="Times New Roman" panose="02020603050405020304" pitchFamily="18" charset="0"/>
              </a:rPr>
              <a:t>Firms consider the following incentives when considering joint ventures – (a) facilitating market entry, (b) risk and reward sharing (c) technology sharing (d) conforming to government regulations. </a:t>
            </a:r>
          </a:p>
          <a:p>
            <a:pPr lvl="1" algn="just"/>
            <a:r>
              <a:rPr lang="en-US" dirty="0">
                <a:latin typeface="Times New Roman" panose="02020603050405020304" pitchFamily="18" charset="0"/>
                <a:cs typeface="Times New Roman" panose="02020603050405020304" pitchFamily="18" charset="0"/>
              </a:rPr>
              <a:t>Firms may consider an acquisition in other countries when they need a high degree of control in the operations and gain a better understanding of the consumers and competitors. Acquisitions need a huge commitment of resources and commitment (De </a:t>
            </a:r>
            <a:r>
              <a:rPr lang="en-US" dirty="0" err="1">
                <a:latin typeface="Times New Roman" panose="02020603050405020304" pitchFamily="18" charset="0"/>
                <a:cs typeface="Times New Roman" panose="02020603050405020304" pitchFamily="18" charset="0"/>
              </a:rPr>
              <a:t>Kluyver</a:t>
            </a:r>
            <a:r>
              <a:rPr lang="en-US" dirty="0">
                <a:latin typeface="Times New Roman" panose="02020603050405020304" pitchFamily="18" charset="0"/>
                <a:cs typeface="Times New Roman" panose="02020603050405020304" pitchFamily="18" charset="0"/>
              </a:rPr>
              <a:t>, 2010).</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50070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539FB-4C2C-B14E-5553-223C2A43887F}"/>
              </a:ext>
            </a:extLst>
          </p:cNvPr>
          <p:cNvSpPr>
            <a:spLocks noGrp="1"/>
          </p:cNvSpPr>
          <p:nvPr>
            <p:ph type="title"/>
          </p:nvPr>
        </p:nvSpPr>
        <p:spPr/>
        <p:txBody>
          <a:bodyPr>
            <a:normAutofit fontScale="90000"/>
          </a:bodyPr>
          <a:lstStyle/>
          <a:p>
            <a:pPr algn="just"/>
            <a:r>
              <a:rPr lang="en-US" dirty="0">
                <a:latin typeface="Times New Roman" panose="02020603050405020304" pitchFamily="18" charset="0"/>
                <a:cs typeface="Times New Roman" panose="02020603050405020304" pitchFamily="18" charset="0"/>
              </a:rPr>
              <a:t>Should the company penetrate deeper into the Indian markets or expand into foreign markets? Discuss the way forward for Zomato.</a:t>
            </a:r>
          </a:p>
        </p:txBody>
      </p:sp>
      <p:sp>
        <p:nvSpPr>
          <p:cNvPr id="3" name="Content Placeholder 2">
            <a:extLst>
              <a:ext uri="{FF2B5EF4-FFF2-40B4-BE49-F238E27FC236}">
                <a16:creationId xmlns:a16="http://schemas.microsoft.com/office/drawing/2014/main" id="{A4FAECD4-9353-C004-5E62-7D41552F7640}"/>
              </a:ext>
            </a:extLst>
          </p:cNvPr>
          <p:cNvSpPr>
            <a:spLocks noGrp="1"/>
          </p:cNvSpPr>
          <p:nvPr>
            <p:ph idx="1"/>
          </p:nvPr>
        </p:nvSpPr>
        <p:spPr>
          <a:xfrm>
            <a:off x="838200" y="2450969"/>
            <a:ext cx="10515600" cy="3725994"/>
          </a:xfrm>
        </p:spPr>
        <p:txBody>
          <a:bodyPr/>
          <a:lstStyle/>
          <a:p>
            <a:pPr algn="just"/>
            <a:r>
              <a:rPr lang="en-US" dirty="0">
                <a:latin typeface="Times New Roman" panose="02020603050405020304" pitchFamily="18" charset="0"/>
                <a:cs typeface="Times New Roman" panose="02020603050405020304" pitchFamily="18" charset="0"/>
              </a:rPr>
              <a:t>Option 1: Penetrate deeper into the Indian market by generating revenues from its existing lines of businesses  </a:t>
            </a:r>
          </a:p>
          <a:p>
            <a:pPr algn="just"/>
            <a:r>
              <a:rPr lang="en-US" dirty="0">
                <a:latin typeface="Times New Roman" panose="02020603050405020304" pitchFamily="18" charset="0"/>
                <a:cs typeface="Times New Roman" panose="02020603050405020304" pitchFamily="18" charset="0"/>
              </a:rPr>
              <a:t>Option 2: Continue its international expansion by testing markets with selected products/services and deepening its presence.   </a:t>
            </a:r>
          </a:p>
          <a:p>
            <a:pPr algn="just"/>
            <a:r>
              <a:rPr lang="en-US" dirty="0">
                <a:latin typeface="Times New Roman" panose="02020603050405020304" pitchFamily="18" charset="0"/>
                <a:cs typeface="Times New Roman" panose="02020603050405020304" pitchFamily="18" charset="0"/>
              </a:rPr>
              <a:t>Option 3: Explore new but related lines of business for expansion in the future. How would the strategies of the firm evolve as the competition increases in the local market</a:t>
            </a:r>
          </a:p>
        </p:txBody>
      </p:sp>
    </p:spTree>
    <p:extLst>
      <p:ext uri="{BB962C8B-B14F-4D97-AF65-F5344CB8AC3E}">
        <p14:creationId xmlns:p14="http://schemas.microsoft.com/office/powerpoint/2010/main" val="229378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B17A2-C91E-093F-5109-1D4D84092B7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Zomato’s Business Processes</a:t>
            </a:r>
          </a:p>
        </p:txBody>
      </p:sp>
      <p:pic>
        <p:nvPicPr>
          <p:cNvPr id="5" name="Content Placeholder 4">
            <a:extLst>
              <a:ext uri="{FF2B5EF4-FFF2-40B4-BE49-F238E27FC236}">
                <a16:creationId xmlns:a16="http://schemas.microsoft.com/office/drawing/2014/main" id="{85C59326-A36B-E6E4-0BA2-B3223EB76F7C}"/>
              </a:ext>
            </a:extLst>
          </p:cNvPr>
          <p:cNvPicPr>
            <a:picLocks noGrp="1" noChangeAspect="1"/>
          </p:cNvPicPr>
          <p:nvPr>
            <p:ph idx="1"/>
          </p:nvPr>
        </p:nvPicPr>
        <p:blipFill>
          <a:blip r:embed="rId2"/>
          <a:stretch>
            <a:fillRect/>
          </a:stretch>
        </p:blipFill>
        <p:spPr>
          <a:xfrm>
            <a:off x="2083722" y="1936095"/>
            <a:ext cx="8024555" cy="4130398"/>
          </a:xfrm>
        </p:spPr>
      </p:pic>
    </p:spTree>
    <p:extLst>
      <p:ext uri="{BB962C8B-B14F-4D97-AF65-F5344CB8AC3E}">
        <p14:creationId xmlns:p14="http://schemas.microsoft.com/office/powerpoint/2010/main" val="11886663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DC02E-54FC-74C8-7BFB-E7E3381C7992}"/>
              </a:ext>
            </a:extLst>
          </p:cNvPr>
          <p:cNvSpPr>
            <a:spLocks noGrp="1"/>
          </p:cNvSpPr>
          <p:nvPr>
            <p:ph type="title"/>
          </p:nvPr>
        </p:nvSpPr>
        <p:spPr>
          <a:xfrm>
            <a:off x="838200" y="2766218"/>
            <a:ext cx="10515600" cy="1325563"/>
          </a:xfrm>
        </p:spPr>
        <p:txBody>
          <a:bodyPr/>
          <a:lstStyle/>
          <a:p>
            <a:r>
              <a:rPr lang="en-US" dirty="0">
                <a:latin typeface="Times New Roman" panose="02020603050405020304" pitchFamily="18" charset="0"/>
                <a:cs typeface="Times New Roman" panose="02020603050405020304" pitchFamily="18" charset="0"/>
              </a:rPr>
              <a:t>What else to explore?</a:t>
            </a:r>
          </a:p>
        </p:txBody>
      </p:sp>
    </p:spTree>
    <p:extLst>
      <p:ext uri="{BB962C8B-B14F-4D97-AF65-F5344CB8AC3E}">
        <p14:creationId xmlns:p14="http://schemas.microsoft.com/office/powerpoint/2010/main" val="27005773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2184F-B682-71AD-68E5-EB1468B12FD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Porter’s five force analysis</a:t>
            </a:r>
          </a:p>
        </p:txBody>
      </p:sp>
      <p:pic>
        <p:nvPicPr>
          <p:cNvPr id="4" name="Picture 2" descr="C:\My Documents\PowerPoint Files\Hill &amp; Jones\Author\Folder 03\1829F03-01.png">
            <a:extLst>
              <a:ext uri="{FF2B5EF4-FFF2-40B4-BE49-F238E27FC236}">
                <a16:creationId xmlns:a16="http://schemas.microsoft.com/office/drawing/2014/main" id="{39929D56-68F5-B145-2C45-C404DADB226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15677" y="1690688"/>
            <a:ext cx="8003357" cy="480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2248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857BC-ACDD-280C-19A9-5C797B9366D0}"/>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Potential Competitors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736CB28-EDDE-6CDB-7F8C-184E2B74E74D}"/>
              </a:ext>
            </a:extLst>
          </p:cNvPr>
          <p:cNvSpPr>
            <a:spLocks noGrp="1"/>
          </p:cNvSpPr>
          <p:nvPr>
            <p:ph idx="1"/>
          </p:nvPr>
        </p:nvSpPr>
        <p:spPr/>
        <p:txBody>
          <a:bodyPr/>
          <a:lstStyle/>
          <a:p>
            <a:pPr eaLnBrk="1" hangingPunct="1"/>
            <a:r>
              <a:rPr lang="en-US" altLang="en-US" sz="2400" dirty="0">
                <a:solidFill>
                  <a:srgbClr val="002060"/>
                </a:solidFill>
                <a:latin typeface="Times New Roman" panose="02020603050405020304" pitchFamily="18" charset="0"/>
                <a:cs typeface="Times New Roman" panose="02020603050405020304" pitchFamily="18" charset="0"/>
              </a:rPr>
              <a:t>New entrants into an industry threaten incumbent companies.</a:t>
            </a:r>
          </a:p>
          <a:p>
            <a:pPr eaLnBrk="1" hangingPunct="1"/>
            <a:r>
              <a:rPr lang="en-US" altLang="en-US" sz="2400" dirty="0">
                <a:solidFill>
                  <a:srgbClr val="002060"/>
                </a:solidFill>
                <a:latin typeface="Times New Roman" panose="02020603050405020304" pitchFamily="18" charset="0"/>
                <a:cs typeface="Times New Roman" panose="02020603050405020304" pitchFamily="18" charset="0"/>
              </a:rPr>
              <a:t>Barriers to entry:</a:t>
            </a:r>
          </a:p>
          <a:p>
            <a:pPr lvl="1" eaLnBrk="1" hangingPunct="1"/>
            <a:r>
              <a:rPr lang="en-US" altLang="en-US" sz="2400" dirty="0">
                <a:solidFill>
                  <a:srgbClr val="002060"/>
                </a:solidFill>
                <a:latin typeface="Times New Roman" panose="02020603050405020304" pitchFamily="18" charset="0"/>
                <a:cs typeface="Times New Roman" panose="02020603050405020304" pitchFamily="18" charset="0"/>
              </a:rPr>
              <a:t>Brand loyalty</a:t>
            </a:r>
          </a:p>
          <a:p>
            <a:pPr lvl="1" eaLnBrk="1" hangingPunct="1"/>
            <a:r>
              <a:rPr lang="en-US" altLang="en-US" sz="2400" dirty="0">
                <a:solidFill>
                  <a:srgbClr val="002060"/>
                </a:solidFill>
                <a:latin typeface="Times New Roman" panose="02020603050405020304" pitchFamily="18" charset="0"/>
                <a:cs typeface="Times New Roman" panose="02020603050405020304" pitchFamily="18" charset="0"/>
              </a:rPr>
              <a:t>Absolute cost advantages</a:t>
            </a:r>
          </a:p>
          <a:p>
            <a:pPr lvl="1" eaLnBrk="1" hangingPunct="1"/>
            <a:r>
              <a:rPr lang="en-US" altLang="en-US" sz="2400" dirty="0">
                <a:solidFill>
                  <a:srgbClr val="002060"/>
                </a:solidFill>
                <a:latin typeface="Times New Roman" panose="02020603050405020304" pitchFamily="18" charset="0"/>
                <a:cs typeface="Times New Roman" panose="02020603050405020304" pitchFamily="18" charset="0"/>
              </a:rPr>
              <a:t>Economies of scale</a:t>
            </a:r>
          </a:p>
          <a:p>
            <a:pPr lvl="1" eaLnBrk="1" hangingPunct="1"/>
            <a:r>
              <a:rPr lang="en-US" altLang="en-US" sz="2400" dirty="0">
                <a:solidFill>
                  <a:srgbClr val="002060"/>
                </a:solidFill>
                <a:latin typeface="Times New Roman" panose="02020603050405020304" pitchFamily="18" charset="0"/>
                <a:cs typeface="Times New Roman" panose="02020603050405020304" pitchFamily="18" charset="0"/>
              </a:rPr>
              <a:t>Switching costs</a:t>
            </a:r>
          </a:p>
          <a:p>
            <a:pPr lvl="1" eaLnBrk="1" hangingPunct="1"/>
            <a:r>
              <a:rPr lang="en-US" altLang="en-US" sz="2400" dirty="0">
                <a:solidFill>
                  <a:srgbClr val="002060"/>
                </a:solidFill>
                <a:latin typeface="Times New Roman" panose="02020603050405020304" pitchFamily="18" charset="0"/>
                <a:cs typeface="Times New Roman" panose="02020603050405020304" pitchFamily="18" charset="0"/>
              </a:rPr>
              <a:t>Government regulation</a:t>
            </a:r>
          </a:p>
          <a:p>
            <a:pPr eaLnBrk="1" hangingPunct="1"/>
            <a:r>
              <a:rPr lang="en-US" altLang="en-US" sz="2400" dirty="0">
                <a:solidFill>
                  <a:srgbClr val="002060"/>
                </a:solidFill>
                <a:latin typeface="Times New Roman" panose="02020603050405020304" pitchFamily="18" charset="0"/>
                <a:cs typeface="Times New Roman" panose="02020603050405020304" pitchFamily="18" charset="0"/>
              </a:rPr>
              <a:t>Entry barriers reduce the threat </a:t>
            </a:r>
            <a:br>
              <a:rPr lang="en-US" altLang="en-US" sz="2400" dirty="0">
                <a:solidFill>
                  <a:srgbClr val="002060"/>
                </a:solidFill>
                <a:latin typeface="Times New Roman" panose="02020603050405020304" pitchFamily="18" charset="0"/>
                <a:cs typeface="Times New Roman" panose="02020603050405020304" pitchFamily="18" charset="0"/>
              </a:rPr>
            </a:br>
            <a:r>
              <a:rPr lang="en-US" altLang="en-US" sz="2400" dirty="0">
                <a:solidFill>
                  <a:srgbClr val="002060"/>
                </a:solidFill>
                <a:latin typeface="Times New Roman" panose="02020603050405020304" pitchFamily="18" charset="0"/>
                <a:cs typeface="Times New Roman" panose="02020603050405020304" pitchFamily="18" charset="0"/>
              </a:rPr>
              <a:t>of new and additional competition.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86334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3C7B1-9E40-BFED-E3E8-A58A1FFD95E5}"/>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Rivalry Among Established Companies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0EE292E-D2D1-E84B-1BF0-EE773F86DA2C}"/>
              </a:ext>
            </a:extLst>
          </p:cNvPr>
          <p:cNvSpPr>
            <a:spLocks noGrp="1"/>
          </p:cNvSpPr>
          <p:nvPr>
            <p:ph idx="1"/>
          </p:nvPr>
        </p:nvSpPr>
        <p:spPr/>
        <p:txBody>
          <a:bodyPr/>
          <a:lstStyle/>
          <a:p>
            <a:pPr eaLnBrk="1" hangingPunct="1"/>
            <a:r>
              <a:rPr lang="en-US" altLang="en-US" sz="2800" dirty="0">
                <a:latin typeface="Times New Roman" panose="02020603050405020304" pitchFamily="18" charset="0"/>
                <a:cs typeface="Times New Roman" panose="02020603050405020304" pitchFamily="18" charset="0"/>
              </a:rPr>
              <a:t>The intensity of competitive rivalry in an industry arises from:</a:t>
            </a:r>
          </a:p>
          <a:p>
            <a:pPr lvl="1" eaLnBrk="1" hangingPunct="1"/>
            <a:r>
              <a:rPr lang="en-US" altLang="en-US" sz="2800" dirty="0">
                <a:latin typeface="Times New Roman" panose="02020603050405020304" pitchFamily="18" charset="0"/>
                <a:cs typeface="Times New Roman" panose="02020603050405020304" pitchFamily="18" charset="0"/>
              </a:rPr>
              <a:t>Industry’s competitive structure.</a:t>
            </a:r>
          </a:p>
          <a:p>
            <a:pPr lvl="1" eaLnBrk="1" hangingPunct="1"/>
            <a:r>
              <a:rPr lang="en-US" altLang="en-US" sz="2800" dirty="0">
                <a:latin typeface="Times New Roman" panose="02020603050405020304" pitchFamily="18" charset="0"/>
                <a:cs typeface="Times New Roman" panose="02020603050405020304" pitchFamily="18" charset="0"/>
              </a:rPr>
              <a:t>Demand (growth or decline) conditions in industry.</a:t>
            </a:r>
          </a:p>
          <a:p>
            <a:pPr lvl="1" eaLnBrk="1" hangingPunct="1"/>
            <a:r>
              <a:rPr lang="en-US" altLang="en-US" sz="2800" dirty="0">
                <a:latin typeface="Times New Roman" panose="02020603050405020304" pitchFamily="18" charset="0"/>
                <a:cs typeface="Times New Roman" panose="02020603050405020304" pitchFamily="18" charset="0"/>
              </a:rPr>
              <a:t>Height of industry exit barriers.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45290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A1E5F-E800-7BD2-D804-BC5AEBF50144}"/>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The Bargaining Power of Buyers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4EFC7C7-710A-E0E5-D414-17E18233D278}"/>
              </a:ext>
            </a:extLst>
          </p:cNvPr>
          <p:cNvSpPr>
            <a:spLocks noGrp="1"/>
          </p:cNvSpPr>
          <p:nvPr>
            <p:ph idx="1"/>
          </p:nvPr>
        </p:nvSpPr>
        <p:spPr/>
        <p:txBody>
          <a:bodyPr/>
          <a:lstStyle/>
          <a:p>
            <a:pPr eaLnBrk="1" hangingPunct="1"/>
            <a:r>
              <a:rPr lang="en-US" altLang="en-US" sz="2800" dirty="0">
                <a:solidFill>
                  <a:srgbClr val="002060"/>
                </a:solidFill>
                <a:latin typeface="Times New Roman" panose="02020603050405020304" pitchFamily="18" charset="0"/>
                <a:cs typeface="Times New Roman" panose="02020603050405020304" pitchFamily="18" charset="0"/>
              </a:rPr>
              <a:t>Buyers are most powerful when:</a:t>
            </a:r>
          </a:p>
          <a:p>
            <a:pPr lvl="1" eaLnBrk="1" hangingPunct="1"/>
            <a:r>
              <a:rPr lang="en-US" altLang="en-US" sz="2800" dirty="0">
                <a:solidFill>
                  <a:srgbClr val="002060"/>
                </a:solidFill>
                <a:latin typeface="Times New Roman" panose="02020603050405020304" pitchFamily="18" charset="0"/>
                <a:cs typeface="Times New Roman" panose="02020603050405020304" pitchFamily="18" charset="0"/>
              </a:rPr>
              <a:t>There are many small sellers and few large buyers.</a:t>
            </a:r>
          </a:p>
          <a:p>
            <a:pPr lvl="1" eaLnBrk="1" hangingPunct="1"/>
            <a:r>
              <a:rPr lang="en-US" altLang="en-US" sz="2800" dirty="0">
                <a:solidFill>
                  <a:srgbClr val="002060"/>
                </a:solidFill>
                <a:latin typeface="Times New Roman" panose="02020603050405020304" pitchFamily="18" charset="0"/>
                <a:cs typeface="Times New Roman" panose="02020603050405020304" pitchFamily="18" charset="0"/>
              </a:rPr>
              <a:t>Buyers purchase in large quantities.</a:t>
            </a:r>
          </a:p>
          <a:p>
            <a:pPr lvl="1" eaLnBrk="1" hangingPunct="1"/>
            <a:r>
              <a:rPr lang="en-US" altLang="en-US" sz="2800" dirty="0">
                <a:solidFill>
                  <a:srgbClr val="002060"/>
                </a:solidFill>
                <a:latin typeface="Times New Roman" panose="02020603050405020304" pitchFamily="18" charset="0"/>
                <a:cs typeface="Times New Roman" panose="02020603050405020304" pitchFamily="18" charset="0"/>
              </a:rPr>
              <a:t>A single buyer is a large customer to a firm.</a:t>
            </a:r>
          </a:p>
          <a:p>
            <a:pPr lvl="1" eaLnBrk="1" hangingPunct="1"/>
            <a:r>
              <a:rPr lang="en-US" altLang="en-US" sz="2800" dirty="0">
                <a:solidFill>
                  <a:srgbClr val="002060"/>
                </a:solidFill>
                <a:latin typeface="Times New Roman" panose="02020603050405020304" pitchFamily="18" charset="0"/>
                <a:cs typeface="Times New Roman" panose="02020603050405020304" pitchFamily="18" charset="0"/>
              </a:rPr>
              <a:t>Buyers can switch suppliers at low cost.</a:t>
            </a:r>
          </a:p>
          <a:p>
            <a:pPr lvl="1" eaLnBrk="1" hangingPunct="1"/>
            <a:r>
              <a:rPr lang="en-US" altLang="en-US" sz="2800" dirty="0">
                <a:solidFill>
                  <a:srgbClr val="002060"/>
                </a:solidFill>
                <a:latin typeface="Times New Roman" panose="02020603050405020304" pitchFamily="18" charset="0"/>
                <a:cs typeface="Times New Roman" panose="02020603050405020304" pitchFamily="18" charset="0"/>
              </a:rPr>
              <a:t>Buyers purchase from multiple sellers at once.</a:t>
            </a:r>
          </a:p>
          <a:p>
            <a:pPr lvl="1" eaLnBrk="1" hangingPunct="1"/>
            <a:r>
              <a:rPr lang="en-US" altLang="en-US" sz="2800" dirty="0">
                <a:solidFill>
                  <a:srgbClr val="002060"/>
                </a:solidFill>
                <a:latin typeface="Times New Roman" panose="02020603050405020304" pitchFamily="18" charset="0"/>
                <a:cs typeface="Times New Roman" panose="02020603050405020304" pitchFamily="18" charset="0"/>
              </a:rPr>
              <a:t>Buyers can easily vertically integrate to compete with suppliers.</a:t>
            </a:r>
          </a:p>
          <a:p>
            <a:endParaRPr lang="en-US" dirty="0"/>
          </a:p>
        </p:txBody>
      </p:sp>
    </p:spTree>
    <p:extLst>
      <p:ext uri="{BB962C8B-B14F-4D97-AF65-F5344CB8AC3E}">
        <p14:creationId xmlns:p14="http://schemas.microsoft.com/office/powerpoint/2010/main" val="18538877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F1C94-F86D-C751-390F-217C9CC9C92A}"/>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The Bargaining Power of Suppliers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4584F57-2096-15B4-E343-DDC623DADDB0}"/>
              </a:ext>
            </a:extLst>
          </p:cNvPr>
          <p:cNvSpPr>
            <a:spLocks noGrp="1"/>
          </p:cNvSpPr>
          <p:nvPr>
            <p:ph idx="1"/>
          </p:nvPr>
        </p:nvSpPr>
        <p:spPr/>
        <p:txBody>
          <a:bodyPr/>
          <a:lstStyle/>
          <a:p>
            <a:pPr eaLnBrk="1" hangingPunct="1"/>
            <a:r>
              <a:rPr lang="en-US" altLang="en-US" sz="2400" dirty="0">
                <a:solidFill>
                  <a:srgbClr val="002060"/>
                </a:solidFill>
                <a:latin typeface="Times New Roman" panose="02020603050405020304" pitchFamily="18" charset="0"/>
                <a:cs typeface="Times New Roman" panose="02020603050405020304" pitchFamily="18" charset="0"/>
              </a:rPr>
              <a:t>Suppliers have bargaining power when:</a:t>
            </a:r>
          </a:p>
          <a:p>
            <a:pPr lvl="1" eaLnBrk="1" hangingPunct="1"/>
            <a:r>
              <a:rPr lang="en-US" altLang="en-US" sz="2400" dirty="0">
                <a:solidFill>
                  <a:srgbClr val="002060"/>
                </a:solidFill>
                <a:latin typeface="Times New Roman" panose="02020603050405020304" pitchFamily="18" charset="0"/>
                <a:cs typeface="Times New Roman" panose="02020603050405020304" pitchFamily="18" charset="0"/>
              </a:rPr>
              <a:t>Their products have few substitutes and are important to buyers.</a:t>
            </a:r>
          </a:p>
          <a:p>
            <a:pPr lvl="1" eaLnBrk="1" hangingPunct="1"/>
            <a:r>
              <a:rPr lang="en-US" altLang="en-US" sz="2400" dirty="0">
                <a:solidFill>
                  <a:srgbClr val="002060"/>
                </a:solidFill>
                <a:latin typeface="Times New Roman" panose="02020603050405020304" pitchFamily="18" charset="0"/>
                <a:cs typeface="Times New Roman" panose="02020603050405020304" pitchFamily="18" charset="0"/>
              </a:rPr>
              <a:t>The buyer’s industry is not an important customer to the supplier.</a:t>
            </a:r>
          </a:p>
          <a:p>
            <a:pPr lvl="1" eaLnBrk="1" hangingPunct="1"/>
            <a:r>
              <a:rPr lang="en-US" altLang="en-US" sz="2400" dirty="0">
                <a:solidFill>
                  <a:srgbClr val="002060"/>
                </a:solidFill>
                <a:latin typeface="Times New Roman" panose="02020603050405020304" pitchFamily="18" charset="0"/>
                <a:cs typeface="Times New Roman" panose="02020603050405020304" pitchFamily="18" charset="0"/>
              </a:rPr>
              <a:t>Differentiation makes it costly for buyers to switch suppliers.</a:t>
            </a:r>
          </a:p>
          <a:p>
            <a:pPr lvl="1" eaLnBrk="1" hangingPunct="1"/>
            <a:r>
              <a:rPr lang="en-US" altLang="en-US" sz="2400" dirty="0">
                <a:solidFill>
                  <a:srgbClr val="002060"/>
                </a:solidFill>
                <a:latin typeface="Times New Roman" panose="02020603050405020304" pitchFamily="18" charset="0"/>
                <a:cs typeface="Times New Roman" panose="02020603050405020304" pitchFamily="18" charset="0"/>
              </a:rPr>
              <a:t>Suppliers can vertically integrate forward to compete with buyers and buyers can’t integrate backward to supply their own needs.</a:t>
            </a:r>
          </a:p>
          <a:p>
            <a:endParaRPr lang="en-US" dirty="0"/>
          </a:p>
        </p:txBody>
      </p:sp>
    </p:spTree>
    <p:extLst>
      <p:ext uri="{BB962C8B-B14F-4D97-AF65-F5344CB8AC3E}">
        <p14:creationId xmlns:p14="http://schemas.microsoft.com/office/powerpoint/2010/main" val="5905810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D1447-8C40-EA2A-5199-1066344FE53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Substitute products</a:t>
            </a:r>
          </a:p>
        </p:txBody>
      </p:sp>
      <p:sp>
        <p:nvSpPr>
          <p:cNvPr id="3" name="Content Placeholder 2">
            <a:extLst>
              <a:ext uri="{FF2B5EF4-FFF2-40B4-BE49-F238E27FC236}">
                <a16:creationId xmlns:a16="http://schemas.microsoft.com/office/drawing/2014/main" id="{CF516B06-3B03-2488-0046-8E628B342A54}"/>
              </a:ext>
            </a:extLst>
          </p:cNvPr>
          <p:cNvSpPr>
            <a:spLocks noGrp="1"/>
          </p:cNvSpPr>
          <p:nvPr>
            <p:ph idx="1"/>
          </p:nvPr>
        </p:nvSpPr>
        <p:spPr/>
        <p:txBody>
          <a:bodyPr/>
          <a:lstStyle/>
          <a:p>
            <a:r>
              <a:rPr lang="en-US" altLang="en-US" dirty="0">
                <a:solidFill>
                  <a:srgbClr val="002060"/>
                </a:solidFill>
                <a:latin typeface="Times New Roman" panose="02020603050405020304" pitchFamily="18" charset="0"/>
                <a:cs typeface="Times New Roman" panose="02020603050405020304" pitchFamily="18" charset="0"/>
              </a:rPr>
              <a:t>The competitive threat of substitute products increases as they come closer to serving similar customer needs.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27012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C2D00-8864-E1E8-9678-7BCAB50DB7E5}"/>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A Sixth Force: Complementors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DC72898-EEA9-A5B4-33FF-BEF5E76B5D37}"/>
              </a:ext>
            </a:extLst>
          </p:cNvPr>
          <p:cNvSpPr>
            <a:spLocks noGrp="1"/>
          </p:cNvSpPr>
          <p:nvPr>
            <p:ph idx="1"/>
          </p:nvPr>
        </p:nvSpPr>
        <p:spPr/>
        <p:txBody>
          <a:bodyPr/>
          <a:lstStyle/>
          <a:p>
            <a:pPr eaLnBrk="1" hangingPunct="1"/>
            <a:r>
              <a:rPr lang="en-US" altLang="en-US" sz="2400" dirty="0">
                <a:solidFill>
                  <a:srgbClr val="002060"/>
                </a:solidFill>
                <a:latin typeface="Times New Roman" panose="02020603050405020304" pitchFamily="18" charset="0"/>
                <a:cs typeface="Times New Roman" panose="02020603050405020304" pitchFamily="18" charset="0"/>
              </a:rPr>
              <a:t>Complementors:</a:t>
            </a:r>
          </a:p>
          <a:p>
            <a:pPr lvl="1" eaLnBrk="1" hangingPunct="1"/>
            <a:r>
              <a:rPr lang="en-US" altLang="en-US" sz="2400" dirty="0">
                <a:solidFill>
                  <a:srgbClr val="002060"/>
                </a:solidFill>
                <a:latin typeface="Times New Roman" panose="02020603050405020304" pitchFamily="18" charset="0"/>
                <a:cs typeface="Times New Roman" panose="02020603050405020304" pitchFamily="18" charset="0"/>
              </a:rPr>
              <a:t>Companies whose products are sold in tandem with another company’s products.</a:t>
            </a:r>
          </a:p>
          <a:p>
            <a:pPr lvl="1" eaLnBrk="1" hangingPunct="1"/>
            <a:r>
              <a:rPr lang="en-US" altLang="en-US" sz="2400" dirty="0">
                <a:solidFill>
                  <a:srgbClr val="002060"/>
                </a:solidFill>
                <a:latin typeface="Times New Roman" panose="02020603050405020304" pitchFamily="18" charset="0"/>
                <a:cs typeface="Times New Roman" panose="02020603050405020304" pitchFamily="18" charset="0"/>
              </a:rPr>
              <a:t>Increased supply of a complementary product collaterally increases demand for the primary product.</a:t>
            </a:r>
          </a:p>
          <a:p>
            <a:pPr eaLnBrk="1" hangingPunct="1"/>
            <a:r>
              <a:rPr lang="en-US" altLang="en-US" sz="2400" dirty="0">
                <a:solidFill>
                  <a:srgbClr val="002060"/>
                </a:solidFill>
                <a:latin typeface="Times New Roman" panose="02020603050405020304" pitchFamily="18" charset="0"/>
                <a:cs typeface="Times New Roman" panose="02020603050405020304" pitchFamily="18" charset="0"/>
              </a:rPr>
              <a:t>Example:</a:t>
            </a:r>
          </a:p>
          <a:p>
            <a:pPr lvl="1" eaLnBrk="1" hangingPunct="1"/>
            <a:r>
              <a:rPr lang="en-US" altLang="en-US" sz="2400" dirty="0">
                <a:solidFill>
                  <a:srgbClr val="002060"/>
                </a:solidFill>
                <a:latin typeface="Times New Roman" panose="02020603050405020304" pitchFamily="18" charset="0"/>
                <a:cs typeface="Times New Roman" panose="02020603050405020304" pitchFamily="18" charset="0"/>
              </a:rPr>
              <a:t>Faster CPU chips fuel sales of personal computers.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30636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00E05-C6FE-0035-C2EA-BF65F8889F3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Exploring different levels of Strategy</a:t>
            </a:r>
          </a:p>
        </p:txBody>
      </p:sp>
      <p:graphicFrame>
        <p:nvGraphicFramePr>
          <p:cNvPr id="4" name="Diagram 3">
            <a:extLst>
              <a:ext uri="{FF2B5EF4-FFF2-40B4-BE49-F238E27FC236}">
                <a16:creationId xmlns:a16="http://schemas.microsoft.com/office/drawing/2014/main" id="{DD0634A4-30E9-C361-552F-AD72B7D19279}"/>
              </a:ext>
            </a:extLst>
          </p:cNvPr>
          <p:cNvGraphicFramePr/>
          <p:nvPr>
            <p:extLst>
              <p:ext uri="{D42A27DB-BD31-4B8C-83A1-F6EECF244321}">
                <p14:modId xmlns:p14="http://schemas.microsoft.com/office/powerpoint/2010/main" val="1137802168"/>
              </p:ext>
            </p:extLst>
          </p:nvPr>
        </p:nvGraphicFramePr>
        <p:xfrm>
          <a:off x="1806943" y="1825625"/>
          <a:ext cx="4724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2D77F895-AA5E-397C-1EFD-A19A3FB06CA9}"/>
              </a:ext>
            </a:extLst>
          </p:cNvPr>
          <p:cNvSpPr txBox="1"/>
          <p:nvPr/>
        </p:nvSpPr>
        <p:spPr>
          <a:xfrm>
            <a:off x="6279823" y="3611860"/>
            <a:ext cx="3944816" cy="923330"/>
          </a:xfrm>
          <a:prstGeom prst="rect">
            <a:avLst/>
          </a:prstGeom>
          <a:noFill/>
        </p:spPr>
        <p:txBody>
          <a:bodyPr wrap="square" rtlCol="0">
            <a:spAutoFit/>
          </a:bodyPr>
          <a:lstStyle/>
          <a:p>
            <a:r>
              <a:rPr lang="en-US" sz="5400" dirty="0">
                <a:latin typeface="Arial"/>
                <a:cs typeface="Arial"/>
              </a:rPr>
              <a:t>} </a:t>
            </a:r>
            <a:r>
              <a:rPr lang="en-US" sz="2400" dirty="0">
                <a:solidFill>
                  <a:srgbClr val="002060"/>
                </a:solidFill>
              </a:rPr>
              <a:t>Business Level Strategy</a:t>
            </a:r>
          </a:p>
        </p:txBody>
      </p:sp>
      <p:sp>
        <p:nvSpPr>
          <p:cNvPr id="6" name="TextBox 5">
            <a:extLst>
              <a:ext uri="{FF2B5EF4-FFF2-40B4-BE49-F238E27FC236}">
                <a16:creationId xmlns:a16="http://schemas.microsoft.com/office/drawing/2014/main" id="{0ADFE385-E1A7-F32D-8C50-363813DB48DC}"/>
              </a:ext>
            </a:extLst>
          </p:cNvPr>
          <p:cNvSpPr txBox="1"/>
          <p:nvPr/>
        </p:nvSpPr>
        <p:spPr>
          <a:xfrm>
            <a:off x="6279823" y="2621260"/>
            <a:ext cx="3581400" cy="923330"/>
          </a:xfrm>
          <a:prstGeom prst="rect">
            <a:avLst/>
          </a:prstGeom>
          <a:noFill/>
        </p:spPr>
        <p:txBody>
          <a:bodyPr wrap="square" rtlCol="0">
            <a:spAutoFit/>
          </a:bodyPr>
          <a:lstStyle/>
          <a:p>
            <a:r>
              <a:rPr lang="en-US" sz="5400" dirty="0">
                <a:latin typeface="Arial"/>
                <a:cs typeface="Arial"/>
              </a:rPr>
              <a:t>} </a:t>
            </a:r>
            <a:r>
              <a:rPr lang="en-US" sz="2400" dirty="0">
                <a:solidFill>
                  <a:srgbClr val="002060"/>
                </a:solidFill>
              </a:rPr>
              <a:t>Corporate Strategy</a:t>
            </a:r>
          </a:p>
        </p:txBody>
      </p:sp>
      <p:sp>
        <p:nvSpPr>
          <p:cNvPr id="7" name="TextBox 6">
            <a:extLst>
              <a:ext uri="{FF2B5EF4-FFF2-40B4-BE49-F238E27FC236}">
                <a16:creationId xmlns:a16="http://schemas.microsoft.com/office/drawing/2014/main" id="{2A727268-ECAF-8F8E-A0E8-2B996D493F0A}"/>
              </a:ext>
            </a:extLst>
          </p:cNvPr>
          <p:cNvSpPr txBox="1"/>
          <p:nvPr/>
        </p:nvSpPr>
        <p:spPr>
          <a:xfrm>
            <a:off x="6279823" y="4602460"/>
            <a:ext cx="4312096" cy="923330"/>
          </a:xfrm>
          <a:prstGeom prst="rect">
            <a:avLst/>
          </a:prstGeom>
          <a:noFill/>
        </p:spPr>
        <p:txBody>
          <a:bodyPr wrap="square" rtlCol="0">
            <a:spAutoFit/>
          </a:bodyPr>
          <a:lstStyle/>
          <a:p>
            <a:r>
              <a:rPr lang="en-US" sz="5400" dirty="0">
                <a:latin typeface="Arial"/>
                <a:cs typeface="Arial"/>
              </a:rPr>
              <a:t>} </a:t>
            </a:r>
            <a:r>
              <a:rPr lang="en-US" sz="2400" dirty="0">
                <a:solidFill>
                  <a:srgbClr val="002060"/>
                </a:solidFill>
              </a:rPr>
              <a:t>Functional Level Strategy</a:t>
            </a:r>
          </a:p>
        </p:txBody>
      </p:sp>
    </p:spTree>
    <p:extLst>
      <p:ext uri="{BB962C8B-B14F-4D97-AF65-F5344CB8AC3E}">
        <p14:creationId xmlns:p14="http://schemas.microsoft.com/office/powerpoint/2010/main" val="26128810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D6FE3-BAA2-D6B8-AE56-18C1148BD98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Levels of Strategy</a:t>
            </a:r>
          </a:p>
        </p:txBody>
      </p:sp>
      <p:sp>
        <p:nvSpPr>
          <p:cNvPr id="3" name="Content Placeholder 2">
            <a:extLst>
              <a:ext uri="{FF2B5EF4-FFF2-40B4-BE49-F238E27FC236}">
                <a16:creationId xmlns:a16="http://schemas.microsoft.com/office/drawing/2014/main" id="{1FC8E6CA-C60A-4161-1403-2DD2508FEECC}"/>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Corporate strategy —this strategy seeks to determine what businesses a company should be in or wants to be in. Corporate strategy determines the direction that the organization is going and the roles that each business unit in the organization will plan in pursuing that direction.</a:t>
            </a:r>
          </a:p>
          <a:p>
            <a:pPr algn="just"/>
            <a:r>
              <a:rPr lang="en-US" dirty="0">
                <a:latin typeface="Times New Roman" panose="02020603050405020304" pitchFamily="18" charset="0"/>
                <a:cs typeface="Times New Roman" panose="02020603050405020304" pitchFamily="18" charset="0"/>
              </a:rPr>
              <a:t>Business strategy —this strategy seeks to determine how an organization should compete in each of its businesses. </a:t>
            </a:r>
          </a:p>
          <a:p>
            <a:pPr algn="just"/>
            <a:r>
              <a:rPr lang="en-US" dirty="0">
                <a:latin typeface="Times New Roman" panose="02020603050405020304" pitchFamily="18" charset="0"/>
                <a:cs typeface="Times New Roman" panose="02020603050405020304" pitchFamily="18" charset="0"/>
              </a:rPr>
              <a:t>Functional strategy —this strategy seeks to determine how to support the business strategy</a:t>
            </a:r>
          </a:p>
        </p:txBody>
      </p:sp>
    </p:spTree>
    <p:extLst>
      <p:ext uri="{BB962C8B-B14F-4D97-AF65-F5344CB8AC3E}">
        <p14:creationId xmlns:p14="http://schemas.microsoft.com/office/powerpoint/2010/main" val="37630479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05C64-DACB-4A62-E1FE-0357D4F84FC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Corporate Strategies</a:t>
            </a:r>
          </a:p>
        </p:txBody>
      </p:sp>
      <p:sp>
        <p:nvSpPr>
          <p:cNvPr id="3" name="Content Placeholder 2">
            <a:extLst>
              <a:ext uri="{FF2B5EF4-FFF2-40B4-BE49-F238E27FC236}">
                <a16:creationId xmlns:a16="http://schemas.microsoft.com/office/drawing/2014/main" id="{ACCC69DC-132B-9BFF-7DFC-5E0CF472EE37}"/>
              </a:ext>
            </a:extLst>
          </p:cNvPr>
          <p:cNvSpPr>
            <a:spLocks noGrp="1"/>
          </p:cNvSpPr>
          <p:nvPr>
            <p:ph idx="1"/>
          </p:nvPr>
        </p:nvSpPr>
        <p:spPr/>
        <p:txBody>
          <a:bodyPr>
            <a:normAutofit/>
          </a:bodyPr>
          <a:lstStyle/>
          <a:p>
            <a:pPr algn="just"/>
            <a:r>
              <a:rPr lang="en-US" sz="2800" dirty="0">
                <a:latin typeface="Times New Roman" panose="02020603050405020304" pitchFamily="18" charset="0"/>
                <a:cs typeface="Times New Roman" panose="02020603050405020304" pitchFamily="18" charset="0"/>
              </a:rPr>
              <a:t>Corporate strategy is basically concerned with the choice of business, products and markets</a:t>
            </a:r>
          </a:p>
          <a:p>
            <a:pPr algn="just"/>
            <a:r>
              <a:rPr lang="en-US" sz="2800" dirty="0">
                <a:latin typeface="Times New Roman" panose="02020603050405020304" pitchFamily="18" charset="0"/>
                <a:cs typeface="Times New Roman" panose="02020603050405020304" pitchFamily="18" charset="0"/>
              </a:rPr>
              <a:t>It tries to answer key questions like what business the firm should be in terms of range of products it supplies ?</a:t>
            </a:r>
          </a:p>
          <a:p>
            <a:pPr algn="just"/>
            <a:r>
              <a:rPr lang="en-US" sz="2800" dirty="0">
                <a:latin typeface="Times New Roman" panose="02020603050405020304" pitchFamily="18" charset="0"/>
                <a:cs typeface="Times New Roman" panose="02020603050405020304" pitchFamily="18" charset="0"/>
              </a:rPr>
              <a:t>What should be the optimal geographic spread of activities for the firm?</a:t>
            </a:r>
          </a:p>
          <a:p>
            <a:pPr algn="just"/>
            <a:r>
              <a:rPr lang="en-US" sz="2800" dirty="0">
                <a:latin typeface="Times New Roman" panose="02020603050405020304" pitchFamily="18" charset="0"/>
                <a:cs typeface="Times New Roman" panose="02020603050405020304" pitchFamily="18" charset="0"/>
              </a:rPr>
              <a:t>What range of vertically linked activities should the firm encompass?</a:t>
            </a:r>
          </a:p>
          <a:p>
            <a:pPr algn="just"/>
            <a:r>
              <a:rPr lang="en-US" sz="2800" dirty="0">
                <a:latin typeface="Times New Roman" panose="02020603050405020304" pitchFamily="18" charset="0"/>
                <a:cs typeface="Times New Roman" panose="02020603050405020304" pitchFamily="18" charset="0"/>
              </a:rPr>
              <a:t>How the corporate office should manage its group of business?</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93799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7334C-42E7-DD8F-3B9A-F75AC7A327F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Business Level Strategies</a:t>
            </a:r>
          </a:p>
        </p:txBody>
      </p:sp>
      <p:sp>
        <p:nvSpPr>
          <p:cNvPr id="3" name="Content Placeholder 2">
            <a:extLst>
              <a:ext uri="{FF2B5EF4-FFF2-40B4-BE49-F238E27FC236}">
                <a16:creationId xmlns:a16="http://schemas.microsoft.com/office/drawing/2014/main" id="{CB70B58E-20D2-CF2A-2EE5-6A9C50958301}"/>
              </a:ext>
            </a:extLst>
          </p:cNvPr>
          <p:cNvSpPr>
            <a:spLocks noGrp="1"/>
          </p:cNvSpPr>
          <p:nvPr>
            <p:ph idx="1"/>
          </p:nvPr>
        </p:nvSpPr>
        <p:spPr/>
        <p:txBody>
          <a:bodyPr/>
          <a:lstStyle/>
          <a:p>
            <a:pPr algn="just">
              <a:buClr>
                <a:srgbClr val="66CCFF"/>
              </a:buClr>
              <a:buSzPct val="150000"/>
              <a:defRPr/>
            </a:pPr>
            <a:r>
              <a:rPr kumimoji="1" lang="en-US" sz="2800" dirty="0">
                <a:solidFill>
                  <a:srgbClr val="002060"/>
                </a:solidFill>
                <a:latin typeface="Times New Roman" panose="02020603050405020304" pitchFamily="18" charset="0"/>
                <a:cs typeface="Times New Roman" panose="02020603050405020304" pitchFamily="18" charset="0"/>
              </a:rPr>
              <a:t>Business-level strategies are intended to create differences between the firm’s position relative to those of its rivals.</a:t>
            </a:r>
          </a:p>
          <a:p>
            <a:pPr algn="just">
              <a:buClr>
                <a:srgbClr val="66CCFF"/>
              </a:buClr>
              <a:buSzPct val="150000"/>
              <a:defRPr/>
            </a:pPr>
            <a:r>
              <a:rPr kumimoji="1" lang="en-US" sz="2800" dirty="0">
                <a:solidFill>
                  <a:srgbClr val="002060"/>
                </a:solidFill>
                <a:latin typeface="Times New Roman" panose="02020603050405020304" pitchFamily="18" charset="0"/>
                <a:cs typeface="Times New Roman" panose="02020603050405020304" pitchFamily="18" charset="0"/>
              </a:rPr>
              <a:t>To position itself, the firm must decide whether it intends to perform activities differently or to perform different activities as compared to its rivals.</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87727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a:extLst>
              <a:ext uri="{FF2B5EF4-FFF2-40B4-BE49-F238E27FC236}">
                <a16:creationId xmlns:a16="http://schemas.microsoft.com/office/drawing/2014/main" id="{D8554A5C-392E-A00A-1CC8-FC9E7C9B46BE}"/>
              </a:ext>
            </a:extLst>
          </p:cNvPr>
          <p:cNvSpPr>
            <a:spLocks noChangeShapeType="1"/>
          </p:cNvSpPr>
          <p:nvPr/>
        </p:nvSpPr>
        <p:spPr bwMode="auto">
          <a:xfrm>
            <a:off x="4293910" y="1963132"/>
            <a:ext cx="487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 name="Line 5">
            <a:extLst>
              <a:ext uri="{FF2B5EF4-FFF2-40B4-BE49-F238E27FC236}">
                <a16:creationId xmlns:a16="http://schemas.microsoft.com/office/drawing/2014/main" id="{BCA5B40E-81F6-20B7-3B95-FCBA80A37ECE}"/>
              </a:ext>
            </a:extLst>
          </p:cNvPr>
          <p:cNvSpPr>
            <a:spLocks noChangeShapeType="1"/>
          </p:cNvSpPr>
          <p:nvPr/>
        </p:nvSpPr>
        <p:spPr bwMode="auto">
          <a:xfrm>
            <a:off x="4293910" y="1963132"/>
            <a:ext cx="0" cy="388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6" name="Line 6">
            <a:extLst>
              <a:ext uri="{FF2B5EF4-FFF2-40B4-BE49-F238E27FC236}">
                <a16:creationId xmlns:a16="http://schemas.microsoft.com/office/drawing/2014/main" id="{964C006A-8B3B-6051-615C-F38132C02F52}"/>
              </a:ext>
            </a:extLst>
          </p:cNvPr>
          <p:cNvSpPr>
            <a:spLocks noChangeShapeType="1"/>
          </p:cNvSpPr>
          <p:nvPr/>
        </p:nvSpPr>
        <p:spPr bwMode="auto">
          <a:xfrm>
            <a:off x="4293910" y="5849332"/>
            <a:ext cx="487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 name="Line 7">
            <a:extLst>
              <a:ext uri="{FF2B5EF4-FFF2-40B4-BE49-F238E27FC236}">
                <a16:creationId xmlns:a16="http://schemas.microsoft.com/office/drawing/2014/main" id="{50475AC0-01AC-8E45-A936-ABB610B73BDB}"/>
              </a:ext>
            </a:extLst>
          </p:cNvPr>
          <p:cNvSpPr>
            <a:spLocks noChangeShapeType="1"/>
          </p:cNvSpPr>
          <p:nvPr/>
        </p:nvSpPr>
        <p:spPr bwMode="auto">
          <a:xfrm>
            <a:off x="9170710" y="1963132"/>
            <a:ext cx="0" cy="388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8" name="Line 10">
            <a:extLst>
              <a:ext uri="{FF2B5EF4-FFF2-40B4-BE49-F238E27FC236}">
                <a16:creationId xmlns:a16="http://schemas.microsoft.com/office/drawing/2014/main" id="{410AF74D-2F7F-3911-C4E0-8D8A0BCEF1DE}"/>
              </a:ext>
            </a:extLst>
          </p:cNvPr>
          <p:cNvSpPr>
            <a:spLocks noChangeShapeType="1"/>
          </p:cNvSpPr>
          <p:nvPr/>
        </p:nvSpPr>
        <p:spPr bwMode="auto">
          <a:xfrm>
            <a:off x="4293910" y="3868132"/>
            <a:ext cx="487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9" name="Text Box 12">
            <a:extLst>
              <a:ext uri="{FF2B5EF4-FFF2-40B4-BE49-F238E27FC236}">
                <a16:creationId xmlns:a16="http://schemas.microsoft.com/office/drawing/2014/main" id="{20CBBCE8-67BD-F483-4C6E-FABB07967954}"/>
              </a:ext>
            </a:extLst>
          </p:cNvPr>
          <p:cNvSpPr txBox="1">
            <a:spLocks noChangeArrowheads="1"/>
          </p:cNvSpPr>
          <p:nvPr/>
        </p:nvSpPr>
        <p:spPr bwMode="auto">
          <a:xfrm>
            <a:off x="3915614" y="1497995"/>
            <a:ext cx="4800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itchFamily="2" charset="2"/>
              <a:buBlip>
                <a:blip r:embed="rId2"/>
              </a:buBlip>
              <a:defRPr sz="3200">
                <a:solidFill>
                  <a:schemeClr val="tx1"/>
                </a:solidFill>
                <a:latin typeface="Arial" charset="0"/>
              </a:defRPr>
            </a:lvl1pPr>
            <a:lvl2pPr marL="742950" indent="-285750">
              <a:spcBef>
                <a:spcPct val="20000"/>
              </a:spcBef>
              <a:buClr>
                <a:schemeClr val="folHlink"/>
              </a:buClr>
              <a:buSzPct val="50000"/>
              <a:buFont typeface="Wingdings" pitchFamily="2" charset="2"/>
              <a:buChar char="n"/>
              <a:defRPr sz="2800">
                <a:solidFill>
                  <a:schemeClr val="tx1"/>
                </a:solidFill>
                <a:latin typeface="Arial" charset="0"/>
              </a:defRPr>
            </a:lvl2pPr>
            <a:lvl3pPr marL="1143000" indent="-228600">
              <a:spcBef>
                <a:spcPct val="20000"/>
              </a:spcBef>
              <a:buClr>
                <a:schemeClr val="hlink"/>
              </a:buClr>
              <a:buFont typeface="Wingdings" pitchFamily="2" charset="2"/>
              <a:buBlip>
                <a:blip r:embed="rId2"/>
              </a:buBlip>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n"/>
              <a:defRPr sz="2000">
                <a:solidFill>
                  <a:schemeClr val="tx1"/>
                </a:solidFill>
                <a:latin typeface="Arial" charset="0"/>
              </a:defRPr>
            </a:lvl4pPr>
            <a:lvl5pPr marL="2057400" indent="-228600">
              <a:spcBef>
                <a:spcPct val="20000"/>
              </a:spcBef>
              <a:buClr>
                <a:schemeClr val="hlink"/>
              </a:buClr>
              <a:buFont typeface="Wingdings" pitchFamily="2" charset="2"/>
              <a:buBlip>
                <a:blip r:embed="rId2"/>
              </a:buBlip>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9pPr>
          </a:lstStyle>
          <a:p>
            <a:pPr>
              <a:spcBef>
                <a:spcPct val="50000"/>
              </a:spcBef>
              <a:buClrTx/>
              <a:buFontTx/>
              <a:buNone/>
            </a:pPr>
            <a:r>
              <a:rPr lang="en-US" altLang="en-US" sz="1800" dirty="0"/>
              <a:t>          Cost                                    Uniqueness</a:t>
            </a:r>
          </a:p>
        </p:txBody>
      </p:sp>
      <p:sp>
        <p:nvSpPr>
          <p:cNvPr id="10" name="Text Box 13">
            <a:extLst>
              <a:ext uri="{FF2B5EF4-FFF2-40B4-BE49-F238E27FC236}">
                <a16:creationId xmlns:a16="http://schemas.microsoft.com/office/drawing/2014/main" id="{F7981A77-160F-C2A0-6663-D1C35A789462}"/>
              </a:ext>
            </a:extLst>
          </p:cNvPr>
          <p:cNvSpPr txBox="1">
            <a:spLocks noChangeArrowheads="1"/>
          </p:cNvSpPr>
          <p:nvPr/>
        </p:nvSpPr>
        <p:spPr bwMode="auto">
          <a:xfrm>
            <a:off x="2115414" y="3410932"/>
            <a:ext cx="2178496" cy="57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Font typeface="Wingdings" pitchFamily="2" charset="2"/>
              <a:buBlip>
                <a:blip r:embed="rId2"/>
              </a:buBlip>
              <a:defRPr sz="3200">
                <a:solidFill>
                  <a:schemeClr val="tx1"/>
                </a:solidFill>
                <a:latin typeface="Arial" charset="0"/>
              </a:defRPr>
            </a:lvl1pPr>
            <a:lvl2pPr marL="742950" indent="-285750">
              <a:spcBef>
                <a:spcPct val="20000"/>
              </a:spcBef>
              <a:buClr>
                <a:schemeClr val="folHlink"/>
              </a:buClr>
              <a:buSzPct val="50000"/>
              <a:buFont typeface="Wingdings" pitchFamily="2" charset="2"/>
              <a:buChar char="n"/>
              <a:defRPr sz="2800">
                <a:solidFill>
                  <a:schemeClr val="tx1"/>
                </a:solidFill>
                <a:latin typeface="Arial" charset="0"/>
              </a:defRPr>
            </a:lvl2pPr>
            <a:lvl3pPr marL="1143000" indent="-228600">
              <a:spcBef>
                <a:spcPct val="20000"/>
              </a:spcBef>
              <a:buClr>
                <a:schemeClr val="hlink"/>
              </a:buClr>
              <a:buFont typeface="Wingdings" pitchFamily="2" charset="2"/>
              <a:buBlip>
                <a:blip r:embed="rId2"/>
              </a:buBlip>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n"/>
              <a:defRPr sz="2000">
                <a:solidFill>
                  <a:schemeClr val="tx1"/>
                </a:solidFill>
                <a:latin typeface="Arial" charset="0"/>
              </a:defRPr>
            </a:lvl4pPr>
            <a:lvl5pPr marL="2057400" indent="-228600">
              <a:spcBef>
                <a:spcPct val="20000"/>
              </a:spcBef>
              <a:buClr>
                <a:schemeClr val="hlink"/>
              </a:buClr>
              <a:buFont typeface="Wingdings" pitchFamily="2" charset="2"/>
              <a:buBlip>
                <a:blip r:embed="rId2"/>
              </a:buBlip>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9pPr>
          </a:lstStyle>
          <a:p>
            <a:pPr>
              <a:lnSpc>
                <a:spcPct val="50000"/>
              </a:lnSpc>
              <a:spcBef>
                <a:spcPct val="50000"/>
              </a:spcBef>
              <a:buClrTx/>
              <a:buFontTx/>
              <a:buNone/>
            </a:pPr>
            <a:r>
              <a:rPr lang="en-US" altLang="en-US" sz="2000" b="1" dirty="0">
                <a:solidFill>
                  <a:srgbClr val="00B050"/>
                </a:solidFill>
              </a:rPr>
              <a:t>Competitive</a:t>
            </a:r>
          </a:p>
          <a:p>
            <a:pPr>
              <a:lnSpc>
                <a:spcPct val="50000"/>
              </a:lnSpc>
              <a:spcBef>
                <a:spcPct val="50000"/>
              </a:spcBef>
              <a:buClrTx/>
              <a:buFontTx/>
              <a:buNone/>
            </a:pPr>
            <a:r>
              <a:rPr lang="en-US" altLang="en-US" sz="2000" b="1" dirty="0">
                <a:solidFill>
                  <a:srgbClr val="00B050"/>
                </a:solidFill>
              </a:rPr>
              <a:t>Scope</a:t>
            </a:r>
          </a:p>
        </p:txBody>
      </p:sp>
      <p:sp>
        <p:nvSpPr>
          <p:cNvPr id="11" name="Text Box 14">
            <a:extLst>
              <a:ext uri="{FF2B5EF4-FFF2-40B4-BE49-F238E27FC236}">
                <a16:creationId xmlns:a16="http://schemas.microsoft.com/office/drawing/2014/main" id="{BB54CE76-C0DB-2C9C-2386-B0A36B3C6002}"/>
              </a:ext>
            </a:extLst>
          </p:cNvPr>
          <p:cNvSpPr txBox="1">
            <a:spLocks noChangeArrowheads="1"/>
          </p:cNvSpPr>
          <p:nvPr/>
        </p:nvSpPr>
        <p:spPr bwMode="auto">
          <a:xfrm>
            <a:off x="2465110" y="2648932"/>
            <a:ext cx="1600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itchFamily="2" charset="2"/>
              <a:buBlip>
                <a:blip r:embed="rId2"/>
              </a:buBlip>
              <a:defRPr sz="3200">
                <a:solidFill>
                  <a:schemeClr val="tx1"/>
                </a:solidFill>
                <a:latin typeface="Arial" charset="0"/>
              </a:defRPr>
            </a:lvl1pPr>
            <a:lvl2pPr marL="742950" indent="-285750">
              <a:spcBef>
                <a:spcPct val="20000"/>
              </a:spcBef>
              <a:buClr>
                <a:schemeClr val="folHlink"/>
              </a:buClr>
              <a:buSzPct val="50000"/>
              <a:buFont typeface="Wingdings" pitchFamily="2" charset="2"/>
              <a:buChar char="n"/>
              <a:defRPr sz="2800">
                <a:solidFill>
                  <a:schemeClr val="tx1"/>
                </a:solidFill>
                <a:latin typeface="Arial" charset="0"/>
              </a:defRPr>
            </a:lvl2pPr>
            <a:lvl3pPr marL="1143000" indent="-228600">
              <a:spcBef>
                <a:spcPct val="20000"/>
              </a:spcBef>
              <a:buClr>
                <a:schemeClr val="hlink"/>
              </a:buClr>
              <a:buFont typeface="Wingdings" pitchFamily="2" charset="2"/>
              <a:buBlip>
                <a:blip r:embed="rId2"/>
              </a:buBlip>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n"/>
              <a:defRPr sz="2000">
                <a:solidFill>
                  <a:schemeClr val="tx1"/>
                </a:solidFill>
                <a:latin typeface="Arial" charset="0"/>
              </a:defRPr>
            </a:lvl4pPr>
            <a:lvl5pPr marL="2057400" indent="-228600">
              <a:spcBef>
                <a:spcPct val="20000"/>
              </a:spcBef>
              <a:buClr>
                <a:schemeClr val="hlink"/>
              </a:buClr>
              <a:buFont typeface="Wingdings" pitchFamily="2" charset="2"/>
              <a:buBlip>
                <a:blip r:embed="rId2"/>
              </a:buBlip>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9pPr>
          </a:lstStyle>
          <a:p>
            <a:pPr>
              <a:spcBef>
                <a:spcPct val="50000"/>
              </a:spcBef>
              <a:buClrTx/>
              <a:buFontTx/>
              <a:buNone/>
            </a:pPr>
            <a:r>
              <a:rPr lang="en-US" altLang="en-US" sz="1800"/>
              <a:t>Broad Target</a:t>
            </a:r>
          </a:p>
        </p:txBody>
      </p:sp>
      <p:sp>
        <p:nvSpPr>
          <p:cNvPr id="12" name="Text Box 15">
            <a:extLst>
              <a:ext uri="{FF2B5EF4-FFF2-40B4-BE49-F238E27FC236}">
                <a16:creationId xmlns:a16="http://schemas.microsoft.com/office/drawing/2014/main" id="{2E9E54E2-6D66-64FC-09A8-443427DAC984}"/>
              </a:ext>
            </a:extLst>
          </p:cNvPr>
          <p:cNvSpPr txBox="1">
            <a:spLocks noChangeArrowheads="1"/>
          </p:cNvSpPr>
          <p:nvPr/>
        </p:nvSpPr>
        <p:spPr bwMode="auto">
          <a:xfrm>
            <a:off x="2465110" y="4782532"/>
            <a:ext cx="1644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itchFamily="2" charset="2"/>
              <a:buBlip>
                <a:blip r:embed="rId2"/>
              </a:buBlip>
              <a:defRPr sz="3200">
                <a:solidFill>
                  <a:schemeClr val="tx1"/>
                </a:solidFill>
                <a:latin typeface="Arial" charset="0"/>
              </a:defRPr>
            </a:lvl1pPr>
            <a:lvl2pPr marL="742950" indent="-285750">
              <a:spcBef>
                <a:spcPct val="20000"/>
              </a:spcBef>
              <a:buClr>
                <a:schemeClr val="folHlink"/>
              </a:buClr>
              <a:buSzPct val="50000"/>
              <a:buFont typeface="Wingdings" pitchFamily="2" charset="2"/>
              <a:buChar char="n"/>
              <a:defRPr sz="2800">
                <a:solidFill>
                  <a:schemeClr val="tx1"/>
                </a:solidFill>
                <a:latin typeface="Arial" charset="0"/>
              </a:defRPr>
            </a:lvl2pPr>
            <a:lvl3pPr marL="1143000" indent="-228600">
              <a:spcBef>
                <a:spcPct val="20000"/>
              </a:spcBef>
              <a:buClr>
                <a:schemeClr val="hlink"/>
              </a:buClr>
              <a:buFont typeface="Wingdings" pitchFamily="2" charset="2"/>
              <a:buBlip>
                <a:blip r:embed="rId2"/>
              </a:buBlip>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n"/>
              <a:defRPr sz="2000">
                <a:solidFill>
                  <a:schemeClr val="tx1"/>
                </a:solidFill>
                <a:latin typeface="Arial" charset="0"/>
              </a:defRPr>
            </a:lvl4pPr>
            <a:lvl5pPr marL="2057400" indent="-228600">
              <a:spcBef>
                <a:spcPct val="20000"/>
              </a:spcBef>
              <a:buClr>
                <a:schemeClr val="hlink"/>
              </a:buClr>
              <a:buFont typeface="Wingdings" pitchFamily="2" charset="2"/>
              <a:buBlip>
                <a:blip r:embed="rId2"/>
              </a:buBlip>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9pPr>
          </a:lstStyle>
          <a:p>
            <a:pPr>
              <a:spcBef>
                <a:spcPct val="0"/>
              </a:spcBef>
              <a:buClrTx/>
              <a:buFontTx/>
              <a:buNone/>
            </a:pPr>
            <a:r>
              <a:rPr lang="en-US" altLang="en-US" sz="1800"/>
              <a:t>Narrow Target</a:t>
            </a:r>
          </a:p>
        </p:txBody>
      </p:sp>
      <p:sp>
        <p:nvSpPr>
          <p:cNvPr id="13" name="Text Box 16">
            <a:extLst>
              <a:ext uri="{FF2B5EF4-FFF2-40B4-BE49-F238E27FC236}">
                <a16:creationId xmlns:a16="http://schemas.microsoft.com/office/drawing/2014/main" id="{1706245F-95BA-BE6A-B895-68F90468476B}"/>
              </a:ext>
            </a:extLst>
          </p:cNvPr>
          <p:cNvSpPr txBox="1">
            <a:spLocks noChangeArrowheads="1"/>
          </p:cNvSpPr>
          <p:nvPr/>
        </p:nvSpPr>
        <p:spPr bwMode="auto">
          <a:xfrm>
            <a:off x="4598710" y="2801332"/>
            <a:ext cx="1905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itchFamily="2" charset="2"/>
              <a:buBlip>
                <a:blip r:embed="rId2"/>
              </a:buBlip>
              <a:defRPr sz="3200">
                <a:solidFill>
                  <a:schemeClr val="tx1"/>
                </a:solidFill>
                <a:latin typeface="Arial" charset="0"/>
              </a:defRPr>
            </a:lvl1pPr>
            <a:lvl2pPr marL="742950" indent="-285750">
              <a:spcBef>
                <a:spcPct val="20000"/>
              </a:spcBef>
              <a:buClr>
                <a:schemeClr val="folHlink"/>
              </a:buClr>
              <a:buSzPct val="50000"/>
              <a:buFont typeface="Wingdings" pitchFamily="2" charset="2"/>
              <a:buChar char="n"/>
              <a:defRPr sz="2800">
                <a:solidFill>
                  <a:schemeClr val="tx1"/>
                </a:solidFill>
                <a:latin typeface="Arial" charset="0"/>
              </a:defRPr>
            </a:lvl2pPr>
            <a:lvl3pPr marL="1143000" indent="-228600">
              <a:spcBef>
                <a:spcPct val="20000"/>
              </a:spcBef>
              <a:buClr>
                <a:schemeClr val="hlink"/>
              </a:buClr>
              <a:buFont typeface="Wingdings" pitchFamily="2" charset="2"/>
              <a:buBlip>
                <a:blip r:embed="rId2"/>
              </a:buBlip>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n"/>
              <a:defRPr sz="2000">
                <a:solidFill>
                  <a:schemeClr val="tx1"/>
                </a:solidFill>
                <a:latin typeface="Arial" charset="0"/>
              </a:defRPr>
            </a:lvl4pPr>
            <a:lvl5pPr marL="2057400" indent="-228600">
              <a:spcBef>
                <a:spcPct val="20000"/>
              </a:spcBef>
              <a:buClr>
                <a:schemeClr val="hlink"/>
              </a:buClr>
              <a:buFont typeface="Wingdings" pitchFamily="2" charset="2"/>
              <a:buBlip>
                <a:blip r:embed="rId2"/>
              </a:buBlip>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9pPr>
          </a:lstStyle>
          <a:p>
            <a:pPr>
              <a:spcBef>
                <a:spcPct val="50000"/>
              </a:spcBef>
              <a:buClrTx/>
              <a:buFontTx/>
              <a:buNone/>
            </a:pPr>
            <a:r>
              <a:rPr lang="en-US" altLang="en-US" sz="1800" dirty="0"/>
              <a:t>Cost leadership</a:t>
            </a:r>
          </a:p>
        </p:txBody>
      </p:sp>
      <p:sp>
        <p:nvSpPr>
          <p:cNvPr id="14" name="Text Box 17">
            <a:extLst>
              <a:ext uri="{FF2B5EF4-FFF2-40B4-BE49-F238E27FC236}">
                <a16:creationId xmlns:a16="http://schemas.microsoft.com/office/drawing/2014/main" id="{5AA2BA37-6304-5719-A863-E73CFBF07DC3}"/>
              </a:ext>
            </a:extLst>
          </p:cNvPr>
          <p:cNvSpPr txBox="1">
            <a:spLocks noChangeArrowheads="1"/>
          </p:cNvSpPr>
          <p:nvPr/>
        </p:nvSpPr>
        <p:spPr bwMode="auto">
          <a:xfrm>
            <a:off x="7113310" y="2801332"/>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itchFamily="2" charset="2"/>
              <a:buBlip>
                <a:blip r:embed="rId2"/>
              </a:buBlip>
              <a:defRPr sz="3200">
                <a:solidFill>
                  <a:schemeClr val="tx1"/>
                </a:solidFill>
                <a:latin typeface="Arial" charset="0"/>
              </a:defRPr>
            </a:lvl1pPr>
            <a:lvl2pPr marL="742950" indent="-285750">
              <a:spcBef>
                <a:spcPct val="20000"/>
              </a:spcBef>
              <a:buClr>
                <a:schemeClr val="folHlink"/>
              </a:buClr>
              <a:buSzPct val="50000"/>
              <a:buFont typeface="Wingdings" pitchFamily="2" charset="2"/>
              <a:buChar char="n"/>
              <a:defRPr sz="2800">
                <a:solidFill>
                  <a:schemeClr val="tx1"/>
                </a:solidFill>
                <a:latin typeface="Arial" charset="0"/>
              </a:defRPr>
            </a:lvl2pPr>
            <a:lvl3pPr marL="1143000" indent="-228600">
              <a:spcBef>
                <a:spcPct val="20000"/>
              </a:spcBef>
              <a:buClr>
                <a:schemeClr val="hlink"/>
              </a:buClr>
              <a:buFont typeface="Wingdings" pitchFamily="2" charset="2"/>
              <a:buBlip>
                <a:blip r:embed="rId2"/>
              </a:buBlip>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n"/>
              <a:defRPr sz="2000">
                <a:solidFill>
                  <a:schemeClr val="tx1"/>
                </a:solidFill>
                <a:latin typeface="Arial" charset="0"/>
              </a:defRPr>
            </a:lvl4pPr>
            <a:lvl5pPr marL="2057400" indent="-228600">
              <a:spcBef>
                <a:spcPct val="20000"/>
              </a:spcBef>
              <a:buClr>
                <a:schemeClr val="hlink"/>
              </a:buClr>
              <a:buFont typeface="Wingdings" pitchFamily="2" charset="2"/>
              <a:buBlip>
                <a:blip r:embed="rId2"/>
              </a:buBlip>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9pPr>
          </a:lstStyle>
          <a:p>
            <a:pPr>
              <a:spcBef>
                <a:spcPct val="50000"/>
              </a:spcBef>
              <a:buClrTx/>
              <a:buFontTx/>
              <a:buNone/>
            </a:pPr>
            <a:r>
              <a:rPr lang="en-US" altLang="en-US" sz="1800"/>
              <a:t>Differentiation</a:t>
            </a:r>
          </a:p>
        </p:txBody>
      </p:sp>
      <p:sp>
        <p:nvSpPr>
          <p:cNvPr id="15" name="Text Box 18">
            <a:extLst>
              <a:ext uri="{FF2B5EF4-FFF2-40B4-BE49-F238E27FC236}">
                <a16:creationId xmlns:a16="http://schemas.microsoft.com/office/drawing/2014/main" id="{55EF9BE1-6069-31E4-0876-9B0DB321A936}"/>
              </a:ext>
            </a:extLst>
          </p:cNvPr>
          <p:cNvSpPr txBox="1">
            <a:spLocks noChangeArrowheads="1"/>
          </p:cNvSpPr>
          <p:nvPr/>
        </p:nvSpPr>
        <p:spPr bwMode="auto">
          <a:xfrm>
            <a:off x="4827310" y="4630132"/>
            <a:ext cx="1752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itchFamily="2" charset="2"/>
              <a:buBlip>
                <a:blip r:embed="rId2"/>
              </a:buBlip>
              <a:defRPr sz="3200">
                <a:solidFill>
                  <a:schemeClr val="tx1"/>
                </a:solidFill>
                <a:latin typeface="Arial" charset="0"/>
              </a:defRPr>
            </a:lvl1pPr>
            <a:lvl2pPr marL="742950" indent="-285750">
              <a:spcBef>
                <a:spcPct val="20000"/>
              </a:spcBef>
              <a:buClr>
                <a:schemeClr val="folHlink"/>
              </a:buClr>
              <a:buSzPct val="50000"/>
              <a:buFont typeface="Wingdings" pitchFamily="2" charset="2"/>
              <a:buChar char="n"/>
              <a:defRPr sz="2800">
                <a:solidFill>
                  <a:schemeClr val="tx1"/>
                </a:solidFill>
                <a:latin typeface="Arial" charset="0"/>
              </a:defRPr>
            </a:lvl2pPr>
            <a:lvl3pPr marL="1143000" indent="-228600">
              <a:spcBef>
                <a:spcPct val="20000"/>
              </a:spcBef>
              <a:buClr>
                <a:schemeClr val="hlink"/>
              </a:buClr>
              <a:buFont typeface="Wingdings" pitchFamily="2" charset="2"/>
              <a:buBlip>
                <a:blip r:embed="rId2"/>
              </a:buBlip>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n"/>
              <a:defRPr sz="2000">
                <a:solidFill>
                  <a:schemeClr val="tx1"/>
                </a:solidFill>
                <a:latin typeface="Arial" charset="0"/>
              </a:defRPr>
            </a:lvl4pPr>
            <a:lvl5pPr marL="2057400" indent="-228600">
              <a:spcBef>
                <a:spcPct val="20000"/>
              </a:spcBef>
              <a:buClr>
                <a:schemeClr val="hlink"/>
              </a:buClr>
              <a:buFont typeface="Wingdings" pitchFamily="2" charset="2"/>
              <a:buBlip>
                <a:blip r:embed="rId2"/>
              </a:buBlip>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9pPr>
          </a:lstStyle>
          <a:p>
            <a:pPr>
              <a:spcBef>
                <a:spcPct val="50000"/>
              </a:spcBef>
              <a:buClrTx/>
              <a:buFontTx/>
              <a:buNone/>
            </a:pPr>
            <a:r>
              <a:rPr lang="en-US" altLang="en-US" sz="1800"/>
              <a:t>Focused Cost</a:t>
            </a:r>
          </a:p>
          <a:p>
            <a:pPr>
              <a:spcBef>
                <a:spcPct val="50000"/>
              </a:spcBef>
              <a:buClrTx/>
              <a:buFontTx/>
              <a:buNone/>
            </a:pPr>
            <a:r>
              <a:rPr lang="en-US" altLang="en-US" sz="1800"/>
              <a:t>leadership</a:t>
            </a:r>
          </a:p>
        </p:txBody>
      </p:sp>
      <p:sp>
        <p:nvSpPr>
          <p:cNvPr id="16" name="Text Box 20">
            <a:extLst>
              <a:ext uri="{FF2B5EF4-FFF2-40B4-BE49-F238E27FC236}">
                <a16:creationId xmlns:a16="http://schemas.microsoft.com/office/drawing/2014/main" id="{B60178F7-7C53-EA8A-C1B1-894CA43BCAE2}"/>
              </a:ext>
            </a:extLst>
          </p:cNvPr>
          <p:cNvSpPr txBox="1">
            <a:spLocks noChangeArrowheads="1"/>
          </p:cNvSpPr>
          <p:nvPr/>
        </p:nvSpPr>
        <p:spPr bwMode="auto">
          <a:xfrm>
            <a:off x="7189510" y="4630132"/>
            <a:ext cx="16033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itchFamily="2" charset="2"/>
              <a:buBlip>
                <a:blip r:embed="rId2"/>
              </a:buBlip>
              <a:defRPr sz="3200">
                <a:solidFill>
                  <a:schemeClr val="tx1"/>
                </a:solidFill>
                <a:latin typeface="Arial" charset="0"/>
              </a:defRPr>
            </a:lvl1pPr>
            <a:lvl2pPr marL="742950" indent="-285750">
              <a:spcBef>
                <a:spcPct val="20000"/>
              </a:spcBef>
              <a:buClr>
                <a:schemeClr val="folHlink"/>
              </a:buClr>
              <a:buSzPct val="50000"/>
              <a:buFont typeface="Wingdings" pitchFamily="2" charset="2"/>
              <a:buChar char="n"/>
              <a:defRPr sz="2800">
                <a:solidFill>
                  <a:schemeClr val="tx1"/>
                </a:solidFill>
                <a:latin typeface="Arial" charset="0"/>
              </a:defRPr>
            </a:lvl2pPr>
            <a:lvl3pPr marL="1143000" indent="-228600">
              <a:spcBef>
                <a:spcPct val="20000"/>
              </a:spcBef>
              <a:buClr>
                <a:schemeClr val="hlink"/>
              </a:buClr>
              <a:buFont typeface="Wingdings" pitchFamily="2" charset="2"/>
              <a:buBlip>
                <a:blip r:embed="rId2"/>
              </a:buBlip>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n"/>
              <a:defRPr sz="2000">
                <a:solidFill>
                  <a:schemeClr val="tx1"/>
                </a:solidFill>
                <a:latin typeface="Arial" charset="0"/>
              </a:defRPr>
            </a:lvl4pPr>
            <a:lvl5pPr marL="2057400" indent="-228600">
              <a:spcBef>
                <a:spcPct val="20000"/>
              </a:spcBef>
              <a:buClr>
                <a:schemeClr val="hlink"/>
              </a:buClr>
              <a:buFont typeface="Wingdings" pitchFamily="2" charset="2"/>
              <a:buBlip>
                <a:blip r:embed="rId2"/>
              </a:buBlip>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9pPr>
          </a:lstStyle>
          <a:p>
            <a:pPr>
              <a:spcBef>
                <a:spcPct val="0"/>
              </a:spcBef>
              <a:buClrTx/>
              <a:buFontTx/>
              <a:buNone/>
            </a:pPr>
            <a:r>
              <a:rPr lang="en-US" altLang="en-US" sz="1800"/>
              <a:t>Focused</a:t>
            </a:r>
          </a:p>
          <a:p>
            <a:pPr>
              <a:spcBef>
                <a:spcPct val="0"/>
              </a:spcBef>
              <a:buClrTx/>
              <a:buFontTx/>
              <a:buNone/>
            </a:pPr>
            <a:r>
              <a:rPr lang="en-US" altLang="en-US" sz="1800"/>
              <a:t>Differentiation</a:t>
            </a:r>
          </a:p>
          <a:p>
            <a:pPr>
              <a:spcBef>
                <a:spcPct val="0"/>
              </a:spcBef>
              <a:buClrTx/>
              <a:buFontTx/>
              <a:buNone/>
            </a:pPr>
            <a:r>
              <a:rPr lang="en-US" altLang="en-US" sz="1800"/>
              <a:t>      </a:t>
            </a:r>
          </a:p>
        </p:txBody>
      </p:sp>
      <p:sp>
        <p:nvSpPr>
          <p:cNvPr id="17" name="Line 21">
            <a:extLst>
              <a:ext uri="{FF2B5EF4-FFF2-40B4-BE49-F238E27FC236}">
                <a16:creationId xmlns:a16="http://schemas.microsoft.com/office/drawing/2014/main" id="{5C0C3A05-9DA9-1DCA-4F4B-662A3D8B4194}"/>
              </a:ext>
            </a:extLst>
          </p:cNvPr>
          <p:cNvSpPr>
            <a:spLocks noChangeShapeType="1"/>
          </p:cNvSpPr>
          <p:nvPr/>
        </p:nvSpPr>
        <p:spPr bwMode="auto">
          <a:xfrm>
            <a:off x="6732310" y="1963132"/>
            <a:ext cx="0" cy="1905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8" name="Line 22">
            <a:extLst>
              <a:ext uri="{FF2B5EF4-FFF2-40B4-BE49-F238E27FC236}">
                <a16:creationId xmlns:a16="http://schemas.microsoft.com/office/drawing/2014/main" id="{BC7CF687-8767-7BDE-BAEA-60AB28DF6BD5}"/>
              </a:ext>
            </a:extLst>
          </p:cNvPr>
          <p:cNvSpPr>
            <a:spLocks noChangeShapeType="1"/>
          </p:cNvSpPr>
          <p:nvPr/>
        </p:nvSpPr>
        <p:spPr bwMode="auto">
          <a:xfrm>
            <a:off x="6732310" y="3868132"/>
            <a:ext cx="0" cy="19812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IN"/>
          </a:p>
        </p:txBody>
      </p:sp>
      <p:sp>
        <p:nvSpPr>
          <p:cNvPr id="19" name="Rectangle 21">
            <a:extLst>
              <a:ext uri="{FF2B5EF4-FFF2-40B4-BE49-F238E27FC236}">
                <a16:creationId xmlns:a16="http://schemas.microsoft.com/office/drawing/2014/main" id="{DA7F8A0D-45BC-8F2D-C009-0F04E77DF675}"/>
              </a:ext>
            </a:extLst>
          </p:cNvPr>
          <p:cNvSpPr>
            <a:spLocks noChangeArrowheads="1"/>
          </p:cNvSpPr>
          <p:nvPr/>
        </p:nvSpPr>
        <p:spPr bwMode="auto">
          <a:xfrm>
            <a:off x="5741710" y="3410932"/>
            <a:ext cx="1981200" cy="990600"/>
          </a:xfrm>
          <a:prstGeom prst="rect">
            <a:avLst/>
          </a:prstGeom>
          <a:solidFill>
            <a:schemeClr val="accent1"/>
          </a:solidFill>
          <a:ln w="9525" algn="ctr">
            <a:solidFill>
              <a:schemeClr val="tx1"/>
            </a:solidFill>
            <a:round/>
            <a:headEnd/>
            <a:tailEnd/>
          </a:ln>
        </p:spPr>
        <p:txBody>
          <a:bodyPr/>
          <a:lstStyle>
            <a:lvl1pPr>
              <a:spcBef>
                <a:spcPct val="20000"/>
              </a:spcBef>
              <a:buClr>
                <a:schemeClr val="hlink"/>
              </a:buClr>
              <a:buFont typeface="Wingdings" pitchFamily="2" charset="2"/>
              <a:buBlip>
                <a:blip r:embed="rId2"/>
              </a:buBlip>
              <a:defRPr sz="3200">
                <a:solidFill>
                  <a:schemeClr val="tx1"/>
                </a:solidFill>
                <a:latin typeface="Arial" charset="0"/>
              </a:defRPr>
            </a:lvl1pPr>
            <a:lvl2pPr marL="742950" indent="-285750">
              <a:spcBef>
                <a:spcPct val="20000"/>
              </a:spcBef>
              <a:buClr>
                <a:schemeClr val="folHlink"/>
              </a:buClr>
              <a:buSzPct val="50000"/>
              <a:buFont typeface="Wingdings" pitchFamily="2" charset="2"/>
              <a:buChar char="n"/>
              <a:defRPr sz="2800">
                <a:solidFill>
                  <a:schemeClr val="tx1"/>
                </a:solidFill>
                <a:latin typeface="Arial" charset="0"/>
              </a:defRPr>
            </a:lvl2pPr>
            <a:lvl3pPr marL="1143000" indent="-228600">
              <a:spcBef>
                <a:spcPct val="20000"/>
              </a:spcBef>
              <a:buClr>
                <a:schemeClr val="hlink"/>
              </a:buClr>
              <a:buFont typeface="Wingdings" pitchFamily="2" charset="2"/>
              <a:buBlip>
                <a:blip r:embed="rId2"/>
              </a:buBlip>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n"/>
              <a:defRPr sz="2000">
                <a:solidFill>
                  <a:schemeClr val="tx1"/>
                </a:solidFill>
                <a:latin typeface="Arial" charset="0"/>
              </a:defRPr>
            </a:lvl4pPr>
            <a:lvl5pPr marL="2057400" indent="-228600">
              <a:spcBef>
                <a:spcPct val="20000"/>
              </a:spcBef>
              <a:buClr>
                <a:schemeClr val="hlink"/>
              </a:buClr>
              <a:buFont typeface="Wingdings" pitchFamily="2" charset="2"/>
              <a:buBlip>
                <a:blip r:embed="rId2"/>
              </a:buBlip>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Blip>
                <a:blip r:embed="rId2"/>
              </a:buBlip>
              <a:defRPr sz="2000">
                <a:solidFill>
                  <a:schemeClr val="tx1"/>
                </a:solidFill>
                <a:latin typeface="Arial" charset="0"/>
              </a:defRPr>
            </a:lvl9pPr>
          </a:lstStyle>
          <a:p>
            <a:pPr>
              <a:spcBef>
                <a:spcPct val="0"/>
              </a:spcBef>
              <a:buClrTx/>
              <a:buFontTx/>
              <a:buNone/>
            </a:pPr>
            <a:r>
              <a:rPr lang="en-US" altLang="en-US" sz="1800" dirty="0"/>
              <a:t>Integrated Cost Leadership/ Differentiation</a:t>
            </a:r>
            <a:endParaRPr lang="en-IN" altLang="en-US" sz="1800" dirty="0"/>
          </a:p>
        </p:txBody>
      </p:sp>
      <p:sp>
        <p:nvSpPr>
          <p:cNvPr id="20" name="TextBox 19">
            <a:extLst>
              <a:ext uri="{FF2B5EF4-FFF2-40B4-BE49-F238E27FC236}">
                <a16:creationId xmlns:a16="http://schemas.microsoft.com/office/drawing/2014/main" id="{C3E02C66-6DCF-CEA0-E164-5F6858FF7818}"/>
              </a:ext>
            </a:extLst>
          </p:cNvPr>
          <p:cNvSpPr txBox="1"/>
          <p:nvPr/>
        </p:nvSpPr>
        <p:spPr>
          <a:xfrm>
            <a:off x="9605913" y="772998"/>
            <a:ext cx="2262433" cy="341632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Cost Leadership: Ex Walmart</a:t>
            </a:r>
          </a:p>
          <a:p>
            <a:r>
              <a:rPr lang="en-US" dirty="0">
                <a:latin typeface="Times New Roman" panose="02020603050405020304" pitchFamily="18" charset="0"/>
                <a:cs typeface="Times New Roman" panose="02020603050405020304" pitchFamily="18" charset="0"/>
              </a:rPr>
              <a:t>Differentiation: Ex: Starbucks</a:t>
            </a:r>
          </a:p>
          <a:p>
            <a:r>
              <a:rPr lang="en-US" dirty="0">
                <a:latin typeface="Times New Roman" panose="02020603050405020304" pitchFamily="18" charset="0"/>
                <a:cs typeface="Times New Roman" panose="02020603050405020304" pitchFamily="18" charset="0"/>
              </a:rPr>
              <a:t>Focused Differentiation Strategy: Rolex, Rolls Royce</a:t>
            </a:r>
          </a:p>
          <a:p>
            <a:r>
              <a:rPr lang="en-US" dirty="0">
                <a:latin typeface="Times New Roman" panose="02020603050405020304" pitchFamily="18" charset="0"/>
                <a:cs typeface="Times New Roman" panose="02020603050405020304" pitchFamily="18" charset="0"/>
              </a:rPr>
              <a:t>Focused cost leadership: IKEA</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274300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6B55B-C861-A308-CF21-5D47CE948EE9}"/>
              </a:ext>
            </a:extLst>
          </p:cNvPr>
          <p:cNvSpPr>
            <a:spLocks noGrp="1"/>
          </p:cNvSpPr>
          <p:nvPr>
            <p:ph type="title"/>
          </p:nvPr>
        </p:nvSpPr>
        <p:spPr/>
        <p:txBody>
          <a:bodyPr>
            <a:normAutofit/>
          </a:bodyPr>
          <a:lstStyle/>
          <a:p>
            <a:r>
              <a:rPr lang="en-US" b="0" i="0" u="none" strike="noStrike" cap="all" dirty="0">
                <a:solidFill>
                  <a:srgbClr val="264653"/>
                </a:solidFill>
                <a:effectLst/>
                <a:latin typeface="Times New Roman" panose="02020603050405020304" pitchFamily="18" charset="0"/>
                <a:cs typeface="Times New Roman" panose="02020603050405020304" pitchFamily="18" charset="0"/>
              </a:rPr>
              <a:t>ORGANIC VS. INORGANIC GROWTH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47CC863-DEC0-B542-A174-1C4E50DB8DD6}"/>
              </a:ext>
            </a:extLst>
          </p:cNvPr>
          <p:cNvSpPr>
            <a:spLocks noGrp="1"/>
          </p:cNvSpPr>
          <p:nvPr>
            <p:ph idx="1"/>
          </p:nvPr>
        </p:nvSpPr>
        <p:spPr>
          <a:xfrm>
            <a:off x="838200" y="1825625"/>
            <a:ext cx="10515600" cy="4839126"/>
          </a:xfrm>
        </p:spPr>
        <p:txBody>
          <a:bodyPr>
            <a:normAutofit fontScale="92500"/>
          </a:bodyPr>
          <a:lstStyle/>
          <a:p>
            <a:r>
              <a:rPr lang="en-US" b="0" i="0" dirty="0">
                <a:solidFill>
                  <a:srgbClr val="595959"/>
                </a:solidFill>
                <a:effectLst/>
                <a:latin typeface="Times New Roman" panose="02020603050405020304" pitchFamily="18" charset="0"/>
                <a:cs typeface="Times New Roman" panose="02020603050405020304" pitchFamily="18" charset="0"/>
              </a:rPr>
              <a:t>Organic growth comes from expanding your organization’s output and by engaging in internal activities that increase revenue. </a:t>
            </a:r>
          </a:p>
          <a:p>
            <a:r>
              <a:rPr lang="en-US" b="0" i="0" dirty="0">
                <a:solidFill>
                  <a:srgbClr val="595959"/>
                </a:solidFill>
                <a:effectLst/>
                <a:latin typeface="Times New Roman" panose="02020603050405020304" pitchFamily="18" charset="0"/>
                <a:cs typeface="Times New Roman" panose="02020603050405020304" pitchFamily="18" charset="0"/>
              </a:rPr>
              <a:t>Inorganic growth comes from mergers, acquisitions, and joint ventures.</a:t>
            </a:r>
          </a:p>
          <a:p>
            <a:pPr algn="just"/>
            <a:r>
              <a:rPr lang="en-US" b="0" i="0" dirty="0">
                <a:solidFill>
                  <a:srgbClr val="595959"/>
                </a:solidFill>
                <a:effectLst/>
                <a:latin typeface="Times New Roman" panose="02020603050405020304" pitchFamily="18" charset="0"/>
                <a:cs typeface="Times New Roman" panose="02020603050405020304" pitchFamily="18" charset="0"/>
              </a:rPr>
              <a:t>Observation: </a:t>
            </a:r>
          </a:p>
          <a:p>
            <a:pPr lvl="1" algn="just"/>
            <a:r>
              <a:rPr lang="en-US" b="0" i="0" dirty="0">
                <a:solidFill>
                  <a:srgbClr val="595959"/>
                </a:solidFill>
                <a:effectLst/>
                <a:latin typeface="Times New Roman" panose="02020603050405020304" pitchFamily="18" charset="0"/>
                <a:cs typeface="Times New Roman" panose="02020603050405020304" pitchFamily="18" charset="0"/>
              </a:rPr>
              <a:t>Whether you choose to grow your organization organically or inorganically, your greatest focus should be on doing so in the most strategic way possible. </a:t>
            </a:r>
          </a:p>
          <a:p>
            <a:pPr lvl="1" algn="just"/>
            <a:r>
              <a:rPr lang="en-US" b="0" i="0" dirty="0">
                <a:solidFill>
                  <a:srgbClr val="595959"/>
                </a:solidFill>
                <a:effectLst/>
                <a:latin typeface="Times New Roman" panose="02020603050405020304" pitchFamily="18" charset="0"/>
                <a:cs typeface="Times New Roman" panose="02020603050405020304" pitchFamily="18" charset="0"/>
              </a:rPr>
              <a:t>Formulate the best strategy based on your company’s current health, competition, industry trends, and financial capacity, then design a strong business case around that strategy by projecting </a:t>
            </a:r>
            <a:r>
              <a:rPr lang="en-US" b="0" i="0" strike="noStrike" dirty="0">
                <a:effectLst/>
                <a:latin typeface="Times New Roman" panose="02020603050405020304" pitchFamily="18" charset="0"/>
                <a:cs typeface="Times New Roman" panose="02020603050405020304" pitchFamily="18" charset="0"/>
              </a:rPr>
              <a:t>short- and long-term financial forecasts</a:t>
            </a:r>
            <a:r>
              <a:rPr lang="en-US" b="0" i="0" dirty="0">
                <a:solidFill>
                  <a:srgbClr val="595959"/>
                </a:solidFill>
                <a:effectLst/>
                <a:latin typeface="Times New Roman" panose="02020603050405020304" pitchFamily="18" charset="0"/>
                <a:cs typeface="Times New Roman" panose="02020603050405020304" pitchFamily="18" charset="0"/>
              </a:rPr>
              <a:t>. </a:t>
            </a:r>
          </a:p>
          <a:p>
            <a:pPr lvl="1" algn="just"/>
            <a:r>
              <a:rPr lang="en-US" b="0" i="0" dirty="0">
                <a:solidFill>
                  <a:srgbClr val="595959"/>
                </a:solidFill>
                <a:effectLst/>
                <a:latin typeface="Times New Roman" panose="02020603050405020304" pitchFamily="18" charset="0"/>
                <a:cs typeface="Times New Roman" panose="02020603050405020304" pitchFamily="18" charset="0"/>
              </a:rPr>
              <a:t>Having this level of detail for whichever strategy you commit to will give you a detailed blueprint to make the most intelligent decisions to support and sustain growth.</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04347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5A9C21D-0631-F540-C204-AEBE5C476D9C}"/>
              </a:ext>
            </a:extLst>
          </p:cNvPr>
          <p:cNvSpPr txBox="1">
            <a:spLocks/>
          </p:cNvSpPr>
          <p:nvPr/>
        </p:nvSpPr>
        <p:spPr>
          <a:xfrm>
            <a:off x="1835700" y="727257"/>
            <a:ext cx="8520600" cy="45936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3200" dirty="0">
                <a:solidFill>
                  <a:srgbClr val="0070C0"/>
                </a:solidFill>
                <a:latin typeface="Times New Roman" panose="02020603050405020304" pitchFamily="18" charset="0"/>
                <a:cs typeface="Times New Roman" panose="02020603050405020304" pitchFamily="18" charset="0"/>
              </a:rPr>
              <a:t>Blue Ocean Strategy</a:t>
            </a:r>
            <a:r>
              <a:rPr lang="en-IN" sz="3200" dirty="0">
                <a:latin typeface="Times New Roman" panose="02020603050405020304" pitchFamily="18" charset="0"/>
                <a:cs typeface="Times New Roman" panose="02020603050405020304" pitchFamily="18" charset="0"/>
              </a:rPr>
              <a:t>  Vs </a:t>
            </a:r>
            <a:r>
              <a:rPr lang="en-IN" sz="3200" dirty="0">
                <a:solidFill>
                  <a:srgbClr val="FF0000"/>
                </a:solidFill>
                <a:latin typeface="Times New Roman" panose="02020603050405020304" pitchFamily="18" charset="0"/>
                <a:cs typeface="Times New Roman" panose="02020603050405020304" pitchFamily="18" charset="0"/>
              </a:rPr>
              <a:t>Red Ocean Strategy</a:t>
            </a:r>
          </a:p>
        </p:txBody>
      </p:sp>
      <p:graphicFrame>
        <p:nvGraphicFramePr>
          <p:cNvPr id="5" name="Table 4">
            <a:extLst>
              <a:ext uri="{FF2B5EF4-FFF2-40B4-BE49-F238E27FC236}">
                <a16:creationId xmlns:a16="http://schemas.microsoft.com/office/drawing/2014/main" id="{6A9AC791-0B46-1758-DE02-44C0639EA814}"/>
              </a:ext>
            </a:extLst>
          </p:cNvPr>
          <p:cNvGraphicFramePr>
            <a:graphicFrameLocks noGrp="1"/>
          </p:cNvGraphicFramePr>
          <p:nvPr>
            <p:extLst>
              <p:ext uri="{D42A27DB-BD31-4B8C-83A1-F6EECF244321}">
                <p14:modId xmlns:p14="http://schemas.microsoft.com/office/powerpoint/2010/main" val="3222891943"/>
              </p:ext>
            </p:extLst>
          </p:nvPr>
        </p:nvGraphicFramePr>
        <p:xfrm>
          <a:off x="1206630" y="1809947"/>
          <a:ext cx="10190376" cy="4578394"/>
        </p:xfrm>
        <a:graphic>
          <a:graphicData uri="http://schemas.openxmlformats.org/drawingml/2006/table">
            <a:tbl>
              <a:tblPr firstRow="1" bandRow="1">
                <a:tableStyleId>{5C22544A-7EE6-4342-B048-85BDC9FD1C3A}</a:tableStyleId>
              </a:tblPr>
              <a:tblGrid>
                <a:gridCol w="5095188">
                  <a:extLst>
                    <a:ext uri="{9D8B030D-6E8A-4147-A177-3AD203B41FA5}">
                      <a16:colId xmlns:a16="http://schemas.microsoft.com/office/drawing/2014/main" val="20000"/>
                    </a:ext>
                  </a:extLst>
                </a:gridCol>
                <a:gridCol w="5095188">
                  <a:extLst>
                    <a:ext uri="{9D8B030D-6E8A-4147-A177-3AD203B41FA5}">
                      <a16:colId xmlns:a16="http://schemas.microsoft.com/office/drawing/2014/main" val="20001"/>
                    </a:ext>
                  </a:extLst>
                </a:gridCol>
              </a:tblGrid>
              <a:tr h="481259">
                <a:tc>
                  <a:txBody>
                    <a:bodyPr/>
                    <a:lstStyle/>
                    <a:p>
                      <a:r>
                        <a:rPr lang="en-IN" sz="2400" b="0" dirty="0">
                          <a:solidFill>
                            <a:schemeClr val="tx1"/>
                          </a:solidFill>
                          <a:latin typeface="Times New Roman" panose="02020603050405020304" pitchFamily="18" charset="0"/>
                          <a:cs typeface="Times New Roman" panose="02020603050405020304" pitchFamily="18" charset="0"/>
                        </a:rPr>
                        <a:t>Creates uncontested Market Place</a:t>
                      </a:r>
                    </a:p>
                  </a:txBody>
                  <a:tcPr/>
                </a:tc>
                <a:tc>
                  <a:txBody>
                    <a:bodyPr/>
                    <a:lstStyle/>
                    <a:p>
                      <a:r>
                        <a:rPr lang="en-IN" sz="2400" b="0" dirty="0">
                          <a:solidFill>
                            <a:schemeClr val="tx1"/>
                          </a:solidFill>
                          <a:latin typeface="Times New Roman" panose="02020603050405020304" pitchFamily="18" charset="0"/>
                          <a:cs typeface="Times New Roman" panose="02020603050405020304" pitchFamily="18" charset="0"/>
                        </a:rPr>
                        <a:t>Compete in existing Market</a:t>
                      </a:r>
                      <a:r>
                        <a:rPr lang="en-IN" sz="2400" b="0" baseline="0" dirty="0">
                          <a:solidFill>
                            <a:schemeClr val="tx1"/>
                          </a:solidFill>
                          <a:latin typeface="Times New Roman" panose="02020603050405020304" pitchFamily="18" charset="0"/>
                          <a:cs typeface="Times New Roman" panose="02020603050405020304" pitchFamily="18" charset="0"/>
                        </a:rPr>
                        <a:t> Place</a:t>
                      </a:r>
                      <a:endParaRPr lang="en-IN" sz="2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481259">
                <a:tc>
                  <a:txBody>
                    <a:bodyPr/>
                    <a:lstStyle/>
                    <a:p>
                      <a:r>
                        <a:rPr lang="en-IN" sz="2400" b="0" dirty="0">
                          <a:solidFill>
                            <a:schemeClr val="tx1"/>
                          </a:solidFill>
                          <a:latin typeface="Times New Roman" panose="02020603050405020304" pitchFamily="18" charset="0"/>
                          <a:cs typeface="Times New Roman" panose="02020603050405020304" pitchFamily="18" charset="0"/>
                        </a:rPr>
                        <a:t>Makes</a:t>
                      </a:r>
                      <a:r>
                        <a:rPr lang="en-IN" sz="2400" b="0" baseline="0" dirty="0">
                          <a:solidFill>
                            <a:schemeClr val="tx1"/>
                          </a:solidFill>
                          <a:latin typeface="Times New Roman" panose="02020603050405020304" pitchFamily="18" charset="0"/>
                          <a:cs typeface="Times New Roman" panose="02020603050405020304" pitchFamily="18" charset="0"/>
                        </a:rPr>
                        <a:t> the competition Irrelevant</a:t>
                      </a:r>
                      <a:endParaRPr lang="en-IN" sz="2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IN" sz="2400" b="0" dirty="0">
                          <a:solidFill>
                            <a:schemeClr val="tx1"/>
                          </a:solidFill>
                          <a:latin typeface="Times New Roman" panose="02020603050405020304" pitchFamily="18" charset="0"/>
                          <a:cs typeface="Times New Roman" panose="02020603050405020304" pitchFamily="18" charset="0"/>
                        </a:rPr>
                        <a:t>Beat the competition</a:t>
                      </a:r>
                    </a:p>
                  </a:txBody>
                  <a:tcPr/>
                </a:tc>
                <a:extLst>
                  <a:ext uri="{0D108BD9-81ED-4DB2-BD59-A6C34878D82A}">
                    <a16:rowId xmlns:a16="http://schemas.microsoft.com/office/drawing/2014/main" val="10001"/>
                  </a:ext>
                </a:extLst>
              </a:tr>
              <a:tr h="481259">
                <a:tc>
                  <a:txBody>
                    <a:bodyPr/>
                    <a:lstStyle/>
                    <a:p>
                      <a:r>
                        <a:rPr lang="en-IN" sz="2400" b="0" dirty="0">
                          <a:solidFill>
                            <a:schemeClr val="tx1"/>
                          </a:solidFill>
                          <a:latin typeface="Times New Roman" panose="02020603050405020304" pitchFamily="18" charset="0"/>
                          <a:cs typeface="Times New Roman" panose="02020603050405020304" pitchFamily="18" charset="0"/>
                        </a:rPr>
                        <a:t>Create and Capture New Demand</a:t>
                      </a:r>
                    </a:p>
                  </a:txBody>
                  <a:tcPr/>
                </a:tc>
                <a:tc>
                  <a:txBody>
                    <a:bodyPr/>
                    <a:lstStyle/>
                    <a:p>
                      <a:r>
                        <a:rPr lang="en-IN" sz="2400" b="0" dirty="0">
                          <a:solidFill>
                            <a:schemeClr val="tx1"/>
                          </a:solidFill>
                          <a:latin typeface="Times New Roman" panose="02020603050405020304" pitchFamily="18" charset="0"/>
                          <a:cs typeface="Times New Roman" panose="02020603050405020304" pitchFamily="18" charset="0"/>
                        </a:rPr>
                        <a:t>Exploit Existing Demand</a:t>
                      </a:r>
                    </a:p>
                  </a:txBody>
                  <a:tcPr/>
                </a:tc>
                <a:extLst>
                  <a:ext uri="{0D108BD9-81ED-4DB2-BD59-A6C34878D82A}">
                    <a16:rowId xmlns:a16="http://schemas.microsoft.com/office/drawing/2014/main" val="10002"/>
                  </a:ext>
                </a:extLst>
              </a:tr>
              <a:tr h="417183">
                <a:tc>
                  <a:txBody>
                    <a:bodyPr/>
                    <a:lstStyle/>
                    <a:p>
                      <a:r>
                        <a:rPr lang="en-IN" sz="2400" b="0" dirty="0">
                          <a:solidFill>
                            <a:schemeClr val="tx1"/>
                          </a:solidFill>
                          <a:latin typeface="Times New Roman" panose="02020603050405020304" pitchFamily="18" charset="0"/>
                          <a:cs typeface="Times New Roman" panose="02020603050405020304" pitchFamily="18" charset="0"/>
                        </a:rPr>
                        <a:t>Break the Value-Cost trade-off</a:t>
                      </a:r>
                    </a:p>
                  </a:txBody>
                  <a:tcPr/>
                </a:tc>
                <a:tc>
                  <a:txBody>
                    <a:bodyPr/>
                    <a:lstStyle/>
                    <a:p>
                      <a:r>
                        <a:rPr lang="en-IN" sz="2400" b="0" dirty="0">
                          <a:solidFill>
                            <a:schemeClr val="tx1"/>
                          </a:solidFill>
                          <a:latin typeface="Times New Roman" panose="02020603050405020304" pitchFamily="18" charset="0"/>
                          <a:cs typeface="Times New Roman" panose="02020603050405020304" pitchFamily="18" charset="0"/>
                        </a:rPr>
                        <a:t>Make the Value-Cost trade-off</a:t>
                      </a:r>
                    </a:p>
                  </a:txBody>
                  <a:tcPr/>
                </a:tc>
                <a:extLst>
                  <a:ext uri="{0D108BD9-81ED-4DB2-BD59-A6C34878D82A}">
                    <a16:rowId xmlns:a16="http://schemas.microsoft.com/office/drawing/2014/main" val="10003"/>
                  </a:ext>
                </a:extLst>
              </a:tr>
              <a:tr h="1418421">
                <a:tc>
                  <a:txBody>
                    <a:bodyPr/>
                    <a:lstStyle/>
                    <a:p>
                      <a:r>
                        <a:rPr lang="en-IN" sz="2400" b="0" dirty="0">
                          <a:solidFill>
                            <a:schemeClr val="tx1"/>
                          </a:solidFill>
                          <a:latin typeface="Times New Roman" panose="02020603050405020304" pitchFamily="18" charset="0"/>
                          <a:cs typeface="Times New Roman" panose="02020603050405020304" pitchFamily="18" charset="0"/>
                        </a:rPr>
                        <a:t>Align the whole system of a firm’s activities in pursuit of differentiation and low cost</a:t>
                      </a:r>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IN" sz="2400" b="0" dirty="0">
                          <a:solidFill>
                            <a:schemeClr val="tx1"/>
                          </a:solidFill>
                          <a:latin typeface="Times New Roman" panose="02020603050405020304" pitchFamily="18" charset="0"/>
                          <a:cs typeface="Times New Roman" panose="02020603050405020304" pitchFamily="18" charset="0"/>
                        </a:rPr>
                        <a:t>Align the whole system of a firm’s activities with</a:t>
                      </a:r>
                      <a:r>
                        <a:rPr lang="en-IN" sz="2400" b="0" baseline="0" dirty="0">
                          <a:solidFill>
                            <a:schemeClr val="tx1"/>
                          </a:solidFill>
                          <a:latin typeface="Times New Roman" panose="02020603050405020304" pitchFamily="18" charset="0"/>
                          <a:cs typeface="Times New Roman" panose="02020603050405020304" pitchFamily="18" charset="0"/>
                        </a:rPr>
                        <a:t> it’s strategic choice </a:t>
                      </a:r>
                      <a:r>
                        <a:rPr lang="en-IN" sz="2400" b="0" dirty="0">
                          <a:solidFill>
                            <a:schemeClr val="tx1"/>
                          </a:solidFill>
                          <a:latin typeface="Times New Roman" panose="02020603050405020304" pitchFamily="18" charset="0"/>
                          <a:cs typeface="Times New Roman" panose="02020603050405020304" pitchFamily="18" charset="0"/>
                        </a:rPr>
                        <a:t>of differentiation and low cost</a:t>
                      </a:r>
                    </a:p>
                    <a:p>
                      <a:endParaRPr lang="en-IN" sz="2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4"/>
                  </a:ext>
                </a:extLst>
              </a:tr>
              <a:tr h="1122937">
                <a:tc>
                  <a:txBody>
                    <a:bodyPr/>
                    <a:lstStyle/>
                    <a:p>
                      <a:r>
                        <a:rPr lang="en-IN" sz="2400" b="0" dirty="0">
                          <a:solidFill>
                            <a:schemeClr val="tx1"/>
                          </a:solidFill>
                          <a:latin typeface="Times New Roman" panose="02020603050405020304" pitchFamily="18" charset="0"/>
                          <a:cs typeface="Times New Roman" panose="02020603050405020304" pitchFamily="18" charset="0"/>
                        </a:rPr>
                        <a:t>OYO, uber</a:t>
                      </a:r>
                    </a:p>
                  </a:txBody>
                  <a:tcPr/>
                </a:tc>
                <a:tc>
                  <a:txBody>
                    <a:bodyPr/>
                    <a:lstStyle/>
                    <a:p>
                      <a:r>
                        <a:rPr lang="en-IN" sz="2400" b="0" dirty="0">
                          <a:solidFill>
                            <a:schemeClr val="tx1"/>
                          </a:solidFill>
                          <a:latin typeface="Times New Roman" panose="02020603050405020304" pitchFamily="18" charset="0"/>
                          <a:cs typeface="Times New Roman" panose="02020603050405020304" pitchFamily="18" charset="0"/>
                        </a:rPr>
                        <a:t>iPhone, Jio</a:t>
                      </a:r>
                    </a:p>
                  </a:txBody>
                  <a:tcPr/>
                </a:tc>
                <a:extLst>
                  <a:ext uri="{0D108BD9-81ED-4DB2-BD59-A6C34878D82A}">
                    <a16:rowId xmlns:a16="http://schemas.microsoft.com/office/drawing/2014/main" val="67561143"/>
                  </a:ext>
                </a:extLst>
              </a:tr>
            </a:tbl>
          </a:graphicData>
        </a:graphic>
      </p:graphicFrame>
      <p:sp>
        <p:nvSpPr>
          <p:cNvPr id="7" name="TextBox 6">
            <a:extLst>
              <a:ext uri="{FF2B5EF4-FFF2-40B4-BE49-F238E27FC236}">
                <a16:creationId xmlns:a16="http://schemas.microsoft.com/office/drawing/2014/main" id="{5D33C96C-9D3D-32B3-0234-10497B90CFD5}"/>
              </a:ext>
            </a:extLst>
          </p:cNvPr>
          <p:cNvSpPr txBox="1"/>
          <p:nvPr/>
        </p:nvSpPr>
        <p:spPr>
          <a:xfrm>
            <a:off x="2711384" y="1240830"/>
            <a:ext cx="7180868" cy="369332"/>
          </a:xfrm>
          <a:prstGeom prst="rect">
            <a:avLst/>
          </a:prstGeom>
          <a:noFill/>
        </p:spPr>
        <p:txBody>
          <a:bodyPr wrap="square">
            <a:spAutoFit/>
          </a:bodyPr>
          <a:lstStyle/>
          <a:p>
            <a:r>
              <a:rPr lang="en-US" dirty="0"/>
              <a:t>https://www.cascade.app/blog/blue-ocean-vs-red-ocean-strategy</a:t>
            </a:r>
          </a:p>
        </p:txBody>
      </p:sp>
    </p:spTree>
    <p:extLst>
      <p:ext uri="{BB962C8B-B14F-4D97-AF65-F5344CB8AC3E}">
        <p14:creationId xmlns:p14="http://schemas.microsoft.com/office/powerpoint/2010/main" val="1886198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DC7EC-D2D4-6FBD-E504-A245D9DC4A13}"/>
              </a:ext>
            </a:extLst>
          </p:cNvPr>
          <p:cNvSpPr>
            <a:spLocks noGrp="1"/>
          </p:cNvSpPr>
          <p:nvPr>
            <p:ph type="title"/>
          </p:nvPr>
        </p:nvSpPr>
        <p:spPr>
          <a:xfrm>
            <a:off x="1055016" y="2655838"/>
            <a:ext cx="10515600" cy="1325563"/>
          </a:xfrm>
        </p:spPr>
        <p:txBody>
          <a:bodyPr/>
          <a:lstStyle/>
          <a:p>
            <a:r>
              <a:rPr lang="en-US" dirty="0">
                <a:latin typeface="Times New Roman" panose="02020603050405020304" pitchFamily="18" charset="0"/>
                <a:cs typeface="Times New Roman" panose="02020603050405020304" pitchFamily="18" charset="0"/>
              </a:rPr>
              <a:t>Why so much effort?</a:t>
            </a:r>
          </a:p>
        </p:txBody>
      </p:sp>
    </p:spTree>
    <p:extLst>
      <p:ext uri="{BB962C8B-B14F-4D97-AF65-F5344CB8AC3E}">
        <p14:creationId xmlns:p14="http://schemas.microsoft.com/office/powerpoint/2010/main" val="11254790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DB604-85EE-9BBB-A3B1-2DB5CBC6492C}"/>
              </a:ext>
            </a:extLst>
          </p:cNvPr>
          <p:cNvSpPr>
            <a:spLocks noGrp="1"/>
          </p:cNvSpPr>
          <p:nvPr>
            <p:ph type="title"/>
          </p:nvPr>
        </p:nvSpPr>
        <p:spPr/>
        <p:txBody>
          <a:bodyPr/>
          <a:lstStyle/>
          <a:p>
            <a:pPr algn="r"/>
            <a:r>
              <a:rPr lang="en-US" dirty="0">
                <a:latin typeface="Times New Roman" panose="02020603050405020304" pitchFamily="18" charset="0"/>
                <a:cs typeface="Times New Roman" panose="02020603050405020304" pitchFamily="18" charset="0"/>
              </a:rPr>
              <a:t>…outcome is GROWTH</a:t>
            </a:r>
          </a:p>
        </p:txBody>
      </p:sp>
      <p:pic>
        <p:nvPicPr>
          <p:cNvPr id="5" name="Content Placeholder 4">
            <a:extLst>
              <a:ext uri="{FF2B5EF4-FFF2-40B4-BE49-F238E27FC236}">
                <a16:creationId xmlns:a16="http://schemas.microsoft.com/office/drawing/2014/main" id="{CE293F90-20E2-345A-0E18-A4C65EF23337}"/>
              </a:ext>
            </a:extLst>
          </p:cNvPr>
          <p:cNvPicPr>
            <a:picLocks noGrp="1" noChangeAspect="1"/>
          </p:cNvPicPr>
          <p:nvPr>
            <p:ph idx="1"/>
          </p:nvPr>
        </p:nvPicPr>
        <p:blipFill>
          <a:blip r:embed="rId2"/>
          <a:stretch>
            <a:fillRect/>
          </a:stretch>
        </p:blipFill>
        <p:spPr>
          <a:xfrm>
            <a:off x="1772239" y="2027543"/>
            <a:ext cx="9304256" cy="4712622"/>
          </a:xfrm>
        </p:spPr>
      </p:pic>
    </p:spTree>
    <p:extLst>
      <p:ext uri="{BB962C8B-B14F-4D97-AF65-F5344CB8AC3E}">
        <p14:creationId xmlns:p14="http://schemas.microsoft.com/office/powerpoint/2010/main" val="23971255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164CD-78FD-F16E-0E5A-CE9FA0757D3E}"/>
              </a:ext>
            </a:extLst>
          </p:cNvPr>
          <p:cNvSpPr>
            <a:spLocks noGrp="1"/>
          </p:cNvSpPr>
          <p:nvPr>
            <p:ph type="title"/>
          </p:nvPr>
        </p:nvSpPr>
        <p:spPr>
          <a:xfrm>
            <a:off x="630810" y="3296862"/>
            <a:ext cx="10515600" cy="1325563"/>
          </a:xfrm>
        </p:spPr>
        <p:txBody>
          <a:bodyPr/>
          <a:lstStyle/>
          <a:p>
            <a:r>
              <a:rPr lang="en-US" dirty="0">
                <a:latin typeface="Times New Roman" panose="02020603050405020304" pitchFamily="18" charset="0"/>
                <a:cs typeface="Times New Roman" panose="02020603050405020304" pitchFamily="18" charset="0"/>
              </a:rPr>
              <a:t>Happy exploration!</a:t>
            </a:r>
          </a:p>
        </p:txBody>
      </p:sp>
    </p:spTree>
    <p:extLst>
      <p:ext uri="{BB962C8B-B14F-4D97-AF65-F5344CB8AC3E}">
        <p14:creationId xmlns:p14="http://schemas.microsoft.com/office/powerpoint/2010/main" val="25764128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TotalTime>
  <Words>3572</Words>
  <Application>Microsoft Office PowerPoint</Application>
  <PresentationFormat>Widescreen</PresentationFormat>
  <Paragraphs>272</Paragraphs>
  <Slides>58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Arial</vt:lpstr>
      <vt:lpstr>Calibri</vt:lpstr>
      <vt:lpstr>Calibri Light</vt:lpstr>
      <vt:lpstr>Roboto</vt:lpstr>
      <vt:lpstr>Times New Roman</vt:lpstr>
      <vt:lpstr>Wingdings</vt:lpstr>
      <vt:lpstr>Office Theme</vt:lpstr>
      <vt:lpstr>A short message</vt:lpstr>
      <vt:lpstr>Strategy Management</vt:lpstr>
      <vt:lpstr>Strategic Analysis</vt:lpstr>
      <vt:lpstr>Strategy</vt:lpstr>
      <vt:lpstr>PowerPoint Presentation</vt:lpstr>
      <vt:lpstr>PowerPoint Presentation</vt:lpstr>
      <vt:lpstr>Stages in Strategy Management</vt:lpstr>
      <vt:lpstr>Strategy Formulation</vt:lpstr>
      <vt:lpstr>PowerPoint Presentation</vt:lpstr>
      <vt:lpstr>How Good are you?</vt:lpstr>
      <vt:lpstr>PowerPoint Presentation</vt:lpstr>
      <vt:lpstr>Zomato’s race to capture the Foodtech Market</vt:lpstr>
      <vt:lpstr>What is the case all about?</vt:lpstr>
      <vt:lpstr>Synopsis in a snapshot!</vt:lpstr>
      <vt:lpstr>Let’s do it together</vt:lpstr>
      <vt:lpstr>Value Chain</vt:lpstr>
      <vt:lpstr>Value Chain Analysis</vt:lpstr>
      <vt:lpstr>Value Chain Model</vt:lpstr>
      <vt:lpstr>Value Chain Model- Zomato</vt:lpstr>
      <vt:lpstr>Benefit of Doing Value Chain Analysis</vt:lpstr>
      <vt:lpstr>To move on</vt:lpstr>
      <vt:lpstr>Value Proposition</vt:lpstr>
      <vt:lpstr>PowerPoint Presentation</vt:lpstr>
      <vt:lpstr>Discuss how Zomato’s business model evolved over the years?</vt:lpstr>
      <vt:lpstr>PowerPoint Presentation</vt:lpstr>
      <vt:lpstr>Evaluate Zomato’s business model and discuss the value proposition using the Business Model Canvas (BMC) </vt:lpstr>
      <vt:lpstr>PowerPoint Presentation</vt:lpstr>
      <vt:lpstr>What was Zomato’s strategy for maintaining its stronghold in India? Do they need to be revisited?</vt:lpstr>
      <vt:lpstr>PowerPoint Presentation</vt:lpstr>
      <vt:lpstr>PowerPoint Presentation</vt:lpstr>
      <vt:lpstr>How do firms create and capture value abroad? What strategies should be adopted by Zomato to capture value abroad?</vt:lpstr>
      <vt:lpstr>Deployment strategies</vt:lpstr>
      <vt:lpstr>Development strategies</vt:lpstr>
      <vt:lpstr>Deepening strategies</vt:lpstr>
      <vt:lpstr>What Zomato adopted?</vt:lpstr>
      <vt:lpstr>Discuss Zomato’s target market selection process. Why do you think Zomato has chosen acquisition as a mode of entry in the foreign markets?</vt:lpstr>
      <vt:lpstr>PowerPoint Presentation</vt:lpstr>
      <vt:lpstr>PowerPoint Presentation</vt:lpstr>
      <vt:lpstr>Should the company penetrate deeper into the Indian markets or expand into foreign markets? Discuss the way forward for Zomato.</vt:lpstr>
      <vt:lpstr>Zomato’s Business Processes</vt:lpstr>
      <vt:lpstr>What else to explore?</vt:lpstr>
      <vt:lpstr>Porter’s five force analysis</vt:lpstr>
      <vt:lpstr>Potential Competitors</vt:lpstr>
      <vt:lpstr>Rivalry Among Established Companies</vt:lpstr>
      <vt:lpstr>The Bargaining Power of Buyers</vt:lpstr>
      <vt:lpstr>The Bargaining Power of Suppliers</vt:lpstr>
      <vt:lpstr>Substitute products</vt:lpstr>
      <vt:lpstr>A Sixth Force: Complementors</vt:lpstr>
      <vt:lpstr>Exploring different levels of Strategy</vt:lpstr>
      <vt:lpstr>Levels of Strategy</vt:lpstr>
      <vt:lpstr>Corporate Strategies</vt:lpstr>
      <vt:lpstr>Business Level Strategies</vt:lpstr>
      <vt:lpstr>PowerPoint Presentation</vt:lpstr>
      <vt:lpstr>ORGANIC VS. INORGANIC GROWTH </vt:lpstr>
      <vt:lpstr>PowerPoint Presentation</vt:lpstr>
      <vt:lpstr>Why so much effort?</vt:lpstr>
      <vt:lpstr>…outcome is GROWTH</vt:lpstr>
      <vt:lpstr>Happy exploration!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Strategy Management</dc:title>
  <dc:creator>pooja patnaik</dc:creator>
  <cp:lastModifiedBy>pooja patnaik</cp:lastModifiedBy>
  <cp:revision>7</cp:revision>
  <dcterms:created xsi:type="dcterms:W3CDTF">2023-03-04T11:20:39Z</dcterms:created>
  <dcterms:modified xsi:type="dcterms:W3CDTF">2023-03-05T01:10:29Z</dcterms:modified>
</cp:coreProperties>
</file>