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sldIdLst>
    <p:sldId id="272" r:id="rId6"/>
    <p:sldId id="258" r:id="rId7"/>
    <p:sldId id="261" r:id="rId8"/>
    <p:sldId id="277" r:id="rId9"/>
    <p:sldId id="278" r:id="rId10"/>
    <p:sldId id="279" r:id="rId11"/>
    <p:sldId id="280" r:id="rId12"/>
    <p:sldId id="281" r:id="rId13"/>
    <p:sldId id="282" r:id="rId14"/>
    <p:sldId id="274" r:id="rId15"/>
    <p:sldId id="271" r:id="rId16"/>
    <p:sldId id="262" r:id="rId17"/>
    <p:sldId id="275" r:id="rId18"/>
    <p:sldId id="276" r:id="rId19"/>
    <p:sldId id="283" r:id="rId20"/>
    <p:sldId id="267" r:id="rId21"/>
    <p:sldId id="268" r:id="rId22"/>
    <p:sldId id="269" r:id="rId23"/>
    <p:sldId id="270" r:id="rId24"/>
    <p:sldId id="263" r:id="rId25"/>
    <p:sldId id="26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9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481ED9-9F06-40CC-9854-EC99366BB3C6}"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AE142A09-69F9-4631-8F2E-C261B47F1647}">
      <dgm:prSet/>
      <dgm:spPr/>
      <dgm:t>
        <a:bodyPr/>
        <a:lstStyle/>
        <a:p>
          <a:r>
            <a:rPr lang="en-US"/>
            <a:t>Traditional competitive strategies, operating in the red ocean, aimed at beating the competition in an existing market. Companies tried to be better than their competitors.</a:t>
          </a:r>
        </a:p>
      </dgm:t>
    </dgm:pt>
    <dgm:pt modelId="{869C2C1B-85B6-47C8-8A2B-CA38F29E4D71}" type="parTrans" cxnId="{E1D08032-2336-4D4A-88CE-A4CB2589B10E}">
      <dgm:prSet/>
      <dgm:spPr/>
      <dgm:t>
        <a:bodyPr/>
        <a:lstStyle/>
        <a:p>
          <a:endParaRPr lang="en-US"/>
        </a:p>
      </dgm:t>
    </dgm:pt>
    <dgm:pt modelId="{330B048E-449A-4877-BF95-2E1CD2C12B52}" type="sibTrans" cxnId="{E1D08032-2336-4D4A-88CE-A4CB2589B10E}">
      <dgm:prSet/>
      <dgm:spPr/>
      <dgm:t>
        <a:bodyPr/>
        <a:lstStyle/>
        <a:p>
          <a:endParaRPr lang="en-US"/>
        </a:p>
      </dgm:t>
    </dgm:pt>
    <dgm:pt modelId="{A259D26C-A259-4D6B-888C-20DC2A60FD4F}">
      <dgm:prSet/>
      <dgm:spPr/>
      <dgm:t>
        <a:bodyPr/>
        <a:lstStyle/>
        <a:p>
          <a:r>
            <a:rPr lang="en-US"/>
            <a:t>The blue ocean strategy, by contrast, focuses on the uncontested market by offering a product or service that is unique in a market space where there is no competitor, thus making competition irrelevant.</a:t>
          </a:r>
        </a:p>
      </dgm:t>
    </dgm:pt>
    <dgm:pt modelId="{3AF36A71-31EB-451E-9EEC-86F639B2AF04}" type="parTrans" cxnId="{ED6E3A7A-6A25-46CD-A773-4FEEE5AC0FA2}">
      <dgm:prSet/>
      <dgm:spPr/>
      <dgm:t>
        <a:bodyPr/>
        <a:lstStyle/>
        <a:p>
          <a:endParaRPr lang="en-US"/>
        </a:p>
      </dgm:t>
    </dgm:pt>
    <dgm:pt modelId="{52E71DDC-1AAD-459A-90DB-EFC67D823247}" type="sibTrans" cxnId="{ED6E3A7A-6A25-46CD-A773-4FEEE5AC0FA2}">
      <dgm:prSet/>
      <dgm:spPr/>
      <dgm:t>
        <a:bodyPr/>
        <a:lstStyle/>
        <a:p>
          <a:endParaRPr lang="en-US"/>
        </a:p>
      </dgm:t>
    </dgm:pt>
    <dgm:pt modelId="{6D1E3D3C-C5C7-4D37-803F-CAABCCFF5261}" type="pres">
      <dgm:prSet presAssocID="{1A481ED9-9F06-40CC-9854-EC99366BB3C6}" presName="root" presStyleCnt="0">
        <dgm:presLayoutVars>
          <dgm:dir/>
          <dgm:resizeHandles val="exact"/>
        </dgm:presLayoutVars>
      </dgm:prSet>
      <dgm:spPr/>
    </dgm:pt>
    <dgm:pt modelId="{CDB849AC-242F-4C35-8D60-EDE5BD0B58B8}" type="pres">
      <dgm:prSet presAssocID="{AE142A09-69F9-4631-8F2E-C261B47F1647}" presName="compNode" presStyleCnt="0"/>
      <dgm:spPr/>
    </dgm:pt>
    <dgm:pt modelId="{CE85FCF7-9F9F-47D9-B07C-F583F498D1D8}" type="pres">
      <dgm:prSet presAssocID="{AE142A09-69F9-4631-8F2E-C261B47F1647}" presName="bgRect" presStyleLbl="bgShp" presStyleIdx="0" presStyleCnt="2"/>
      <dgm:spPr/>
    </dgm:pt>
    <dgm:pt modelId="{8E0A537F-1433-4355-98B0-ABB34E651597}" type="pres">
      <dgm:prSet presAssocID="{AE142A09-69F9-4631-8F2E-C261B47F164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nfluencer"/>
        </a:ext>
      </dgm:extLst>
    </dgm:pt>
    <dgm:pt modelId="{AAEB8F07-5E6C-4FE9-9DF1-AF3B0583508D}" type="pres">
      <dgm:prSet presAssocID="{AE142A09-69F9-4631-8F2E-C261B47F1647}" presName="spaceRect" presStyleCnt="0"/>
      <dgm:spPr/>
    </dgm:pt>
    <dgm:pt modelId="{EF7CD178-3B3B-49A5-B98E-310B12DF196B}" type="pres">
      <dgm:prSet presAssocID="{AE142A09-69F9-4631-8F2E-C261B47F1647}" presName="parTx" presStyleLbl="revTx" presStyleIdx="0" presStyleCnt="2">
        <dgm:presLayoutVars>
          <dgm:chMax val="0"/>
          <dgm:chPref val="0"/>
        </dgm:presLayoutVars>
      </dgm:prSet>
      <dgm:spPr/>
    </dgm:pt>
    <dgm:pt modelId="{A8036388-87EA-47AB-A04B-E0531AB020DA}" type="pres">
      <dgm:prSet presAssocID="{330B048E-449A-4877-BF95-2E1CD2C12B52}" presName="sibTrans" presStyleCnt="0"/>
      <dgm:spPr/>
    </dgm:pt>
    <dgm:pt modelId="{E95A0A7D-E982-4FB6-AAA9-E01FFC9A5929}" type="pres">
      <dgm:prSet presAssocID="{A259D26C-A259-4D6B-888C-20DC2A60FD4F}" presName="compNode" presStyleCnt="0"/>
      <dgm:spPr/>
    </dgm:pt>
    <dgm:pt modelId="{DFF444B6-C976-4E97-A512-2C45BED31D70}" type="pres">
      <dgm:prSet presAssocID="{A259D26C-A259-4D6B-888C-20DC2A60FD4F}" presName="bgRect" presStyleLbl="bgShp" presStyleIdx="1" presStyleCnt="2"/>
      <dgm:spPr/>
    </dgm:pt>
    <dgm:pt modelId="{E12187A4-B8E0-4596-A9C5-27AEE3F215D7}" type="pres">
      <dgm:prSet presAssocID="{A259D26C-A259-4D6B-888C-20DC2A60FD4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ug boat"/>
        </a:ext>
      </dgm:extLst>
    </dgm:pt>
    <dgm:pt modelId="{D88B1780-B8E8-4E6E-8FEA-22C98888BEB3}" type="pres">
      <dgm:prSet presAssocID="{A259D26C-A259-4D6B-888C-20DC2A60FD4F}" presName="spaceRect" presStyleCnt="0"/>
      <dgm:spPr/>
    </dgm:pt>
    <dgm:pt modelId="{B0AF52FB-4EEB-4813-B188-E83247EACF1F}" type="pres">
      <dgm:prSet presAssocID="{A259D26C-A259-4D6B-888C-20DC2A60FD4F}" presName="parTx" presStyleLbl="revTx" presStyleIdx="1" presStyleCnt="2">
        <dgm:presLayoutVars>
          <dgm:chMax val="0"/>
          <dgm:chPref val="0"/>
        </dgm:presLayoutVars>
      </dgm:prSet>
      <dgm:spPr/>
    </dgm:pt>
  </dgm:ptLst>
  <dgm:cxnLst>
    <dgm:cxn modelId="{E1D08032-2336-4D4A-88CE-A4CB2589B10E}" srcId="{1A481ED9-9F06-40CC-9854-EC99366BB3C6}" destId="{AE142A09-69F9-4631-8F2E-C261B47F1647}" srcOrd="0" destOrd="0" parTransId="{869C2C1B-85B6-47C8-8A2B-CA38F29E4D71}" sibTransId="{330B048E-449A-4877-BF95-2E1CD2C12B52}"/>
    <dgm:cxn modelId="{ED6E3A7A-6A25-46CD-A773-4FEEE5AC0FA2}" srcId="{1A481ED9-9F06-40CC-9854-EC99366BB3C6}" destId="{A259D26C-A259-4D6B-888C-20DC2A60FD4F}" srcOrd="1" destOrd="0" parTransId="{3AF36A71-31EB-451E-9EEC-86F639B2AF04}" sibTransId="{52E71DDC-1AAD-459A-90DB-EFC67D823247}"/>
    <dgm:cxn modelId="{466B4492-E1D9-42BD-BF58-B6557C3A65F6}" type="presOf" srcId="{AE142A09-69F9-4631-8F2E-C261B47F1647}" destId="{EF7CD178-3B3B-49A5-B98E-310B12DF196B}" srcOrd="0" destOrd="0" presId="urn:microsoft.com/office/officeart/2018/2/layout/IconVerticalSolidList"/>
    <dgm:cxn modelId="{854CE593-AFA6-4528-84E9-E92B4C016AFA}" type="presOf" srcId="{1A481ED9-9F06-40CC-9854-EC99366BB3C6}" destId="{6D1E3D3C-C5C7-4D37-803F-CAABCCFF5261}" srcOrd="0" destOrd="0" presId="urn:microsoft.com/office/officeart/2018/2/layout/IconVerticalSolidList"/>
    <dgm:cxn modelId="{A12D97BE-4A30-433B-83B7-E6A389180B42}" type="presOf" srcId="{A259D26C-A259-4D6B-888C-20DC2A60FD4F}" destId="{B0AF52FB-4EEB-4813-B188-E83247EACF1F}" srcOrd="0" destOrd="0" presId="urn:microsoft.com/office/officeart/2018/2/layout/IconVerticalSolidList"/>
    <dgm:cxn modelId="{BC0FD2BD-D865-480D-9D6F-E0C50A7C51FD}" type="presParOf" srcId="{6D1E3D3C-C5C7-4D37-803F-CAABCCFF5261}" destId="{CDB849AC-242F-4C35-8D60-EDE5BD0B58B8}" srcOrd="0" destOrd="0" presId="urn:microsoft.com/office/officeart/2018/2/layout/IconVerticalSolidList"/>
    <dgm:cxn modelId="{3E029BA2-47FB-4ADC-9392-48DEAE06A5CF}" type="presParOf" srcId="{CDB849AC-242F-4C35-8D60-EDE5BD0B58B8}" destId="{CE85FCF7-9F9F-47D9-B07C-F583F498D1D8}" srcOrd="0" destOrd="0" presId="urn:microsoft.com/office/officeart/2018/2/layout/IconVerticalSolidList"/>
    <dgm:cxn modelId="{B0294698-5ADB-4BD6-A888-69FC067F64E9}" type="presParOf" srcId="{CDB849AC-242F-4C35-8D60-EDE5BD0B58B8}" destId="{8E0A537F-1433-4355-98B0-ABB34E651597}" srcOrd="1" destOrd="0" presId="urn:microsoft.com/office/officeart/2018/2/layout/IconVerticalSolidList"/>
    <dgm:cxn modelId="{6DFA3C5F-9D6D-4C64-99E0-7C35EAFDB126}" type="presParOf" srcId="{CDB849AC-242F-4C35-8D60-EDE5BD0B58B8}" destId="{AAEB8F07-5E6C-4FE9-9DF1-AF3B0583508D}" srcOrd="2" destOrd="0" presId="urn:microsoft.com/office/officeart/2018/2/layout/IconVerticalSolidList"/>
    <dgm:cxn modelId="{38138BD7-2018-4968-AED4-38BC1F66E65D}" type="presParOf" srcId="{CDB849AC-242F-4C35-8D60-EDE5BD0B58B8}" destId="{EF7CD178-3B3B-49A5-B98E-310B12DF196B}" srcOrd="3" destOrd="0" presId="urn:microsoft.com/office/officeart/2018/2/layout/IconVerticalSolidList"/>
    <dgm:cxn modelId="{17AFC2E3-B103-4B48-ABF2-5272F3757B55}" type="presParOf" srcId="{6D1E3D3C-C5C7-4D37-803F-CAABCCFF5261}" destId="{A8036388-87EA-47AB-A04B-E0531AB020DA}" srcOrd="1" destOrd="0" presId="urn:microsoft.com/office/officeart/2018/2/layout/IconVerticalSolidList"/>
    <dgm:cxn modelId="{3283E79C-788D-4EF2-8208-EC292E873ED2}" type="presParOf" srcId="{6D1E3D3C-C5C7-4D37-803F-CAABCCFF5261}" destId="{E95A0A7D-E982-4FB6-AAA9-E01FFC9A5929}" srcOrd="2" destOrd="0" presId="urn:microsoft.com/office/officeart/2018/2/layout/IconVerticalSolidList"/>
    <dgm:cxn modelId="{7CB84AFF-6302-415C-AFD9-C62BAB1384FD}" type="presParOf" srcId="{E95A0A7D-E982-4FB6-AAA9-E01FFC9A5929}" destId="{DFF444B6-C976-4E97-A512-2C45BED31D70}" srcOrd="0" destOrd="0" presId="urn:microsoft.com/office/officeart/2018/2/layout/IconVerticalSolidList"/>
    <dgm:cxn modelId="{9D7DF92F-2644-4ADA-8C18-823602AFC3F1}" type="presParOf" srcId="{E95A0A7D-E982-4FB6-AAA9-E01FFC9A5929}" destId="{E12187A4-B8E0-4596-A9C5-27AEE3F215D7}" srcOrd="1" destOrd="0" presId="urn:microsoft.com/office/officeart/2018/2/layout/IconVerticalSolidList"/>
    <dgm:cxn modelId="{A4123CD0-1CDF-4F4C-931F-F38AB7E37062}" type="presParOf" srcId="{E95A0A7D-E982-4FB6-AAA9-E01FFC9A5929}" destId="{D88B1780-B8E8-4E6E-8FEA-22C98888BEB3}" srcOrd="2" destOrd="0" presId="urn:microsoft.com/office/officeart/2018/2/layout/IconVerticalSolidList"/>
    <dgm:cxn modelId="{383EF129-782A-46DA-ACF1-90726796F185}" type="presParOf" srcId="{E95A0A7D-E982-4FB6-AAA9-E01FFC9A5929}" destId="{B0AF52FB-4EEB-4813-B188-E83247EACF1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C00152-B945-47B6-84C2-CD9C4F28F1E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2D20F5-1726-4D74-9D98-FFD1F6415A1A}">
      <dgm:prSet/>
      <dgm:spPr/>
      <dgm:t>
        <a:bodyPr/>
        <a:lstStyle/>
        <a:p>
          <a:r>
            <a:rPr lang="en-US"/>
            <a:t>Industry Analysis</a:t>
          </a:r>
        </a:p>
      </dgm:t>
    </dgm:pt>
    <dgm:pt modelId="{F53433F3-9E3F-4528-9A67-19E6E62EC34A}" type="parTrans" cxnId="{B2F29422-5030-407E-A2C3-CAC89794AD5D}">
      <dgm:prSet/>
      <dgm:spPr/>
      <dgm:t>
        <a:bodyPr/>
        <a:lstStyle/>
        <a:p>
          <a:endParaRPr lang="en-US"/>
        </a:p>
      </dgm:t>
    </dgm:pt>
    <dgm:pt modelId="{509B43ED-8DD9-4C8C-A10F-02F734D2FFD6}" type="sibTrans" cxnId="{B2F29422-5030-407E-A2C3-CAC89794AD5D}">
      <dgm:prSet/>
      <dgm:spPr/>
      <dgm:t>
        <a:bodyPr/>
        <a:lstStyle/>
        <a:p>
          <a:endParaRPr lang="en-US"/>
        </a:p>
      </dgm:t>
    </dgm:pt>
    <dgm:pt modelId="{6C744352-23B8-43B9-8099-FD7568F9C806}">
      <dgm:prSet/>
      <dgm:spPr/>
      <dgm:t>
        <a:bodyPr/>
        <a:lstStyle/>
        <a:p>
          <a:r>
            <a:rPr lang="en-US"/>
            <a:t>Overall Cost Leadership Strategy</a:t>
          </a:r>
        </a:p>
      </dgm:t>
    </dgm:pt>
    <dgm:pt modelId="{C77EFD0B-F0D5-4526-8D24-610BBD410871}" type="parTrans" cxnId="{90496F56-DAE4-4F5A-8228-10224266FBCE}">
      <dgm:prSet/>
      <dgm:spPr/>
      <dgm:t>
        <a:bodyPr/>
        <a:lstStyle/>
        <a:p>
          <a:endParaRPr lang="en-US"/>
        </a:p>
      </dgm:t>
    </dgm:pt>
    <dgm:pt modelId="{AA6CE1C2-B4CD-49FA-9405-6E12F73922C7}" type="sibTrans" cxnId="{90496F56-DAE4-4F5A-8228-10224266FBCE}">
      <dgm:prSet/>
      <dgm:spPr/>
      <dgm:t>
        <a:bodyPr/>
        <a:lstStyle/>
        <a:p>
          <a:endParaRPr lang="en-US"/>
        </a:p>
      </dgm:t>
    </dgm:pt>
    <dgm:pt modelId="{5F002534-236A-449F-9F4C-00D731073C7B}">
      <dgm:prSet/>
      <dgm:spPr/>
      <dgm:t>
        <a:bodyPr/>
        <a:lstStyle/>
        <a:p>
          <a:r>
            <a:rPr lang="en-US"/>
            <a:t>Differentiation Strategy</a:t>
          </a:r>
        </a:p>
      </dgm:t>
    </dgm:pt>
    <dgm:pt modelId="{82DE0F03-6883-4FE7-945F-BF9855FB1DDD}" type="parTrans" cxnId="{014DE5BE-35D2-410F-88C3-AA4EEB080104}">
      <dgm:prSet/>
      <dgm:spPr/>
      <dgm:t>
        <a:bodyPr/>
        <a:lstStyle/>
        <a:p>
          <a:endParaRPr lang="en-US"/>
        </a:p>
      </dgm:t>
    </dgm:pt>
    <dgm:pt modelId="{DE57E902-294F-437D-949F-E61B82DD5B93}" type="sibTrans" cxnId="{014DE5BE-35D2-410F-88C3-AA4EEB080104}">
      <dgm:prSet/>
      <dgm:spPr/>
      <dgm:t>
        <a:bodyPr/>
        <a:lstStyle/>
        <a:p>
          <a:endParaRPr lang="en-US"/>
        </a:p>
      </dgm:t>
    </dgm:pt>
    <dgm:pt modelId="{7676546A-B7F8-4867-A600-C6904A566D2D}">
      <dgm:prSet/>
      <dgm:spPr/>
      <dgm:t>
        <a:bodyPr/>
        <a:lstStyle/>
        <a:p>
          <a:r>
            <a:rPr lang="en-US"/>
            <a:t>Focused Strategy</a:t>
          </a:r>
        </a:p>
      </dgm:t>
    </dgm:pt>
    <dgm:pt modelId="{58D55CFC-0EB2-4735-B6AE-6DD346727C72}" type="parTrans" cxnId="{EEDF135B-EA6A-44AB-A3E8-830B39672934}">
      <dgm:prSet/>
      <dgm:spPr/>
      <dgm:t>
        <a:bodyPr/>
        <a:lstStyle/>
        <a:p>
          <a:endParaRPr lang="en-US"/>
        </a:p>
      </dgm:t>
    </dgm:pt>
    <dgm:pt modelId="{573BB752-AAAC-4241-B01D-16241775C471}" type="sibTrans" cxnId="{EEDF135B-EA6A-44AB-A3E8-830B39672934}">
      <dgm:prSet/>
      <dgm:spPr/>
      <dgm:t>
        <a:bodyPr/>
        <a:lstStyle/>
        <a:p>
          <a:endParaRPr lang="en-US"/>
        </a:p>
      </dgm:t>
    </dgm:pt>
    <dgm:pt modelId="{80BE7A9B-DBA6-4745-8B48-B59BA9E44479}" type="pres">
      <dgm:prSet presAssocID="{44C00152-B945-47B6-84C2-CD9C4F28F1E1}" presName="root" presStyleCnt="0">
        <dgm:presLayoutVars>
          <dgm:dir/>
          <dgm:resizeHandles val="exact"/>
        </dgm:presLayoutVars>
      </dgm:prSet>
      <dgm:spPr/>
    </dgm:pt>
    <dgm:pt modelId="{858EE8CB-19F2-42AE-827C-AF5B86A1AA19}" type="pres">
      <dgm:prSet presAssocID="{262D20F5-1726-4D74-9D98-FFD1F6415A1A}" presName="compNode" presStyleCnt="0"/>
      <dgm:spPr/>
    </dgm:pt>
    <dgm:pt modelId="{20A09F6D-68B6-4842-A923-20BEDA3E5975}" type="pres">
      <dgm:prSet presAssocID="{262D20F5-1726-4D74-9D98-FFD1F6415A1A}" presName="bgRect" presStyleLbl="bgShp" presStyleIdx="0" presStyleCnt="4"/>
      <dgm:spPr/>
    </dgm:pt>
    <dgm:pt modelId="{F5993F01-2F20-45AF-B1B1-D45679F587D0}" type="pres">
      <dgm:prSet presAssocID="{262D20F5-1726-4D74-9D98-FFD1F6415A1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nufacturing"/>
        </a:ext>
      </dgm:extLst>
    </dgm:pt>
    <dgm:pt modelId="{329E0892-43BC-4FAA-932A-E8DDC12E9702}" type="pres">
      <dgm:prSet presAssocID="{262D20F5-1726-4D74-9D98-FFD1F6415A1A}" presName="spaceRect" presStyleCnt="0"/>
      <dgm:spPr/>
    </dgm:pt>
    <dgm:pt modelId="{D8ED81D9-7BF8-454F-BD98-B9F8240CC630}" type="pres">
      <dgm:prSet presAssocID="{262D20F5-1726-4D74-9D98-FFD1F6415A1A}" presName="parTx" presStyleLbl="revTx" presStyleIdx="0" presStyleCnt="4">
        <dgm:presLayoutVars>
          <dgm:chMax val="0"/>
          <dgm:chPref val="0"/>
        </dgm:presLayoutVars>
      </dgm:prSet>
      <dgm:spPr/>
    </dgm:pt>
    <dgm:pt modelId="{3E3C5AA5-3705-4FE0-A8AE-49884A931F89}" type="pres">
      <dgm:prSet presAssocID="{509B43ED-8DD9-4C8C-A10F-02F734D2FFD6}" presName="sibTrans" presStyleCnt="0"/>
      <dgm:spPr/>
    </dgm:pt>
    <dgm:pt modelId="{71968091-CD42-4D26-802A-BBF4F4B5FB69}" type="pres">
      <dgm:prSet presAssocID="{6C744352-23B8-43B9-8099-FD7568F9C806}" presName="compNode" presStyleCnt="0"/>
      <dgm:spPr/>
    </dgm:pt>
    <dgm:pt modelId="{B7544214-C628-44B7-BDFE-661E25B6C2CC}" type="pres">
      <dgm:prSet presAssocID="{6C744352-23B8-43B9-8099-FD7568F9C806}" presName="bgRect" presStyleLbl="bgShp" presStyleIdx="1" presStyleCnt="4"/>
      <dgm:spPr/>
    </dgm:pt>
    <dgm:pt modelId="{4B17A889-FC89-4567-8C17-B1C126E5DEA6}" type="pres">
      <dgm:prSet presAssocID="{6C744352-23B8-43B9-8099-FD7568F9C80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orkforce Management"/>
        </a:ext>
      </dgm:extLst>
    </dgm:pt>
    <dgm:pt modelId="{AAC26366-3A64-4B1C-8B4B-2AF63FCDFCF7}" type="pres">
      <dgm:prSet presAssocID="{6C744352-23B8-43B9-8099-FD7568F9C806}" presName="spaceRect" presStyleCnt="0"/>
      <dgm:spPr/>
    </dgm:pt>
    <dgm:pt modelId="{349CA319-F802-4F6A-A931-6C6AC7DDF983}" type="pres">
      <dgm:prSet presAssocID="{6C744352-23B8-43B9-8099-FD7568F9C806}" presName="parTx" presStyleLbl="revTx" presStyleIdx="1" presStyleCnt="4">
        <dgm:presLayoutVars>
          <dgm:chMax val="0"/>
          <dgm:chPref val="0"/>
        </dgm:presLayoutVars>
      </dgm:prSet>
      <dgm:spPr/>
    </dgm:pt>
    <dgm:pt modelId="{5951F1B6-2565-4C3F-9BAD-706BD934FBEA}" type="pres">
      <dgm:prSet presAssocID="{AA6CE1C2-B4CD-49FA-9405-6E12F73922C7}" presName="sibTrans" presStyleCnt="0"/>
      <dgm:spPr/>
    </dgm:pt>
    <dgm:pt modelId="{F049E29A-AFC4-4FDC-84D3-4B36E2CCD717}" type="pres">
      <dgm:prSet presAssocID="{5F002534-236A-449F-9F4C-00D731073C7B}" presName="compNode" presStyleCnt="0"/>
      <dgm:spPr/>
    </dgm:pt>
    <dgm:pt modelId="{5219CFC1-DBA0-4A71-A881-0A8226A79806}" type="pres">
      <dgm:prSet presAssocID="{5F002534-236A-449F-9F4C-00D731073C7B}" presName="bgRect" presStyleLbl="bgShp" presStyleIdx="2" presStyleCnt="4"/>
      <dgm:spPr/>
    </dgm:pt>
    <dgm:pt modelId="{37239E85-49E0-4102-9FFC-91B39E62B5AB}" type="pres">
      <dgm:prSet presAssocID="{5F002534-236A-449F-9F4C-00D731073C7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uzzle"/>
        </a:ext>
      </dgm:extLst>
    </dgm:pt>
    <dgm:pt modelId="{C8939647-6930-4619-9015-5DADB2070F81}" type="pres">
      <dgm:prSet presAssocID="{5F002534-236A-449F-9F4C-00D731073C7B}" presName="spaceRect" presStyleCnt="0"/>
      <dgm:spPr/>
    </dgm:pt>
    <dgm:pt modelId="{984A1803-7A38-4F99-9889-85DD033D7BC6}" type="pres">
      <dgm:prSet presAssocID="{5F002534-236A-449F-9F4C-00D731073C7B}" presName="parTx" presStyleLbl="revTx" presStyleIdx="2" presStyleCnt="4">
        <dgm:presLayoutVars>
          <dgm:chMax val="0"/>
          <dgm:chPref val="0"/>
        </dgm:presLayoutVars>
      </dgm:prSet>
      <dgm:spPr/>
    </dgm:pt>
    <dgm:pt modelId="{914360DA-1B43-4151-959A-8EB69B18E1EC}" type="pres">
      <dgm:prSet presAssocID="{DE57E902-294F-437D-949F-E61B82DD5B93}" presName="sibTrans" presStyleCnt="0"/>
      <dgm:spPr/>
    </dgm:pt>
    <dgm:pt modelId="{9F02D608-53B7-4AAF-A5DE-46EE5A25B654}" type="pres">
      <dgm:prSet presAssocID="{7676546A-B7F8-4867-A600-C6904A566D2D}" presName="compNode" presStyleCnt="0"/>
      <dgm:spPr/>
    </dgm:pt>
    <dgm:pt modelId="{6F0A7E2F-9C5F-406D-ABD8-F22C2F2DE878}" type="pres">
      <dgm:prSet presAssocID="{7676546A-B7F8-4867-A600-C6904A566D2D}" presName="bgRect" presStyleLbl="bgShp" presStyleIdx="3" presStyleCnt="4"/>
      <dgm:spPr/>
    </dgm:pt>
    <dgm:pt modelId="{6D14ADB9-B1D5-43FC-90FC-CC1C4998581D}" type="pres">
      <dgm:prSet presAssocID="{7676546A-B7F8-4867-A600-C6904A566D2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nboarding"/>
        </a:ext>
      </dgm:extLst>
    </dgm:pt>
    <dgm:pt modelId="{B7F800D5-0959-4AAF-9589-E893378A6BC2}" type="pres">
      <dgm:prSet presAssocID="{7676546A-B7F8-4867-A600-C6904A566D2D}" presName="spaceRect" presStyleCnt="0"/>
      <dgm:spPr/>
    </dgm:pt>
    <dgm:pt modelId="{A1AE68A1-367C-4ACD-B898-2846D8C89E5B}" type="pres">
      <dgm:prSet presAssocID="{7676546A-B7F8-4867-A600-C6904A566D2D}" presName="parTx" presStyleLbl="revTx" presStyleIdx="3" presStyleCnt="4">
        <dgm:presLayoutVars>
          <dgm:chMax val="0"/>
          <dgm:chPref val="0"/>
        </dgm:presLayoutVars>
      </dgm:prSet>
      <dgm:spPr/>
    </dgm:pt>
  </dgm:ptLst>
  <dgm:cxnLst>
    <dgm:cxn modelId="{80510A03-CDA2-45FA-87EF-3CB8937E40AB}" type="presOf" srcId="{7676546A-B7F8-4867-A600-C6904A566D2D}" destId="{A1AE68A1-367C-4ACD-B898-2846D8C89E5B}" srcOrd="0" destOrd="0" presId="urn:microsoft.com/office/officeart/2018/2/layout/IconVerticalSolidList"/>
    <dgm:cxn modelId="{B2F29422-5030-407E-A2C3-CAC89794AD5D}" srcId="{44C00152-B945-47B6-84C2-CD9C4F28F1E1}" destId="{262D20F5-1726-4D74-9D98-FFD1F6415A1A}" srcOrd="0" destOrd="0" parTransId="{F53433F3-9E3F-4528-9A67-19E6E62EC34A}" sibTransId="{509B43ED-8DD9-4C8C-A10F-02F734D2FFD6}"/>
    <dgm:cxn modelId="{EEDF135B-EA6A-44AB-A3E8-830B39672934}" srcId="{44C00152-B945-47B6-84C2-CD9C4F28F1E1}" destId="{7676546A-B7F8-4867-A600-C6904A566D2D}" srcOrd="3" destOrd="0" parTransId="{58D55CFC-0EB2-4735-B6AE-6DD346727C72}" sibTransId="{573BB752-AAAC-4241-B01D-16241775C471}"/>
    <dgm:cxn modelId="{90496F56-DAE4-4F5A-8228-10224266FBCE}" srcId="{44C00152-B945-47B6-84C2-CD9C4F28F1E1}" destId="{6C744352-23B8-43B9-8099-FD7568F9C806}" srcOrd="1" destOrd="0" parTransId="{C77EFD0B-F0D5-4526-8D24-610BBD410871}" sibTransId="{AA6CE1C2-B4CD-49FA-9405-6E12F73922C7}"/>
    <dgm:cxn modelId="{4CCA4378-492D-4F87-9596-756FE1079CD9}" type="presOf" srcId="{5F002534-236A-449F-9F4C-00D731073C7B}" destId="{984A1803-7A38-4F99-9889-85DD033D7BC6}" srcOrd="0" destOrd="0" presId="urn:microsoft.com/office/officeart/2018/2/layout/IconVerticalSolidList"/>
    <dgm:cxn modelId="{A0D20896-C7AB-4138-AE81-8B7FD8162A4E}" type="presOf" srcId="{6C744352-23B8-43B9-8099-FD7568F9C806}" destId="{349CA319-F802-4F6A-A931-6C6AC7DDF983}" srcOrd="0" destOrd="0" presId="urn:microsoft.com/office/officeart/2018/2/layout/IconVerticalSolidList"/>
    <dgm:cxn modelId="{6A382CAA-EE67-4637-90AF-2E5E75E5D522}" type="presOf" srcId="{262D20F5-1726-4D74-9D98-FFD1F6415A1A}" destId="{D8ED81D9-7BF8-454F-BD98-B9F8240CC630}" srcOrd="0" destOrd="0" presId="urn:microsoft.com/office/officeart/2018/2/layout/IconVerticalSolidList"/>
    <dgm:cxn modelId="{014DE5BE-35D2-410F-88C3-AA4EEB080104}" srcId="{44C00152-B945-47B6-84C2-CD9C4F28F1E1}" destId="{5F002534-236A-449F-9F4C-00D731073C7B}" srcOrd="2" destOrd="0" parTransId="{82DE0F03-6883-4FE7-945F-BF9855FB1DDD}" sibTransId="{DE57E902-294F-437D-949F-E61B82DD5B93}"/>
    <dgm:cxn modelId="{5EB9CAD1-D271-47EA-B408-D9562107129A}" type="presOf" srcId="{44C00152-B945-47B6-84C2-CD9C4F28F1E1}" destId="{80BE7A9B-DBA6-4745-8B48-B59BA9E44479}" srcOrd="0" destOrd="0" presId="urn:microsoft.com/office/officeart/2018/2/layout/IconVerticalSolidList"/>
    <dgm:cxn modelId="{025D7825-9C6D-4944-8577-5F9084A2EE68}" type="presParOf" srcId="{80BE7A9B-DBA6-4745-8B48-B59BA9E44479}" destId="{858EE8CB-19F2-42AE-827C-AF5B86A1AA19}" srcOrd="0" destOrd="0" presId="urn:microsoft.com/office/officeart/2018/2/layout/IconVerticalSolidList"/>
    <dgm:cxn modelId="{6157EFAD-2E29-4DC2-AA43-223E4D7E118B}" type="presParOf" srcId="{858EE8CB-19F2-42AE-827C-AF5B86A1AA19}" destId="{20A09F6D-68B6-4842-A923-20BEDA3E5975}" srcOrd="0" destOrd="0" presId="urn:microsoft.com/office/officeart/2018/2/layout/IconVerticalSolidList"/>
    <dgm:cxn modelId="{88285C1A-B7F7-4631-90F8-63B5C6000989}" type="presParOf" srcId="{858EE8CB-19F2-42AE-827C-AF5B86A1AA19}" destId="{F5993F01-2F20-45AF-B1B1-D45679F587D0}" srcOrd="1" destOrd="0" presId="urn:microsoft.com/office/officeart/2018/2/layout/IconVerticalSolidList"/>
    <dgm:cxn modelId="{FFA1ACDC-6ADE-414C-BCC6-D43E2BF00104}" type="presParOf" srcId="{858EE8CB-19F2-42AE-827C-AF5B86A1AA19}" destId="{329E0892-43BC-4FAA-932A-E8DDC12E9702}" srcOrd="2" destOrd="0" presId="urn:microsoft.com/office/officeart/2018/2/layout/IconVerticalSolidList"/>
    <dgm:cxn modelId="{A6FA7FFD-3C62-42C6-8C4B-DCFD0571F9B5}" type="presParOf" srcId="{858EE8CB-19F2-42AE-827C-AF5B86A1AA19}" destId="{D8ED81D9-7BF8-454F-BD98-B9F8240CC630}" srcOrd="3" destOrd="0" presId="urn:microsoft.com/office/officeart/2018/2/layout/IconVerticalSolidList"/>
    <dgm:cxn modelId="{D02F7CD2-F88D-4673-BCC4-DB9DEF58B3E7}" type="presParOf" srcId="{80BE7A9B-DBA6-4745-8B48-B59BA9E44479}" destId="{3E3C5AA5-3705-4FE0-A8AE-49884A931F89}" srcOrd="1" destOrd="0" presId="urn:microsoft.com/office/officeart/2018/2/layout/IconVerticalSolidList"/>
    <dgm:cxn modelId="{6B5C9BD5-15FC-4A8B-8045-FE2AD7990738}" type="presParOf" srcId="{80BE7A9B-DBA6-4745-8B48-B59BA9E44479}" destId="{71968091-CD42-4D26-802A-BBF4F4B5FB69}" srcOrd="2" destOrd="0" presId="urn:microsoft.com/office/officeart/2018/2/layout/IconVerticalSolidList"/>
    <dgm:cxn modelId="{5DD08BC1-5FED-4694-9B80-36EF57536A33}" type="presParOf" srcId="{71968091-CD42-4D26-802A-BBF4F4B5FB69}" destId="{B7544214-C628-44B7-BDFE-661E25B6C2CC}" srcOrd="0" destOrd="0" presId="urn:microsoft.com/office/officeart/2018/2/layout/IconVerticalSolidList"/>
    <dgm:cxn modelId="{5B76C1E6-3520-4017-8097-CA66D5D5C19E}" type="presParOf" srcId="{71968091-CD42-4D26-802A-BBF4F4B5FB69}" destId="{4B17A889-FC89-4567-8C17-B1C126E5DEA6}" srcOrd="1" destOrd="0" presId="urn:microsoft.com/office/officeart/2018/2/layout/IconVerticalSolidList"/>
    <dgm:cxn modelId="{414AE8D2-766A-4850-939D-D23E0AA6DD32}" type="presParOf" srcId="{71968091-CD42-4D26-802A-BBF4F4B5FB69}" destId="{AAC26366-3A64-4B1C-8B4B-2AF63FCDFCF7}" srcOrd="2" destOrd="0" presId="urn:microsoft.com/office/officeart/2018/2/layout/IconVerticalSolidList"/>
    <dgm:cxn modelId="{323E71F6-5680-4A50-B03C-0AFFBD2E237B}" type="presParOf" srcId="{71968091-CD42-4D26-802A-BBF4F4B5FB69}" destId="{349CA319-F802-4F6A-A931-6C6AC7DDF983}" srcOrd="3" destOrd="0" presId="urn:microsoft.com/office/officeart/2018/2/layout/IconVerticalSolidList"/>
    <dgm:cxn modelId="{1AA50849-F74D-4201-B3B3-4ADDF7E02671}" type="presParOf" srcId="{80BE7A9B-DBA6-4745-8B48-B59BA9E44479}" destId="{5951F1B6-2565-4C3F-9BAD-706BD934FBEA}" srcOrd="3" destOrd="0" presId="urn:microsoft.com/office/officeart/2018/2/layout/IconVerticalSolidList"/>
    <dgm:cxn modelId="{F402CB81-9379-4739-B084-E52F6808C5B4}" type="presParOf" srcId="{80BE7A9B-DBA6-4745-8B48-B59BA9E44479}" destId="{F049E29A-AFC4-4FDC-84D3-4B36E2CCD717}" srcOrd="4" destOrd="0" presId="urn:microsoft.com/office/officeart/2018/2/layout/IconVerticalSolidList"/>
    <dgm:cxn modelId="{C7E19F10-F17C-491B-9C63-00D116A2AF70}" type="presParOf" srcId="{F049E29A-AFC4-4FDC-84D3-4B36E2CCD717}" destId="{5219CFC1-DBA0-4A71-A881-0A8226A79806}" srcOrd="0" destOrd="0" presId="urn:microsoft.com/office/officeart/2018/2/layout/IconVerticalSolidList"/>
    <dgm:cxn modelId="{BCCFCA76-4422-4C2C-9A1D-A154D3B7418E}" type="presParOf" srcId="{F049E29A-AFC4-4FDC-84D3-4B36E2CCD717}" destId="{37239E85-49E0-4102-9FFC-91B39E62B5AB}" srcOrd="1" destOrd="0" presId="urn:microsoft.com/office/officeart/2018/2/layout/IconVerticalSolidList"/>
    <dgm:cxn modelId="{512C3717-2416-4FB5-BC35-F5A6E89A5E69}" type="presParOf" srcId="{F049E29A-AFC4-4FDC-84D3-4B36E2CCD717}" destId="{C8939647-6930-4619-9015-5DADB2070F81}" srcOrd="2" destOrd="0" presId="urn:microsoft.com/office/officeart/2018/2/layout/IconVerticalSolidList"/>
    <dgm:cxn modelId="{694C914D-7A56-4259-B23C-706750330FED}" type="presParOf" srcId="{F049E29A-AFC4-4FDC-84D3-4B36E2CCD717}" destId="{984A1803-7A38-4F99-9889-85DD033D7BC6}" srcOrd="3" destOrd="0" presId="urn:microsoft.com/office/officeart/2018/2/layout/IconVerticalSolidList"/>
    <dgm:cxn modelId="{80F84786-D81E-4DC6-846B-CB27D470AC41}" type="presParOf" srcId="{80BE7A9B-DBA6-4745-8B48-B59BA9E44479}" destId="{914360DA-1B43-4151-959A-8EB69B18E1EC}" srcOrd="5" destOrd="0" presId="urn:microsoft.com/office/officeart/2018/2/layout/IconVerticalSolidList"/>
    <dgm:cxn modelId="{1F9EC218-7B39-4695-9F69-5718C3DDEBBE}" type="presParOf" srcId="{80BE7A9B-DBA6-4745-8B48-B59BA9E44479}" destId="{9F02D608-53B7-4AAF-A5DE-46EE5A25B654}" srcOrd="6" destOrd="0" presId="urn:microsoft.com/office/officeart/2018/2/layout/IconVerticalSolidList"/>
    <dgm:cxn modelId="{25EF0E43-E7C5-41AF-9C0E-DC2050820CC8}" type="presParOf" srcId="{9F02D608-53B7-4AAF-A5DE-46EE5A25B654}" destId="{6F0A7E2F-9C5F-406D-ABD8-F22C2F2DE878}" srcOrd="0" destOrd="0" presId="urn:microsoft.com/office/officeart/2018/2/layout/IconVerticalSolidList"/>
    <dgm:cxn modelId="{B3FC1A01-5290-43FC-A807-087ED4666DA7}" type="presParOf" srcId="{9F02D608-53B7-4AAF-A5DE-46EE5A25B654}" destId="{6D14ADB9-B1D5-43FC-90FC-CC1C4998581D}" srcOrd="1" destOrd="0" presId="urn:microsoft.com/office/officeart/2018/2/layout/IconVerticalSolidList"/>
    <dgm:cxn modelId="{9A631206-E8FE-4411-84A0-60347377BA3A}" type="presParOf" srcId="{9F02D608-53B7-4AAF-A5DE-46EE5A25B654}" destId="{B7F800D5-0959-4AAF-9589-E893378A6BC2}" srcOrd="2" destOrd="0" presId="urn:microsoft.com/office/officeart/2018/2/layout/IconVerticalSolidList"/>
    <dgm:cxn modelId="{4637763E-3DFB-4090-8175-BAF8A1509EE4}" type="presParOf" srcId="{9F02D608-53B7-4AAF-A5DE-46EE5A25B654}" destId="{A1AE68A1-367C-4ACD-B898-2846D8C89E5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5FCF7-9F9F-47D9-B07C-F583F498D1D8}">
      <dsp:nvSpPr>
        <dsp:cNvPr id="0" name=""/>
        <dsp:cNvSpPr/>
      </dsp:nvSpPr>
      <dsp:spPr>
        <a:xfrm>
          <a:off x="0" y="866001"/>
          <a:ext cx="7725102" cy="15987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0A537F-1433-4355-98B0-ABB34E651597}">
      <dsp:nvSpPr>
        <dsp:cNvPr id="0" name=""/>
        <dsp:cNvSpPr/>
      </dsp:nvSpPr>
      <dsp:spPr>
        <a:xfrm>
          <a:off x="483628" y="1225724"/>
          <a:ext cx="879324" cy="8793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F7CD178-3B3B-49A5-B98E-310B12DF196B}">
      <dsp:nvSpPr>
        <dsp:cNvPr id="0" name=""/>
        <dsp:cNvSpPr/>
      </dsp:nvSpPr>
      <dsp:spPr>
        <a:xfrm>
          <a:off x="1846580" y="866001"/>
          <a:ext cx="5878521" cy="1598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203" tIns="169203" rIns="169203" bIns="169203" numCol="1" spcCol="1270" anchor="ctr" anchorCtr="0">
          <a:noAutofit/>
        </a:bodyPr>
        <a:lstStyle/>
        <a:p>
          <a:pPr marL="0" lvl="0" indent="0" algn="l" defTabSz="889000">
            <a:lnSpc>
              <a:spcPct val="90000"/>
            </a:lnSpc>
            <a:spcBef>
              <a:spcPct val="0"/>
            </a:spcBef>
            <a:spcAft>
              <a:spcPct val="35000"/>
            </a:spcAft>
            <a:buNone/>
          </a:pPr>
          <a:r>
            <a:rPr lang="en-US" sz="2000" kern="1200"/>
            <a:t>Traditional competitive strategies, operating in the red ocean, aimed at beating the competition in an existing market. Companies tried to be better than their competitors.</a:t>
          </a:r>
        </a:p>
      </dsp:txBody>
      <dsp:txXfrm>
        <a:off x="1846580" y="866001"/>
        <a:ext cx="5878521" cy="1598771"/>
      </dsp:txXfrm>
    </dsp:sp>
    <dsp:sp modelId="{DFF444B6-C976-4E97-A512-2C45BED31D70}">
      <dsp:nvSpPr>
        <dsp:cNvPr id="0" name=""/>
        <dsp:cNvSpPr/>
      </dsp:nvSpPr>
      <dsp:spPr>
        <a:xfrm>
          <a:off x="0" y="2864465"/>
          <a:ext cx="7725102" cy="15987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2187A4-B8E0-4596-A9C5-27AEE3F215D7}">
      <dsp:nvSpPr>
        <dsp:cNvPr id="0" name=""/>
        <dsp:cNvSpPr/>
      </dsp:nvSpPr>
      <dsp:spPr>
        <a:xfrm>
          <a:off x="483628" y="3224188"/>
          <a:ext cx="879324" cy="8793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0AF52FB-4EEB-4813-B188-E83247EACF1F}">
      <dsp:nvSpPr>
        <dsp:cNvPr id="0" name=""/>
        <dsp:cNvSpPr/>
      </dsp:nvSpPr>
      <dsp:spPr>
        <a:xfrm>
          <a:off x="1846580" y="2864465"/>
          <a:ext cx="5878521" cy="1598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203" tIns="169203" rIns="169203" bIns="169203" numCol="1" spcCol="1270" anchor="ctr" anchorCtr="0">
          <a:noAutofit/>
        </a:bodyPr>
        <a:lstStyle/>
        <a:p>
          <a:pPr marL="0" lvl="0" indent="0" algn="l" defTabSz="889000">
            <a:lnSpc>
              <a:spcPct val="90000"/>
            </a:lnSpc>
            <a:spcBef>
              <a:spcPct val="0"/>
            </a:spcBef>
            <a:spcAft>
              <a:spcPct val="35000"/>
            </a:spcAft>
            <a:buNone/>
          </a:pPr>
          <a:r>
            <a:rPr lang="en-US" sz="2000" kern="1200"/>
            <a:t>The blue ocean strategy, by contrast, focuses on the uncontested market by offering a product or service that is unique in a market space where there is no competitor, thus making competition irrelevant.</a:t>
          </a:r>
        </a:p>
      </dsp:txBody>
      <dsp:txXfrm>
        <a:off x="1846580" y="2864465"/>
        <a:ext cx="5878521" cy="15987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09F6D-68B6-4842-A923-20BEDA3E5975}">
      <dsp:nvSpPr>
        <dsp:cNvPr id="0" name=""/>
        <dsp:cNvSpPr/>
      </dsp:nvSpPr>
      <dsp:spPr>
        <a:xfrm>
          <a:off x="0" y="2118"/>
          <a:ext cx="6492875" cy="107392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993F01-2F20-45AF-B1B1-D45679F587D0}">
      <dsp:nvSpPr>
        <dsp:cNvPr id="0" name=""/>
        <dsp:cNvSpPr/>
      </dsp:nvSpPr>
      <dsp:spPr>
        <a:xfrm>
          <a:off x="324863" y="243752"/>
          <a:ext cx="590660" cy="5906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8ED81D9-7BF8-454F-BD98-B9F8240CC630}">
      <dsp:nvSpPr>
        <dsp:cNvPr id="0" name=""/>
        <dsp:cNvSpPr/>
      </dsp:nvSpPr>
      <dsp:spPr>
        <a:xfrm>
          <a:off x="1240387" y="2118"/>
          <a:ext cx="5252487" cy="107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57" tIns="113657" rIns="113657" bIns="113657" numCol="1" spcCol="1270" anchor="ctr" anchorCtr="0">
          <a:noAutofit/>
        </a:bodyPr>
        <a:lstStyle/>
        <a:p>
          <a:pPr marL="0" lvl="0" indent="0" algn="l" defTabSz="977900">
            <a:lnSpc>
              <a:spcPct val="90000"/>
            </a:lnSpc>
            <a:spcBef>
              <a:spcPct val="0"/>
            </a:spcBef>
            <a:spcAft>
              <a:spcPct val="35000"/>
            </a:spcAft>
            <a:buNone/>
          </a:pPr>
          <a:r>
            <a:rPr lang="en-US" sz="2200" kern="1200"/>
            <a:t>Industry Analysis</a:t>
          </a:r>
        </a:p>
      </dsp:txBody>
      <dsp:txXfrm>
        <a:off x="1240387" y="2118"/>
        <a:ext cx="5252487" cy="1073928"/>
      </dsp:txXfrm>
    </dsp:sp>
    <dsp:sp modelId="{B7544214-C628-44B7-BDFE-661E25B6C2CC}">
      <dsp:nvSpPr>
        <dsp:cNvPr id="0" name=""/>
        <dsp:cNvSpPr/>
      </dsp:nvSpPr>
      <dsp:spPr>
        <a:xfrm>
          <a:off x="0" y="1344530"/>
          <a:ext cx="6492875" cy="107392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17A889-FC89-4567-8C17-B1C126E5DEA6}">
      <dsp:nvSpPr>
        <dsp:cNvPr id="0" name=""/>
        <dsp:cNvSpPr/>
      </dsp:nvSpPr>
      <dsp:spPr>
        <a:xfrm>
          <a:off x="324863" y="1586164"/>
          <a:ext cx="590660" cy="5906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9CA319-F802-4F6A-A931-6C6AC7DDF983}">
      <dsp:nvSpPr>
        <dsp:cNvPr id="0" name=""/>
        <dsp:cNvSpPr/>
      </dsp:nvSpPr>
      <dsp:spPr>
        <a:xfrm>
          <a:off x="1240387" y="1344530"/>
          <a:ext cx="5252487" cy="107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57" tIns="113657" rIns="113657" bIns="113657" numCol="1" spcCol="1270" anchor="ctr" anchorCtr="0">
          <a:noAutofit/>
        </a:bodyPr>
        <a:lstStyle/>
        <a:p>
          <a:pPr marL="0" lvl="0" indent="0" algn="l" defTabSz="977900">
            <a:lnSpc>
              <a:spcPct val="90000"/>
            </a:lnSpc>
            <a:spcBef>
              <a:spcPct val="0"/>
            </a:spcBef>
            <a:spcAft>
              <a:spcPct val="35000"/>
            </a:spcAft>
            <a:buNone/>
          </a:pPr>
          <a:r>
            <a:rPr lang="en-US" sz="2200" kern="1200"/>
            <a:t>Overall Cost Leadership Strategy</a:t>
          </a:r>
        </a:p>
      </dsp:txBody>
      <dsp:txXfrm>
        <a:off x="1240387" y="1344530"/>
        <a:ext cx="5252487" cy="1073928"/>
      </dsp:txXfrm>
    </dsp:sp>
    <dsp:sp modelId="{5219CFC1-DBA0-4A71-A881-0A8226A79806}">
      <dsp:nvSpPr>
        <dsp:cNvPr id="0" name=""/>
        <dsp:cNvSpPr/>
      </dsp:nvSpPr>
      <dsp:spPr>
        <a:xfrm>
          <a:off x="0" y="2686941"/>
          <a:ext cx="6492875" cy="107392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239E85-49E0-4102-9FFC-91B39E62B5AB}">
      <dsp:nvSpPr>
        <dsp:cNvPr id="0" name=""/>
        <dsp:cNvSpPr/>
      </dsp:nvSpPr>
      <dsp:spPr>
        <a:xfrm>
          <a:off x="324863" y="2928575"/>
          <a:ext cx="590660" cy="5906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84A1803-7A38-4F99-9889-85DD033D7BC6}">
      <dsp:nvSpPr>
        <dsp:cNvPr id="0" name=""/>
        <dsp:cNvSpPr/>
      </dsp:nvSpPr>
      <dsp:spPr>
        <a:xfrm>
          <a:off x="1240387" y="2686941"/>
          <a:ext cx="5252487" cy="107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57" tIns="113657" rIns="113657" bIns="113657" numCol="1" spcCol="1270" anchor="ctr" anchorCtr="0">
          <a:noAutofit/>
        </a:bodyPr>
        <a:lstStyle/>
        <a:p>
          <a:pPr marL="0" lvl="0" indent="0" algn="l" defTabSz="977900">
            <a:lnSpc>
              <a:spcPct val="90000"/>
            </a:lnSpc>
            <a:spcBef>
              <a:spcPct val="0"/>
            </a:spcBef>
            <a:spcAft>
              <a:spcPct val="35000"/>
            </a:spcAft>
            <a:buNone/>
          </a:pPr>
          <a:r>
            <a:rPr lang="en-US" sz="2200" kern="1200"/>
            <a:t>Differentiation Strategy</a:t>
          </a:r>
        </a:p>
      </dsp:txBody>
      <dsp:txXfrm>
        <a:off x="1240387" y="2686941"/>
        <a:ext cx="5252487" cy="1073928"/>
      </dsp:txXfrm>
    </dsp:sp>
    <dsp:sp modelId="{6F0A7E2F-9C5F-406D-ABD8-F22C2F2DE878}">
      <dsp:nvSpPr>
        <dsp:cNvPr id="0" name=""/>
        <dsp:cNvSpPr/>
      </dsp:nvSpPr>
      <dsp:spPr>
        <a:xfrm>
          <a:off x="0" y="4029352"/>
          <a:ext cx="6492875" cy="107392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4ADB9-B1D5-43FC-90FC-CC1C4998581D}">
      <dsp:nvSpPr>
        <dsp:cNvPr id="0" name=""/>
        <dsp:cNvSpPr/>
      </dsp:nvSpPr>
      <dsp:spPr>
        <a:xfrm>
          <a:off x="324863" y="4270986"/>
          <a:ext cx="590660" cy="5906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1AE68A1-367C-4ACD-B898-2846D8C89E5B}">
      <dsp:nvSpPr>
        <dsp:cNvPr id="0" name=""/>
        <dsp:cNvSpPr/>
      </dsp:nvSpPr>
      <dsp:spPr>
        <a:xfrm>
          <a:off x="1240387" y="4029352"/>
          <a:ext cx="5252487" cy="107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57" tIns="113657" rIns="113657" bIns="113657" numCol="1" spcCol="1270" anchor="ctr" anchorCtr="0">
          <a:noAutofit/>
        </a:bodyPr>
        <a:lstStyle/>
        <a:p>
          <a:pPr marL="0" lvl="0" indent="0" algn="l" defTabSz="977900">
            <a:lnSpc>
              <a:spcPct val="90000"/>
            </a:lnSpc>
            <a:spcBef>
              <a:spcPct val="0"/>
            </a:spcBef>
            <a:spcAft>
              <a:spcPct val="35000"/>
            </a:spcAft>
            <a:buNone/>
          </a:pPr>
          <a:r>
            <a:rPr lang="en-US" sz="2200" kern="1200"/>
            <a:t>Focused Strategy</a:t>
          </a:r>
        </a:p>
      </dsp:txBody>
      <dsp:txXfrm>
        <a:off x="1240387" y="4029352"/>
        <a:ext cx="5252487" cy="107392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4268248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2355286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2863127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B66C5E-63A0-47C8-9B99-451D90FC4DE4}" type="datetimeFigureOut">
              <a:rPr lang="en-US" smtClean="0"/>
              <a:t>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587605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B66C5E-63A0-47C8-9B99-451D90FC4DE4}" type="datetimeFigureOut">
              <a:rPr lang="en-US" smtClean="0"/>
              <a:t>5/11/2024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660883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B66C5E-63A0-47C8-9B99-451D90FC4DE4}" type="datetimeFigureOut">
              <a:rPr lang="en-US" smtClean="0"/>
              <a:t>5/11/2024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87761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B66C5E-63A0-47C8-9B99-451D90FC4DE4}" type="datetimeFigureOut">
              <a:rPr lang="en-US" smtClean="0"/>
              <a:t>5/11/2024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659162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B66C5E-63A0-47C8-9B99-451D90FC4DE4}" type="datetimeFigureOut">
              <a:rPr lang="en-US" smtClean="0"/>
              <a:t>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1498534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B66C5E-63A0-47C8-9B99-451D90FC4DE4}" type="datetimeFigureOut">
              <a:rPr lang="en-US" smtClean="0"/>
              <a:t>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611023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B66C5E-63A0-47C8-9B99-451D90FC4DE4}" type="datetimeFigureOut">
              <a:rPr lang="en-US" smtClean="0"/>
              <a:t>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973040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1299649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2201949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487669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1820059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4017641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1646538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66C5E-63A0-47C8-9B99-451D90FC4DE4}" type="datetimeFigureOut">
              <a:rPr lang="en-US" smtClean="0"/>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5290863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386A-D23B-411C-8242-0652F12CE5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1C65DFE4-5C53-4074-9476-E8DC5343F5F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4858E45-A29B-4596-B661-E1B3D8627465}"/>
              </a:ext>
            </a:extLst>
          </p:cNvPr>
          <p:cNvSpPr>
            <a:spLocks noGrp="1"/>
          </p:cNvSpPr>
          <p:nvPr>
            <p:ph type="dt" sz="half" idx="10"/>
          </p:nvPr>
        </p:nvSpPr>
        <p:spPr/>
        <p:txBody>
          <a:bodyPr/>
          <a:lstStyle/>
          <a:p>
            <a:fld id="{2DF53F88-8C94-43B9-AE85-62614F032695}" type="datetimeFigureOut">
              <a:rPr lang="en-MY" smtClean="0"/>
              <a:t>11/5/2024</a:t>
            </a:fld>
            <a:endParaRPr lang="en-MY"/>
          </a:p>
        </p:txBody>
      </p:sp>
      <p:sp>
        <p:nvSpPr>
          <p:cNvPr id="5" name="Footer Placeholder 4">
            <a:extLst>
              <a:ext uri="{FF2B5EF4-FFF2-40B4-BE49-F238E27FC236}">
                <a16:creationId xmlns:a16="http://schemas.microsoft.com/office/drawing/2014/main" id="{D1C1B3A8-C291-4241-9AEF-5F76623713E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6F0BDB8-1BC3-4902-9510-7FC8FCCD4E4F}"/>
              </a:ext>
            </a:extLst>
          </p:cNvPr>
          <p:cNvSpPr>
            <a:spLocks noGrp="1"/>
          </p:cNvSpPr>
          <p:nvPr>
            <p:ph type="sldNum" sz="quarter" idx="12"/>
          </p:nvPr>
        </p:nvSpPr>
        <p:spPr/>
        <p:txBody>
          <a:bodyPr/>
          <a:lstStyle/>
          <a:p>
            <a:fld id="{CD6AE2B1-DEDC-48C7-868A-FF151D2D3979}" type="slidenum">
              <a:rPr lang="en-MY" smtClean="0"/>
              <a:t>‹#›</a:t>
            </a:fld>
            <a:endParaRPr lang="en-MY"/>
          </a:p>
        </p:txBody>
      </p:sp>
    </p:spTree>
    <p:extLst>
      <p:ext uri="{BB962C8B-B14F-4D97-AF65-F5344CB8AC3E}">
        <p14:creationId xmlns:p14="http://schemas.microsoft.com/office/powerpoint/2010/main" val="2505123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B66C5E-63A0-47C8-9B99-451D90FC4DE4}" type="datetimeFigureOut">
              <a:rPr lang="en-US" smtClean="0"/>
              <a:t>5/11/2024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C4E284-312B-47C6-B2C7-1415907812A0}" type="slidenum">
              <a:rPr lang="en-US" smtClean="0"/>
              <a:t>‹#›</a:t>
            </a:fld>
            <a:endParaRPr lang="en-US"/>
          </a:p>
        </p:txBody>
      </p:sp>
    </p:spTree>
    <p:extLst>
      <p:ext uri="{BB962C8B-B14F-4D97-AF65-F5344CB8AC3E}">
        <p14:creationId xmlns:p14="http://schemas.microsoft.com/office/powerpoint/2010/main" val="3193849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8622F1-3731-4C9C-A23A-9E782BBCE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259DD156-3C3C-4020-BEE1-6D1A61C6F4C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C5CF158-D5B8-4C0C-A8EB-C13BC50FCFB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53F88-8C94-43B9-AE85-62614F032695}" type="datetimeFigureOut">
              <a:rPr lang="en-MY" smtClean="0"/>
              <a:t>11/5/2024</a:t>
            </a:fld>
            <a:endParaRPr lang="en-MY"/>
          </a:p>
        </p:txBody>
      </p:sp>
      <p:sp>
        <p:nvSpPr>
          <p:cNvPr id="5" name="Footer Placeholder 4">
            <a:extLst>
              <a:ext uri="{FF2B5EF4-FFF2-40B4-BE49-F238E27FC236}">
                <a16:creationId xmlns:a16="http://schemas.microsoft.com/office/drawing/2014/main" id="{E14A733A-8D9E-4B04-8C0F-2F52589815BB}"/>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5C0FFE8A-46E4-47CB-B784-08127A9F9ED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AE2B1-DEDC-48C7-868A-FF151D2D3979}" type="slidenum">
              <a:rPr lang="en-MY" smtClean="0"/>
              <a:t>‹#›</a:t>
            </a:fld>
            <a:endParaRPr lang="en-MY"/>
          </a:p>
        </p:txBody>
      </p:sp>
    </p:spTree>
    <p:extLst>
      <p:ext uri="{BB962C8B-B14F-4D97-AF65-F5344CB8AC3E}">
        <p14:creationId xmlns:p14="http://schemas.microsoft.com/office/powerpoint/2010/main" val="114883123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dirty="0"/>
          </a:p>
        </p:txBody>
      </p:sp>
      <p:sp>
        <p:nvSpPr>
          <p:cNvPr id="19" name="Freeform: Shape 11">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4"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1" name="Freeform: Shape 13">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1"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6" name="Freeform: Shape 15">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6" y="-6588"/>
            <a:ext cx="4059393" cy="2548111"/>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8" name="Rectangle 17">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5" y="1465781"/>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0" name="Freeform: Shape 19">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6"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2" name="Rectangle 21">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8"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rgbClr val="FFFFFF"/>
              </a:solidFill>
              <a:effectLst>
                <a:outerShdw blurRad="38100" dist="38100" dir="2700000" algn="tl">
                  <a:srgbClr val="000000">
                    <a:alpha val="43137"/>
                  </a:srgbClr>
                </a:outerShdw>
              </a:effectLst>
            </a:endParaRPr>
          </a:p>
        </p:txBody>
      </p:sp>
      <p:sp>
        <p:nvSpPr>
          <p:cNvPr id="24" name="Freeform: Shape 23">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2" y="734312"/>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6" name="Freeform: Shape 25">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4" y="33284"/>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chemeClr val="tx1"/>
              </a:solidFill>
            </a:endParaRPr>
          </a:p>
        </p:txBody>
      </p:sp>
      <p:sp>
        <p:nvSpPr>
          <p:cNvPr id="3" name="Subtitle 2">
            <a:extLst>
              <a:ext uri="{FF2B5EF4-FFF2-40B4-BE49-F238E27FC236}">
                <a16:creationId xmlns:a16="http://schemas.microsoft.com/office/drawing/2014/main" id="{9CC39AC2-2B21-DC4C-B94E-D7AD885A62D7}"/>
              </a:ext>
            </a:extLst>
          </p:cNvPr>
          <p:cNvSpPr>
            <a:spLocks noGrp="1"/>
          </p:cNvSpPr>
          <p:nvPr>
            <p:ph type="subTitle" idx="1"/>
          </p:nvPr>
        </p:nvSpPr>
        <p:spPr>
          <a:xfrm>
            <a:off x="1764108" y="4531065"/>
            <a:ext cx="8593731" cy="1715935"/>
          </a:xfrm>
          <a:noFill/>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900" dirty="0">
                <a:solidFill>
                  <a:srgbClr val="080808"/>
                </a:solidFill>
                <a:latin typeface="Californian FB" panose="0207040306080B030204" pitchFamily="18" charset="0"/>
              </a:rPr>
              <a:t>Instructor:</a:t>
            </a:r>
          </a:p>
          <a:p>
            <a:pPr algn="ctr"/>
            <a:r>
              <a:rPr lang="en-US" sz="1900" b="1" dirty="0">
                <a:solidFill>
                  <a:srgbClr val="080808"/>
                </a:solidFill>
                <a:latin typeface="Californian FB" panose="0207040306080B030204" pitchFamily="18" charset="0"/>
              </a:rPr>
              <a:t>Dr. Sushil Kumar </a:t>
            </a:r>
          </a:p>
          <a:p>
            <a:pPr algn="ctr"/>
            <a:r>
              <a:rPr lang="en-US" sz="1900" dirty="0">
                <a:solidFill>
                  <a:srgbClr val="080808"/>
                </a:solidFill>
                <a:latin typeface="Californian FB" panose="0207040306080B030204" pitchFamily="18" charset="0"/>
              </a:rPr>
              <a:t>Assistant Professor </a:t>
            </a:r>
          </a:p>
          <a:p>
            <a:pPr algn="ctr"/>
            <a:r>
              <a:rPr lang="en-US" sz="1900" dirty="0">
                <a:solidFill>
                  <a:srgbClr val="080808"/>
                </a:solidFill>
                <a:latin typeface="Californian FB" panose="0207040306080B030204" pitchFamily="18" charset="0"/>
              </a:rPr>
              <a:t>Entrepreneurship , IIM Visakhapatnam </a:t>
            </a:r>
          </a:p>
          <a:p>
            <a:endParaRPr lang="en-US" sz="3200" dirty="0">
              <a:solidFill>
                <a:srgbClr val="080808"/>
              </a:solidFill>
            </a:endParaRPr>
          </a:p>
        </p:txBody>
      </p:sp>
      <p:sp>
        <p:nvSpPr>
          <p:cNvPr id="2" name="Title 1">
            <a:extLst>
              <a:ext uri="{FF2B5EF4-FFF2-40B4-BE49-F238E27FC236}">
                <a16:creationId xmlns:a16="http://schemas.microsoft.com/office/drawing/2014/main" id="{D326691B-C210-DD4C-98D6-B8A4D2C0E379}"/>
              </a:ext>
            </a:extLst>
          </p:cNvPr>
          <p:cNvSpPr>
            <a:spLocks noGrp="1"/>
          </p:cNvSpPr>
          <p:nvPr>
            <p:ph type="ctrTitle"/>
          </p:nvPr>
        </p:nvSpPr>
        <p:spPr>
          <a:xfrm>
            <a:off x="0" y="1760182"/>
            <a:ext cx="11555435" cy="2578030"/>
          </a:xfrm>
          <a:noFill/>
        </p:spPr>
        <p:txBody>
          <a:bodyPr anchor="ct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lnSpc>
                <a:spcPct val="100000"/>
              </a:lnSpc>
            </a:pPr>
            <a:br>
              <a:rPr lang="en-IN" sz="2800" dirty="0"/>
            </a:br>
            <a:r>
              <a:rPr lang="en-US" sz="2800" dirty="0"/>
              <a:t>	</a:t>
            </a:r>
            <a:r>
              <a:rPr lang="en-US" sz="4800" dirty="0">
                <a:solidFill>
                  <a:srgbClr val="C00000"/>
                </a:solidFill>
              </a:rPr>
              <a:t>Strategies, Policies, and Planning Premises</a:t>
            </a:r>
            <a:endParaRPr lang="en-US" sz="4400" dirty="0">
              <a:solidFill>
                <a:srgbClr val="080808"/>
              </a:solidFill>
              <a:latin typeface="Cambria" panose="02040503050406030204" pitchFamily="18" charset="0"/>
              <a:ea typeface="Cambria" panose="02040503050406030204" pitchFamily="18" charset="0"/>
            </a:endParaRPr>
          </a:p>
        </p:txBody>
      </p:sp>
      <p:sp>
        <p:nvSpPr>
          <p:cNvPr id="28" name="Freeform: Shape 27">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2"/>
            <a:ext cx="2231795"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30" name="Rectangle 29">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61" y="5243546"/>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pic>
        <p:nvPicPr>
          <p:cNvPr id="4" name="Picture 3" descr="A picture containing text, clipart&#10;&#10;Description automatically generated">
            <a:extLst>
              <a:ext uri="{FF2B5EF4-FFF2-40B4-BE49-F238E27FC236}">
                <a16:creationId xmlns:a16="http://schemas.microsoft.com/office/drawing/2014/main" id="{33565C0D-198E-CE4A-A47A-61E7AA56E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443373" cy="1610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5D833D-D4E6-D09D-9C85-D08F32027ABF}"/>
              </a:ext>
            </a:extLst>
          </p:cNvPr>
          <p:cNvSpPr txBox="1"/>
          <p:nvPr/>
        </p:nvSpPr>
        <p:spPr>
          <a:xfrm>
            <a:off x="8717571" y="477466"/>
            <a:ext cx="1864645" cy="400110"/>
          </a:xfrm>
          <a:prstGeom prst="rect">
            <a:avLst/>
          </a:prstGeom>
          <a:noFill/>
        </p:spPr>
        <p:txBody>
          <a:bodyPr wrap="square" rtlCol="0">
            <a:spAutoFit/>
          </a:bodyPr>
          <a:lstStyle/>
          <a:p>
            <a:r>
              <a:rPr lang="en-US" sz="2000" b="1" dirty="0"/>
              <a:t>EPBM </a:t>
            </a:r>
            <a:endParaRPr lang="en-IN" sz="2000" b="1" dirty="0"/>
          </a:p>
        </p:txBody>
      </p:sp>
    </p:spTree>
    <p:extLst>
      <p:ext uri="{BB962C8B-B14F-4D97-AF65-F5344CB8AC3E}">
        <p14:creationId xmlns:p14="http://schemas.microsoft.com/office/powerpoint/2010/main" val="161555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462" y="337626"/>
            <a:ext cx="10925503" cy="923614"/>
          </a:xfrm>
        </p:spPr>
        <p:txBody>
          <a:bodyPr>
            <a:normAutofit/>
          </a:bodyPr>
          <a:lstStyle/>
          <a:p>
            <a:pPr algn="l"/>
            <a:r>
              <a:rPr lang="en-US" sz="3200" dirty="0">
                <a:solidFill>
                  <a:srgbClr val="C00000"/>
                </a:solidFill>
                <a:latin typeface="Abadi" panose="020B0604020104020204" pitchFamily="34" charset="0"/>
              </a:rPr>
              <a:t>The Nature and Purpose of Strategies and Policies</a:t>
            </a:r>
          </a:p>
        </p:txBody>
      </p:sp>
      <p:sp>
        <p:nvSpPr>
          <p:cNvPr id="3" name="Content Placeholder 2"/>
          <p:cNvSpPr>
            <a:spLocks noGrp="1"/>
          </p:cNvSpPr>
          <p:nvPr>
            <p:ph idx="1"/>
          </p:nvPr>
        </p:nvSpPr>
        <p:spPr>
          <a:xfrm>
            <a:off x="1484310" y="1261240"/>
            <a:ext cx="10018713" cy="5060731"/>
          </a:xfrm>
        </p:spPr>
        <p:txBody>
          <a:bodyPr>
            <a:normAutofit/>
          </a:bodyPr>
          <a:lstStyle/>
          <a:p>
            <a:pPr algn="just"/>
            <a:r>
              <a:rPr lang="en-US" sz="2800" dirty="0"/>
              <a:t>Strategy</a:t>
            </a:r>
          </a:p>
          <a:p>
            <a:pPr lvl="1" algn="just"/>
            <a:r>
              <a:rPr lang="en-US" sz="2400" dirty="0"/>
              <a:t> Determination of the mission or purpose and the basic long-term objectives of an enterprise, followed by the adoption of courses of action and allocation of resources necessary to achieve these aims. Therefore, objectives are a part of strategy formulation. </a:t>
            </a:r>
          </a:p>
          <a:p>
            <a:pPr algn="just">
              <a:buFont typeface="Arial" panose="020B0604020202020204" pitchFamily="34" charset="0"/>
              <a:buChar char="•"/>
            </a:pPr>
            <a:r>
              <a:rPr lang="en-US" sz="2800" dirty="0"/>
              <a:t>Policies</a:t>
            </a:r>
          </a:p>
          <a:p>
            <a:pPr lvl="1" algn="just"/>
            <a:r>
              <a:rPr lang="en-US" sz="2400" dirty="0"/>
              <a:t> General statements or understandings that guide managers’ thinking in decision making. They ensure that decisions fall within certain boundaries. They usually do not require action but are intended to guide managers in their commitment to the decision they ultimately make.</a:t>
            </a:r>
          </a:p>
        </p:txBody>
      </p:sp>
    </p:spTree>
    <p:extLst>
      <p:ext uri="{BB962C8B-B14F-4D97-AF65-F5344CB8AC3E}">
        <p14:creationId xmlns:p14="http://schemas.microsoft.com/office/powerpoint/2010/main" val="2943827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46185"/>
            <a:ext cx="10018713" cy="820616"/>
          </a:xfrm>
        </p:spPr>
        <p:txBody>
          <a:bodyPr>
            <a:normAutofit/>
          </a:bodyPr>
          <a:lstStyle/>
          <a:p>
            <a:r>
              <a:rPr lang="en-US" sz="3200" dirty="0">
                <a:solidFill>
                  <a:srgbClr val="C00000"/>
                </a:solidFill>
                <a:latin typeface="Abadi" panose="020B0604020104020204" pitchFamily="34" charset="0"/>
              </a:rPr>
              <a:t>The Strategic Planning Process</a:t>
            </a:r>
          </a:p>
        </p:txBody>
      </p:sp>
      <p:sp>
        <p:nvSpPr>
          <p:cNvPr id="3" name="Content Placeholder 2"/>
          <p:cNvSpPr>
            <a:spLocks noGrp="1"/>
          </p:cNvSpPr>
          <p:nvPr>
            <p:ph idx="1"/>
          </p:nvPr>
        </p:nvSpPr>
        <p:spPr>
          <a:xfrm>
            <a:off x="1097280" y="956603"/>
            <a:ext cx="10930597" cy="5655212"/>
          </a:xfrm>
        </p:spPr>
        <p:txBody>
          <a:bodyPr>
            <a:normAutofit/>
          </a:bodyPr>
          <a:lstStyle/>
          <a:p>
            <a:pPr algn="just"/>
            <a:r>
              <a:rPr lang="en-US" sz="3200" b="1" dirty="0"/>
              <a:t>Inputs to the Organization</a:t>
            </a:r>
          </a:p>
          <a:p>
            <a:pPr algn="just"/>
            <a:r>
              <a:rPr lang="en-US" sz="3200" b="1" dirty="0"/>
              <a:t>Industry Analysis</a:t>
            </a:r>
            <a:r>
              <a:rPr lang="en-US" sz="3200" dirty="0"/>
              <a:t>:</a:t>
            </a:r>
            <a:r>
              <a:rPr lang="en-IN" sz="3200" dirty="0"/>
              <a:t> </a:t>
            </a:r>
            <a:r>
              <a:rPr lang="en-IN" dirty="0"/>
              <a:t>the formulation of a strategy requires the evaluation of the attractiveness of an industry by analysing the external environment</a:t>
            </a:r>
            <a:r>
              <a:rPr lang="en-US" dirty="0"/>
              <a:t>.</a:t>
            </a:r>
            <a:r>
              <a:rPr lang="en-IN" dirty="0"/>
              <a:t> The focus should be on the kind of competition within an industry, the possibility of new firms entering the market, the availability of substitute products or services, and the bargaining position of the suppliers as well as the buyers or customers.</a:t>
            </a:r>
            <a:endParaRPr lang="en-US" dirty="0"/>
          </a:p>
          <a:p>
            <a:pPr algn="just"/>
            <a:r>
              <a:rPr lang="en-US" sz="3200" b="1" dirty="0"/>
              <a:t>Enterprise Profile</a:t>
            </a:r>
            <a:r>
              <a:rPr lang="en-US" sz="3200" dirty="0"/>
              <a:t>:</a:t>
            </a:r>
            <a:r>
              <a:rPr lang="en-IN" sz="3200" dirty="0"/>
              <a:t> </a:t>
            </a:r>
            <a:r>
              <a:rPr lang="en-IN" dirty="0"/>
              <a:t>The enterprise profile is usually the starting point for determining where the company is and where it should go. THUS, top managers determine the enterprises mission and clarify its geographic orientation such as w</a:t>
            </a:r>
            <a:r>
              <a:rPr lang="en-US" dirty="0"/>
              <a:t>he</a:t>
            </a:r>
            <a:r>
              <a:rPr lang="en-IN" dirty="0" err="1"/>
              <a:t>ther</a:t>
            </a:r>
            <a:r>
              <a:rPr lang="en-IN" dirty="0"/>
              <a:t> it should operate in selected regions throughout the home country or even in different countries. In </a:t>
            </a:r>
            <a:r>
              <a:rPr lang="en-US" dirty="0"/>
              <a:t>addition</a:t>
            </a:r>
            <a:r>
              <a:rPr lang="en-IN" dirty="0"/>
              <a:t>, managers access the competitive position of the firm</a:t>
            </a:r>
            <a:r>
              <a:rPr lang="en-US" sz="2800" dirty="0"/>
              <a:t>.</a:t>
            </a:r>
          </a:p>
        </p:txBody>
      </p:sp>
    </p:spTree>
    <p:extLst>
      <p:ext uri="{BB962C8B-B14F-4D97-AF65-F5344CB8AC3E}">
        <p14:creationId xmlns:p14="http://schemas.microsoft.com/office/powerpoint/2010/main" val="4279803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099959-9027-8BEC-3700-48D75674939E}"/>
              </a:ext>
            </a:extLst>
          </p:cNvPr>
          <p:cNvSpPr>
            <a:spLocks noGrp="1"/>
          </p:cNvSpPr>
          <p:nvPr>
            <p:ph type="title"/>
          </p:nvPr>
        </p:nvSpPr>
        <p:spPr>
          <a:xfrm>
            <a:off x="1484311" y="685801"/>
            <a:ext cx="10018713" cy="381000"/>
          </a:xfrm>
        </p:spPr>
        <p:txBody>
          <a:bodyPr>
            <a:normAutofit fontScale="90000"/>
          </a:bodyPr>
          <a:lstStyle/>
          <a:p>
            <a:r>
              <a:rPr lang="en-US" sz="4000" dirty="0">
                <a:solidFill>
                  <a:srgbClr val="C00000"/>
                </a:solidFill>
                <a:latin typeface="Abadi" panose="020B0604020104020204" pitchFamily="34" charset="0"/>
              </a:rPr>
              <a:t>The Strategic Planning Process</a:t>
            </a:r>
            <a:endParaRPr lang="en-IN" dirty="0"/>
          </a:p>
        </p:txBody>
      </p:sp>
      <p:sp>
        <p:nvSpPr>
          <p:cNvPr id="5" name="Content Placeholder 4">
            <a:extLst>
              <a:ext uri="{FF2B5EF4-FFF2-40B4-BE49-F238E27FC236}">
                <a16:creationId xmlns:a16="http://schemas.microsoft.com/office/drawing/2014/main" id="{52FC1AF7-DC4C-7F34-9ACA-E4C03200F9A9}"/>
              </a:ext>
            </a:extLst>
          </p:cNvPr>
          <p:cNvSpPr>
            <a:spLocks noGrp="1"/>
          </p:cNvSpPr>
          <p:nvPr>
            <p:ph idx="1"/>
          </p:nvPr>
        </p:nvSpPr>
        <p:spPr>
          <a:xfrm>
            <a:off x="1040524" y="1066801"/>
            <a:ext cx="10462499" cy="4724399"/>
          </a:xfrm>
        </p:spPr>
        <p:txBody>
          <a:bodyPr>
            <a:normAutofit/>
          </a:bodyPr>
          <a:lstStyle/>
          <a:p>
            <a:r>
              <a:rPr lang="en-US" sz="3200" b="1" dirty="0">
                <a:latin typeface="Times New Roman" panose="02020603050405020304" pitchFamily="18" charset="0"/>
                <a:cs typeface="Times New Roman" panose="02020603050405020304" pitchFamily="18" charset="0"/>
              </a:rPr>
              <a:t>Orientation, Values, and Vision of Executives</a:t>
            </a:r>
            <a:r>
              <a:rPr lang="en-US" sz="3200" dirty="0">
                <a:latin typeface="Times New Roman" panose="02020603050405020304" pitchFamily="18" charset="0"/>
                <a:cs typeface="Times New Roman" panose="02020603050405020304" pitchFamily="18" charset="0"/>
              </a:rPr>
              <a:t>:</a:t>
            </a:r>
            <a:r>
              <a:rPr lang="en-IN" sz="32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a:t>
            </a:r>
            <a:r>
              <a:rPr lang="en-IN" sz="2800" dirty="0">
                <a:latin typeface="Times New Roman" panose="02020603050405020304" pitchFamily="18" charset="0"/>
                <a:cs typeface="Times New Roman" panose="02020603050405020304" pitchFamily="18" charset="0"/>
              </a:rPr>
              <a:t>enterprise profile is s</a:t>
            </a:r>
            <a:r>
              <a:rPr lang="en-US" sz="2800" dirty="0" err="1">
                <a:latin typeface="Times New Roman" panose="02020603050405020304" pitchFamily="18" charset="0"/>
                <a:cs typeface="Times New Roman" panose="02020603050405020304" pitchFamily="18" charset="0"/>
              </a:rPr>
              <a:t>haped</a:t>
            </a:r>
            <a:r>
              <a:rPr lang="en-IN" sz="2800" dirty="0">
                <a:latin typeface="Times New Roman" panose="02020603050405020304" pitchFamily="18" charset="0"/>
                <a:cs typeface="Times New Roman" panose="02020603050405020304" pitchFamily="18" charset="0"/>
              </a:rPr>
              <a:t> by people especially executives and their orientation and values are important for formulating the strategy. </a:t>
            </a:r>
          </a:p>
          <a:p>
            <a:r>
              <a:rPr lang="en-US" sz="2800" dirty="0">
                <a:latin typeface="Times New Roman" panose="02020603050405020304" pitchFamily="18" charset="0"/>
                <a:cs typeface="Times New Roman" panose="02020603050405020304" pitchFamily="18" charset="0"/>
              </a:rPr>
              <a:t>They s</a:t>
            </a:r>
            <a:r>
              <a:rPr lang="en-IN" sz="2800" dirty="0">
                <a:latin typeface="Times New Roman" panose="02020603050405020304" pitchFamily="18" charset="0"/>
                <a:cs typeface="Times New Roman" panose="02020603050405020304" pitchFamily="18" charset="0"/>
              </a:rPr>
              <a:t>et the organizational climate and determine direction of the firm throughout their vision that answer the question </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what do we want to become</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consequently, their values, their preferences, and their attitudes towards risks have to be carefully examined because they have an impact on the strategy</a:t>
            </a:r>
            <a:r>
              <a:rPr lang="en-US" sz="2800" dirty="0">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426930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A130A-1D5E-2809-3506-9792DAA07221}"/>
              </a:ext>
            </a:extLst>
          </p:cNvPr>
          <p:cNvSpPr>
            <a:spLocks noGrp="1"/>
          </p:cNvSpPr>
          <p:nvPr>
            <p:ph type="title"/>
          </p:nvPr>
        </p:nvSpPr>
        <p:spPr>
          <a:xfrm>
            <a:off x="1484311" y="685801"/>
            <a:ext cx="10018713" cy="685800"/>
          </a:xfrm>
        </p:spPr>
        <p:txBody>
          <a:bodyPr>
            <a:normAutofit fontScale="90000"/>
          </a:bodyPr>
          <a:lstStyle/>
          <a:p>
            <a:r>
              <a:rPr lang="en-US" sz="4000" dirty="0">
                <a:solidFill>
                  <a:srgbClr val="C00000"/>
                </a:solidFill>
                <a:latin typeface="Abadi" panose="020B0604020104020204" pitchFamily="34" charset="0"/>
              </a:rPr>
              <a:t>The Strategic Planning Process</a:t>
            </a:r>
            <a:endParaRPr lang="en-IN" dirty="0"/>
          </a:p>
        </p:txBody>
      </p:sp>
      <p:sp>
        <p:nvSpPr>
          <p:cNvPr id="3" name="Content Placeholder 2">
            <a:extLst>
              <a:ext uri="{FF2B5EF4-FFF2-40B4-BE49-F238E27FC236}">
                <a16:creationId xmlns:a16="http://schemas.microsoft.com/office/drawing/2014/main" id="{36B4C5BB-89FE-053F-2CAC-48CA0EF79BF6}"/>
              </a:ext>
            </a:extLst>
          </p:cNvPr>
          <p:cNvSpPr>
            <a:spLocks noGrp="1"/>
          </p:cNvSpPr>
          <p:nvPr>
            <p:ph idx="1"/>
          </p:nvPr>
        </p:nvSpPr>
        <p:spPr>
          <a:xfrm>
            <a:off x="1072056" y="1261241"/>
            <a:ext cx="10430968" cy="5344511"/>
          </a:xfrm>
        </p:spPr>
        <p:txBody>
          <a:bodyPr>
            <a:normAutofit/>
          </a:bodyPr>
          <a:lstStyle/>
          <a:p>
            <a:r>
              <a:rPr lang="en-US" b="1" dirty="0">
                <a:latin typeface="Times New Roman" panose="02020603050405020304" pitchFamily="18" charset="0"/>
                <a:cs typeface="Times New Roman" panose="02020603050405020304" pitchFamily="18" charset="0"/>
              </a:rPr>
              <a:t>Mission (Purpose), Major Objectives, and Strategic Intent</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the mission also sometimes called the purpose is the answer to question </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what is our business</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the major objectives are the end points towards with the activities of the enterprise are directed</a:t>
            </a:r>
            <a:r>
              <a:rPr lang="en-US" dirty="0">
                <a:latin typeface="Times New Roman" panose="02020603050405020304" pitchFamily="18" charset="0"/>
                <a:cs typeface="Times New Roman" panose="02020603050405020304" pitchFamily="18" charset="0"/>
              </a:rPr>
              <a:t>.</a:t>
            </a:r>
          </a:p>
          <a:p>
            <a:r>
              <a:rPr lang="en-IN" sz="2400" b="1" dirty="0">
                <a:latin typeface="Times New Roman" panose="02020603050405020304" pitchFamily="18" charset="0"/>
                <a:cs typeface="Times New Roman" panose="02020603050405020304" pitchFamily="18" charset="0"/>
              </a:rPr>
              <a:t>Strategic intent </a:t>
            </a:r>
            <a:r>
              <a:rPr lang="en-IN" sz="2400" dirty="0">
                <a:latin typeface="Times New Roman" panose="02020603050405020304" pitchFamily="18" charset="0"/>
                <a:cs typeface="Times New Roman" panose="02020603050405020304" pitchFamily="18" charset="0"/>
              </a:rPr>
              <a:t>is the commitment to win in the comparative environment professor Gary </a:t>
            </a:r>
            <a:r>
              <a:rPr lang="en-US" sz="2400" dirty="0">
                <a:latin typeface="Times New Roman" panose="02020603050405020304" pitchFamily="18" charset="0"/>
                <a:cs typeface="Times New Roman" panose="02020603050405020304" pitchFamily="18" charset="0"/>
              </a:rPr>
              <a:t>H</a:t>
            </a:r>
            <a:r>
              <a:rPr lang="en-IN" sz="2400" dirty="0" err="1">
                <a:latin typeface="Times New Roman" panose="02020603050405020304" pitchFamily="18" charset="0"/>
                <a:cs typeface="Times New Roman" panose="02020603050405020304" pitchFamily="18" charset="0"/>
              </a:rPr>
              <a:t>amel</a:t>
            </a:r>
            <a:r>
              <a:rPr lang="en-IN" sz="2400" dirty="0">
                <a:latin typeface="Times New Roman" panose="02020603050405020304" pitchFamily="18" charset="0"/>
                <a:cs typeface="Times New Roman" panose="02020603050405020304" pitchFamily="18" charset="0"/>
              </a:rPr>
              <a:t> and CK </a:t>
            </a:r>
            <a:r>
              <a:rPr lang="en-US" sz="2400" dirty="0">
                <a:latin typeface="Times New Roman" panose="02020603050405020304" pitchFamily="18" charset="0"/>
                <a:cs typeface="Times New Roman" panose="02020603050405020304" pitchFamily="18" charset="0"/>
              </a:rPr>
              <a:t>P</a:t>
            </a:r>
            <a:r>
              <a:rPr lang="en-IN" sz="2400" dirty="0" err="1">
                <a:latin typeface="Times New Roman" panose="02020603050405020304" pitchFamily="18" charset="0"/>
                <a:cs typeface="Times New Roman" panose="02020603050405020304" pitchFamily="18" charset="0"/>
              </a:rPr>
              <a:t>rahalad</a:t>
            </a:r>
            <a:r>
              <a:rPr lang="en-IN" sz="2400" dirty="0">
                <a:latin typeface="Times New Roman" panose="02020603050405020304" pitchFamily="18" charset="0"/>
                <a:cs typeface="Times New Roman" panose="02020603050405020304" pitchFamily="18" charset="0"/>
              </a:rPr>
              <a:t> analyst companies that have achieved global leadership. They found that these firms had an obsession with winning not only at the top level but also throughout the organization this obsession is called strategic intent and is illustrated by Komatsu</a:t>
            </a:r>
            <a:r>
              <a:rPr lang="en-US" sz="2400" dirty="0">
                <a:latin typeface="Times New Roman" panose="02020603050405020304" pitchFamily="18" charset="0"/>
                <a:cs typeface="Times New Roman" panose="02020603050405020304" pitchFamily="18" charset="0"/>
              </a:rPr>
              <a:t>’s</a:t>
            </a:r>
            <a:r>
              <a:rPr lang="en-IN" sz="2400" dirty="0">
                <a:latin typeface="Times New Roman" panose="02020603050405020304" pitchFamily="18" charset="0"/>
                <a:cs typeface="Times New Roman" panose="02020603050405020304" pitchFamily="18" charset="0"/>
              </a:rPr>
              <a:t> intent to </a:t>
            </a:r>
            <a:r>
              <a:rPr lang="en-US" sz="2400" dirty="0">
                <a:latin typeface="Times New Roman" panose="02020603050405020304" pitchFamily="18" charset="0"/>
                <a:cs typeface="Times New Roman" panose="02020603050405020304" pitchFamily="18" charset="0"/>
              </a:rPr>
              <a:t>“</a:t>
            </a:r>
            <a:r>
              <a:rPr lang="en-IN" sz="2400" dirty="0">
                <a:latin typeface="Times New Roman" panose="02020603050405020304" pitchFamily="18" charset="0"/>
                <a:cs typeface="Times New Roman" panose="02020603050405020304" pitchFamily="18" charset="0"/>
              </a:rPr>
              <a:t>encircle Caterpillar</a:t>
            </a:r>
            <a:r>
              <a:rPr lang="en-US" sz="2400" dirty="0">
                <a:latin typeface="Times New Roman" panose="02020603050405020304" pitchFamily="18" charset="0"/>
                <a:cs typeface="Times New Roman" panose="02020603050405020304" pitchFamily="18" charset="0"/>
              </a:rPr>
              <a:t>”.</a:t>
            </a:r>
            <a:r>
              <a:rPr lang="en-IN" sz="2400" dirty="0">
                <a:latin typeface="Times New Roman" panose="02020603050405020304" pitchFamily="18" charset="0"/>
                <a:cs typeface="Times New Roman" panose="02020603050405020304" pitchFamily="18" charset="0"/>
              </a:rPr>
              <a:t> The intent statement is stable over time and focuses on the essence of winning</a:t>
            </a:r>
            <a:endParaRPr lang="en-US" sz="24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56774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CB341-F5CE-C561-D0CA-343DBEF6F782}"/>
              </a:ext>
            </a:extLst>
          </p:cNvPr>
          <p:cNvSpPr>
            <a:spLocks noGrp="1"/>
          </p:cNvSpPr>
          <p:nvPr>
            <p:ph idx="1"/>
          </p:nvPr>
        </p:nvSpPr>
        <p:spPr>
          <a:xfrm>
            <a:off x="1245476" y="945931"/>
            <a:ext cx="10257547" cy="4845269"/>
          </a:xfrm>
        </p:spPr>
        <p:txBody>
          <a:bodyPr/>
          <a:lstStyle/>
          <a:p>
            <a:r>
              <a:rPr lang="en-US" b="1" dirty="0">
                <a:latin typeface="Times New Roman" panose="02020603050405020304" pitchFamily="18" charset="0"/>
                <a:cs typeface="Times New Roman" panose="02020603050405020304" pitchFamily="18" charset="0"/>
              </a:rPr>
              <a:t>Present and Future External Environment</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the present and future external environment must be assessed in terms of threats and opportunities. The evaluation focuses on the competitive situation as well as on economic</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social</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political</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legal</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demographic and geographic factors. In edition the environment is scanned for technological development, for products and services on the market, and for other pertinent factors in determining the competitive situation of the enterprise</a:t>
            </a:r>
            <a:endParaRPr 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id="{B261D86F-85E2-7956-2A89-ADC00207113A}"/>
              </a:ext>
            </a:extLst>
          </p:cNvPr>
          <p:cNvSpPr>
            <a:spLocks noGrp="1"/>
          </p:cNvSpPr>
          <p:nvPr>
            <p:ph type="title"/>
          </p:nvPr>
        </p:nvSpPr>
        <p:spPr>
          <a:xfrm>
            <a:off x="1484313" y="685800"/>
            <a:ext cx="10018712" cy="260350"/>
          </a:xfrm>
        </p:spPr>
        <p:txBody>
          <a:bodyPr>
            <a:normAutofit fontScale="90000"/>
          </a:bodyPr>
          <a:lstStyle/>
          <a:p>
            <a:r>
              <a:rPr lang="en-US" sz="4000" dirty="0">
                <a:solidFill>
                  <a:srgbClr val="C00000"/>
                </a:solidFill>
                <a:latin typeface="Abadi" panose="020B0604020104020204" pitchFamily="34" charset="0"/>
              </a:rPr>
              <a:t>The Strategic Planning Process</a:t>
            </a:r>
            <a:endParaRPr lang="en-IN" dirty="0"/>
          </a:p>
        </p:txBody>
      </p:sp>
    </p:spTree>
    <p:extLst>
      <p:ext uri="{BB962C8B-B14F-4D97-AF65-F5344CB8AC3E}">
        <p14:creationId xmlns:p14="http://schemas.microsoft.com/office/powerpoint/2010/main" val="887121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B81E8E-3CD6-1974-F00B-54E8C95328DF}"/>
              </a:ext>
            </a:extLst>
          </p:cNvPr>
          <p:cNvSpPr>
            <a:spLocks noGrp="1"/>
          </p:cNvSpPr>
          <p:nvPr>
            <p:ph idx="1"/>
          </p:nvPr>
        </p:nvSpPr>
        <p:spPr>
          <a:xfrm>
            <a:off x="1040524" y="1103587"/>
            <a:ext cx="10462499" cy="4687614"/>
          </a:xfrm>
        </p:spPr>
        <p:txBody>
          <a:bodyPr>
            <a:normAutofit/>
          </a:bodyPr>
          <a:lstStyle/>
          <a:p>
            <a:r>
              <a:rPr lang="en-US" sz="2800" b="1" dirty="0">
                <a:latin typeface="Times New Roman" panose="02020603050405020304" pitchFamily="18" charset="0"/>
                <a:cs typeface="Times New Roman" panose="02020603050405020304" pitchFamily="18" charset="0"/>
              </a:rPr>
              <a:t>Internal Environment</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similarly, the firm</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s internal environment should be audited and evaluated with respect </a:t>
            </a:r>
            <a:r>
              <a:rPr lang="en-US" sz="2800" dirty="0">
                <a:latin typeface="Times New Roman" panose="02020603050405020304" pitchFamily="18" charset="0"/>
                <a:cs typeface="Times New Roman" panose="02020603050405020304" pitchFamily="18" charset="0"/>
              </a:rPr>
              <a:t>to</a:t>
            </a:r>
            <a:r>
              <a:rPr lang="en-IN" sz="2800" dirty="0">
                <a:latin typeface="Times New Roman" panose="02020603050405020304" pitchFamily="18" charset="0"/>
                <a:cs typeface="Times New Roman" panose="02020603050405020304" pitchFamily="18" charset="0"/>
              </a:rPr>
              <a:t> its resources and its weaknesses and strengths in research and development production </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operation</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procurement, marketing </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products and services. Other internal factors that are important for formulating a strategy should be assessed, including human and financial resources as well as the company image</a:t>
            </a:r>
            <a:r>
              <a:rPr lang="en-US" sz="2800" dirty="0">
                <a:latin typeface="Times New Roman" panose="02020603050405020304" pitchFamily="18" charset="0"/>
                <a:cs typeface="Times New Roman" panose="02020603050405020304" pitchFamily="18" charset="0"/>
              </a:rPr>
              <a:t>.</a:t>
            </a:r>
          </a:p>
          <a:p>
            <a:endParaRPr lang="en-IN" sz="28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id="{F1CC0A55-ABA9-2B70-40E4-791404C132F4}"/>
              </a:ext>
            </a:extLst>
          </p:cNvPr>
          <p:cNvSpPr>
            <a:spLocks noGrp="1"/>
          </p:cNvSpPr>
          <p:nvPr>
            <p:ph type="title"/>
          </p:nvPr>
        </p:nvSpPr>
        <p:spPr>
          <a:xfrm>
            <a:off x="1484313" y="685800"/>
            <a:ext cx="10018712" cy="590550"/>
          </a:xfrm>
        </p:spPr>
        <p:txBody>
          <a:bodyPr>
            <a:normAutofit fontScale="90000"/>
          </a:bodyPr>
          <a:lstStyle/>
          <a:p>
            <a:r>
              <a:rPr lang="en-US" sz="4000" dirty="0">
                <a:solidFill>
                  <a:srgbClr val="C00000"/>
                </a:solidFill>
                <a:latin typeface="Abadi" panose="020B0604020104020204" pitchFamily="34" charset="0"/>
              </a:rPr>
              <a:t>The Strategic Planning Process</a:t>
            </a:r>
            <a:endParaRPr lang="en-IN" dirty="0"/>
          </a:p>
        </p:txBody>
      </p:sp>
    </p:spTree>
    <p:extLst>
      <p:ext uri="{BB962C8B-B14F-4D97-AF65-F5344CB8AC3E}">
        <p14:creationId xmlns:p14="http://schemas.microsoft.com/office/powerpoint/2010/main" val="400141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F7321A-EEED-D426-91DB-E02B9FE28C95}"/>
              </a:ext>
            </a:extLst>
          </p:cNvPr>
          <p:cNvSpPr>
            <a:spLocks noGrp="1"/>
          </p:cNvSpPr>
          <p:nvPr>
            <p:ph idx="1"/>
          </p:nvPr>
        </p:nvSpPr>
        <p:spPr>
          <a:xfrm>
            <a:off x="1484310" y="1066801"/>
            <a:ext cx="10018713" cy="4724399"/>
          </a:xfrm>
        </p:spPr>
        <p:txBody>
          <a:bodyPr>
            <a:normAutofit/>
          </a:bodyPr>
          <a:lstStyle/>
          <a:p>
            <a:r>
              <a:rPr lang="en-US" sz="2800" b="1" dirty="0">
                <a:latin typeface="Times New Roman" panose="02020603050405020304" pitchFamily="18" charset="0"/>
                <a:cs typeface="Times New Roman" panose="02020603050405020304" pitchFamily="18" charset="0"/>
              </a:rPr>
              <a:t>Development of Alternative Strategies</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strategic alternatives are developed on the basis of an analysis of external and internal environment an organization may pursue many different kinds of strategies</a:t>
            </a:r>
            <a:r>
              <a:rPr lang="en-US" sz="2800" dirty="0">
                <a:latin typeface="Times New Roman" panose="02020603050405020304" pitchFamily="18" charset="0"/>
                <a:cs typeface="Times New Roman" panose="02020603050405020304" pitchFamily="18" charset="0"/>
              </a:rPr>
              <a:t>.</a:t>
            </a:r>
          </a:p>
          <a:p>
            <a:endParaRPr lang="en-IN" sz="28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id="{F02EC7A5-0BAA-9EF7-D61F-F32DB48221B3}"/>
              </a:ext>
            </a:extLst>
          </p:cNvPr>
          <p:cNvSpPr>
            <a:spLocks noGrp="1"/>
          </p:cNvSpPr>
          <p:nvPr>
            <p:ph type="title"/>
          </p:nvPr>
        </p:nvSpPr>
        <p:spPr>
          <a:xfrm>
            <a:off x="1484313" y="685800"/>
            <a:ext cx="10018712" cy="381000"/>
          </a:xfrm>
        </p:spPr>
        <p:txBody>
          <a:bodyPr>
            <a:normAutofit fontScale="90000"/>
          </a:bodyPr>
          <a:lstStyle/>
          <a:p>
            <a:r>
              <a:rPr lang="en-US" sz="4000" dirty="0">
                <a:solidFill>
                  <a:srgbClr val="C00000"/>
                </a:solidFill>
                <a:latin typeface="Abadi" panose="020B0604020104020204" pitchFamily="34" charset="0"/>
              </a:rPr>
              <a:t>The Strategic Planning Process</a:t>
            </a:r>
            <a:endParaRPr lang="en-IN" dirty="0"/>
          </a:p>
        </p:txBody>
      </p:sp>
    </p:spTree>
    <p:extLst>
      <p:ext uri="{BB962C8B-B14F-4D97-AF65-F5344CB8AC3E}">
        <p14:creationId xmlns:p14="http://schemas.microsoft.com/office/powerpoint/2010/main" val="3130233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F96C79-9780-0EC6-A2E3-95800842CB21}"/>
              </a:ext>
            </a:extLst>
          </p:cNvPr>
          <p:cNvSpPr>
            <a:spLocks noGrp="1"/>
          </p:cNvSpPr>
          <p:nvPr>
            <p:ph idx="1"/>
          </p:nvPr>
        </p:nvSpPr>
        <p:spPr>
          <a:xfrm>
            <a:off x="1484310" y="1149307"/>
            <a:ext cx="10018713" cy="4641894"/>
          </a:xfrm>
        </p:spPr>
        <p:txBody>
          <a:bodyPr>
            <a:normAutofit/>
          </a:bodyPr>
          <a:lstStyle/>
          <a:p>
            <a:r>
              <a:rPr lang="en-US" sz="2800" b="1" dirty="0">
                <a:latin typeface="Times New Roman" panose="02020603050405020304" pitchFamily="18" charset="0"/>
                <a:cs typeface="Times New Roman" panose="02020603050405020304" pitchFamily="18" charset="0"/>
              </a:rPr>
              <a:t>Evaluation and Choice of Strategies</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various strategies have to be carefully evaluated before the choice is made strategic choices must be considered in light of the risks involved in particular decision. Some profitable opportunities may not be pursued because failure in a risky venture could result in bankrupt</a:t>
            </a:r>
            <a:r>
              <a:rPr lang="en-US" sz="2800" dirty="0">
                <a:latin typeface="Times New Roman" panose="02020603050405020304" pitchFamily="18" charset="0"/>
                <a:cs typeface="Times New Roman" panose="02020603050405020304" pitchFamily="18" charset="0"/>
              </a:rPr>
              <a:t>cy</a:t>
            </a:r>
            <a:r>
              <a:rPr lang="en-IN" sz="2800" dirty="0">
                <a:latin typeface="Times New Roman" panose="02020603050405020304" pitchFamily="18" charset="0"/>
                <a:cs typeface="Times New Roman" panose="02020603050405020304" pitchFamily="18" charset="0"/>
              </a:rPr>
              <a:t> of the </a:t>
            </a:r>
            <a:r>
              <a:rPr lang="en-US" sz="2800" dirty="0">
                <a:latin typeface="Times New Roman" panose="02020603050405020304" pitchFamily="18" charset="0"/>
                <a:cs typeface="Times New Roman" panose="02020603050405020304" pitchFamily="18" charset="0"/>
              </a:rPr>
              <a:t>firm.</a:t>
            </a:r>
          </a:p>
          <a:p>
            <a:endParaRPr lang="en-IN" sz="28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id="{CBC0F053-03B0-E633-C52D-4AA4E0B646E8}"/>
              </a:ext>
            </a:extLst>
          </p:cNvPr>
          <p:cNvSpPr>
            <a:spLocks noGrp="1"/>
          </p:cNvSpPr>
          <p:nvPr>
            <p:ph type="title"/>
          </p:nvPr>
        </p:nvSpPr>
        <p:spPr>
          <a:xfrm>
            <a:off x="1484313" y="685800"/>
            <a:ext cx="10018712" cy="381000"/>
          </a:xfrm>
        </p:spPr>
        <p:txBody>
          <a:bodyPr>
            <a:normAutofit fontScale="90000"/>
          </a:bodyPr>
          <a:lstStyle/>
          <a:p>
            <a:r>
              <a:rPr lang="en-US" sz="4000" dirty="0">
                <a:solidFill>
                  <a:srgbClr val="C00000"/>
                </a:solidFill>
                <a:latin typeface="Abadi" panose="020B0604020104020204" pitchFamily="34" charset="0"/>
              </a:rPr>
              <a:t>The Strategic Planning Process</a:t>
            </a:r>
            <a:endParaRPr lang="en-IN" dirty="0"/>
          </a:p>
        </p:txBody>
      </p:sp>
    </p:spTree>
    <p:extLst>
      <p:ext uri="{BB962C8B-B14F-4D97-AF65-F5344CB8AC3E}">
        <p14:creationId xmlns:p14="http://schemas.microsoft.com/office/powerpoint/2010/main" val="402600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98A59C-9A28-E056-0C8B-954BD279281D}"/>
              </a:ext>
            </a:extLst>
          </p:cNvPr>
          <p:cNvSpPr>
            <a:spLocks noGrp="1"/>
          </p:cNvSpPr>
          <p:nvPr>
            <p:ph idx="1"/>
          </p:nvPr>
        </p:nvSpPr>
        <p:spPr>
          <a:xfrm>
            <a:off x="1515842" y="835572"/>
            <a:ext cx="10018713" cy="4108493"/>
          </a:xfrm>
        </p:spPr>
        <p:txBody>
          <a:bodyPr>
            <a:normAutofit/>
          </a:bodyPr>
          <a:lstStyle/>
          <a:p>
            <a:r>
              <a:rPr lang="en-US" sz="2800" b="1" dirty="0">
                <a:latin typeface="Times New Roman" panose="02020603050405020304" pitchFamily="18" charset="0"/>
                <a:cs typeface="Times New Roman" panose="02020603050405020304" pitchFamily="18" charset="0"/>
              </a:rPr>
              <a:t>Consistency Testing and Contingency Planning</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the last key aspect of strategic planning process testing for consistency and preparing for contingencies full stock during all phases of the strategic planning process, consistency testing is essential. Since the future cannot be predicted with a high degree of certainty, contingency plans lead to be prepared.</a:t>
            </a:r>
            <a:endParaRPr lang="en-US" sz="2800" dirty="0">
              <a:latin typeface="Times New Roman" panose="02020603050405020304" pitchFamily="18" charset="0"/>
              <a:cs typeface="Times New Roman" panose="02020603050405020304" pitchFamily="18" charset="0"/>
            </a:endParaRPr>
          </a:p>
          <a:p>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8634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83324" y="523221"/>
            <a:ext cx="11319642" cy="6129828"/>
          </a:xfrm>
          <a:prstGeom prst="rect">
            <a:avLst/>
          </a:prstGeom>
        </p:spPr>
        <p:style>
          <a:lnRef idx="1">
            <a:schemeClr val="accent4"/>
          </a:lnRef>
          <a:fillRef idx="3">
            <a:schemeClr val="accent4"/>
          </a:fillRef>
          <a:effectRef idx="2">
            <a:schemeClr val="accent4"/>
          </a:effectRef>
          <a:fontRef idx="minor">
            <a:schemeClr val="lt1"/>
          </a:fontRef>
        </p:style>
      </p:pic>
      <p:sp>
        <p:nvSpPr>
          <p:cNvPr id="6" name="Rectangle 5"/>
          <p:cNvSpPr/>
          <p:nvPr/>
        </p:nvSpPr>
        <p:spPr>
          <a:xfrm>
            <a:off x="4095858" y="0"/>
            <a:ext cx="5095562" cy="523220"/>
          </a:xfrm>
          <a:prstGeom prst="rect">
            <a:avLst/>
          </a:prstGeom>
        </p:spPr>
        <p:txBody>
          <a:bodyPr wrap="none">
            <a:spAutoFit/>
          </a:bodyPr>
          <a:lstStyle/>
          <a:p>
            <a:r>
              <a:rPr lang="en-US" sz="2800" b="1" dirty="0">
                <a:latin typeface="Neutraface2Text-Demi"/>
              </a:rPr>
              <a:t>Strategic planning process model</a:t>
            </a:r>
            <a:endParaRPr lang="en-US" sz="2800" b="1" dirty="0"/>
          </a:p>
        </p:txBody>
      </p:sp>
    </p:spTree>
    <p:extLst>
      <p:ext uri="{BB962C8B-B14F-4D97-AF65-F5344CB8AC3E}">
        <p14:creationId xmlns:p14="http://schemas.microsoft.com/office/powerpoint/2010/main" val="1174932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4407" y="252249"/>
            <a:ext cx="10812793" cy="488730"/>
          </a:xfrm>
        </p:spPr>
        <p:txBody>
          <a:bodyPr>
            <a:normAutofit fontScale="90000"/>
          </a:bodyPr>
          <a:lstStyle/>
          <a:p>
            <a:r>
              <a:rPr lang="en-US" sz="2400" dirty="0">
                <a:solidFill>
                  <a:srgbClr val="C00000"/>
                </a:solidFill>
                <a:latin typeface="Abadi" panose="020B0604020104020204" pitchFamily="34" charset="0"/>
              </a:rPr>
              <a:t>The TOWS Matrix: </a:t>
            </a:r>
            <a:br>
              <a:rPr lang="en-US" sz="2400" dirty="0">
                <a:solidFill>
                  <a:srgbClr val="C00000"/>
                </a:solidFill>
                <a:latin typeface="Abadi" panose="020B0604020104020204" pitchFamily="34" charset="0"/>
              </a:rPr>
            </a:br>
            <a:r>
              <a:rPr lang="en-US" sz="2400" dirty="0">
                <a:solidFill>
                  <a:srgbClr val="C00000"/>
                </a:solidFill>
                <a:latin typeface="Abadi" panose="020B0604020104020204" pitchFamily="34" charset="0"/>
              </a:rPr>
              <a:t>A Modern Tool for Analysis of the Situation</a:t>
            </a:r>
          </a:p>
        </p:txBody>
      </p:sp>
      <p:pic>
        <p:nvPicPr>
          <p:cNvPr id="4" name="Picture 3" descr="A screenshot of a cell phone&#10;&#10;Description automatically generated"/>
          <p:cNvPicPr>
            <a:picLocks noChangeAspect="1"/>
          </p:cNvPicPr>
          <p:nvPr/>
        </p:nvPicPr>
        <p:blipFill>
          <a:blip r:embed="rId3"/>
          <a:stretch>
            <a:fillRect/>
          </a:stretch>
        </p:blipFill>
        <p:spPr>
          <a:xfrm>
            <a:off x="804041" y="912435"/>
            <a:ext cx="11083159" cy="569331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1">
            <a:schemeClr val="accent4"/>
          </a:lnRef>
          <a:fillRef idx="3">
            <a:schemeClr val="accent4"/>
          </a:fillRef>
          <a:effectRef idx="2">
            <a:schemeClr val="accent4"/>
          </a:effectRef>
          <a:fontRef idx="minor">
            <a:schemeClr val="lt1"/>
          </a:fontRef>
        </p:style>
      </p:pic>
    </p:spTree>
    <p:extLst>
      <p:ext uri="{BB962C8B-B14F-4D97-AF65-F5344CB8AC3E}">
        <p14:creationId xmlns:p14="http://schemas.microsoft.com/office/powerpoint/2010/main" val="3491976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CDB6F-4415-3258-7DA1-12E4D840A33B}"/>
              </a:ext>
            </a:extLst>
          </p:cNvPr>
          <p:cNvSpPr>
            <a:spLocks noGrp="1"/>
          </p:cNvSpPr>
          <p:nvPr>
            <p:ph type="title"/>
          </p:nvPr>
        </p:nvSpPr>
        <p:spPr>
          <a:xfrm>
            <a:off x="1484311" y="211017"/>
            <a:ext cx="10018713" cy="984738"/>
          </a:xfrm>
        </p:spPr>
        <p:txBody>
          <a:bodyPr>
            <a:noAutofit/>
          </a:bodyPr>
          <a:lstStyle/>
          <a:p>
            <a:r>
              <a:rPr lang="en-IN" sz="3200" dirty="0"/>
              <a:t>The </a:t>
            </a:r>
            <a:r>
              <a:rPr lang="en-US" sz="3200" dirty="0"/>
              <a:t>TOWS</a:t>
            </a:r>
            <a:r>
              <a:rPr lang="en-IN" sz="3200" dirty="0"/>
              <a:t> matrix a modern tool for analysis of the situation</a:t>
            </a:r>
          </a:p>
        </p:txBody>
      </p:sp>
      <p:sp>
        <p:nvSpPr>
          <p:cNvPr id="3" name="Content Placeholder 2">
            <a:extLst>
              <a:ext uri="{FF2B5EF4-FFF2-40B4-BE49-F238E27FC236}">
                <a16:creationId xmlns:a16="http://schemas.microsoft.com/office/drawing/2014/main" id="{E960514D-977A-0CF3-4B20-C0E7234A6683}"/>
              </a:ext>
            </a:extLst>
          </p:cNvPr>
          <p:cNvSpPr>
            <a:spLocks noGrp="1"/>
          </p:cNvSpPr>
          <p:nvPr>
            <p:ph idx="1"/>
          </p:nvPr>
        </p:nvSpPr>
        <p:spPr>
          <a:xfrm>
            <a:off x="1056290" y="1195755"/>
            <a:ext cx="10999722" cy="4952797"/>
          </a:xfrm>
        </p:spPr>
        <p:txBody>
          <a:bodyPr>
            <a:normAutofit/>
          </a:bodyPr>
          <a:lstStyle/>
          <a:p>
            <a:pPr marL="0" indent="0">
              <a:buNone/>
            </a:pPr>
            <a:r>
              <a:rPr lang="en-IN" dirty="0">
                <a:latin typeface="Times New Roman" panose="02020603050405020304" pitchFamily="18" charset="0"/>
                <a:cs typeface="Times New Roman" panose="02020603050405020304" pitchFamily="18" charset="0"/>
              </a:rPr>
              <a:t>The tows matrix has been introduced for analysing the competitive situation of the company or even of nation that leads to the development of 4 distinct set of strategic alternatives. </a:t>
            </a:r>
          </a:p>
          <a:p>
            <a:pPr marL="0" indent="0">
              <a:buNone/>
            </a:pPr>
            <a:r>
              <a:rPr lang="en-IN" dirty="0">
                <a:latin typeface="Times New Roman" panose="02020603050405020304" pitchFamily="18" charset="0"/>
                <a:cs typeface="Times New Roman" panose="02020603050405020304" pitchFamily="18" charset="0"/>
              </a:rPr>
              <a:t>The toes matrix has a wider scope and a different emphasis from the business portfolio matrix. </a:t>
            </a:r>
          </a:p>
          <a:p>
            <a:pPr marL="0" indent="0">
              <a:buNone/>
            </a:pPr>
            <a:r>
              <a:rPr lang="en-IN" dirty="0">
                <a:latin typeface="Times New Roman" panose="02020603050405020304" pitchFamily="18" charset="0"/>
                <a:cs typeface="Times New Roman" panose="02020603050405020304" pitchFamily="18" charset="0"/>
              </a:rPr>
              <a:t>The former does not replace the latter the tows matrix is a conceptual framework for systematic analysis that facilitates matching of external threats and opportunities with the internal weaknesses and strengths of the organization</a:t>
            </a:r>
            <a:r>
              <a:rPr lang="en-US" dirty="0">
                <a:latin typeface="Times New Roman" panose="02020603050405020304" pitchFamily="18" charset="0"/>
                <a:cs typeface="Times New Roman" panose="02020603050405020304" pitchFamily="18" charset="0"/>
              </a:rPr>
              <a:t>.</a:t>
            </a:r>
          </a:p>
          <a:p>
            <a:pPr marL="0" indent="0">
              <a:buNone/>
            </a:pPr>
            <a:r>
              <a:rPr lang="en-IN" dirty="0">
                <a:latin typeface="Times New Roman" panose="02020603050405020304" pitchFamily="18" charset="0"/>
                <a:cs typeface="Times New Roman" panose="02020603050405020304" pitchFamily="18" charset="0"/>
              </a:rPr>
              <a:t>It is common to suggest that company should identify their strengths and weaknesses as well as the opportunities and threats in the external environment</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but what is often overlooked is that combining these factors may require distinct strategic choice</a:t>
            </a:r>
            <a:r>
              <a:rPr lang="en-US" dirty="0">
                <a:latin typeface="Times New Roman" panose="02020603050405020304" pitchFamily="18" charset="0"/>
                <a:cs typeface="Times New Roman" panose="02020603050405020304" pitchFamily="18" charset="0"/>
              </a:rPr>
              <a:t>s</a:t>
            </a:r>
          </a:p>
          <a:p>
            <a:pPr marL="457200" lvl="1" indent="0">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5310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142E4-AEF7-729C-59DA-B7769D16143C}"/>
              </a:ext>
            </a:extLst>
          </p:cNvPr>
          <p:cNvSpPr>
            <a:spLocks noGrp="1"/>
          </p:cNvSpPr>
          <p:nvPr>
            <p:ph type="title"/>
          </p:nvPr>
        </p:nvSpPr>
        <p:spPr>
          <a:xfrm>
            <a:off x="1484310" y="433553"/>
            <a:ext cx="10018713" cy="381000"/>
          </a:xfrm>
        </p:spPr>
        <p:txBody>
          <a:bodyPr>
            <a:normAutofit fontScale="90000"/>
          </a:bodyPr>
          <a:lstStyle/>
          <a:p>
            <a:r>
              <a:rPr lang="en-IN" sz="4000" dirty="0">
                <a:solidFill>
                  <a:srgbClr val="C00000"/>
                </a:solidFill>
              </a:rPr>
              <a:t>The </a:t>
            </a:r>
            <a:r>
              <a:rPr lang="en-US" sz="4000" dirty="0">
                <a:solidFill>
                  <a:srgbClr val="C00000"/>
                </a:solidFill>
              </a:rPr>
              <a:t>TOWS</a:t>
            </a:r>
            <a:r>
              <a:rPr lang="en-IN" sz="4000" dirty="0">
                <a:solidFill>
                  <a:srgbClr val="C00000"/>
                </a:solidFill>
              </a:rPr>
              <a:t> matrix</a:t>
            </a:r>
            <a:endParaRPr lang="en-IN" dirty="0">
              <a:solidFill>
                <a:srgbClr val="C00000"/>
              </a:solidFill>
            </a:endParaRPr>
          </a:p>
        </p:txBody>
      </p:sp>
      <p:sp>
        <p:nvSpPr>
          <p:cNvPr id="3" name="Content Placeholder 2">
            <a:extLst>
              <a:ext uri="{FF2B5EF4-FFF2-40B4-BE49-F238E27FC236}">
                <a16:creationId xmlns:a16="http://schemas.microsoft.com/office/drawing/2014/main" id="{AE669C1F-5128-3005-F971-C783245C5623}"/>
              </a:ext>
            </a:extLst>
          </p:cNvPr>
          <p:cNvSpPr>
            <a:spLocks noGrp="1"/>
          </p:cNvSpPr>
          <p:nvPr>
            <p:ph idx="1"/>
          </p:nvPr>
        </p:nvSpPr>
        <p:spPr>
          <a:xfrm>
            <a:off x="1484310" y="814553"/>
            <a:ext cx="10018713" cy="5759668"/>
          </a:xfrm>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Four </a:t>
            </a:r>
            <a:r>
              <a:rPr lang="en-IN" sz="2800" dirty="0">
                <a:latin typeface="Times New Roman" panose="02020603050405020304" pitchFamily="18" charset="0"/>
                <a:cs typeface="Times New Roman" panose="02020603050405020304" pitchFamily="18" charset="0"/>
              </a:rPr>
              <a:t>alternative strategies</a:t>
            </a:r>
            <a:r>
              <a:rPr lang="en-US" sz="28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The strategies are based on the analysis of the external environment and the internal environment</a:t>
            </a:r>
            <a:r>
              <a:rPr lang="en-US" dirty="0">
                <a:latin typeface="Times New Roman" panose="02020603050405020304" pitchFamily="18" charset="0"/>
                <a:cs typeface="Times New Roman" panose="02020603050405020304" pitchFamily="18" charset="0"/>
              </a:rPr>
              <a:t>.</a:t>
            </a:r>
          </a:p>
          <a:p>
            <a:pPr marL="457200" indent="-457200" algn="just">
              <a:buFont typeface="+mj-lt"/>
              <a:buAutoNum type="arabicPeriod"/>
            </a:pPr>
            <a:r>
              <a:rPr lang="en-IN" dirty="0">
                <a:solidFill>
                  <a:srgbClr val="C00000"/>
                </a:solidFill>
                <a:latin typeface="Times New Roman" panose="02020603050405020304" pitchFamily="18" charset="0"/>
                <a:cs typeface="Times New Roman" panose="02020603050405020304" pitchFamily="18" charset="0"/>
              </a:rPr>
              <a:t>The </a:t>
            </a:r>
            <a:r>
              <a:rPr lang="en-US" dirty="0">
                <a:solidFill>
                  <a:srgbClr val="C00000"/>
                </a:solidFill>
                <a:latin typeface="Times New Roman" panose="02020603050405020304" pitchFamily="18" charset="0"/>
                <a:cs typeface="Times New Roman" panose="02020603050405020304" pitchFamily="18" charset="0"/>
              </a:rPr>
              <a:t>WT </a:t>
            </a:r>
            <a:r>
              <a:rPr lang="en-IN" dirty="0">
                <a:solidFill>
                  <a:srgbClr val="C00000"/>
                </a:solidFill>
                <a:latin typeface="Times New Roman" panose="02020603050405020304" pitchFamily="18" charset="0"/>
                <a:cs typeface="Times New Roman" panose="02020603050405020304" pitchFamily="18" charset="0"/>
              </a:rPr>
              <a:t>strategy </a:t>
            </a:r>
            <a:r>
              <a:rPr lang="en-IN" dirty="0">
                <a:latin typeface="Times New Roman" panose="02020603050405020304" pitchFamily="18" charset="0"/>
                <a:cs typeface="Times New Roman" panose="02020603050405020304" pitchFamily="18" charset="0"/>
              </a:rPr>
              <a:t>aims to minimise both witnesses and threats and may be called the mini</a:t>
            </a:r>
            <a:r>
              <a:rPr lang="en-US" dirty="0">
                <a:latin typeface="Times New Roman" panose="02020603050405020304" pitchFamily="18" charset="0"/>
                <a:cs typeface="Times New Roman" panose="02020603050405020304" pitchFamily="18" charset="0"/>
              </a:rPr>
              <a:t>-</a:t>
            </a:r>
            <a:r>
              <a:rPr lang="en-IN" dirty="0">
                <a:latin typeface="Times New Roman" panose="02020603050405020304" pitchFamily="18" charset="0"/>
                <a:cs typeface="Times New Roman" panose="02020603050405020304" pitchFamily="18" charset="0"/>
              </a:rPr>
              <a:t> mini </a:t>
            </a:r>
            <a:r>
              <a:rPr lang="en-US" dirty="0">
                <a:latin typeface="Times New Roman" panose="02020603050405020304" pitchFamily="18" charset="0"/>
                <a:cs typeface="Times New Roman" panose="02020603050405020304" pitchFamily="18" charset="0"/>
              </a:rPr>
              <a:t>s</a:t>
            </a:r>
            <a:r>
              <a:rPr lang="en-IN" dirty="0" err="1">
                <a:latin typeface="Times New Roman" panose="02020603050405020304" pitchFamily="18" charset="0"/>
                <a:cs typeface="Times New Roman" panose="02020603050405020304" pitchFamily="18" charset="0"/>
              </a:rPr>
              <a:t>trategy</a:t>
            </a:r>
            <a:r>
              <a:rPr lang="en-IN" dirty="0">
                <a:latin typeface="Times New Roman" panose="02020603050405020304" pitchFamily="18" charset="0"/>
                <a:cs typeface="Times New Roman" panose="02020603050405020304" pitchFamily="18" charset="0"/>
              </a:rPr>
              <a:t>. It may require that the company, for example former joint venture retrench or even liquidate</a:t>
            </a:r>
            <a:endParaRPr lang="en-US" dirty="0">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en-US" dirty="0">
                <a:solidFill>
                  <a:srgbClr val="C00000"/>
                </a:solidFill>
                <a:latin typeface="Times New Roman" panose="02020603050405020304" pitchFamily="18" charset="0"/>
                <a:cs typeface="Times New Roman" panose="02020603050405020304" pitchFamily="18" charset="0"/>
              </a:rPr>
              <a:t>The </a:t>
            </a:r>
            <a:r>
              <a:rPr lang="en-IN" dirty="0">
                <a:solidFill>
                  <a:srgbClr val="C00000"/>
                </a:solidFill>
                <a:latin typeface="Times New Roman" panose="02020603050405020304" pitchFamily="18" charset="0"/>
                <a:cs typeface="Times New Roman" panose="02020603050405020304" pitchFamily="18" charset="0"/>
              </a:rPr>
              <a:t>WO strategy </a:t>
            </a:r>
            <a:r>
              <a:rPr lang="en-IN" dirty="0">
                <a:latin typeface="Times New Roman" panose="02020603050405020304" pitchFamily="18" charset="0"/>
                <a:cs typeface="Times New Roman" panose="02020603050405020304" pitchFamily="18" charset="0"/>
              </a:rPr>
              <a:t>attempts to minimise the weaknesses and maximise the opportunities. That's a firm with weaknesses in some areas may either develop those areas within the enterprise or acquire the needed competencies from outside</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in order to enable it to take advantage of opportunities in the external environment</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14423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0ED3A-8C9B-D737-E429-699657BA12AE}"/>
              </a:ext>
            </a:extLst>
          </p:cNvPr>
          <p:cNvSpPr>
            <a:spLocks noGrp="1"/>
          </p:cNvSpPr>
          <p:nvPr>
            <p:ph type="title"/>
          </p:nvPr>
        </p:nvSpPr>
        <p:spPr>
          <a:xfrm>
            <a:off x="1484310" y="260132"/>
            <a:ext cx="10018713" cy="381000"/>
          </a:xfrm>
        </p:spPr>
        <p:txBody>
          <a:bodyPr>
            <a:normAutofit fontScale="90000"/>
          </a:bodyPr>
          <a:lstStyle/>
          <a:p>
            <a:r>
              <a:rPr lang="en-IN" sz="4000" dirty="0">
                <a:solidFill>
                  <a:srgbClr val="C00000"/>
                </a:solidFill>
              </a:rPr>
              <a:t>The </a:t>
            </a:r>
            <a:r>
              <a:rPr lang="en-US" sz="4000" dirty="0">
                <a:solidFill>
                  <a:srgbClr val="C00000"/>
                </a:solidFill>
              </a:rPr>
              <a:t>TOWS</a:t>
            </a:r>
            <a:r>
              <a:rPr lang="en-IN" sz="4000" dirty="0">
                <a:solidFill>
                  <a:srgbClr val="C00000"/>
                </a:solidFill>
              </a:rPr>
              <a:t> matrix</a:t>
            </a:r>
            <a:endParaRPr lang="en-IN" dirty="0">
              <a:solidFill>
                <a:srgbClr val="C00000"/>
              </a:solidFill>
            </a:endParaRPr>
          </a:p>
        </p:txBody>
      </p:sp>
      <p:sp>
        <p:nvSpPr>
          <p:cNvPr id="3" name="Content Placeholder 2">
            <a:extLst>
              <a:ext uri="{FF2B5EF4-FFF2-40B4-BE49-F238E27FC236}">
                <a16:creationId xmlns:a16="http://schemas.microsoft.com/office/drawing/2014/main" id="{7648C24E-1443-A997-E7B8-58F0594301F9}"/>
              </a:ext>
            </a:extLst>
          </p:cNvPr>
          <p:cNvSpPr>
            <a:spLocks noGrp="1"/>
          </p:cNvSpPr>
          <p:nvPr>
            <p:ph idx="1"/>
          </p:nvPr>
        </p:nvSpPr>
        <p:spPr>
          <a:xfrm>
            <a:off x="1040524" y="867103"/>
            <a:ext cx="10462499" cy="5730765"/>
          </a:xfrm>
        </p:spPr>
        <p:txBody>
          <a:bodyPr>
            <a:normAutofit/>
          </a:bodyPr>
          <a:lstStyle/>
          <a:p>
            <a:pPr marL="0" indent="0">
              <a:buNone/>
            </a:pPr>
            <a:r>
              <a:rPr lang="en-IN" sz="3200" dirty="0"/>
              <a:t>3. </a:t>
            </a:r>
            <a:r>
              <a:rPr lang="en-IN" sz="2400" dirty="0">
                <a:solidFill>
                  <a:srgbClr val="C00000"/>
                </a:solidFill>
              </a:rPr>
              <a:t>The </a:t>
            </a:r>
            <a:r>
              <a:rPr lang="en-US" sz="2400" dirty="0">
                <a:solidFill>
                  <a:srgbClr val="C00000"/>
                </a:solidFill>
              </a:rPr>
              <a:t>ST </a:t>
            </a:r>
            <a:r>
              <a:rPr lang="en-IN" sz="2400" dirty="0">
                <a:solidFill>
                  <a:srgbClr val="C00000"/>
                </a:solidFill>
              </a:rPr>
              <a:t>strategy </a:t>
            </a:r>
            <a:r>
              <a:rPr lang="en-IN" sz="2400" dirty="0"/>
              <a:t>is based on using the organisations strengths to deal with threats in the environment. The aim is to maximise the former while minimising the latter. </a:t>
            </a:r>
            <a:r>
              <a:rPr lang="en-US" sz="2400" dirty="0"/>
              <a:t>Thus,</a:t>
            </a:r>
            <a:r>
              <a:rPr lang="en-IN" sz="2400" dirty="0"/>
              <a:t> company may use its technological, financial, managerial or marketing strengths to cope with the threats of a new product introduced by its competitor.</a:t>
            </a:r>
            <a:endParaRPr lang="en-US" dirty="0"/>
          </a:p>
          <a:p>
            <a:pPr marL="0" indent="0">
              <a:buNone/>
            </a:pPr>
            <a:r>
              <a:rPr lang="en-US" sz="3200" dirty="0"/>
              <a:t>4. </a:t>
            </a:r>
            <a:r>
              <a:rPr lang="en-IN" sz="2400" dirty="0">
                <a:solidFill>
                  <a:srgbClr val="C00000"/>
                </a:solidFill>
              </a:rPr>
              <a:t>The SO strategy</a:t>
            </a:r>
            <a:r>
              <a:rPr lang="en-US" sz="2400" dirty="0"/>
              <a:t>,</a:t>
            </a:r>
            <a:r>
              <a:rPr lang="en-IN" sz="2400" dirty="0"/>
              <a:t> </a:t>
            </a:r>
            <a:r>
              <a:rPr lang="en-US" sz="2400" dirty="0"/>
              <a:t>which</a:t>
            </a:r>
            <a:r>
              <a:rPr lang="en-IN" sz="2400" dirty="0"/>
              <a:t> capitalises on a company's strength to take advantages of opportunities is the most desirable. Indeed</a:t>
            </a:r>
            <a:r>
              <a:rPr lang="en-US" sz="2400" dirty="0"/>
              <a:t>,</a:t>
            </a:r>
            <a:r>
              <a:rPr lang="en-IN" sz="2400" dirty="0"/>
              <a:t> it is the aim of enterprise to move from one positions in the matrix to this one</a:t>
            </a:r>
            <a:r>
              <a:rPr lang="en-US" sz="2400" dirty="0"/>
              <a:t>.</a:t>
            </a:r>
            <a:r>
              <a:rPr lang="en-IN" sz="2400" dirty="0"/>
              <a:t> If they have weaknesses, they will strike to overcome them making them strength full stuff if they feel threats they will cope with them so that they can focus on opportunities.</a:t>
            </a:r>
          </a:p>
          <a:p>
            <a:endParaRPr lang="en-IN" dirty="0"/>
          </a:p>
        </p:txBody>
      </p:sp>
    </p:spTree>
    <p:extLst>
      <p:ext uri="{BB962C8B-B14F-4D97-AF65-F5344CB8AC3E}">
        <p14:creationId xmlns:p14="http://schemas.microsoft.com/office/powerpoint/2010/main" val="3307334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1179" y="472967"/>
            <a:ext cx="3333496" cy="5391806"/>
          </a:xfrm>
        </p:spPr>
        <p:txBody>
          <a:bodyPr anchor="t">
            <a:normAutofit/>
          </a:bodyPr>
          <a:lstStyle/>
          <a:p>
            <a:r>
              <a:rPr lang="en-US" sz="1600" dirty="0"/>
              <a:t>Time Dimension and the TOWS Matrix</a:t>
            </a:r>
          </a:p>
          <a:p>
            <a:r>
              <a:rPr lang="en-US" sz="1600" dirty="0"/>
              <a:t>Application of the TOWS Merger Matrix for Mergers, </a:t>
            </a:r>
            <a:r>
              <a:rPr lang="fr-FR" sz="1600" dirty="0"/>
              <a:t>Acquisitions, Joint Ventures, and </a:t>
            </a:r>
            <a:r>
              <a:rPr lang="en-US" sz="1600" dirty="0"/>
              <a:t>Alliances</a:t>
            </a:r>
            <a:endParaRPr lang="fr-FR" sz="1600" dirty="0"/>
          </a:p>
          <a:p>
            <a:pPr marL="0" indent="0">
              <a:buNone/>
            </a:pPr>
            <a:endParaRPr lang="en-US" sz="1600" dirty="0"/>
          </a:p>
          <a:p>
            <a:pPr marL="0" indent="0">
              <a:buNone/>
            </a:pPr>
            <a:r>
              <a:rPr lang="en-US" sz="1600" b="1" dirty="0"/>
              <a:t>Dynamics of the TOWS </a:t>
            </a:r>
          </a:p>
          <a:p>
            <a:pPr marL="0" indent="0">
              <a:buNone/>
            </a:pPr>
            <a:r>
              <a:rPr lang="en-US" sz="1600" b="1" dirty="0"/>
              <a:t>Matrix</a:t>
            </a:r>
            <a:endParaRPr lang="fr-FR" sz="1600" b="1" dirty="0"/>
          </a:p>
          <a:p>
            <a:pPr marL="0" indent="0">
              <a:buNone/>
            </a:pPr>
            <a:endParaRPr lang="fr-FR" sz="1600" b="1" dirty="0"/>
          </a:p>
          <a:p>
            <a:pPr marL="0" indent="0">
              <a:buNone/>
            </a:pPr>
            <a:endParaRPr lang="en-US" sz="1600" b="1" dirty="0"/>
          </a:p>
        </p:txBody>
      </p:sp>
      <p:pic>
        <p:nvPicPr>
          <p:cNvPr id="4" name="Picture 3"/>
          <p:cNvPicPr>
            <a:picLocks noChangeAspect="1"/>
          </p:cNvPicPr>
          <p:nvPr/>
        </p:nvPicPr>
        <p:blipFill>
          <a:blip r:embed="rId3"/>
          <a:stretch>
            <a:fillRect/>
          </a:stretch>
        </p:blipFill>
        <p:spPr>
          <a:xfrm>
            <a:off x="4374674" y="472967"/>
            <a:ext cx="7480995" cy="6148550"/>
          </a:xfrm>
          <a:prstGeom prst="roundRect">
            <a:avLst>
              <a:gd name="adj" fmla="val 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1">
            <a:schemeClr val="accent4"/>
          </a:lnRef>
          <a:fillRef idx="3">
            <a:schemeClr val="accent4"/>
          </a:fillRef>
          <a:effectRef idx="2">
            <a:schemeClr val="accent4"/>
          </a:effectRef>
          <a:fontRef idx="minor">
            <a:schemeClr val="lt1"/>
          </a:fontRef>
        </p:style>
      </p:pic>
    </p:spTree>
    <p:extLst>
      <p:ext uri="{BB962C8B-B14F-4D97-AF65-F5344CB8AC3E}">
        <p14:creationId xmlns:p14="http://schemas.microsoft.com/office/powerpoint/2010/main" val="2284168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535021" y="685800"/>
            <a:ext cx="2639962" cy="5105400"/>
          </a:xfrm>
        </p:spPr>
        <p:txBody>
          <a:bodyPr>
            <a:normAutofit/>
          </a:bodyPr>
          <a:lstStyle/>
          <a:p>
            <a:r>
              <a:rPr lang="en-US" sz="3100">
                <a:solidFill>
                  <a:srgbClr val="FFFFFF"/>
                </a:solidFill>
              </a:rPr>
              <a:t>Blue Ocean Strategy: In Pursuit of Opportunities in an Uncontested Market</a:t>
            </a:r>
          </a:p>
        </p:txBody>
      </p:sp>
      <p:grpSp>
        <p:nvGrpSpPr>
          <p:cNvPr id="51" name="Group 5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5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IN"/>
            </a:p>
          </p:txBody>
        </p:sp>
        <p:sp>
          <p:nvSpPr>
            <p:cNvPr id="5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IN"/>
            </a:p>
          </p:txBody>
        </p:sp>
        <p:sp>
          <p:nvSpPr>
            <p:cNvPr id="5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IN"/>
            </a:p>
          </p:txBody>
        </p:sp>
        <p:sp>
          <p:nvSpPr>
            <p:cNvPr id="5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IN"/>
            </a:p>
          </p:txBody>
        </p:sp>
        <p:sp>
          <p:nvSpPr>
            <p:cNvPr id="5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IN"/>
            </a:p>
          </p:txBody>
        </p:sp>
        <p:sp>
          <p:nvSpPr>
            <p:cNvPr id="5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IN"/>
            </a:p>
          </p:txBody>
        </p:sp>
      </p:grpSp>
      <p:graphicFrame>
        <p:nvGraphicFramePr>
          <p:cNvPr id="5" name="Content Placeholder 2">
            <a:extLst>
              <a:ext uri="{FF2B5EF4-FFF2-40B4-BE49-F238E27FC236}">
                <a16:creationId xmlns:a16="http://schemas.microsoft.com/office/drawing/2014/main" id="{1E344BC4-4492-4BB2-BAAF-3A1F3E0B07CA}"/>
              </a:ext>
            </a:extLst>
          </p:cNvPr>
          <p:cNvGraphicFramePr>
            <a:graphicFrameLocks noGrp="1"/>
          </p:cNvGraphicFramePr>
          <p:nvPr>
            <p:ph idx="1"/>
            <p:extLst>
              <p:ext uri="{D42A27DB-BD31-4B8C-83A1-F6EECF244321}">
                <p14:modId xmlns:p14="http://schemas.microsoft.com/office/powerpoint/2010/main" val="961357472"/>
              </p:ext>
            </p:extLst>
          </p:nvPr>
        </p:nvGraphicFramePr>
        <p:xfrm>
          <a:off x="4146332" y="461962"/>
          <a:ext cx="7725102" cy="5329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117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A4A409-9242-444A-AC1F-809866828B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1" name="Freeform 6">
              <a:extLst>
                <a:ext uri="{FF2B5EF4-FFF2-40B4-BE49-F238E27FC236}">
                  <a16:creationId xmlns:a16="http://schemas.microsoft.com/office/drawing/2014/main" id="{ABF65108-5AB6-40BD-BCAF-526D8E309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IN"/>
            </a:p>
          </p:txBody>
        </p:sp>
        <p:sp>
          <p:nvSpPr>
            <p:cNvPr id="12" name="Freeform 7">
              <a:extLst>
                <a:ext uri="{FF2B5EF4-FFF2-40B4-BE49-F238E27FC236}">
                  <a16:creationId xmlns:a16="http://schemas.microsoft.com/office/drawing/2014/main" id="{C77C904B-BC3A-472F-BB70-8750D41E4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IN"/>
            </a:p>
          </p:txBody>
        </p:sp>
        <p:sp>
          <p:nvSpPr>
            <p:cNvPr id="13" name="Freeform 8">
              <a:extLst>
                <a:ext uri="{FF2B5EF4-FFF2-40B4-BE49-F238E27FC236}">
                  <a16:creationId xmlns:a16="http://schemas.microsoft.com/office/drawing/2014/main" id="{E910D569-2CFD-4010-B886-2F31BB8EC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IN"/>
            </a:p>
          </p:txBody>
        </p:sp>
        <p:sp>
          <p:nvSpPr>
            <p:cNvPr id="14" name="Freeform 9">
              <a:extLst>
                <a:ext uri="{FF2B5EF4-FFF2-40B4-BE49-F238E27FC236}">
                  <a16:creationId xmlns:a16="http://schemas.microsoft.com/office/drawing/2014/main" id="{5A816932-FBAD-46C0-AA92-336589A5A9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IN"/>
            </a:p>
          </p:txBody>
        </p:sp>
        <p:sp>
          <p:nvSpPr>
            <p:cNvPr id="15" name="Freeform 10">
              <a:extLst>
                <a:ext uri="{FF2B5EF4-FFF2-40B4-BE49-F238E27FC236}">
                  <a16:creationId xmlns:a16="http://schemas.microsoft.com/office/drawing/2014/main" id="{3D914BDD-E5E0-4DFB-8072-5B498F94A6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IN"/>
            </a:p>
          </p:txBody>
        </p:sp>
        <p:sp>
          <p:nvSpPr>
            <p:cNvPr id="16" name="Freeform 11">
              <a:extLst>
                <a:ext uri="{FF2B5EF4-FFF2-40B4-BE49-F238E27FC236}">
                  <a16:creationId xmlns:a16="http://schemas.microsoft.com/office/drawing/2014/main" id="{ED9E392E-46C2-4B84-A121-9B2BC452F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IN"/>
            </a:p>
          </p:txBody>
        </p:sp>
      </p:grpSp>
      <p:sp>
        <p:nvSpPr>
          <p:cNvPr id="2" name="Title 1"/>
          <p:cNvSpPr>
            <a:spLocks noGrp="1"/>
          </p:cNvSpPr>
          <p:nvPr>
            <p:ph type="title"/>
          </p:nvPr>
        </p:nvSpPr>
        <p:spPr>
          <a:xfrm>
            <a:off x="1087822" y="292185"/>
            <a:ext cx="3208876" cy="2072644"/>
          </a:xfrm>
        </p:spPr>
        <p:txBody>
          <a:bodyPr>
            <a:normAutofit/>
          </a:bodyPr>
          <a:lstStyle/>
          <a:p>
            <a:pPr>
              <a:lnSpc>
                <a:spcPct val="90000"/>
              </a:lnSpc>
            </a:pPr>
            <a:r>
              <a:rPr lang="en-US" sz="2700" dirty="0">
                <a:solidFill>
                  <a:srgbClr val="C00000"/>
                </a:solidFill>
              </a:rPr>
              <a:t>The Portfolio Matrix: A Tool for</a:t>
            </a:r>
            <a:br>
              <a:rPr lang="en-US" sz="2700" dirty="0">
                <a:solidFill>
                  <a:srgbClr val="C00000"/>
                </a:solidFill>
              </a:rPr>
            </a:br>
            <a:r>
              <a:rPr lang="en-US" sz="2700" dirty="0">
                <a:solidFill>
                  <a:srgbClr val="C00000"/>
                </a:solidFill>
              </a:rPr>
              <a:t>Allocating Resources</a:t>
            </a:r>
          </a:p>
        </p:txBody>
      </p:sp>
      <p:sp>
        <p:nvSpPr>
          <p:cNvPr id="3" name="Content Placeholder 2"/>
          <p:cNvSpPr>
            <a:spLocks noGrp="1"/>
          </p:cNvSpPr>
          <p:nvPr>
            <p:ph idx="1"/>
          </p:nvPr>
        </p:nvSpPr>
        <p:spPr>
          <a:xfrm>
            <a:off x="1484310" y="2666999"/>
            <a:ext cx="2812387" cy="3124201"/>
          </a:xfrm>
        </p:spPr>
        <p:txBody>
          <a:bodyPr>
            <a:normAutofit/>
          </a:bodyPr>
          <a:lstStyle/>
          <a:p>
            <a:r>
              <a:rPr lang="en-US" dirty="0">
                <a:solidFill>
                  <a:srgbClr val="C00000"/>
                </a:solidFill>
              </a:rPr>
              <a:t>The Boston Consulting Group developed the business portfolio matrix.</a:t>
            </a:r>
          </a:p>
          <a:p>
            <a:endParaRPr lang="en-US" dirty="0">
              <a:solidFill>
                <a:srgbClr val="C00000"/>
              </a:solidFill>
            </a:endParaRPr>
          </a:p>
          <a:p>
            <a:pPr marL="0" indent="0">
              <a:buNone/>
            </a:pPr>
            <a:endParaRPr lang="en-US" dirty="0">
              <a:solidFill>
                <a:srgbClr val="C00000"/>
              </a:solidFill>
            </a:endParaRPr>
          </a:p>
        </p:txBody>
      </p:sp>
      <p:sp>
        <p:nvSpPr>
          <p:cNvPr id="18" name="Rounded Rectangle 16">
            <a:extLst>
              <a:ext uri="{FF2B5EF4-FFF2-40B4-BE49-F238E27FC236}">
                <a16:creationId xmlns:a16="http://schemas.microsoft.com/office/drawing/2014/main" id="{21ECAAB0-702B-4C08-B30F-0AFAC3479A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1162" y="648931"/>
            <a:ext cx="6881862"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4621162" y="685800"/>
            <a:ext cx="6761541" cy="5195095"/>
          </a:xfrm>
          <a:prstGeom prst="rect">
            <a:avLst/>
          </a:prstGeom>
        </p:spPr>
        <p:style>
          <a:lnRef idx="1">
            <a:schemeClr val="accent4"/>
          </a:lnRef>
          <a:fillRef idx="3">
            <a:schemeClr val="accent4"/>
          </a:fillRef>
          <a:effectRef idx="2">
            <a:schemeClr val="accent4"/>
          </a:effectRef>
          <a:fontRef idx="minor">
            <a:schemeClr val="lt1"/>
          </a:fontRef>
        </p:style>
      </p:pic>
    </p:spTree>
    <p:extLst>
      <p:ext uri="{BB962C8B-B14F-4D97-AF65-F5344CB8AC3E}">
        <p14:creationId xmlns:p14="http://schemas.microsoft.com/office/powerpoint/2010/main" val="3906427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535021" y="685800"/>
            <a:ext cx="2639962" cy="5105400"/>
          </a:xfrm>
        </p:spPr>
        <p:txBody>
          <a:bodyPr>
            <a:normAutofit/>
          </a:bodyPr>
          <a:lstStyle/>
          <a:p>
            <a:r>
              <a:rPr lang="en-US" dirty="0">
                <a:solidFill>
                  <a:srgbClr val="FFFFFF"/>
                </a:solidFill>
              </a:rPr>
              <a:t>Major Kinds of Strategies and Policies</a:t>
            </a: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IN"/>
            </a:p>
          </p:txBody>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IN"/>
            </a:p>
          </p:txBody>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IN"/>
            </a:p>
          </p:txBody>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IN"/>
            </a:p>
          </p:txBody>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IN"/>
            </a:p>
          </p:txBody>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IN"/>
            </a:p>
          </p:txBody>
        </p:sp>
      </p:grpSp>
      <p:grpSp>
        <p:nvGrpSpPr>
          <p:cNvPr id="8" name="Group 7">
            <a:extLst>
              <a:ext uri="{FF2B5EF4-FFF2-40B4-BE49-F238E27FC236}">
                <a16:creationId xmlns:a16="http://schemas.microsoft.com/office/drawing/2014/main" id="{2A8EF3EC-E6A2-D07E-026B-794007A082D4}"/>
              </a:ext>
            </a:extLst>
          </p:cNvPr>
          <p:cNvGrpSpPr/>
          <p:nvPr/>
        </p:nvGrpSpPr>
        <p:grpSpPr>
          <a:xfrm>
            <a:off x="4231684" y="461962"/>
            <a:ext cx="7623986" cy="5329238"/>
            <a:chOff x="849560" y="-1220184"/>
            <a:chExt cx="6396090" cy="8894267"/>
          </a:xfrm>
        </p:grpSpPr>
        <p:sp>
          <p:nvSpPr>
            <p:cNvPr id="10" name="Rectangle 9">
              <a:extLst>
                <a:ext uri="{FF2B5EF4-FFF2-40B4-BE49-F238E27FC236}">
                  <a16:creationId xmlns:a16="http://schemas.microsoft.com/office/drawing/2014/main" id="{D238378E-BD5B-5F44-5263-2D995193EBDE}"/>
                </a:ext>
              </a:extLst>
            </p:cNvPr>
            <p:cNvSpPr/>
            <p:nvPr/>
          </p:nvSpPr>
          <p:spPr>
            <a:xfrm>
              <a:off x="849560" y="-1220184"/>
              <a:ext cx="6396090" cy="889426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2" name="TextBox 11">
              <a:extLst>
                <a:ext uri="{FF2B5EF4-FFF2-40B4-BE49-F238E27FC236}">
                  <a16:creationId xmlns:a16="http://schemas.microsoft.com/office/drawing/2014/main" id="{F87F00DE-0E9A-F2B1-2B68-524A5269B6EC}"/>
                </a:ext>
              </a:extLst>
            </p:cNvPr>
            <p:cNvSpPr txBox="1"/>
            <p:nvPr/>
          </p:nvSpPr>
          <p:spPr>
            <a:xfrm>
              <a:off x="849560" y="-1220184"/>
              <a:ext cx="6396090" cy="889426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48991" tIns="648991" rIns="648991" bIns="648991" numCol="1" spcCol="1270" anchor="ctr" anchorCtr="0">
              <a:noAutofit/>
            </a:bodyPr>
            <a:lstStyle/>
            <a:p>
              <a:pPr marL="0" lvl="0" indent="0" algn="l" defTabSz="8890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Products or Services:</a:t>
              </a:r>
              <a:r>
                <a:rPr lang="en-IN" sz="2400" kern="1200" dirty="0">
                  <a:latin typeface="Times New Roman" panose="02020603050405020304" pitchFamily="18" charset="0"/>
                  <a:cs typeface="Times New Roman" panose="02020603050405020304" pitchFamily="18" charset="0"/>
                </a:rPr>
                <a:t> what is a business</a:t>
              </a:r>
              <a:r>
                <a:rPr lang="en-US" sz="2400" kern="1200" dirty="0">
                  <a:latin typeface="Times New Roman" panose="02020603050405020304" pitchFamily="18" charset="0"/>
                  <a:cs typeface="Times New Roman" panose="02020603050405020304" pitchFamily="18" charset="0"/>
                </a:rPr>
                <a:t>?</a:t>
              </a:r>
              <a:r>
                <a:rPr lang="en-IN" sz="2400" kern="1200" dirty="0">
                  <a:latin typeface="Times New Roman" panose="02020603050405020304" pitchFamily="18" charset="0"/>
                  <a:cs typeface="Times New Roman" panose="02020603050405020304" pitchFamily="18" charset="0"/>
                </a:rPr>
                <a:t> </a:t>
              </a:r>
            </a:p>
            <a:p>
              <a:pPr marL="0" lvl="0" indent="0" algn="l" defTabSz="889000">
                <a:lnSpc>
                  <a:spcPct val="10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Who are our customers ?</a:t>
              </a:r>
            </a:p>
            <a:p>
              <a:pPr marL="0" lvl="0" indent="0" algn="l" defTabSz="889000">
                <a:lnSpc>
                  <a:spcPct val="10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what do our customers want?</a:t>
              </a:r>
            </a:p>
            <a:p>
              <a:pPr marL="0" lvl="0" indent="0" algn="l" defTabSz="889000">
                <a:lnSpc>
                  <a:spcPct val="10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 How much will our customers buy and at what price? Do we wish to be a  product leader?</a:t>
              </a:r>
            </a:p>
            <a:p>
              <a:pPr marL="0" lvl="0" indent="0" algn="l" defTabSz="889000">
                <a:lnSpc>
                  <a:spcPct val="10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 what is a competitive advantage? do we wish to develop our own new products? </a:t>
              </a:r>
            </a:p>
            <a:p>
              <a:pPr marL="0" lvl="0" indent="0" algn="l" defTabSz="889000">
                <a:lnSpc>
                  <a:spcPct val="10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what advantages do we have in serving customer needs ? </a:t>
              </a:r>
            </a:p>
            <a:p>
              <a:pPr marL="0" lvl="0" indent="0" algn="l" defTabSz="889000">
                <a:lnSpc>
                  <a:spcPct val="10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how should be respond existing and potential competition ?</a:t>
              </a:r>
            </a:p>
            <a:p>
              <a:pPr marL="0" lvl="0" indent="0" algn="l" defTabSz="889000">
                <a:lnSpc>
                  <a:spcPct val="10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how far can we go in serving customer needs what profits can we expect?</a:t>
              </a:r>
              <a:endParaRPr lang="en-US" sz="2400" kern="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375312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535021" y="685800"/>
            <a:ext cx="2639962" cy="5105400"/>
          </a:xfrm>
        </p:spPr>
        <p:txBody>
          <a:bodyPr>
            <a:normAutofit/>
          </a:bodyPr>
          <a:lstStyle/>
          <a:p>
            <a:r>
              <a:rPr lang="en-US" sz="3700">
                <a:solidFill>
                  <a:srgbClr val="FFFFFF"/>
                </a:solidFill>
              </a:rPr>
              <a:t>Porter’s Industry Analysis and Generic</a:t>
            </a:r>
            <a:br>
              <a:rPr lang="en-US" sz="3700">
                <a:solidFill>
                  <a:srgbClr val="FFFFFF"/>
                </a:solidFill>
              </a:rPr>
            </a:br>
            <a:r>
              <a:rPr lang="en-US" sz="3700">
                <a:solidFill>
                  <a:srgbClr val="FFFFFF"/>
                </a:solidFill>
              </a:rPr>
              <a:t>Competitive Strategies</a:t>
            </a: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IN"/>
            </a:p>
          </p:txBody>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IN"/>
            </a:p>
          </p:txBody>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IN"/>
            </a:p>
          </p:txBody>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IN"/>
            </a:p>
          </p:txBody>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IN"/>
            </a:p>
          </p:txBody>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IN"/>
            </a:p>
          </p:txBody>
        </p:sp>
      </p:grpSp>
      <p:graphicFrame>
        <p:nvGraphicFramePr>
          <p:cNvPr id="5" name="Content Placeholder 2">
            <a:extLst>
              <a:ext uri="{FF2B5EF4-FFF2-40B4-BE49-F238E27FC236}">
                <a16:creationId xmlns:a16="http://schemas.microsoft.com/office/drawing/2014/main" id="{5F817AEE-922E-4C38-BF4A-4D6DB4ADF300}"/>
              </a:ext>
            </a:extLst>
          </p:cNvPr>
          <p:cNvGraphicFramePr>
            <a:graphicFrameLocks noGrp="1"/>
          </p:cNvGraphicFramePr>
          <p:nvPr>
            <p:ph idx="1"/>
            <p:extLst>
              <p:ext uri="{D42A27DB-BD31-4B8C-83A1-F6EECF244321}">
                <p14:modId xmlns:p14="http://schemas.microsoft.com/office/powerpoint/2010/main" val="1751070094"/>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2279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4311" y="1081548"/>
            <a:ext cx="3333495" cy="1172921"/>
          </a:xfrm>
        </p:spPr>
        <p:txBody>
          <a:bodyPr>
            <a:normAutofit/>
          </a:bodyPr>
          <a:lstStyle/>
          <a:p>
            <a:r>
              <a:rPr lang="en-US" sz="2400" dirty="0"/>
              <a:t>Premising and Forecasting</a:t>
            </a:r>
          </a:p>
        </p:txBody>
      </p:sp>
      <p:sp>
        <p:nvSpPr>
          <p:cNvPr id="3" name="Content Placeholder 2"/>
          <p:cNvSpPr>
            <a:spLocks noGrp="1"/>
          </p:cNvSpPr>
          <p:nvPr>
            <p:ph idx="1"/>
          </p:nvPr>
        </p:nvSpPr>
        <p:spPr>
          <a:xfrm>
            <a:off x="1040524" y="2666999"/>
            <a:ext cx="3777283" cy="3124201"/>
          </a:xfrm>
        </p:spPr>
        <p:txBody>
          <a:bodyPr anchor="t">
            <a:normAutofit/>
          </a:bodyPr>
          <a:lstStyle/>
          <a:p>
            <a:r>
              <a:rPr lang="en-US" sz="1600" b="1" dirty="0"/>
              <a:t>Environmental Forecasting</a:t>
            </a:r>
          </a:p>
          <a:p>
            <a:endParaRPr lang="en-US" sz="1600" dirty="0"/>
          </a:p>
          <a:p>
            <a:pPr lvl="1"/>
            <a:r>
              <a:rPr lang="en-US" sz="1600" b="1" dirty="0"/>
              <a:t>Values and Areas of Forecasting</a:t>
            </a:r>
          </a:p>
          <a:p>
            <a:pPr lvl="1"/>
            <a:endParaRPr lang="en-US" sz="1600" b="1" dirty="0"/>
          </a:p>
          <a:p>
            <a:pPr lvl="1"/>
            <a:r>
              <a:rPr lang="en-US" sz="1600" b="1" dirty="0"/>
              <a:t>Forecasting with the Delphi Technique</a:t>
            </a:r>
            <a:endParaRPr lang="en-US" sz="1600" dirty="0"/>
          </a:p>
        </p:txBody>
      </p:sp>
      <p:pic>
        <p:nvPicPr>
          <p:cNvPr id="22" name="Graphic 21" descr="Precipitation">
            <a:extLst>
              <a:ext uri="{FF2B5EF4-FFF2-40B4-BE49-F238E27FC236}">
                <a16:creationId xmlns:a16="http://schemas.microsoft.com/office/drawing/2014/main" id="{14923D85-6B03-44E9-A5CB-F8DA225A0E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56003" y="685799"/>
            <a:ext cx="5053050" cy="505305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0410483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994EBD39F9DC24D99DC0A93C5B6F7BE" ma:contentTypeVersion="13" ma:contentTypeDescription="Create a new document." ma:contentTypeScope="" ma:versionID="23ad90837fb4e54e6501a1bbbb793f66">
  <xsd:schema xmlns:xsd="http://www.w3.org/2001/XMLSchema" xmlns:xs="http://www.w3.org/2001/XMLSchema" xmlns:p="http://schemas.microsoft.com/office/2006/metadata/properties" xmlns:ns3="ee266644-918d-4d87-a05e-ee590d41bb2e" xmlns:ns4="2217dd24-dab9-403d-9f66-10a337565efc" targetNamespace="http://schemas.microsoft.com/office/2006/metadata/properties" ma:root="true" ma:fieldsID="8b29ee94b4d703166a392c10a95cef99" ns3:_="" ns4:_="">
    <xsd:import namespace="ee266644-918d-4d87-a05e-ee590d41bb2e"/>
    <xsd:import namespace="2217dd24-dab9-403d-9f66-10a337565efc"/>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3:MediaServiceSearchProperties"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266644-918d-4d87-a05e-ee590d41bb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17dd24-dab9-403d-9f66-10a337565ef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e266644-918d-4d87-a05e-ee590d41bb2e" xsi:nil="true"/>
  </documentManagement>
</p:properties>
</file>

<file path=customXml/itemProps1.xml><?xml version="1.0" encoding="utf-8"?>
<ds:datastoreItem xmlns:ds="http://schemas.openxmlformats.org/officeDocument/2006/customXml" ds:itemID="{27FEE263-E82C-4B07-8332-922B500D6A0E}">
  <ds:schemaRefs>
    <ds:schemaRef ds:uri="http://schemas.microsoft.com/sharepoint/v3/contenttype/forms"/>
  </ds:schemaRefs>
</ds:datastoreItem>
</file>

<file path=customXml/itemProps2.xml><?xml version="1.0" encoding="utf-8"?>
<ds:datastoreItem xmlns:ds="http://schemas.openxmlformats.org/officeDocument/2006/customXml" ds:itemID="{0F0F25DE-3EBF-4FAF-A101-73BCFF59EC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266644-918d-4d87-a05e-ee590d41bb2e"/>
    <ds:schemaRef ds:uri="2217dd24-dab9-403d-9f66-10a337565e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F77160E-8D37-4FEF-A4A8-04FA6FCB309D}">
  <ds:schemaRefs>
    <ds:schemaRef ds:uri="http://purl.org/dc/dcmitype/"/>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http://purl.org/dc/terms/"/>
    <ds:schemaRef ds:uri="2217dd24-dab9-403d-9f66-10a337565efc"/>
    <ds:schemaRef ds:uri="http://schemas.microsoft.com/office/infopath/2007/PartnerControls"/>
    <ds:schemaRef ds:uri="ee266644-918d-4d87-a05e-ee590d41bb2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309</TotalTime>
  <Words>1446</Words>
  <Application>Microsoft Office PowerPoint</Application>
  <PresentationFormat>Widescreen</PresentationFormat>
  <Paragraphs>74</Paragraphs>
  <Slides>21</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Abadi</vt:lpstr>
      <vt:lpstr>Arial</vt:lpstr>
      <vt:lpstr>Calibri</vt:lpstr>
      <vt:lpstr>Calibri Light</vt:lpstr>
      <vt:lpstr>Californian FB</vt:lpstr>
      <vt:lpstr>Cambria</vt:lpstr>
      <vt:lpstr>Corbel</vt:lpstr>
      <vt:lpstr>Neutraface2Text-Demi</vt:lpstr>
      <vt:lpstr>Times New Roman</vt:lpstr>
      <vt:lpstr>Parallax</vt:lpstr>
      <vt:lpstr>Office Theme</vt:lpstr>
      <vt:lpstr>  Strategies, Policies, and Planning Premises</vt:lpstr>
      <vt:lpstr>The Nature and Purpose of Strategies and Policies</vt:lpstr>
      <vt:lpstr>The Strategic Planning Process</vt:lpstr>
      <vt:lpstr>The Strategic Planning Process</vt:lpstr>
      <vt:lpstr>The Strategic Planning Process</vt:lpstr>
      <vt:lpstr>The Strategic Planning Process</vt:lpstr>
      <vt:lpstr>The Strategic Planning Process</vt:lpstr>
      <vt:lpstr>The Strategic Planning Process</vt:lpstr>
      <vt:lpstr>The Strategic Planning Process</vt:lpstr>
      <vt:lpstr>PowerPoint Presentation</vt:lpstr>
      <vt:lpstr>PowerPoint Presentation</vt:lpstr>
      <vt:lpstr>The TOWS Matrix:  A Modern Tool for Analysis of the Situation</vt:lpstr>
      <vt:lpstr>The TOWS matrix a modern tool for analysis of the situation</vt:lpstr>
      <vt:lpstr>The TOWS matrix</vt:lpstr>
      <vt:lpstr>The TOWS matrix</vt:lpstr>
      <vt:lpstr>PowerPoint Presentation</vt:lpstr>
      <vt:lpstr>Blue Ocean Strategy: In Pursuit of Opportunities in an Uncontested Market</vt:lpstr>
      <vt:lpstr>The Portfolio Matrix: A Tool for Allocating Resources</vt:lpstr>
      <vt:lpstr>Major Kinds of Strategies and Policies</vt:lpstr>
      <vt:lpstr>Porter’s Industry Analysis and Generic Competitive Strategies</vt:lpstr>
      <vt:lpstr>Premising and Forecasting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dc:title>
  <dc:creator>Office2878</dc:creator>
  <cp:lastModifiedBy>Sushil Kumar</cp:lastModifiedBy>
  <cp:revision>11</cp:revision>
  <dcterms:created xsi:type="dcterms:W3CDTF">2020-05-17T17:38:49Z</dcterms:created>
  <dcterms:modified xsi:type="dcterms:W3CDTF">2024-05-11T18:21:58Z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0x010100E994EBD39F9DC24D99DC0A93C5B6F7BE</vt:lpwstr>
  </property>
</Properties>
</file>