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72" r:id="rId5"/>
    <p:sldId id="277" r:id="rId6"/>
    <p:sldId id="278" r:id="rId7"/>
    <p:sldId id="269" r:id="rId8"/>
    <p:sldId id="258" r:id="rId9"/>
    <p:sldId id="279" r:id="rId10"/>
    <p:sldId id="280" r:id="rId11"/>
    <p:sldId id="270" r:id="rId12"/>
    <p:sldId id="282" r:id="rId13"/>
    <p:sldId id="273" r:id="rId14"/>
    <p:sldId id="274" r:id="rId15"/>
    <p:sldId id="281" r:id="rId16"/>
    <p:sldId id="275" r:id="rId17"/>
    <p:sldId id="283" r:id="rId18"/>
    <p:sldId id="308" r:id="rId19"/>
    <p:sldId id="309" r:id="rId20"/>
    <p:sldId id="311" r:id="rId21"/>
    <p:sldId id="312" r:id="rId22"/>
    <p:sldId id="313" r:id="rId23"/>
    <p:sldId id="317" r:id="rId24"/>
    <p:sldId id="315" r:id="rId25"/>
    <p:sldId id="300" r:id="rId26"/>
    <p:sldId id="301" r:id="rId27"/>
    <p:sldId id="302" r:id="rId28"/>
    <p:sldId id="303" r:id="rId29"/>
    <p:sldId id="339" r:id="rId30"/>
    <p:sldId id="336" r:id="rId31"/>
    <p:sldId id="318" r:id="rId32"/>
    <p:sldId id="307" r:id="rId33"/>
    <p:sldId id="319" r:id="rId34"/>
    <p:sldId id="320" r:id="rId35"/>
    <p:sldId id="321" r:id="rId36"/>
    <p:sldId id="326" r:id="rId37"/>
    <p:sldId id="327" r:id="rId38"/>
    <p:sldId id="328" r:id="rId39"/>
    <p:sldId id="329" r:id="rId40"/>
    <p:sldId id="330" r:id="rId41"/>
    <p:sldId id="331" r:id="rId42"/>
    <p:sldId id="332" r:id="rId43"/>
    <p:sldId id="333" r:id="rId44"/>
    <p:sldId id="334" r:id="rId45"/>
    <p:sldId id="337" r:id="rId46"/>
    <p:sldId id="338" r:id="rId47"/>
    <p:sldId id="340" r:id="rId48"/>
    <p:sldId id="341" r:id="rId49"/>
    <p:sldId id="342" r:id="rId50"/>
    <p:sldId id="343" r:id="rId51"/>
    <p:sldId id="344" r:id="rId52"/>
    <p:sldId id="351" r:id="rId53"/>
    <p:sldId id="322" r:id="rId54"/>
    <p:sldId id="323" r:id="rId55"/>
    <p:sldId id="324" r:id="rId56"/>
    <p:sldId id="293" r:id="rId57"/>
    <p:sldId id="352" r:id="rId58"/>
    <p:sldId id="353" r:id="rId59"/>
    <p:sldId id="354" r:id="rId60"/>
    <p:sldId id="345" r:id="rId61"/>
    <p:sldId id="346" r:id="rId62"/>
    <p:sldId id="347" r:id="rId63"/>
    <p:sldId id="348" r:id="rId64"/>
    <p:sldId id="349" r:id="rId65"/>
    <p:sldId id="350" r:id="rId66"/>
    <p:sldId id="355"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0" autoAdjust="0"/>
  </p:normalViewPr>
  <p:slideViewPr>
    <p:cSldViewPr snapToGrid="0">
      <p:cViewPr varScale="1">
        <p:scale>
          <a:sx n="81" d="100"/>
          <a:sy n="81" d="100"/>
        </p:scale>
        <p:origin x="754" y="53"/>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D9A7F9-763C-40DB-B022-1A70005BF7C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269887AD-8E69-422D-9E69-35106D86610A}">
      <dgm:prSet phldrT="[Text]"/>
      <dgm:spPr/>
      <dgm:t>
        <a:bodyPr/>
        <a:lstStyle/>
        <a:p>
          <a:r>
            <a:rPr lang="en-US" dirty="0">
              <a:latin typeface="Times New Roman" panose="02020603050405020304" pitchFamily="18" charset="0"/>
              <a:cs typeface="Times New Roman" panose="02020603050405020304" pitchFamily="18" charset="0"/>
            </a:rPr>
            <a:t>Understand Business Problem</a:t>
          </a:r>
        </a:p>
      </dgm:t>
    </dgm:pt>
    <dgm:pt modelId="{BB67D0BB-E312-4593-92A2-01C2CFFED264}" type="parTrans" cxnId="{C2F72E25-2581-41FB-93D8-F198307D5867}">
      <dgm:prSet/>
      <dgm:spPr/>
      <dgm:t>
        <a:bodyPr/>
        <a:lstStyle/>
        <a:p>
          <a:endParaRPr lang="en-US">
            <a:latin typeface="Times New Roman" panose="02020603050405020304" pitchFamily="18" charset="0"/>
            <a:cs typeface="Times New Roman" panose="02020603050405020304" pitchFamily="18" charset="0"/>
          </a:endParaRPr>
        </a:p>
      </dgm:t>
    </dgm:pt>
    <dgm:pt modelId="{032BE14D-2666-4B5B-A912-B6FFA71D5D56}" type="sibTrans" cxnId="{C2F72E25-2581-41FB-93D8-F198307D5867}">
      <dgm:prSet/>
      <dgm:spPr/>
      <dgm:t>
        <a:bodyPr/>
        <a:lstStyle/>
        <a:p>
          <a:endParaRPr lang="en-US">
            <a:latin typeface="Times New Roman" panose="02020603050405020304" pitchFamily="18" charset="0"/>
            <a:cs typeface="Times New Roman" panose="02020603050405020304" pitchFamily="18" charset="0"/>
          </a:endParaRPr>
        </a:p>
      </dgm:t>
    </dgm:pt>
    <dgm:pt modelId="{38B57937-9057-4687-85A8-F09621AF7EF7}">
      <dgm:prSet phldrT="[Text]"/>
      <dgm:spPr/>
      <dgm:t>
        <a:bodyPr/>
        <a:lstStyle/>
        <a:p>
          <a:r>
            <a:rPr lang="en-US" dirty="0">
              <a:latin typeface="Times New Roman" panose="02020603050405020304" pitchFamily="18" charset="0"/>
              <a:cs typeface="Times New Roman" panose="02020603050405020304" pitchFamily="18" charset="0"/>
            </a:rPr>
            <a:t>Gather Data</a:t>
          </a:r>
        </a:p>
      </dgm:t>
    </dgm:pt>
    <dgm:pt modelId="{D21B69AA-DD60-421E-B7B5-492717982326}" type="parTrans" cxnId="{30A35AE8-B013-48AE-ABE1-F7CBB66735D9}">
      <dgm:prSet/>
      <dgm:spPr/>
      <dgm:t>
        <a:bodyPr/>
        <a:lstStyle/>
        <a:p>
          <a:endParaRPr lang="en-US">
            <a:latin typeface="Times New Roman" panose="02020603050405020304" pitchFamily="18" charset="0"/>
            <a:cs typeface="Times New Roman" panose="02020603050405020304" pitchFamily="18" charset="0"/>
          </a:endParaRPr>
        </a:p>
      </dgm:t>
    </dgm:pt>
    <dgm:pt modelId="{45CE900F-44D7-4FAA-9B3B-385A4404B7C8}" type="sibTrans" cxnId="{30A35AE8-B013-48AE-ABE1-F7CBB66735D9}">
      <dgm:prSet/>
      <dgm:spPr/>
      <dgm:t>
        <a:bodyPr/>
        <a:lstStyle/>
        <a:p>
          <a:endParaRPr lang="en-US">
            <a:latin typeface="Times New Roman" panose="02020603050405020304" pitchFamily="18" charset="0"/>
            <a:cs typeface="Times New Roman" panose="02020603050405020304" pitchFamily="18" charset="0"/>
          </a:endParaRPr>
        </a:p>
      </dgm:t>
    </dgm:pt>
    <dgm:pt modelId="{E68B9248-925F-4D45-8E43-D30F85717907}">
      <dgm:prSet phldrT="[Text]"/>
      <dgm:spPr/>
      <dgm:t>
        <a:bodyPr/>
        <a:lstStyle/>
        <a:p>
          <a:r>
            <a:rPr lang="en-US" dirty="0">
              <a:latin typeface="Times New Roman" panose="02020603050405020304" pitchFamily="18" charset="0"/>
              <a:cs typeface="Times New Roman" panose="02020603050405020304" pitchFamily="18" charset="0"/>
            </a:rPr>
            <a:t>Data Preparation	</a:t>
          </a:r>
        </a:p>
      </dgm:t>
    </dgm:pt>
    <dgm:pt modelId="{3CE155EC-3410-4848-86DD-F1A089E4DB3F}" type="parTrans" cxnId="{79426C8A-60BD-4870-89B6-341594843FBB}">
      <dgm:prSet/>
      <dgm:spPr/>
      <dgm:t>
        <a:bodyPr/>
        <a:lstStyle/>
        <a:p>
          <a:endParaRPr lang="en-US">
            <a:latin typeface="Times New Roman" panose="02020603050405020304" pitchFamily="18" charset="0"/>
            <a:cs typeface="Times New Roman" panose="02020603050405020304" pitchFamily="18" charset="0"/>
          </a:endParaRPr>
        </a:p>
      </dgm:t>
    </dgm:pt>
    <dgm:pt modelId="{959DD9B8-754A-4E6F-AD4E-BF41316EFC86}" type="sibTrans" cxnId="{79426C8A-60BD-4870-89B6-341594843FBB}">
      <dgm:prSet/>
      <dgm:spPr/>
      <dgm:t>
        <a:bodyPr/>
        <a:lstStyle/>
        <a:p>
          <a:endParaRPr lang="en-US">
            <a:latin typeface="Times New Roman" panose="02020603050405020304" pitchFamily="18" charset="0"/>
            <a:cs typeface="Times New Roman" panose="02020603050405020304" pitchFamily="18" charset="0"/>
          </a:endParaRPr>
        </a:p>
      </dgm:t>
    </dgm:pt>
    <dgm:pt modelId="{040EAC5F-E461-4C7A-B773-F699CE4E9176}">
      <dgm:prSet phldrT="[Text]"/>
      <dgm:spPr/>
      <dgm:t>
        <a:bodyPr/>
        <a:lstStyle/>
        <a:p>
          <a:r>
            <a:rPr lang="en-US" dirty="0">
              <a:latin typeface="Times New Roman" panose="02020603050405020304" pitchFamily="18" charset="0"/>
              <a:cs typeface="Times New Roman" panose="02020603050405020304" pitchFamily="18" charset="0"/>
            </a:rPr>
            <a:t>Model Building</a:t>
          </a:r>
        </a:p>
      </dgm:t>
    </dgm:pt>
    <dgm:pt modelId="{1A0D7407-D507-41AD-932C-A8593F52FF6B}" type="parTrans" cxnId="{045A198F-238F-4B69-935F-9ACF7624E16A}">
      <dgm:prSet/>
      <dgm:spPr/>
      <dgm:t>
        <a:bodyPr/>
        <a:lstStyle/>
        <a:p>
          <a:endParaRPr lang="en-US">
            <a:latin typeface="Times New Roman" panose="02020603050405020304" pitchFamily="18" charset="0"/>
            <a:cs typeface="Times New Roman" panose="02020603050405020304" pitchFamily="18" charset="0"/>
          </a:endParaRPr>
        </a:p>
      </dgm:t>
    </dgm:pt>
    <dgm:pt modelId="{AD8AAC93-EE9A-4629-9946-8DA99BA83A9E}" type="sibTrans" cxnId="{045A198F-238F-4B69-935F-9ACF7624E16A}">
      <dgm:prSet/>
      <dgm:spPr/>
      <dgm:t>
        <a:bodyPr/>
        <a:lstStyle/>
        <a:p>
          <a:endParaRPr lang="en-US">
            <a:latin typeface="Times New Roman" panose="02020603050405020304" pitchFamily="18" charset="0"/>
            <a:cs typeface="Times New Roman" panose="02020603050405020304" pitchFamily="18" charset="0"/>
          </a:endParaRPr>
        </a:p>
      </dgm:t>
    </dgm:pt>
    <dgm:pt modelId="{E4D3287F-6ADC-466F-A313-51F95FBABCAD}">
      <dgm:prSet phldrT="[Text]"/>
      <dgm:spPr/>
      <dgm:t>
        <a:bodyPr/>
        <a:lstStyle/>
        <a:p>
          <a:r>
            <a:rPr lang="en-US" dirty="0">
              <a:latin typeface="Times New Roman" panose="02020603050405020304" pitchFamily="18" charset="0"/>
              <a:cs typeface="Times New Roman" panose="02020603050405020304" pitchFamily="18" charset="0"/>
            </a:rPr>
            <a:t>Model Evaluation</a:t>
          </a:r>
        </a:p>
      </dgm:t>
    </dgm:pt>
    <dgm:pt modelId="{281F4454-5ED1-4A3F-A0F5-D4DA685EF97D}" type="parTrans" cxnId="{7C14E30B-E821-4CEE-AB8A-20FE96C81947}">
      <dgm:prSet/>
      <dgm:spPr/>
      <dgm:t>
        <a:bodyPr/>
        <a:lstStyle/>
        <a:p>
          <a:endParaRPr lang="en-US">
            <a:latin typeface="Times New Roman" panose="02020603050405020304" pitchFamily="18" charset="0"/>
            <a:cs typeface="Times New Roman" panose="02020603050405020304" pitchFamily="18" charset="0"/>
          </a:endParaRPr>
        </a:p>
      </dgm:t>
    </dgm:pt>
    <dgm:pt modelId="{6DAF9D02-FDB9-427E-BF52-517BCF3DAAE2}" type="sibTrans" cxnId="{7C14E30B-E821-4CEE-AB8A-20FE96C81947}">
      <dgm:prSet/>
      <dgm:spPr/>
      <dgm:t>
        <a:bodyPr/>
        <a:lstStyle/>
        <a:p>
          <a:endParaRPr lang="en-US">
            <a:latin typeface="Times New Roman" panose="02020603050405020304" pitchFamily="18" charset="0"/>
            <a:cs typeface="Times New Roman" panose="02020603050405020304" pitchFamily="18" charset="0"/>
          </a:endParaRPr>
        </a:p>
      </dgm:t>
    </dgm:pt>
    <dgm:pt modelId="{68A406AA-8BA5-4D01-988F-65B0DD9E8197}" type="pres">
      <dgm:prSet presAssocID="{FDD9A7F9-763C-40DB-B022-1A70005BF7CA}" presName="outerComposite" presStyleCnt="0">
        <dgm:presLayoutVars>
          <dgm:chMax val="5"/>
          <dgm:dir/>
          <dgm:resizeHandles val="exact"/>
        </dgm:presLayoutVars>
      </dgm:prSet>
      <dgm:spPr/>
    </dgm:pt>
    <dgm:pt modelId="{1063FAA2-66F7-4575-B433-51713CEC8343}" type="pres">
      <dgm:prSet presAssocID="{FDD9A7F9-763C-40DB-B022-1A70005BF7CA}" presName="dummyMaxCanvas" presStyleCnt="0">
        <dgm:presLayoutVars/>
      </dgm:prSet>
      <dgm:spPr/>
    </dgm:pt>
    <dgm:pt modelId="{BB8315F4-8BB2-45EF-ABB5-0AC119215AB7}" type="pres">
      <dgm:prSet presAssocID="{FDD9A7F9-763C-40DB-B022-1A70005BF7CA}" presName="FiveNodes_1" presStyleLbl="node1" presStyleIdx="0" presStyleCnt="5">
        <dgm:presLayoutVars>
          <dgm:bulletEnabled val="1"/>
        </dgm:presLayoutVars>
      </dgm:prSet>
      <dgm:spPr/>
    </dgm:pt>
    <dgm:pt modelId="{F5264A60-730B-4A33-8E9A-5344F328207B}" type="pres">
      <dgm:prSet presAssocID="{FDD9A7F9-763C-40DB-B022-1A70005BF7CA}" presName="FiveNodes_2" presStyleLbl="node1" presStyleIdx="1" presStyleCnt="5">
        <dgm:presLayoutVars>
          <dgm:bulletEnabled val="1"/>
        </dgm:presLayoutVars>
      </dgm:prSet>
      <dgm:spPr/>
    </dgm:pt>
    <dgm:pt modelId="{970E0EF0-56F8-489D-890A-01B78EEA263A}" type="pres">
      <dgm:prSet presAssocID="{FDD9A7F9-763C-40DB-B022-1A70005BF7CA}" presName="FiveNodes_3" presStyleLbl="node1" presStyleIdx="2" presStyleCnt="5">
        <dgm:presLayoutVars>
          <dgm:bulletEnabled val="1"/>
        </dgm:presLayoutVars>
      </dgm:prSet>
      <dgm:spPr/>
    </dgm:pt>
    <dgm:pt modelId="{4D3B610B-8E86-434A-ADE9-236562DAFCE3}" type="pres">
      <dgm:prSet presAssocID="{FDD9A7F9-763C-40DB-B022-1A70005BF7CA}" presName="FiveNodes_4" presStyleLbl="node1" presStyleIdx="3" presStyleCnt="5">
        <dgm:presLayoutVars>
          <dgm:bulletEnabled val="1"/>
        </dgm:presLayoutVars>
      </dgm:prSet>
      <dgm:spPr/>
    </dgm:pt>
    <dgm:pt modelId="{42ACAF14-B5B4-43EA-8989-F36AE4D4B6E1}" type="pres">
      <dgm:prSet presAssocID="{FDD9A7F9-763C-40DB-B022-1A70005BF7CA}" presName="FiveNodes_5" presStyleLbl="node1" presStyleIdx="4" presStyleCnt="5">
        <dgm:presLayoutVars>
          <dgm:bulletEnabled val="1"/>
        </dgm:presLayoutVars>
      </dgm:prSet>
      <dgm:spPr/>
    </dgm:pt>
    <dgm:pt modelId="{97040529-0C86-447F-8EB7-887F556CE780}" type="pres">
      <dgm:prSet presAssocID="{FDD9A7F9-763C-40DB-B022-1A70005BF7CA}" presName="FiveConn_1-2" presStyleLbl="fgAccFollowNode1" presStyleIdx="0" presStyleCnt="4">
        <dgm:presLayoutVars>
          <dgm:bulletEnabled val="1"/>
        </dgm:presLayoutVars>
      </dgm:prSet>
      <dgm:spPr/>
    </dgm:pt>
    <dgm:pt modelId="{FB602C9F-1809-4F8A-B2B6-944BBA6B9955}" type="pres">
      <dgm:prSet presAssocID="{FDD9A7F9-763C-40DB-B022-1A70005BF7CA}" presName="FiveConn_2-3" presStyleLbl="fgAccFollowNode1" presStyleIdx="1" presStyleCnt="4">
        <dgm:presLayoutVars>
          <dgm:bulletEnabled val="1"/>
        </dgm:presLayoutVars>
      </dgm:prSet>
      <dgm:spPr/>
    </dgm:pt>
    <dgm:pt modelId="{00874940-2451-469E-A7CB-41A3CA0705C7}" type="pres">
      <dgm:prSet presAssocID="{FDD9A7F9-763C-40DB-B022-1A70005BF7CA}" presName="FiveConn_3-4" presStyleLbl="fgAccFollowNode1" presStyleIdx="2" presStyleCnt="4">
        <dgm:presLayoutVars>
          <dgm:bulletEnabled val="1"/>
        </dgm:presLayoutVars>
      </dgm:prSet>
      <dgm:spPr/>
    </dgm:pt>
    <dgm:pt modelId="{CBB3A160-8441-4AE2-8FF5-19ECB1CBE2F2}" type="pres">
      <dgm:prSet presAssocID="{FDD9A7F9-763C-40DB-B022-1A70005BF7CA}" presName="FiveConn_4-5" presStyleLbl="fgAccFollowNode1" presStyleIdx="3" presStyleCnt="4">
        <dgm:presLayoutVars>
          <dgm:bulletEnabled val="1"/>
        </dgm:presLayoutVars>
      </dgm:prSet>
      <dgm:spPr/>
    </dgm:pt>
    <dgm:pt modelId="{89122489-AF65-4FA8-AB46-705F6326C530}" type="pres">
      <dgm:prSet presAssocID="{FDD9A7F9-763C-40DB-B022-1A70005BF7CA}" presName="FiveNodes_1_text" presStyleLbl="node1" presStyleIdx="4" presStyleCnt="5">
        <dgm:presLayoutVars>
          <dgm:bulletEnabled val="1"/>
        </dgm:presLayoutVars>
      </dgm:prSet>
      <dgm:spPr/>
    </dgm:pt>
    <dgm:pt modelId="{2741CAD7-5AE6-468A-B2A7-9D92F950DA8D}" type="pres">
      <dgm:prSet presAssocID="{FDD9A7F9-763C-40DB-B022-1A70005BF7CA}" presName="FiveNodes_2_text" presStyleLbl="node1" presStyleIdx="4" presStyleCnt="5">
        <dgm:presLayoutVars>
          <dgm:bulletEnabled val="1"/>
        </dgm:presLayoutVars>
      </dgm:prSet>
      <dgm:spPr/>
    </dgm:pt>
    <dgm:pt modelId="{58F8EB25-D775-443F-9A85-F90E80FFE546}" type="pres">
      <dgm:prSet presAssocID="{FDD9A7F9-763C-40DB-B022-1A70005BF7CA}" presName="FiveNodes_3_text" presStyleLbl="node1" presStyleIdx="4" presStyleCnt="5">
        <dgm:presLayoutVars>
          <dgm:bulletEnabled val="1"/>
        </dgm:presLayoutVars>
      </dgm:prSet>
      <dgm:spPr/>
    </dgm:pt>
    <dgm:pt modelId="{3EA023F1-C5A3-435E-8678-53874807382C}" type="pres">
      <dgm:prSet presAssocID="{FDD9A7F9-763C-40DB-B022-1A70005BF7CA}" presName="FiveNodes_4_text" presStyleLbl="node1" presStyleIdx="4" presStyleCnt="5">
        <dgm:presLayoutVars>
          <dgm:bulletEnabled val="1"/>
        </dgm:presLayoutVars>
      </dgm:prSet>
      <dgm:spPr/>
    </dgm:pt>
    <dgm:pt modelId="{5DE7DB98-3AB5-4EF3-968E-427DED7DB063}" type="pres">
      <dgm:prSet presAssocID="{FDD9A7F9-763C-40DB-B022-1A70005BF7CA}" presName="FiveNodes_5_text" presStyleLbl="node1" presStyleIdx="4" presStyleCnt="5">
        <dgm:presLayoutVars>
          <dgm:bulletEnabled val="1"/>
        </dgm:presLayoutVars>
      </dgm:prSet>
      <dgm:spPr/>
    </dgm:pt>
  </dgm:ptLst>
  <dgm:cxnLst>
    <dgm:cxn modelId="{7C14E30B-E821-4CEE-AB8A-20FE96C81947}" srcId="{FDD9A7F9-763C-40DB-B022-1A70005BF7CA}" destId="{E4D3287F-6ADC-466F-A313-51F95FBABCAD}" srcOrd="4" destOrd="0" parTransId="{281F4454-5ED1-4A3F-A0F5-D4DA685EF97D}" sibTransId="{6DAF9D02-FDB9-427E-BF52-517BCF3DAAE2}"/>
    <dgm:cxn modelId="{A9BF100D-ACB7-492D-9599-4F29A644D333}" type="presOf" srcId="{269887AD-8E69-422D-9E69-35106D86610A}" destId="{89122489-AF65-4FA8-AB46-705F6326C530}" srcOrd="1" destOrd="0" presId="urn:microsoft.com/office/officeart/2005/8/layout/vProcess5"/>
    <dgm:cxn modelId="{4F13FE24-AB1E-4A3D-A35D-17A017DE960A}" type="presOf" srcId="{959DD9B8-754A-4E6F-AD4E-BF41316EFC86}" destId="{00874940-2451-469E-A7CB-41A3CA0705C7}" srcOrd="0" destOrd="0" presId="urn:microsoft.com/office/officeart/2005/8/layout/vProcess5"/>
    <dgm:cxn modelId="{C2F72E25-2581-41FB-93D8-F198307D5867}" srcId="{FDD9A7F9-763C-40DB-B022-1A70005BF7CA}" destId="{269887AD-8E69-422D-9E69-35106D86610A}" srcOrd="0" destOrd="0" parTransId="{BB67D0BB-E312-4593-92A2-01C2CFFED264}" sibTransId="{032BE14D-2666-4B5B-A912-B6FFA71D5D56}"/>
    <dgm:cxn modelId="{7E28EE3A-DA0E-4B16-BA9D-0F4BA51DA15F}" type="presOf" srcId="{E68B9248-925F-4D45-8E43-D30F85717907}" destId="{970E0EF0-56F8-489D-890A-01B78EEA263A}" srcOrd="0" destOrd="0" presId="urn:microsoft.com/office/officeart/2005/8/layout/vProcess5"/>
    <dgm:cxn modelId="{9722373D-AB16-49FE-80FD-48289CB833DA}" type="presOf" srcId="{FDD9A7F9-763C-40DB-B022-1A70005BF7CA}" destId="{68A406AA-8BA5-4D01-988F-65B0DD9E8197}" srcOrd="0" destOrd="0" presId="urn:microsoft.com/office/officeart/2005/8/layout/vProcess5"/>
    <dgm:cxn modelId="{FA0BF43F-6E81-4161-A063-26E3D5FCCB09}" type="presOf" srcId="{38B57937-9057-4687-85A8-F09621AF7EF7}" destId="{F5264A60-730B-4A33-8E9A-5344F328207B}" srcOrd="0" destOrd="0" presId="urn:microsoft.com/office/officeart/2005/8/layout/vProcess5"/>
    <dgm:cxn modelId="{219A6C6B-37F2-418E-8778-DDA8F6E951E7}" type="presOf" srcId="{E4D3287F-6ADC-466F-A313-51F95FBABCAD}" destId="{42ACAF14-B5B4-43EA-8989-F36AE4D4B6E1}" srcOrd="0" destOrd="0" presId="urn:microsoft.com/office/officeart/2005/8/layout/vProcess5"/>
    <dgm:cxn modelId="{FBC5116E-01B1-4EC0-84FB-7E5A50A060FC}" type="presOf" srcId="{E4D3287F-6ADC-466F-A313-51F95FBABCAD}" destId="{5DE7DB98-3AB5-4EF3-968E-427DED7DB063}" srcOrd="1" destOrd="0" presId="urn:microsoft.com/office/officeart/2005/8/layout/vProcess5"/>
    <dgm:cxn modelId="{69D3EA70-B26C-45A6-AD68-4521766A7D4D}" type="presOf" srcId="{45CE900F-44D7-4FAA-9B3B-385A4404B7C8}" destId="{FB602C9F-1809-4F8A-B2B6-944BBA6B9955}" srcOrd="0" destOrd="0" presId="urn:microsoft.com/office/officeart/2005/8/layout/vProcess5"/>
    <dgm:cxn modelId="{A66C3854-5F8B-4377-B62B-273F3EDDAACD}" type="presOf" srcId="{040EAC5F-E461-4C7A-B773-F699CE4E9176}" destId="{4D3B610B-8E86-434A-ADE9-236562DAFCE3}" srcOrd="0" destOrd="0" presId="urn:microsoft.com/office/officeart/2005/8/layout/vProcess5"/>
    <dgm:cxn modelId="{79426C8A-60BD-4870-89B6-341594843FBB}" srcId="{FDD9A7F9-763C-40DB-B022-1A70005BF7CA}" destId="{E68B9248-925F-4D45-8E43-D30F85717907}" srcOrd="2" destOrd="0" parTransId="{3CE155EC-3410-4848-86DD-F1A089E4DB3F}" sibTransId="{959DD9B8-754A-4E6F-AD4E-BF41316EFC86}"/>
    <dgm:cxn modelId="{EF1EB68E-FF93-4C83-B3C2-29C7A173A1F0}" type="presOf" srcId="{269887AD-8E69-422D-9E69-35106D86610A}" destId="{BB8315F4-8BB2-45EF-ABB5-0AC119215AB7}" srcOrd="0" destOrd="0" presId="urn:microsoft.com/office/officeart/2005/8/layout/vProcess5"/>
    <dgm:cxn modelId="{045A198F-238F-4B69-935F-9ACF7624E16A}" srcId="{FDD9A7F9-763C-40DB-B022-1A70005BF7CA}" destId="{040EAC5F-E461-4C7A-B773-F699CE4E9176}" srcOrd="3" destOrd="0" parTransId="{1A0D7407-D507-41AD-932C-A8593F52FF6B}" sibTransId="{AD8AAC93-EE9A-4629-9946-8DA99BA83A9E}"/>
    <dgm:cxn modelId="{C7AD60C8-9A79-4A69-9DBE-B9836B4E6485}" type="presOf" srcId="{040EAC5F-E461-4C7A-B773-F699CE4E9176}" destId="{3EA023F1-C5A3-435E-8678-53874807382C}" srcOrd="1" destOrd="0" presId="urn:microsoft.com/office/officeart/2005/8/layout/vProcess5"/>
    <dgm:cxn modelId="{6231C9D9-DF48-4E71-A3D7-3E72EAD5F516}" type="presOf" srcId="{E68B9248-925F-4D45-8E43-D30F85717907}" destId="{58F8EB25-D775-443F-9A85-F90E80FFE546}" srcOrd="1" destOrd="0" presId="urn:microsoft.com/office/officeart/2005/8/layout/vProcess5"/>
    <dgm:cxn modelId="{30A35AE8-B013-48AE-ABE1-F7CBB66735D9}" srcId="{FDD9A7F9-763C-40DB-B022-1A70005BF7CA}" destId="{38B57937-9057-4687-85A8-F09621AF7EF7}" srcOrd="1" destOrd="0" parTransId="{D21B69AA-DD60-421E-B7B5-492717982326}" sibTransId="{45CE900F-44D7-4FAA-9B3B-385A4404B7C8}"/>
    <dgm:cxn modelId="{3FF06EEC-5827-4C97-B436-63924A534351}" type="presOf" srcId="{38B57937-9057-4687-85A8-F09621AF7EF7}" destId="{2741CAD7-5AE6-468A-B2A7-9D92F950DA8D}" srcOrd="1" destOrd="0" presId="urn:microsoft.com/office/officeart/2005/8/layout/vProcess5"/>
    <dgm:cxn modelId="{707209F2-11A1-4054-9815-FE8A998676F9}" type="presOf" srcId="{032BE14D-2666-4B5B-A912-B6FFA71D5D56}" destId="{97040529-0C86-447F-8EB7-887F556CE780}" srcOrd="0" destOrd="0" presId="urn:microsoft.com/office/officeart/2005/8/layout/vProcess5"/>
    <dgm:cxn modelId="{3EB5D8F2-0ACB-48E4-9843-A13E99E903A4}" type="presOf" srcId="{AD8AAC93-EE9A-4629-9946-8DA99BA83A9E}" destId="{CBB3A160-8441-4AE2-8FF5-19ECB1CBE2F2}" srcOrd="0" destOrd="0" presId="urn:microsoft.com/office/officeart/2005/8/layout/vProcess5"/>
    <dgm:cxn modelId="{33F66FBC-248E-44FF-B6E6-14C116BEB760}" type="presParOf" srcId="{68A406AA-8BA5-4D01-988F-65B0DD9E8197}" destId="{1063FAA2-66F7-4575-B433-51713CEC8343}" srcOrd="0" destOrd="0" presId="urn:microsoft.com/office/officeart/2005/8/layout/vProcess5"/>
    <dgm:cxn modelId="{EEF8CF4F-47A8-438A-BBDB-3C1CDA70DE7E}" type="presParOf" srcId="{68A406AA-8BA5-4D01-988F-65B0DD9E8197}" destId="{BB8315F4-8BB2-45EF-ABB5-0AC119215AB7}" srcOrd="1" destOrd="0" presId="urn:microsoft.com/office/officeart/2005/8/layout/vProcess5"/>
    <dgm:cxn modelId="{B065B85B-A343-4C6F-985E-D31BA41B5E23}" type="presParOf" srcId="{68A406AA-8BA5-4D01-988F-65B0DD9E8197}" destId="{F5264A60-730B-4A33-8E9A-5344F328207B}" srcOrd="2" destOrd="0" presId="urn:microsoft.com/office/officeart/2005/8/layout/vProcess5"/>
    <dgm:cxn modelId="{8D20118B-CFD9-4D7B-A176-C1A137F36B05}" type="presParOf" srcId="{68A406AA-8BA5-4D01-988F-65B0DD9E8197}" destId="{970E0EF0-56F8-489D-890A-01B78EEA263A}" srcOrd="3" destOrd="0" presId="urn:microsoft.com/office/officeart/2005/8/layout/vProcess5"/>
    <dgm:cxn modelId="{87CF4D1E-3B0D-4B15-AB6E-737F1EF04559}" type="presParOf" srcId="{68A406AA-8BA5-4D01-988F-65B0DD9E8197}" destId="{4D3B610B-8E86-434A-ADE9-236562DAFCE3}" srcOrd="4" destOrd="0" presId="urn:microsoft.com/office/officeart/2005/8/layout/vProcess5"/>
    <dgm:cxn modelId="{E38B62DE-4F12-489F-98F6-7F005EFE97EB}" type="presParOf" srcId="{68A406AA-8BA5-4D01-988F-65B0DD9E8197}" destId="{42ACAF14-B5B4-43EA-8989-F36AE4D4B6E1}" srcOrd="5" destOrd="0" presId="urn:microsoft.com/office/officeart/2005/8/layout/vProcess5"/>
    <dgm:cxn modelId="{7E89EA18-6398-4711-8D6E-D6120D4A4A76}" type="presParOf" srcId="{68A406AA-8BA5-4D01-988F-65B0DD9E8197}" destId="{97040529-0C86-447F-8EB7-887F556CE780}" srcOrd="6" destOrd="0" presId="urn:microsoft.com/office/officeart/2005/8/layout/vProcess5"/>
    <dgm:cxn modelId="{EDC3654B-23DF-498E-87BE-DDB10E620ED7}" type="presParOf" srcId="{68A406AA-8BA5-4D01-988F-65B0DD9E8197}" destId="{FB602C9F-1809-4F8A-B2B6-944BBA6B9955}" srcOrd="7" destOrd="0" presId="urn:microsoft.com/office/officeart/2005/8/layout/vProcess5"/>
    <dgm:cxn modelId="{26F64B16-6280-4D00-B851-BF6DD1FF5F09}" type="presParOf" srcId="{68A406AA-8BA5-4D01-988F-65B0DD9E8197}" destId="{00874940-2451-469E-A7CB-41A3CA0705C7}" srcOrd="8" destOrd="0" presId="urn:microsoft.com/office/officeart/2005/8/layout/vProcess5"/>
    <dgm:cxn modelId="{1BE45D42-3A87-40FB-A896-87271CC1089B}" type="presParOf" srcId="{68A406AA-8BA5-4D01-988F-65B0DD9E8197}" destId="{CBB3A160-8441-4AE2-8FF5-19ECB1CBE2F2}" srcOrd="9" destOrd="0" presId="urn:microsoft.com/office/officeart/2005/8/layout/vProcess5"/>
    <dgm:cxn modelId="{8D2634EF-9409-4239-9076-CFF69A465E80}" type="presParOf" srcId="{68A406AA-8BA5-4D01-988F-65B0DD9E8197}" destId="{89122489-AF65-4FA8-AB46-705F6326C530}" srcOrd="10" destOrd="0" presId="urn:microsoft.com/office/officeart/2005/8/layout/vProcess5"/>
    <dgm:cxn modelId="{93ECE43E-0419-446C-BF7F-A4AB4DB8A553}" type="presParOf" srcId="{68A406AA-8BA5-4D01-988F-65B0DD9E8197}" destId="{2741CAD7-5AE6-468A-B2A7-9D92F950DA8D}" srcOrd="11" destOrd="0" presId="urn:microsoft.com/office/officeart/2005/8/layout/vProcess5"/>
    <dgm:cxn modelId="{B798F20E-E4A7-4EED-96C0-320D68B9B4A3}" type="presParOf" srcId="{68A406AA-8BA5-4D01-988F-65B0DD9E8197}" destId="{58F8EB25-D775-443F-9A85-F90E80FFE546}" srcOrd="12" destOrd="0" presId="urn:microsoft.com/office/officeart/2005/8/layout/vProcess5"/>
    <dgm:cxn modelId="{4ABAEDFA-DC49-42A9-842D-BE3133CE3EF2}" type="presParOf" srcId="{68A406AA-8BA5-4D01-988F-65B0DD9E8197}" destId="{3EA023F1-C5A3-435E-8678-53874807382C}" srcOrd="13" destOrd="0" presId="urn:microsoft.com/office/officeart/2005/8/layout/vProcess5"/>
    <dgm:cxn modelId="{15DAC7C0-BC2E-4EB2-8F60-B442C17F6624}" type="presParOf" srcId="{68A406AA-8BA5-4D01-988F-65B0DD9E8197}" destId="{5DE7DB98-3AB5-4EF3-968E-427DED7DB063}"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2C99A9-184E-4E74-B16B-4BF194D2C3F3}"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2A9007DC-7073-4FFE-B3CE-76C63F8CF782}">
      <dgm:prSet phldrT="[Text]" custT="1"/>
      <dgm:spPr/>
      <dgm:t>
        <a:bodyPr/>
        <a:lstStyle/>
        <a:p>
          <a:r>
            <a:rPr lang="en-US" sz="1400" dirty="0">
              <a:latin typeface="Times New Roman" panose="02020603050405020304" pitchFamily="18" charset="0"/>
              <a:cs typeface="Times New Roman" panose="02020603050405020304" pitchFamily="18" charset="0"/>
            </a:rPr>
            <a:t>Business Problem</a:t>
          </a:r>
        </a:p>
      </dgm:t>
    </dgm:pt>
    <dgm:pt modelId="{C107DE13-5AB8-4C08-A385-8E41F5D92451}" type="parTrans" cxnId="{0C6BA551-9129-4E14-80AE-F817C72855C9}">
      <dgm:prSet/>
      <dgm:spPr/>
      <dgm:t>
        <a:bodyPr/>
        <a:lstStyle/>
        <a:p>
          <a:endParaRPr lang="en-US"/>
        </a:p>
      </dgm:t>
    </dgm:pt>
    <dgm:pt modelId="{841F3AF8-876C-420C-ACB3-F209485A524E}" type="sibTrans" cxnId="{0C6BA551-9129-4E14-80AE-F817C72855C9}">
      <dgm:prSet/>
      <dgm:spPr/>
      <dgm:t>
        <a:bodyPr/>
        <a:lstStyle/>
        <a:p>
          <a:endParaRPr lang="en-US"/>
        </a:p>
      </dgm:t>
    </dgm:pt>
    <dgm:pt modelId="{7444DAE9-8D5E-4015-8A22-45B8263BE9A3}">
      <dgm:prSet phldrT="[Text]" custT="1"/>
      <dgm:spPr/>
      <dgm:t>
        <a:bodyPr/>
        <a:lstStyle/>
        <a:p>
          <a:r>
            <a:rPr lang="en-US" sz="1400" dirty="0">
              <a:latin typeface="Times New Roman" panose="02020603050405020304" pitchFamily="18" charset="0"/>
              <a:cs typeface="Times New Roman" panose="02020603050405020304" pitchFamily="18" charset="0"/>
            </a:rPr>
            <a:t>1. Understand project objectives</a:t>
          </a:r>
        </a:p>
        <a:p>
          <a:r>
            <a:rPr lang="en-US" sz="1400" dirty="0">
              <a:latin typeface="Times New Roman" panose="02020603050405020304" pitchFamily="18" charset="0"/>
              <a:cs typeface="Times New Roman" panose="02020603050405020304" pitchFamily="18" charset="0"/>
            </a:rPr>
            <a:t>2. Define your problem</a:t>
          </a:r>
        </a:p>
        <a:p>
          <a:r>
            <a:rPr lang="en-US" sz="1400" dirty="0">
              <a:latin typeface="Times New Roman" panose="02020603050405020304" pitchFamily="18" charset="0"/>
              <a:cs typeface="Times New Roman" panose="02020603050405020304" pitchFamily="18" charset="0"/>
            </a:rPr>
            <a:t>3. Investigate questions </a:t>
          </a:r>
        </a:p>
        <a:p>
          <a:r>
            <a:rPr lang="en-US" sz="1400" dirty="0">
              <a:latin typeface="Times New Roman" panose="02020603050405020304" pitchFamily="18" charset="0"/>
              <a:cs typeface="Times New Roman" panose="02020603050405020304" pitchFamily="18" charset="0"/>
            </a:rPr>
            <a:t>4. Convert into statistical problem</a:t>
          </a:r>
        </a:p>
        <a:p>
          <a:r>
            <a:rPr lang="en-US" sz="1400" dirty="0">
              <a:latin typeface="Times New Roman" panose="02020603050405020304" pitchFamily="18" charset="0"/>
              <a:cs typeface="Times New Roman" panose="02020603050405020304" pitchFamily="18" charset="0"/>
            </a:rPr>
            <a:t> </a:t>
          </a:r>
        </a:p>
      </dgm:t>
    </dgm:pt>
    <dgm:pt modelId="{2B83D11C-CA38-41F3-A5FC-D4B4B092F350}" type="parTrans" cxnId="{7BAC7ABA-0775-42F7-8ED1-CAB17BF554E8}">
      <dgm:prSet/>
      <dgm:spPr/>
      <dgm:t>
        <a:bodyPr/>
        <a:lstStyle/>
        <a:p>
          <a:endParaRPr lang="en-US"/>
        </a:p>
      </dgm:t>
    </dgm:pt>
    <dgm:pt modelId="{AA8F4A4A-84CD-42E4-950D-E912DF9B3F95}" type="sibTrans" cxnId="{7BAC7ABA-0775-42F7-8ED1-CAB17BF554E8}">
      <dgm:prSet/>
      <dgm:spPr/>
      <dgm:t>
        <a:bodyPr/>
        <a:lstStyle/>
        <a:p>
          <a:endParaRPr lang="en-US"/>
        </a:p>
      </dgm:t>
    </dgm:pt>
    <dgm:pt modelId="{8F89518E-B731-4B1A-8B95-D46C29522BD8}">
      <dgm:prSet phldrT="[Text]" custT="1"/>
      <dgm:spPr/>
      <dgm:t>
        <a:bodyPr/>
        <a:lstStyle/>
        <a:p>
          <a:r>
            <a:rPr lang="en-US" sz="1400" dirty="0">
              <a:latin typeface="Times New Roman" panose="02020603050405020304" pitchFamily="18" charset="0"/>
              <a:cs typeface="Times New Roman" panose="02020603050405020304" pitchFamily="18" charset="0"/>
            </a:rPr>
            <a:t>1. Identify sources of data 2. Define Variables </a:t>
          </a:r>
        </a:p>
        <a:p>
          <a:r>
            <a:rPr lang="en-US" sz="1400" dirty="0">
              <a:latin typeface="Times New Roman" panose="02020603050405020304" pitchFamily="18" charset="0"/>
              <a:cs typeface="Times New Roman" panose="02020603050405020304" pitchFamily="18" charset="0"/>
            </a:rPr>
            <a:t>3. Collect Data</a:t>
          </a:r>
        </a:p>
      </dgm:t>
    </dgm:pt>
    <dgm:pt modelId="{4A97BBAE-A095-457A-92AD-94E4466FC666}" type="parTrans" cxnId="{72DD1054-6E5A-4C77-A993-9171FFA6EBAB}">
      <dgm:prSet/>
      <dgm:spPr/>
      <dgm:t>
        <a:bodyPr/>
        <a:lstStyle/>
        <a:p>
          <a:endParaRPr lang="en-US"/>
        </a:p>
      </dgm:t>
    </dgm:pt>
    <dgm:pt modelId="{95796F33-DCE5-4B29-9AE7-1B807E81CEF0}" type="sibTrans" cxnId="{72DD1054-6E5A-4C77-A993-9171FFA6EBAB}">
      <dgm:prSet/>
      <dgm:spPr/>
      <dgm:t>
        <a:bodyPr/>
        <a:lstStyle/>
        <a:p>
          <a:endParaRPr lang="en-US"/>
        </a:p>
      </dgm:t>
    </dgm:pt>
    <dgm:pt modelId="{52DE784E-A040-49F5-BDAD-C36B184A383B}">
      <dgm:prSet phldrT="[Text]" custT="1"/>
      <dgm:spPr/>
      <dgm:t>
        <a:bodyPr/>
        <a:lstStyle/>
        <a:p>
          <a:r>
            <a:rPr lang="en-US" sz="1400" dirty="0">
              <a:latin typeface="Times New Roman" panose="02020603050405020304" pitchFamily="18" charset="0"/>
              <a:cs typeface="Times New Roman" panose="02020603050405020304" pitchFamily="18" charset="0"/>
            </a:rPr>
            <a:t>Data preparation</a:t>
          </a:r>
        </a:p>
      </dgm:t>
    </dgm:pt>
    <dgm:pt modelId="{DDBA534E-C839-45D8-BC22-83075E8E185B}" type="parTrans" cxnId="{1D3A8E61-C796-488A-A7FD-B48333DF63B9}">
      <dgm:prSet/>
      <dgm:spPr/>
      <dgm:t>
        <a:bodyPr/>
        <a:lstStyle/>
        <a:p>
          <a:endParaRPr lang="en-US"/>
        </a:p>
      </dgm:t>
    </dgm:pt>
    <dgm:pt modelId="{4A6926A7-3D66-4E9D-854B-7070A95FDF31}" type="sibTrans" cxnId="{1D3A8E61-C796-488A-A7FD-B48333DF63B9}">
      <dgm:prSet/>
      <dgm:spPr/>
      <dgm:t>
        <a:bodyPr/>
        <a:lstStyle/>
        <a:p>
          <a:endParaRPr lang="en-US"/>
        </a:p>
      </dgm:t>
    </dgm:pt>
    <dgm:pt modelId="{1DC1E3B3-7ABC-4187-A1F8-BA27A665D1EE}">
      <dgm:prSet phldrT="[Text]" custT="1"/>
      <dgm:spPr/>
      <dgm:t>
        <a:bodyPr/>
        <a:lstStyle/>
        <a:p>
          <a:r>
            <a:rPr lang="en-US" sz="1400" dirty="0">
              <a:latin typeface="Times New Roman" panose="02020603050405020304" pitchFamily="18" charset="0"/>
              <a:cs typeface="Times New Roman" panose="02020603050405020304" pitchFamily="18" charset="0"/>
            </a:rPr>
            <a:t>1.Regression analysis,    </a:t>
          </a:r>
        </a:p>
        <a:p>
          <a:r>
            <a:rPr lang="en-US" sz="1400" dirty="0">
              <a:latin typeface="Times New Roman" panose="02020603050405020304" pitchFamily="18" charset="0"/>
              <a:cs typeface="Times New Roman" panose="02020603050405020304" pitchFamily="18" charset="0"/>
            </a:rPr>
            <a:t>2. Factor analysis</a:t>
          </a:r>
        </a:p>
        <a:p>
          <a:r>
            <a:rPr lang="en-US" sz="1400" dirty="0">
              <a:latin typeface="Times New Roman" panose="02020603050405020304" pitchFamily="18" charset="0"/>
              <a:cs typeface="Times New Roman" panose="02020603050405020304" pitchFamily="18" charset="0"/>
            </a:rPr>
            <a:t> </a:t>
          </a:r>
        </a:p>
      </dgm:t>
    </dgm:pt>
    <dgm:pt modelId="{F7DDDD67-542A-43E1-BC5E-2302DEF03F90}" type="parTrans" cxnId="{C8AB75C5-3E5C-49FA-A895-3083A3045375}">
      <dgm:prSet/>
      <dgm:spPr/>
      <dgm:t>
        <a:bodyPr/>
        <a:lstStyle/>
        <a:p>
          <a:endParaRPr lang="en-US"/>
        </a:p>
      </dgm:t>
    </dgm:pt>
    <dgm:pt modelId="{F88024D0-5E27-44C9-A938-289F7B016D98}" type="sibTrans" cxnId="{C8AB75C5-3E5C-49FA-A895-3083A3045375}">
      <dgm:prSet/>
      <dgm:spPr/>
      <dgm:t>
        <a:bodyPr/>
        <a:lstStyle/>
        <a:p>
          <a:endParaRPr lang="en-US"/>
        </a:p>
      </dgm:t>
    </dgm:pt>
    <dgm:pt modelId="{155FCCAF-32AF-4566-BE06-E1D6C503DB8D}">
      <dgm:prSet phldrT="[Text]" custT="1"/>
      <dgm:spPr/>
      <dgm:t>
        <a:bodyPr/>
        <a:lstStyle/>
        <a:p>
          <a:r>
            <a:rPr lang="en-US" sz="1400" dirty="0">
              <a:latin typeface="Times New Roman" panose="02020603050405020304" pitchFamily="18" charset="0"/>
              <a:cs typeface="Times New Roman" panose="02020603050405020304" pitchFamily="18" charset="0"/>
            </a:rPr>
            <a:t>Gather Data</a:t>
          </a:r>
        </a:p>
      </dgm:t>
    </dgm:pt>
    <dgm:pt modelId="{8B620E10-92B6-44EA-B167-C4AAD023743E}" type="sibTrans" cxnId="{DE8CD596-4B05-4AE1-B925-A4610EC1E0BD}">
      <dgm:prSet/>
      <dgm:spPr/>
      <dgm:t>
        <a:bodyPr/>
        <a:lstStyle/>
        <a:p>
          <a:endParaRPr lang="en-US"/>
        </a:p>
      </dgm:t>
    </dgm:pt>
    <dgm:pt modelId="{FA772A9C-7F19-4703-9C5F-6ABF8B13B4A3}" type="parTrans" cxnId="{DE8CD596-4B05-4AE1-B925-A4610EC1E0BD}">
      <dgm:prSet/>
      <dgm:spPr/>
      <dgm:t>
        <a:bodyPr/>
        <a:lstStyle/>
        <a:p>
          <a:endParaRPr lang="en-US"/>
        </a:p>
      </dgm:t>
    </dgm:pt>
    <dgm:pt modelId="{89E577AA-169D-4331-B5C6-FCF15ED937A5}">
      <dgm:prSet phldrT="[Text]" custT="1"/>
      <dgm:spPr/>
      <dgm:t>
        <a:bodyPr/>
        <a:lstStyle/>
        <a:p>
          <a:r>
            <a:rPr lang="en-US" sz="1400" dirty="0">
              <a:latin typeface="Times New Roman" panose="02020603050405020304" pitchFamily="18" charset="0"/>
              <a:cs typeface="Times New Roman" panose="02020603050405020304" pitchFamily="18" charset="0"/>
            </a:rPr>
            <a:t>Model Building</a:t>
          </a:r>
        </a:p>
      </dgm:t>
    </dgm:pt>
    <dgm:pt modelId="{5FA0DC6B-63C7-4529-8678-5357CB93C7AD}" type="parTrans" cxnId="{572AD2AA-00BA-422A-AE93-722E03399780}">
      <dgm:prSet/>
      <dgm:spPr/>
      <dgm:t>
        <a:bodyPr/>
        <a:lstStyle/>
        <a:p>
          <a:endParaRPr lang="en-US"/>
        </a:p>
      </dgm:t>
    </dgm:pt>
    <dgm:pt modelId="{E7B8BB71-5A96-43BD-9DCC-48A4D08F0DD4}" type="sibTrans" cxnId="{572AD2AA-00BA-422A-AE93-722E03399780}">
      <dgm:prSet/>
      <dgm:spPr/>
      <dgm:t>
        <a:bodyPr/>
        <a:lstStyle/>
        <a:p>
          <a:endParaRPr lang="en-US"/>
        </a:p>
      </dgm:t>
    </dgm:pt>
    <dgm:pt modelId="{E0314DA2-8EE3-4652-A49E-7917A8CDB1D8}">
      <dgm:prSet custT="1"/>
      <dgm:spPr/>
      <dgm:t>
        <a:bodyPr/>
        <a:lstStyle/>
        <a:p>
          <a:r>
            <a:rPr lang="en-US" sz="1400" dirty="0">
              <a:latin typeface="Times New Roman" panose="02020603050405020304" pitchFamily="18" charset="0"/>
              <a:cs typeface="Times New Roman" panose="02020603050405020304" pitchFamily="18" charset="0"/>
            </a:rPr>
            <a:t>1. Data Cleaning</a:t>
          </a:r>
        </a:p>
        <a:p>
          <a:r>
            <a:rPr lang="en-US" sz="1400" dirty="0">
              <a:latin typeface="Times New Roman" panose="02020603050405020304" pitchFamily="18" charset="0"/>
              <a:cs typeface="Times New Roman" panose="02020603050405020304" pitchFamily="18" charset="0"/>
            </a:rPr>
            <a:t>-Missing values. Outliers, Normalize the data  </a:t>
          </a:r>
        </a:p>
      </dgm:t>
    </dgm:pt>
    <dgm:pt modelId="{C38F5142-BCF8-4165-B26D-4196383049C0}" type="parTrans" cxnId="{86BFB07F-E068-49B1-A6F0-9751F1DA1D92}">
      <dgm:prSet/>
      <dgm:spPr/>
      <dgm:t>
        <a:bodyPr/>
        <a:lstStyle/>
        <a:p>
          <a:endParaRPr lang="en-US"/>
        </a:p>
      </dgm:t>
    </dgm:pt>
    <dgm:pt modelId="{A07EF034-A51B-4254-B07E-63831FBFF9F7}" type="sibTrans" cxnId="{86BFB07F-E068-49B1-A6F0-9751F1DA1D92}">
      <dgm:prSet/>
      <dgm:spPr/>
      <dgm:t>
        <a:bodyPr/>
        <a:lstStyle/>
        <a:p>
          <a:endParaRPr lang="en-US"/>
        </a:p>
      </dgm:t>
    </dgm:pt>
    <dgm:pt modelId="{E4CE0142-C0DA-446B-9399-7553F2DF61F4}">
      <dgm:prSet custT="1"/>
      <dgm:spPr/>
      <dgm:t>
        <a:bodyPr/>
        <a:lstStyle/>
        <a:p>
          <a:r>
            <a:rPr lang="en-US" sz="1400" dirty="0">
              <a:latin typeface="Times New Roman" panose="02020603050405020304" pitchFamily="18" charset="0"/>
              <a:cs typeface="Times New Roman" panose="02020603050405020304" pitchFamily="18" charset="0"/>
            </a:rPr>
            <a:t>2. Slicing and dicing the data</a:t>
          </a:r>
        </a:p>
      </dgm:t>
    </dgm:pt>
    <dgm:pt modelId="{2E413E7D-D6D6-4521-A08C-AAE4341051B8}" type="parTrans" cxnId="{D3E3B95E-8E7B-4A56-B4ED-1AF7062FFDC3}">
      <dgm:prSet/>
      <dgm:spPr/>
      <dgm:t>
        <a:bodyPr/>
        <a:lstStyle/>
        <a:p>
          <a:endParaRPr lang="en-US"/>
        </a:p>
      </dgm:t>
    </dgm:pt>
    <dgm:pt modelId="{ECA3DB0E-7EBD-427E-BC61-57B672FEC2ED}" type="sibTrans" cxnId="{D3E3B95E-8E7B-4A56-B4ED-1AF7062FFDC3}">
      <dgm:prSet/>
      <dgm:spPr/>
      <dgm:t>
        <a:bodyPr/>
        <a:lstStyle/>
        <a:p>
          <a:endParaRPr lang="en-US"/>
        </a:p>
      </dgm:t>
    </dgm:pt>
    <dgm:pt modelId="{43ADF436-21AE-45F0-9FAE-28D75BE2FCE6}">
      <dgm:prSet phldrT="[Text]" custT="1"/>
      <dgm:spPr/>
      <dgm:t>
        <a:bodyPr/>
        <a:lstStyle/>
        <a:p>
          <a:r>
            <a:rPr lang="en-US" sz="1400" dirty="0">
              <a:latin typeface="Times New Roman" panose="02020603050405020304" pitchFamily="18" charset="0"/>
              <a:cs typeface="Times New Roman" panose="02020603050405020304" pitchFamily="18" charset="0"/>
            </a:rPr>
            <a:t>Model Evaluation</a:t>
          </a:r>
        </a:p>
      </dgm:t>
    </dgm:pt>
    <dgm:pt modelId="{48C8B01B-3D3B-47DC-894D-EEF233730290}" type="parTrans" cxnId="{711A27EF-F11A-450D-B127-150CF652AC0B}">
      <dgm:prSet/>
      <dgm:spPr/>
      <dgm:t>
        <a:bodyPr/>
        <a:lstStyle/>
        <a:p>
          <a:endParaRPr lang="en-US"/>
        </a:p>
      </dgm:t>
    </dgm:pt>
    <dgm:pt modelId="{24930381-52B2-421F-9345-0C2BF5D08CBC}" type="sibTrans" cxnId="{711A27EF-F11A-450D-B127-150CF652AC0B}">
      <dgm:prSet/>
      <dgm:spPr/>
      <dgm:t>
        <a:bodyPr/>
        <a:lstStyle/>
        <a:p>
          <a:endParaRPr lang="en-US"/>
        </a:p>
      </dgm:t>
    </dgm:pt>
    <dgm:pt modelId="{3B474657-269E-419E-B9E6-B1B9F0311F7A}">
      <dgm:prSet custT="1"/>
      <dgm:spPr/>
      <dgm:t>
        <a:bodyPr/>
        <a:lstStyle/>
        <a:p>
          <a:r>
            <a:rPr lang="en-US" sz="1400" dirty="0">
              <a:latin typeface="Times New Roman" panose="02020603050405020304" pitchFamily="18" charset="0"/>
              <a:cs typeface="Times New Roman" panose="02020603050405020304" pitchFamily="18" charset="0"/>
            </a:rPr>
            <a:t>1. Generate Output</a:t>
          </a:r>
        </a:p>
      </dgm:t>
    </dgm:pt>
    <dgm:pt modelId="{CE5A7C04-306D-46C6-B036-CB2AB2FA3DA0}" type="parTrans" cxnId="{ED3F2EF7-26FE-4A0D-82EF-143CB042E887}">
      <dgm:prSet/>
      <dgm:spPr/>
      <dgm:t>
        <a:bodyPr/>
        <a:lstStyle/>
        <a:p>
          <a:endParaRPr lang="en-US"/>
        </a:p>
      </dgm:t>
    </dgm:pt>
    <dgm:pt modelId="{7C486DB3-D091-4BBE-8280-2CAC10E3A1ED}" type="sibTrans" cxnId="{ED3F2EF7-26FE-4A0D-82EF-143CB042E887}">
      <dgm:prSet/>
      <dgm:spPr/>
      <dgm:t>
        <a:bodyPr/>
        <a:lstStyle/>
        <a:p>
          <a:endParaRPr lang="en-US"/>
        </a:p>
      </dgm:t>
    </dgm:pt>
    <dgm:pt modelId="{9EB51FAB-D929-4C5C-B621-8CD735D0C321}">
      <dgm:prSet custT="1"/>
      <dgm:spPr/>
      <dgm:t>
        <a:bodyPr/>
        <a:lstStyle/>
        <a:p>
          <a:r>
            <a:rPr lang="en-US" sz="1400" dirty="0">
              <a:latin typeface="Times New Roman" panose="02020603050405020304" pitchFamily="18" charset="0"/>
              <a:cs typeface="Times New Roman" panose="02020603050405020304" pitchFamily="18" charset="0"/>
            </a:rPr>
            <a:t>Robustness Check</a:t>
          </a:r>
        </a:p>
      </dgm:t>
    </dgm:pt>
    <dgm:pt modelId="{F7E12B10-5971-4C51-8B99-D959A649EFA2}" type="parTrans" cxnId="{CD284697-D428-4CEE-A7FD-0B2C88B307A7}">
      <dgm:prSet/>
      <dgm:spPr/>
      <dgm:t>
        <a:bodyPr/>
        <a:lstStyle/>
        <a:p>
          <a:endParaRPr lang="en-US"/>
        </a:p>
      </dgm:t>
    </dgm:pt>
    <dgm:pt modelId="{98A3B3B6-C4F3-47B1-9556-C5DAC4BB8886}" type="sibTrans" cxnId="{CD284697-D428-4CEE-A7FD-0B2C88B307A7}">
      <dgm:prSet/>
      <dgm:spPr/>
      <dgm:t>
        <a:bodyPr/>
        <a:lstStyle/>
        <a:p>
          <a:endParaRPr lang="en-US"/>
        </a:p>
      </dgm:t>
    </dgm:pt>
    <dgm:pt modelId="{6E221480-C875-46E8-B913-5FA1DA85956F}">
      <dgm:prSet custT="1"/>
      <dgm:spPr/>
      <dgm:t>
        <a:bodyPr/>
        <a:lstStyle/>
        <a:p>
          <a:r>
            <a:rPr lang="en-US" sz="1400" dirty="0">
              <a:latin typeface="Times New Roman" panose="02020603050405020304" pitchFamily="18" charset="0"/>
              <a:cs typeface="Times New Roman" panose="02020603050405020304" pitchFamily="18" charset="0"/>
            </a:rPr>
            <a:t>3. Use various Fit Indices</a:t>
          </a:r>
        </a:p>
      </dgm:t>
    </dgm:pt>
    <dgm:pt modelId="{A4680C4C-280A-4A54-91D3-6EB4FF5775B0}" type="parTrans" cxnId="{BD56D22D-AC46-459D-941C-68451B4B7DEA}">
      <dgm:prSet/>
      <dgm:spPr/>
      <dgm:t>
        <a:bodyPr/>
        <a:lstStyle/>
        <a:p>
          <a:endParaRPr lang="en-US"/>
        </a:p>
      </dgm:t>
    </dgm:pt>
    <dgm:pt modelId="{EF67A929-2185-439E-B8A1-6C4C9462EE86}" type="sibTrans" cxnId="{BD56D22D-AC46-459D-941C-68451B4B7DEA}">
      <dgm:prSet/>
      <dgm:spPr/>
      <dgm:t>
        <a:bodyPr/>
        <a:lstStyle/>
        <a:p>
          <a:endParaRPr lang="en-US"/>
        </a:p>
      </dgm:t>
    </dgm:pt>
    <dgm:pt modelId="{99D87617-3F19-4FAA-9698-D2B434273B2D}" type="pres">
      <dgm:prSet presAssocID="{A92C99A9-184E-4E74-B16B-4BF194D2C3F3}" presName="Name0" presStyleCnt="0">
        <dgm:presLayoutVars>
          <dgm:chMax val="7"/>
          <dgm:chPref val="5"/>
          <dgm:dir/>
          <dgm:animOne val="branch"/>
          <dgm:animLvl val="lvl"/>
        </dgm:presLayoutVars>
      </dgm:prSet>
      <dgm:spPr/>
    </dgm:pt>
    <dgm:pt modelId="{BDBFEC6E-B61D-4602-850E-20A64A5AAAC6}" type="pres">
      <dgm:prSet presAssocID="{43ADF436-21AE-45F0-9FAE-28D75BE2FCE6}" presName="ChildAccent5" presStyleCnt="0"/>
      <dgm:spPr/>
    </dgm:pt>
    <dgm:pt modelId="{9B7FDE82-9C81-47EC-8462-48B468E70BEA}" type="pres">
      <dgm:prSet presAssocID="{43ADF436-21AE-45F0-9FAE-28D75BE2FCE6}" presName="ChildAccent" presStyleLbl="alignImgPlace1" presStyleIdx="0" presStyleCnt="5"/>
      <dgm:spPr/>
    </dgm:pt>
    <dgm:pt modelId="{7628EC88-C129-4632-8D07-4E8C1ECD6487}" type="pres">
      <dgm:prSet presAssocID="{43ADF436-21AE-45F0-9FAE-28D75BE2FCE6}" presName="Child5" presStyleLbl="revTx" presStyleIdx="0" presStyleCnt="0">
        <dgm:presLayoutVars>
          <dgm:chMax val="0"/>
          <dgm:chPref val="0"/>
          <dgm:bulletEnabled val="1"/>
        </dgm:presLayoutVars>
      </dgm:prSet>
      <dgm:spPr/>
    </dgm:pt>
    <dgm:pt modelId="{E723B4AA-B771-44C0-8F72-0504700856F7}" type="pres">
      <dgm:prSet presAssocID="{43ADF436-21AE-45F0-9FAE-28D75BE2FCE6}" presName="Parent5" presStyleLbl="node1" presStyleIdx="0" presStyleCnt="5">
        <dgm:presLayoutVars>
          <dgm:chMax val="2"/>
          <dgm:chPref val="1"/>
          <dgm:bulletEnabled val="1"/>
        </dgm:presLayoutVars>
      </dgm:prSet>
      <dgm:spPr/>
    </dgm:pt>
    <dgm:pt modelId="{03AFCC16-77C3-4B80-8E9D-2D89CBD18B59}" type="pres">
      <dgm:prSet presAssocID="{89E577AA-169D-4331-B5C6-FCF15ED937A5}" presName="ChildAccent4" presStyleCnt="0"/>
      <dgm:spPr/>
    </dgm:pt>
    <dgm:pt modelId="{8A7A29CA-EE67-49D8-84B4-DEA14E19B5E3}" type="pres">
      <dgm:prSet presAssocID="{89E577AA-169D-4331-B5C6-FCF15ED937A5}" presName="ChildAccent" presStyleLbl="alignImgPlace1" presStyleIdx="1" presStyleCnt="5"/>
      <dgm:spPr/>
    </dgm:pt>
    <dgm:pt modelId="{657CC364-07B2-4D33-B412-EB345C6AB2F7}" type="pres">
      <dgm:prSet presAssocID="{89E577AA-169D-4331-B5C6-FCF15ED937A5}" presName="Child4" presStyleLbl="revTx" presStyleIdx="0" presStyleCnt="0">
        <dgm:presLayoutVars>
          <dgm:chMax val="0"/>
          <dgm:chPref val="0"/>
          <dgm:bulletEnabled val="1"/>
        </dgm:presLayoutVars>
      </dgm:prSet>
      <dgm:spPr/>
    </dgm:pt>
    <dgm:pt modelId="{9F09605A-6C50-450B-9121-FF83B0A874CA}" type="pres">
      <dgm:prSet presAssocID="{89E577AA-169D-4331-B5C6-FCF15ED937A5}" presName="Parent4" presStyleLbl="node1" presStyleIdx="1" presStyleCnt="5">
        <dgm:presLayoutVars>
          <dgm:chMax val="2"/>
          <dgm:chPref val="1"/>
          <dgm:bulletEnabled val="1"/>
        </dgm:presLayoutVars>
      </dgm:prSet>
      <dgm:spPr/>
    </dgm:pt>
    <dgm:pt modelId="{33315F93-66D9-49F5-9C4C-2808804078E6}" type="pres">
      <dgm:prSet presAssocID="{52DE784E-A040-49F5-BDAD-C36B184A383B}" presName="ChildAccent3" presStyleCnt="0"/>
      <dgm:spPr/>
    </dgm:pt>
    <dgm:pt modelId="{45FDE676-25A7-4691-8CDC-0B01F3946F51}" type="pres">
      <dgm:prSet presAssocID="{52DE784E-A040-49F5-BDAD-C36B184A383B}" presName="ChildAccent" presStyleLbl="alignImgPlace1" presStyleIdx="2" presStyleCnt="5"/>
      <dgm:spPr/>
    </dgm:pt>
    <dgm:pt modelId="{BAA56F7E-3E99-4E1A-8899-89CB629E586B}" type="pres">
      <dgm:prSet presAssocID="{52DE784E-A040-49F5-BDAD-C36B184A383B}" presName="Child3" presStyleLbl="revTx" presStyleIdx="0" presStyleCnt="0">
        <dgm:presLayoutVars>
          <dgm:chMax val="0"/>
          <dgm:chPref val="0"/>
          <dgm:bulletEnabled val="1"/>
        </dgm:presLayoutVars>
      </dgm:prSet>
      <dgm:spPr/>
    </dgm:pt>
    <dgm:pt modelId="{8C48B30C-59AA-485E-BBE3-55938AA68A94}" type="pres">
      <dgm:prSet presAssocID="{52DE784E-A040-49F5-BDAD-C36B184A383B}" presName="Parent3" presStyleLbl="node1" presStyleIdx="2" presStyleCnt="5">
        <dgm:presLayoutVars>
          <dgm:chMax val="2"/>
          <dgm:chPref val="1"/>
          <dgm:bulletEnabled val="1"/>
        </dgm:presLayoutVars>
      </dgm:prSet>
      <dgm:spPr/>
    </dgm:pt>
    <dgm:pt modelId="{DC56C6A5-B4B1-4662-8448-A50AA13A2951}" type="pres">
      <dgm:prSet presAssocID="{155FCCAF-32AF-4566-BE06-E1D6C503DB8D}" presName="ChildAccent2" presStyleCnt="0"/>
      <dgm:spPr/>
    </dgm:pt>
    <dgm:pt modelId="{6510B887-2DB2-4AB5-8412-1FE326CC710C}" type="pres">
      <dgm:prSet presAssocID="{155FCCAF-32AF-4566-BE06-E1D6C503DB8D}" presName="ChildAccent" presStyleLbl="alignImgPlace1" presStyleIdx="3" presStyleCnt="5"/>
      <dgm:spPr/>
    </dgm:pt>
    <dgm:pt modelId="{5C48A254-1F03-4E37-8639-500E53D37799}" type="pres">
      <dgm:prSet presAssocID="{155FCCAF-32AF-4566-BE06-E1D6C503DB8D}" presName="Child2" presStyleLbl="revTx" presStyleIdx="0" presStyleCnt="0">
        <dgm:presLayoutVars>
          <dgm:chMax val="0"/>
          <dgm:chPref val="0"/>
          <dgm:bulletEnabled val="1"/>
        </dgm:presLayoutVars>
      </dgm:prSet>
      <dgm:spPr/>
    </dgm:pt>
    <dgm:pt modelId="{A6E65EDB-8F58-46E1-96AD-F6E8CE8F7BD6}" type="pres">
      <dgm:prSet presAssocID="{155FCCAF-32AF-4566-BE06-E1D6C503DB8D}" presName="Parent2" presStyleLbl="node1" presStyleIdx="3" presStyleCnt="5">
        <dgm:presLayoutVars>
          <dgm:chMax val="2"/>
          <dgm:chPref val="1"/>
          <dgm:bulletEnabled val="1"/>
        </dgm:presLayoutVars>
      </dgm:prSet>
      <dgm:spPr/>
    </dgm:pt>
    <dgm:pt modelId="{0781E2A8-C5B9-4BB3-8774-EFEAFD6E12C8}" type="pres">
      <dgm:prSet presAssocID="{2A9007DC-7073-4FFE-B3CE-76C63F8CF782}" presName="ChildAccent1" presStyleCnt="0"/>
      <dgm:spPr/>
    </dgm:pt>
    <dgm:pt modelId="{EF366E8E-93F9-4F8A-9E2A-EC512C7CFB5A}" type="pres">
      <dgm:prSet presAssocID="{2A9007DC-7073-4FFE-B3CE-76C63F8CF782}" presName="ChildAccent" presStyleLbl="alignImgPlace1" presStyleIdx="4" presStyleCnt="5"/>
      <dgm:spPr/>
    </dgm:pt>
    <dgm:pt modelId="{8203A206-15D1-47D7-AC3B-86C5ED41B268}" type="pres">
      <dgm:prSet presAssocID="{2A9007DC-7073-4FFE-B3CE-76C63F8CF782}" presName="Child1" presStyleLbl="revTx" presStyleIdx="0" presStyleCnt="0">
        <dgm:presLayoutVars>
          <dgm:chMax val="0"/>
          <dgm:chPref val="0"/>
          <dgm:bulletEnabled val="1"/>
        </dgm:presLayoutVars>
      </dgm:prSet>
      <dgm:spPr/>
    </dgm:pt>
    <dgm:pt modelId="{6FA016BC-C1DD-4640-964D-76449FCD5FF7}" type="pres">
      <dgm:prSet presAssocID="{2A9007DC-7073-4FFE-B3CE-76C63F8CF782}" presName="Parent1" presStyleLbl="node1" presStyleIdx="4" presStyleCnt="5">
        <dgm:presLayoutVars>
          <dgm:chMax val="2"/>
          <dgm:chPref val="1"/>
          <dgm:bulletEnabled val="1"/>
        </dgm:presLayoutVars>
      </dgm:prSet>
      <dgm:spPr/>
    </dgm:pt>
  </dgm:ptLst>
  <dgm:cxnLst>
    <dgm:cxn modelId="{6F69E507-01FF-4994-95BC-60A355CFC4D8}" type="presOf" srcId="{E0314DA2-8EE3-4652-A49E-7917A8CDB1D8}" destId="{BAA56F7E-3E99-4E1A-8899-89CB629E586B}" srcOrd="1" destOrd="0" presId="urn:microsoft.com/office/officeart/2011/layout/InterconnectedBlockProcess"/>
    <dgm:cxn modelId="{A0D95A0B-7DBB-4A0B-BE8B-03DE20C62B2E}" type="presOf" srcId="{43ADF436-21AE-45F0-9FAE-28D75BE2FCE6}" destId="{E723B4AA-B771-44C0-8F72-0504700856F7}" srcOrd="0" destOrd="0" presId="urn:microsoft.com/office/officeart/2011/layout/InterconnectedBlockProcess"/>
    <dgm:cxn modelId="{7BDFBA10-8201-41A7-89F2-EA958D24A133}" type="presOf" srcId="{52DE784E-A040-49F5-BDAD-C36B184A383B}" destId="{8C48B30C-59AA-485E-BBE3-55938AA68A94}" srcOrd="0" destOrd="0" presId="urn:microsoft.com/office/officeart/2011/layout/InterconnectedBlockProcess"/>
    <dgm:cxn modelId="{E9E6E111-D8CB-4EDC-BE42-CF5AAAFA05CE}" type="presOf" srcId="{3B474657-269E-419E-B9E6-B1B9F0311F7A}" destId="{7628EC88-C129-4632-8D07-4E8C1ECD6487}" srcOrd="1" destOrd="0" presId="urn:microsoft.com/office/officeart/2011/layout/InterconnectedBlockProcess"/>
    <dgm:cxn modelId="{34CFCD12-C21A-43D3-BE93-CC5B5CF86F97}" type="presOf" srcId="{9EB51FAB-D929-4C5C-B621-8CD735D0C321}" destId="{9B7FDE82-9C81-47EC-8462-48B468E70BEA}" srcOrd="0" destOrd="1" presId="urn:microsoft.com/office/officeart/2011/layout/InterconnectedBlockProcess"/>
    <dgm:cxn modelId="{BBCD1018-322D-4B31-A41C-1286CCAC41BE}" type="presOf" srcId="{E4CE0142-C0DA-446B-9399-7553F2DF61F4}" destId="{BAA56F7E-3E99-4E1A-8899-89CB629E586B}" srcOrd="1" destOrd="1" presId="urn:microsoft.com/office/officeart/2011/layout/InterconnectedBlockProcess"/>
    <dgm:cxn modelId="{2EDFC11B-CE29-445B-BDA9-398707369F80}" type="presOf" srcId="{3B474657-269E-419E-B9E6-B1B9F0311F7A}" destId="{9B7FDE82-9C81-47EC-8462-48B468E70BEA}" srcOrd="0" destOrd="0" presId="urn:microsoft.com/office/officeart/2011/layout/InterconnectedBlockProcess"/>
    <dgm:cxn modelId="{BD56D22D-AC46-459D-941C-68451B4B7DEA}" srcId="{43ADF436-21AE-45F0-9FAE-28D75BE2FCE6}" destId="{6E221480-C875-46E8-B913-5FA1DA85956F}" srcOrd="2" destOrd="0" parTransId="{A4680C4C-280A-4A54-91D3-6EB4FF5775B0}" sibTransId="{EF67A929-2185-439E-B8A1-6C4C9462EE86}"/>
    <dgm:cxn modelId="{06785E38-01A7-47B1-B823-4D1ECB2CCB1A}" type="presOf" srcId="{2A9007DC-7073-4FFE-B3CE-76C63F8CF782}" destId="{6FA016BC-C1DD-4640-964D-76449FCD5FF7}" srcOrd="0" destOrd="0" presId="urn:microsoft.com/office/officeart/2011/layout/InterconnectedBlockProcess"/>
    <dgm:cxn modelId="{958A703B-26D7-43C0-AB11-F624178BD966}" type="presOf" srcId="{8F89518E-B731-4B1A-8B95-D46C29522BD8}" destId="{6510B887-2DB2-4AB5-8412-1FE326CC710C}" srcOrd="0" destOrd="0" presId="urn:microsoft.com/office/officeart/2011/layout/InterconnectedBlockProcess"/>
    <dgm:cxn modelId="{10DB873F-2B38-473A-BE1C-BFDE72145996}" type="presOf" srcId="{8F89518E-B731-4B1A-8B95-D46C29522BD8}" destId="{5C48A254-1F03-4E37-8639-500E53D37799}" srcOrd="1" destOrd="0" presId="urn:microsoft.com/office/officeart/2011/layout/InterconnectedBlockProcess"/>
    <dgm:cxn modelId="{D3E3B95E-8E7B-4A56-B4ED-1AF7062FFDC3}" srcId="{52DE784E-A040-49F5-BDAD-C36B184A383B}" destId="{E4CE0142-C0DA-446B-9399-7553F2DF61F4}" srcOrd="1" destOrd="0" parTransId="{2E413E7D-D6D6-4521-A08C-AAE4341051B8}" sibTransId="{ECA3DB0E-7EBD-427E-BC61-57B672FEC2ED}"/>
    <dgm:cxn modelId="{1D3A8E61-C796-488A-A7FD-B48333DF63B9}" srcId="{A92C99A9-184E-4E74-B16B-4BF194D2C3F3}" destId="{52DE784E-A040-49F5-BDAD-C36B184A383B}" srcOrd="2" destOrd="0" parTransId="{DDBA534E-C839-45D8-BC22-83075E8E185B}" sibTransId="{4A6926A7-3D66-4E9D-854B-7070A95FDF31}"/>
    <dgm:cxn modelId="{7FEDD368-D4C1-4ABD-8E1C-9C3FC48FF4BD}" type="presOf" srcId="{89E577AA-169D-4331-B5C6-FCF15ED937A5}" destId="{9F09605A-6C50-450B-9121-FF83B0A874CA}" srcOrd="0" destOrd="0" presId="urn:microsoft.com/office/officeart/2011/layout/InterconnectedBlockProcess"/>
    <dgm:cxn modelId="{0C6BA551-9129-4E14-80AE-F817C72855C9}" srcId="{A92C99A9-184E-4E74-B16B-4BF194D2C3F3}" destId="{2A9007DC-7073-4FFE-B3CE-76C63F8CF782}" srcOrd="0" destOrd="0" parTransId="{C107DE13-5AB8-4C08-A385-8E41F5D92451}" sibTransId="{841F3AF8-876C-420C-ACB3-F209485A524E}"/>
    <dgm:cxn modelId="{72DD1054-6E5A-4C77-A993-9171FFA6EBAB}" srcId="{155FCCAF-32AF-4566-BE06-E1D6C503DB8D}" destId="{8F89518E-B731-4B1A-8B95-D46C29522BD8}" srcOrd="0" destOrd="0" parTransId="{4A97BBAE-A095-457A-92AD-94E4466FC666}" sibTransId="{95796F33-DCE5-4B29-9AE7-1B807E81CEF0}"/>
    <dgm:cxn modelId="{CC6F5B7D-1FD2-4680-8F63-CFF62FE51490}" type="presOf" srcId="{7444DAE9-8D5E-4015-8A22-45B8263BE9A3}" destId="{EF366E8E-93F9-4F8A-9E2A-EC512C7CFB5A}" srcOrd="0" destOrd="0" presId="urn:microsoft.com/office/officeart/2011/layout/InterconnectedBlockProcess"/>
    <dgm:cxn modelId="{86BFB07F-E068-49B1-A6F0-9751F1DA1D92}" srcId="{52DE784E-A040-49F5-BDAD-C36B184A383B}" destId="{E0314DA2-8EE3-4652-A49E-7917A8CDB1D8}" srcOrd="0" destOrd="0" parTransId="{C38F5142-BCF8-4165-B26D-4196383049C0}" sibTransId="{A07EF034-A51B-4254-B07E-63831FBFF9F7}"/>
    <dgm:cxn modelId="{B695B087-57DB-49F9-928F-C4DDE3F4A19A}" type="presOf" srcId="{A92C99A9-184E-4E74-B16B-4BF194D2C3F3}" destId="{99D87617-3F19-4FAA-9698-D2B434273B2D}" srcOrd="0" destOrd="0" presId="urn:microsoft.com/office/officeart/2011/layout/InterconnectedBlockProcess"/>
    <dgm:cxn modelId="{CA5DFB8F-CC73-4B29-B495-810E6A6D7947}" type="presOf" srcId="{1DC1E3B3-7ABC-4187-A1F8-BA27A665D1EE}" destId="{8A7A29CA-EE67-49D8-84B4-DEA14E19B5E3}" srcOrd="0" destOrd="0" presId="urn:microsoft.com/office/officeart/2011/layout/InterconnectedBlockProcess"/>
    <dgm:cxn modelId="{F6E97F96-9659-4A4D-91A4-BBCF11704B8C}" type="presOf" srcId="{155FCCAF-32AF-4566-BE06-E1D6C503DB8D}" destId="{A6E65EDB-8F58-46E1-96AD-F6E8CE8F7BD6}" srcOrd="0" destOrd="0" presId="urn:microsoft.com/office/officeart/2011/layout/InterconnectedBlockProcess"/>
    <dgm:cxn modelId="{DE8CD596-4B05-4AE1-B925-A4610EC1E0BD}" srcId="{A92C99A9-184E-4E74-B16B-4BF194D2C3F3}" destId="{155FCCAF-32AF-4566-BE06-E1D6C503DB8D}" srcOrd="1" destOrd="0" parTransId="{FA772A9C-7F19-4703-9C5F-6ABF8B13B4A3}" sibTransId="{8B620E10-92B6-44EA-B167-C4AAD023743E}"/>
    <dgm:cxn modelId="{CD284697-D428-4CEE-A7FD-0B2C88B307A7}" srcId="{43ADF436-21AE-45F0-9FAE-28D75BE2FCE6}" destId="{9EB51FAB-D929-4C5C-B621-8CD735D0C321}" srcOrd="1" destOrd="0" parTransId="{F7E12B10-5971-4C51-8B99-D959A649EFA2}" sibTransId="{98A3B3B6-C4F3-47B1-9556-C5DAC4BB8886}"/>
    <dgm:cxn modelId="{980AC79C-2069-4E54-B40B-8BE265623495}" type="presOf" srcId="{9EB51FAB-D929-4C5C-B621-8CD735D0C321}" destId="{7628EC88-C129-4632-8D07-4E8C1ECD6487}" srcOrd="1" destOrd="1" presId="urn:microsoft.com/office/officeart/2011/layout/InterconnectedBlockProcess"/>
    <dgm:cxn modelId="{8ACB31AA-4F3C-4106-AC43-36464E6A89A2}" type="presOf" srcId="{E0314DA2-8EE3-4652-A49E-7917A8CDB1D8}" destId="{45FDE676-25A7-4691-8CDC-0B01F3946F51}" srcOrd="0" destOrd="0" presId="urn:microsoft.com/office/officeart/2011/layout/InterconnectedBlockProcess"/>
    <dgm:cxn modelId="{572AD2AA-00BA-422A-AE93-722E03399780}" srcId="{A92C99A9-184E-4E74-B16B-4BF194D2C3F3}" destId="{89E577AA-169D-4331-B5C6-FCF15ED937A5}" srcOrd="3" destOrd="0" parTransId="{5FA0DC6B-63C7-4529-8678-5357CB93C7AD}" sibTransId="{E7B8BB71-5A96-43BD-9DCC-48A4D08F0DD4}"/>
    <dgm:cxn modelId="{DCB9E7AF-5897-46B1-8407-B05D05CEBD8F}" type="presOf" srcId="{7444DAE9-8D5E-4015-8A22-45B8263BE9A3}" destId="{8203A206-15D1-47D7-AC3B-86C5ED41B268}" srcOrd="1" destOrd="0" presId="urn:microsoft.com/office/officeart/2011/layout/InterconnectedBlockProcess"/>
    <dgm:cxn modelId="{C3C8B1B4-EED5-41A7-88DA-32EEC4013BF6}" type="presOf" srcId="{6E221480-C875-46E8-B913-5FA1DA85956F}" destId="{7628EC88-C129-4632-8D07-4E8C1ECD6487}" srcOrd="1" destOrd="2" presId="urn:microsoft.com/office/officeart/2011/layout/InterconnectedBlockProcess"/>
    <dgm:cxn modelId="{7BAC7ABA-0775-42F7-8ED1-CAB17BF554E8}" srcId="{2A9007DC-7073-4FFE-B3CE-76C63F8CF782}" destId="{7444DAE9-8D5E-4015-8A22-45B8263BE9A3}" srcOrd="0" destOrd="0" parTransId="{2B83D11C-CA38-41F3-A5FC-D4B4B092F350}" sibTransId="{AA8F4A4A-84CD-42E4-950D-E912DF9B3F95}"/>
    <dgm:cxn modelId="{0F5DEEBB-1482-4BF6-9871-3EA49101697C}" type="presOf" srcId="{E4CE0142-C0DA-446B-9399-7553F2DF61F4}" destId="{45FDE676-25A7-4691-8CDC-0B01F3946F51}" srcOrd="0" destOrd="1" presId="urn:microsoft.com/office/officeart/2011/layout/InterconnectedBlockProcess"/>
    <dgm:cxn modelId="{C8AB75C5-3E5C-49FA-A895-3083A3045375}" srcId="{89E577AA-169D-4331-B5C6-FCF15ED937A5}" destId="{1DC1E3B3-7ABC-4187-A1F8-BA27A665D1EE}" srcOrd="0" destOrd="0" parTransId="{F7DDDD67-542A-43E1-BC5E-2302DEF03F90}" sibTransId="{F88024D0-5E27-44C9-A938-289F7B016D98}"/>
    <dgm:cxn modelId="{8F0C1DD7-AFCB-45B3-B09D-CDBBB0BD5C5D}" type="presOf" srcId="{6E221480-C875-46E8-B913-5FA1DA85956F}" destId="{9B7FDE82-9C81-47EC-8462-48B468E70BEA}" srcOrd="0" destOrd="2" presId="urn:microsoft.com/office/officeart/2011/layout/InterconnectedBlockProcess"/>
    <dgm:cxn modelId="{900613DE-547B-47C2-BF96-BFC1E0EC5673}" type="presOf" srcId="{1DC1E3B3-7ABC-4187-A1F8-BA27A665D1EE}" destId="{657CC364-07B2-4D33-B412-EB345C6AB2F7}" srcOrd="1" destOrd="0" presId="urn:microsoft.com/office/officeart/2011/layout/InterconnectedBlockProcess"/>
    <dgm:cxn modelId="{711A27EF-F11A-450D-B127-150CF652AC0B}" srcId="{A92C99A9-184E-4E74-B16B-4BF194D2C3F3}" destId="{43ADF436-21AE-45F0-9FAE-28D75BE2FCE6}" srcOrd="4" destOrd="0" parTransId="{48C8B01B-3D3B-47DC-894D-EEF233730290}" sibTransId="{24930381-52B2-421F-9345-0C2BF5D08CBC}"/>
    <dgm:cxn modelId="{ED3F2EF7-26FE-4A0D-82EF-143CB042E887}" srcId="{43ADF436-21AE-45F0-9FAE-28D75BE2FCE6}" destId="{3B474657-269E-419E-B9E6-B1B9F0311F7A}" srcOrd="0" destOrd="0" parTransId="{CE5A7C04-306D-46C6-B036-CB2AB2FA3DA0}" sibTransId="{7C486DB3-D091-4BBE-8280-2CAC10E3A1ED}"/>
    <dgm:cxn modelId="{3C1CD11A-2818-4E0A-8F48-01C2AA2C8690}" type="presParOf" srcId="{99D87617-3F19-4FAA-9698-D2B434273B2D}" destId="{BDBFEC6E-B61D-4602-850E-20A64A5AAAC6}" srcOrd="0" destOrd="0" presId="urn:microsoft.com/office/officeart/2011/layout/InterconnectedBlockProcess"/>
    <dgm:cxn modelId="{15A5504D-0858-4E26-B170-21740C0DB622}" type="presParOf" srcId="{BDBFEC6E-B61D-4602-850E-20A64A5AAAC6}" destId="{9B7FDE82-9C81-47EC-8462-48B468E70BEA}" srcOrd="0" destOrd="0" presId="urn:microsoft.com/office/officeart/2011/layout/InterconnectedBlockProcess"/>
    <dgm:cxn modelId="{D9E9EFCD-B526-455A-92F2-E37425E5A201}" type="presParOf" srcId="{99D87617-3F19-4FAA-9698-D2B434273B2D}" destId="{7628EC88-C129-4632-8D07-4E8C1ECD6487}" srcOrd="1" destOrd="0" presId="urn:microsoft.com/office/officeart/2011/layout/InterconnectedBlockProcess"/>
    <dgm:cxn modelId="{14588788-8E95-480A-B1DB-8BF47C1797D4}" type="presParOf" srcId="{99D87617-3F19-4FAA-9698-D2B434273B2D}" destId="{E723B4AA-B771-44C0-8F72-0504700856F7}" srcOrd="2" destOrd="0" presId="urn:microsoft.com/office/officeart/2011/layout/InterconnectedBlockProcess"/>
    <dgm:cxn modelId="{52755598-3D12-4E54-826B-E696ABE834F3}" type="presParOf" srcId="{99D87617-3F19-4FAA-9698-D2B434273B2D}" destId="{03AFCC16-77C3-4B80-8E9D-2D89CBD18B59}" srcOrd="3" destOrd="0" presId="urn:microsoft.com/office/officeart/2011/layout/InterconnectedBlockProcess"/>
    <dgm:cxn modelId="{D8988F73-5336-4EA0-B89D-16F8FA88BFBB}" type="presParOf" srcId="{03AFCC16-77C3-4B80-8E9D-2D89CBD18B59}" destId="{8A7A29CA-EE67-49D8-84B4-DEA14E19B5E3}" srcOrd="0" destOrd="0" presId="urn:microsoft.com/office/officeart/2011/layout/InterconnectedBlockProcess"/>
    <dgm:cxn modelId="{7C6F7098-22F8-4A54-B389-DDF25A6EC9CA}" type="presParOf" srcId="{99D87617-3F19-4FAA-9698-D2B434273B2D}" destId="{657CC364-07B2-4D33-B412-EB345C6AB2F7}" srcOrd="4" destOrd="0" presId="urn:microsoft.com/office/officeart/2011/layout/InterconnectedBlockProcess"/>
    <dgm:cxn modelId="{9628327E-7EC4-4FEA-AACE-B502ED426B27}" type="presParOf" srcId="{99D87617-3F19-4FAA-9698-D2B434273B2D}" destId="{9F09605A-6C50-450B-9121-FF83B0A874CA}" srcOrd="5" destOrd="0" presId="urn:microsoft.com/office/officeart/2011/layout/InterconnectedBlockProcess"/>
    <dgm:cxn modelId="{165900FC-3AF4-4D34-8A9F-90D52D261C0D}" type="presParOf" srcId="{99D87617-3F19-4FAA-9698-D2B434273B2D}" destId="{33315F93-66D9-49F5-9C4C-2808804078E6}" srcOrd="6" destOrd="0" presId="urn:microsoft.com/office/officeart/2011/layout/InterconnectedBlockProcess"/>
    <dgm:cxn modelId="{44ED0C73-2C09-4E14-9A6C-B43B7CC9DA9B}" type="presParOf" srcId="{33315F93-66D9-49F5-9C4C-2808804078E6}" destId="{45FDE676-25A7-4691-8CDC-0B01F3946F51}" srcOrd="0" destOrd="0" presId="urn:microsoft.com/office/officeart/2011/layout/InterconnectedBlockProcess"/>
    <dgm:cxn modelId="{97C6427E-A50E-4E2D-BBB3-49EA5BA1274D}" type="presParOf" srcId="{99D87617-3F19-4FAA-9698-D2B434273B2D}" destId="{BAA56F7E-3E99-4E1A-8899-89CB629E586B}" srcOrd="7" destOrd="0" presId="urn:microsoft.com/office/officeart/2011/layout/InterconnectedBlockProcess"/>
    <dgm:cxn modelId="{DA1144D8-7004-4ACD-894B-2D91AA17E9CE}" type="presParOf" srcId="{99D87617-3F19-4FAA-9698-D2B434273B2D}" destId="{8C48B30C-59AA-485E-BBE3-55938AA68A94}" srcOrd="8" destOrd="0" presId="urn:microsoft.com/office/officeart/2011/layout/InterconnectedBlockProcess"/>
    <dgm:cxn modelId="{EEA23637-D408-474B-B14F-DB6F465E69DD}" type="presParOf" srcId="{99D87617-3F19-4FAA-9698-D2B434273B2D}" destId="{DC56C6A5-B4B1-4662-8448-A50AA13A2951}" srcOrd="9" destOrd="0" presId="urn:microsoft.com/office/officeart/2011/layout/InterconnectedBlockProcess"/>
    <dgm:cxn modelId="{97A15208-9A6C-4A4E-B819-3FC4C37EDBF7}" type="presParOf" srcId="{DC56C6A5-B4B1-4662-8448-A50AA13A2951}" destId="{6510B887-2DB2-4AB5-8412-1FE326CC710C}" srcOrd="0" destOrd="0" presId="urn:microsoft.com/office/officeart/2011/layout/InterconnectedBlockProcess"/>
    <dgm:cxn modelId="{FD6DE327-4891-4844-B6C5-72DDC106CD2A}" type="presParOf" srcId="{99D87617-3F19-4FAA-9698-D2B434273B2D}" destId="{5C48A254-1F03-4E37-8639-500E53D37799}" srcOrd="10" destOrd="0" presId="urn:microsoft.com/office/officeart/2011/layout/InterconnectedBlockProcess"/>
    <dgm:cxn modelId="{0ECEB749-0C44-44A2-BB99-E0E1518FA9A2}" type="presParOf" srcId="{99D87617-3F19-4FAA-9698-D2B434273B2D}" destId="{A6E65EDB-8F58-46E1-96AD-F6E8CE8F7BD6}" srcOrd="11" destOrd="0" presId="urn:microsoft.com/office/officeart/2011/layout/InterconnectedBlockProcess"/>
    <dgm:cxn modelId="{5DF4F148-87EB-4D64-BF6F-BA76B68368EC}" type="presParOf" srcId="{99D87617-3F19-4FAA-9698-D2B434273B2D}" destId="{0781E2A8-C5B9-4BB3-8774-EFEAFD6E12C8}" srcOrd="12" destOrd="0" presId="urn:microsoft.com/office/officeart/2011/layout/InterconnectedBlockProcess"/>
    <dgm:cxn modelId="{BC659970-0DB4-4A95-B4E0-EDF4C8224B34}" type="presParOf" srcId="{0781E2A8-C5B9-4BB3-8774-EFEAFD6E12C8}" destId="{EF366E8E-93F9-4F8A-9E2A-EC512C7CFB5A}" srcOrd="0" destOrd="0" presId="urn:microsoft.com/office/officeart/2011/layout/InterconnectedBlockProcess"/>
    <dgm:cxn modelId="{FA58F8DF-1FFC-4EA1-A89A-5E88B910E14A}" type="presParOf" srcId="{99D87617-3F19-4FAA-9698-D2B434273B2D}" destId="{8203A206-15D1-47D7-AC3B-86C5ED41B268}" srcOrd="13" destOrd="0" presId="urn:microsoft.com/office/officeart/2011/layout/InterconnectedBlockProcess"/>
    <dgm:cxn modelId="{B3781BEF-12AC-4DF4-9521-5ACFC02EC6F7}" type="presParOf" srcId="{99D87617-3F19-4FAA-9698-D2B434273B2D}" destId="{6FA016BC-C1DD-4640-964D-76449FCD5FF7}" srcOrd="14"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C24594-6BE2-4B7C-B481-08B5A20916F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651087F-4E96-4621-B895-31BAF3452208}">
      <dgm:prSet phldrT="[Text]"/>
      <dgm:spPr/>
      <dgm:t>
        <a:bodyPr/>
        <a:lstStyle/>
        <a:p>
          <a:r>
            <a:rPr lang="en-US" dirty="0">
              <a:latin typeface="Times New Roman" panose="02020603050405020304" pitchFamily="18" charset="0"/>
              <a:cs typeface="Times New Roman" panose="02020603050405020304" pitchFamily="18" charset="0"/>
            </a:rPr>
            <a:t>Descriptive</a:t>
          </a:r>
        </a:p>
      </dgm:t>
    </dgm:pt>
    <dgm:pt modelId="{03DBE0F1-E96A-4F5A-92B3-C3BF79F4243E}" type="parTrans" cxnId="{6FA7F8F4-18E8-40CF-BA10-9BC0A49741A0}">
      <dgm:prSet/>
      <dgm:spPr/>
      <dgm:t>
        <a:bodyPr/>
        <a:lstStyle/>
        <a:p>
          <a:endParaRPr lang="en-US"/>
        </a:p>
      </dgm:t>
    </dgm:pt>
    <dgm:pt modelId="{37C5679C-F43D-4C15-93E2-3A895C6D5525}" type="sibTrans" cxnId="{6FA7F8F4-18E8-40CF-BA10-9BC0A49741A0}">
      <dgm:prSet/>
      <dgm:spPr/>
      <dgm:t>
        <a:bodyPr/>
        <a:lstStyle/>
        <a:p>
          <a:endParaRPr lang="en-US"/>
        </a:p>
      </dgm:t>
    </dgm:pt>
    <dgm:pt modelId="{BD4EE233-9535-4F55-A306-F56CCBE63DDF}">
      <dgm:prSet phldrT="[Text]"/>
      <dgm:spPr/>
      <dgm:t>
        <a:bodyPr/>
        <a:lstStyle/>
        <a:p>
          <a:r>
            <a:rPr lang="en-US" dirty="0">
              <a:latin typeface="Times New Roman" panose="02020603050405020304" pitchFamily="18" charset="0"/>
              <a:cs typeface="Times New Roman" panose="02020603050405020304" pitchFamily="18" charset="0"/>
            </a:rPr>
            <a:t>Diagnostics</a:t>
          </a:r>
        </a:p>
      </dgm:t>
    </dgm:pt>
    <dgm:pt modelId="{9ED5A697-84F2-467B-909E-D0C84F8B1036}" type="parTrans" cxnId="{4A508D8C-AED8-4D8D-9120-4B7C5EDBF3E4}">
      <dgm:prSet/>
      <dgm:spPr/>
      <dgm:t>
        <a:bodyPr/>
        <a:lstStyle/>
        <a:p>
          <a:endParaRPr lang="en-US"/>
        </a:p>
      </dgm:t>
    </dgm:pt>
    <dgm:pt modelId="{F50884E3-2201-4A18-9DCC-B652C07A0974}" type="sibTrans" cxnId="{4A508D8C-AED8-4D8D-9120-4B7C5EDBF3E4}">
      <dgm:prSet/>
      <dgm:spPr/>
      <dgm:t>
        <a:bodyPr/>
        <a:lstStyle/>
        <a:p>
          <a:endParaRPr lang="en-US"/>
        </a:p>
      </dgm:t>
    </dgm:pt>
    <dgm:pt modelId="{1BD37F31-3A17-4EF1-937F-E411B05B0E57}">
      <dgm:prSet phldrT="[Text]"/>
      <dgm:spPr/>
      <dgm:t>
        <a:bodyPr/>
        <a:lstStyle/>
        <a:p>
          <a:r>
            <a:rPr lang="en-US" dirty="0">
              <a:latin typeface="Times New Roman" panose="02020603050405020304" pitchFamily="18" charset="0"/>
              <a:cs typeface="Times New Roman" panose="02020603050405020304" pitchFamily="18" charset="0"/>
            </a:rPr>
            <a:t>Predictive</a:t>
          </a:r>
        </a:p>
      </dgm:t>
    </dgm:pt>
    <dgm:pt modelId="{F086C544-A875-4AF7-9ED3-D88DB6FB1CAA}" type="parTrans" cxnId="{EEC0ADDC-17A6-4520-8CD9-3A36C9F22B18}">
      <dgm:prSet/>
      <dgm:spPr/>
      <dgm:t>
        <a:bodyPr/>
        <a:lstStyle/>
        <a:p>
          <a:endParaRPr lang="en-US"/>
        </a:p>
      </dgm:t>
    </dgm:pt>
    <dgm:pt modelId="{DACC7455-CE17-4149-B403-3A7BF69825D0}" type="sibTrans" cxnId="{EEC0ADDC-17A6-4520-8CD9-3A36C9F22B18}">
      <dgm:prSet/>
      <dgm:spPr/>
      <dgm:t>
        <a:bodyPr/>
        <a:lstStyle/>
        <a:p>
          <a:endParaRPr lang="en-US"/>
        </a:p>
      </dgm:t>
    </dgm:pt>
    <dgm:pt modelId="{56BA76CF-6444-4856-90B5-F49C7AE2F241}">
      <dgm:prSet phldrT="[Text]"/>
      <dgm:spPr/>
      <dgm:t>
        <a:bodyPr/>
        <a:lstStyle/>
        <a:p>
          <a:r>
            <a:rPr lang="en-US" dirty="0">
              <a:latin typeface="Times New Roman" panose="02020603050405020304" pitchFamily="18" charset="0"/>
              <a:cs typeface="Times New Roman" panose="02020603050405020304" pitchFamily="18" charset="0"/>
            </a:rPr>
            <a:t>Prescriptive</a:t>
          </a:r>
        </a:p>
      </dgm:t>
    </dgm:pt>
    <dgm:pt modelId="{D39C9DD1-4A52-450D-8914-6E13DF85C516}" type="parTrans" cxnId="{2898B2A6-3BCE-4DD7-9492-0231C6564141}">
      <dgm:prSet/>
      <dgm:spPr/>
      <dgm:t>
        <a:bodyPr/>
        <a:lstStyle/>
        <a:p>
          <a:endParaRPr lang="en-US"/>
        </a:p>
      </dgm:t>
    </dgm:pt>
    <dgm:pt modelId="{D9A21E58-6839-4072-A17C-F87777EB36B4}" type="sibTrans" cxnId="{2898B2A6-3BCE-4DD7-9492-0231C6564141}">
      <dgm:prSet/>
      <dgm:spPr/>
      <dgm:t>
        <a:bodyPr/>
        <a:lstStyle/>
        <a:p>
          <a:endParaRPr lang="en-US"/>
        </a:p>
      </dgm:t>
    </dgm:pt>
    <dgm:pt modelId="{62257018-DD83-4CE6-834B-1D172CC441F8}" type="pres">
      <dgm:prSet presAssocID="{E1C24594-6BE2-4B7C-B481-08B5A20916F0}" presName="diagram" presStyleCnt="0">
        <dgm:presLayoutVars>
          <dgm:dir/>
          <dgm:resizeHandles val="exact"/>
        </dgm:presLayoutVars>
      </dgm:prSet>
      <dgm:spPr/>
    </dgm:pt>
    <dgm:pt modelId="{68A749F8-5D79-4596-8192-75E8E8C566A3}" type="pres">
      <dgm:prSet presAssocID="{F651087F-4E96-4621-B895-31BAF3452208}" presName="node" presStyleLbl="node1" presStyleIdx="0" presStyleCnt="4">
        <dgm:presLayoutVars>
          <dgm:bulletEnabled val="1"/>
        </dgm:presLayoutVars>
      </dgm:prSet>
      <dgm:spPr/>
    </dgm:pt>
    <dgm:pt modelId="{B35E8666-5111-451D-9661-54D63E1BD396}" type="pres">
      <dgm:prSet presAssocID="{37C5679C-F43D-4C15-93E2-3A895C6D5525}" presName="sibTrans" presStyleCnt="0"/>
      <dgm:spPr/>
    </dgm:pt>
    <dgm:pt modelId="{3DBE081F-88A9-4C80-9BAE-29EA39A33DBE}" type="pres">
      <dgm:prSet presAssocID="{BD4EE233-9535-4F55-A306-F56CCBE63DDF}" presName="node" presStyleLbl="node1" presStyleIdx="1" presStyleCnt="4">
        <dgm:presLayoutVars>
          <dgm:bulletEnabled val="1"/>
        </dgm:presLayoutVars>
      </dgm:prSet>
      <dgm:spPr/>
    </dgm:pt>
    <dgm:pt modelId="{F2A5C706-74BA-4694-AB70-407AC0A00BF6}" type="pres">
      <dgm:prSet presAssocID="{F50884E3-2201-4A18-9DCC-B652C07A0974}" presName="sibTrans" presStyleCnt="0"/>
      <dgm:spPr/>
    </dgm:pt>
    <dgm:pt modelId="{0FF0807F-1498-4CBC-959B-DA9360008A1C}" type="pres">
      <dgm:prSet presAssocID="{1BD37F31-3A17-4EF1-937F-E411B05B0E57}" presName="node" presStyleLbl="node1" presStyleIdx="2" presStyleCnt="4">
        <dgm:presLayoutVars>
          <dgm:bulletEnabled val="1"/>
        </dgm:presLayoutVars>
      </dgm:prSet>
      <dgm:spPr/>
    </dgm:pt>
    <dgm:pt modelId="{23312C94-786D-44C7-A409-B1A73820C272}" type="pres">
      <dgm:prSet presAssocID="{DACC7455-CE17-4149-B403-3A7BF69825D0}" presName="sibTrans" presStyleCnt="0"/>
      <dgm:spPr/>
    </dgm:pt>
    <dgm:pt modelId="{E3F76F7E-325F-4D84-A980-397B677B2339}" type="pres">
      <dgm:prSet presAssocID="{56BA76CF-6444-4856-90B5-F49C7AE2F241}" presName="node" presStyleLbl="node1" presStyleIdx="3" presStyleCnt="4">
        <dgm:presLayoutVars>
          <dgm:bulletEnabled val="1"/>
        </dgm:presLayoutVars>
      </dgm:prSet>
      <dgm:spPr/>
    </dgm:pt>
  </dgm:ptLst>
  <dgm:cxnLst>
    <dgm:cxn modelId="{3C6DC80F-C137-4E27-AC02-FD21A542BD5B}" type="presOf" srcId="{E1C24594-6BE2-4B7C-B481-08B5A20916F0}" destId="{62257018-DD83-4CE6-834B-1D172CC441F8}" srcOrd="0" destOrd="0" presId="urn:microsoft.com/office/officeart/2005/8/layout/default"/>
    <dgm:cxn modelId="{FEAA8F30-7975-4F9B-9057-63E1EC2148C4}" type="presOf" srcId="{1BD37F31-3A17-4EF1-937F-E411B05B0E57}" destId="{0FF0807F-1498-4CBC-959B-DA9360008A1C}" srcOrd="0" destOrd="0" presId="urn:microsoft.com/office/officeart/2005/8/layout/default"/>
    <dgm:cxn modelId="{4A508D8C-AED8-4D8D-9120-4B7C5EDBF3E4}" srcId="{E1C24594-6BE2-4B7C-B481-08B5A20916F0}" destId="{BD4EE233-9535-4F55-A306-F56CCBE63DDF}" srcOrd="1" destOrd="0" parTransId="{9ED5A697-84F2-467B-909E-D0C84F8B1036}" sibTransId="{F50884E3-2201-4A18-9DCC-B652C07A0974}"/>
    <dgm:cxn modelId="{7558ABA5-FEB3-4CC6-9F8A-9B7564AAF105}" type="presOf" srcId="{56BA76CF-6444-4856-90B5-F49C7AE2F241}" destId="{E3F76F7E-325F-4D84-A980-397B677B2339}" srcOrd="0" destOrd="0" presId="urn:microsoft.com/office/officeart/2005/8/layout/default"/>
    <dgm:cxn modelId="{2898B2A6-3BCE-4DD7-9492-0231C6564141}" srcId="{E1C24594-6BE2-4B7C-B481-08B5A20916F0}" destId="{56BA76CF-6444-4856-90B5-F49C7AE2F241}" srcOrd="3" destOrd="0" parTransId="{D39C9DD1-4A52-450D-8914-6E13DF85C516}" sibTransId="{D9A21E58-6839-4072-A17C-F87777EB36B4}"/>
    <dgm:cxn modelId="{FACEFEB7-FCD9-498D-B394-CF2E6A790FFA}" type="presOf" srcId="{BD4EE233-9535-4F55-A306-F56CCBE63DDF}" destId="{3DBE081F-88A9-4C80-9BAE-29EA39A33DBE}" srcOrd="0" destOrd="0" presId="urn:microsoft.com/office/officeart/2005/8/layout/default"/>
    <dgm:cxn modelId="{EEC0ADDC-17A6-4520-8CD9-3A36C9F22B18}" srcId="{E1C24594-6BE2-4B7C-B481-08B5A20916F0}" destId="{1BD37F31-3A17-4EF1-937F-E411B05B0E57}" srcOrd="2" destOrd="0" parTransId="{F086C544-A875-4AF7-9ED3-D88DB6FB1CAA}" sibTransId="{DACC7455-CE17-4149-B403-3A7BF69825D0}"/>
    <dgm:cxn modelId="{A5AE01E4-82B9-4889-B275-25FD5D0F3F0A}" type="presOf" srcId="{F651087F-4E96-4621-B895-31BAF3452208}" destId="{68A749F8-5D79-4596-8192-75E8E8C566A3}" srcOrd="0" destOrd="0" presId="urn:microsoft.com/office/officeart/2005/8/layout/default"/>
    <dgm:cxn modelId="{6FA7F8F4-18E8-40CF-BA10-9BC0A49741A0}" srcId="{E1C24594-6BE2-4B7C-B481-08B5A20916F0}" destId="{F651087F-4E96-4621-B895-31BAF3452208}" srcOrd="0" destOrd="0" parTransId="{03DBE0F1-E96A-4F5A-92B3-C3BF79F4243E}" sibTransId="{37C5679C-F43D-4C15-93E2-3A895C6D5525}"/>
    <dgm:cxn modelId="{51FB6AAE-58EB-479D-9081-0173918F5E04}" type="presParOf" srcId="{62257018-DD83-4CE6-834B-1D172CC441F8}" destId="{68A749F8-5D79-4596-8192-75E8E8C566A3}" srcOrd="0" destOrd="0" presId="urn:microsoft.com/office/officeart/2005/8/layout/default"/>
    <dgm:cxn modelId="{58DC4E22-9C54-4206-857A-2005204538AA}" type="presParOf" srcId="{62257018-DD83-4CE6-834B-1D172CC441F8}" destId="{B35E8666-5111-451D-9661-54D63E1BD396}" srcOrd="1" destOrd="0" presId="urn:microsoft.com/office/officeart/2005/8/layout/default"/>
    <dgm:cxn modelId="{D216881F-72C8-49C4-9244-0317B8E11081}" type="presParOf" srcId="{62257018-DD83-4CE6-834B-1D172CC441F8}" destId="{3DBE081F-88A9-4C80-9BAE-29EA39A33DBE}" srcOrd="2" destOrd="0" presId="urn:microsoft.com/office/officeart/2005/8/layout/default"/>
    <dgm:cxn modelId="{CC524CA9-EF7B-406E-B72A-8ED260F319DA}" type="presParOf" srcId="{62257018-DD83-4CE6-834B-1D172CC441F8}" destId="{F2A5C706-74BA-4694-AB70-407AC0A00BF6}" srcOrd="3" destOrd="0" presId="urn:microsoft.com/office/officeart/2005/8/layout/default"/>
    <dgm:cxn modelId="{6EFF6E01-4764-4047-8C2C-F06F0B42590E}" type="presParOf" srcId="{62257018-DD83-4CE6-834B-1D172CC441F8}" destId="{0FF0807F-1498-4CBC-959B-DA9360008A1C}" srcOrd="4" destOrd="0" presId="urn:microsoft.com/office/officeart/2005/8/layout/default"/>
    <dgm:cxn modelId="{48E87819-A01C-4892-9376-8E78B9B74A60}" type="presParOf" srcId="{62257018-DD83-4CE6-834B-1D172CC441F8}" destId="{23312C94-786D-44C7-A409-B1A73820C272}" srcOrd="5" destOrd="0" presId="urn:microsoft.com/office/officeart/2005/8/layout/default"/>
    <dgm:cxn modelId="{366DAE12-C48C-4F9E-8929-1CEDAD82828E}" type="presParOf" srcId="{62257018-DD83-4CE6-834B-1D172CC441F8}" destId="{E3F76F7E-325F-4D84-A980-397B677B233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315F4-8BB2-45EF-ABB5-0AC119215AB7}">
      <dsp:nvSpPr>
        <dsp:cNvPr id="0" name=""/>
        <dsp:cNvSpPr/>
      </dsp:nvSpPr>
      <dsp:spPr>
        <a:xfrm>
          <a:off x="0" y="0"/>
          <a:ext cx="8097012" cy="11332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latin typeface="Times New Roman" panose="02020603050405020304" pitchFamily="18" charset="0"/>
              <a:cs typeface="Times New Roman" panose="02020603050405020304" pitchFamily="18" charset="0"/>
            </a:rPr>
            <a:t>Understand Business Problem</a:t>
          </a:r>
        </a:p>
      </dsp:txBody>
      <dsp:txXfrm>
        <a:off x="33192" y="33192"/>
        <a:ext cx="6741558" cy="1066863"/>
      </dsp:txXfrm>
    </dsp:sp>
    <dsp:sp modelId="{F5264A60-730B-4A33-8E9A-5344F328207B}">
      <dsp:nvSpPr>
        <dsp:cNvPr id="0" name=""/>
        <dsp:cNvSpPr/>
      </dsp:nvSpPr>
      <dsp:spPr>
        <a:xfrm>
          <a:off x="604647" y="1290643"/>
          <a:ext cx="8097012" cy="11332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latin typeface="Times New Roman" panose="02020603050405020304" pitchFamily="18" charset="0"/>
              <a:cs typeface="Times New Roman" panose="02020603050405020304" pitchFamily="18" charset="0"/>
            </a:rPr>
            <a:t>Gather Data</a:t>
          </a:r>
        </a:p>
      </dsp:txBody>
      <dsp:txXfrm>
        <a:off x="637839" y="1323835"/>
        <a:ext cx="6689369" cy="1066863"/>
      </dsp:txXfrm>
    </dsp:sp>
    <dsp:sp modelId="{970E0EF0-56F8-489D-890A-01B78EEA263A}">
      <dsp:nvSpPr>
        <dsp:cNvPr id="0" name=""/>
        <dsp:cNvSpPr/>
      </dsp:nvSpPr>
      <dsp:spPr>
        <a:xfrm>
          <a:off x="1209293" y="2581286"/>
          <a:ext cx="8097012" cy="11332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latin typeface="Times New Roman" panose="02020603050405020304" pitchFamily="18" charset="0"/>
              <a:cs typeface="Times New Roman" panose="02020603050405020304" pitchFamily="18" charset="0"/>
            </a:rPr>
            <a:t>Data Preparation	</a:t>
          </a:r>
        </a:p>
      </dsp:txBody>
      <dsp:txXfrm>
        <a:off x="1242485" y="2614478"/>
        <a:ext cx="6689369" cy="1066863"/>
      </dsp:txXfrm>
    </dsp:sp>
    <dsp:sp modelId="{4D3B610B-8E86-434A-ADE9-236562DAFCE3}">
      <dsp:nvSpPr>
        <dsp:cNvPr id="0" name=""/>
        <dsp:cNvSpPr/>
      </dsp:nvSpPr>
      <dsp:spPr>
        <a:xfrm>
          <a:off x="1813940" y="3871929"/>
          <a:ext cx="8097012" cy="11332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latin typeface="Times New Roman" panose="02020603050405020304" pitchFamily="18" charset="0"/>
              <a:cs typeface="Times New Roman" panose="02020603050405020304" pitchFamily="18" charset="0"/>
            </a:rPr>
            <a:t>Model Building</a:t>
          </a:r>
        </a:p>
      </dsp:txBody>
      <dsp:txXfrm>
        <a:off x="1847132" y="3905121"/>
        <a:ext cx="6689369" cy="1066863"/>
      </dsp:txXfrm>
    </dsp:sp>
    <dsp:sp modelId="{42ACAF14-B5B4-43EA-8989-F36AE4D4B6E1}">
      <dsp:nvSpPr>
        <dsp:cNvPr id="0" name=""/>
        <dsp:cNvSpPr/>
      </dsp:nvSpPr>
      <dsp:spPr>
        <a:xfrm>
          <a:off x="2418587" y="5162573"/>
          <a:ext cx="8097012" cy="11332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latin typeface="Times New Roman" panose="02020603050405020304" pitchFamily="18" charset="0"/>
              <a:cs typeface="Times New Roman" panose="02020603050405020304" pitchFamily="18" charset="0"/>
            </a:rPr>
            <a:t>Model Evaluation</a:t>
          </a:r>
        </a:p>
      </dsp:txBody>
      <dsp:txXfrm>
        <a:off x="2451779" y="5195765"/>
        <a:ext cx="6689369" cy="1066863"/>
      </dsp:txXfrm>
    </dsp:sp>
    <dsp:sp modelId="{97040529-0C86-447F-8EB7-887F556CE780}">
      <dsp:nvSpPr>
        <dsp:cNvPr id="0" name=""/>
        <dsp:cNvSpPr/>
      </dsp:nvSpPr>
      <dsp:spPr>
        <a:xfrm>
          <a:off x="7360400" y="827900"/>
          <a:ext cx="736611" cy="73661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latin typeface="Times New Roman" panose="02020603050405020304" pitchFamily="18" charset="0"/>
            <a:cs typeface="Times New Roman" panose="02020603050405020304" pitchFamily="18" charset="0"/>
          </a:endParaRPr>
        </a:p>
      </dsp:txBody>
      <dsp:txXfrm>
        <a:off x="7526137" y="827900"/>
        <a:ext cx="405137" cy="554300"/>
      </dsp:txXfrm>
    </dsp:sp>
    <dsp:sp modelId="{FB602C9F-1809-4F8A-B2B6-944BBA6B9955}">
      <dsp:nvSpPr>
        <dsp:cNvPr id="0" name=""/>
        <dsp:cNvSpPr/>
      </dsp:nvSpPr>
      <dsp:spPr>
        <a:xfrm>
          <a:off x="7965047" y="2118543"/>
          <a:ext cx="736611" cy="73661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latin typeface="Times New Roman" panose="02020603050405020304" pitchFamily="18" charset="0"/>
            <a:cs typeface="Times New Roman" panose="02020603050405020304" pitchFamily="18" charset="0"/>
          </a:endParaRPr>
        </a:p>
      </dsp:txBody>
      <dsp:txXfrm>
        <a:off x="8130784" y="2118543"/>
        <a:ext cx="405137" cy="554300"/>
      </dsp:txXfrm>
    </dsp:sp>
    <dsp:sp modelId="{00874940-2451-469E-A7CB-41A3CA0705C7}">
      <dsp:nvSpPr>
        <dsp:cNvPr id="0" name=""/>
        <dsp:cNvSpPr/>
      </dsp:nvSpPr>
      <dsp:spPr>
        <a:xfrm>
          <a:off x="8569694" y="3390299"/>
          <a:ext cx="736611" cy="73661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latin typeface="Times New Roman" panose="02020603050405020304" pitchFamily="18" charset="0"/>
            <a:cs typeface="Times New Roman" panose="02020603050405020304" pitchFamily="18" charset="0"/>
          </a:endParaRPr>
        </a:p>
      </dsp:txBody>
      <dsp:txXfrm>
        <a:off x="8735431" y="3390299"/>
        <a:ext cx="405137" cy="554300"/>
      </dsp:txXfrm>
    </dsp:sp>
    <dsp:sp modelId="{CBB3A160-8441-4AE2-8FF5-19ECB1CBE2F2}">
      <dsp:nvSpPr>
        <dsp:cNvPr id="0" name=""/>
        <dsp:cNvSpPr/>
      </dsp:nvSpPr>
      <dsp:spPr>
        <a:xfrm>
          <a:off x="9174341" y="4693534"/>
          <a:ext cx="736611" cy="73661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latin typeface="Times New Roman" panose="02020603050405020304" pitchFamily="18" charset="0"/>
            <a:cs typeface="Times New Roman" panose="02020603050405020304" pitchFamily="18" charset="0"/>
          </a:endParaRPr>
        </a:p>
      </dsp:txBody>
      <dsp:txXfrm>
        <a:off x="9340078" y="4693534"/>
        <a:ext cx="405137" cy="5543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FDE82-9C81-47EC-8462-48B468E70BEA}">
      <dsp:nvSpPr>
        <dsp:cNvPr id="0" name=""/>
        <dsp:cNvSpPr/>
      </dsp:nvSpPr>
      <dsp:spPr>
        <a:xfrm>
          <a:off x="6783344" y="851356"/>
          <a:ext cx="1340875" cy="3405427"/>
        </a:xfrm>
        <a:prstGeom prst="wedgeRectCallout">
          <a:avLst>
            <a:gd name="adj1" fmla="val 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1. Generate Output</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Robustness Check</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3. Use various Fit Indices</a:t>
          </a:r>
        </a:p>
      </dsp:txBody>
      <dsp:txXfrm>
        <a:off x="6953550" y="851356"/>
        <a:ext cx="1170669" cy="3405427"/>
      </dsp:txXfrm>
    </dsp:sp>
    <dsp:sp modelId="{E723B4AA-B771-44C0-8F72-0504700856F7}">
      <dsp:nvSpPr>
        <dsp:cNvPr id="0" name=""/>
        <dsp:cNvSpPr/>
      </dsp:nvSpPr>
      <dsp:spPr>
        <a:xfrm>
          <a:off x="6783344" y="0"/>
          <a:ext cx="1340875" cy="8513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Model Evaluation</a:t>
          </a:r>
        </a:p>
      </dsp:txBody>
      <dsp:txXfrm>
        <a:off x="6783344" y="0"/>
        <a:ext cx="1340875" cy="851356"/>
      </dsp:txXfrm>
    </dsp:sp>
    <dsp:sp modelId="{8A7A29CA-EE67-49D8-84B4-DEA14E19B5E3}">
      <dsp:nvSpPr>
        <dsp:cNvPr id="0" name=""/>
        <dsp:cNvSpPr/>
      </dsp:nvSpPr>
      <dsp:spPr>
        <a:xfrm>
          <a:off x="5445818" y="851356"/>
          <a:ext cx="1340875" cy="3192588"/>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1.Regression analysis,    </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2. Factor analysis</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p>
      </dsp:txBody>
      <dsp:txXfrm>
        <a:off x="5616024" y="851356"/>
        <a:ext cx="1170669" cy="3192588"/>
      </dsp:txXfrm>
    </dsp:sp>
    <dsp:sp modelId="{9F09605A-6C50-450B-9121-FF83B0A874CA}">
      <dsp:nvSpPr>
        <dsp:cNvPr id="0" name=""/>
        <dsp:cNvSpPr/>
      </dsp:nvSpPr>
      <dsp:spPr>
        <a:xfrm>
          <a:off x="5445818" y="106419"/>
          <a:ext cx="1340875" cy="7449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Model Building</a:t>
          </a:r>
        </a:p>
      </dsp:txBody>
      <dsp:txXfrm>
        <a:off x="5445818" y="106419"/>
        <a:ext cx="1340875" cy="744937"/>
      </dsp:txXfrm>
    </dsp:sp>
    <dsp:sp modelId="{45FDE676-25A7-4691-8CDC-0B01F3946F51}">
      <dsp:nvSpPr>
        <dsp:cNvPr id="0" name=""/>
        <dsp:cNvSpPr/>
      </dsp:nvSpPr>
      <dsp:spPr>
        <a:xfrm>
          <a:off x="4104942" y="851356"/>
          <a:ext cx="1340875" cy="2979748"/>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1. Data Cleaning</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-Missing values. Outliers, Normalize the data  </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2. Slicing and dicing the data</a:t>
          </a:r>
        </a:p>
      </dsp:txBody>
      <dsp:txXfrm>
        <a:off x="4275148" y="851356"/>
        <a:ext cx="1170669" cy="2979748"/>
      </dsp:txXfrm>
    </dsp:sp>
    <dsp:sp modelId="{8C48B30C-59AA-485E-BBE3-55938AA68A94}">
      <dsp:nvSpPr>
        <dsp:cNvPr id="0" name=""/>
        <dsp:cNvSpPr/>
      </dsp:nvSpPr>
      <dsp:spPr>
        <a:xfrm>
          <a:off x="4104942" y="216244"/>
          <a:ext cx="1340875" cy="6385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Data preparation</a:t>
          </a:r>
        </a:p>
      </dsp:txBody>
      <dsp:txXfrm>
        <a:off x="4104942" y="216244"/>
        <a:ext cx="1340875" cy="638517"/>
      </dsp:txXfrm>
    </dsp:sp>
    <dsp:sp modelId="{6510B887-2DB2-4AB5-8412-1FE326CC710C}">
      <dsp:nvSpPr>
        <dsp:cNvPr id="0" name=""/>
        <dsp:cNvSpPr/>
      </dsp:nvSpPr>
      <dsp:spPr>
        <a:xfrm>
          <a:off x="2764066" y="851356"/>
          <a:ext cx="1340875" cy="2766909"/>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1. Identify sources of data 2. Define Variables </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3. Collect Data</a:t>
          </a:r>
        </a:p>
      </dsp:txBody>
      <dsp:txXfrm>
        <a:off x="2934272" y="851356"/>
        <a:ext cx="1170669" cy="2766909"/>
      </dsp:txXfrm>
    </dsp:sp>
    <dsp:sp modelId="{A6E65EDB-8F58-46E1-96AD-F6E8CE8F7BD6}">
      <dsp:nvSpPr>
        <dsp:cNvPr id="0" name=""/>
        <dsp:cNvSpPr/>
      </dsp:nvSpPr>
      <dsp:spPr>
        <a:xfrm>
          <a:off x="2764066" y="319258"/>
          <a:ext cx="1340875" cy="5320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Gather Data</a:t>
          </a:r>
        </a:p>
      </dsp:txBody>
      <dsp:txXfrm>
        <a:off x="2764066" y="319258"/>
        <a:ext cx="1340875" cy="532098"/>
      </dsp:txXfrm>
    </dsp:sp>
    <dsp:sp modelId="{EF366E8E-93F9-4F8A-9E2A-EC512C7CFB5A}">
      <dsp:nvSpPr>
        <dsp:cNvPr id="0" name=""/>
        <dsp:cNvSpPr/>
      </dsp:nvSpPr>
      <dsp:spPr>
        <a:xfrm>
          <a:off x="1423190" y="851356"/>
          <a:ext cx="1340875" cy="2554070"/>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1. Understand project objectives</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2. Define your problem</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3. Investigate questions </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4. Convert into statistical problem</a:t>
          </a:r>
        </a:p>
        <a:p>
          <a:pPr marL="0" lvl="0" indent="0" algn="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p>
      </dsp:txBody>
      <dsp:txXfrm>
        <a:off x="1593396" y="851356"/>
        <a:ext cx="1170669" cy="2554070"/>
      </dsp:txXfrm>
    </dsp:sp>
    <dsp:sp modelId="{6FA016BC-C1DD-4640-964D-76449FCD5FF7}">
      <dsp:nvSpPr>
        <dsp:cNvPr id="0" name=""/>
        <dsp:cNvSpPr/>
      </dsp:nvSpPr>
      <dsp:spPr>
        <a:xfrm>
          <a:off x="1423190" y="425678"/>
          <a:ext cx="1340875" cy="4256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Business Problem</a:t>
          </a:r>
        </a:p>
      </dsp:txBody>
      <dsp:txXfrm>
        <a:off x="1423190" y="425678"/>
        <a:ext cx="1340875" cy="4256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749F8-5D79-4596-8192-75E8E8C566A3}">
      <dsp:nvSpPr>
        <dsp:cNvPr id="0" name=""/>
        <dsp:cNvSpPr/>
      </dsp:nvSpPr>
      <dsp:spPr>
        <a:xfrm>
          <a:off x="1748064" y="2975"/>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latin typeface="Times New Roman" panose="02020603050405020304" pitchFamily="18" charset="0"/>
              <a:cs typeface="Times New Roman" panose="02020603050405020304" pitchFamily="18" charset="0"/>
            </a:rPr>
            <a:t>Descriptive</a:t>
          </a:r>
        </a:p>
      </dsp:txBody>
      <dsp:txXfrm>
        <a:off x="1748064" y="2975"/>
        <a:ext cx="3342605" cy="2005563"/>
      </dsp:txXfrm>
    </dsp:sp>
    <dsp:sp modelId="{3DBE081F-88A9-4C80-9BAE-29EA39A33DBE}">
      <dsp:nvSpPr>
        <dsp:cNvPr id="0" name=""/>
        <dsp:cNvSpPr/>
      </dsp:nvSpPr>
      <dsp:spPr>
        <a:xfrm>
          <a:off x="5424930" y="2975"/>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latin typeface="Times New Roman" panose="02020603050405020304" pitchFamily="18" charset="0"/>
              <a:cs typeface="Times New Roman" panose="02020603050405020304" pitchFamily="18" charset="0"/>
            </a:rPr>
            <a:t>Diagnostics</a:t>
          </a:r>
        </a:p>
      </dsp:txBody>
      <dsp:txXfrm>
        <a:off x="5424930" y="2975"/>
        <a:ext cx="3342605" cy="2005563"/>
      </dsp:txXfrm>
    </dsp:sp>
    <dsp:sp modelId="{0FF0807F-1498-4CBC-959B-DA9360008A1C}">
      <dsp:nvSpPr>
        <dsp:cNvPr id="0" name=""/>
        <dsp:cNvSpPr/>
      </dsp:nvSpPr>
      <dsp:spPr>
        <a:xfrm>
          <a:off x="1748064" y="2342799"/>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latin typeface="Times New Roman" panose="02020603050405020304" pitchFamily="18" charset="0"/>
              <a:cs typeface="Times New Roman" panose="02020603050405020304" pitchFamily="18" charset="0"/>
            </a:rPr>
            <a:t>Predictive</a:t>
          </a:r>
        </a:p>
      </dsp:txBody>
      <dsp:txXfrm>
        <a:off x="1748064" y="2342799"/>
        <a:ext cx="3342605" cy="2005563"/>
      </dsp:txXfrm>
    </dsp:sp>
    <dsp:sp modelId="{E3F76F7E-325F-4D84-A980-397B677B2339}">
      <dsp:nvSpPr>
        <dsp:cNvPr id="0" name=""/>
        <dsp:cNvSpPr/>
      </dsp:nvSpPr>
      <dsp:spPr>
        <a:xfrm>
          <a:off x="5424930" y="2342799"/>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latin typeface="Times New Roman" panose="02020603050405020304" pitchFamily="18" charset="0"/>
              <a:cs typeface="Times New Roman" panose="02020603050405020304" pitchFamily="18" charset="0"/>
            </a:rPr>
            <a:t>Prescriptive</a:t>
          </a:r>
        </a:p>
      </dsp:txBody>
      <dsp:txXfrm>
        <a:off x="5424930" y="2342799"/>
        <a:ext cx="3342605" cy="200556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26T02:32:10.89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0 134,'3079'0,"-3020"3,116 21,-93-10,57 14,-90-16,1-2,95 5,-78-13,77 10,-43-3,187-6,-151-5,1248 2,-1163-13,-20-1,-49 2,-17-1,-116 11,-1-1,1 0,36-13,-33 8,1 2,23-3,36 2,130 8,10-1,-100-12,19 0,642 9,-401 5,1693-2,-2047-2,0-1,0-1,46-13,-40 8,67-8,-89 16,42-3,101-20,-93 12,72-5,-24 5,-13 3,177 6,-135 6,556-3,-665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74376-C3B2-7B53-40D4-E3902ED670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A52C57-207C-0CE4-55F2-4B0FD61D1D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E7389C-DBDE-CA4C-BD35-BBCC390BC297}"/>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5" name="Footer Placeholder 4">
            <a:extLst>
              <a:ext uri="{FF2B5EF4-FFF2-40B4-BE49-F238E27FC236}">
                <a16:creationId xmlns:a16="http://schemas.microsoft.com/office/drawing/2014/main" id="{1FA4B5CC-792B-E33C-E12F-F94ABA23D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6910C6-4E24-7D15-F0BC-0E03E924F5FE}"/>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170333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80F5-5574-C7CB-89EB-37F5BC09D9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64045B-7281-AF58-4B7C-F462AD24FA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95E29-D5EC-7D0C-8B4C-0A8D5A5353CD}"/>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5" name="Footer Placeholder 4">
            <a:extLst>
              <a:ext uri="{FF2B5EF4-FFF2-40B4-BE49-F238E27FC236}">
                <a16:creationId xmlns:a16="http://schemas.microsoft.com/office/drawing/2014/main" id="{F8F84044-3231-E0ED-72E1-2FEE47B0E5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2AFE7-88C4-4201-CE85-8E3BF3FC81BA}"/>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208550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D828-4103-9C51-1407-419DD77FED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5CD366-9767-8B0A-B3D9-8045B43CA6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C64982-0B06-D2BF-6A41-C0B5EA529F6C}"/>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5" name="Footer Placeholder 4">
            <a:extLst>
              <a:ext uri="{FF2B5EF4-FFF2-40B4-BE49-F238E27FC236}">
                <a16:creationId xmlns:a16="http://schemas.microsoft.com/office/drawing/2014/main" id="{E280134E-A18C-05CD-DA0E-1F5A7A7CFE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513155-E7A1-1050-F3FD-0648330C862D}"/>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2150930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45CBD-F5A6-5CD0-E09E-5531422750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9C9549-3C56-9F0A-22C6-EF0F82ECC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58BFE8-585A-19DC-9ECF-3F9578B75D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81510C-DA47-B8E3-AEA5-69E1D395DB5C}"/>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6" name="Footer Placeholder 5">
            <a:extLst>
              <a:ext uri="{FF2B5EF4-FFF2-40B4-BE49-F238E27FC236}">
                <a16:creationId xmlns:a16="http://schemas.microsoft.com/office/drawing/2014/main" id="{960AEC1D-9804-D3A5-9421-5778B26592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841FAB-4F12-463E-AAE6-ECCBBDA9AF8F}"/>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2760549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1B50E-3FA3-6D6C-9D25-BD8CB3838A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FEC40F-90CD-8769-C280-2D1A3E77BC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E03314-0E64-F333-464A-61BD56EE4D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15D2E1-4D5B-FC99-726D-3D9A596BA1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E0452-1053-FE06-AB2C-422DFC03D2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D1B05F-3272-8D44-8A5D-D7F48901F10C}"/>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8" name="Footer Placeholder 7">
            <a:extLst>
              <a:ext uri="{FF2B5EF4-FFF2-40B4-BE49-F238E27FC236}">
                <a16:creationId xmlns:a16="http://schemas.microsoft.com/office/drawing/2014/main" id="{470167B5-9164-2142-DC61-BD129340C7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A5518D-BDBF-C464-77AC-63E89144655F}"/>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352202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FEB9-DD02-1610-9296-CC521A440F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B69B3A-D3B4-E271-04C1-2A8863BF16EE}"/>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4" name="Footer Placeholder 3">
            <a:extLst>
              <a:ext uri="{FF2B5EF4-FFF2-40B4-BE49-F238E27FC236}">
                <a16:creationId xmlns:a16="http://schemas.microsoft.com/office/drawing/2014/main" id="{5D971B32-BE15-4787-92D2-EC382CDFEF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444D55-9C89-717F-A098-D4BD1A509D71}"/>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3999698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15EE34-B8EE-BE1B-9A99-230674EB628B}"/>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3" name="Footer Placeholder 2">
            <a:extLst>
              <a:ext uri="{FF2B5EF4-FFF2-40B4-BE49-F238E27FC236}">
                <a16:creationId xmlns:a16="http://schemas.microsoft.com/office/drawing/2014/main" id="{53706183-EC55-4EDA-AF53-99BC6A12EF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E4A886-252E-85A2-6A9D-BA03FE9CB69D}"/>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248941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7A613-5501-DC97-A78F-9D25EB496A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5F2625-F9AB-DC99-C883-7F76BD978A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803482-4247-48F2-6CDA-D4AB4A93C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8C7241-4C55-CA9A-CF7B-CC05CC1D3814}"/>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6" name="Footer Placeholder 5">
            <a:extLst>
              <a:ext uri="{FF2B5EF4-FFF2-40B4-BE49-F238E27FC236}">
                <a16:creationId xmlns:a16="http://schemas.microsoft.com/office/drawing/2014/main" id="{275CA69D-6E81-0A1C-39C7-20445569C5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7E6D80-A169-5913-8A37-5083A62B72CB}"/>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213412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F126-EB4E-C2CD-16E4-ECB9DB77FE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29087C-257C-A4A8-F65D-7EDA7E3FE8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75D960-8970-E465-1637-A2F270165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0266A7-07BB-E493-E32E-A30D8F1143A6}"/>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6" name="Footer Placeholder 5">
            <a:extLst>
              <a:ext uri="{FF2B5EF4-FFF2-40B4-BE49-F238E27FC236}">
                <a16:creationId xmlns:a16="http://schemas.microsoft.com/office/drawing/2014/main" id="{2C1C590C-3BE6-02C7-8279-1DB60CEBB9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388307-C012-7733-4330-E1E01C932437}"/>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3874150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0142-6BCE-1E9C-BDA6-8D7EFED03F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DDADF9-11FA-AF9E-D27E-514D00BAAB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8E62A2-CB8B-EE0C-2A69-F899FC246C94}"/>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5" name="Footer Placeholder 4">
            <a:extLst>
              <a:ext uri="{FF2B5EF4-FFF2-40B4-BE49-F238E27FC236}">
                <a16:creationId xmlns:a16="http://schemas.microsoft.com/office/drawing/2014/main" id="{361B3660-D72B-480B-6F3E-E2EF6A6967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9EEBFA-A40F-DD1C-2233-E34C6C2F7AAE}"/>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161002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A36D68-9A34-FFA0-D124-ECF53A8C79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41C8FC-836A-31EE-7367-76F491A1C8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4F654B-12C0-11E1-45F2-3F5E18C98AD8}"/>
              </a:ext>
            </a:extLst>
          </p:cNvPr>
          <p:cNvSpPr>
            <a:spLocks noGrp="1"/>
          </p:cNvSpPr>
          <p:nvPr>
            <p:ph type="dt" sz="half" idx="10"/>
          </p:nvPr>
        </p:nvSpPr>
        <p:spPr/>
        <p:txBody>
          <a:bodyPr/>
          <a:lstStyle/>
          <a:p>
            <a:fld id="{37BF2989-7FA4-4C88-AD97-61CE5A4CD8C3}" type="datetimeFigureOut">
              <a:rPr lang="en-US" smtClean="0"/>
              <a:t>12/17/2022</a:t>
            </a:fld>
            <a:endParaRPr lang="en-US"/>
          </a:p>
        </p:txBody>
      </p:sp>
      <p:sp>
        <p:nvSpPr>
          <p:cNvPr id="5" name="Footer Placeholder 4">
            <a:extLst>
              <a:ext uri="{FF2B5EF4-FFF2-40B4-BE49-F238E27FC236}">
                <a16:creationId xmlns:a16="http://schemas.microsoft.com/office/drawing/2014/main" id="{7CC47480-C9D7-AAE6-70D5-833DC8D43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75EEDE-90B6-563D-AC1A-DDD4C1ECEDDC}"/>
              </a:ext>
            </a:extLst>
          </p:cNvPr>
          <p:cNvSpPr>
            <a:spLocks noGrp="1"/>
          </p:cNvSpPr>
          <p:nvPr>
            <p:ph type="sldNum" sz="quarter" idx="12"/>
          </p:nvPr>
        </p:nvSpPr>
        <p:spPr/>
        <p:txBody>
          <a:bodyPr/>
          <a:lstStyle/>
          <a:p>
            <a:fld id="{81E5A7EB-D0B4-48CD-B544-239AEFBF20EB}" type="slidenum">
              <a:rPr lang="en-US" smtClean="0"/>
              <a:t>‹#›</a:t>
            </a:fld>
            <a:endParaRPr lang="en-US"/>
          </a:p>
        </p:txBody>
      </p:sp>
    </p:spTree>
    <p:extLst>
      <p:ext uri="{BB962C8B-B14F-4D97-AF65-F5344CB8AC3E}">
        <p14:creationId xmlns:p14="http://schemas.microsoft.com/office/powerpoint/2010/main" val="1648751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73A0D-236B-18C4-74BA-906F9D5D6D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162A8-66D5-EB7C-B0F1-E5B2E9EF56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2F4BAD-C76C-7A54-84FF-F2A5E4A9A537}"/>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5" name="Footer Placeholder 4">
            <a:extLst>
              <a:ext uri="{FF2B5EF4-FFF2-40B4-BE49-F238E27FC236}">
                <a16:creationId xmlns:a16="http://schemas.microsoft.com/office/drawing/2014/main" id="{CC1E92B6-69A5-0ED3-2374-A3B46A5BF7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A557C-9B36-C5DF-8F37-4C6C8E563FED}"/>
              </a:ext>
            </a:extLst>
          </p:cNvPr>
          <p:cNvSpPr>
            <a:spLocks noGrp="1"/>
          </p:cNvSpPr>
          <p:nvPr>
            <p:ph type="sldNum" sz="quarter" idx="12"/>
          </p:nvPr>
        </p:nvSpPr>
        <p:spPr/>
        <p:txBody>
          <a:bodyPr/>
          <a:lstStyle/>
          <a:p>
            <a:fld id="{019CAA15-2D15-40FF-965C-CB3D29C00FA7}" type="slidenum">
              <a:rPr lang="en-US" smtClean="0"/>
              <a:t>‹#›</a:t>
            </a:fld>
            <a:endParaRPr lang="en-US"/>
          </a:p>
        </p:txBody>
      </p:sp>
      <p:pic>
        <p:nvPicPr>
          <p:cNvPr id="8" name="Picture 7">
            <a:extLst>
              <a:ext uri="{FF2B5EF4-FFF2-40B4-BE49-F238E27FC236}">
                <a16:creationId xmlns:a16="http://schemas.microsoft.com/office/drawing/2014/main" id="{3D0FF867-4B01-C682-5068-0208CF5C89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48809" y="5473700"/>
            <a:ext cx="1352550" cy="1247775"/>
          </a:xfrm>
          <a:prstGeom prst="rect">
            <a:avLst/>
          </a:prstGeom>
        </p:spPr>
      </p:pic>
    </p:spTree>
    <p:extLst>
      <p:ext uri="{BB962C8B-B14F-4D97-AF65-F5344CB8AC3E}">
        <p14:creationId xmlns:p14="http://schemas.microsoft.com/office/powerpoint/2010/main" val="482382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7DF9-2190-743A-6BF7-B75EDC910E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0B6DFF-A6D1-6134-6D88-EFA169473D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525FA6-1F66-14A8-9374-33078DCF79E2}"/>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5" name="Footer Placeholder 4">
            <a:extLst>
              <a:ext uri="{FF2B5EF4-FFF2-40B4-BE49-F238E27FC236}">
                <a16:creationId xmlns:a16="http://schemas.microsoft.com/office/drawing/2014/main" id="{247EBF11-FC96-F865-EBD8-02914E5F71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67539F-4670-AADE-62F1-D11F0E51C75B}"/>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4214712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9BD6F-0C79-702B-870B-3893D5B971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952F65-E2D6-F2D9-DDB4-8F44654A13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D6491B-A9A2-847C-1A90-31A2C95CB922}"/>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5" name="Footer Placeholder 4">
            <a:extLst>
              <a:ext uri="{FF2B5EF4-FFF2-40B4-BE49-F238E27FC236}">
                <a16:creationId xmlns:a16="http://schemas.microsoft.com/office/drawing/2014/main" id="{451463BC-CDB2-AAC2-580B-599188FBD2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B3FCFD-D3E6-F990-1673-D758F7B532CE}"/>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2445065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94C1-82E0-2D66-12AB-B4B543317F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0CEE73-4AC4-C061-BF1B-130BAE9811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D0DDC2-ED2A-1B3C-6C90-D24215E3EB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E231EF-4EFA-8E18-432A-A4B392EE4DEC}"/>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6" name="Footer Placeholder 5">
            <a:extLst>
              <a:ext uri="{FF2B5EF4-FFF2-40B4-BE49-F238E27FC236}">
                <a16:creationId xmlns:a16="http://schemas.microsoft.com/office/drawing/2014/main" id="{CA0430DE-1180-EA23-B6A3-59410D3E01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C6FCB0-0194-8A82-E897-7F54BEB5F8C9}"/>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1253535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1531E-3864-F1B3-DE7C-F9F6DCDC80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3F903D-30DF-B82A-ADBB-D2CC4B53E5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BFA77F-8A34-C38E-0E7D-FC2AED30D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7F3B3D-A224-62E7-8792-F7600AD5A9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B38787-9898-B819-C7D4-BAF1BF4C6A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365A93-932E-65A7-5976-ED13EA5F4236}"/>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8" name="Footer Placeholder 7">
            <a:extLst>
              <a:ext uri="{FF2B5EF4-FFF2-40B4-BE49-F238E27FC236}">
                <a16:creationId xmlns:a16="http://schemas.microsoft.com/office/drawing/2014/main" id="{6F4EB4F3-F767-E3C3-A96D-CFA7D53835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224DB8-1FB8-995F-7AFE-7BC3E0C491BA}"/>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1724359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0A813-4081-1A8C-93B7-3D34D14914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64FF9A-BA21-B767-ED24-1C0C8F9D4C31}"/>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4" name="Footer Placeholder 3">
            <a:extLst>
              <a:ext uri="{FF2B5EF4-FFF2-40B4-BE49-F238E27FC236}">
                <a16:creationId xmlns:a16="http://schemas.microsoft.com/office/drawing/2014/main" id="{8A997A0F-42A9-1A3D-76E2-87B4294F63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45FF5F-5362-1540-FAFB-15CF38AAE2DB}"/>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20616921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64EF2D-4B06-C37B-47AC-6BA1B50249FC}"/>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3" name="Footer Placeholder 2">
            <a:extLst>
              <a:ext uri="{FF2B5EF4-FFF2-40B4-BE49-F238E27FC236}">
                <a16:creationId xmlns:a16="http://schemas.microsoft.com/office/drawing/2014/main" id="{D07EA448-3A7E-9573-8C6A-136D866025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E12C7A-5284-ED06-FAFC-322D500031D2}"/>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1091918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61DED-2AEF-1DF6-692E-989B2D1624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32F6DC-DD30-57BD-1978-A93B01F807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27A09F-CC17-2886-B3B0-6A7BC697A4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CCDD8E-3847-5C33-BD49-30C250F76D6A}"/>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6" name="Footer Placeholder 5">
            <a:extLst>
              <a:ext uri="{FF2B5EF4-FFF2-40B4-BE49-F238E27FC236}">
                <a16:creationId xmlns:a16="http://schemas.microsoft.com/office/drawing/2014/main" id="{22D38037-7578-5B43-1614-A79F011612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4CA124-CBE9-133A-90F1-892DC991E685}"/>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16212367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9B342-5CA3-EB72-2C5A-426CF1FDF7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0B4860-6EF3-CED5-C26D-ECAD229864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15B980-DCD8-A72A-EA31-44A9BD2150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899DCB-9E72-C8D4-102A-850D51A1D04D}"/>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6" name="Footer Placeholder 5">
            <a:extLst>
              <a:ext uri="{FF2B5EF4-FFF2-40B4-BE49-F238E27FC236}">
                <a16:creationId xmlns:a16="http://schemas.microsoft.com/office/drawing/2014/main" id="{6C95A926-131F-15CA-E70F-4E03EC599B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8E08C4-9FB7-C1EE-E01A-61AEA3D0DA8A}"/>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2158456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435E2-8CD1-71D0-724E-A3D1030E7F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2B0657-B4C8-8AAD-C675-37591A10F5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F243C9-6408-D67A-6106-FA6463731A7D}"/>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5" name="Footer Placeholder 4">
            <a:extLst>
              <a:ext uri="{FF2B5EF4-FFF2-40B4-BE49-F238E27FC236}">
                <a16:creationId xmlns:a16="http://schemas.microsoft.com/office/drawing/2014/main" id="{5AFEEB5F-9E11-0027-E819-079D07FC4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B2FCA-D5B7-15CE-3132-0DB2164C6D41}"/>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2982054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4D8BBB-C029-CBAC-B15E-077D127FC0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F5812F-0AB9-307A-BE6E-C589FBA7CA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5B561D-DAF2-7FAC-DFCB-6BF76568AA4D}"/>
              </a:ext>
            </a:extLst>
          </p:cNvPr>
          <p:cNvSpPr>
            <a:spLocks noGrp="1"/>
          </p:cNvSpPr>
          <p:nvPr>
            <p:ph type="dt" sz="half" idx="10"/>
          </p:nvPr>
        </p:nvSpPr>
        <p:spPr/>
        <p:txBody>
          <a:bodyPr/>
          <a:lstStyle/>
          <a:p>
            <a:fld id="{ED451D74-7521-4955-84D1-A2438E7B0A43}" type="datetimeFigureOut">
              <a:rPr lang="en-US" smtClean="0"/>
              <a:t>12/17/2022</a:t>
            </a:fld>
            <a:endParaRPr lang="en-US"/>
          </a:p>
        </p:txBody>
      </p:sp>
      <p:sp>
        <p:nvSpPr>
          <p:cNvPr id="5" name="Footer Placeholder 4">
            <a:extLst>
              <a:ext uri="{FF2B5EF4-FFF2-40B4-BE49-F238E27FC236}">
                <a16:creationId xmlns:a16="http://schemas.microsoft.com/office/drawing/2014/main" id="{BBEDB1CD-F605-149A-D6F3-967B49DA52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FE6303-840C-8B4A-0F05-4D607123D1F5}"/>
              </a:ext>
            </a:extLst>
          </p:cNvPr>
          <p:cNvSpPr>
            <a:spLocks noGrp="1"/>
          </p:cNvSpPr>
          <p:nvPr>
            <p:ph type="sldNum" sz="quarter" idx="12"/>
          </p:nvPr>
        </p:nvSpPr>
        <p:spPr/>
        <p:txBody>
          <a:bodyPr/>
          <a:lstStyle/>
          <a:p>
            <a:fld id="{019CAA15-2D15-40FF-965C-CB3D29C00FA7}" type="slidenum">
              <a:rPr lang="en-US" smtClean="0"/>
              <a:t>‹#›</a:t>
            </a:fld>
            <a:endParaRPr lang="en-US"/>
          </a:p>
        </p:txBody>
      </p:sp>
    </p:spTree>
    <p:extLst>
      <p:ext uri="{BB962C8B-B14F-4D97-AF65-F5344CB8AC3E}">
        <p14:creationId xmlns:p14="http://schemas.microsoft.com/office/powerpoint/2010/main" val="299040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D389A4-CF21-A70E-7647-47696C6D3E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D285C3-2845-4FB7-5CAA-35290EC3B3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898D6A-2FC3-784D-228A-303A17FFA7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F2989-7FA4-4C88-AD97-61CE5A4CD8C3}" type="datetimeFigureOut">
              <a:rPr lang="en-US" smtClean="0"/>
              <a:t>12/17/2022</a:t>
            </a:fld>
            <a:endParaRPr lang="en-US"/>
          </a:p>
        </p:txBody>
      </p:sp>
      <p:sp>
        <p:nvSpPr>
          <p:cNvPr id="5" name="Footer Placeholder 4">
            <a:extLst>
              <a:ext uri="{FF2B5EF4-FFF2-40B4-BE49-F238E27FC236}">
                <a16:creationId xmlns:a16="http://schemas.microsoft.com/office/drawing/2014/main" id="{426BAA04-CBC3-32FC-9AD1-046894E064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53E03F-AD8E-6B6B-CE8B-C4C71298EF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5A7EB-D0B4-48CD-B544-239AEFBF20EB}" type="slidenum">
              <a:rPr lang="en-US" smtClean="0"/>
              <a:t>‹#›</a:t>
            </a:fld>
            <a:endParaRPr lang="en-US"/>
          </a:p>
        </p:txBody>
      </p:sp>
    </p:spTree>
    <p:extLst>
      <p:ext uri="{BB962C8B-B14F-4D97-AF65-F5344CB8AC3E}">
        <p14:creationId xmlns:p14="http://schemas.microsoft.com/office/powerpoint/2010/main" val="2034251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DC9B9E-C735-A945-AB11-270AE55E30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3F9BDF-5ECD-C186-65EA-B9E97E694B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3E90E8-2FBC-3111-6500-8A8C849AF5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451D74-7521-4955-84D1-A2438E7B0A43}" type="datetimeFigureOut">
              <a:rPr lang="en-US" smtClean="0"/>
              <a:t>12/17/2022</a:t>
            </a:fld>
            <a:endParaRPr lang="en-US"/>
          </a:p>
        </p:txBody>
      </p:sp>
      <p:sp>
        <p:nvSpPr>
          <p:cNvPr id="5" name="Footer Placeholder 4">
            <a:extLst>
              <a:ext uri="{FF2B5EF4-FFF2-40B4-BE49-F238E27FC236}">
                <a16:creationId xmlns:a16="http://schemas.microsoft.com/office/drawing/2014/main" id="{70243EE9-4827-91A1-AF48-486553EFD5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E01FFB-04D6-0EA4-059B-CD97C624E4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CAA15-2D15-40FF-965C-CB3D29C00FA7}" type="slidenum">
              <a:rPr lang="en-US" smtClean="0"/>
              <a:t>‹#›</a:t>
            </a:fld>
            <a:endParaRPr lang="en-US"/>
          </a:p>
        </p:txBody>
      </p:sp>
      <p:pic>
        <p:nvPicPr>
          <p:cNvPr id="8" name="Picture 7">
            <a:extLst>
              <a:ext uri="{FF2B5EF4-FFF2-40B4-BE49-F238E27FC236}">
                <a16:creationId xmlns:a16="http://schemas.microsoft.com/office/drawing/2014/main" id="{95FF9562-05EB-764E-73AB-2A553DA0BF2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677525" y="5390995"/>
            <a:ext cx="1352550" cy="1247775"/>
          </a:xfrm>
          <a:prstGeom prst="rect">
            <a:avLst/>
          </a:prstGeom>
        </p:spPr>
      </p:pic>
    </p:spTree>
    <p:extLst>
      <p:ext uri="{BB962C8B-B14F-4D97-AF65-F5344CB8AC3E}">
        <p14:creationId xmlns:p14="http://schemas.microsoft.com/office/powerpoint/2010/main" val="1597346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ustomXml" Target="../ink/ink1.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354B-61F9-DC5C-9C90-7B0C6AB1C014}"/>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Strategic Perspective to Analytics</a:t>
            </a:r>
          </a:p>
        </p:txBody>
      </p:sp>
      <p:sp>
        <p:nvSpPr>
          <p:cNvPr id="3" name="Subtitle 2">
            <a:extLst>
              <a:ext uri="{FF2B5EF4-FFF2-40B4-BE49-F238E27FC236}">
                <a16:creationId xmlns:a16="http://schemas.microsoft.com/office/drawing/2014/main" id="{A1C0011C-931E-4E9F-7882-9A20FAA09270}"/>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Session – 1 and 2</a:t>
            </a:r>
          </a:p>
          <a:p>
            <a:r>
              <a:rPr lang="en-US" dirty="0">
                <a:latin typeface="Times New Roman" panose="02020603050405020304" pitchFamily="18" charset="0"/>
                <a:cs typeface="Times New Roman" panose="02020603050405020304" pitchFamily="18" charset="0"/>
              </a:rPr>
              <a:t>Dr. Pooja Patnaik</a:t>
            </a:r>
          </a:p>
        </p:txBody>
      </p:sp>
      <p:pic>
        <p:nvPicPr>
          <p:cNvPr id="4" name="Picture 3">
            <a:extLst>
              <a:ext uri="{FF2B5EF4-FFF2-40B4-BE49-F238E27FC236}">
                <a16:creationId xmlns:a16="http://schemas.microsoft.com/office/drawing/2014/main" id="{8EBE55ED-F4B1-8F27-6B76-C23F51516A3D}"/>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512226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F2C17-DB54-4157-B2AC-6052F1C2AEC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Flowchart</a:t>
            </a:r>
          </a:p>
        </p:txBody>
      </p:sp>
      <p:sp>
        <p:nvSpPr>
          <p:cNvPr id="3" name="Content Placeholder 2">
            <a:extLst>
              <a:ext uri="{FF2B5EF4-FFF2-40B4-BE49-F238E27FC236}">
                <a16:creationId xmlns:a16="http://schemas.microsoft.com/office/drawing/2014/main" id="{A816A34B-265D-E3BE-4B3B-E0D083E59D04}"/>
              </a:ext>
            </a:extLst>
          </p:cNvPr>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Aligning HR analytics with Organizational strategies</a:t>
            </a:r>
          </a:p>
          <a:p>
            <a:pPr>
              <a:lnSpc>
                <a:spcPct val="150000"/>
              </a:lnSpc>
            </a:pPr>
            <a:r>
              <a:rPr lang="en-US" dirty="0">
                <a:latin typeface="Times New Roman" panose="02020603050405020304" pitchFamily="18" charset="0"/>
                <a:cs typeface="Times New Roman" panose="02020603050405020304" pitchFamily="18" charset="0"/>
              </a:rPr>
              <a:t>Manpower Succession Planning</a:t>
            </a:r>
          </a:p>
          <a:p>
            <a:pPr>
              <a:lnSpc>
                <a:spcPct val="150000"/>
              </a:lnSpc>
            </a:pPr>
            <a:r>
              <a:rPr lang="en-US" dirty="0">
                <a:latin typeface="Times New Roman" panose="02020603050405020304" pitchFamily="18" charset="0"/>
                <a:cs typeface="Times New Roman" panose="02020603050405020304" pitchFamily="18" charset="0"/>
              </a:rPr>
              <a:t>Training design, Investments, and Effectiveness</a:t>
            </a:r>
          </a:p>
          <a:p>
            <a:pPr>
              <a:lnSpc>
                <a:spcPct val="150000"/>
              </a:lnSpc>
            </a:pPr>
            <a:r>
              <a:rPr lang="en-US" dirty="0">
                <a:latin typeface="Times New Roman" panose="02020603050405020304" pitchFamily="18" charset="0"/>
                <a:cs typeface="Times New Roman" panose="02020603050405020304" pitchFamily="18" charset="0"/>
              </a:rPr>
              <a:t>Case Study: Closed loop: The Art of Succession Planning</a:t>
            </a:r>
          </a:p>
        </p:txBody>
      </p:sp>
      <p:pic>
        <p:nvPicPr>
          <p:cNvPr id="4" name="Picture 3">
            <a:extLst>
              <a:ext uri="{FF2B5EF4-FFF2-40B4-BE49-F238E27FC236}">
                <a16:creationId xmlns:a16="http://schemas.microsoft.com/office/drawing/2014/main" id="{A2A9A95C-B45A-90AA-2696-341A5444889F}"/>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2737948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CED6-AB80-E75B-A6AB-3EE49781AA6A}"/>
              </a:ext>
            </a:extLst>
          </p:cNvPr>
          <p:cNvSpPr>
            <a:spLocks noGrp="1"/>
          </p:cNvSpPr>
          <p:nvPr>
            <p:ph type="title"/>
          </p:nvPr>
        </p:nvSpPr>
        <p:spPr>
          <a:xfrm>
            <a:off x="838200" y="2570443"/>
            <a:ext cx="10515600" cy="1325563"/>
          </a:xfrm>
        </p:spPr>
        <p:txBody>
          <a:bodyPr>
            <a:normAutofit fontScale="90000"/>
          </a:bodyPr>
          <a:lstStyle/>
          <a:p>
            <a:pPr algn="ctr">
              <a:lnSpc>
                <a:spcPct val="200000"/>
              </a:lnSpc>
            </a:pPr>
            <a:r>
              <a:rPr lang="en-US" dirty="0">
                <a:latin typeface="Times New Roman" panose="02020603050405020304" pitchFamily="18" charset="0"/>
                <a:cs typeface="Times New Roman" panose="02020603050405020304" pitchFamily="18" charset="0"/>
              </a:rPr>
              <a:t>What we “HR” do?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Vis-a-Vis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How are we “HR” seen as? </a:t>
            </a:r>
          </a:p>
        </p:txBody>
      </p:sp>
      <p:pic>
        <p:nvPicPr>
          <p:cNvPr id="3" name="Picture 2">
            <a:extLst>
              <a:ext uri="{FF2B5EF4-FFF2-40B4-BE49-F238E27FC236}">
                <a16:creationId xmlns:a16="http://schemas.microsoft.com/office/drawing/2014/main" id="{40FC1933-2751-B450-F11A-9A2EDC5FCC8A}"/>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741231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99785-DA09-9F95-2B72-C1DEF566DAA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Your help!</a:t>
            </a:r>
            <a:endParaRPr lang="en-US" dirty="0"/>
          </a:p>
        </p:txBody>
      </p:sp>
      <p:sp>
        <p:nvSpPr>
          <p:cNvPr id="3" name="Content Placeholder 2">
            <a:extLst>
              <a:ext uri="{FF2B5EF4-FFF2-40B4-BE49-F238E27FC236}">
                <a16:creationId xmlns:a16="http://schemas.microsoft.com/office/drawing/2014/main" id="{A377A574-B737-DA8B-AA18-134F33EF49B6}"/>
              </a:ext>
            </a:extLst>
          </p:cNvPr>
          <p:cNvSpPr>
            <a:spLocks noGrp="1"/>
          </p:cNvSpPr>
          <p:nvPr>
            <p:ph idx="1"/>
          </p:nvPr>
        </p:nvSpPr>
        <p:spPr>
          <a:xfrm>
            <a:off x="838200" y="1825625"/>
            <a:ext cx="10515600" cy="2997387"/>
          </a:xfrm>
        </p:spPr>
        <p:txBody>
          <a:bodyPr/>
          <a:lstStyle/>
          <a:p>
            <a:pPr marL="0" indent="0" algn="just">
              <a:buNone/>
            </a:pPr>
            <a:r>
              <a:rPr lang="en-US" dirty="0">
                <a:latin typeface="Times New Roman" panose="02020603050405020304" pitchFamily="18" charset="0"/>
                <a:cs typeface="Times New Roman" panose="02020603050405020304" pitchFamily="18" charset="0"/>
              </a:rPr>
              <a:t>ABC is a financial service organization. ABC has the problem of high turnover? You get a call from ABC organization and are told that employees are leaving company and that the employees are complaining about salary issues. As a result they are leaving. How will you help ABC organization? </a:t>
            </a:r>
          </a:p>
          <a:p>
            <a:pPr marL="0" indent="0">
              <a:buNone/>
            </a:pPr>
            <a:endParaRPr lang="en-US" dirty="0"/>
          </a:p>
        </p:txBody>
      </p:sp>
      <p:pic>
        <p:nvPicPr>
          <p:cNvPr id="4" name="Picture 3">
            <a:extLst>
              <a:ext uri="{FF2B5EF4-FFF2-40B4-BE49-F238E27FC236}">
                <a16:creationId xmlns:a16="http://schemas.microsoft.com/office/drawing/2014/main" id="{3FE1E285-763B-223E-E449-FC95B456133F}"/>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3913443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572CD-C016-C321-FBFD-F6B8BCDA6441}"/>
              </a:ext>
            </a:extLst>
          </p:cNvPr>
          <p:cNvSpPr>
            <a:spLocks noGrp="1"/>
          </p:cNvSpPr>
          <p:nvPr>
            <p:ph type="title"/>
          </p:nvPr>
        </p:nvSpPr>
        <p:spPr/>
        <p:txBody>
          <a:bodyPr/>
          <a:lstStyle/>
          <a:p>
            <a:r>
              <a:rPr lang="en-US" sz="4400" dirty="0">
                <a:latin typeface="Times New Roman" panose="02020603050405020304" pitchFamily="18" charset="0"/>
                <a:cs typeface="Times New Roman" panose="02020603050405020304" pitchFamily="18" charset="0"/>
              </a:rPr>
              <a:t>Google- Team Oxygen</a:t>
            </a:r>
            <a:endParaRPr lang="en-US" dirty="0"/>
          </a:p>
        </p:txBody>
      </p:sp>
      <p:sp>
        <p:nvSpPr>
          <p:cNvPr id="3" name="Content Placeholder 2">
            <a:extLst>
              <a:ext uri="{FF2B5EF4-FFF2-40B4-BE49-F238E27FC236}">
                <a16:creationId xmlns:a16="http://schemas.microsoft.com/office/drawing/2014/main" id="{B838660A-0531-394B-7960-0B64F1CD80F5}"/>
              </a:ext>
            </a:extLst>
          </p:cNvPr>
          <p:cNvSpPr>
            <a:spLocks noGrp="1"/>
          </p:cNvSpPr>
          <p:nvPr>
            <p:ph idx="1"/>
          </p:nvPr>
        </p:nvSpPr>
        <p:spPr/>
        <p:txBody>
          <a:bodyPr>
            <a:normAutofit fontScale="92500" lnSpcReduction="10000"/>
          </a:bodyPr>
          <a:lstStyle/>
          <a:p>
            <a:pPr marL="0" indent="0">
              <a:buNone/>
            </a:pPr>
            <a:r>
              <a:rPr lang="en-US" b="1" dirty="0">
                <a:latin typeface="Times New Roman" panose="02020603050405020304" pitchFamily="18" charset="0"/>
                <a:cs typeface="Times New Roman" panose="02020603050405020304" pitchFamily="18" charset="0"/>
              </a:rPr>
              <a:t>To investigate</a:t>
            </a:r>
          </a:p>
          <a:p>
            <a:pPr marL="0" indent="0">
              <a:buNone/>
            </a:pPr>
            <a:r>
              <a:rPr lang="en-US" dirty="0">
                <a:latin typeface="Times New Roman" panose="02020603050405020304" pitchFamily="18" charset="0"/>
                <a:cs typeface="Times New Roman" panose="02020603050405020304" pitchFamily="18" charset="0"/>
              </a:rPr>
              <a:t>          H1: Do we really need “managers”? </a:t>
            </a:r>
          </a:p>
          <a:p>
            <a:pPr marL="0" indent="0">
              <a:buNone/>
            </a:pPr>
            <a:r>
              <a:rPr lang="en-US" b="1" dirty="0">
                <a:latin typeface="Times New Roman" panose="02020603050405020304" pitchFamily="18" charset="0"/>
                <a:cs typeface="Times New Roman" panose="02020603050405020304" pitchFamily="18" charset="0"/>
              </a:rPr>
              <a:t>Methodology</a:t>
            </a:r>
          </a:p>
          <a:p>
            <a:pPr lvl="2"/>
            <a:r>
              <a:rPr lang="en-US" dirty="0">
                <a:latin typeface="Times New Roman" panose="02020603050405020304" pitchFamily="18" charset="0"/>
                <a:cs typeface="Times New Roman" panose="02020603050405020304" pitchFamily="18" charset="0"/>
              </a:rPr>
              <a:t>Survey Questionnaire</a:t>
            </a:r>
          </a:p>
          <a:p>
            <a:pPr lvl="2"/>
            <a:r>
              <a:rPr lang="en-US" dirty="0">
                <a:latin typeface="Times New Roman" panose="02020603050405020304" pitchFamily="18" charset="0"/>
                <a:cs typeface="Times New Roman" panose="02020603050405020304" pitchFamily="18" charset="0"/>
              </a:rPr>
              <a:t>FGDs</a:t>
            </a:r>
          </a:p>
          <a:p>
            <a:pPr lvl="2"/>
            <a:r>
              <a:rPr lang="en-US" dirty="0">
                <a:latin typeface="Times New Roman" panose="02020603050405020304" pitchFamily="18" charset="0"/>
                <a:cs typeface="Times New Roman" panose="02020603050405020304" pitchFamily="18" charset="0"/>
              </a:rPr>
              <a:t>Exit Interviews and Stay Interviews</a:t>
            </a:r>
          </a:p>
          <a:p>
            <a:pPr marL="0" indent="0">
              <a:buNone/>
            </a:pPr>
            <a:r>
              <a:rPr lang="en-US" b="1" dirty="0">
                <a:latin typeface="Times New Roman" panose="02020603050405020304" pitchFamily="18" charset="0"/>
                <a:cs typeface="Times New Roman" panose="02020603050405020304" pitchFamily="18" charset="0"/>
              </a:rPr>
              <a:t>Result</a:t>
            </a:r>
          </a:p>
          <a:p>
            <a:pPr marL="0" indent="0">
              <a:buNone/>
            </a:pP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Do we really need “managers”- Discarded</a:t>
            </a:r>
          </a:p>
          <a:p>
            <a:pPr marL="0" indent="0">
              <a:buNone/>
            </a:pPr>
            <a:r>
              <a:rPr lang="en-US" b="1" dirty="0">
                <a:latin typeface="Times New Roman" panose="02020603050405020304" pitchFamily="18" charset="0"/>
                <a:cs typeface="Times New Roman" panose="02020603050405020304" pitchFamily="18" charset="0"/>
              </a:rPr>
              <a:t>Findings</a:t>
            </a:r>
          </a:p>
          <a:p>
            <a:pPr marL="0" indent="0">
              <a:buNone/>
            </a:pP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Millennials don’t want to be micromanaged in terms of technical skills they need assistance with respect to career guidance</a:t>
            </a:r>
          </a:p>
          <a:p>
            <a:pPr marL="0" indent="0">
              <a:buNone/>
            </a:pPr>
            <a:endParaRPr lang="en-US" dirty="0"/>
          </a:p>
        </p:txBody>
      </p:sp>
    </p:spTree>
    <p:extLst>
      <p:ext uri="{BB962C8B-B14F-4D97-AF65-F5344CB8AC3E}">
        <p14:creationId xmlns:p14="http://schemas.microsoft.com/office/powerpoint/2010/main" val="317360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2D89-507D-AAC1-6CA8-8A6314AB3715}"/>
              </a:ext>
            </a:extLst>
          </p:cNvPr>
          <p:cNvSpPr>
            <a:spLocks noGrp="1"/>
          </p:cNvSpPr>
          <p:nvPr>
            <p:ph type="title"/>
          </p:nvPr>
        </p:nvSpPr>
        <p:spPr>
          <a:xfrm>
            <a:off x="840658" y="736753"/>
            <a:ext cx="10515600" cy="1325563"/>
          </a:xfrm>
        </p:spPr>
        <p:txBody>
          <a:bodyPr/>
          <a:lstStyle/>
          <a:p>
            <a:r>
              <a:rPr lang="en-US" dirty="0">
                <a:latin typeface="Times New Roman" panose="02020603050405020304" pitchFamily="18" charset="0"/>
                <a:cs typeface="Times New Roman" panose="02020603050405020304" pitchFamily="18" charset="0"/>
              </a:rPr>
              <a:t>What are the typical Problems you face in your department? </a:t>
            </a:r>
          </a:p>
        </p:txBody>
      </p:sp>
      <p:sp>
        <p:nvSpPr>
          <p:cNvPr id="4" name="Title 1">
            <a:extLst>
              <a:ext uri="{FF2B5EF4-FFF2-40B4-BE49-F238E27FC236}">
                <a16:creationId xmlns:a16="http://schemas.microsoft.com/office/drawing/2014/main" id="{D897A169-52A9-636E-88A2-4D1DE7C1EE41}"/>
              </a:ext>
            </a:extLst>
          </p:cNvPr>
          <p:cNvSpPr txBox="1">
            <a:spLocks/>
          </p:cNvSpPr>
          <p:nvPr/>
        </p:nvSpPr>
        <p:spPr>
          <a:xfrm>
            <a:off x="5439697" y="4214890"/>
            <a:ext cx="630526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Times New Roman" panose="02020603050405020304" pitchFamily="18" charset="0"/>
                <a:cs typeface="Times New Roman" panose="02020603050405020304" pitchFamily="18" charset="0"/>
              </a:rPr>
              <a:t>How do you handle them?</a:t>
            </a:r>
          </a:p>
        </p:txBody>
      </p:sp>
    </p:spTree>
    <p:extLst>
      <p:ext uri="{BB962C8B-B14F-4D97-AF65-F5344CB8AC3E}">
        <p14:creationId xmlns:p14="http://schemas.microsoft.com/office/powerpoint/2010/main" val="259736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7D927-94EB-9E1A-76FE-34E47F9D6B1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HR Challenges</a:t>
            </a:r>
            <a:endParaRPr lang="en-US" dirty="0"/>
          </a:p>
        </p:txBody>
      </p:sp>
      <p:sp>
        <p:nvSpPr>
          <p:cNvPr id="3" name="Content Placeholder 2">
            <a:extLst>
              <a:ext uri="{FF2B5EF4-FFF2-40B4-BE49-F238E27FC236}">
                <a16:creationId xmlns:a16="http://schemas.microsoft.com/office/drawing/2014/main" id="{D0EBF5C1-7157-0651-F8DB-D5A30AD5CDE4}"/>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Recruitment and Selection</a:t>
            </a:r>
          </a:p>
          <a:p>
            <a:r>
              <a:rPr lang="en-US" dirty="0">
                <a:latin typeface="Times New Roman" panose="02020603050405020304" pitchFamily="18" charset="0"/>
                <a:cs typeface="Times New Roman" panose="02020603050405020304" pitchFamily="18" charset="0"/>
              </a:rPr>
              <a:t>Retention</a:t>
            </a:r>
          </a:p>
          <a:p>
            <a:r>
              <a:rPr lang="en-US" dirty="0">
                <a:latin typeface="Times New Roman" panose="02020603050405020304" pitchFamily="18" charset="0"/>
                <a:cs typeface="Times New Roman" panose="02020603050405020304" pitchFamily="18" charset="0"/>
              </a:rPr>
              <a:t>Attrition</a:t>
            </a:r>
          </a:p>
          <a:p>
            <a:r>
              <a:rPr lang="en-US" dirty="0">
                <a:latin typeface="Times New Roman" panose="02020603050405020304" pitchFamily="18" charset="0"/>
                <a:cs typeface="Times New Roman" panose="02020603050405020304" pitchFamily="18" charset="0"/>
              </a:rPr>
              <a:t>Performance</a:t>
            </a:r>
          </a:p>
          <a:p>
            <a:r>
              <a:rPr lang="en-US" dirty="0">
                <a:latin typeface="Times New Roman" panose="02020603050405020304" pitchFamily="18" charset="0"/>
                <a:cs typeface="Times New Roman" panose="02020603050405020304" pitchFamily="18" charset="0"/>
              </a:rPr>
              <a:t>Compensation</a:t>
            </a:r>
          </a:p>
          <a:p>
            <a:r>
              <a:rPr lang="en-US" dirty="0">
                <a:latin typeface="Times New Roman" panose="02020603050405020304" pitchFamily="18" charset="0"/>
                <a:cs typeface="Times New Roman" panose="02020603050405020304" pitchFamily="18" charset="0"/>
              </a:rPr>
              <a:t>Talent Management</a:t>
            </a:r>
          </a:p>
          <a:p>
            <a:r>
              <a:rPr lang="en-US" dirty="0">
                <a:latin typeface="Times New Roman" panose="02020603050405020304" pitchFamily="18" charset="0"/>
                <a:cs typeface="Times New Roman" panose="02020603050405020304" pitchFamily="18" charset="0"/>
              </a:rPr>
              <a:t>Succession Planning</a:t>
            </a:r>
          </a:p>
          <a:p>
            <a:r>
              <a:rPr lang="en-US" dirty="0">
                <a:latin typeface="Times New Roman" panose="02020603050405020304" pitchFamily="18" charset="0"/>
                <a:cs typeface="Times New Roman" panose="02020603050405020304" pitchFamily="18" charset="0"/>
              </a:rPr>
              <a:t>Productivity</a:t>
            </a:r>
          </a:p>
          <a:p>
            <a:r>
              <a:rPr lang="en-US" dirty="0">
                <a:latin typeface="Times New Roman" panose="02020603050405020304" pitchFamily="18" charset="0"/>
                <a:cs typeface="Times New Roman" panose="02020603050405020304" pitchFamily="18" charset="0"/>
              </a:rPr>
              <a:t>Engaging and Motivated workforce</a:t>
            </a:r>
            <a:endParaRPr lang="en-US" dirty="0"/>
          </a:p>
        </p:txBody>
      </p:sp>
      <p:sp>
        <p:nvSpPr>
          <p:cNvPr id="5" name="Title 1">
            <a:extLst>
              <a:ext uri="{FF2B5EF4-FFF2-40B4-BE49-F238E27FC236}">
                <a16:creationId xmlns:a16="http://schemas.microsoft.com/office/drawing/2014/main" id="{2C9FD651-CDCE-C11C-D182-1BD4AA5EC4D2}"/>
              </a:ext>
            </a:extLst>
          </p:cNvPr>
          <p:cNvSpPr txBox="1">
            <a:spLocks/>
          </p:cNvSpPr>
          <p:nvPr/>
        </p:nvSpPr>
        <p:spPr>
          <a:xfrm>
            <a:off x="6297105" y="4001294"/>
            <a:ext cx="5491899"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Times New Roman" panose="02020603050405020304" pitchFamily="18" charset="0"/>
                <a:cs typeface="Times New Roman" panose="02020603050405020304" pitchFamily="18" charset="0"/>
              </a:rPr>
              <a:t>What are the things that you take care while handling such complexities?</a:t>
            </a:r>
          </a:p>
        </p:txBody>
      </p:sp>
    </p:spTree>
    <p:extLst>
      <p:ext uri="{BB962C8B-B14F-4D97-AF65-F5344CB8AC3E}">
        <p14:creationId xmlns:p14="http://schemas.microsoft.com/office/powerpoint/2010/main" val="331882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26B7C-E5C9-7878-784E-F5E07B3385AE}"/>
              </a:ext>
            </a:extLst>
          </p:cNvPr>
          <p:cNvSpPr>
            <a:spLocks noGrp="1"/>
          </p:cNvSpPr>
          <p:nvPr>
            <p:ph type="title"/>
          </p:nvPr>
        </p:nvSpPr>
        <p:spPr>
          <a:xfrm>
            <a:off x="838200" y="1198842"/>
            <a:ext cx="10515600" cy="1325563"/>
          </a:xfrm>
        </p:spPr>
        <p:txBody>
          <a:bodyPr/>
          <a:lstStyle/>
          <a:p>
            <a:r>
              <a:rPr lang="en-US" dirty="0">
                <a:latin typeface="Times New Roman" panose="02020603050405020304" pitchFamily="18" charset="0"/>
                <a:cs typeface="Times New Roman" panose="02020603050405020304" pitchFamily="18" charset="0"/>
              </a:rPr>
              <a:t>What’s the best thing that an HR can give an employee? </a:t>
            </a:r>
            <a:endParaRPr lang="en-US" dirty="0"/>
          </a:p>
        </p:txBody>
      </p:sp>
      <p:pic>
        <p:nvPicPr>
          <p:cNvPr id="3" name="Picture 2">
            <a:extLst>
              <a:ext uri="{FF2B5EF4-FFF2-40B4-BE49-F238E27FC236}">
                <a16:creationId xmlns:a16="http://schemas.microsoft.com/office/drawing/2014/main" id="{E5EC2A42-D6FF-581C-FE07-236D4E83CE59}"/>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371125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2D3EF0-5D67-4F9B-B81F-635730B0B449}"/>
              </a:ext>
            </a:extLst>
          </p:cNvPr>
          <p:cNvSpPr txBox="1">
            <a:spLocks/>
          </p:cNvSpPr>
          <p:nvPr/>
        </p:nvSpPr>
        <p:spPr>
          <a:xfrm>
            <a:off x="936812" y="21034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Times New Roman" panose="02020603050405020304" pitchFamily="18" charset="0"/>
                <a:cs typeface="Times New Roman" panose="02020603050405020304" pitchFamily="18" charset="0"/>
              </a:rPr>
              <a:t> A company that can win in the Marketplace</a:t>
            </a:r>
          </a:p>
        </p:txBody>
      </p:sp>
      <p:pic>
        <p:nvPicPr>
          <p:cNvPr id="2" name="Picture 1">
            <a:extLst>
              <a:ext uri="{FF2B5EF4-FFF2-40B4-BE49-F238E27FC236}">
                <a16:creationId xmlns:a16="http://schemas.microsoft.com/office/drawing/2014/main" id="{044CDCDB-59BF-B0BD-AA80-BD58D55A43DE}"/>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161610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4B8F5-1D80-1350-0559-2373E536F76B}"/>
              </a:ext>
            </a:extLst>
          </p:cNvPr>
          <p:cNvSpPr>
            <a:spLocks noGrp="1"/>
          </p:cNvSpPr>
          <p:nvPr>
            <p:ph type="title"/>
          </p:nvPr>
        </p:nvSpPr>
        <p:spPr>
          <a:xfrm>
            <a:off x="838200" y="2589851"/>
            <a:ext cx="10515600" cy="1749067"/>
          </a:xfrm>
        </p:spPr>
        <p:txBody>
          <a:bodyPr/>
          <a:lstStyle/>
          <a:p>
            <a:r>
              <a:rPr lang="en-US" dirty="0">
                <a:latin typeface="Times New Roman" panose="02020603050405020304" pitchFamily="18" charset="0"/>
                <a:cs typeface="Times New Roman" panose="02020603050405020304" pitchFamily="18" charset="0"/>
              </a:rPr>
              <a:t>The why and what of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strategic perspective of analytics?</a:t>
            </a:r>
          </a:p>
        </p:txBody>
      </p:sp>
      <p:pic>
        <p:nvPicPr>
          <p:cNvPr id="3" name="Picture 2">
            <a:extLst>
              <a:ext uri="{FF2B5EF4-FFF2-40B4-BE49-F238E27FC236}">
                <a16:creationId xmlns:a16="http://schemas.microsoft.com/office/drawing/2014/main" id="{ED868369-9686-7B9B-D835-850D4291CF08}"/>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382750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73AFB-1478-2EDD-8713-EA79BD0AE33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Need to learn about the Strategic Perspective of Analytics</a:t>
            </a:r>
            <a:endParaRPr lang="en-US" dirty="0"/>
          </a:p>
        </p:txBody>
      </p:sp>
      <p:sp>
        <p:nvSpPr>
          <p:cNvPr id="3" name="Content Placeholder 2">
            <a:extLst>
              <a:ext uri="{FF2B5EF4-FFF2-40B4-BE49-F238E27FC236}">
                <a16:creationId xmlns:a16="http://schemas.microsoft.com/office/drawing/2014/main" id="{B6EF96D8-802A-F78D-BBBE-E547564882A0}"/>
              </a:ext>
            </a:extLst>
          </p:cNvPr>
          <p:cNvSpPr>
            <a:spLocks noGrp="1"/>
          </p:cNvSpPr>
          <p:nvPr>
            <p:ph idx="1"/>
          </p:nvPr>
        </p:nvSpPr>
        <p:spPr/>
        <p:txBody>
          <a:bodyPr>
            <a:normAutofit fontScale="92500" lnSpcReduction="20000"/>
          </a:bodyPr>
          <a:lstStyle/>
          <a:p>
            <a:r>
              <a:rPr lang="en-US" sz="2800" dirty="0">
                <a:latin typeface="Times New Roman" panose="02020603050405020304" pitchFamily="18" charset="0"/>
                <a:cs typeface="Times New Roman" panose="02020603050405020304" pitchFamily="18" charset="0"/>
              </a:rPr>
              <a:t>VUCA and BANI </a:t>
            </a:r>
            <a:r>
              <a:rPr lang="en-US" sz="2800" dirty="0">
                <a:latin typeface="Times New Roman" panose="02020603050405020304" pitchFamily="18" charset="0"/>
                <a:cs typeface="Times New Roman" panose="02020603050405020304" pitchFamily="18" charset="0"/>
                <a:sym typeface="Wingdings" panose="05000000000000000000" pitchFamily="2" charset="2"/>
              </a:rPr>
              <a:t> Decision Making</a:t>
            </a:r>
          </a:p>
          <a:p>
            <a:r>
              <a:rPr lang="en-US" sz="2800" dirty="0">
                <a:latin typeface="Times New Roman" panose="02020603050405020304" pitchFamily="18" charset="0"/>
                <a:cs typeface="Times New Roman" panose="02020603050405020304" pitchFamily="18" charset="0"/>
              </a:rPr>
              <a:t>Transformation</a:t>
            </a:r>
          </a:p>
          <a:p>
            <a:r>
              <a:rPr lang="en-US" sz="2800" dirty="0">
                <a:latin typeface="Times New Roman" panose="02020603050405020304" pitchFamily="18" charset="0"/>
                <a:cs typeface="Times New Roman" panose="02020603050405020304" pitchFamily="18" charset="0"/>
              </a:rPr>
              <a:t>In light of the rapid changes in technology and the environment, traditional HR metrics have become unsuitable for many situations (Fink, 2010; </a:t>
            </a:r>
            <a:r>
              <a:rPr lang="en-US" sz="2800" dirty="0" err="1">
                <a:latin typeface="Times New Roman" panose="02020603050405020304" pitchFamily="18" charset="0"/>
                <a:cs typeface="Times New Roman" panose="02020603050405020304" pitchFamily="18" charset="0"/>
              </a:rPr>
              <a:t>Handa</a:t>
            </a:r>
            <a:r>
              <a:rPr lang="en-US" sz="2800" dirty="0">
                <a:latin typeface="Times New Roman" panose="02020603050405020304" pitchFamily="18" charset="0"/>
                <a:cs typeface="Times New Roman" panose="02020603050405020304" pitchFamily="18" charset="0"/>
              </a:rPr>
              <a:t> and Garima, 2014; Sharif, 2015).</a:t>
            </a:r>
          </a:p>
          <a:p>
            <a:r>
              <a:rPr lang="en-US" sz="2800" dirty="0">
                <a:latin typeface="Times New Roman" panose="02020603050405020304" pitchFamily="18" charset="0"/>
                <a:cs typeface="Times New Roman" panose="02020603050405020304" pitchFamily="18" charset="0"/>
              </a:rPr>
              <a:t>Root cause of the problem is that HR today is mostly doing descriptive analysis by presenting transactional measurements of HR functional tasks which lacks analytical insight</a:t>
            </a:r>
          </a:p>
          <a:p>
            <a:r>
              <a:rPr lang="en-US" sz="2800" dirty="0">
                <a:latin typeface="Times New Roman" panose="02020603050405020304" pitchFamily="18" charset="0"/>
                <a:cs typeface="Times New Roman" panose="02020603050405020304" pitchFamily="18" charset="0"/>
              </a:rPr>
              <a:t>The HR department has data but are unable to make the best use of the data that can take the company to the next level</a:t>
            </a:r>
          </a:p>
          <a:p>
            <a:r>
              <a:rPr lang="en-US" sz="2800" dirty="0">
                <a:latin typeface="Times New Roman" panose="02020603050405020304" pitchFamily="18" charset="0"/>
                <a:cs typeface="Times New Roman" panose="02020603050405020304" pitchFamily="18" charset="0"/>
              </a:rPr>
              <a:t>Using the data, we need to apply the required tools and techniques to get the output and derive meaning from it.</a:t>
            </a:r>
          </a:p>
          <a:p>
            <a:pPr marL="0" indent="0">
              <a:buNone/>
            </a:pPr>
            <a:endParaRPr lang="en-US" dirty="0"/>
          </a:p>
        </p:txBody>
      </p:sp>
    </p:spTree>
    <p:extLst>
      <p:ext uri="{BB962C8B-B14F-4D97-AF65-F5344CB8AC3E}">
        <p14:creationId xmlns:p14="http://schemas.microsoft.com/office/powerpoint/2010/main" val="2026152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535FC-0CC6-2E2E-0842-D55E911A804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1. What is Strategy?</a:t>
            </a:r>
          </a:p>
        </p:txBody>
      </p:sp>
      <p:sp>
        <p:nvSpPr>
          <p:cNvPr id="3" name="Content Placeholder 2">
            <a:extLst>
              <a:ext uri="{FF2B5EF4-FFF2-40B4-BE49-F238E27FC236}">
                <a16:creationId xmlns:a16="http://schemas.microsoft.com/office/drawing/2014/main" id="{21F04EDF-9A9D-4429-0740-C91A13F958F3}"/>
              </a:ext>
            </a:extLst>
          </p:cNvPr>
          <p:cNvSpPr>
            <a:spLocks noGrp="1"/>
          </p:cNvSpPr>
          <p:nvPr>
            <p:ph idx="1"/>
          </p:nvPr>
        </p:nvSpPr>
        <p:spPr/>
        <p:txBody>
          <a:bodyPr>
            <a:normAutofit fontScale="77500" lnSpcReduction="20000"/>
          </a:bodyPr>
          <a:lstStyle/>
          <a:p>
            <a:pPr>
              <a:lnSpc>
                <a:spcPct val="200000"/>
              </a:lnSpc>
            </a:pPr>
            <a:r>
              <a:rPr lang="en-US" dirty="0">
                <a:latin typeface="Times New Roman" panose="02020603050405020304" pitchFamily="18" charset="0"/>
                <a:cs typeface="Times New Roman" panose="02020603050405020304" pitchFamily="18" charset="0"/>
              </a:rPr>
              <a:t>Delivering the right results</a:t>
            </a:r>
          </a:p>
          <a:p>
            <a:pPr>
              <a:lnSpc>
                <a:spcPct val="200000"/>
              </a:lnSpc>
            </a:pPr>
            <a:r>
              <a:rPr lang="en-US" dirty="0">
                <a:latin typeface="Times New Roman" panose="02020603050405020304" pitchFamily="18" charset="0"/>
                <a:cs typeface="Times New Roman" panose="02020603050405020304" pitchFamily="18" charset="0"/>
              </a:rPr>
              <a:t>Making Data Driven Decisions</a:t>
            </a:r>
          </a:p>
          <a:p>
            <a:pPr>
              <a:lnSpc>
                <a:spcPct val="200000"/>
              </a:lnSpc>
            </a:pPr>
            <a:r>
              <a:rPr lang="en-US" dirty="0">
                <a:latin typeface="Times New Roman" panose="02020603050405020304" pitchFamily="18" charset="0"/>
                <a:cs typeface="Times New Roman" panose="02020603050405020304" pitchFamily="18" charset="0"/>
              </a:rPr>
              <a:t>Understanding the business</a:t>
            </a:r>
          </a:p>
          <a:p>
            <a:pPr>
              <a:lnSpc>
                <a:spcPct val="200000"/>
              </a:lnSpc>
            </a:pPr>
            <a:r>
              <a:rPr lang="en-US" dirty="0">
                <a:latin typeface="Times New Roman" panose="02020603050405020304" pitchFamily="18" charset="0"/>
                <a:cs typeface="Times New Roman" panose="02020603050405020304" pitchFamily="18" charset="0"/>
              </a:rPr>
              <a:t>Identifying the key issues</a:t>
            </a:r>
          </a:p>
          <a:p>
            <a:pPr>
              <a:lnSpc>
                <a:spcPct val="200000"/>
              </a:lnSpc>
            </a:pPr>
            <a:r>
              <a:rPr lang="en-US" dirty="0">
                <a:latin typeface="Times New Roman" panose="02020603050405020304" pitchFamily="18" charset="0"/>
                <a:cs typeface="Times New Roman" panose="02020603050405020304" pitchFamily="18" charset="0"/>
              </a:rPr>
              <a:t>Assessing business readiness </a:t>
            </a:r>
          </a:p>
          <a:p>
            <a:pPr>
              <a:lnSpc>
                <a:spcPct val="200000"/>
              </a:lnSpc>
            </a:pPr>
            <a:r>
              <a:rPr lang="en-US" dirty="0">
                <a:latin typeface="Times New Roman" panose="02020603050405020304" pitchFamily="18" charset="0"/>
                <a:cs typeface="Times New Roman" panose="02020603050405020304" pitchFamily="18" charset="0"/>
              </a:rPr>
              <a:t>Unraveling the measures of success</a:t>
            </a:r>
            <a:endParaRPr lang="en-US" dirty="0"/>
          </a:p>
        </p:txBody>
      </p:sp>
      <p:sp>
        <p:nvSpPr>
          <p:cNvPr id="4" name="TextBox 3">
            <a:extLst>
              <a:ext uri="{FF2B5EF4-FFF2-40B4-BE49-F238E27FC236}">
                <a16:creationId xmlns:a16="http://schemas.microsoft.com/office/drawing/2014/main" id="{948A65A3-084B-6AB2-8E79-D61F4ABC5F0E}"/>
              </a:ext>
            </a:extLst>
          </p:cNvPr>
          <p:cNvSpPr txBox="1"/>
          <p:nvPr/>
        </p:nvSpPr>
        <p:spPr>
          <a:xfrm>
            <a:off x="7073153" y="3147207"/>
            <a:ext cx="4634753" cy="2308324"/>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Are you giving VALUE to the company!</a:t>
            </a:r>
          </a:p>
        </p:txBody>
      </p:sp>
    </p:spTree>
    <p:extLst>
      <p:ext uri="{BB962C8B-B14F-4D97-AF65-F5344CB8AC3E}">
        <p14:creationId xmlns:p14="http://schemas.microsoft.com/office/powerpoint/2010/main" val="333868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62B11-9A20-8649-B5BB-54428A0D571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2. What is Strategic Perspective of Analytics?</a:t>
            </a:r>
          </a:p>
        </p:txBody>
      </p:sp>
      <p:sp>
        <p:nvSpPr>
          <p:cNvPr id="3" name="Content Placeholder 2">
            <a:extLst>
              <a:ext uri="{FF2B5EF4-FFF2-40B4-BE49-F238E27FC236}">
                <a16:creationId xmlns:a16="http://schemas.microsoft.com/office/drawing/2014/main" id="{40409812-AD0C-D0C1-438C-514E8DF498B9}"/>
              </a:ext>
            </a:extLst>
          </p:cNvPr>
          <p:cNvSpPr>
            <a:spLocks noGrp="1"/>
          </p:cNvSpPr>
          <p:nvPr>
            <p:ph idx="1"/>
          </p:nvPr>
        </p:nvSpPr>
        <p:spPr>
          <a:xfrm>
            <a:off x="838200" y="1825625"/>
            <a:ext cx="10515600" cy="1325563"/>
          </a:xfrm>
        </p:spPr>
        <p:txBody>
          <a:bodyPr/>
          <a:lstStyle/>
          <a:p>
            <a:pPr marL="0" indent="0">
              <a:buNone/>
            </a:pPr>
            <a:r>
              <a:rPr lang="en-US" sz="28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In God we trust. All others bring data.” —												Edward Deming</a:t>
            </a:r>
          </a:p>
          <a:p>
            <a:pPr marL="0" indent="0">
              <a:buNone/>
            </a:pPr>
            <a:endParaRPr lang="en-US" dirty="0"/>
          </a:p>
        </p:txBody>
      </p:sp>
      <p:sp>
        <p:nvSpPr>
          <p:cNvPr id="4" name="TextBox 3">
            <a:extLst>
              <a:ext uri="{FF2B5EF4-FFF2-40B4-BE49-F238E27FC236}">
                <a16:creationId xmlns:a16="http://schemas.microsoft.com/office/drawing/2014/main" id="{C5AB002C-DBD5-3A7B-48FD-234384D68036}"/>
              </a:ext>
            </a:extLst>
          </p:cNvPr>
          <p:cNvSpPr txBox="1"/>
          <p:nvPr/>
        </p:nvSpPr>
        <p:spPr>
          <a:xfrm>
            <a:off x="1027522" y="3429000"/>
            <a:ext cx="1032627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Integrating data in decision-making!   </a:t>
            </a:r>
          </a:p>
        </p:txBody>
      </p:sp>
      <p:sp>
        <p:nvSpPr>
          <p:cNvPr id="6" name="TextBox 5">
            <a:extLst>
              <a:ext uri="{FF2B5EF4-FFF2-40B4-BE49-F238E27FC236}">
                <a16:creationId xmlns:a16="http://schemas.microsoft.com/office/drawing/2014/main" id="{DB013C39-7D4A-E9D2-489D-AE0C16C31676}"/>
              </a:ext>
            </a:extLst>
          </p:cNvPr>
          <p:cNvSpPr txBox="1"/>
          <p:nvPr/>
        </p:nvSpPr>
        <p:spPr>
          <a:xfrm>
            <a:off x="7180729" y="4329953"/>
            <a:ext cx="4258236" cy="369332"/>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sym typeface="Wingdings" panose="05000000000000000000" pitchFamily="2" charset="2"/>
              </a:rPr>
              <a:t> Strategic Decision-Making</a:t>
            </a:r>
            <a:endParaRPr lang="en-US" dirty="0"/>
          </a:p>
        </p:txBody>
      </p:sp>
      <p:sp>
        <p:nvSpPr>
          <p:cNvPr id="7" name="TextBox 6">
            <a:extLst>
              <a:ext uri="{FF2B5EF4-FFF2-40B4-BE49-F238E27FC236}">
                <a16:creationId xmlns:a16="http://schemas.microsoft.com/office/drawing/2014/main" id="{8DAC86AC-E119-E192-99C5-E50827E48A7D}"/>
              </a:ext>
            </a:extLst>
          </p:cNvPr>
          <p:cNvSpPr txBox="1"/>
          <p:nvPr/>
        </p:nvSpPr>
        <p:spPr>
          <a:xfrm>
            <a:off x="1339499" y="4837159"/>
            <a:ext cx="9113348" cy="1477328"/>
          </a:xfrm>
          <a:prstGeom prst="rect">
            <a:avLst/>
          </a:prstGeom>
          <a:noFill/>
        </p:spPr>
        <p:txBody>
          <a:bodyPr wrap="square">
            <a:spAutoFit/>
          </a:bodyPr>
          <a:lstStyle/>
          <a:p>
            <a:pPr algn="just"/>
            <a:r>
              <a:rPr lang="en-US" dirty="0">
                <a:latin typeface="Times New Roman" panose="02020603050405020304" pitchFamily="18" charset="0"/>
                <a:cs typeface="Times New Roman" panose="02020603050405020304" pitchFamily="18" charset="0"/>
              </a:rPr>
              <a:t>Using the immense power and potential of HR analytics, which can provide predictive and prescriptive insights by using its knowledge and experience of the workforce demographics, skill, competency and performance profiles.  It not only helps the hiring managers to source the right talent but also identify employees who are at risk of leaving, especially the key performers, conduct TNA, conduct manpower planning and check the effectiveness of the HR activities</a:t>
            </a:r>
          </a:p>
        </p:txBody>
      </p:sp>
    </p:spTree>
    <p:extLst>
      <p:ext uri="{BB962C8B-B14F-4D97-AF65-F5344CB8AC3E}">
        <p14:creationId xmlns:p14="http://schemas.microsoft.com/office/powerpoint/2010/main" val="46630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7B05-27DB-9058-973D-70CF0046596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Paradigm Shift</a:t>
            </a:r>
            <a:endParaRPr lang="en-US" dirty="0"/>
          </a:p>
        </p:txBody>
      </p:sp>
      <p:grpSp>
        <p:nvGrpSpPr>
          <p:cNvPr id="4" name="Group 3">
            <a:extLst>
              <a:ext uri="{FF2B5EF4-FFF2-40B4-BE49-F238E27FC236}">
                <a16:creationId xmlns:a16="http://schemas.microsoft.com/office/drawing/2014/main" id="{E94AE922-9D33-485D-7F58-4D30E66C8138}"/>
              </a:ext>
            </a:extLst>
          </p:cNvPr>
          <p:cNvGrpSpPr/>
          <p:nvPr/>
        </p:nvGrpSpPr>
        <p:grpSpPr>
          <a:xfrm>
            <a:off x="1622612" y="2084293"/>
            <a:ext cx="9520516" cy="3331938"/>
            <a:chOff x="1649506" y="2424953"/>
            <a:chExt cx="9520516" cy="3331938"/>
          </a:xfrm>
        </p:grpSpPr>
        <p:sp>
          <p:nvSpPr>
            <p:cNvPr id="5" name="TextBox 4">
              <a:extLst>
                <a:ext uri="{FF2B5EF4-FFF2-40B4-BE49-F238E27FC236}">
                  <a16:creationId xmlns:a16="http://schemas.microsoft.com/office/drawing/2014/main" id="{BC372BC4-7D56-0030-8AAD-D3A014CA5C92}"/>
                </a:ext>
              </a:extLst>
            </p:cNvPr>
            <p:cNvSpPr txBox="1"/>
            <p:nvPr/>
          </p:nvSpPr>
          <p:spPr>
            <a:xfrm>
              <a:off x="1649506" y="2424953"/>
              <a:ext cx="3155576" cy="3331938"/>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FROM</a:t>
              </a:r>
            </a:p>
            <a:p>
              <a:endParaRPr lang="en-US" dirty="0">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delivery of clerical and administrative services</a:t>
              </a:r>
            </a:p>
            <a:p>
              <a:pPr marL="285750" indent="-285750">
                <a:lnSpc>
                  <a:spcPct val="20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satisfying legal requirements</a:t>
              </a:r>
            </a:p>
            <a:p>
              <a:pPr marL="285750" indent="-285750">
                <a:lnSpc>
                  <a:spcPct val="20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administrative compliance requirements</a:t>
              </a:r>
            </a:p>
          </p:txBody>
        </p:sp>
        <p:sp>
          <p:nvSpPr>
            <p:cNvPr id="6" name="TextBox 5">
              <a:extLst>
                <a:ext uri="{FF2B5EF4-FFF2-40B4-BE49-F238E27FC236}">
                  <a16:creationId xmlns:a16="http://schemas.microsoft.com/office/drawing/2014/main" id="{0614B5A4-B617-44C8-585F-F80C10F4D791}"/>
                </a:ext>
              </a:extLst>
            </p:cNvPr>
            <p:cNvSpPr txBox="1"/>
            <p:nvPr/>
          </p:nvSpPr>
          <p:spPr>
            <a:xfrm>
              <a:off x="7243481" y="3685848"/>
              <a:ext cx="3926541" cy="923330"/>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TO</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HR in Strategic Decision-making</a:t>
              </a:r>
            </a:p>
          </p:txBody>
        </p:sp>
        <p:sp>
          <p:nvSpPr>
            <p:cNvPr id="7" name="Arrow: Notched Right 6">
              <a:extLst>
                <a:ext uri="{FF2B5EF4-FFF2-40B4-BE49-F238E27FC236}">
                  <a16:creationId xmlns:a16="http://schemas.microsoft.com/office/drawing/2014/main" id="{D6090E1A-7B32-4654-5087-C7CD96A7E93B}"/>
                </a:ext>
              </a:extLst>
            </p:cNvPr>
            <p:cNvSpPr/>
            <p:nvPr/>
          </p:nvSpPr>
          <p:spPr>
            <a:xfrm>
              <a:off x="4912658" y="3829699"/>
              <a:ext cx="2223247" cy="91262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28235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39242B3D-862A-6F8B-2EB8-DB4F0063E83B}"/>
              </a:ext>
            </a:extLst>
          </p:cNvPr>
          <p:cNvPicPr>
            <a:picLocks noGrp="1" noChangeAspect="1"/>
          </p:cNvPicPr>
          <p:nvPr>
            <p:ph idx="1"/>
          </p:nvPr>
        </p:nvPicPr>
        <p:blipFill>
          <a:blip r:embed="rId2"/>
          <a:stretch>
            <a:fillRect/>
          </a:stretch>
        </p:blipFill>
        <p:spPr>
          <a:xfrm>
            <a:off x="1055965" y="547336"/>
            <a:ext cx="6942422" cy="3522640"/>
          </a:xfrm>
        </p:spPr>
      </p:pic>
      <p:sp>
        <p:nvSpPr>
          <p:cNvPr id="5" name="TextBox 4">
            <a:extLst>
              <a:ext uri="{FF2B5EF4-FFF2-40B4-BE49-F238E27FC236}">
                <a16:creationId xmlns:a16="http://schemas.microsoft.com/office/drawing/2014/main" id="{DB3A98DF-FA31-3429-247F-5B874C961EDB}"/>
              </a:ext>
            </a:extLst>
          </p:cNvPr>
          <p:cNvSpPr txBox="1"/>
          <p:nvPr/>
        </p:nvSpPr>
        <p:spPr>
          <a:xfrm>
            <a:off x="6911547" y="4717170"/>
            <a:ext cx="4455651"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From Intuition to Data Fusion</a:t>
            </a:r>
          </a:p>
        </p:txBody>
      </p:sp>
      <p:pic>
        <p:nvPicPr>
          <p:cNvPr id="2" name="Picture 1">
            <a:extLst>
              <a:ext uri="{FF2B5EF4-FFF2-40B4-BE49-F238E27FC236}">
                <a16:creationId xmlns:a16="http://schemas.microsoft.com/office/drawing/2014/main" id="{15E07C73-895C-F128-2159-D3753802439D}"/>
              </a:ext>
            </a:extLst>
          </p:cNvPr>
          <p:cNvPicPr>
            <a:picLocks noChangeAspect="1"/>
          </p:cNvPicPr>
          <p:nvPr/>
        </p:nvPicPr>
        <p:blipFill>
          <a:blip r:embed="rId3"/>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1148357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57C7-CA11-C7BE-9B39-58416ACCF8C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Overview and Introduction to HR Analytics</a:t>
            </a:r>
            <a:endParaRPr lang="en-US" dirty="0"/>
          </a:p>
        </p:txBody>
      </p:sp>
      <p:sp>
        <p:nvSpPr>
          <p:cNvPr id="4" name="Content Placeholder 2">
            <a:extLst>
              <a:ext uri="{FF2B5EF4-FFF2-40B4-BE49-F238E27FC236}">
                <a16:creationId xmlns:a16="http://schemas.microsoft.com/office/drawing/2014/main" id="{178712C6-5E96-51DC-0463-CBB795BF988A}"/>
              </a:ext>
            </a:extLst>
          </p:cNvPr>
          <p:cNvSpPr>
            <a:spLocks noGrp="1"/>
          </p:cNvSpPr>
          <p:nvPr>
            <p:ph idx="1"/>
          </p:nvPr>
        </p:nvSpPr>
        <p:spPr>
          <a:xfrm>
            <a:off x="838200" y="1825625"/>
            <a:ext cx="10515600" cy="4351338"/>
          </a:xfrm>
        </p:spPr>
        <p:txBody>
          <a:bodyPr/>
          <a:lstStyle/>
          <a:p>
            <a:r>
              <a:rPr lang="en-US" b="0" i="0" dirty="0">
                <a:solidFill>
                  <a:srgbClr val="3E4449"/>
                </a:solidFill>
                <a:effectLst/>
                <a:latin typeface="Times New Roman" panose="02020603050405020304" pitchFamily="18" charset="0"/>
                <a:cs typeface="Times New Roman" panose="02020603050405020304" pitchFamily="18" charset="0"/>
              </a:rPr>
              <a:t>HR analytics, also referred to as people analytics, workforce analytics, or talent analytics, involves gathering together, analyzing, and reporting HR data. </a:t>
            </a:r>
          </a:p>
          <a:p>
            <a:r>
              <a:rPr lang="en-US" b="0" i="0" dirty="0">
                <a:solidFill>
                  <a:srgbClr val="3E4449"/>
                </a:solidFill>
                <a:effectLst/>
                <a:latin typeface="Times New Roman" panose="02020603050405020304" pitchFamily="18" charset="0"/>
                <a:cs typeface="Times New Roman" panose="02020603050405020304" pitchFamily="18" charset="0"/>
              </a:rPr>
              <a:t>HR analytics is a data-driven approach toward Human Resources Management.</a:t>
            </a:r>
          </a:p>
          <a:p>
            <a:r>
              <a:rPr lang="en-US" dirty="0">
                <a:solidFill>
                  <a:srgbClr val="3E4449"/>
                </a:solidFill>
                <a:latin typeface="Times New Roman" panose="02020603050405020304" pitchFamily="18" charset="0"/>
                <a:cs typeface="Times New Roman" panose="02020603050405020304" pitchFamily="18" charset="0"/>
              </a:rPr>
              <a:t>From Recruitment- Attrition </a:t>
            </a:r>
          </a:p>
          <a:p>
            <a:pPr marL="457200" lvl="1" indent="0">
              <a:buNone/>
            </a:pPr>
            <a:r>
              <a:rPr lang="en-US" dirty="0">
                <a:solidFill>
                  <a:srgbClr val="3E4449"/>
                </a:solidFill>
                <a:latin typeface="Times New Roman" panose="02020603050405020304" pitchFamily="18" charset="0"/>
                <a:cs typeface="Times New Roman" panose="02020603050405020304" pitchFamily="18" charset="0"/>
              </a:rPr>
              <a:t>					Data to derive better outcomes. </a:t>
            </a:r>
            <a:endParaRPr lang="en-US"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35ED266E-27EE-728D-501D-6E5BCC57FFAD}"/>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2177027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EC4A7C5-8E09-5A34-35A4-A986CB8EA4FF}"/>
              </a:ext>
            </a:extLst>
          </p:cNvPr>
          <p:cNvGraphicFramePr>
            <a:graphicFrameLocks noGrp="1"/>
          </p:cNvGraphicFramePr>
          <p:nvPr>
            <p:ph idx="1"/>
          </p:nvPr>
        </p:nvGraphicFramePr>
        <p:xfrm>
          <a:off x="208935" y="252462"/>
          <a:ext cx="10515600" cy="6295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0225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AE51F-CFFF-0C0B-B4F6-BA986FA7B401}"/>
              </a:ext>
            </a:extLst>
          </p:cNvPr>
          <p:cNvSpPr>
            <a:spLocks noGrp="1"/>
          </p:cNvSpPr>
          <p:nvPr>
            <p:ph type="title"/>
          </p:nvPr>
        </p:nvSpPr>
        <p:spPr/>
        <p:txBody>
          <a:bodyPr/>
          <a:lstStyle/>
          <a:p>
            <a:r>
              <a:rPr lang="en-US" dirty="0" err="1">
                <a:latin typeface="Times New Roman" panose="02020603050405020304" pitchFamily="18" charset="0"/>
                <a:cs typeface="Times New Roman" panose="02020603050405020304" pitchFamily="18" charset="0"/>
              </a:rPr>
              <a:t>Inshorts</a:t>
            </a:r>
            <a:r>
              <a:rPr lang="en-US" dirty="0">
                <a:latin typeface="Times New Roman" panose="02020603050405020304" pitchFamily="18" charset="0"/>
                <a:cs typeface="Times New Roman" panose="02020603050405020304" pitchFamily="18" charset="0"/>
              </a:rPr>
              <a:t>!</a:t>
            </a:r>
          </a:p>
        </p:txBody>
      </p:sp>
      <p:graphicFrame>
        <p:nvGraphicFramePr>
          <p:cNvPr id="4" name="Content Placeholder 3">
            <a:extLst>
              <a:ext uri="{FF2B5EF4-FFF2-40B4-BE49-F238E27FC236}">
                <a16:creationId xmlns:a16="http://schemas.microsoft.com/office/drawing/2014/main" id="{DDEC98F4-A0D8-1CD7-71DD-6A0F14007127}"/>
              </a:ext>
            </a:extLst>
          </p:cNvPr>
          <p:cNvGraphicFramePr>
            <a:graphicFrameLocks/>
          </p:cNvGraphicFramePr>
          <p:nvPr>
            <p:extLst>
              <p:ext uri="{D42A27DB-BD31-4B8C-83A1-F6EECF244321}">
                <p14:modId xmlns:p14="http://schemas.microsoft.com/office/powerpoint/2010/main" val="1457093280"/>
              </p:ext>
            </p:extLst>
          </p:nvPr>
        </p:nvGraphicFramePr>
        <p:xfrm>
          <a:off x="1138518" y="1776463"/>
          <a:ext cx="9547411" cy="4256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B0EF0D5C-AB2B-109E-F763-64ADFE840B62}"/>
              </a:ext>
            </a:extLst>
          </p:cNvPr>
          <p:cNvPicPr>
            <a:picLocks noChangeAspect="1"/>
          </p:cNvPicPr>
          <p:nvPr/>
        </p:nvPicPr>
        <p:blipFill>
          <a:blip r:embed="rId7"/>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834596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9EABE-D7AE-FBF0-DE5F-B96983CA0FA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HR Analytics- Informed Decision </a:t>
            </a:r>
            <a:endParaRPr lang="en-US" dirty="0"/>
          </a:p>
        </p:txBody>
      </p:sp>
      <p:sp>
        <p:nvSpPr>
          <p:cNvPr id="3" name="Content Placeholder 2">
            <a:extLst>
              <a:ext uri="{FF2B5EF4-FFF2-40B4-BE49-F238E27FC236}">
                <a16:creationId xmlns:a16="http://schemas.microsoft.com/office/drawing/2014/main" id="{B3C82950-6471-E194-39E3-42405EC5A7E7}"/>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Quantitative and qualitative data and information management that aims to gain insight and support decision-making processes with regard to managing people in organizations (Fitz-</a:t>
            </a:r>
            <a:r>
              <a:rPr lang="en-US" dirty="0" err="1">
                <a:latin typeface="Times New Roman" panose="02020603050405020304" pitchFamily="18" charset="0"/>
                <a:cs typeface="Times New Roman" panose="02020603050405020304" pitchFamily="18" charset="0"/>
              </a:rPr>
              <a:t>enz</a:t>
            </a:r>
            <a:r>
              <a:rPr lang="en-US" dirty="0">
                <a:latin typeface="Times New Roman" panose="02020603050405020304" pitchFamily="18" charset="0"/>
                <a:cs typeface="Times New Roman" panose="02020603050405020304" pitchFamily="18" charset="0"/>
              </a:rPr>
              <a:t>, 2000; </a:t>
            </a:r>
            <a:r>
              <a:rPr lang="en-US" dirty="0" err="1">
                <a:latin typeface="Times New Roman" panose="02020603050405020304" pitchFamily="18" charset="0"/>
                <a:cs typeface="Times New Roman" panose="02020603050405020304" pitchFamily="18" charset="0"/>
              </a:rPr>
              <a:t>Handa</a:t>
            </a:r>
            <a:r>
              <a:rPr lang="en-US" dirty="0">
                <a:latin typeface="Times New Roman" panose="02020603050405020304" pitchFamily="18" charset="0"/>
                <a:cs typeface="Times New Roman" panose="02020603050405020304" pitchFamily="18" charset="0"/>
              </a:rPr>
              <a:t> and Garima, 2014; Zhao and Carlton, 2015). </a:t>
            </a:r>
          </a:p>
          <a:p>
            <a:pPr algn="just"/>
            <a:r>
              <a:rPr lang="en-US" dirty="0"/>
              <a:t>“</a:t>
            </a:r>
            <a:r>
              <a:rPr lang="en-US" sz="2800" dirty="0">
                <a:latin typeface="Times New Roman" panose="02020603050405020304" pitchFamily="18" charset="0"/>
                <a:cs typeface="Times New Roman" panose="02020603050405020304" pitchFamily="18" charset="0"/>
              </a:rPr>
              <a:t>A HR practice enabled by information technology that uses descriptive, visual and statistical analyses of data related to HR processes, human capital, organizational performance and external economic benchmarks to establish business impact and to enable data-driven decision-making” (p. 15).</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6795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B1109-9928-8EA3-842B-2D273039D06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Goals of HR Analytics</a:t>
            </a:r>
            <a:endParaRPr lang="en-US" dirty="0"/>
          </a:p>
        </p:txBody>
      </p:sp>
      <p:sp>
        <p:nvSpPr>
          <p:cNvPr id="3" name="Content Placeholder 2">
            <a:extLst>
              <a:ext uri="{FF2B5EF4-FFF2-40B4-BE49-F238E27FC236}">
                <a16:creationId xmlns:a16="http://schemas.microsoft.com/office/drawing/2014/main" id="{56C3408F-677C-95EB-BA98-EFF76D2E260B}"/>
              </a:ext>
            </a:extLst>
          </p:cNvPr>
          <p:cNvSpPr>
            <a:spLocks noGrp="1"/>
          </p:cNvSpPr>
          <p:nvPr>
            <p:ph idx="1"/>
          </p:nvPr>
        </p:nvSpPr>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To gather and maintain data for predicting short and long-term trends in the supply and demands of workers in different industries and occupations and to help global organizations make decisions relating to optimal acquisition, development and retention of their human capital” (Kapoor and </a:t>
            </a:r>
            <a:r>
              <a:rPr lang="en-US" dirty="0" err="1">
                <a:latin typeface="Times New Roman" panose="02020603050405020304" pitchFamily="18" charset="0"/>
                <a:cs typeface="Times New Roman" panose="02020603050405020304" pitchFamily="18" charset="0"/>
              </a:rPr>
              <a:t>Sherif</a:t>
            </a:r>
            <a:r>
              <a:rPr lang="en-US" dirty="0">
                <a:latin typeface="Times New Roman" panose="02020603050405020304" pitchFamily="18" charset="0"/>
                <a:cs typeface="Times New Roman" panose="02020603050405020304" pitchFamily="18" charset="0"/>
              </a:rPr>
              <a:t>, 2012, p. 1627). </a:t>
            </a:r>
          </a:p>
          <a:p>
            <a:pPr algn="just"/>
            <a:r>
              <a:rPr lang="en-US" dirty="0">
                <a:latin typeface="Times New Roman" panose="02020603050405020304" pitchFamily="18" charset="0"/>
                <a:cs typeface="Times New Roman" panose="02020603050405020304" pitchFamily="18" charset="0"/>
              </a:rPr>
              <a:t>To provide an organization with insights for effectively managing employees in order to achieve business goals quickly and efficiently” (Davenport et al., 2010; </a:t>
            </a:r>
            <a:r>
              <a:rPr lang="en-US" dirty="0" err="1">
                <a:latin typeface="Times New Roman" panose="02020603050405020304" pitchFamily="18" charset="0"/>
                <a:cs typeface="Times New Roman" panose="02020603050405020304" pitchFamily="18" charset="0"/>
              </a:rPr>
              <a:t>Hota</a:t>
            </a:r>
            <a:r>
              <a:rPr lang="en-US" dirty="0">
                <a:latin typeface="Times New Roman" panose="02020603050405020304" pitchFamily="18" charset="0"/>
                <a:cs typeface="Times New Roman" panose="02020603050405020304" pitchFamily="18" charset="0"/>
              </a:rPr>
              <a:t> and Ghosh, 2013, p. 169). </a:t>
            </a:r>
          </a:p>
          <a:p>
            <a:pPr algn="just"/>
            <a:r>
              <a:rPr lang="en-US" dirty="0">
                <a:latin typeface="Times New Roman" panose="02020603050405020304" pitchFamily="18" charset="0"/>
                <a:cs typeface="Times New Roman" panose="02020603050405020304" pitchFamily="18" charset="0"/>
              </a:rPr>
              <a:t>To positively influence the successful execution of an organization’s strategy (Heuvel and </a:t>
            </a:r>
            <a:r>
              <a:rPr lang="en-US" dirty="0" err="1">
                <a:latin typeface="Times New Roman" panose="02020603050405020304" pitchFamily="18" charset="0"/>
                <a:cs typeface="Times New Roman" panose="02020603050405020304" pitchFamily="18" charset="0"/>
              </a:rPr>
              <a:t>Bondarouk</a:t>
            </a:r>
            <a:r>
              <a:rPr lang="en-US" dirty="0">
                <a:latin typeface="Times New Roman" panose="02020603050405020304" pitchFamily="18" charset="0"/>
                <a:cs typeface="Times New Roman" panose="02020603050405020304" pitchFamily="18" charset="0"/>
              </a:rPr>
              <a:t>, 2016; </a:t>
            </a:r>
            <a:r>
              <a:rPr lang="en-US" dirty="0" err="1">
                <a:latin typeface="Times New Roman" panose="02020603050405020304" pitchFamily="18" charset="0"/>
                <a:cs typeface="Times New Roman" panose="02020603050405020304" pitchFamily="18" charset="0"/>
              </a:rPr>
              <a:t>Huselid</a:t>
            </a:r>
            <a:r>
              <a:rPr lang="en-US" dirty="0">
                <a:latin typeface="Times New Roman" panose="02020603050405020304" pitchFamily="18" charset="0"/>
                <a:cs typeface="Times New Roman" panose="02020603050405020304" pitchFamily="18" charset="0"/>
              </a:rPr>
              <a:t>, 2015; Kapoor and </a:t>
            </a:r>
            <a:r>
              <a:rPr lang="en-US" dirty="0" err="1">
                <a:latin typeface="Times New Roman" panose="02020603050405020304" pitchFamily="18" charset="0"/>
                <a:cs typeface="Times New Roman" panose="02020603050405020304" pitchFamily="18" charset="0"/>
              </a:rPr>
              <a:t>Sherif</a:t>
            </a:r>
            <a:r>
              <a:rPr lang="en-US" dirty="0">
                <a:latin typeface="Times New Roman" panose="02020603050405020304" pitchFamily="18" charset="0"/>
                <a:cs typeface="Times New Roman" panose="02020603050405020304" pitchFamily="18" charset="0"/>
              </a:rPr>
              <a:t>, 2012; Levenson, 2005; Levenson, 2011; Zang and Ye, 2015).</a:t>
            </a:r>
          </a:p>
          <a:p>
            <a:endParaRPr lang="en-US" dirty="0"/>
          </a:p>
        </p:txBody>
      </p:sp>
    </p:spTree>
    <p:extLst>
      <p:ext uri="{BB962C8B-B14F-4D97-AF65-F5344CB8AC3E}">
        <p14:creationId xmlns:p14="http://schemas.microsoft.com/office/powerpoint/2010/main" val="2155360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9AF6-E824-0987-1336-884BB22E32F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Data Points for HR Problems!-General</a:t>
            </a:r>
            <a:endParaRPr lang="en-US" dirty="0"/>
          </a:p>
        </p:txBody>
      </p:sp>
      <p:sp>
        <p:nvSpPr>
          <p:cNvPr id="3" name="Content Placeholder 2">
            <a:extLst>
              <a:ext uri="{FF2B5EF4-FFF2-40B4-BE49-F238E27FC236}">
                <a16:creationId xmlns:a16="http://schemas.microsoft.com/office/drawing/2014/main" id="{AE4DA999-20CE-A264-C15D-58B4FEFC3BCF}"/>
              </a:ext>
            </a:extLst>
          </p:cNvPr>
          <p:cNvSpPr>
            <a:spLocks noGrp="1"/>
          </p:cNvSpPr>
          <p:nvPr>
            <p:ph idx="1"/>
          </p:nvPr>
        </p:nvSpPr>
        <p:spPr>
          <a:xfrm>
            <a:off x="838200" y="1825625"/>
            <a:ext cx="10515600" cy="4736540"/>
          </a:xfrm>
        </p:spPr>
        <p:txBody>
          <a:bodyPr numCol="2">
            <a:normAutofit/>
          </a:bodyPr>
          <a:lstStyle/>
          <a:p>
            <a:r>
              <a:rPr lang="en-US" dirty="0">
                <a:latin typeface="Times New Roman" panose="02020603050405020304" pitchFamily="18" charset="0"/>
                <a:cs typeface="Times New Roman" panose="02020603050405020304" pitchFamily="18" charset="0"/>
              </a:rPr>
              <a:t>Absenteeism</a:t>
            </a:r>
          </a:p>
          <a:p>
            <a:r>
              <a:rPr lang="en-US" dirty="0">
                <a:latin typeface="Times New Roman" panose="02020603050405020304" pitchFamily="18" charset="0"/>
                <a:cs typeface="Times New Roman" panose="02020603050405020304" pitchFamily="18" charset="0"/>
              </a:rPr>
              <a:t>Disciplinary procedure</a:t>
            </a:r>
          </a:p>
          <a:p>
            <a:r>
              <a:rPr lang="en-US" dirty="0">
                <a:latin typeface="Times New Roman" panose="02020603050405020304" pitchFamily="18" charset="0"/>
                <a:cs typeface="Times New Roman" panose="02020603050405020304" pitchFamily="18" charset="0"/>
              </a:rPr>
              <a:t>Grievance procedure</a:t>
            </a:r>
          </a:p>
          <a:p>
            <a:r>
              <a:rPr lang="en-US" dirty="0">
                <a:latin typeface="Times New Roman" panose="02020603050405020304" pitchFamily="18" charset="0"/>
                <a:cs typeface="Times New Roman" panose="02020603050405020304" pitchFamily="18" charset="0"/>
              </a:rPr>
              <a:t>Authority and accountability</a:t>
            </a:r>
          </a:p>
          <a:p>
            <a:r>
              <a:rPr lang="en-US" dirty="0">
                <a:latin typeface="Times New Roman" panose="02020603050405020304" pitchFamily="18" charset="0"/>
                <a:cs typeface="Times New Roman" panose="02020603050405020304" pitchFamily="18" charset="0"/>
              </a:rPr>
              <a:t>Functions</a:t>
            </a:r>
          </a:p>
          <a:p>
            <a:r>
              <a:rPr lang="en-US" dirty="0">
                <a:latin typeface="Times New Roman" panose="02020603050405020304" pitchFamily="18" charset="0"/>
                <a:cs typeface="Times New Roman" panose="02020603050405020304" pitchFamily="18" charset="0"/>
              </a:rPr>
              <a:t>Teams</a:t>
            </a:r>
          </a:p>
          <a:p>
            <a:r>
              <a:rPr lang="en-US" dirty="0">
                <a:latin typeface="Times New Roman" panose="02020603050405020304" pitchFamily="18" charset="0"/>
                <a:cs typeface="Times New Roman" panose="02020603050405020304" pitchFamily="18" charset="0"/>
              </a:rPr>
              <a:t>Workplace cultures (OCTAPACE)</a:t>
            </a:r>
          </a:p>
          <a:p>
            <a:r>
              <a:rPr lang="en-US" dirty="0">
                <a:latin typeface="Times New Roman" panose="02020603050405020304" pitchFamily="18" charset="0"/>
                <a:cs typeface="Times New Roman" panose="02020603050405020304" pitchFamily="18" charset="0"/>
              </a:rPr>
              <a:t>Compensation, Incentives</a:t>
            </a:r>
          </a:p>
          <a:p>
            <a:r>
              <a:rPr lang="en-US" dirty="0">
                <a:latin typeface="Times New Roman" panose="02020603050405020304" pitchFamily="18" charset="0"/>
                <a:cs typeface="Times New Roman" panose="02020603050405020304" pitchFamily="18" charset="0"/>
              </a:rPr>
              <a:t>Contracts of employment</a:t>
            </a:r>
          </a:p>
          <a:p>
            <a:r>
              <a:rPr lang="en-US" dirty="0">
                <a:latin typeface="Times New Roman" panose="02020603050405020304" pitchFamily="18" charset="0"/>
                <a:cs typeface="Times New Roman" panose="02020603050405020304" pitchFamily="18" charset="0"/>
              </a:rPr>
              <a:t>Job descriptions</a:t>
            </a:r>
          </a:p>
          <a:p>
            <a:r>
              <a:rPr lang="en-US" dirty="0">
                <a:latin typeface="Times New Roman" panose="02020603050405020304" pitchFamily="18" charset="0"/>
                <a:cs typeface="Times New Roman" panose="02020603050405020304" pitchFamily="18" charset="0"/>
              </a:rPr>
              <a:t>Health and Safety at workplaces</a:t>
            </a:r>
          </a:p>
          <a:p>
            <a:r>
              <a:rPr lang="en-US" dirty="0">
                <a:latin typeface="Times New Roman" panose="02020603050405020304" pitchFamily="18" charset="0"/>
                <a:cs typeface="Times New Roman" panose="02020603050405020304" pitchFamily="18" charset="0"/>
              </a:rPr>
              <a:t>Retention</a:t>
            </a:r>
          </a:p>
          <a:p>
            <a:r>
              <a:rPr lang="en-US" dirty="0">
                <a:latin typeface="Times New Roman" panose="02020603050405020304" pitchFamily="18" charset="0"/>
                <a:cs typeface="Times New Roman" panose="02020603050405020304" pitchFamily="18" charset="0"/>
              </a:rPr>
              <a:t>Recruitment</a:t>
            </a:r>
          </a:p>
          <a:p>
            <a:r>
              <a:rPr lang="en-US" dirty="0">
                <a:latin typeface="Times New Roman" panose="02020603050405020304" pitchFamily="18" charset="0"/>
                <a:cs typeface="Times New Roman" panose="02020603050405020304" pitchFamily="18" charset="0"/>
              </a:rPr>
              <a:t>Turnover</a:t>
            </a:r>
          </a:p>
          <a:p>
            <a:pPr marL="0" indent="0">
              <a:buNone/>
            </a:pPr>
            <a:endParaRPr lang="en-US" dirty="0"/>
          </a:p>
        </p:txBody>
      </p:sp>
      <p:pic>
        <p:nvPicPr>
          <p:cNvPr id="4" name="Picture 3">
            <a:extLst>
              <a:ext uri="{FF2B5EF4-FFF2-40B4-BE49-F238E27FC236}">
                <a16:creationId xmlns:a16="http://schemas.microsoft.com/office/drawing/2014/main" id="{9F41B6F7-D8C2-BD04-1EFE-380DADBEA8BB}"/>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742089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F9400-D18E-5CA1-6007-2ACB85A70DDA}"/>
              </a:ext>
            </a:extLst>
          </p:cNvPr>
          <p:cNvSpPr>
            <a:spLocks noGrp="1"/>
          </p:cNvSpPr>
          <p:nvPr>
            <p:ph type="title"/>
          </p:nvPr>
        </p:nvSpPr>
        <p:spPr>
          <a:xfrm>
            <a:off x="1035424" y="2301501"/>
            <a:ext cx="10515600" cy="1325563"/>
          </a:xfrm>
        </p:spPr>
        <p:txBody>
          <a:bodyPr/>
          <a:lstStyle/>
          <a:p>
            <a:r>
              <a:rPr lang="en-US" dirty="0">
                <a:latin typeface="Times New Roman" panose="02020603050405020304" pitchFamily="18" charset="0"/>
                <a:cs typeface="Times New Roman" panose="02020603050405020304" pitchFamily="18" charset="0"/>
              </a:rPr>
              <a:t>What happens when you go to a doctor?</a:t>
            </a:r>
          </a:p>
        </p:txBody>
      </p:sp>
      <p:pic>
        <p:nvPicPr>
          <p:cNvPr id="3" name="Picture 2">
            <a:extLst>
              <a:ext uri="{FF2B5EF4-FFF2-40B4-BE49-F238E27FC236}">
                <a16:creationId xmlns:a16="http://schemas.microsoft.com/office/drawing/2014/main" id="{5E637C46-A053-A533-9E6F-38C1D846C71C}"/>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2523996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CF256-AE0B-528F-D0E9-39F7E205FA30}"/>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Types of HR Analytics</a:t>
            </a:r>
            <a:endParaRPr lang="en-US" dirty="0"/>
          </a:p>
        </p:txBody>
      </p:sp>
      <p:graphicFrame>
        <p:nvGraphicFramePr>
          <p:cNvPr id="5" name="Content Placeholder 4">
            <a:extLst>
              <a:ext uri="{FF2B5EF4-FFF2-40B4-BE49-F238E27FC236}">
                <a16:creationId xmlns:a16="http://schemas.microsoft.com/office/drawing/2014/main" id="{E21F464A-A4DF-BEEE-A9CD-DBAA2197EED2}"/>
              </a:ext>
            </a:extLst>
          </p:cNvPr>
          <p:cNvGraphicFramePr>
            <a:graphicFrameLocks noGrp="1"/>
          </p:cNvGraphicFramePr>
          <p:nvPr>
            <p:ph idx="1"/>
            <p:extLst>
              <p:ext uri="{D42A27DB-BD31-4B8C-83A1-F6EECF244321}">
                <p14:modId xmlns:p14="http://schemas.microsoft.com/office/powerpoint/2010/main" val="12717190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A44614BE-5DDE-A96F-6CEB-B4DC8AA8B196}"/>
              </a:ext>
            </a:extLst>
          </p:cNvPr>
          <p:cNvPicPr>
            <a:picLocks noChangeAspect="1"/>
          </p:cNvPicPr>
          <p:nvPr/>
        </p:nvPicPr>
        <p:blipFill>
          <a:blip r:embed="rId7"/>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4198115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EB5E-CB66-F05E-F993-698F3C68041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Descriptive analytics</a:t>
            </a:r>
          </a:p>
        </p:txBody>
      </p:sp>
      <p:sp>
        <p:nvSpPr>
          <p:cNvPr id="3" name="Content Placeholder 2">
            <a:extLst>
              <a:ext uri="{FF2B5EF4-FFF2-40B4-BE49-F238E27FC236}">
                <a16:creationId xmlns:a16="http://schemas.microsoft.com/office/drawing/2014/main" id="{BC00C79D-4A82-3EC1-52A7-56B1FDEFDCC0}"/>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Frequently used</a:t>
            </a:r>
          </a:p>
          <a:p>
            <a:pPr algn="just"/>
            <a:r>
              <a:rPr lang="en-US" i="0" dirty="0">
                <a:solidFill>
                  <a:srgbClr val="2D3748"/>
                </a:solidFill>
                <a:effectLst/>
                <a:latin typeface="Times New Roman" panose="02020603050405020304" pitchFamily="18" charset="0"/>
                <a:cs typeface="Times New Roman" panose="02020603050405020304" pitchFamily="18" charset="0"/>
              </a:rPr>
              <a:t>Historical data and summarizing it into something that is understandable. </a:t>
            </a:r>
          </a:p>
          <a:p>
            <a:pPr algn="just"/>
            <a:r>
              <a:rPr lang="en-US" i="0" dirty="0">
                <a:solidFill>
                  <a:srgbClr val="2D3748"/>
                </a:solidFill>
                <a:effectLst/>
                <a:latin typeface="Times New Roman" panose="02020603050405020304" pitchFamily="18" charset="0"/>
                <a:cs typeface="Times New Roman" panose="02020603050405020304" pitchFamily="18" charset="0"/>
              </a:rPr>
              <a:t>For example, a headcount report of all employees within the organization is a form of descriptive analytics. More sophisticated metrics like turnover rates or time-to-fill would be descriptive as well.</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A099511-D146-4E05-C63C-85F123248754}"/>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3146995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CB326-447D-0F98-B41C-A8A504E816E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Diagnostics analytics</a:t>
            </a:r>
          </a:p>
        </p:txBody>
      </p:sp>
      <p:sp>
        <p:nvSpPr>
          <p:cNvPr id="3" name="Content Placeholder 2">
            <a:extLst>
              <a:ext uri="{FF2B5EF4-FFF2-40B4-BE49-F238E27FC236}">
                <a16:creationId xmlns:a16="http://schemas.microsoft.com/office/drawing/2014/main" id="{106E532B-7154-5C77-1D4F-6D449CB686A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Why Certain things happened? </a:t>
            </a:r>
          </a:p>
          <a:p>
            <a:r>
              <a:rPr lang="en-US" dirty="0">
                <a:latin typeface="Times New Roman" panose="02020603050405020304" pitchFamily="18" charset="0"/>
                <a:cs typeface="Times New Roman" panose="02020603050405020304" pitchFamily="18" charset="0"/>
              </a:rPr>
              <a:t>When there is a single root cause of the problem then diagnostics analysis can be quick and simple. </a:t>
            </a:r>
          </a:p>
          <a:p>
            <a:r>
              <a:rPr lang="en-US" dirty="0">
                <a:latin typeface="Times New Roman" panose="02020603050405020304" pitchFamily="18" charset="0"/>
                <a:cs typeface="Times New Roman" panose="02020603050405020304" pitchFamily="18" charset="0"/>
              </a:rPr>
              <a:t>It involves multiple steps to probe a business question or an issue. This analysis is performed as a sequence of questions that the management would like to know about an event or an anomaly.</a:t>
            </a:r>
            <a:endParaRPr lang="en-US" dirty="0"/>
          </a:p>
        </p:txBody>
      </p:sp>
      <p:pic>
        <p:nvPicPr>
          <p:cNvPr id="4" name="Picture 3">
            <a:extLst>
              <a:ext uri="{FF2B5EF4-FFF2-40B4-BE49-F238E27FC236}">
                <a16:creationId xmlns:a16="http://schemas.microsoft.com/office/drawing/2014/main" id="{3234C7E7-2AFD-85D6-74CE-EB272E3BF65C}"/>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2864533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0895-15D9-864C-2969-E73E79D1959A}"/>
              </a:ext>
            </a:extLst>
          </p:cNvPr>
          <p:cNvSpPr>
            <a:spLocks noGrp="1"/>
          </p:cNvSpPr>
          <p:nvPr>
            <p:ph type="title"/>
          </p:nvPr>
        </p:nvSpPr>
        <p:spPr/>
        <p:txBody>
          <a:bodyPr/>
          <a:lstStyle/>
          <a:p>
            <a:r>
              <a:rPr lang="en-US" sz="4400" i="0" dirty="0">
                <a:solidFill>
                  <a:srgbClr val="2D3748"/>
                </a:solidFill>
                <a:effectLst/>
                <a:latin typeface="Times New Roman" panose="02020603050405020304" pitchFamily="18" charset="0"/>
                <a:cs typeface="Times New Roman" panose="02020603050405020304" pitchFamily="18" charset="0"/>
              </a:rPr>
              <a:t>Predictive Analytics</a:t>
            </a:r>
            <a:endParaRPr lang="en-US" dirty="0"/>
          </a:p>
        </p:txBody>
      </p:sp>
      <p:sp>
        <p:nvSpPr>
          <p:cNvPr id="3" name="Content Placeholder 2">
            <a:extLst>
              <a:ext uri="{FF2B5EF4-FFF2-40B4-BE49-F238E27FC236}">
                <a16:creationId xmlns:a16="http://schemas.microsoft.com/office/drawing/2014/main" id="{0F99334F-0B6A-76AB-2E00-D825D9A822D5}"/>
              </a:ext>
            </a:extLst>
          </p:cNvPr>
          <p:cNvSpPr>
            <a:spLocks noGrp="1"/>
          </p:cNvSpPr>
          <p:nvPr>
            <p:ph idx="1"/>
          </p:nvPr>
        </p:nvSpPr>
        <p:spPr>
          <a:xfrm>
            <a:off x="838200" y="1825625"/>
            <a:ext cx="9267334" cy="4351338"/>
          </a:xfrm>
        </p:spPr>
        <p:txBody>
          <a:bodyPr>
            <a:normAutofit fontScale="92500" lnSpcReduction="20000"/>
          </a:bodyPr>
          <a:lstStyle/>
          <a:p>
            <a:r>
              <a:rPr lang="en-US" sz="2800" b="0" i="0" dirty="0">
                <a:solidFill>
                  <a:srgbClr val="000000"/>
                </a:solidFill>
                <a:effectLst/>
                <a:latin typeface="Times New Roman" panose="02020603050405020304" pitchFamily="18" charset="0"/>
                <a:cs typeface="Times New Roman" panose="02020603050405020304" pitchFamily="18" charset="0"/>
              </a:rPr>
              <a:t>Where descriptive analytics look backward, predictive analytics work to look ahead. </a:t>
            </a:r>
          </a:p>
          <a:p>
            <a:r>
              <a:rPr lang="en-US" sz="2800" b="0" i="0" dirty="0">
                <a:solidFill>
                  <a:srgbClr val="000000"/>
                </a:solidFill>
                <a:effectLst/>
                <a:latin typeface="Times New Roman" panose="02020603050405020304" pitchFamily="18" charset="0"/>
                <a:cs typeface="Times New Roman" panose="02020603050405020304" pitchFamily="18" charset="0"/>
              </a:rPr>
              <a:t>Statistical models and forecasts are used to answer the question of what could happen. </a:t>
            </a:r>
          </a:p>
          <a:p>
            <a:r>
              <a:rPr lang="en-US" sz="2800" b="0" i="0" dirty="0">
                <a:solidFill>
                  <a:srgbClr val="000000"/>
                </a:solidFill>
                <a:effectLst/>
                <a:latin typeface="Times New Roman" panose="02020603050405020304" pitchFamily="18" charset="0"/>
                <a:cs typeface="Times New Roman" panose="02020603050405020304" pitchFamily="18" charset="0"/>
              </a:rPr>
              <a:t>Models are built on patterns that were found within the descriptive analytics. </a:t>
            </a:r>
          </a:p>
          <a:p>
            <a:r>
              <a:rPr lang="en-US" sz="2800" b="0" i="0" dirty="0">
                <a:solidFill>
                  <a:srgbClr val="000000"/>
                </a:solidFill>
                <a:effectLst/>
                <a:latin typeface="Times New Roman" panose="02020603050405020304" pitchFamily="18" charset="0"/>
                <a:cs typeface="Times New Roman" panose="02020603050405020304" pitchFamily="18" charset="0"/>
              </a:rPr>
              <a:t>The goal is to proactively find the needs of the organization. </a:t>
            </a:r>
          </a:p>
          <a:p>
            <a:r>
              <a:rPr lang="en-US" sz="2800" b="0" i="0" dirty="0">
                <a:solidFill>
                  <a:srgbClr val="000000"/>
                </a:solidFill>
                <a:effectLst/>
                <a:latin typeface="Times New Roman" panose="02020603050405020304" pitchFamily="18" charset="0"/>
                <a:cs typeface="Times New Roman" panose="02020603050405020304" pitchFamily="18" charset="0"/>
              </a:rPr>
              <a:t>Predictive analytics can help talent acquisition teams determine if someone will be a good cultural fit for the organization before they’re hired. </a:t>
            </a:r>
          </a:p>
          <a:p>
            <a:r>
              <a:rPr lang="en-US" sz="2800" b="0" i="0" dirty="0">
                <a:solidFill>
                  <a:srgbClr val="000000"/>
                </a:solidFill>
                <a:effectLst/>
                <a:latin typeface="Times New Roman" panose="02020603050405020304" pitchFamily="18" charset="0"/>
                <a:cs typeface="Times New Roman" panose="02020603050405020304" pitchFamily="18" charset="0"/>
              </a:rPr>
              <a:t>It could even provide estimations on how long the person will </a:t>
            </a:r>
            <a:r>
              <a:rPr lang="en-US" sz="2800" dirty="0">
                <a:latin typeface="Times New Roman" panose="02020603050405020304" pitchFamily="18" charset="0"/>
                <a:cs typeface="Times New Roman" panose="02020603050405020304" pitchFamily="18" charset="0"/>
              </a:rPr>
              <a:t>stay with the company.</a:t>
            </a:r>
          </a:p>
          <a:p>
            <a:endParaRPr lang="en-US" dirty="0"/>
          </a:p>
        </p:txBody>
      </p:sp>
      <p:pic>
        <p:nvPicPr>
          <p:cNvPr id="4" name="Picture 3">
            <a:extLst>
              <a:ext uri="{FF2B5EF4-FFF2-40B4-BE49-F238E27FC236}">
                <a16:creationId xmlns:a16="http://schemas.microsoft.com/office/drawing/2014/main" id="{10BC1102-F26E-C14C-667F-1F4B8E214C1E}"/>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2947656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83438-8B88-0C36-3113-1AEDEEFA6494}"/>
              </a:ext>
            </a:extLst>
          </p:cNvPr>
          <p:cNvSpPr>
            <a:spLocks noGrp="1"/>
          </p:cNvSpPr>
          <p:nvPr>
            <p:ph type="title"/>
          </p:nvPr>
        </p:nvSpPr>
        <p:spPr/>
        <p:txBody>
          <a:bodyPr/>
          <a:lstStyle/>
          <a:p>
            <a:r>
              <a:rPr lang="en-US" i="0" dirty="0">
                <a:solidFill>
                  <a:srgbClr val="2D3748"/>
                </a:solidFill>
                <a:effectLst/>
                <a:latin typeface="Times New Roman" panose="02020603050405020304" pitchFamily="18" charset="0"/>
                <a:cs typeface="Times New Roman" panose="02020603050405020304" pitchFamily="18" charset="0"/>
              </a:rPr>
              <a:t>Prescriptive Analytics</a:t>
            </a:r>
            <a:endParaRPr lang="en-US" dirty="0"/>
          </a:p>
        </p:txBody>
      </p:sp>
      <p:sp>
        <p:nvSpPr>
          <p:cNvPr id="3" name="Content Placeholder 2">
            <a:extLst>
              <a:ext uri="{FF2B5EF4-FFF2-40B4-BE49-F238E27FC236}">
                <a16:creationId xmlns:a16="http://schemas.microsoft.com/office/drawing/2014/main" id="{1B4D7775-9662-DF44-2367-DF325D4E4A9E}"/>
              </a:ext>
            </a:extLst>
          </p:cNvPr>
          <p:cNvSpPr>
            <a:spLocks noGrp="1"/>
          </p:cNvSpPr>
          <p:nvPr>
            <p:ph idx="1"/>
          </p:nvPr>
        </p:nvSpPr>
        <p:spPr>
          <a:xfrm>
            <a:off x="838200" y="1825625"/>
            <a:ext cx="9516573" cy="4351338"/>
          </a:xfrm>
        </p:spPr>
        <p:txBody>
          <a:bodyPr>
            <a:normAutofit fontScale="92500" lnSpcReduction="20000"/>
          </a:bodyPr>
          <a:lstStyle/>
          <a:p>
            <a:r>
              <a:rPr lang="en-US" i="0" dirty="0">
                <a:solidFill>
                  <a:srgbClr val="2D3748"/>
                </a:solidFill>
                <a:effectLst/>
                <a:latin typeface="Times New Roman" panose="02020603050405020304" pitchFamily="18" charset="0"/>
                <a:cs typeface="Times New Roman" panose="02020603050405020304" pitchFamily="18" charset="0"/>
              </a:rPr>
              <a:t>Once the future is predicted, the next question is what can we do about it. </a:t>
            </a:r>
          </a:p>
          <a:p>
            <a:r>
              <a:rPr lang="en-US" i="0" dirty="0">
                <a:solidFill>
                  <a:srgbClr val="2D3748"/>
                </a:solidFill>
                <a:effectLst/>
                <a:latin typeface="Times New Roman" panose="02020603050405020304" pitchFamily="18" charset="0"/>
                <a:cs typeface="Times New Roman" panose="02020603050405020304" pitchFamily="18" charset="0"/>
              </a:rPr>
              <a:t>Prescriptive analytics provides recommendations on what to do based on predictions and what has occurred in the past. </a:t>
            </a:r>
          </a:p>
          <a:p>
            <a:r>
              <a:rPr lang="en-US" i="0" dirty="0">
                <a:solidFill>
                  <a:srgbClr val="2D3748"/>
                </a:solidFill>
                <a:effectLst/>
                <a:latin typeface="Times New Roman" panose="02020603050405020304" pitchFamily="18" charset="0"/>
                <a:cs typeface="Times New Roman" panose="02020603050405020304" pitchFamily="18" charset="0"/>
              </a:rPr>
              <a:t>This analytical approach can be highly beneficial for organizations with peak or busy seasons. </a:t>
            </a:r>
          </a:p>
          <a:p>
            <a:r>
              <a:rPr lang="en-US" i="0" dirty="0">
                <a:solidFill>
                  <a:srgbClr val="2D3748"/>
                </a:solidFill>
                <a:effectLst/>
                <a:latin typeface="Times New Roman" panose="02020603050405020304" pitchFamily="18" charset="0"/>
                <a:cs typeface="Times New Roman" panose="02020603050405020304" pitchFamily="18" charset="0"/>
              </a:rPr>
              <a:t>A retailer will want to know how many people to staff during the holidays. Or a park might need to know how many to staff during the summer months. </a:t>
            </a:r>
          </a:p>
          <a:p>
            <a:r>
              <a:rPr lang="en-US" i="0" dirty="0">
                <a:solidFill>
                  <a:srgbClr val="2D3748"/>
                </a:solidFill>
                <a:effectLst/>
                <a:latin typeface="Times New Roman" panose="02020603050405020304" pitchFamily="18" charset="0"/>
                <a:cs typeface="Times New Roman" panose="02020603050405020304" pitchFamily="18" charset="0"/>
              </a:rPr>
              <a:t>Prescriptive analytics could even help determine how to properly onboard a new hire, based on their skills and strengths, and across the employee life cycle.</a:t>
            </a:r>
          </a:p>
          <a:p>
            <a:endParaRPr lang="en-US" dirty="0"/>
          </a:p>
        </p:txBody>
      </p:sp>
      <p:pic>
        <p:nvPicPr>
          <p:cNvPr id="4" name="Picture 3">
            <a:extLst>
              <a:ext uri="{FF2B5EF4-FFF2-40B4-BE49-F238E27FC236}">
                <a16:creationId xmlns:a16="http://schemas.microsoft.com/office/drawing/2014/main" id="{728D61D6-A83D-8AAB-3E13-325FD5AC207C}"/>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3189204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EEA69-8977-1FD8-BD33-9190B63D896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Evolution of HR Analytics</a:t>
            </a:r>
          </a:p>
        </p:txBody>
      </p:sp>
      <p:pic>
        <p:nvPicPr>
          <p:cNvPr id="5" name="Picture 4">
            <a:extLst>
              <a:ext uri="{FF2B5EF4-FFF2-40B4-BE49-F238E27FC236}">
                <a16:creationId xmlns:a16="http://schemas.microsoft.com/office/drawing/2014/main" id="{0D96144E-89E9-F8AE-B728-E027F5DD9350}"/>
              </a:ext>
            </a:extLst>
          </p:cNvPr>
          <p:cNvPicPr>
            <a:picLocks noChangeAspect="1"/>
          </p:cNvPicPr>
          <p:nvPr/>
        </p:nvPicPr>
        <p:blipFill>
          <a:blip r:embed="rId2"/>
          <a:stretch>
            <a:fillRect/>
          </a:stretch>
        </p:blipFill>
        <p:spPr>
          <a:xfrm>
            <a:off x="707010" y="1962023"/>
            <a:ext cx="10646790" cy="4127692"/>
          </a:xfrm>
          <a:prstGeom prst="rect">
            <a:avLst/>
          </a:prstGeom>
        </p:spPr>
      </p:pic>
      <p:pic>
        <p:nvPicPr>
          <p:cNvPr id="3" name="Picture 2">
            <a:extLst>
              <a:ext uri="{FF2B5EF4-FFF2-40B4-BE49-F238E27FC236}">
                <a16:creationId xmlns:a16="http://schemas.microsoft.com/office/drawing/2014/main" id="{54F851EF-6A3E-304F-4A4A-A26D441E258D}"/>
              </a:ext>
            </a:extLst>
          </p:cNvPr>
          <p:cNvPicPr>
            <a:picLocks noChangeAspect="1"/>
          </p:cNvPicPr>
          <p:nvPr/>
        </p:nvPicPr>
        <p:blipFill>
          <a:blip r:embed="rId3"/>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56161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BCAD-0C39-5CAF-F5CD-17EDB6F5744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Application… </a:t>
            </a:r>
          </a:p>
        </p:txBody>
      </p:sp>
      <p:sp>
        <p:nvSpPr>
          <p:cNvPr id="3" name="Content Placeholder 2">
            <a:extLst>
              <a:ext uri="{FF2B5EF4-FFF2-40B4-BE49-F238E27FC236}">
                <a16:creationId xmlns:a16="http://schemas.microsoft.com/office/drawing/2014/main" id="{E7DA01F1-CD76-E827-1C51-FA3A71E4B10B}"/>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Human resources metrics report employee churn rate (what happened? i.e., descriptive analytics) and describe why employees leave (Why did this happen? i.e., diagnostic analytics) by using exit surveys or termination reason c HR managers to predict which employees are most likely to leave the company (What might happen? i.e., predictive analytics) and then provide data-driven insights to implement the action plan and prevent talent loss (i.e., prescriptive analytics). </a:t>
            </a:r>
          </a:p>
        </p:txBody>
      </p:sp>
      <p:pic>
        <p:nvPicPr>
          <p:cNvPr id="4" name="Picture 3">
            <a:extLst>
              <a:ext uri="{FF2B5EF4-FFF2-40B4-BE49-F238E27FC236}">
                <a16:creationId xmlns:a16="http://schemas.microsoft.com/office/drawing/2014/main" id="{ACCF80D8-A4AD-26CC-313F-825DBA16F4C5}"/>
              </a:ext>
            </a:extLst>
          </p:cNvPr>
          <p:cNvPicPr>
            <a:picLocks noChangeAspect="1"/>
          </p:cNvPicPr>
          <p:nvPr/>
        </p:nvPicPr>
        <p:blipFill>
          <a:blip r:embed="rId2"/>
          <a:stretch>
            <a:fillRect/>
          </a:stretch>
        </p:blipFill>
        <p:spPr>
          <a:xfrm>
            <a:off x="10354773" y="5257800"/>
            <a:ext cx="1507092" cy="1184144"/>
          </a:xfrm>
          <a:prstGeom prst="rect">
            <a:avLst/>
          </a:prstGeom>
        </p:spPr>
      </p:pic>
    </p:spTree>
    <p:extLst>
      <p:ext uri="{BB962C8B-B14F-4D97-AF65-F5344CB8AC3E}">
        <p14:creationId xmlns:p14="http://schemas.microsoft.com/office/powerpoint/2010/main" val="743551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FCFA4-67A5-31CD-2947-1FB7CB29D3F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Pause and Think</a:t>
            </a:r>
            <a:endParaRPr lang="en-US" dirty="0"/>
          </a:p>
        </p:txBody>
      </p:sp>
      <p:sp>
        <p:nvSpPr>
          <p:cNvPr id="3" name="Content Placeholder 2">
            <a:extLst>
              <a:ext uri="{FF2B5EF4-FFF2-40B4-BE49-F238E27FC236}">
                <a16:creationId xmlns:a16="http://schemas.microsoft.com/office/drawing/2014/main" id="{2F9FA53D-DBBB-EA2B-C231-5AEB4FB26865}"/>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You happen to work in an organization where Business Performance has declined, Revenue growth plans is not as per target, last three quarters your organizations has not done well. But, from HR perspective things are fine. Employee attrition is under control, Employee cost is within control, Employee satisfaction is reasonably good!</a:t>
            </a:r>
          </a:p>
          <a:p>
            <a:pPr algn="just"/>
            <a:r>
              <a:rPr lang="en-US" dirty="0">
                <a:latin typeface="Times New Roman" panose="02020603050405020304" pitchFamily="18" charset="0"/>
                <a:cs typeface="Times New Roman" panose="02020603050405020304" pitchFamily="18" charset="0"/>
              </a:rPr>
              <a:t>But, there is a business problem? As an HR employee how can you solve this business problem</a:t>
            </a:r>
          </a:p>
          <a:p>
            <a:pPr marL="0" indent="0">
              <a:buNone/>
            </a:pPr>
            <a:endParaRPr lang="en-US" dirty="0"/>
          </a:p>
        </p:txBody>
      </p:sp>
    </p:spTree>
    <p:extLst>
      <p:ext uri="{BB962C8B-B14F-4D97-AF65-F5344CB8AC3E}">
        <p14:creationId xmlns:p14="http://schemas.microsoft.com/office/powerpoint/2010/main" val="909378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19454-5D78-0C59-D3AF-B6BD98F094C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Solution: my perspective</a:t>
            </a:r>
          </a:p>
        </p:txBody>
      </p:sp>
      <p:sp>
        <p:nvSpPr>
          <p:cNvPr id="3" name="Content Placeholder 2">
            <a:extLst>
              <a:ext uri="{FF2B5EF4-FFF2-40B4-BE49-F238E27FC236}">
                <a16:creationId xmlns:a16="http://schemas.microsoft.com/office/drawing/2014/main" id="{A065E9DB-64FC-F0A7-F02C-849932ACD107}"/>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Where is the problem occurring (Zone and Area)</a:t>
            </a:r>
          </a:p>
          <a:p>
            <a:r>
              <a:rPr lang="en-US" dirty="0">
                <a:latin typeface="Times New Roman" panose="02020603050405020304" pitchFamily="18" charset="0"/>
                <a:cs typeface="Times New Roman" panose="02020603050405020304" pitchFamily="18" charset="0"/>
              </a:rPr>
              <a:t>Which Segment (Specific business units or teams)</a:t>
            </a:r>
          </a:p>
          <a:p>
            <a:r>
              <a:rPr lang="en-US" dirty="0">
                <a:latin typeface="Times New Roman" panose="02020603050405020304" pitchFamily="18" charset="0"/>
                <a:cs typeface="Times New Roman" panose="02020603050405020304" pitchFamily="18" charset="0"/>
              </a:rPr>
              <a:t>What influences this-</a:t>
            </a:r>
          </a:p>
          <a:p>
            <a:pPr lvl="1"/>
            <a:r>
              <a:rPr lang="en-US" dirty="0">
                <a:latin typeface="Times New Roman" panose="02020603050405020304" pitchFamily="18" charset="0"/>
                <a:cs typeface="Times New Roman" panose="02020603050405020304" pitchFamily="18" charset="0"/>
              </a:rPr>
              <a:t>5 W and 1 H</a:t>
            </a:r>
          </a:p>
          <a:p>
            <a:pPr lvl="1"/>
            <a:r>
              <a:rPr lang="en-US" dirty="0">
                <a:latin typeface="Times New Roman" panose="02020603050405020304" pitchFamily="18" charset="0"/>
                <a:cs typeface="Times New Roman" panose="02020603050405020304" pitchFamily="18" charset="0"/>
              </a:rPr>
              <a:t>Is it related to HR activity</a:t>
            </a:r>
          </a:p>
          <a:p>
            <a:pPr lvl="1"/>
            <a:r>
              <a:rPr lang="en-US" dirty="0">
                <a:latin typeface="Times New Roman" panose="02020603050405020304" pitchFamily="18" charset="0"/>
                <a:cs typeface="Times New Roman" panose="02020603050405020304" pitchFamily="18" charset="0"/>
              </a:rPr>
              <a:t>Are the guys who are not working also the ones who got less ratings?</a:t>
            </a:r>
          </a:p>
          <a:p>
            <a:pPr lvl="1"/>
            <a:r>
              <a:rPr lang="en-US" dirty="0">
                <a:latin typeface="Times New Roman" panose="02020603050405020304" pitchFamily="18" charset="0"/>
                <a:cs typeface="Times New Roman" panose="02020603050405020304" pitchFamily="18" charset="0"/>
              </a:rPr>
              <a:t>Are the guys newly hired?</a:t>
            </a:r>
          </a:p>
          <a:p>
            <a:pPr lvl="1"/>
            <a:r>
              <a:rPr lang="en-US" dirty="0">
                <a:latin typeface="Times New Roman" panose="02020603050405020304" pitchFamily="18" charset="0"/>
                <a:cs typeface="Times New Roman" panose="02020603050405020304" pitchFamily="18" charset="0"/>
              </a:rPr>
              <a:t>Are the guys related to same leadership person</a:t>
            </a:r>
          </a:p>
          <a:p>
            <a:pPr lvl="1"/>
            <a:r>
              <a:rPr lang="en-US" dirty="0">
                <a:latin typeface="Times New Roman" panose="02020603050405020304" pitchFamily="18" charset="0"/>
                <a:cs typeface="Times New Roman" panose="02020603050405020304" pitchFamily="18" charset="0"/>
              </a:rPr>
              <a:t>Are thy coming from the same education background/work ex background</a:t>
            </a:r>
          </a:p>
          <a:p>
            <a:pPr lvl="1"/>
            <a:r>
              <a:rPr lang="en-US" dirty="0">
                <a:latin typeface="Times New Roman" panose="02020603050405020304" pitchFamily="18" charset="0"/>
                <a:cs typeface="Times New Roman" panose="02020603050405020304" pitchFamily="18" charset="0"/>
              </a:rPr>
              <a:t>What influences employee behavior-  safety, compensation, work stress, well being</a:t>
            </a:r>
          </a:p>
          <a:p>
            <a:pPr lvl="1"/>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Linking HR to business performance</a:t>
            </a:r>
          </a:p>
        </p:txBody>
      </p:sp>
    </p:spTree>
    <p:extLst>
      <p:ext uri="{BB962C8B-B14F-4D97-AF65-F5344CB8AC3E}">
        <p14:creationId xmlns:p14="http://schemas.microsoft.com/office/powerpoint/2010/main" val="3654114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B3BAC1-B019-0878-6925-05AFDD005386}"/>
              </a:ext>
            </a:extLst>
          </p:cNvPr>
          <p:cNvPicPr>
            <a:picLocks noChangeAspect="1"/>
          </p:cNvPicPr>
          <p:nvPr/>
        </p:nvPicPr>
        <p:blipFill>
          <a:blip r:embed="rId2"/>
          <a:stretch>
            <a:fillRect/>
          </a:stretch>
        </p:blipFill>
        <p:spPr>
          <a:xfrm>
            <a:off x="320697" y="-89647"/>
            <a:ext cx="10133813" cy="6683604"/>
          </a:xfrm>
          <a:prstGeom prst="rect">
            <a:avLst/>
          </a:prstGeom>
        </p:spPr>
      </p:pic>
    </p:spTree>
    <p:extLst>
      <p:ext uri="{BB962C8B-B14F-4D97-AF65-F5344CB8AC3E}">
        <p14:creationId xmlns:p14="http://schemas.microsoft.com/office/powerpoint/2010/main" val="1841233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00EA-2FD2-61A4-AF28-B3E85EE8BD2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is the outcome ? </a:t>
            </a:r>
          </a:p>
        </p:txBody>
      </p:sp>
      <p:sp>
        <p:nvSpPr>
          <p:cNvPr id="3" name="Content Placeholder 2">
            <a:extLst>
              <a:ext uri="{FF2B5EF4-FFF2-40B4-BE49-F238E27FC236}">
                <a16:creationId xmlns:a16="http://schemas.microsoft.com/office/drawing/2014/main" id="{EAC78355-1C83-CE2F-2053-D19B221B5648}"/>
              </a:ext>
            </a:extLst>
          </p:cNvPr>
          <p:cNvSpPr>
            <a:spLocks noGrp="1"/>
          </p:cNvSpPr>
          <p:nvPr>
            <p:ph idx="1"/>
          </p:nvPr>
        </p:nvSpPr>
        <p:spPr/>
        <p:txBody>
          <a:bodyPr/>
          <a:lstStyle/>
          <a:p>
            <a:pPr>
              <a:lnSpc>
                <a:spcPct val="200000"/>
              </a:lnSpc>
            </a:pPr>
            <a:r>
              <a:rPr lang="en-US" dirty="0">
                <a:latin typeface="Times New Roman" panose="02020603050405020304" pitchFamily="18" charset="0"/>
                <a:cs typeface="Times New Roman" panose="02020603050405020304" pitchFamily="18" charset="0"/>
              </a:rPr>
              <a:t>As HR experts how we can effectively integrate </a:t>
            </a:r>
          </a:p>
          <a:p>
            <a:pPr marL="457200" lvl="1" indent="0">
              <a:lnSpc>
                <a:spcPct val="200000"/>
              </a:lnSpc>
              <a:buNone/>
            </a:pPr>
            <a:r>
              <a:rPr lang="en-US" dirty="0">
                <a:latin typeface="Times New Roman" panose="02020603050405020304" pitchFamily="18" charset="0"/>
                <a:cs typeface="Times New Roman" panose="02020603050405020304" pitchFamily="18" charset="0"/>
              </a:rPr>
              <a:t> Analytics + Business Strategy + HR Strategy</a:t>
            </a:r>
            <a:r>
              <a:rPr lang="en-US" dirty="0">
                <a:latin typeface="Times New Roman" panose="02020603050405020304" pitchFamily="18" charset="0"/>
                <a:cs typeface="Times New Roman" panose="02020603050405020304" pitchFamily="18" charset="0"/>
                <a:sym typeface="Wingdings" panose="05000000000000000000" pitchFamily="2" charset="2"/>
              </a:rPr>
              <a:t> Strategic Decision Making</a:t>
            </a:r>
            <a:endParaRPr lang="en-US" dirty="0"/>
          </a:p>
        </p:txBody>
      </p:sp>
    </p:spTree>
    <p:extLst>
      <p:ext uri="{BB962C8B-B14F-4D97-AF65-F5344CB8AC3E}">
        <p14:creationId xmlns:p14="http://schemas.microsoft.com/office/powerpoint/2010/main" val="2139206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9690F-8449-A676-617E-12F8CEA1B26E}"/>
              </a:ext>
            </a:extLst>
          </p:cNvPr>
          <p:cNvSpPr>
            <a:spLocks noGrp="1"/>
          </p:cNvSpPr>
          <p:nvPr>
            <p:ph type="title"/>
          </p:nvPr>
        </p:nvSpPr>
        <p:spPr>
          <a:xfrm>
            <a:off x="730623" y="2301502"/>
            <a:ext cx="10515600" cy="1325563"/>
          </a:xfrm>
        </p:spPr>
        <p:txBody>
          <a:bodyPr/>
          <a:lstStyle/>
          <a:p>
            <a:r>
              <a:rPr lang="en-US" dirty="0">
                <a:latin typeface="Times New Roman" panose="02020603050405020304" pitchFamily="18" charset="0"/>
                <a:cs typeface="Times New Roman" panose="02020603050405020304" pitchFamily="18" charset="0"/>
              </a:rPr>
              <a:t>Reflection</a:t>
            </a:r>
          </a:p>
        </p:txBody>
      </p:sp>
    </p:spTree>
    <p:extLst>
      <p:ext uri="{BB962C8B-B14F-4D97-AF65-F5344CB8AC3E}">
        <p14:creationId xmlns:p14="http://schemas.microsoft.com/office/powerpoint/2010/main" val="1868931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5DEBF-DAA9-1107-9B1E-CD1AA252F8D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Diving deeper</a:t>
            </a:r>
          </a:p>
        </p:txBody>
      </p:sp>
      <p:sp>
        <p:nvSpPr>
          <p:cNvPr id="3" name="Content Placeholder 2">
            <a:extLst>
              <a:ext uri="{FF2B5EF4-FFF2-40B4-BE49-F238E27FC236}">
                <a16:creationId xmlns:a16="http://schemas.microsoft.com/office/drawing/2014/main" id="{E2DB1D2C-65FD-AAB8-2798-15805D124025}"/>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Application:</a:t>
            </a:r>
          </a:p>
          <a:p>
            <a:pPr lvl="1"/>
            <a:r>
              <a:rPr lang="en-US" sz="2400" dirty="0">
                <a:solidFill>
                  <a:srgbClr val="333333"/>
                </a:solidFill>
                <a:highlight>
                  <a:srgbClr val="FFFFFF"/>
                </a:highlight>
                <a:latin typeface="Times New Roman" panose="02020603050405020304" pitchFamily="18" charset="0"/>
                <a:cs typeface="Times New Roman" panose="02020603050405020304" pitchFamily="18" charset="0"/>
              </a:rPr>
              <a:t>Identify and manage critical talent (e.g., high performers, high potentials, pivotal workers)</a:t>
            </a:r>
          </a:p>
          <a:p>
            <a:pPr lvl="1"/>
            <a:r>
              <a:rPr lang="en-US" sz="2400" dirty="0">
                <a:solidFill>
                  <a:srgbClr val="333333"/>
                </a:solidFill>
                <a:highlight>
                  <a:srgbClr val="FFFFFF"/>
                </a:highlight>
                <a:latin typeface="Times New Roman" panose="02020603050405020304" pitchFamily="18" charset="0"/>
                <a:cs typeface="Times New Roman" panose="02020603050405020304" pitchFamily="18" charset="0"/>
              </a:rPr>
              <a:t>Manage critical workforce segments accordingly (e.g., underperforming units are identified and helped to improve)</a:t>
            </a:r>
          </a:p>
          <a:p>
            <a:pPr lvl="1"/>
            <a:r>
              <a:rPr lang="en-US" sz="2400" dirty="0">
                <a:solidFill>
                  <a:srgbClr val="333333"/>
                </a:solidFill>
                <a:highlight>
                  <a:srgbClr val="FFFFFF"/>
                </a:highlight>
                <a:latin typeface="Times New Roman" panose="02020603050405020304" pitchFamily="18" charset="0"/>
                <a:cs typeface="Times New Roman" panose="02020603050405020304" pitchFamily="18" charset="0"/>
              </a:rPr>
              <a:t>Predict employee preferences and behaviors and tailor HR practices to attract and retain talent</a:t>
            </a:r>
          </a:p>
          <a:p>
            <a:pPr lvl="1"/>
            <a:r>
              <a:rPr lang="en-US" sz="2400" dirty="0">
                <a:solidFill>
                  <a:srgbClr val="333333"/>
                </a:solidFill>
                <a:highlight>
                  <a:srgbClr val="FFFFFF"/>
                </a:highlight>
                <a:latin typeface="Times New Roman" panose="02020603050405020304" pitchFamily="18" charset="0"/>
                <a:cs typeface="Times New Roman" panose="02020603050405020304" pitchFamily="18" charset="0"/>
              </a:rPr>
              <a:t>Forecast business requirements and staffing requirements (e.g., workforce skills needed in different business scenarios)</a:t>
            </a:r>
          </a:p>
          <a:p>
            <a:pPr lvl="1"/>
            <a:r>
              <a:rPr lang="en-US" sz="2400" dirty="0">
                <a:solidFill>
                  <a:srgbClr val="333333"/>
                </a:solidFill>
                <a:highlight>
                  <a:srgbClr val="FFFFFF"/>
                </a:highlight>
                <a:latin typeface="Times New Roman" panose="02020603050405020304" pitchFamily="18" charset="0"/>
                <a:cs typeface="Times New Roman" panose="02020603050405020304" pitchFamily="18" charset="0"/>
              </a:rPr>
              <a:t>Adapt rapidly and scale recruiting supply channels and targets to meet changing business conditions, objectives, and competitive threats.</a:t>
            </a:r>
            <a:endParaRPr lang="en-US" sz="3600" dirty="0">
              <a:latin typeface="Times New Roman" panose="02020603050405020304" pitchFamily="18" charset="0"/>
              <a:cs typeface="Times New Roman" panose="02020603050405020304" pitchFamily="18" charset="0"/>
            </a:endParaRPr>
          </a:p>
          <a:p>
            <a:pPr lvl="1"/>
            <a:endParaRPr lang="en-US" sz="2400" dirty="0">
              <a:solidFill>
                <a:srgbClr val="333333"/>
              </a:solidFill>
              <a:highlight>
                <a:srgbClr val="FFFFFF"/>
              </a:highlight>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2661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61215-D209-7635-2FB5-07B4EFAA747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Linking HR Metrics</a:t>
            </a:r>
          </a:p>
        </p:txBody>
      </p:sp>
      <p:pic>
        <p:nvPicPr>
          <p:cNvPr id="4" name="Google Shape;83;p18">
            <a:extLst>
              <a:ext uri="{FF2B5EF4-FFF2-40B4-BE49-F238E27FC236}">
                <a16:creationId xmlns:a16="http://schemas.microsoft.com/office/drawing/2014/main" id="{0E061D93-87C3-976A-58AC-92724D2694D3}"/>
              </a:ext>
            </a:extLst>
          </p:cNvPr>
          <p:cNvPicPr preferRelativeResize="0"/>
          <p:nvPr/>
        </p:nvPicPr>
        <p:blipFill rotWithShape="1">
          <a:blip r:embed="rId2">
            <a:alphaModFix/>
          </a:blip>
          <a:srcRect t="2170" b="12044"/>
          <a:stretch/>
        </p:blipFill>
        <p:spPr>
          <a:xfrm>
            <a:off x="905269" y="1552855"/>
            <a:ext cx="8911251" cy="5143499"/>
          </a:xfrm>
          <a:prstGeom prst="rect">
            <a:avLst/>
          </a:prstGeom>
          <a:noFill/>
          <a:ln>
            <a:noFill/>
          </a:ln>
        </p:spPr>
      </p:pic>
    </p:spTree>
    <p:extLst>
      <p:ext uri="{BB962C8B-B14F-4D97-AF65-F5344CB8AC3E}">
        <p14:creationId xmlns:p14="http://schemas.microsoft.com/office/powerpoint/2010/main" val="1338182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15D70-4037-C95C-56FF-4E4A5C74631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we know so far? -Few metrics</a:t>
            </a:r>
          </a:p>
        </p:txBody>
      </p:sp>
      <p:pic>
        <p:nvPicPr>
          <p:cNvPr id="5" name="Content Placeholder 4">
            <a:extLst>
              <a:ext uri="{FF2B5EF4-FFF2-40B4-BE49-F238E27FC236}">
                <a16:creationId xmlns:a16="http://schemas.microsoft.com/office/drawing/2014/main" id="{872F935F-2EE8-B36D-8B63-D37205B3D302}"/>
              </a:ext>
            </a:extLst>
          </p:cNvPr>
          <p:cNvPicPr>
            <a:picLocks noGrp="1" noChangeAspect="1"/>
          </p:cNvPicPr>
          <p:nvPr>
            <p:ph idx="1"/>
          </p:nvPr>
        </p:nvPicPr>
        <p:blipFill>
          <a:blip r:embed="rId2"/>
          <a:stretch>
            <a:fillRect/>
          </a:stretch>
        </p:blipFill>
        <p:spPr>
          <a:xfrm>
            <a:off x="1194391" y="2013825"/>
            <a:ext cx="9803218" cy="3974937"/>
          </a:xfrm>
        </p:spPr>
      </p:pic>
    </p:spTree>
    <p:extLst>
      <p:ext uri="{BB962C8B-B14F-4D97-AF65-F5344CB8AC3E}">
        <p14:creationId xmlns:p14="http://schemas.microsoft.com/office/powerpoint/2010/main" val="18353840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FCF92-F840-698F-7E53-5E1A3963363F}"/>
              </a:ext>
            </a:extLst>
          </p:cNvPr>
          <p:cNvSpPr>
            <a:spLocks noGrp="1"/>
          </p:cNvSpPr>
          <p:nvPr>
            <p:ph idx="1"/>
          </p:nvPr>
        </p:nvSpPr>
        <p:spPr>
          <a:xfrm>
            <a:off x="574250" y="367645"/>
            <a:ext cx="9936638" cy="6155703"/>
          </a:xfrm>
        </p:spPr>
        <p:txBody>
          <a:bodyPr>
            <a:normAutofit fontScale="85000" lnSpcReduction="10000"/>
          </a:bodyPr>
          <a:lstStyle/>
          <a:p>
            <a:pPr algn="just"/>
            <a:r>
              <a:rPr lang="en-US" i="0" dirty="0">
                <a:solidFill>
                  <a:srgbClr val="2D2D2D"/>
                </a:solidFill>
                <a:effectLst/>
                <a:latin typeface="Times New Roman" panose="02020603050405020304" pitchFamily="18" charset="0"/>
                <a:cs typeface="Times New Roman" panose="02020603050405020304" pitchFamily="18" charset="0"/>
              </a:rPr>
              <a:t>Absence rate = workdays missed / total workdays scheduled x 100</a:t>
            </a:r>
          </a:p>
          <a:p>
            <a:pPr algn="just"/>
            <a:r>
              <a:rPr lang="en-US" dirty="0">
                <a:solidFill>
                  <a:srgbClr val="2D2D2D"/>
                </a:solidFill>
                <a:latin typeface="Times New Roman" panose="02020603050405020304" pitchFamily="18" charset="0"/>
                <a:cs typeface="Times New Roman" panose="02020603050405020304" pitchFamily="18" charset="0"/>
              </a:rPr>
              <a:t> </a:t>
            </a:r>
            <a:r>
              <a:rPr lang="en-US" i="0" dirty="0">
                <a:solidFill>
                  <a:srgbClr val="2D2D2D"/>
                </a:solidFill>
                <a:effectLst/>
                <a:latin typeface="Times New Roman" panose="02020603050405020304" pitchFamily="18" charset="0"/>
                <a:cs typeface="Times New Roman" panose="02020603050405020304" pitchFamily="18" charset="0"/>
              </a:rPr>
              <a:t>Acceptance rate = (acceptances / offers) x 100</a:t>
            </a:r>
            <a:endParaRPr lang="en-US" dirty="0">
              <a:solidFill>
                <a:srgbClr val="2D2D2D"/>
              </a:solidFill>
              <a:latin typeface="Times New Roman" panose="02020603050405020304" pitchFamily="18" charset="0"/>
              <a:cs typeface="Times New Roman" panose="02020603050405020304" pitchFamily="18" charset="0"/>
            </a:endParaRPr>
          </a:p>
          <a:p>
            <a:pPr algn="just"/>
            <a:r>
              <a:rPr lang="en-US" i="0" dirty="0">
                <a:solidFill>
                  <a:srgbClr val="2D2D2D"/>
                </a:solidFill>
                <a:effectLst/>
                <a:latin typeface="Times New Roman" panose="02020603050405020304" pitchFamily="18" charset="0"/>
                <a:cs typeface="Times New Roman" panose="02020603050405020304" pitchFamily="18" charset="0"/>
              </a:rPr>
              <a:t>Average performance rating = (sum of all performance ratings / number of employees) x 100</a:t>
            </a:r>
          </a:p>
          <a:p>
            <a:pPr algn="just"/>
            <a:r>
              <a:rPr lang="en-US" i="0" dirty="0">
                <a:solidFill>
                  <a:srgbClr val="2D2D2D"/>
                </a:solidFill>
                <a:effectLst/>
                <a:latin typeface="Times New Roman" panose="02020603050405020304" pitchFamily="18" charset="0"/>
                <a:cs typeface="Times New Roman" panose="02020603050405020304" pitchFamily="18" charset="0"/>
              </a:rPr>
              <a:t>Cost of HR per employee = total HR compensation / number of employees</a:t>
            </a:r>
            <a:endParaRPr lang="en-US" dirty="0">
              <a:solidFill>
                <a:srgbClr val="2D2D2D"/>
              </a:solidFill>
              <a:latin typeface="Times New Roman" panose="02020603050405020304" pitchFamily="18" charset="0"/>
              <a:cs typeface="Times New Roman" panose="02020603050405020304" pitchFamily="18" charset="0"/>
            </a:endParaRPr>
          </a:p>
          <a:p>
            <a:pPr algn="just"/>
            <a:r>
              <a:rPr lang="en-US" i="0" dirty="0">
                <a:solidFill>
                  <a:srgbClr val="2D2D2D"/>
                </a:solidFill>
                <a:effectLst/>
                <a:latin typeface="Times New Roman" panose="02020603050405020304" pitchFamily="18" charset="0"/>
                <a:cs typeface="Times New Roman" panose="02020603050405020304" pitchFamily="18" charset="0"/>
              </a:rPr>
              <a:t>Cost per hire = total cost of recruiting and HR staffing / number of new hires</a:t>
            </a:r>
          </a:p>
          <a:p>
            <a:pPr algn="just"/>
            <a:r>
              <a:rPr lang="en-US" i="0" dirty="0">
                <a:solidFill>
                  <a:srgbClr val="2D2D2D"/>
                </a:solidFill>
                <a:effectLst/>
                <a:latin typeface="Times New Roman" panose="02020603050405020304" pitchFamily="18" charset="0"/>
                <a:cs typeface="Times New Roman" panose="02020603050405020304" pitchFamily="18" charset="0"/>
              </a:rPr>
              <a:t>Diversity rate = (total number of employees / number of employees from a diverse background) x 100</a:t>
            </a:r>
          </a:p>
          <a:p>
            <a:pPr algn="just"/>
            <a:r>
              <a:rPr lang="en-US" dirty="0">
                <a:latin typeface="Times New Roman" panose="02020603050405020304" pitchFamily="18" charset="0"/>
                <a:cs typeface="Times New Roman" panose="02020603050405020304" pitchFamily="18" charset="0"/>
              </a:rPr>
              <a:t>Employee referral program success = number of referrals hired / number of open jobs resulting in referrals</a:t>
            </a:r>
          </a:p>
          <a:p>
            <a:pPr algn="just"/>
            <a:r>
              <a:rPr lang="en-US" dirty="0">
                <a:latin typeface="Times New Roman" panose="02020603050405020304" pitchFamily="18" charset="0"/>
                <a:cs typeface="Times New Roman" panose="02020603050405020304" pitchFamily="18" charset="0"/>
              </a:rPr>
              <a:t>Health care costs per employee = total health care costs / number of employees enrolled in health care</a:t>
            </a:r>
          </a:p>
          <a:p>
            <a:pPr algn="just"/>
            <a:r>
              <a:rPr lang="en-US" dirty="0">
                <a:latin typeface="Times New Roman" panose="02020603050405020304" pitchFamily="18" charset="0"/>
                <a:cs typeface="Times New Roman" panose="02020603050405020304" pitchFamily="18" charset="0"/>
              </a:rPr>
              <a:t>Percentage of vacation days used = (number of vacation days used / number of vacation days offered) x 100</a:t>
            </a:r>
          </a:p>
          <a:p>
            <a:pPr algn="just"/>
            <a:r>
              <a:rPr lang="en-US" dirty="0">
                <a:latin typeface="Times New Roman" panose="02020603050405020304" pitchFamily="18" charset="0"/>
                <a:cs typeface="Times New Roman" panose="02020603050405020304" pitchFamily="18" charset="0"/>
              </a:rPr>
              <a:t>Retention rate = number employees staying across time period / number of employees at start of time period x 100</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48196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6A7BC6-8A5B-ECB0-BB3C-DF78C1801722}"/>
              </a:ext>
            </a:extLst>
          </p:cNvPr>
          <p:cNvSpPr>
            <a:spLocks noGrp="1"/>
          </p:cNvSpPr>
          <p:nvPr>
            <p:ph idx="1"/>
          </p:nvPr>
        </p:nvSpPr>
        <p:spPr/>
        <p:txBody>
          <a:bodyPr>
            <a:normAutofit fontScale="92500"/>
          </a:bodyPr>
          <a:lstStyle/>
          <a:p>
            <a:r>
              <a:rPr lang="en-US" i="0" dirty="0">
                <a:solidFill>
                  <a:srgbClr val="2D2D2D"/>
                </a:solidFill>
                <a:effectLst/>
                <a:latin typeface="Times New Roman" panose="02020603050405020304" pitchFamily="18" charset="0"/>
                <a:cs typeface="Times New Roman" panose="02020603050405020304" pitchFamily="18" charset="0"/>
              </a:rPr>
              <a:t>Training completion rate = number of employees who completed training / total number of employees x 100</a:t>
            </a:r>
          </a:p>
          <a:p>
            <a:r>
              <a:rPr lang="en-US" dirty="0">
                <a:latin typeface="Times New Roman" panose="02020603050405020304" pitchFamily="18" charset="0"/>
                <a:cs typeface="Times New Roman" panose="02020603050405020304" pitchFamily="18" charset="0"/>
              </a:rPr>
              <a:t>Training cost per employee = total training costs / number of employees</a:t>
            </a:r>
          </a:p>
          <a:p>
            <a:r>
              <a:rPr lang="en-US" dirty="0">
                <a:latin typeface="Times New Roman" panose="02020603050405020304" pitchFamily="18" charset="0"/>
                <a:cs typeface="Times New Roman" panose="02020603050405020304" pitchFamily="18" charset="0"/>
              </a:rPr>
              <a:t>Training participation rate = (number of participants / number of eligible employees) x 100</a:t>
            </a:r>
          </a:p>
          <a:p>
            <a:r>
              <a:rPr lang="en-US" dirty="0">
                <a:latin typeface="Times New Roman" panose="02020603050405020304" pitchFamily="18" charset="0"/>
                <a:cs typeface="Times New Roman" panose="02020603050405020304" pitchFamily="18" charset="0"/>
              </a:rPr>
              <a:t>Training ROI = (value of increased performance - cost of employee training) / cost of employee training x 100</a:t>
            </a:r>
          </a:p>
          <a:p>
            <a:r>
              <a:rPr lang="en-US" dirty="0">
                <a:latin typeface="Times New Roman" panose="02020603050405020304" pitchFamily="18" charset="0"/>
                <a:cs typeface="Times New Roman" panose="02020603050405020304" pitchFamily="18" charset="0"/>
              </a:rPr>
              <a:t>Turnover rate = number of departures during a specific time period / average number of employees during the same period) x 100</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8549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65A6-EBC6-74C4-A8E1-9BFC3C8AA7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we need to know?</a:t>
            </a:r>
          </a:p>
        </p:txBody>
      </p:sp>
      <p:sp>
        <p:nvSpPr>
          <p:cNvPr id="3" name="Content Placeholder 2">
            <a:extLst>
              <a:ext uri="{FF2B5EF4-FFF2-40B4-BE49-F238E27FC236}">
                <a16:creationId xmlns:a16="http://schemas.microsoft.com/office/drawing/2014/main" id="{F5062487-FCA8-5FF4-90FE-1F03F97954DC}"/>
              </a:ext>
            </a:extLst>
          </p:cNvPr>
          <p:cNvSpPr>
            <a:spLocks noGrp="1"/>
          </p:cNvSpPr>
          <p:nvPr>
            <p:ph idx="1"/>
          </p:nvPr>
        </p:nvSpPr>
        <p:spPr>
          <a:xfrm>
            <a:off x="838200" y="1825625"/>
            <a:ext cx="10515600" cy="634771"/>
          </a:xfrm>
        </p:spPr>
        <p:txBody>
          <a:bodyPr/>
          <a:lstStyle/>
          <a:p>
            <a:pPr marL="0" indent="0">
              <a:buNone/>
            </a:pPr>
            <a:r>
              <a:rPr lang="en-US"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HR Metrics versus HR Analytics</a:t>
            </a: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C8A8556-B8B0-C081-E385-37109C3AC6D3}"/>
              </a:ext>
            </a:extLst>
          </p:cNvPr>
          <p:cNvSpPr txBox="1"/>
          <p:nvPr/>
        </p:nvSpPr>
        <p:spPr>
          <a:xfrm>
            <a:off x="377073" y="2894029"/>
            <a:ext cx="4025245" cy="1631216"/>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HR Metrics focuses on what to measure on Human Capital</a:t>
            </a:r>
          </a:p>
          <a:p>
            <a:pPr marL="457200" indent="-45720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5A558CF-18D8-6D52-B3D7-9307634DC388}"/>
              </a:ext>
            </a:extLst>
          </p:cNvPr>
          <p:cNvSpPr txBox="1"/>
          <p:nvPr/>
        </p:nvSpPr>
        <p:spPr>
          <a:xfrm>
            <a:off x="5263300" y="2707223"/>
            <a:ext cx="5052767"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HR Analytics focuses on = Metrics + Analytics</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HR Analytics focuses on how to improve the metrics for enhancing business performance</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HR Analytics is interdisciplinary and strategic and hence deploys data not only from HR department but also from other functions inside and outside the organization </a:t>
            </a:r>
          </a:p>
        </p:txBody>
      </p:sp>
    </p:spTree>
    <p:extLst>
      <p:ext uri="{BB962C8B-B14F-4D97-AF65-F5344CB8AC3E}">
        <p14:creationId xmlns:p14="http://schemas.microsoft.com/office/powerpoint/2010/main" val="1494340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93F752-0147-01AF-FB36-B4237507B0A2}"/>
              </a:ext>
            </a:extLst>
          </p:cNvPr>
          <p:cNvSpPr>
            <a:spLocks noGrp="1"/>
          </p:cNvSpPr>
          <p:nvPr>
            <p:ph idx="1"/>
          </p:nvPr>
        </p:nvSpPr>
        <p:spPr>
          <a:xfrm>
            <a:off x="838200" y="1825625"/>
            <a:ext cx="10515600" cy="3566507"/>
          </a:xfrm>
        </p:spPr>
        <p:txBody>
          <a:bodyPr/>
          <a:lstStyle/>
          <a:p>
            <a:r>
              <a:rPr lang="en-US" dirty="0">
                <a:latin typeface="Times New Roman" panose="02020603050405020304" pitchFamily="18" charset="0"/>
                <a:cs typeface="Times New Roman" panose="02020603050405020304" pitchFamily="18" charset="0"/>
              </a:rPr>
              <a:t>HR Analytics will help in more sophisticated and in-depth analysis of all relevant data</a:t>
            </a:r>
          </a:p>
          <a:p>
            <a:pPr algn="just"/>
            <a:r>
              <a:rPr lang="en-US" dirty="0">
                <a:latin typeface="Times New Roman" panose="02020603050405020304" pitchFamily="18" charset="0"/>
                <a:cs typeface="Times New Roman" panose="02020603050405020304" pitchFamily="18" charset="0"/>
              </a:rPr>
              <a:t>HR Analytics can </a:t>
            </a:r>
            <a:r>
              <a:rPr lang="en-US" b="1" dirty="0">
                <a:latin typeface="Times New Roman" panose="02020603050405020304" pitchFamily="18" charset="0"/>
                <a:cs typeface="Times New Roman" panose="02020603050405020304" pitchFamily="18" charset="0"/>
              </a:rPr>
              <a:t>transform data into evidence through organizational capability </a:t>
            </a:r>
            <a:r>
              <a:rPr lang="en-US" dirty="0">
                <a:latin typeface="Times New Roman" panose="02020603050405020304" pitchFamily="18" charset="0"/>
                <a:cs typeface="Times New Roman" panose="02020603050405020304" pitchFamily="18" charset="0"/>
              </a:rPr>
              <a:t>leading to improved organizational performance</a:t>
            </a:r>
          </a:p>
          <a:p>
            <a:pPr algn="just"/>
            <a:r>
              <a:rPr lang="en-US" dirty="0">
                <a:latin typeface="Times New Roman" panose="02020603050405020304" pitchFamily="18" charset="0"/>
                <a:cs typeface="Times New Roman" panose="02020603050405020304" pitchFamily="18" charset="0"/>
              </a:rPr>
              <a:t>HR Analytics focuses on understanding, quantifying, managing, an improving the role of HR in execution of strategy and creation of value</a:t>
            </a:r>
          </a:p>
          <a:p>
            <a:pPr marL="0"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0604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F940-795A-E3F8-C0EB-747986CD72C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…Connecting the dots….</a:t>
            </a:r>
          </a:p>
        </p:txBody>
      </p:sp>
      <p:sp>
        <p:nvSpPr>
          <p:cNvPr id="3" name="Content Placeholder 2">
            <a:extLst>
              <a:ext uri="{FF2B5EF4-FFF2-40B4-BE49-F238E27FC236}">
                <a16:creationId xmlns:a16="http://schemas.microsoft.com/office/drawing/2014/main" id="{75967227-8B71-58A2-CBB7-168888FE028E}"/>
              </a:ext>
            </a:extLst>
          </p:cNvPr>
          <p:cNvSpPr>
            <a:spLocks noGrp="1"/>
          </p:cNvSpPr>
          <p:nvPr>
            <p:ph idx="1"/>
          </p:nvPr>
        </p:nvSpPr>
        <p:spPr>
          <a:xfrm>
            <a:off x="838200" y="1825625"/>
            <a:ext cx="10515600" cy="4754284"/>
          </a:xfrm>
        </p:spPr>
        <p:txBody>
          <a:bodyPr>
            <a:normAutofit/>
          </a:bodyPr>
          <a:lstStyle/>
          <a:p>
            <a:pPr>
              <a:lnSpc>
                <a:spcPct val="150000"/>
              </a:lnSpc>
            </a:pPr>
            <a:r>
              <a:rPr lang="en-US" dirty="0">
                <a:latin typeface="Times New Roman" panose="02020603050405020304" pitchFamily="18" charset="0"/>
                <a:cs typeface="Times New Roman" panose="02020603050405020304" pitchFamily="18" charset="0"/>
              </a:rPr>
              <a:t>HOW HR ANALYTICS IS THEN RELATED TO STRATEGIC DECISION MAKING?</a:t>
            </a:r>
          </a:p>
          <a:p>
            <a:pPr lvl="1">
              <a:lnSpc>
                <a:spcPct val="150000"/>
              </a:lnSpc>
            </a:pPr>
            <a:r>
              <a:rPr lang="en-US" dirty="0">
                <a:latin typeface="Times New Roman" panose="02020603050405020304" pitchFamily="18" charset="0"/>
                <a:cs typeface="Times New Roman" panose="02020603050405020304" pitchFamily="18" charset="0"/>
              </a:rPr>
              <a:t> HR analytics can provide timely insight to HR managers  to better justify, prioritize, and improve HR Investments and align them with business performance. </a:t>
            </a:r>
          </a:p>
          <a:p>
            <a:pPr lvl="1">
              <a:lnSpc>
                <a:spcPct val="150000"/>
              </a:lnSpc>
            </a:pPr>
            <a:r>
              <a:rPr lang="en-US" dirty="0">
                <a:latin typeface="Times New Roman" panose="02020603050405020304" pitchFamily="18" charset="0"/>
                <a:cs typeface="Times New Roman" panose="02020603050405020304" pitchFamily="18" charset="0"/>
              </a:rPr>
              <a:t>McKinsey (2021), HR Analytics help organizations to increasing recruiting efficiency by 80%, decrease attrition by 50% and increase business productivity by 25%. </a:t>
            </a:r>
          </a:p>
        </p:txBody>
      </p:sp>
    </p:spTree>
    <p:extLst>
      <p:ext uri="{BB962C8B-B14F-4D97-AF65-F5344CB8AC3E}">
        <p14:creationId xmlns:p14="http://schemas.microsoft.com/office/powerpoint/2010/main" val="42064943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735FF-C650-8624-F3CB-71AEF4988C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8ECF5E-D95E-8997-9C58-11607781A88F}"/>
              </a:ext>
            </a:extLst>
          </p:cNvPr>
          <p:cNvSpPr>
            <a:spLocks noGrp="1"/>
          </p:cNvSpPr>
          <p:nvPr>
            <p:ph idx="1"/>
          </p:nvPr>
        </p:nvSpPr>
        <p:spPr>
          <a:xfrm>
            <a:off x="838200" y="1825625"/>
            <a:ext cx="9795235" cy="4351338"/>
          </a:xfrm>
        </p:spPr>
        <p:txBody>
          <a:bodyPr>
            <a:normAutofit fontScale="85000" lnSpcReduction="20000"/>
          </a:bodyPr>
          <a:lstStyle/>
          <a:p>
            <a:pPr algn="just">
              <a:lnSpc>
                <a:spcPct val="150000"/>
              </a:lnSpc>
            </a:pPr>
            <a:r>
              <a:rPr lang="en-US" dirty="0">
                <a:latin typeface="Times New Roman" panose="02020603050405020304" pitchFamily="18" charset="0"/>
                <a:cs typeface="Times New Roman" panose="02020603050405020304" pitchFamily="18" charset="0"/>
              </a:rPr>
              <a:t>What reports can you get?</a:t>
            </a:r>
          </a:p>
          <a:p>
            <a:pPr lvl="1" algn="just">
              <a:lnSpc>
                <a:spcPct val="150000"/>
              </a:lnSpc>
            </a:pPr>
            <a:r>
              <a:rPr lang="en-US" dirty="0">
                <a:latin typeface="Times New Roman" panose="02020603050405020304" pitchFamily="18" charset="0"/>
                <a:cs typeface="Times New Roman" panose="02020603050405020304" pitchFamily="18" charset="0"/>
              </a:rPr>
              <a:t>HR analytics generate reports on key performance indicators (KPIs), predict short- and long-term workforce trends and their impact on business performance, and build strategic capability for implementing the action plan.</a:t>
            </a:r>
          </a:p>
          <a:p>
            <a:pPr algn="just">
              <a:lnSpc>
                <a:spcPct val="150000"/>
              </a:lnSpc>
            </a:pPr>
            <a:r>
              <a:rPr lang="en-US" dirty="0">
                <a:latin typeface="Times New Roman" panose="02020603050405020304" pitchFamily="18" charset="0"/>
                <a:cs typeface="Times New Roman" panose="02020603050405020304" pitchFamily="18" charset="0"/>
              </a:rPr>
              <a:t>With HR analytics, HR departments rely on data to execute activities that were traditionally performed in a somewhat intuitive manner. HR needs a detailed understanding of how the organization currently meets the needs of customers, investors, vendors and those areas where there is an opportunity, through its people, to enhance the value the organization is delivering.</a:t>
            </a:r>
          </a:p>
        </p:txBody>
      </p:sp>
    </p:spTree>
    <p:extLst>
      <p:ext uri="{BB962C8B-B14F-4D97-AF65-F5344CB8AC3E}">
        <p14:creationId xmlns:p14="http://schemas.microsoft.com/office/powerpoint/2010/main" val="700063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081D19-E1C5-77E6-05EB-073703F29873}"/>
              </a:ext>
            </a:extLst>
          </p:cNvPr>
          <p:cNvSpPr>
            <a:spLocks noGrp="1"/>
          </p:cNvSpPr>
          <p:nvPr>
            <p:ph idx="1"/>
          </p:nvPr>
        </p:nvSpPr>
        <p:spPr>
          <a:xfrm>
            <a:off x="414778" y="1712503"/>
            <a:ext cx="11849493" cy="2501278"/>
          </a:xfrm>
        </p:spPr>
        <p:txBody>
          <a:bodyPr/>
          <a:lstStyle/>
          <a:p>
            <a:pPr marL="0" indent="0">
              <a:lnSpc>
                <a:spcPct val="200000"/>
              </a:lnSpc>
              <a:buNone/>
            </a:pPr>
            <a:r>
              <a:rPr lang="en-US" dirty="0">
                <a:latin typeface="Times New Roman" panose="02020603050405020304" pitchFamily="18" charset="0"/>
                <a:cs typeface="Times New Roman" panose="02020603050405020304" pitchFamily="18" charset="0"/>
              </a:rPr>
              <a:t>As HR experts how we can effectively integrate </a:t>
            </a:r>
          </a:p>
          <a:p>
            <a:pPr marL="457200" lvl="1" indent="0">
              <a:lnSpc>
                <a:spcPct val="200000"/>
              </a:lnSpc>
              <a:buNone/>
            </a:pPr>
            <a:r>
              <a:rPr lang="en-US"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Analytics + Business Strategy + HR Strategy</a:t>
            </a:r>
            <a:r>
              <a:rPr lang="en-US" sz="2000" dirty="0">
                <a:latin typeface="Times New Roman" panose="02020603050405020304" pitchFamily="18" charset="0"/>
                <a:cs typeface="Times New Roman" panose="02020603050405020304" pitchFamily="18" charset="0"/>
                <a:sym typeface="Wingdings" panose="05000000000000000000" pitchFamily="2" charset="2"/>
              </a:rPr>
              <a:t> </a:t>
            </a:r>
            <a:r>
              <a:rPr lang="en-US" sz="2000" b="1" dirty="0">
                <a:latin typeface="Times New Roman" panose="02020603050405020304" pitchFamily="18" charset="0"/>
                <a:cs typeface="Times New Roman" panose="02020603050405020304" pitchFamily="18" charset="0"/>
                <a:sym typeface="Wingdings" panose="05000000000000000000" pitchFamily="2" charset="2"/>
              </a:rPr>
              <a:t>Evidenced-Based</a:t>
            </a:r>
            <a:r>
              <a:rPr lang="en-US" sz="2000" dirty="0">
                <a:latin typeface="Times New Roman" panose="02020603050405020304" pitchFamily="18" charset="0"/>
                <a:cs typeface="Times New Roman" panose="02020603050405020304" pitchFamily="18" charset="0"/>
                <a:sym typeface="Wingdings" panose="05000000000000000000" pitchFamily="2" charset="2"/>
              </a:rPr>
              <a:t> Strategic Decision Making</a:t>
            </a:r>
            <a:endParaRPr lang="en-US" sz="2000" dirty="0"/>
          </a:p>
          <a:p>
            <a:endParaRPr lang="en-US" dirty="0"/>
          </a:p>
        </p:txBody>
      </p:sp>
    </p:spTree>
    <p:extLst>
      <p:ext uri="{BB962C8B-B14F-4D97-AF65-F5344CB8AC3E}">
        <p14:creationId xmlns:p14="http://schemas.microsoft.com/office/powerpoint/2010/main" val="1056436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B2F2BF-DD3A-145D-13B9-730B2FC78E77}"/>
              </a:ext>
            </a:extLst>
          </p:cNvPr>
          <p:cNvSpPr>
            <a:spLocks noGrp="1"/>
          </p:cNvSpPr>
          <p:nvPr>
            <p:ph idx="1"/>
          </p:nvPr>
        </p:nvSpPr>
        <p:spPr>
          <a:xfrm>
            <a:off x="527115" y="892372"/>
            <a:ext cx="10515600" cy="4351338"/>
          </a:xfrm>
        </p:spPr>
        <p:txBody>
          <a:bodyPr>
            <a:normAutofit lnSpcReduction="10000"/>
          </a:bodyPr>
          <a:lstStyle/>
          <a:p>
            <a:pPr algn="just">
              <a:lnSpc>
                <a:spcPct val="150000"/>
              </a:lnSpc>
            </a:pPr>
            <a:r>
              <a:rPr lang="en-US" dirty="0">
                <a:latin typeface="Times New Roman" panose="02020603050405020304" pitchFamily="18" charset="0"/>
                <a:cs typeface="Times New Roman" panose="02020603050405020304" pitchFamily="18" charset="0"/>
              </a:rPr>
              <a:t>Advanced HR analytics integrates with other departments’ teams (marketing, finance, operations, etc.), to become part of cross-functional/end-to-end business analytics to discover the roles of human capital elements in the entire value chain. Advanced HR analytics typically yields truly new insights as it combines multiple functional perspectives (customers, technology, safety, investor perspective, etc.).</a:t>
            </a:r>
          </a:p>
        </p:txBody>
      </p:sp>
    </p:spTree>
    <p:extLst>
      <p:ext uri="{BB962C8B-B14F-4D97-AF65-F5344CB8AC3E}">
        <p14:creationId xmlns:p14="http://schemas.microsoft.com/office/powerpoint/2010/main" val="2137615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E61EC-6F70-1DAD-E445-343C5A4AC6B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HR Analytics: Successful Deployment in Various Industries</a:t>
            </a:r>
          </a:p>
        </p:txBody>
      </p:sp>
      <p:pic>
        <p:nvPicPr>
          <p:cNvPr id="5" name="Picture 4">
            <a:extLst>
              <a:ext uri="{FF2B5EF4-FFF2-40B4-BE49-F238E27FC236}">
                <a16:creationId xmlns:a16="http://schemas.microsoft.com/office/drawing/2014/main" id="{55F43707-8EE4-3FED-A84D-D79CB5C3250B}"/>
              </a:ext>
            </a:extLst>
          </p:cNvPr>
          <p:cNvPicPr>
            <a:picLocks noChangeAspect="1"/>
          </p:cNvPicPr>
          <p:nvPr/>
        </p:nvPicPr>
        <p:blipFill>
          <a:blip r:embed="rId2"/>
          <a:stretch>
            <a:fillRect/>
          </a:stretch>
        </p:blipFill>
        <p:spPr>
          <a:xfrm>
            <a:off x="463666" y="1571261"/>
            <a:ext cx="10303133" cy="5204911"/>
          </a:xfrm>
          <a:prstGeom prst="rect">
            <a:avLst/>
          </a:prstGeom>
        </p:spPr>
      </p:pic>
      <p:sp>
        <p:nvSpPr>
          <p:cNvPr id="6" name="TextBox 5">
            <a:extLst>
              <a:ext uri="{FF2B5EF4-FFF2-40B4-BE49-F238E27FC236}">
                <a16:creationId xmlns:a16="http://schemas.microsoft.com/office/drawing/2014/main" id="{DF04BC7C-EC08-E248-CB88-D240E81CBD77}"/>
              </a:ext>
            </a:extLst>
          </p:cNvPr>
          <p:cNvSpPr txBox="1"/>
          <p:nvPr/>
        </p:nvSpPr>
        <p:spPr>
          <a:xfrm>
            <a:off x="10501460" y="1690688"/>
            <a:ext cx="1545996" cy="1477328"/>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You tell-</a:t>
            </a:r>
          </a:p>
          <a:p>
            <a:r>
              <a:rPr lang="en-US" b="1" dirty="0">
                <a:latin typeface="Times New Roman" panose="02020603050405020304" pitchFamily="18" charset="0"/>
                <a:cs typeface="Times New Roman" panose="02020603050405020304" pitchFamily="18" charset="0"/>
              </a:rPr>
              <a:t>What will be the organization strategy? </a:t>
            </a:r>
          </a:p>
        </p:txBody>
      </p:sp>
    </p:spTree>
    <p:extLst>
      <p:ext uri="{BB962C8B-B14F-4D97-AF65-F5344CB8AC3E}">
        <p14:creationId xmlns:p14="http://schemas.microsoft.com/office/powerpoint/2010/main" val="3523968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03604E-66D7-DF7D-13A9-352996C5A739}"/>
              </a:ext>
            </a:extLst>
          </p:cNvPr>
          <p:cNvPicPr>
            <a:picLocks noChangeAspect="1"/>
          </p:cNvPicPr>
          <p:nvPr/>
        </p:nvPicPr>
        <p:blipFill>
          <a:blip r:embed="rId2"/>
          <a:stretch>
            <a:fillRect/>
          </a:stretch>
        </p:blipFill>
        <p:spPr>
          <a:xfrm>
            <a:off x="838200" y="117641"/>
            <a:ext cx="10036410" cy="853514"/>
          </a:xfrm>
          <a:prstGeom prst="rect">
            <a:avLst/>
          </a:prstGeom>
        </p:spPr>
      </p:pic>
      <p:pic>
        <p:nvPicPr>
          <p:cNvPr id="7" name="Picture 6">
            <a:extLst>
              <a:ext uri="{FF2B5EF4-FFF2-40B4-BE49-F238E27FC236}">
                <a16:creationId xmlns:a16="http://schemas.microsoft.com/office/drawing/2014/main" id="{9667A0DD-9438-61C6-00F9-B5E71A02D38C}"/>
              </a:ext>
            </a:extLst>
          </p:cNvPr>
          <p:cNvPicPr>
            <a:picLocks noChangeAspect="1"/>
          </p:cNvPicPr>
          <p:nvPr/>
        </p:nvPicPr>
        <p:blipFill>
          <a:blip r:embed="rId3"/>
          <a:stretch>
            <a:fillRect/>
          </a:stretch>
        </p:blipFill>
        <p:spPr>
          <a:xfrm>
            <a:off x="1001588" y="1065906"/>
            <a:ext cx="10188823" cy="3406435"/>
          </a:xfrm>
          <a:prstGeom prst="rect">
            <a:avLst/>
          </a:prstGeom>
        </p:spPr>
      </p:pic>
    </p:spTree>
    <p:extLst>
      <p:ext uri="{BB962C8B-B14F-4D97-AF65-F5344CB8AC3E}">
        <p14:creationId xmlns:p14="http://schemas.microsoft.com/office/powerpoint/2010/main" val="21445056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52C911-7962-19EF-2A90-F6C71C09B1F3}"/>
              </a:ext>
            </a:extLst>
          </p:cNvPr>
          <p:cNvPicPr>
            <a:picLocks noChangeAspect="1"/>
          </p:cNvPicPr>
          <p:nvPr/>
        </p:nvPicPr>
        <p:blipFill>
          <a:blip r:embed="rId2"/>
          <a:stretch>
            <a:fillRect/>
          </a:stretch>
        </p:blipFill>
        <p:spPr>
          <a:xfrm>
            <a:off x="838200" y="254280"/>
            <a:ext cx="10036410" cy="853514"/>
          </a:xfrm>
          <a:prstGeom prst="rect">
            <a:avLst/>
          </a:prstGeom>
        </p:spPr>
      </p:pic>
      <p:pic>
        <p:nvPicPr>
          <p:cNvPr id="8" name="Picture 7">
            <a:extLst>
              <a:ext uri="{FF2B5EF4-FFF2-40B4-BE49-F238E27FC236}">
                <a16:creationId xmlns:a16="http://schemas.microsoft.com/office/drawing/2014/main" id="{F5F88665-5808-865C-0963-C400EE6A57F1}"/>
              </a:ext>
            </a:extLst>
          </p:cNvPr>
          <p:cNvPicPr>
            <a:picLocks noChangeAspect="1"/>
          </p:cNvPicPr>
          <p:nvPr/>
        </p:nvPicPr>
        <p:blipFill>
          <a:blip r:embed="rId3"/>
          <a:stretch>
            <a:fillRect/>
          </a:stretch>
        </p:blipFill>
        <p:spPr>
          <a:xfrm>
            <a:off x="1086429" y="1336637"/>
            <a:ext cx="10188823" cy="2827265"/>
          </a:xfrm>
          <a:prstGeom prst="rect">
            <a:avLst/>
          </a:prstGeom>
        </p:spPr>
      </p:pic>
    </p:spTree>
    <p:extLst>
      <p:ext uri="{BB962C8B-B14F-4D97-AF65-F5344CB8AC3E}">
        <p14:creationId xmlns:p14="http://schemas.microsoft.com/office/powerpoint/2010/main" val="37565861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70E3-2E31-F37F-E9B7-C85D4E9A0E86}"/>
              </a:ext>
            </a:extLst>
          </p:cNvPr>
          <p:cNvSpPr>
            <a:spLocks noGrp="1"/>
          </p:cNvSpPr>
          <p:nvPr>
            <p:ph type="title"/>
          </p:nvPr>
        </p:nvSpPr>
        <p:spPr>
          <a:xfrm>
            <a:off x="159470" y="214296"/>
            <a:ext cx="10515600" cy="1325563"/>
          </a:xfrm>
        </p:spPr>
        <p:txBody>
          <a:bodyPr/>
          <a:lstStyle/>
          <a:p>
            <a:r>
              <a:rPr lang="en-US" dirty="0">
                <a:latin typeface="Times New Roman" panose="02020603050405020304" pitchFamily="18" charset="0"/>
                <a:cs typeface="Times New Roman" panose="02020603050405020304" pitchFamily="18" charset="0"/>
              </a:rPr>
              <a:t>Example of Maersk Drilling </a:t>
            </a:r>
          </a:p>
        </p:txBody>
      </p:sp>
      <p:graphicFrame>
        <p:nvGraphicFramePr>
          <p:cNvPr id="4" name="Table 4">
            <a:extLst>
              <a:ext uri="{FF2B5EF4-FFF2-40B4-BE49-F238E27FC236}">
                <a16:creationId xmlns:a16="http://schemas.microsoft.com/office/drawing/2014/main" id="{69C65713-4B14-50C9-6EFA-F8CD91C1E324}"/>
              </a:ext>
            </a:extLst>
          </p:cNvPr>
          <p:cNvGraphicFramePr>
            <a:graphicFrameLocks noGrp="1"/>
          </p:cNvGraphicFramePr>
          <p:nvPr>
            <p:ph idx="1"/>
            <p:extLst>
              <p:ext uri="{D42A27DB-BD31-4B8C-83A1-F6EECF244321}">
                <p14:modId xmlns:p14="http://schemas.microsoft.com/office/powerpoint/2010/main" val="2954504382"/>
              </p:ext>
            </p:extLst>
          </p:nvPr>
        </p:nvGraphicFramePr>
        <p:xfrm>
          <a:off x="139831" y="1323043"/>
          <a:ext cx="10515600" cy="5435976"/>
        </p:xfrm>
        <a:graphic>
          <a:graphicData uri="http://schemas.openxmlformats.org/drawingml/2006/table">
            <a:tbl>
              <a:tblPr firstRow="1" bandRow="1">
                <a:tableStyleId>{5C22544A-7EE6-4342-B048-85BDC9FD1C3A}</a:tableStyleId>
              </a:tblPr>
              <a:tblGrid>
                <a:gridCol w="10515600">
                  <a:extLst>
                    <a:ext uri="{9D8B030D-6E8A-4147-A177-3AD203B41FA5}">
                      <a16:colId xmlns:a16="http://schemas.microsoft.com/office/drawing/2014/main" val="702306445"/>
                    </a:ext>
                  </a:extLst>
                </a:gridCol>
              </a:tblGrid>
              <a:tr h="1778948">
                <a:tc>
                  <a:txBody>
                    <a:bodyPr/>
                    <a:lstStyle/>
                    <a:p>
                      <a:pPr algn="just"/>
                      <a:r>
                        <a:rPr lang="en-US" sz="1600" dirty="0">
                          <a:latin typeface="Times New Roman" panose="02020603050405020304" pitchFamily="18" charset="0"/>
                          <a:cs typeface="Times New Roman" panose="02020603050405020304" pitchFamily="18" charset="0"/>
                        </a:rPr>
                        <a:t>With help of HR analytics, the HR department was interested in identifying: (1) How is the performance between similar drilling rigs operating under similar conditions compared? (descriptive analytics). (2) What explains the variance in operating performance between rigs? (diagnostic analytics) (3) How can that existing knowledge and expertise effectively be deployed to new rigs brought into operation? (prescriptive analytics), and (4) How can the operating results be used to help convince prospective clients that the company will deliver on promised performance standards while growing considerably in a hot market? (predictive analytics)</a:t>
                      </a:r>
                    </a:p>
                  </a:txBody>
                  <a:tcPr/>
                </a:tc>
                <a:extLst>
                  <a:ext uri="{0D108BD9-81ED-4DB2-BD59-A6C34878D82A}">
                    <a16:rowId xmlns:a16="http://schemas.microsoft.com/office/drawing/2014/main" val="144260030"/>
                  </a:ext>
                </a:extLst>
              </a:tr>
              <a:tr h="1168453">
                <a:tc>
                  <a:txBody>
                    <a:bodyPr/>
                    <a:lstStyle/>
                    <a:p>
                      <a:pPr algn="just"/>
                      <a:r>
                        <a:rPr lang="en-US" sz="1600" b="0" dirty="0">
                          <a:latin typeface="Times New Roman" panose="02020603050405020304" pitchFamily="18" charset="0"/>
                          <a:cs typeface="Times New Roman" panose="02020603050405020304" pitchFamily="18" charset="0"/>
                        </a:rPr>
                        <a:t>Maersk Drilling found strong and significant links between leadership quality (measured via a yearly people survey), crew competence (documented according to the industry standards and requirements), safety performance (from the company’s safety system), and environmental performance (documented in the company’s health, safety, and environment (HSE) system according to the offshore industry standards)</a:t>
                      </a:r>
                    </a:p>
                  </a:txBody>
                  <a:tcPr/>
                </a:tc>
                <a:extLst>
                  <a:ext uri="{0D108BD9-81ED-4DB2-BD59-A6C34878D82A}">
                    <a16:rowId xmlns:a16="http://schemas.microsoft.com/office/drawing/2014/main" val="3455737368"/>
                  </a:ext>
                </a:extLst>
              </a:tr>
              <a:tr h="901378">
                <a:tc>
                  <a:txBody>
                    <a:bodyPr/>
                    <a:lstStyle/>
                    <a:p>
                      <a:r>
                        <a:rPr lang="en-US" sz="1600" dirty="0">
                          <a:latin typeface="Times New Roman" panose="02020603050405020304" pitchFamily="18" charset="0"/>
                          <a:cs typeface="Times New Roman" panose="02020603050405020304" pitchFamily="18" charset="0"/>
                        </a:rPr>
                        <a:t>Maersk Drilling established a relationship between leadership quality and lower turnover levels, which resulted in higher levels of operator competence which in turn fed through to fewer accidents, less maintenance time, and higher customer satisfaction.</a:t>
                      </a:r>
                    </a:p>
                  </a:txBody>
                  <a:tcPr/>
                </a:tc>
                <a:extLst>
                  <a:ext uri="{0D108BD9-81ED-4DB2-BD59-A6C34878D82A}">
                    <a16:rowId xmlns:a16="http://schemas.microsoft.com/office/drawing/2014/main" val="494959741"/>
                  </a:ext>
                </a:extLst>
              </a:tr>
              <a:tr h="1587197">
                <a:tc>
                  <a:txBody>
                    <a:bodyPr/>
                    <a:lstStyle/>
                    <a:p>
                      <a:pPr algn="just"/>
                      <a:r>
                        <a:rPr lang="en-US" sz="1600" dirty="0">
                          <a:latin typeface="Times New Roman" panose="02020603050405020304" pitchFamily="18" charset="0"/>
                          <a:cs typeface="Times New Roman" panose="02020603050405020304" pitchFamily="18" charset="0"/>
                        </a:rPr>
                        <a:t>At Maersk Drilling, customer satisfaction was found to depend on the operational performance of business units (i.e., drilling performance/uptime), also company success depends: managers assessed more positively (on various standard leadership tasks) by their subordinates or direct reports have lower crew turnover, and lower turnover is associated with higher crew competence (fewer new people to train), which in turn is related to better safety performance, fewer spills, and fewer maintenance hours outstanding (i.e., the time it takes to fix stuff) which impacts customer satisfaction. </a:t>
                      </a:r>
                    </a:p>
                  </a:txBody>
                  <a:tcPr/>
                </a:tc>
                <a:extLst>
                  <a:ext uri="{0D108BD9-81ED-4DB2-BD59-A6C34878D82A}">
                    <a16:rowId xmlns:a16="http://schemas.microsoft.com/office/drawing/2014/main" val="3932531443"/>
                  </a:ext>
                </a:extLst>
              </a:tr>
            </a:tbl>
          </a:graphicData>
        </a:graphic>
      </p:graphicFrame>
    </p:spTree>
    <p:extLst>
      <p:ext uri="{BB962C8B-B14F-4D97-AF65-F5344CB8AC3E}">
        <p14:creationId xmlns:p14="http://schemas.microsoft.com/office/powerpoint/2010/main" val="24885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0D511A4-66D1-7DA2-5C71-271389AEE82E}"/>
              </a:ext>
            </a:extLst>
          </p:cNvPr>
          <p:cNvGraphicFramePr>
            <a:graphicFrameLocks noGrp="1"/>
          </p:cNvGraphicFramePr>
          <p:nvPr>
            <p:ph idx="1"/>
            <p:extLst>
              <p:ext uri="{D42A27DB-BD31-4B8C-83A1-F6EECF244321}">
                <p14:modId xmlns:p14="http://schemas.microsoft.com/office/powerpoint/2010/main" val="4226677221"/>
              </p:ext>
            </p:extLst>
          </p:nvPr>
        </p:nvGraphicFramePr>
        <p:xfrm>
          <a:off x="56561" y="165738"/>
          <a:ext cx="10492033" cy="6193578"/>
        </p:xfrm>
        <a:graphic>
          <a:graphicData uri="http://schemas.openxmlformats.org/drawingml/2006/table">
            <a:tbl>
              <a:tblPr firstRow="1" bandRow="1">
                <a:tableStyleId>{5C22544A-7EE6-4342-B048-85BDC9FD1C3A}</a:tableStyleId>
              </a:tblPr>
              <a:tblGrid>
                <a:gridCol w="10492033">
                  <a:extLst>
                    <a:ext uri="{9D8B030D-6E8A-4147-A177-3AD203B41FA5}">
                      <a16:colId xmlns:a16="http://schemas.microsoft.com/office/drawing/2014/main" val="4048178791"/>
                    </a:ext>
                  </a:extLst>
                </a:gridCol>
              </a:tblGrid>
              <a:tr h="1372537">
                <a:tc>
                  <a:txBody>
                    <a:bodyPr/>
                    <a:lstStyle/>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Leadership (or managerial) quality has a positive impact on retention (i.e., employee turnover).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Turnover has a negative impact on crew competence.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Crew competence has a positive impact on safety as it reduces spills.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Also, spills (poor safety performance) have a negative impact on customer satisfaction. Operational performance (measured in uptime) has a direct positive impact on customer satisfaction.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Thus, as the final outcome leadership quality also has a positive impact on customer satisfaction. </a:t>
                      </a:r>
                    </a:p>
                  </a:txBody>
                  <a:tcPr/>
                </a:tc>
                <a:extLst>
                  <a:ext uri="{0D108BD9-81ED-4DB2-BD59-A6C34878D82A}">
                    <a16:rowId xmlns:a16="http://schemas.microsoft.com/office/drawing/2014/main" val="3922191426"/>
                  </a:ext>
                </a:extLst>
              </a:tr>
              <a:tr h="931524">
                <a:tc>
                  <a:txBody>
                    <a:bodyPr/>
                    <a:lstStyle/>
                    <a:p>
                      <a:r>
                        <a:rPr lang="en-US" sz="1600" dirty="0">
                          <a:latin typeface="Times New Roman" panose="02020603050405020304" pitchFamily="18" charset="0"/>
                          <a:cs typeface="Times New Roman" panose="02020603050405020304" pitchFamily="18" charset="0"/>
                        </a:rPr>
                        <a:t>Thus, following action plan was recommended: (1) Enhancing leadership quality with proper training and an effective selection process, (2) Building crew competence with proper training budget and controls, (3) Using scorecards for maintenance hours outstanding across the fleet (4) Effectively communicating the findings throughout the company to all managers and employees and existing and prospective clients.</a:t>
                      </a:r>
                    </a:p>
                  </a:txBody>
                  <a:tcPr/>
                </a:tc>
                <a:extLst>
                  <a:ext uri="{0D108BD9-81ED-4DB2-BD59-A6C34878D82A}">
                    <a16:rowId xmlns:a16="http://schemas.microsoft.com/office/drawing/2014/main" val="3959756704"/>
                  </a:ext>
                </a:extLst>
              </a:tr>
              <a:tr h="1144444">
                <a:tc>
                  <a:txBody>
                    <a:bodyPr/>
                    <a:lstStyle/>
                    <a:p>
                      <a:pPr algn="just"/>
                      <a:r>
                        <a:rPr lang="en-US" sz="1600" dirty="0">
                          <a:latin typeface="Times New Roman" panose="02020603050405020304" pitchFamily="18" charset="0"/>
                          <a:cs typeface="Times New Roman" panose="02020603050405020304" pitchFamily="18" charset="0"/>
                        </a:rPr>
                        <a:t>Maersk Drilling faced challenges in filling lead specialist positions due to talent shortage in the job market and high industry growth. HR analytics was used to identify that the “company graduate program (for Specialist Trainees)” experimented by Maersk Drilling, showed desirable results on key business outcomes compared with their peer group. The strategic impact of the technical trainee acceleration program was positive as it increased the retention rate, reduced the overall time required to develop into a lead specialist, and reduced total cost prior to the Lead Specialist position ($967,500 per trainee).</a:t>
                      </a:r>
                    </a:p>
                  </a:txBody>
                  <a:tcPr/>
                </a:tc>
                <a:extLst>
                  <a:ext uri="{0D108BD9-81ED-4DB2-BD59-A6C34878D82A}">
                    <a16:rowId xmlns:a16="http://schemas.microsoft.com/office/drawing/2014/main" val="1646383428"/>
                  </a:ext>
                </a:extLst>
              </a:tr>
              <a:tr h="889121">
                <a:tc>
                  <a:txBody>
                    <a:bodyPr/>
                    <a:lstStyle/>
                    <a:p>
                      <a:r>
                        <a:rPr lang="en-US" sz="1600" dirty="0">
                          <a:latin typeface="Times New Roman" panose="02020603050405020304" pitchFamily="18" charset="0"/>
                          <a:cs typeface="Times New Roman" panose="02020603050405020304" pitchFamily="18" charset="0"/>
                        </a:rPr>
                        <a:t>Based on these findings enabled by HR analytics, Maersk Drilling decided to double the “company graduate program” intake to sustain its future growth plans. With HR analytics, Maersk Drilling identified the critical role of off-shore drilling managers in managing their teams. </a:t>
                      </a:r>
                    </a:p>
                  </a:txBody>
                  <a:tcPr/>
                </a:tc>
                <a:extLst>
                  <a:ext uri="{0D108BD9-81ED-4DB2-BD59-A6C34878D82A}">
                    <a16:rowId xmlns:a16="http://schemas.microsoft.com/office/drawing/2014/main" val="3475334738"/>
                  </a:ext>
                </a:extLst>
              </a:tr>
              <a:tr h="1372537">
                <a:tc>
                  <a:txBody>
                    <a:bodyPr/>
                    <a:lstStyle/>
                    <a:p>
                      <a:r>
                        <a:rPr lang="en-US" sz="1600" dirty="0">
                          <a:latin typeface="Times New Roman" panose="02020603050405020304" pitchFamily="18" charset="0"/>
                          <a:cs typeface="Times New Roman" panose="02020603050405020304" pitchFamily="18" charset="0"/>
                        </a:rPr>
                        <a:t>Managers who received more positive evaluations from their employees managed off-shore drilling teams more effectively with lower levels of turnover and absenteeism. Such better-trained teams operated their drilling rigs more efficiently with fewer accidents and maintenance time. The analysis led Maersk to focus more attention on the selection, training, and development of its key managerial talent. HR analytics was treated like a change management process that paved the way for the results to have a positive business impact.</a:t>
                      </a:r>
                    </a:p>
                  </a:txBody>
                  <a:tcPr/>
                </a:tc>
                <a:extLst>
                  <a:ext uri="{0D108BD9-81ED-4DB2-BD59-A6C34878D82A}">
                    <a16:rowId xmlns:a16="http://schemas.microsoft.com/office/drawing/2014/main" val="477612010"/>
                  </a:ext>
                </a:extLst>
              </a:tr>
            </a:tbl>
          </a:graphicData>
        </a:graphic>
      </p:graphicFrame>
      <p:sp>
        <p:nvSpPr>
          <p:cNvPr id="5" name="TextBox 4">
            <a:extLst>
              <a:ext uri="{FF2B5EF4-FFF2-40B4-BE49-F238E27FC236}">
                <a16:creationId xmlns:a16="http://schemas.microsoft.com/office/drawing/2014/main" id="{66A4B893-5AAE-9547-BC09-142736CEBF55}"/>
              </a:ext>
            </a:extLst>
          </p:cNvPr>
          <p:cNvSpPr txBox="1"/>
          <p:nvPr/>
        </p:nvSpPr>
        <p:spPr>
          <a:xfrm>
            <a:off x="10636577" y="1649692"/>
            <a:ext cx="1715678" cy="1200329"/>
          </a:xfrm>
          <a:prstGeom prst="rect">
            <a:avLst/>
          </a:prstGeom>
          <a:noFill/>
        </p:spPr>
        <p:txBody>
          <a:bodyPr wrap="square" rtlCol="0">
            <a:spAutoFit/>
          </a:bodyPr>
          <a:lstStyle/>
          <a:p>
            <a:r>
              <a:rPr lang="en-US" b="1" dirty="0">
                <a:highlight>
                  <a:srgbClr val="FFFF00"/>
                </a:highlight>
                <a:latin typeface="Times New Roman" panose="02020603050405020304" pitchFamily="18" charset="0"/>
                <a:cs typeface="Times New Roman" panose="02020603050405020304" pitchFamily="18" charset="0"/>
              </a:rPr>
              <a:t>Decision Making evidenced based</a:t>
            </a:r>
          </a:p>
        </p:txBody>
      </p:sp>
    </p:spTree>
    <p:extLst>
      <p:ext uri="{BB962C8B-B14F-4D97-AF65-F5344CB8AC3E}">
        <p14:creationId xmlns:p14="http://schemas.microsoft.com/office/powerpoint/2010/main" val="1060994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D1E030E-0401-EA1B-0DE6-758B8FD840D1}"/>
              </a:ext>
            </a:extLst>
          </p:cNvPr>
          <p:cNvGraphicFramePr>
            <a:graphicFrameLocks noGrp="1"/>
          </p:cNvGraphicFramePr>
          <p:nvPr>
            <p:ph idx="1"/>
            <p:extLst>
              <p:ext uri="{D42A27DB-BD31-4B8C-83A1-F6EECF244321}">
                <p14:modId xmlns:p14="http://schemas.microsoft.com/office/powerpoint/2010/main" val="1554971033"/>
              </p:ext>
            </p:extLst>
          </p:nvPr>
        </p:nvGraphicFramePr>
        <p:xfrm>
          <a:off x="838199" y="417443"/>
          <a:ext cx="9687340" cy="6093332"/>
        </p:xfrm>
        <a:graphic>
          <a:graphicData uri="http://schemas.openxmlformats.org/drawingml/2006/table">
            <a:tbl>
              <a:tblPr firstRow="1" bandRow="1">
                <a:tableStyleId>{5C22544A-7EE6-4342-B048-85BDC9FD1C3A}</a:tableStyleId>
              </a:tblPr>
              <a:tblGrid>
                <a:gridCol w="1064420">
                  <a:extLst>
                    <a:ext uri="{9D8B030D-6E8A-4147-A177-3AD203B41FA5}">
                      <a16:colId xmlns:a16="http://schemas.microsoft.com/office/drawing/2014/main" val="3642303801"/>
                    </a:ext>
                  </a:extLst>
                </a:gridCol>
                <a:gridCol w="8622920">
                  <a:extLst>
                    <a:ext uri="{9D8B030D-6E8A-4147-A177-3AD203B41FA5}">
                      <a16:colId xmlns:a16="http://schemas.microsoft.com/office/drawing/2014/main" val="1450571751"/>
                    </a:ext>
                  </a:extLst>
                </a:gridCol>
              </a:tblGrid>
              <a:tr h="1212574">
                <a:tc>
                  <a:txBody>
                    <a:bodyPr/>
                    <a:lstStyle/>
                    <a:p>
                      <a:r>
                        <a:rPr lang="en-US" dirty="0">
                          <a:latin typeface="Times New Roman" panose="02020603050405020304" pitchFamily="18" charset="0"/>
                          <a:cs typeface="Times New Roman" panose="02020603050405020304" pitchFamily="18" charset="0"/>
                        </a:rPr>
                        <a:t>Google</a:t>
                      </a:r>
                    </a:p>
                  </a:txBody>
                  <a:tcPr/>
                </a:tc>
                <a:tc>
                  <a:txBody>
                    <a:bodyPr/>
                    <a:lstStyle/>
                    <a:p>
                      <a:pPr algn="just"/>
                      <a:r>
                        <a:rPr lang="en-US" dirty="0">
                          <a:latin typeface="Times New Roman" panose="02020603050405020304" pitchFamily="18" charset="0"/>
                          <a:cs typeface="Times New Roman" panose="02020603050405020304" pitchFamily="18" charset="0"/>
                        </a:rPr>
                        <a:t>Google has a highly analytical culture and practices to support HR analytics in the organization. Google has deployed HR analytics to systematically and rigorously identify critical talents such as key recruiting targets, high-potential employees, and top </a:t>
                      </a:r>
                      <a:r>
                        <a:rPr lang="en-US" dirty="0" err="1">
                          <a:latin typeface="Times New Roman" panose="02020603050405020304" pitchFamily="18" charset="0"/>
                          <a:cs typeface="Times New Roman" panose="02020603050405020304" pitchFamily="18" charset="0"/>
                        </a:rPr>
                        <a:t>performers</a:t>
                      </a:r>
                      <a:r>
                        <a:rPr lang="en-US"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1685197810"/>
                  </a:ext>
                </a:extLst>
              </a:tr>
              <a:tr h="583078">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just"/>
                      <a:r>
                        <a:rPr lang="en-US" dirty="0">
                          <a:latin typeface="Times New Roman" panose="02020603050405020304" pitchFamily="18" charset="0"/>
                          <a:cs typeface="Times New Roman" panose="02020603050405020304" pitchFamily="18" charset="0"/>
                        </a:rPr>
                        <a:t>Google’s Project Oxygen was established to determine the attributes of successful managers (Shrivastava, </a:t>
                      </a:r>
                      <a:r>
                        <a:rPr lang="en-US" dirty="0" err="1">
                          <a:latin typeface="Times New Roman" panose="02020603050405020304" pitchFamily="18" charset="0"/>
                          <a:cs typeface="Times New Roman" panose="02020603050405020304" pitchFamily="18" charset="0"/>
                        </a:rPr>
                        <a:t>Nagdev</a:t>
                      </a:r>
                      <a:r>
                        <a:rPr lang="en-US" dirty="0">
                          <a:latin typeface="Times New Roman" panose="02020603050405020304" pitchFamily="18" charset="0"/>
                          <a:cs typeface="Times New Roman" panose="02020603050405020304" pitchFamily="18" charset="0"/>
                        </a:rPr>
                        <a:t>, &amp; Rajesh, 2018).</a:t>
                      </a:r>
                    </a:p>
                  </a:txBody>
                  <a:tcPr/>
                </a:tc>
                <a:extLst>
                  <a:ext uri="{0D108BD9-81ED-4DB2-BD59-A6C34878D82A}">
                    <a16:rowId xmlns:a16="http://schemas.microsoft.com/office/drawing/2014/main" val="2809754208"/>
                  </a:ext>
                </a:extLst>
              </a:tr>
              <a:tr h="583078">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just"/>
                      <a:r>
                        <a:rPr lang="en-US" dirty="0">
                          <a:latin typeface="Times New Roman" panose="02020603050405020304" pitchFamily="18" charset="0"/>
                          <a:cs typeface="Times New Roman" panose="02020603050405020304" pitchFamily="18" charset="0"/>
                        </a:rPr>
                        <a:t>This insight has been incorporated into the managerial training and development programs at Google and has become a part of the day-to-day working style of managers. </a:t>
                      </a:r>
                    </a:p>
                  </a:txBody>
                  <a:tcPr/>
                </a:tc>
                <a:extLst>
                  <a:ext uri="{0D108BD9-81ED-4DB2-BD59-A6C34878D82A}">
                    <a16:rowId xmlns:a16="http://schemas.microsoft.com/office/drawing/2014/main" val="1904845459"/>
                  </a:ext>
                </a:extLst>
              </a:tr>
              <a:tr h="583078">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just"/>
                      <a:r>
                        <a:rPr lang="en-US" dirty="0">
                          <a:latin typeface="Times New Roman" panose="02020603050405020304" pitchFamily="18" charset="0"/>
                          <a:cs typeface="Times New Roman" panose="02020603050405020304" pitchFamily="18" charset="0"/>
                        </a:rPr>
                        <a:t>A year after the HR analytics team shared its findings, Google found significant improvement in 75% of low-performing managers</a:t>
                      </a:r>
                    </a:p>
                  </a:txBody>
                  <a:tcPr/>
                </a:tc>
                <a:extLst>
                  <a:ext uri="{0D108BD9-81ED-4DB2-BD59-A6C34878D82A}">
                    <a16:rowId xmlns:a16="http://schemas.microsoft.com/office/drawing/2014/main" val="3725180286"/>
                  </a:ext>
                </a:extLst>
              </a:tr>
              <a:tr h="583078">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just"/>
                      <a:r>
                        <a:rPr lang="en-US" dirty="0">
                          <a:latin typeface="Times New Roman" panose="02020603050405020304" pitchFamily="18" charset="0"/>
                          <a:cs typeface="Times New Roman" panose="02020603050405020304" pitchFamily="18" charset="0"/>
                        </a:rPr>
                        <a:t>Google uses HR Analytics to predict employee performance using its large database</a:t>
                      </a:r>
                    </a:p>
                  </a:txBody>
                  <a:tcPr/>
                </a:tc>
                <a:extLst>
                  <a:ext uri="{0D108BD9-81ED-4DB2-BD59-A6C34878D82A}">
                    <a16:rowId xmlns:a16="http://schemas.microsoft.com/office/drawing/2014/main" val="2336954374"/>
                  </a:ext>
                </a:extLst>
              </a:tr>
              <a:tr h="583078">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just"/>
                      <a:r>
                        <a:rPr lang="en-US" dirty="0">
                          <a:latin typeface="Times New Roman" panose="02020603050405020304" pitchFamily="18" charset="0"/>
                          <a:cs typeface="Times New Roman" panose="02020603050405020304" pitchFamily="18" charset="0"/>
                        </a:rPr>
                        <a:t>By using HR analytics, the data for individual job seekers are matched against a list of the best predictors of performance generated from the current employees’ data. Google then applies an algorithm that calculates a score to predict the likelihood that applicants will succeed at the company. HR analytics has helped Google manage the rapid growth of its workforce. </a:t>
                      </a:r>
                    </a:p>
                  </a:txBody>
                  <a:tcPr/>
                </a:tc>
                <a:extLst>
                  <a:ext uri="{0D108BD9-81ED-4DB2-BD59-A6C34878D82A}">
                    <a16:rowId xmlns:a16="http://schemas.microsoft.com/office/drawing/2014/main" val="90742269"/>
                  </a:ext>
                </a:extLst>
              </a:tr>
              <a:tr h="583078">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pPr algn="just"/>
                      <a:r>
                        <a:rPr lang="en-US" dirty="0">
                          <a:latin typeface="Times New Roman" panose="02020603050405020304" pitchFamily="18" charset="0"/>
                          <a:cs typeface="Times New Roman" panose="02020603050405020304" pitchFamily="18" charset="0"/>
                        </a:rPr>
                        <a:t>It also ensured that the company does not overlook potential employees who may not have made it through the previous process. Google’s HR analytics team has developed an evidence-based </a:t>
                      </a:r>
                      <a:r>
                        <a:rPr lang="en-US" dirty="0" err="1">
                          <a:latin typeface="Times New Roman" panose="02020603050405020304" pitchFamily="18" charset="0"/>
                          <a:cs typeface="Times New Roman" panose="02020603050405020304" pitchFamily="18" charset="0"/>
                        </a:rPr>
                        <a:t>datadriven</a:t>
                      </a:r>
                      <a:r>
                        <a:rPr lang="en-US" dirty="0">
                          <a:latin typeface="Times New Roman" panose="02020603050405020304" pitchFamily="18" charset="0"/>
                          <a:cs typeface="Times New Roman" panose="02020603050405020304" pitchFamily="18" charset="0"/>
                        </a:rPr>
                        <a:t> approach to improve its recruitment and selection process.</a:t>
                      </a:r>
                    </a:p>
                  </a:txBody>
                  <a:tcPr/>
                </a:tc>
                <a:extLst>
                  <a:ext uri="{0D108BD9-81ED-4DB2-BD59-A6C34878D82A}">
                    <a16:rowId xmlns:a16="http://schemas.microsoft.com/office/drawing/2014/main" val="2139324664"/>
                  </a:ext>
                </a:extLst>
              </a:tr>
            </a:tbl>
          </a:graphicData>
        </a:graphic>
      </p:graphicFrame>
    </p:spTree>
    <p:extLst>
      <p:ext uri="{BB962C8B-B14F-4D97-AF65-F5344CB8AC3E}">
        <p14:creationId xmlns:p14="http://schemas.microsoft.com/office/powerpoint/2010/main" val="915709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5A91-D544-261C-F542-D78F6798303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we need to explore?</a:t>
            </a:r>
          </a:p>
        </p:txBody>
      </p:sp>
      <p:sp>
        <p:nvSpPr>
          <p:cNvPr id="3" name="Content Placeholder 2">
            <a:extLst>
              <a:ext uri="{FF2B5EF4-FFF2-40B4-BE49-F238E27FC236}">
                <a16:creationId xmlns:a16="http://schemas.microsoft.com/office/drawing/2014/main" id="{043B31A7-9F24-8123-B83B-BC4EE3AE05B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As HR people you have a role in strategy but do you work as a partner?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Explore which all Business Strategy Activities are you engaged in?</a:t>
            </a:r>
          </a:p>
          <a:p>
            <a:pPr marL="457200" lvl="1" indent="0">
              <a:buNone/>
            </a:pPr>
            <a:endParaRPr lang="en-US"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8EA4FA7B-E26A-B582-EE57-485CCD12CAF3}"/>
              </a:ext>
            </a:extLst>
          </p:cNvPr>
          <p:cNvGraphicFramePr>
            <a:graphicFrameLocks noGrp="1"/>
          </p:cNvGraphicFramePr>
          <p:nvPr/>
        </p:nvGraphicFramePr>
        <p:xfrm>
          <a:off x="2473752" y="2576746"/>
          <a:ext cx="8880048" cy="370840"/>
        </p:xfrm>
        <a:graphic>
          <a:graphicData uri="http://schemas.openxmlformats.org/drawingml/2006/table">
            <a:tbl>
              <a:tblPr firstRow="1" bandRow="1">
                <a:tableStyleId>{5C22544A-7EE6-4342-B048-85BDC9FD1C3A}</a:tableStyleId>
              </a:tblPr>
              <a:tblGrid>
                <a:gridCol w="1753387">
                  <a:extLst>
                    <a:ext uri="{9D8B030D-6E8A-4147-A177-3AD203B41FA5}">
                      <a16:colId xmlns:a16="http://schemas.microsoft.com/office/drawing/2014/main" val="452181980"/>
                    </a:ext>
                  </a:extLst>
                </a:gridCol>
                <a:gridCol w="2686637">
                  <a:extLst>
                    <a:ext uri="{9D8B030D-6E8A-4147-A177-3AD203B41FA5}">
                      <a16:colId xmlns:a16="http://schemas.microsoft.com/office/drawing/2014/main" val="3414154163"/>
                    </a:ext>
                  </a:extLst>
                </a:gridCol>
                <a:gridCol w="2220012">
                  <a:extLst>
                    <a:ext uri="{9D8B030D-6E8A-4147-A177-3AD203B41FA5}">
                      <a16:colId xmlns:a16="http://schemas.microsoft.com/office/drawing/2014/main" val="4237664498"/>
                    </a:ext>
                  </a:extLst>
                </a:gridCol>
                <a:gridCol w="2220012">
                  <a:extLst>
                    <a:ext uri="{9D8B030D-6E8A-4147-A177-3AD203B41FA5}">
                      <a16:colId xmlns:a16="http://schemas.microsoft.com/office/drawing/2014/main" val="58112993"/>
                    </a:ext>
                  </a:extLst>
                </a:gridCol>
              </a:tblGrid>
              <a:tr h="370840">
                <a:tc>
                  <a:txBody>
                    <a:bodyPr/>
                    <a:lstStyle/>
                    <a:p>
                      <a:r>
                        <a:rPr lang="en-US" dirty="0">
                          <a:latin typeface="Times New Roman" panose="02020603050405020304" pitchFamily="18" charset="0"/>
                          <a:cs typeface="Times New Roman" panose="02020603050405020304" pitchFamily="18" charset="0"/>
                        </a:rPr>
                        <a:t>No Role</a:t>
                      </a:r>
                    </a:p>
                  </a:txBody>
                  <a:tcPr/>
                </a:tc>
                <a:tc>
                  <a:txBody>
                    <a:bodyPr/>
                    <a:lstStyle/>
                    <a:p>
                      <a:r>
                        <a:rPr lang="en-US" dirty="0">
                          <a:latin typeface="Times New Roman" panose="02020603050405020304" pitchFamily="18" charset="0"/>
                          <a:cs typeface="Times New Roman" panose="02020603050405020304" pitchFamily="18" charset="0"/>
                        </a:rPr>
                        <a:t>Implementation Role</a:t>
                      </a:r>
                    </a:p>
                  </a:txBody>
                  <a:tcPr/>
                </a:tc>
                <a:tc>
                  <a:txBody>
                    <a:bodyPr/>
                    <a:lstStyle/>
                    <a:p>
                      <a:r>
                        <a:rPr lang="en-US" dirty="0">
                          <a:latin typeface="Times New Roman" panose="02020603050405020304" pitchFamily="18" charset="0"/>
                          <a:cs typeface="Times New Roman" panose="02020603050405020304" pitchFamily="18" charset="0"/>
                        </a:rPr>
                        <a:t>Input Role</a:t>
                      </a:r>
                    </a:p>
                  </a:txBody>
                  <a:tcPr/>
                </a:tc>
                <a:tc>
                  <a:txBody>
                    <a:bodyPr/>
                    <a:lstStyle/>
                    <a:p>
                      <a:r>
                        <a:rPr lang="en-US" dirty="0">
                          <a:latin typeface="Times New Roman" panose="02020603050405020304" pitchFamily="18" charset="0"/>
                          <a:cs typeface="Times New Roman" panose="02020603050405020304" pitchFamily="18" charset="0"/>
                        </a:rPr>
                        <a:t>Full Partner</a:t>
                      </a:r>
                    </a:p>
                  </a:txBody>
                  <a:tcPr/>
                </a:tc>
                <a:extLst>
                  <a:ext uri="{0D108BD9-81ED-4DB2-BD59-A6C34878D82A}">
                    <a16:rowId xmlns:a16="http://schemas.microsoft.com/office/drawing/2014/main" val="1070626965"/>
                  </a:ext>
                </a:extLst>
              </a:tr>
            </a:tbl>
          </a:graphicData>
        </a:graphic>
      </p:graphicFrame>
      <p:graphicFrame>
        <p:nvGraphicFramePr>
          <p:cNvPr id="5" name="Table 5">
            <a:extLst>
              <a:ext uri="{FF2B5EF4-FFF2-40B4-BE49-F238E27FC236}">
                <a16:creationId xmlns:a16="http://schemas.microsoft.com/office/drawing/2014/main" id="{0F7E6089-5D42-B2AA-97E9-786F41C8A3EE}"/>
              </a:ext>
            </a:extLst>
          </p:cNvPr>
          <p:cNvGraphicFramePr>
            <a:graphicFrameLocks noGrp="1"/>
          </p:cNvGraphicFramePr>
          <p:nvPr/>
        </p:nvGraphicFramePr>
        <p:xfrm>
          <a:off x="1823563" y="3820865"/>
          <a:ext cx="8544874" cy="2595880"/>
        </p:xfrm>
        <a:graphic>
          <a:graphicData uri="http://schemas.openxmlformats.org/drawingml/2006/table">
            <a:tbl>
              <a:tblPr firstRow="1" bandRow="1">
                <a:tableStyleId>{5C22544A-7EE6-4342-B048-85BDC9FD1C3A}</a:tableStyleId>
              </a:tblPr>
              <a:tblGrid>
                <a:gridCol w="1003431">
                  <a:extLst>
                    <a:ext uri="{9D8B030D-6E8A-4147-A177-3AD203B41FA5}">
                      <a16:colId xmlns:a16="http://schemas.microsoft.com/office/drawing/2014/main" val="1426247121"/>
                    </a:ext>
                  </a:extLst>
                </a:gridCol>
                <a:gridCol w="7541443">
                  <a:extLst>
                    <a:ext uri="{9D8B030D-6E8A-4147-A177-3AD203B41FA5}">
                      <a16:colId xmlns:a16="http://schemas.microsoft.com/office/drawing/2014/main" val="1586904721"/>
                    </a:ext>
                  </a:extLst>
                </a:gridCol>
              </a:tblGrid>
              <a:tr h="370840">
                <a:tc>
                  <a:txBody>
                    <a:bodyPr/>
                    <a:lstStyle/>
                    <a:p>
                      <a:r>
                        <a:rPr lang="en-US" dirty="0">
                          <a:latin typeface="Times New Roman" panose="02020603050405020304" pitchFamily="18" charset="0"/>
                          <a:cs typeface="Times New Roman" panose="02020603050405020304" pitchFamily="18" charset="0"/>
                        </a:rPr>
                        <a:t>SL No</a:t>
                      </a:r>
                    </a:p>
                  </a:txBody>
                  <a:tcPr/>
                </a:tc>
                <a:tc>
                  <a:txBody>
                    <a:bodyPr/>
                    <a:lstStyle/>
                    <a:p>
                      <a:r>
                        <a:rPr lang="en-US" dirty="0">
                          <a:latin typeface="Times New Roman" panose="02020603050405020304" pitchFamily="18" charset="0"/>
                          <a:cs typeface="Times New Roman" panose="02020603050405020304" pitchFamily="18" charset="0"/>
                        </a:rPr>
                        <a:t>Strategic Activities</a:t>
                      </a:r>
                    </a:p>
                  </a:txBody>
                  <a:tcPr/>
                </a:tc>
                <a:extLst>
                  <a:ext uri="{0D108BD9-81ED-4DB2-BD59-A6C34878D82A}">
                    <a16:rowId xmlns:a16="http://schemas.microsoft.com/office/drawing/2014/main" val="4082427528"/>
                  </a:ext>
                </a:extLst>
              </a:tr>
              <a:tr h="370840">
                <a:tc>
                  <a:txBody>
                    <a:bodyPr/>
                    <a:lstStyle/>
                    <a:p>
                      <a:r>
                        <a:rPr lang="en-US" dirty="0">
                          <a:latin typeface="Times New Roman" panose="02020603050405020304" pitchFamily="18" charset="0"/>
                          <a:cs typeface="Times New Roman" panose="02020603050405020304" pitchFamily="18" charset="0"/>
                        </a:rPr>
                        <a:t>1</a:t>
                      </a:r>
                    </a:p>
                  </a:txBody>
                  <a:tcPr/>
                </a:tc>
                <a:tc>
                  <a:txBody>
                    <a:bodyPr/>
                    <a:lstStyle/>
                    <a:p>
                      <a:r>
                        <a:rPr lang="en-US" dirty="0">
                          <a:latin typeface="Times New Roman" panose="02020603050405020304" pitchFamily="18" charset="0"/>
                          <a:cs typeface="Times New Roman" panose="02020603050405020304" pitchFamily="18" charset="0"/>
                        </a:rPr>
                        <a:t>Identify or design strategy options</a:t>
                      </a:r>
                    </a:p>
                  </a:txBody>
                  <a:tcPr/>
                </a:tc>
                <a:extLst>
                  <a:ext uri="{0D108BD9-81ED-4DB2-BD59-A6C34878D82A}">
                    <a16:rowId xmlns:a16="http://schemas.microsoft.com/office/drawing/2014/main" val="2163801070"/>
                  </a:ext>
                </a:extLst>
              </a:tr>
              <a:tr h="370840">
                <a:tc>
                  <a:txBody>
                    <a:bodyPr/>
                    <a:lstStyle/>
                    <a:p>
                      <a:r>
                        <a:rPr lang="en-US" dirty="0">
                          <a:latin typeface="Times New Roman" panose="02020603050405020304" pitchFamily="18" charset="0"/>
                          <a:cs typeface="Times New Roman" panose="02020603050405020304" pitchFamily="18" charset="0"/>
                        </a:rPr>
                        <a:t>2</a:t>
                      </a:r>
                    </a:p>
                  </a:txBody>
                  <a:tcPr/>
                </a:tc>
                <a:tc>
                  <a:txBody>
                    <a:bodyPr/>
                    <a:lstStyle/>
                    <a:p>
                      <a:r>
                        <a:rPr lang="en-US" dirty="0">
                          <a:latin typeface="Times New Roman" panose="02020603050405020304" pitchFamily="18" charset="0"/>
                          <a:cs typeface="Times New Roman" panose="02020603050405020304" pitchFamily="18" charset="0"/>
                        </a:rPr>
                        <a:t>Decide among the best strategy options</a:t>
                      </a:r>
                    </a:p>
                  </a:txBody>
                  <a:tcPr/>
                </a:tc>
                <a:extLst>
                  <a:ext uri="{0D108BD9-81ED-4DB2-BD59-A6C34878D82A}">
                    <a16:rowId xmlns:a16="http://schemas.microsoft.com/office/drawing/2014/main" val="305546244"/>
                  </a:ext>
                </a:extLst>
              </a:tr>
              <a:tr h="370840">
                <a:tc>
                  <a:txBody>
                    <a:bodyPr/>
                    <a:lstStyle/>
                    <a:p>
                      <a:r>
                        <a:rPr lang="en-US" b="1" dirty="0">
                          <a:latin typeface="Times New Roman" panose="02020603050405020304" pitchFamily="18" charset="0"/>
                          <a:cs typeface="Times New Roman" panose="02020603050405020304" pitchFamily="18" charset="0"/>
                        </a:rPr>
                        <a:t>3</a:t>
                      </a:r>
                    </a:p>
                  </a:txBody>
                  <a:tcPr/>
                </a:tc>
                <a:tc>
                  <a:txBody>
                    <a:bodyPr/>
                    <a:lstStyle/>
                    <a:p>
                      <a:r>
                        <a:rPr lang="en-US" b="1" dirty="0">
                          <a:latin typeface="Times New Roman" panose="02020603050405020304" pitchFamily="18" charset="0"/>
                          <a:cs typeface="Times New Roman" panose="02020603050405020304" pitchFamily="18" charset="0"/>
                        </a:rPr>
                        <a:t>Plan the implementation of strategy </a:t>
                      </a:r>
                    </a:p>
                  </a:txBody>
                  <a:tcPr/>
                </a:tc>
                <a:extLst>
                  <a:ext uri="{0D108BD9-81ED-4DB2-BD59-A6C34878D82A}">
                    <a16:rowId xmlns:a16="http://schemas.microsoft.com/office/drawing/2014/main" val="630440523"/>
                  </a:ext>
                </a:extLst>
              </a:tr>
              <a:tr h="370840">
                <a:tc>
                  <a:txBody>
                    <a:bodyPr/>
                    <a:lstStyle/>
                    <a:p>
                      <a:r>
                        <a:rPr lang="en-US" dirty="0">
                          <a:latin typeface="Times New Roman" panose="02020603050405020304" pitchFamily="18" charset="0"/>
                          <a:cs typeface="Times New Roman" panose="02020603050405020304" pitchFamily="18" charset="0"/>
                        </a:rPr>
                        <a:t>4</a:t>
                      </a:r>
                    </a:p>
                  </a:txBody>
                  <a:tcPr/>
                </a:tc>
                <a:tc>
                  <a:txBody>
                    <a:bodyPr/>
                    <a:lstStyle/>
                    <a:p>
                      <a:r>
                        <a:rPr lang="en-US" dirty="0">
                          <a:latin typeface="Times New Roman" panose="02020603050405020304" pitchFamily="18" charset="0"/>
                          <a:cs typeface="Times New Roman" panose="02020603050405020304" pitchFamily="18" charset="0"/>
                        </a:rPr>
                        <a:t>Design the organization structure to implement strategy </a:t>
                      </a:r>
                    </a:p>
                  </a:txBody>
                  <a:tcPr/>
                </a:tc>
                <a:extLst>
                  <a:ext uri="{0D108BD9-81ED-4DB2-BD59-A6C34878D82A}">
                    <a16:rowId xmlns:a16="http://schemas.microsoft.com/office/drawing/2014/main" val="3556420367"/>
                  </a:ext>
                </a:extLst>
              </a:tr>
              <a:tr h="370840">
                <a:tc>
                  <a:txBody>
                    <a:bodyPr/>
                    <a:lstStyle/>
                    <a:p>
                      <a:r>
                        <a:rPr lang="en-US" dirty="0">
                          <a:latin typeface="Times New Roman" panose="02020603050405020304" pitchFamily="18" charset="0"/>
                          <a:cs typeface="Times New Roman" panose="02020603050405020304" pitchFamily="18" charset="0"/>
                        </a:rPr>
                        <a:t>5</a:t>
                      </a:r>
                    </a:p>
                  </a:txBody>
                  <a:tcPr/>
                </a:tc>
                <a:tc>
                  <a:txBody>
                    <a:bodyPr/>
                    <a:lstStyle/>
                    <a:p>
                      <a:r>
                        <a:rPr lang="en-US" dirty="0">
                          <a:latin typeface="Times New Roman" panose="02020603050405020304" pitchFamily="18" charset="0"/>
                          <a:cs typeface="Times New Roman" panose="02020603050405020304" pitchFamily="18" charset="0"/>
                        </a:rPr>
                        <a:t>Identify new business opportunities </a:t>
                      </a:r>
                    </a:p>
                  </a:txBody>
                  <a:tcPr/>
                </a:tc>
                <a:extLst>
                  <a:ext uri="{0D108BD9-81ED-4DB2-BD59-A6C34878D82A}">
                    <a16:rowId xmlns:a16="http://schemas.microsoft.com/office/drawing/2014/main" val="1582113266"/>
                  </a:ext>
                </a:extLst>
              </a:tr>
              <a:tr h="370840">
                <a:tc>
                  <a:txBody>
                    <a:bodyPr/>
                    <a:lstStyle/>
                    <a:p>
                      <a:r>
                        <a:rPr lang="en-US" dirty="0">
                          <a:latin typeface="Times New Roman" panose="02020603050405020304" pitchFamily="18" charset="0"/>
                          <a:cs typeface="Times New Roman" panose="02020603050405020304" pitchFamily="18" charset="0"/>
                        </a:rPr>
                        <a:t>6</a:t>
                      </a:r>
                    </a:p>
                  </a:txBody>
                  <a:tcPr/>
                </a:tc>
                <a:tc>
                  <a:txBody>
                    <a:bodyPr/>
                    <a:lstStyle/>
                    <a:p>
                      <a:r>
                        <a:rPr lang="fr-FR" dirty="0" err="1">
                          <a:latin typeface="Times New Roman" panose="02020603050405020304" pitchFamily="18" charset="0"/>
                          <a:cs typeface="Times New Roman" panose="02020603050405020304" pitchFamily="18" charset="0"/>
                        </a:rPr>
                        <a:t>Assess</a:t>
                      </a:r>
                      <a:r>
                        <a:rPr lang="fr-FR" dirty="0">
                          <a:latin typeface="Times New Roman" panose="02020603050405020304" pitchFamily="18" charset="0"/>
                          <a:cs typeface="Times New Roman" panose="02020603050405020304" pitchFamily="18" charset="0"/>
                        </a:rPr>
                        <a:t> possible merger, acquisition or </a:t>
                      </a:r>
                      <a:r>
                        <a:rPr lang="fr-FR" dirty="0" err="1">
                          <a:latin typeface="Times New Roman" panose="02020603050405020304" pitchFamily="18" charset="0"/>
                          <a:cs typeface="Times New Roman" panose="02020603050405020304" pitchFamily="18" charset="0"/>
                        </a:rPr>
                        <a:t>divestiture</a:t>
                      </a:r>
                      <a:r>
                        <a:rPr lang="fr-FR" dirty="0">
                          <a:latin typeface="Times New Roman" panose="02020603050405020304" pitchFamily="18" charset="0"/>
                          <a:cs typeface="Times New Roman" panose="02020603050405020304" pitchFamily="18" charset="0"/>
                        </a:rPr>
                        <a:t> stratégies</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6698622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A5608999-7B92-A3AB-BA64-BE80AE81775A}"/>
                  </a:ext>
                </a:extLst>
              </p14:cNvPr>
              <p14:cNvContentPartPr/>
              <p14:nvPr/>
            </p14:nvContentPartPr>
            <p14:xfrm>
              <a:off x="3167232" y="5070745"/>
              <a:ext cx="4651920" cy="96120"/>
            </p14:xfrm>
          </p:contentPart>
        </mc:Choice>
        <mc:Fallback xmlns="">
          <p:pic>
            <p:nvPicPr>
              <p:cNvPr id="8" name="Ink 7">
                <a:extLst>
                  <a:ext uri="{FF2B5EF4-FFF2-40B4-BE49-F238E27FC236}">
                    <a16:creationId xmlns:a16="http://schemas.microsoft.com/office/drawing/2014/main" id="{A5608999-7B92-A3AB-BA64-BE80AE81775A}"/>
                  </a:ext>
                </a:extLst>
              </p:cNvPr>
              <p:cNvPicPr/>
              <p:nvPr/>
            </p:nvPicPr>
            <p:blipFill>
              <a:blip r:embed="rId3"/>
              <a:stretch>
                <a:fillRect/>
              </a:stretch>
            </p:blipFill>
            <p:spPr>
              <a:xfrm>
                <a:off x="3113232" y="4962745"/>
                <a:ext cx="4759560" cy="311760"/>
              </a:xfrm>
              <a:prstGeom prst="rect">
                <a:avLst/>
              </a:prstGeom>
            </p:spPr>
          </p:pic>
        </mc:Fallback>
      </mc:AlternateContent>
    </p:spTree>
    <p:extLst>
      <p:ext uri="{BB962C8B-B14F-4D97-AF65-F5344CB8AC3E}">
        <p14:creationId xmlns:p14="http://schemas.microsoft.com/office/powerpoint/2010/main" val="1933079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5FE09D-4FDD-D7DA-B291-56A122E6806A}"/>
              </a:ext>
            </a:extLst>
          </p:cNvPr>
          <p:cNvSpPr>
            <a:spLocks noGrp="1"/>
          </p:cNvSpPr>
          <p:nvPr>
            <p:ph idx="1"/>
          </p:nvPr>
        </p:nvSpPr>
        <p:spPr>
          <a:xfrm>
            <a:off x="838200" y="424206"/>
            <a:ext cx="10515600" cy="5752757"/>
          </a:xfrm>
        </p:spPr>
        <p:txBody>
          <a:bodyPr/>
          <a:lstStyle/>
          <a:p>
            <a:r>
              <a:rPr lang="en-US" dirty="0">
                <a:latin typeface="Times New Roman" panose="02020603050405020304" pitchFamily="18" charset="0"/>
                <a:cs typeface="Times New Roman" panose="02020603050405020304" pitchFamily="18" charset="0"/>
              </a:rPr>
              <a:t>Do you explore the efficiency, effectiveness and impact using metrics and analytics? </a:t>
            </a:r>
          </a:p>
          <a:p>
            <a:pPr marL="0" indent="0">
              <a:buNone/>
            </a:pPr>
            <a:endParaRPr lang="en-US"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52B9BA59-8211-CA1A-63FA-FDD231765283}"/>
              </a:ext>
            </a:extLst>
          </p:cNvPr>
          <p:cNvGraphicFramePr>
            <a:graphicFrameLocks noGrp="1"/>
          </p:cNvGraphicFramePr>
          <p:nvPr/>
        </p:nvGraphicFramePr>
        <p:xfrm>
          <a:off x="1018096" y="1520945"/>
          <a:ext cx="9183741" cy="4754725"/>
        </p:xfrm>
        <a:graphic>
          <a:graphicData uri="http://schemas.openxmlformats.org/drawingml/2006/table">
            <a:tbl>
              <a:tblPr firstRow="1" bandRow="1">
                <a:tableStyleId>{5C22544A-7EE6-4342-B048-85BDC9FD1C3A}</a:tableStyleId>
              </a:tblPr>
              <a:tblGrid>
                <a:gridCol w="3061247">
                  <a:extLst>
                    <a:ext uri="{9D8B030D-6E8A-4147-A177-3AD203B41FA5}">
                      <a16:colId xmlns:a16="http://schemas.microsoft.com/office/drawing/2014/main" val="2160062878"/>
                    </a:ext>
                  </a:extLst>
                </a:gridCol>
                <a:gridCol w="3061247">
                  <a:extLst>
                    <a:ext uri="{9D8B030D-6E8A-4147-A177-3AD203B41FA5}">
                      <a16:colId xmlns:a16="http://schemas.microsoft.com/office/drawing/2014/main" val="3423027673"/>
                    </a:ext>
                  </a:extLst>
                </a:gridCol>
                <a:gridCol w="3061247">
                  <a:extLst>
                    <a:ext uri="{9D8B030D-6E8A-4147-A177-3AD203B41FA5}">
                      <a16:colId xmlns:a16="http://schemas.microsoft.com/office/drawing/2014/main" val="1894822949"/>
                    </a:ext>
                  </a:extLst>
                </a:gridCol>
              </a:tblGrid>
              <a:tr h="458547">
                <a:tc>
                  <a:txBody>
                    <a:bodyPr/>
                    <a:lstStyle/>
                    <a:p>
                      <a:r>
                        <a:rPr lang="en-US" sz="2000" dirty="0">
                          <a:latin typeface="Times New Roman" panose="02020603050405020304" pitchFamily="18" charset="0"/>
                          <a:cs typeface="Times New Roman" panose="02020603050405020304" pitchFamily="18" charset="0"/>
                        </a:rPr>
                        <a:t>Effectiveness</a:t>
                      </a:r>
                    </a:p>
                  </a:txBody>
                  <a:tcPr/>
                </a:tc>
                <a:tc>
                  <a:txBody>
                    <a:bodyPr/>
                    <a:lstStyle/>
                    <a:p>
                      <a:r>
                        <a:rPr lang="en-US" sz="2000" dirty="0">
                          <a:latin typeface="Times New Roman" panose="02020603050405020304" pitchFamily="18" charset="0"/>
                          <a:cs typeface="Times New Roman" panose="02020603050405020304" pitchFamily="18" charset="0"/>
                        </a:rPr>
                        <a:t>Efficiency</a:t>
                      </a:r>
                    </a:p>
                  </a:txBody>
                  <a:tcPr/>
                </a:tc>
                <a:tc>
                  <a:txBody>
                    <a:bodyPr/>
                    <a:lstStyle/>
                    <a:p>
                      <a:r>
                        <a:rPr lang="en-US" sz="2000" dirty="0">
                          <a:latin typeface="Times New Roman" panose="02020603050405020304" pitchFamily="18" charset="0"/>
                          <a:cs typeface="Times New Roman" panose="02020603050405020304" pitchFamily="18" charset="0"/>
                        </a:rPr>
                        <a:t>Impact</a:t>
                      </a:r>
                    </a:p>
                  </a:txBody>
                  <a:tcPr/>
                </a:tc>
                <a:extLst>
                  <a:ext uri="{0D108BD9-81ED-4DB2-BD59-A6C34878D82A}">
                    <a16:rowId xmlns:a16="http://schemas.microsoft.com/office/drawing/2014/main" val="374044251"/>
                  </a:ext>
                </a:extLst>
              </a:tr>
              <a:tr h="1516733">
                <a:tc>
                  <a:txBody>
                    <a:bodyPr/>
                    <a:lstStyle/>
                    <a:p>
                      <a:r>
                        <a:rPr lang="en-US" sz="2000" dirty="0">
                          <a:latin typeface="Times New Roman" panose="02020603050405020304" pitchFamily="18" charset="0"/>
                          <a:cs typeface="Times New Roman" panose="02020603050405020304" pitchFamily="18" charset="0"/>
                        </a:rPr>
                        <a:t>Use HR dashboards or scorecards</a:t>
                      </a:r>
                    </a:p>
                  </a:txBody>
                  <a:tcPr/>
                </a:tc>
                <a:tc>
                  <a:txBody>
                    <a:bodyPr/>
                    <a:lstStyle/>
                    <a:p>
                      <a:r>
                        <a:rPr lang="en-US" sz="2000" dirty="0">
                          <a:latin typeface="Times New Roman" panose="02020603050405020304" pitchFamily="18" charset="0"/>
                          <a:cs typeface="Times New Roman" panose="02020603050405020304" pitchFamily="18" charset="0"/>
                        </a:rPr>
                        <a:t>Measure the financial efficiency of HR operations (</a:t>
                      </a:r>
                      <a:r>
                        <a:rPr lang="en-US" sz="2000" dirty="0" err="1">
                          <a:latin typeface="Times New Roman" panose="02020603050405020304" pitchFamily="18" charset="0"/>
                          <a:cs typeface="Times New Roman" panose="02020603050405020304" pitchFamily="18" charset="0"/>
                        </a:rPr>
                        <a:t>eg</a:t>
                      </a:r>
                      <a:r>
                        <a:rPr lang="en-US" sz="2000" dirty="0">
                          <a:latin typeface="Times New Roman" panose="02020603050405020304" pitchFamily="18" charset="0"/>
                          <a:cs typeface="Times New Roman" panose="02020603050405020304" pitchFamily="18" charset="0"/>
                        </a:rPr>
                        <a:t>- cost per hire, time to fill, training costs)</a:t>
                      </a:r>
                    </a:p>
                  </a:txBody>
                  <a:tcPr/>
                </a:tc>
                <a:tc>
                  <a:txBody>
                    <a:bodyPr/>
                    <a:lstStyle/>
                    <a:p>
                      <a:r>
                        <a:rPr lang="en-US" sz="2000" dirty="0">
                          <a:latin typeface="Times New Roman" panose="02020603050405020304" pitchFamily="18" charset="0"/>
                          <a:cs typeface="Times New Roman" panose="02020603050405020304" pitchFamily="18" charset="0"/>
                        </a:rPr>
                        <a:t>Measure the business impact of HR programs and processes?</a:t>
                      </a:r>
                    </a:p>
                  </a:txBody>
                  <a:tcPr/>
                </a:tc>
                <a:extLst>
                  <a:ext uri="{0D108BD9-81ED-4DB2-BD59-A6C34878D82A}">
                    <a16:rowId xmlns:a16="http://schemas.microsoft.com/office/drawing/2014/main" val="1780996792"/>
                  </a:ext>
                </a:extLst>
              </a:tr>
              <a:tr h="1516733">
                <a:tc>
                  <a:txBody>
                    <a:bodyPr/>
                    <a:lstStyle/>
                    <a:p>
                      <a:r>
                        <a:rPr lang="en-US" sz="2000" dirty="0">
                          <a:latin typeface="Times New Roman" panose="02020603050405020304" pitchFamily="18" charset="0"/>
                          <a:cs typeface="Times New Roman" panose="02020603050405020304" pitchFamily="18" charset="0"/>
                        </a:rPr>
                        <a:t>Measure the specific effects of HR programs (learning from training, motivation from rewards, validity of tests)</a:t>
                      </a:r>
                    </a:p>
                  </a:txBody>
                  <a:tcPr/>
                </a:tc>
                <a:tc>
                  <a:txBody>
                    <a:bodyPr/>
                    <a:lstStyle/>
                    <a:p>
                      <a:r>
                        <a:rPr lang="en-US" sz="2000" dirty="0">
                          <a:latin typeface="Times New Roman" panose="02020603050405020304" pitchFamily="18" charset="0"/>
                          <a:cs typeface="Times New Roman" panose="02020603050405020304" pitchFamily="18" charset="0"/>
                        </a:rPr>
                        <a:t>Collect metrics that measures the cost of providing HR programs and processes? </a:t>
                      </a:r>
                    </a:p>
                  </a:txBody>
                  <a:tcPr/>
                </a:tc>
                <a:tc>
                  <a:txBody>
                    <a:bodyPr/>
                    <a:lstStyle/>
                    <a:p>
                      <a:r>
                        <a:rPr lang="en-US" sz="2000" dirty="0">
                          <a:latin typeface="Times New Roman" panose="02020603050405020304" pitchFamily="18" charset="0"/>
                          <a:cs typeface="Times New Roman" panose="02020603050405020304" pitchFamily="18" charset="0"/>
                        </a:rPr>
                        <a:t>Measure the quality of the talent decisions made by non-HR leaders?</a:t>
                      </a:r>
                    </a:p>
                  </a:txBody>
                  <a:tcPr/>
                </a:tc>
                <a:extLst>
                  <a:ext uri="{0D108BD9-81ED-4DB2-BD59-A6C34878D82A}">
                    <a16:rowId xmlns:a16="http://schemas.microsoft.com/office/drawing/2014/main" val="529387112"/>
                  </a:ext>
                </a:extLst>
              </a:tr>
              <a:tr h="1164005">
                <a:tc>
                  <a:txBody>
                    <a:bodyPr/>
                    <a:lstStyle/>
                    <a:p>
                      <a:r>
                        <a:rPr lang="en-US" sz="2000" dirty="0">
                          <a:latin typeface="Times New Roman" panose="02020603050405020304" pitchFamily="18" charset="0"/>
                          <a:cs typeface="Times New Roman" panose="02020603050405020304" pitchFamily="18" charset="0"/>
                        </a:rPr>
                        <a:t>Have the capability to conduct CBA/Utility analysis of HR programs</a:t>
                      </a:r>
                    </a:p>
                  </a:txBody>
                  <a:tcPr/>
                </a:tc>
                <a:tc>
                  <a:txBody>
                    <a:bodyPr/>
                    <a:lstStyle/>
                    <a:p>
                      <a:r>
                        <a:rPr lang="en-US" sz="2000" dirty="0">
                          <a:latin typeface="Times New Roman" panose="02020603050405020304" pitchFamily="18" charset="0"/>
                          <a:cs typeface="Times New Roman" panose="02020603050405020304" pitchFamily="18" charset="0"/>
                        </a:rPr>
                        <a:t>Benchmark analytics and measures against data from outside organizations</a:t>
                      </a:r>
                    </a:p>
                  </a:txBody>
                  <a:tcPr/>
                </a:tc>
                <a:tc>
                  <a:txBody>
                    <a:bodyPr/>
                    <a:lstStyle/>
                    <a:p>
                      <a:r>
                        <a:rPr lang="en-US" sz="2000" dirty="0">
                          <a:latin typeface="Times New Roman" panose="02020603050405020304" pitchFamily="18" charset="0"/>
                          <a:cs typeface="Times New Roman" panose="02020603050405020304" pitchFamily="18" charset="0"/>
                        </a:rPr>
                        <a:t>Measure the business impact of high versus low performance in jobs? </a:t>
                      </a:r>
                    </a:p>
                  </a:txBody>
                  <a:tcPr/>
                </a:tc>
                <a:extLst>
                  <a:ext uri="{0D108BD9-81ED-4DB2-BD59-A6C34878D82A}">
                    <a16:rowId xmlns:a16="http://schemas.microsoft.com/office/drawing/2014/main" val="3184552774"/>
                  </a:ext>
                </a:extLst>
              </a:tr>
            </a:tbl>
          </a:graphicData>
        </a:graphic>
      </p:graphicFrame>
    </p:spTree>
    <p:extLst>
      <p:ext uri="{BB962C8B-B14F-4D97-AF65-F5344CB8AC3E}">
        <p14:creationId xmlns:p14="http://schemas.microsoft.com/office/powerpoint/2010/main" val="31693360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87583E-4F0E-4E7F-CE1A-B0E9138EA3C7}"/>
              </a:ext>
            </a:extLst>
          </p:cNvPr>
          <p:cNvSpPr>
            <a:spLocks noGrp="1"/>
          </p:cNvSpPr>
          <p:nvPr>
            <p:ph idx="1"/>
          </p:nvPr>
        </p:nvSpPr>
        <p:spPr>
          <a:xfrm>
            <a:off x="838200" y="122548"/>
            <a:ext cx="10515600" cy="6054415"/>
          </a:xfrm>
        </p:spPr>
        <p:txBody>
          <a:bodyPr/>
          <a:lstStyle/>
          <a:p>
            <a:r>
              <a:rPr lang="en-US" dirty="0">
                <a:latin typeface="Times New Roman" panose="02020603050405020304" pitchFamily="18" charset="0"/>
                <a:cs typeface="Times New Roman" panose="02020603050405020304" pitchFamily="18" charset="0"/>
              </a:rPr>
              <a:t>Do you engage in decision-making?</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Do you keep on sharpening the following skills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BBD14204-ECA5-EAD1-A573-F0D6910F15EB}"/>
              </a:ext>
            </a:extLst>
          </p:cNvPr>
          <p:cNvGraphicFramePr>
            <a:graphicFrameLocks noGrp="1"/>
          </p:cNvGraphicFramePr>
          <p:nvPr/>
        </p:nvGraphicFramePr>
        <p:xfrm>
          <a:off x="1598367" y="578264"/>
          <a:ext cx="8128000" cy="3032760"/>
        </p:xfrm>
        <a:graphic>
          <a:graphicData uri="http://schemas.openxmlformats.org/drawingml/2006/table">
            <a:tbl>
              <a:tblPr firstRow="1" bandRow="1">
                <a:tableStyleId>{5C22544A-7EE6-4342-B048-85BDC9FD1C3A}</a:tableStyleId>
              </a:tblPr>
              <a:tblGrid>
                <a:gridCol w="777188">
                  <a:extLst>
                    <a:ext uri="{9D8B030D-6E8A-4147-A177-3AD203B41FA5}">
                      <a16:colId xmlns:a16="http://schemas.microsoft.com/office/drawing/2014/main" val="993874545"/>
                    </a:ext>
                  </a:extLst>
                </a:gridCol>
                <a:gridCol w="7350812">
                  <a:extLst>
                    <a:ext uri="{9D8B030D-6E8A-4147-A177-3AD203B41FA5}">
                      <a16:colId xmlns:a16="http://schemas.microsoft.com/office/drawing/2014/main" val="2426899050"/>
                    </a:ext>
                  </a:extLst>
                </a:gridCol>
              </a:tblGrid>
              <a:tr h="370840">
                <a:tc>
                  <a:txBody>
                    <a:bodyPr/>
                    <a:lstStyle/>
                    <a:p>
                      <a:r>
                        <a:rPr lang="en-US" dirty="0" err="1">
                          <a:latin typeface="Times New Roman" panose="02020603050405020304" pitchFamily="18" charset="0"/>
                          <a:cs typeface="Times New Roman" panose="02020603050405020304" pitchFamily="18" charset="0"/>
                        </a:rPr>
                        <a:t>Sl</a:t>
                      </a:r>
                      <a:r>
                        <a:rPr lang="en-US" dirty="0">
                          <a:latin typeface="Times New Roman" panose="02020603050405020304" pitchFamily="18" charset="0"/>
                          <a:cs typeface="Times New Roman" panose="02020603050405020304" pitchFamily="18" charset="0"/>
                        </a:rPr>
                        <a:t> No.</a:t>
                      </a:r>
                    </a:p>
                  </a:txBody>
                  <a:tcPr/>
                </a:tc>
                <a:tc>
                  <a:txBody>
                    <a:bodyPr/>
                    <a:lstStyle/>
                    <a:p>
                      <a:r>
                        <a:rPr lang="en-US" dirty="0">
                          <a:latin typeface="Times New Roman" panose="02020603050405020304" pitchFamily="18" charset="0"/>
                          <a:cs typeface="Times New Roman" panose="02020603050405020304" pitchFamily="18" charset="0"/>
                        </a:rPr>
                        <a:t>Decision-making</a:t>
                      </a:r>
                    </a:p>
                  </a:txBody>
                  <a:tcPr/>
                </a:tc>
                <a:extLst>
                  <a:ext uri="{0D108BD9-81ED-4DB2-BD59-A6C34878D82A}">
                    <a16:rowId xmlns:a16="http://schemas.microsoft.com/office/drawing/2014/main" val="2122301194"/>
                  </a:ext>
                </a:extLst>
              </a:tr>
              <a:tr h="370840">
                <a:tc>
                  <a:txBody>
                    <a:bodyPr/>
                    <a:lstStyle/>
                    <a:p>
                      <a:r>
                        <a:rPr lang="en-US" dirty="0">
                          <a:latin typeface="Times New Roman" panose="02020603050405020304" pitchFamily="18" charset="0"/>
                          <a:cs typeface="Times New Roman" panose="02020603050405020304" pitchFamily="18" charset="0"/>
                        </a:rPr>
                        <a:t>1</a:t>
                      </a:r>
                    </a:p>
                  </a:txBody>
                  <a:tcPr/>
                </a:tc>
                <a:tc>
                  <a:txBody>
                    <a:bodyPr/>
                    <a:lstStyle/>
                    <a:p>
                      <a:r>
                        <a:rPr lang="en-US" dirty="0">
                          <a:latin typeface="Times New Roman" panose="02020603050405020304" pitchFamily="18" charset="0"/>
                          <a:cs typeface="Times New Roman" panose="02020603050405020304" pitchFamily="18" charset="0"/>
                        </a:rPr>
                        <a:t>HR leaders identify unique strategy insights by connecting human capital issues to business strategy</a:t>
                      </a:r>
                    </a:p>
                  </a:txBody>
                  <a:tcPr/>
                </a:tc>
                <a:extLst>
                  <a:ext uri="{0D108BD9-81ED-4DB2-BD59-A6C34878D82A}">
                    <a16:rowId xmlns:a16="http://schemas.microsoft.com/office/drawing/2014/main" val="284223642"/>
                  </a:ext>
                </a:extLst>
              </a:tr>
              <a:tr h="370840">
                <a:tc>
                  <a:txBody>
                    <a:bodyPr/>
                    <a:lstStyle/>
                    <a:p>
                      <a:r>
                        <a:rPr lang="en-US" dirty="0">
                          <a:latin typeface="Times New Roman" panose="02020603050405020304" pitchFamily="18" charset="0"/>
                          <a:cs typeface="Times New Roman" panose="02020603050405020304" pitchFamily="18" charset="0"/>
                        </a:rPr>
                        <a:t>2</a:t>
                      </a:r>
                    </a:p>
                  </a:txBody>
                  <a:tcPr/>
                </a:tc>
                <a:tc>
                  <a:txBody>
                    <a:bodyPr/>
                    <a:lstStyle/>
                    <a:p>
                      <a:r>
                        <a:rPr lang="en-US" dirty="0">
                          <a:latin typeface="Times New Roman" panose="02020603050405020304" pitchFamily="18" charset="0"/>
                          <a:cs typeface="Times New Roman" panose="02020603050405020304" pitchFamily="18" charset="0"/>
                        </a:rPr>
                        <a:t>HR leaders have a good understanding about where and why human capital makes the biggest difference in their business </a:t>
                      </a:r>
                    </a:p>
                  </a:txBody>
                  <a:tcPr/>
                </a:tc>
                <a:extLst>
                  <a:ext uri="{0D108BD9-81ED-4DB2-BD59-A6C34878D82A}">
                    <a16:rowId xmlns:a16="http://schemas.microsoft.com/office/drawing/2014/main" val="150109421"/>
                  </a:ext>
                </a:extLst>
              </a:tr>
              <a:tr h="370840">
                <a:tc>
                  <a:txBody>
                    <a:bodyPr/>
                    <a:lstStyle/>
                    <a:p>
                      <a:r>
                        <a:rPr lang="en-US" dirty="0">
                          <a:latin typeface="Times New Roman" panose="02020603050405020304" pitchFamily="18" charset="0"/>
                          <a:cs typeface="Times New Roman" panose="02020603050405020304" pitchFamily="18" charset="0"/>
                        </a:rPr>
                        <a:t>3</a:t>
                      </a:r>
                    </a:p>
                  </a:txBody>
                  <a:tcPr/>
                </a:tc>
                <a:tc>
                  <a:txBody>
                    <a:bodyPr/>
                    <a:lstStyle/>
                    <a:p>
                      <a:r>
                        <a:rPr lang="en-US" dirty="0">
                          <a:latin typeface="Times New Roman" panose="02020603050405020304" pitchFamily="18" charset="0"/>
                          <a:cs typeface="Times New Roman" panose="02020603050405020304" pitchFamily="18" charset="0"/>
                        </a:rPr>
                        <a:t>HR adds value by insuring compliance with rules, laws and guidelines </a:t>
                      </a:r>
                    </a:p>
                  </a:txBody>
                  <a:tcPr/>
                </a:tc>
                <a:extLst>
                  <a:ext uri="{0D108BD9-81ED-4DB2-BD59-A6C34878D82A}">
                    <a16:rowId xmlns:a16="http://schemas.microsoft.com/office/drawing/2014/main" val="3254539542"/>
                  </a:ext>
                </a:extLst>
              </a:tr>
              <a:tr h="370840">
                <a:tc>
                  <a:txBody>
                    <a:bodyPr/>
                    <a:lstStyle/>
                    <a:p>
                      <a:r>
                        <a:rPr lang="en-US" dirty="0">
                          <a:latin typeface="Times New Roman" panose="02020603050405020304" pitchFamily="18" charset="0"/>
                          <a:cs typeface="Times New Roman" panose="02020603050405020304" pitchFamily="18" charset="0"/>
                        </a:rPr>
                        <a:t>4</a:t>
                      </a:r>
                    </a:p>
                  </a:txBody>
                  <a:tcPr/>
                </a:tc>
                <a:tc>
                  <a:txBody>
                    <a:bodyPr/>
                    <a:lstStyle/>
                    <a:p>
                      <a:r>
                        <a:rPr lang="en-US" dirty="0">
                          <a:latin typeface="Times New Roman" panose="02020603050405020304" pitchFamily="18" charset="0"/>
                          <a:cs typeface="Times New Roman" panose="02020603050405020304" pitchFamily="18" charset="0"/>
                        </a:rPr>
                        <a:t>HR adds value by delivering high quality professional practices and services</a:t>
                      </a:r>
                    </a:p>
                  </a:txBody>
                  <a:tcPr/>
                </a:tc>
                <a:extLst>
                  <a:ext uri="{0D108BD9-81ED-4DB2-BD59-A6C34878D82A}">
                    <a16:rowId xmlns:a16="http://schemas.microsoft.com/office/drawing/2014/main" val="3084614130"/>
                  </a:ext>
                </a:extLst>
              </a:tr>
              <a:tr h="370840">
                <a:tc>
                  <a:txBody>
                    <a:bodyPr/>
                    <a:lstStyle/>
                    <a:p>
                      <a:r>
                        <a:rPr lang="en-US" dirty="0">
                          <a:latin typeface="Times New Roman" panose="02020603050405020304" pitchFamily="18" charset="0"/>
                          <a:cs typeface="Times New Roman" panose="02020603050405020304" pitchFamily="18" charset="0"/>
                        </a:rPr>
                        <a:t>5</a:t>
                      </a:r>
                    </a:p>
                  </a:txBody>
                  <a:tcPr/>
                </a:tc>
                <a:tc>
                  <a:txBody>
                    <a:bodyPr/>
                    <a:lstStyle/>
                    <a:p>
                      <a:r>
                        <a:rPr lang="en-US" dirty="0">
                          <a:latin typeface="Times New Roman" panose="02020603050405020304" pitchFamily="18" charset="0"/>
                          <a:cs typeface="Times New Roman" panose="02020603050405020304" pitchFamily="18" charset="0"/>
                        </a:rPr>
                        <a:t>HR adds value by improving talent decisions inside and outside the HR function</a:t>
                      </a:r>
                    </a:p>
                  </a:txBody>
                  <a:tcPr/>
                </a:tc>
                <a:extLst>
                  <a:ext uri="{0D108BD9-81ED-4DB2-BD59-A6C34878D82A}">
                    <a16:rowId xmlns:a16="http://schemas.microsoft.com/office/drawing/2014/main" val="3086868081"/>
                  </a:ext>
                </a:extLst>
              </a:tr>
            </a:tbl>
          </a:graphicData>
        </a:graphic>
      </p:graphicFrame>
      <p:graphicFrame>
        <p:nvGraphicFramePr>
          <p:cNvPr id="5" name="Table 5">
            <a:extLst>
              <a:ext uri="{FF2B5EF4-FFF2-40B4-BE49-F238E27FC236}">
                <a16:creationId xmlns:a16="http://schemas.microsoft.com/office/drawing/2014/main" id="{D4A20E02-2246-F511-3626-C53797A4A49E}"/>
              </a:ext>
            </a:extLst>
          </p:cNvPr>
          <p:cNvGraphicFramePr>
            <a:graphicFrameLocks noGrp="1"/>
          </p:cNvGraphicFramePr>
          <p:nvPr/>
        </p:nvGraphicFramePr>
        <p:xfrm>
          <a:off x="1598367" y="4322763"/>
          <a:ext cx="8128000" cy="2225040"/>
        </p:xfrm>
        <a:graphic>
          <a:graphicData uri="http://schemas.openxmlformats.org/drawingml/2006/table">
            <a:tbl>
              <a:tblPr firstRow="1" bandRow="1">
                <a:tableStyleId>{5C22544A-7EE6-4342-B048-85BDC9FD1C3A}</a:tableStyleId>
              </a:tblPr>
              <a:tblGrid>
                <a:gridCol w="796041">
                  <a:extLst>
                    <a:ext uri="{9D8B030D-6E8A-4147-A177-3AD203B41FA5}">
                      <a16:colId xmlns:a16="http://schemas.microsoft.com/office/drawing/2014/main" val="983871168"/>
                    </a:ext>
                  </a:extLst>
                </a:gridCol>
                <a:gridCol w="7331959">
                  <a:extLst>
                    <a:ext uri="{9D8B030D-6E8A-4147-A177-3AD203B41FA5}">
                      <a16:colId xmlns:a16="http://schemas.microsoft.com/office/drawing/2014/main" val="780946888"/>
                    </a:ext>
                  </a:extLst>
                </a:gridCol>
              </a:tblGrid>
              <a:tr h="370840">
                <a:tc>
                  <a:txBody>
                    <a:bodyPr/>
                    <a:lstStyle/>
                    <a:p>
                      <a:r>
                        <a:rPr lang="en-US" dirty="0">
                          <a:latin typeface="Times New Roman" panose="02020603050405020304" pitchFamily="18" charset="0"/>
                          <a:cs typeface="Times New Roman" panose="02020603050405020304" pitchFamily="18" charset="0"/>
                        </a:rPr>
                        <a:t>SL No</a:t>
                      </a:r>
                    </a:p>
                  </a:txBody>
                  <a:tcPr/>
                </a:tc>
                <a:tc>
                  <a:txBody>
                    <a:bodyPr/>
                    <a:lstStyle/>
                    <a:p>
                      <a:r>
                        <a:rPr lang="en-US" dirty="0">
                          <a:latin typeface="Times New Roman" panose="02020603050405020304" pitchFamily="18" charset="0"/>
                          <a:cs typeface="Times New Roman" panose="02020603050405020304" pitchFamily="18" charset="0"/>
                        </a:rPr>
                        <a:t>Skills</a:t>
                      </a:r>
                    </a:p>
                  </a:txBody>
                  <a:tcPr/>
                </a:tc>
                <a:extLst>
                  <a:ext uri="{0D108BD9-81ED-4DB2-BD59-A6C34878D82A}">
                    <a16:rowId xmlns:a16="http://schemas.microsoft.com/office/drawing/2014/main" val="2031580865"/>
                  </a:ext>
                </a:extLst>
              </a:tr>
              <a:tr h="370840">
                <a:tc>
                  <a:txBody>
                    <a:bodyPr/>
                    <a:lstStyle/>
                    <a:p>
                      <a:r>
                        <a:rPr lang="en-US" dirty="0">
                          <a:latin typeface="Times New Roman" panose="02020603050405020304" pitchFamily="18" charset="0"/>
                          <a:cs typeface="Times New Roman" panose="02020603050405020304" pitchFamily="18" charset="0"/>
                        </a:rPr>
                        <a:t>1</a:t>
                      </a:r>
                    </a:p>
                  </a:txBody>
                  <a:tcPr/>
                </a:tc>
                <a:tc>
                  <a:txBody>
                    <a:bodyPr/>
                    <a:lstStyle/>
                    <a:p>
                      <a:r>
                        <a:rPr lang="en-US" dirty="0">
                          <a:latin typeface="Times New Roman" panose="02020603050405020304" pitchFamily="18" charset="0"/>
                          <a:cs typeface="Times New Roman" panose="02020603050405020304" pitchFamily="18" charset="0"/>
                        </a:rPr>
                        <a:t>HR Technical Skills</a:t>
                      </a:r>
                    </a:p>
                  </a:txBody>
                  <a:tcPr/>
                </a:tc>
                <a:extLst>
                  <a:ext uri="{0D108BD9-81ED-4DB2-BD59-A6C34878D82A}">
                    <a16:rowId xmlns:a16="http://schemas.microsoft.com/office/drawing/2014/main" val="363540227"/>
                  </a:ext>
                </a:extLst>
              </a:tr>
              <a:tr h="370840">
                <a:tc>
                  <a:txBody>
                    <a:bodyPr/>
                    <a:lstStyle/>
                    <a:p>
                      <a:r>
                        <a:rPr lang="en-US" dirty="0">
                          <a:latin typeface="Times New Roman" panose="02020603050405020304" pitchFamily="18" charset="0"/>
                          <a:cs typeface="Times New Roman" panose="02020603050405020304" pitchFamily="18" charset="0"/>
                        </a:rPr>
                        <a:t>2</a:t>
                      </a:r>
                    </a:p>
                  </a:txBody>
                  <a:tcPr/>
                </a:tc>
                <a:tc>
                  <a:txBody>
                    <a:bodyPr/>
                    <a:lstStyle/>
                    <a:p>
                      <a:r>
                        <a:rPr lang="en-US" dirty="0">
                          <a:latin typeface="Times New Roman" panose="02020603050405020304" pitchFamily="18" charset="0"/>
                          <a:cs typeface="Times New Roman" panose="02020603050405020304" pitchFamily="18" charset="0"/>
                        </a:rPr>
                        <a:t>Interpersonal Dynamics</a:t>
                      </a:r>
                    </a:p>
                  </a:txBody>
                  <a:tcPr/>
                </a:tc>
                <a:extLst>
                  <a:ext uri="{0D108BD9-81ED-4DB2-BD59-A6C34878D82A}">
                    <a16:rowId xmlns:a16="http://schemas.microsoft.com/office/drawing/2014/main" val="2851252709"/>
                  </a:ext>
                </a:extLst>
              </a:tr>
              <a:tr h="370840">
                <a:tc>
                  <a:txBody>
                    <a:bodyPr/>
                    <a:lstStyle/>
                    <a:p>
                      <a:r>
                        <a:rPr lang="en-US" dirty="0">
                          <a:latin typeface="Times New Roman" panose="02020603050405020304" pitchFamily="18" charset="0"/>
                          <a:cs typeface="Times New Roman" panose="02020603050405020304" pitchFamily="18" charset="0"/>
                        </a:rPr>
                        <a:t>3</a:t>
                      </a:r>
                    </a:p>
                  </a:txBody>
                  <a:tcPr/>
                </a:tc>
                <a:tc>
                  <a:txBody>
                    <a:bodyPr/>
                    <a:lstStyle/>
                    <a:p>
                      <a:r>
                        <a:rPr lang="en-US" dirty="0">
                          <a:latin typeface="Times New Roman" panose="02020603050405020304" pitchFamily="18" charset="0"/>
                          <a:cs typeface="Times New Roman" panose="02020603050405020304" pitchFamily="18" charset="0"/>
                        </a:rPr>
                        <a:t>Business Partner Skills</a:t>
                      </a:r>
                    </a:p>
                  </a:txBody>
                  <a:tcPr/>
                </a:tc>
                <a:extLst>
                  <a:ext uri="{0D108BD9-81ED-4DB2-BD59-A6C34878D82A}">
                    <a16:rowId xmlns:a16="http://schemas.microsoft.com/office/drawing/2014/main" val="1231116307"/>
                  </a:ext>
                </a:extLst>
              </a:tr>
              <a:tr h="370840">
                <a:tc>
                  <a:txBody>
                    <a:bodyPr/>
                    <a:lstStyle/>
                    <a:p>
                      <a:r>
                        <a:rPr lang="en-US" dirty="0">
                          <a:latin typeface="Times New Roman" panose="02020603050405020304" pitchFamily="18" charset="0"/>
                          <a:cs typeface="Times New Roman" panose="02020603050405020304" pitchFamily="18" charset="0"/>
                        </a:rPr>
                        <a:t>4</a:t>
                      </a:r>
                    </a:p>
                  </a:txBody>
                  <a:tcPr/>
                </a:tc>
                <a:tc>
                  <a:txBody>
                    <a:bodyPr/>
                    <a:lstStyle/>
                    <a:p>
                      <a:r>
                        <a:rPr lang="en-US" dirty="0">
                          <a:latin typeface="Times New Roman" panose="02020603050405020304" pitchFamily="18" charset="0"/>
                          <a:cs typeface="Times New Roman" panose="02020603050405020304" pitchFamily="18" charset="0"/>
                        </a:rPr>
                        <a:t>Metrics Skills</a:t>
                      </a:r>
                    </a:p>
                  </a:txBody>
                  <a:tcPr/>
                </a:tc>
                <a:extLst>
                  <a:ext uri="{0D108BD9-81ED-4DB2-BD59-A6C34878D82A}">
                    <a16:rowId xmlns:a16="http://schemas.microsoft.com/office/drawing/2014/main" val="608856767"/>
                  </a:ext>
                </a:extLst>
              </a:tr>
              <a:tr h="370840">
                <a:tc>
                  <a:txBody>
                    <a:bodyPr/>
                    <a:lstStyle/>
                    <a:p>
                      <a:r>
                        <a:rPr lang="en-US" dirty="0">
                          <a:latin typeface="Times New Roman" panose="02020603050405020304" pitchFamily="18" charset="0"/>
                          <a:cs typeface="Times New Roman" panose="02020603050405020304" pitchFamily="18" charset="0"/>
                        </a:rPr>
                        <a:t>5</a:t>
                      </a:r>
                    </a:p>
                  </a:txBody>
                  <a:tcPr/>
                </a:tc>
                <a:tc>
                  <a:txBody>
                    <a:bodyPr/>
                    <a:lstStyle/>
                    <a:p>
                      <a:r>
                        <a:rPr lang="en-US" dirty="0">
                          <a:latin typeface="Times New Roman" panose="02020603050405020304" pitchFamily="18" charset="0"/>
                          <a:cs typeface="Times New Roman" panose="02020603050405020304" pitchFamily="18" charset="0"/>
                        </a:rPr>
                        <a:t>Managing outsourcing</a:t>
                      </a:r>
                    </a:p>
                  </a:txBody>
                  <a:tcPr/>
                </a:tc>
                <a:extLst>
                  <a:ext uri="{0D108BD9-81ED-4DB2-BD59-A6C34878D82A}">
                    <a16:rowId xmlns:a16="http://schemas.microsoft.com/office/drawing/2014/main" val="3539892829"/>
                  </a:ext>
                </a:extLst>
              </a:tr>
            </a:tbl>
          </a:graphicData>
        </a:graphic>
      </p:graphicFrame>
    </p:spTree>
    <p:extLst>
      <p:ext uri="{BB962C8B-B14F-4D97-AF65-F5344CB8AC3E}">
        <p14:creationId xmlns:p14="http://schemas.microsoft.com/office/powerpoint/2010/main" val="347545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6F26-FF0E-DE62-A7A3-C8F124635AED}"/>
              </a:ext>
            </a:extLst>
          </p:cNvPr>
          <p:cNvSpPr>
            <a:spLocks noGrp="1"/>
          </p:cNvSpPr>
          <p:nvPr>
            <p:ph type="title"/>
          </p:nvPr>
        </p:nvSpPr>
        <p:spPr>
          <a:xfrm>
            <a:off x="838200" y="876113"/>
            <a:ext cx="10515600" cy="997511"/>
          </a:xfrm>
        </p:spPr>
        <p:txBody>
          <a:bodyPr>
            <a:normAutofit fontScale="90000"/>
          </a:bodyPr>
          <a:lstStyle/>
          <a:p>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Where is HR Headed?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17FAF06-4895-F460-90E6-7C37F105A45C}"/>
              </a:ext>
            </a:extLst>
          </p:cNvPr>
          <p:cNvSpPr txBox="1"/>
          <p:nvPr/>
        </p:nvSpPr>
        <p:spPr>
          <a:xfrm>
            <a:off x="1989056" y="1810398"/>
            <a:ext cx="9279487" cy="107721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Traditional HR </a:t>
            </a:r>
            <a:r>
              <a:rPr lang="en-US" sz="3200" dirty="0">
                <a:latin typeface="Times New Roman" panose="02020603050405020304" pitchFamily="18" charset="0"/>
                <a:cs typeface="Times New Roman" panose="02020603050405020304" pitchFamily="18" charset="0"/>
                <a:sym typeface="Wingdings" panose="05000000000000000000" pitchFamily="2" charset="2"/>
              </a:rPr>
              <a:t></a:t>
            </a:r>
            <a:r>
              <a:rPr lang="en-US" sz="3200" dirty="0">
                <a:latin typeface="Times New Roman" panose="02020603050405020304" pitchFamily="18" charset="0"/>
                <a:cs typeface="Times New Roman" panose="02020603050405020304" pitchFamily="18" charset="0"/>
              </a:rPr>
              <a:t>moving “Inside-Out”- Visibility</a:t>
            </a:r>
          </a:p>
          <a:p>
            <a:r>
              <a:rPr lang="en-US" sz="3200" dirty="0">
                <a:latin typeface="Times New Roman" panose="02020603050405020304" pitchFamily="18" charset="0"/>
                <a:cs typeface="Times New Roman" panose="02020603050405020304" pitchFamily="18" charset="0"/>
              </a:rPr>
              <a:t>Analytical HR </a:t>
            </a:r>
            <a:r>
              <a:rPr lang="en-US" sz="3200" dirty="0">
                <a:latin typeface="Times New Roman" panose="02020603050405020304" pitchFamily="18" charset="0"/>
                <a:cs typeface="Times New Roman" panose="02020603050405020304" pitchFamily="18" charset="0"/>
                <a:sym typeface="Wingdings" panose="05000000000000000000" pitchFamily="2" charset="2"/>
              </a:rPr>
              <a:t>Outside-in perspective </a:t>
            </a:r>
            <a:endParaRPr lang="en-US" sz="3200" dirty="0"/>
          </a:p>
        </p:txBody>
      </p:sp>
      <p:sp>
        <p:nvSpPr>
          <p:cNvPr id="6" name="TextBox 5">
            <a:extLst>
              <a:ext uri="{FF2B5EF4-FFF2-40B4-BE49-F238E27FC236}">
                <a16:creationId xmlns:a16="http://schemas.microsoft.com/office/drawing/2014/main" id="{39EF647C-CC3B-C72A-96BF-A8A341FC127C}"/>
              </a:ext>
            </a:extLst>
          </p:cNvPr>
          <p:cNvSpPr txBox="1"/>
          <p:nvPr/>
        </p:nvSpPr>
        <p:spPr>
          <a:xfrm>
            <a:off x="647307" y="3358243"/>
            <a:ext cx="10390094"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HR is not only limited to employees only! Its also how we value our customers, investors, communities </a:t>
            </a:r>
          </a:p>
        </p:txBody>
      </p:sp>
      <p:sp>
        <p:nvSpPr>
          <p:cNvPr id="7" name="TextBox 6">
            <a:extLst>
              <a:ext uri="{FF2B5EF4-FFF2-40B4-BE49-F238E27FC236}">
                <a16:creationId xmlns:a16="http://schemas.microsoft.com/office/drawing/2014/main" id="{F6CA757E-C0E3-A777-B46D-9B9CD9A930F4}"/>
              </a:ext>
            </a:extLst>
          </p:cNvPr>
          <p:cNvSpPr txBox="1"/>
          <p:nvPr/>
        </p:nvSpPr>
        <p:spPr>
          <a:xfrm>
            <a:off x="3092824" y="5029200"/>
            <a:ext cx="8704729"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It’s not HR Yesterday! Its HR Today- VALUE</a:t>
            </a:r>
          </a:p>
        </p:txBody>
      </p:sp>
    </p:spTree>
    <p:extLst>
      <p:ext uri="{BB962C8B-B14F-4D97-AF65-F5344CB8AC3E}">
        <p14:creationId xmlns:p14="http://schemas.microsoft.com/office/powerpoint/2010/main" val="330387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1000"/>
                                        <p:tgtEl>
                                          <p:spTgt spid="7">
                                            <p:txEl>
                                              <p:pRg st="0" end="0"/>
                                            </p:txEl>
                                          </p:spTgt>
                                        </p:tgtEl>
                                      </p:cBhvr>
                                    </p:animEffect>
                                    <p:anim calcmode="lin" valueType="num">
                                      <p:cBhvr>
                                        <p:cTn id="3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6201-1D1E-EAD1-48D0-030DB1680BF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But we should also be aware of</a:t>
            </a:r>
          </a:p>
        </p:txBody>
      </p:sp>
      <p:sp>
        <p:nvSpPr>
          <p:cNvPr id="3" name="Content Placeholder 2">
            <a:extLst>
              <a:ext uri="{FF2B5EF4-FFF2-40B4-BE49-F238E27FC236}">
                <a16:creationId xmlns:a16="http://schemas.microsoft.com/office/drawing/2014/main" id="{90825637-1EDC-8B6C-50BE-2EDF41B5B2A1}"/>
              </a:ext>
            </a:extLst>
          </p:cNvPr>
          <p:cNvSpPr>
            <a:spLocks noGrp="1"/>
          </p:cNvSpPr>
          <p:nvPr>
            <p:ph idx="1"/>
          </p:nvPr>
        </p:nvSpPr>
        <p:spPr>
          <a:xfrm>
            <a:off x="838200" y="1825625"/>
            <a:ext cx="9727096" cy="4843532"/>
          </a:xfrm>
        </p:spPr>
        <p:txBody>
          <a:bodyPr>
            <a:normAutofit/>
          </a:bodyPr>
          <a:lstStyle/>
          <a:p>
            <a:pPr algn="just"/>
            <a:r>
              <a:rPr lang="en-US" dirty="0">
                <a:latin typeface="Times New Roman" panose="02020603050405020304" pitchFamily="18" charset="0"/>
                <a:cs typeface="Times New Roman" panose="02020603050405020304" pitchFamily="18" charset="0"/>
              </a:rPr>
              <a:t>The HR department should have the right knowledge and skills to collect the correct data, perform the right statistical analyses, and then communicate the results in a meaningful way</a:t>
            </a:r>
          </a:p>
          <a:p>
            <a:pPr algn="just"/>
            <a:r>
              <a:rPr lang="en-US" dirty="0">
                <a:latin typeface="Times New Roman" panose="02020603050405020304" pitchFamily="18" charset="0"/>
                <a:cs typeface="Times New Roman" panose="02020603050405020304" pitchFamily="18" charset="0"/>
              </a:rPr>
              <a:t>The basic skills required for the successful deployment of HR analytics are data analyses, multivariate models, root cause analysis, research design, survey design, and quantitative data collection and analysis.</a:t>
            </a:r>
          </a:p>
          <a:p>
            <a:pPr algn="just"/>
            <a:r>
              <a:rPr lang="en-US" dirty="0">
                <a:latin typeface="Times New Roman" panose="02020603050405020304" pitchFamily="18" charset="0"/>
                <a:cs typeface="Times New Roman" panose="02020603050405020304" pitchFamily="18" charset="0"/>
              </a:rPr>
              <a:t>Analytics should start with business challenges and not with the data that is readily available to yield new insights.</a:t>
            </a:r>
          </a:p>
        </p:txBody>
      </p:sp>
    </p:spTree>
    <p:extLst>
      <p:ext uri="{BB962C8B-B14F-4D97-AF65-F5344CB8AC3E}">
        <p14:creationId xmlns:p14="http://schemas.microsoft.com/office/powerpoint/2010/main" val="19476374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16ACE-D143-AFFC-8D79-9EB5FA8080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F56E1A-3D4C-36FB-DAC1-4829D404BC07}"/>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HR professionals need to gain access to the organizational cross-functional data (spread across functions, geographies, or divisions) to perform their analyses, and other functions must be willing to provide access and also be involved in the process.</a:t>
            </a:r>
          </a:p>
          <a:p>
            <a:pPr algn="just"/>
            <a:r>
              <a:rPr lang="en-US" dirty="0">
                <a:latin typeface="Times New Roman" panose="02020603050405020304" pitchFamily="18" charset="0"/>
                <a:cs typeface="Times New Roman" panose="02020603050405020304" pitchFamily="18" charset="0"/>
              </a:rPr>
              <a:t>HR Analytics team must involve key stakeholders in the process ahead of conducting the analyses to get acceptance of the outcome</a:t>
            </a:r>
          </a:p>
          <a:p>
            <a:r>
              <a:rPr lang="en-US" dirty="0">
                <a:latin typeface="Times New Roman" panose="02020603050405020304" pitchFamily="18" charset="0"/>
                <a:cs typeface="Times New Roman" panose="02020603050405020304" pitchFamily="18" charset="0"/>
              </a:rPr>
              <a:t>HR Analytics team must involve key stakeholders in the process ahead of conducting the analyses to get acceptance of the outcome</a:t>
            </a:r>
          </a:p>
        </p:txBody>
      </p:sp>
    </p:spTree>
    <p:extLst>
      <p:ext uri="{BB962C8B-B14F-4D97-AF65-F5344CB8AC3E}">
        <p14:creationId xmlns:p14="http://schemas.microsoft.com/office/powerpoint/2010/main" val="19910276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9A25-0B59-8BD6-4E93-D0F3DEF858D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Challenges</a:t>
            </a:r>
          </a:p>
        </p:txBody>
      </p:sp>
      <p:sp>
        <p:nvSpPr>
          <p:cNvPr id="3" name="Content Placeholder 2">
            <a:extLst>
              <a:ext uri="{FF2B5EF4-FFF2-40B4-BE49-F238E27FC236}">
                <a16:creationId xmlns:a16="http://schemas.microsoft.com/office/drawing/2014/main" id="{42B1ECD3-D53E-3DEB-F3C2-3D1AD3CD3791}"/>
              </a:ext>
            </a:extLst>
          </p:cNvPr>
          <p:cNvSpPr>
            <a:spLocks noGrp="1"/>
          </p:cNvSpPr>
          <p:nvPr>
            <p:ph idx="1"/>
          </p:nvPr>
        </p:nvSpPr>
        <p:spPr>
          <a:xfrm>
            <a:off x="838200" y="1825625"/>
            <a:ext cx="9538252" cy="4351338"/>
          </a:xfrm>
        </p:spPr>
        <p:txBody>
          <a:bodyPr>
            <a:normAutofit fontScale="92500"/>
          </a:bodyPr>
          <a:lstStyle/>
          <a:p>
            <a:pPr algn="just"/>
            <a:r>
              <a:rPr lang="en-US" dirty="0">
                <a:latin typeface="Times New Roman" panose="02020603050405020304" pitchFamily="18" charset="0"/>
                <a:cs typeface="Times New Roman" panose="02020603050405020304" pitchFamily="18" charset="0"/>
              </a:rPr>
              <a:t>There are various challenges in collecting required data for HR analytics as it requires training in areas of data gathering, reporting, analytical tools, analytical thinking, business analytics and statistics, effective communication, business and financial acumen, tactical and strategic planning, and storytelling.</a:t>
            </a:r>
          </a:p>
          <a:p>
            <a:pPr algn="just"/>
            <a:r>
              <a:rPr lang="en-US" dirty="0">
                <a:latin typeface="Times New Roman" panose="02020603050405020304" pitchFamily="18" charset="0"/>
                <a:cs typeface="Times New Roman" panose="02020603050405020304" pitchFamily="18" charset="0"/>
              </a:rPr>
              <a:t>Human resources analytics requires professionals with IT acumen (how to use analytics software tools) and financial skills (how to access and use measures of business results).</a:t>
            </a:r>
          </a:p>
          <a:p>
            <a:pPr algn="just"/>
            <a:r>
              <a:rPr lang="en-US" dirty="0">
                <a:latin typeface="Times New Roman" panose="02020603050405020304" pitchFamily="18" charset="0"/>
                <a:cs typeface="Times New Roman" panose="02020603050405020304" pitchFamily="18" charset="0"/>
              </a:rPr>
              <a:t>A successful HR analytics program requires senior executive support, IT resources and technical support, and a strong, business-focused leader</a:t>
            </a:r>
          </a:p>
        </p:txBody>
      </p:sp>
    </p:spTree>
    <p:extLst>
      <p:ext uri="{BB962C8B-B14F-4D97-AF65-F5344CB8AC3E}">
        <p14:creationId xmlns:p14="http://schemas.microsoft.com/office/powerpoint/2010/main" val="23031866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3D31A-BE6C-24DB-F8B9-4F1EF083BDD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CASE</a:t>
            </a:r>
          </a:p>
        </p:txBody>
      </p:sp>
      <p:sp>
        <p:nvSpPr>
          <p:cNvPr id="3" name="Content Placeholder 2">
            <a:extLst>
              <a:ext uri="{FF2B5EF4-FFF2-40B4-BE49-F238E27FC236}">
                <a16:creationId xmlns:a16="http://schemas.microsoft.com/office/drawing/2014/main" id="{4832AACA-B037-1BFF-1A45-80882930C615}"/>
              </a:ext>
            </a:extLst>
          </p:cNvPr>
          <p:cNvSpPr>
            <a:spLocks noGrp="1"/>
          </p:cNvSpPr>
          <p:nvPr>
            <p:ph idx="1"/>
          </p:nvPr>
        </p:nvSpPr>
        <p:spPr/>
        <p:txBody>
          <a:bodyPr>
            <a:normAutofit fontScale="92500" lnSpcReduction="10000"/>
          </a:bodyPr>
          <a:lstStyle/>
          <a:p>
            <a:pPr algn="just"/>
            <a:r>
              <a:rPr lang="en-US" dirty="0">
                <a:latin typeface="Times New Roman" panose="02020603050405020304" pitchFamily="18" charset="0"/>
                <a:cs typeface="Times New Roman" panose="02020603050405020304" pitchFamily="18" charset="0"/>
              </a:rPr>
              <a:t>This two-part case follows the small insurance software company Closed Loop as it transitions from a founder-run start-up to a manager-run company. Case A puts readers in the shoes of entrepreneur and founder Alex Martin who, at 55 years old, is making plans to step down as CEO and usher in a new executive leader. Alex performs a measured succession planning analysis that eventually leads him to promote from within the company. </a:t>
            </a:r>
            <a:r>
              <a:rPr lang="en-US" dirty="0" err="1">
                <a:latin typeface="Times New Roman" panose="02020603050405020304" pitchFamily="18" charset="0"/>
                <a:cs typeface="Times New Roman" panose="02020603050405020304" pitchFamily="18" charset="0"/>
              </a:rPr>
              <a:t>Neevan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Chattry</a:t>
            </a:r>
            <a:r>
              <a:rPr lang="en-US" dirty="0">
                <a:latin typeface="Times New Roman" panose="02020603050405020304" pitchFamily="18" charset="0"/>
                <a:cs typeface="Times New Roman" panose="02020603050405020304" pitchFamily="18" charset="0"/>
              </a:rPr>
              <a:t> is the 33-year-old head of business development who has been with the company for ten years and shows promise as a rising leader. Over the course of 18 months, Alex and </a:t>
            </a:r>
            <a:r>
              <a:rPr lang="en-US" dirty="0" err="1">
                <a:latin typeface="Times New Roman" panose="02020603050405020304" pitchFamily="18" charset="0"/>
                <a:cs typeface="Times New Roman" panose="02020603050405020304" pitchFamily="18" charset="0"/>
              </a:rPr>
              <a:t>Neevan</a:t>
            </a:r>
            <a:r>
              <a:rPr lang="en-US" dirty="0">
                <a:latin typeface="Times New Roman" panose="02020603050405020304" pitchFamily="18" charset="0"/>
                <a:cs typeface="Times New Roman" panose="02020603050405020304" pitchFamily="18" charset="0"/>
              </a:rPr>
              <a:t> embark on a structured preparation and handover process that ends in June 2017 with </a:t>
            </a:r>
            <a:r>
              <a:rPr lang="en-US" dirty="0" err="1">
                <a:latin typeface="Times New Roman" panose="02020603050405020304" pitchFamily="18" charset="0"/>
                <a:cs typeface="Times New Roman" panose="02020603050405020304" pitchFamily="18" charset="0"/>
              </a:rPr>
              <a:t>Neevan</a:t>
            </a:r>
            <a:r>
              <a:rPr lang="en-US" dirty="0">
                <a:latin typeface="Times New Roman" panose="02020603050405020304" pitchFamily="18" charset="0"/>
                <a:cs typeface="Times New Roman" panose="02020603050405020304" pitchFamily="18" charset="0"/>
              </a:rPr>
              <a:t> taking over as CEO and Alex stepping into the role of board chairperson</a:t>
            </a:r>
          </a:p>
        </p:txBody>
      </p:sp>
    </p:spTree>
    <p:extLst>
      <p:ext uri="{BB962C8B-B14F-4D97-AF65-F5344CB8AC3E}">
        <p14:creationId xmlns:p14="http://schemas.microsoft.com/office/powerpoint/2010/main" val="31195017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AD268F-F842-78ED-1E6D-94FD0DA8E57A}"/>
              </a:ext>
            </a:extLst>
          </p:cNvPr>
          <p:cNvSpPr>
            <a:spLocks noGrp="1"/>
          </p:cNvSpPr>
          <p:nvPr>
            <p:ph idx="1"/>
          </p:nvPr>
        </p:nvSpPr>
        <p:spPr>
          <a:xfrm>
            <a:off x="536543" y="166507"/>
            <a:ext cx="10515600" cy="6272000"/>
          </a:xfrm>
        </p:spPr>
        <p:txBody>
          <a:bodyPr>
            <a:normAutofit fontScale="85000" lnSpcReduction="10000"/>
          </a:bodyPr>
          <a:lstStyle/>
          <a:p>
            <a:pPr algn="just"/>
            <a:r>
              <a:rPr lang="en-US" dirty="0">
                <a:latin typeface="Times New Roman" panose="02020603050405020304" pitchFamily="18" charset="0"/>
                <a:cs typeface="Times New Roman" panose="02020603050405020304" pitchFamily="18" charset="0"/>
              </a:rPr>
              <a:t>Case A leaves Alex in the wake of the transition as he contemplates his new role, his changed decision-making power, and how he and </a:t>
            </a:r>
            <a:r>
              <a:rPr lang="en-US" dirty="0" err="1">
                <a:latin typeface="Times New Roman" panose="02020603050405020304" pitchFamily="18" charset="0"/>
                <a:cs typeface="Times New Roman" panose="02020603050405020304" pitchFamily="18" charset="0"/>
              </a:rPr>
              <a:t>Neevan</a:t>
            </a:r>
            <a:r>
              <a:rPr lang="en-US" dirty="0">
                <a:latin typeface="Times New Roman" panose="02020603050405020304" pitchFamily="18" charset="0"/>
                <a:cs typeface="Times New Roman" panose="02020603050405020304" pitchFamily="18" charset="0"/>
              </a:rPr>
              <a:t> will ensure Closed Loop’s future in their new capacities. Internal dynamics such as the company’s high-growth performance in recent years, their employee development philosophy and practices, the generational composition of the team, and their tech-based competencies feature as key variables in understanding the company’s position. Participants are prompted to consider possible weaknesses or risks in the succession planning process up to this point.</a:t>
            </a:r>
          </a:p>
          <a:p>
            <a:pPr algn="just"/>
            <a:r>
              <a:rPr lang="en-US" dirty="0">
                <a:latin typeface="Times New Roman" panose="02020603050405020304" pitchFamily="18" charset="0"/>
                <a:cs typeface="Times New Roman" panose="02020603050405020304" pitchFamily="18" charset="0"/>
              </a:rPr>
              <a:t> Case B finds Alex two years later, reeling from the news that </a:t>
            </a:r>
            <a:r>
              <a:rPr lang="en-US" dirty="0" err="1">
                <a:latin typeface="Times New Roman" panose="02020603050405020304" pitchFamily="18" charset="0"/>
                <a:cs typeface="Times New Roman" panose="02020603050405020304" pitchFamily="18" charset="0"/>
              </a:rPr>
              <a:t>Neevan</a:t>
            </a:r>
            <a:r>
              <a:rPr lang="en-US" dirty="0">
                <a:latin typeface="Times New Roman" panose="02020603050405020304" pitchFamily="18" charset="0"/>
                <a:cs typeface="Times New Roman" panose="02020603050405020304" pitchFamily="18" charset="0"/>
              </a:rPr>
              <a:t> has resigned as CEO of Closed Loop. Alex is now forced to confront the possible mistakes he made throughout the handover and </a:t>
            </a:r>
            <a:r>
              <a:rPr lang="en-US" dirty="0" err="1">
                <a:latin typeface="Times New Roman" panose="02020603050405020304" pitchFamily="18" charset="0"/>
                <a:cs typeface="Times New Roman" panose="02020603050405020304" pitchFamily="18" charset="0"/>
              </a:rPr>
              <a:t>Neevan’s</a:t>
            </a:r>
            <a:r>
              <a:rPr lang="en-US" dirty="0">
                <a:latin typeface="Times New Roman" panose="02020603050405020304" pitchFamily="18" charset="0"/>
                <a:cs typeface="Times New Roman" panose="02020603050405020304" pitchFamily="18" charset="0"/>
              </a:rPr>
              <a:t> tenure. Participants are given insight into Closed Loop’s business of developing tech-based business management solutions for the insurance industry, as well as changes in the wider industry with the rise of Insurtech, to understand the organization </a:t>
            </a:r>
            <a:r>
              <a:rPr lang="en-US" dirty="0" err="1">
                <a:latin typeface="Times New Roman" panose="02020603050405020304" pitchFamily="18" charset="0"/>
                <a:cs typeface="Times New Roman" panose="02020603050405020304" pitchFamily="18" charset="0"/>
              </a:rPr>
              <a:t>Neevan</a:t>
            </a:r>
            <a:r>
              <a:rPr lang="en-US" dirty="0">
                <a:latin typeface="Times New Roman" panose="02020603050405020304" pitchFamily="18" charset="0"/>
                <a:cs typeface="Times New Roman" panose="02020603050405020304" pitchFamily="18" charset="0"/>
              </a:rPr>
              <a:t> inherited and the decisions he made as CEO. Alex eventually decides to resume the role of CEO to lead Closed Loop in a reinvention process. Drawing on Alex’s actions throughout this period, students are prompted to expand upon his analysis of the failed succession plan to pinpoint the different reasons for its failure. The case encourages students to think about the pros and cons of succession planning, particularly in the context of owner-led organizations</a:t>
            </a:r>
            <a:r>
              <a:rPr lang="en-US" dirty="0"/>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79328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45ED-D7C4-924A-24A0-241C801495A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Key deliverables </a:t>
            </a:r>
          </a:p>
        </p:txBody>
      </p:sp>
      <p:sp>
        <p:nvSpPr>
          <p:cNvPr id="3" name="Content Placeholder 2">
            <a:extLst>
              <a:ext uri="{FF2B5EF4-FFF2-40B4-BE49-F238E27FC236}">
                <a16:creationId xmlns:a16="http://schemas.microsoft.com/office/drawing/2014/main" id="{788F556F-F7EF-F5E7-3F41-53C25FE98D90}"/>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Succession planning – the process of selecting, preparing and transitioning to a new senior leader</a:t>
            </a:r>
          </a:p>
          <a:p>
            <a:pPr algn="just"/>
            <a:r>
              <a:rPr lang="en-US" dirty="0">
                <a:latin typeface="Times New Roman" panose="02020603050405020304" pitchFamily="18" charset="0"/>
                <a:cs typeface="Times New Roman" panose="02020603050405020304" pitchFamily="18" charset="0"/>
              </a:rPr>
              <a:t>Leadership in a tech-based startup – the unique requirements for leaders in organizations that rely on a high-skilled workforce, employ a large pool of fresh university graduates and are subject to industry disruption</a:t>
            </a:r>
          </a:p>
          <a:p>
            <a:pPr algn="just"/>
            <a:r>
              <a:rPr lang="en-US" dirty="0">
                <a:latin typeface="Times New Roman" panose="02020603050405020304" pitchFamily="18" charset="0"/>
                <a:cs typeface="Times New Roman" panose="02020603050405020304" pitchFamily="18" charset="0"/>
              </a:rPr>
              <a:t>Founder versus manager mindset – the differences between the leadership approaches of founders and managers in small enterprises and the implications for strategic decision-making at different organizational phases.</a:t>
            </a:r>
          </a:p>
        </p:txBody>
      </p:sp>
    </p:spTree>
    <p:extLst>
      <p:ext uri="{BB962C8B-B14F-4D97-AF65-F5344CB8AC3E}">
        <p14:creationId xmlns:p14="http://schemas.microsoft.com/office/powerpoint/2010/main" val="11074081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1237-B05C-F8A5-5137-5F50231A1EF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Objective of the case</a:t>
            </a:r>
          </a:p>
        </p:txBody>
      </p:sp>
      <p:sp>
        <p:nvSpPr>
          <p:cNvPr id="3" name="Content Placeholder 2">
            <a:extLst>
              <a:ext uri="{FF2B5EF4-FFF2-40B4-BE49-F238E27FC236}">
                <a16:creationId xmlns:a16="http://schemas.microsoft.com/office/drawing/2014/main" id="{0AD6A10E-1C95-CDD2-665C-6A4B59464422}"/>
              </a:ext>
            </a:extLst>
          </p:cNvPr>
          <p:cNvSpPr>
            <a:spLocks noGrp="1"/>
          </p:cNvSpPr>
          <p:nvPr>
            <p:ph idx="1"/>
          </p:nvPr>
        </p:nvSpPr>
        <p:spPr/>
        <p:txBody>
          <a:bodyPr>
            <a:normAutofit fontScale="92500" lnSpcReduction="10000"/>
          </a:bodyPr>
          <a:lstStyle/>
          <a:p>
            <a:pPr algn="just"/>
            <a:r>
              <a:rPr lang="en-US" dirty="0">
                <a:latin typeface="Times New Roman" panose="02020603050405020304" pitchFamily="18" charset="0"/>
                <a:cs typeface="Times New Roman" panose="02020603050405020304" pitchFamily="18" charset="0"/>
              </a:rPr>
              <a:t>Identify the key components of a strong succession plan, including a careful selection process, mentorship of the successor, communication of the change to internal an external stakeholders, and the withdrawal of the outgoing leader.</a:t>
            </a:r>
          </a:p>
          <a:p>
            <a:pPr algn="just"/>
            <a:r>
              <a:rPr lang="en-US" dirty="0">
                <a:latin typeface="Times New Roman" panose="02020603050405020304" pitchFamily="18" charset="0"/>
                <a:cs typeface="Times New Roman" panose="02020603050405020304" pitchFamily="18" charset="0"/>
              </a:rPr>
              <a:t>Explore the </a:t>
            </a:r>
            <a:r>
              <a:rPr lang="en-US" dirty="0" err="1">
                <a:latin typeface="Times New Roman" panose="02020603050405020304" pitchFamily="18" charset="0"/>
                <a:cs typeface="Times New Roman" panose="02020603050405020304" pitchFamily="18" charset="0"/>
              </a:rPr>
              <a:t>organisational</a:t>
            </a:r>
            <a:r>
              <a:rPr lang="en-US" dirty="0">
                <a:latin typeface="Times New Roman" panose="02020603050405020304" pitchFamily="18" charset="0"/>
                <a:cs typeface="Times New Roman" panose="02020603050405020304" pitchFamily="18" charset="0"/>
              </a:rPr>
              <a:t> transitions that companies naturally undergo as they grow and enter different phases of operation and the implications of that change for leadership.</a:t>
            </a:r>
          </a:p>
          <a:p>
            <a:pPr algn="just"/>
            <a:r>
              <a:rPr lang="en-US" dirty="0">
                <a:latin typeface="Times New Roman" panose="02020603050405020304" pitchFamily="18" charset="0"/>
                <a:cs typeface="Times New Roman" panose="02020603050405020304" pitchFamily="18" charset="0"/>
              </a:rPr>
              <a:t>Discuss the compatibility of different leadership traits, styles and mindsets with the strategic objectives of the company at different points in time.</a:t>
            </a:r>
          </a:p>
          <a:p>
            <a:pPr algn="just"/>
            <a:r>
              <a:rPr lang="en-US" dirty="0">
                <a:latin typeface="Times New Roman" panose="02020603050405020304" pitchFamily="18" charset="0"/>
                <a:cs typeface="Times New Roman" panose="02020603050405020304" pitchFamily="18" charset="0"/>
              </a:rPr>
              <a:t>Provide suggestions and recommendations to owners contemplating succession planning in their </a:t>
            </a:r>
            <a:r>
              <a:rPr lang="en-US" dirty="0" err="1">
                <a:latin typeface="Times New Roman" panose="02020603050405020304" pitchFamily="18" charset="0"/>
                <a:cs typeface="Times New Roman" panose="02020603050405020304" pitchFamily="18" charset="0"/>
              </a:rPr>
              <a:t>organisations</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107667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1614D-8C02-44D2-BEAC-71FCFB50AC9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Questions to brainstorm</a:t>
            </a:r>
          </a:p>
        </p:txBody>
      </p:sp>
      <p:sp>
        <p:nvSpPr>
          <p:cNvPr id="3" name="Content Placeholder 2">
            <a:extLst>
              <a:ext uri="{FF2B5EF4-FFF2-40B4-BE49-F238E27FC236}">
                <a16:creationId xmlns:a16="http://schemas.microsoft.com/office/drawing/2014/main" id="{1F2A338B-72A2-ADBB-4853-889733CA4919}"/>
              </a:ext>
            </a:extLst>
          </p:cNvPr>
          <p:cNvSpPr>
            <a:spLocks noGrp="1"/>
          </p:cNvSpPr>
          <p:nvPr>
            <p:ph idx="1"/>
          </p:nvPr>
        </p:nvSpPr>
        <p:spPr>
          <a:xfrm>
            <a:off x="838200" y="1825625"/>
            <a:ext cx="9606699" cy="4351338"/>
          </a:xfrm>
        </p:spPr>
        <p:txBody>
          <a:bodyPr>
            <a:normAutofit fontScale="92500" lnSpcReduction="20000"/>
          </a:bodyPr>
          <a:lstStyle/>
          <a:p>
            <a:pPr algn="just"/>
            <a:r>
              <a:rPr lang="en-US" dirty="0">
                <a:latin typeface="Times New Roman" panose="02020603050405020304" pitchFamily="18" charset="0"/>
                <a:cs typeface="Times New Roman" panose="02020603050405020304" pitchFamily="18" charset="0"/>
              </a:rPr>
              <a:t>Question 1: Discuss the phases of leadership within the growth and success phase of a startup company. Based on the transition needs phase of Closed Loop around 2015, what leadership characteristics should Alex have used to identify a suitable candidate?  </a:t>
            </a:r>
          </a:p>
          <a:p>
            <a:pPr algn="just"/>
            <a:r>
              <a:rPr lang="en-US" dirty="0">
                <a:latin typeface="Times New Roman" panose="02020603050405020304" pitchFamily="18" charset="0"/>
                <a:cs typeface="Times New Roman" panose="02020603050405020304" pitchFamily="18" charset="0"/>
              </a:rPr>
              <a:t>Question 2: What should Alex be looking for in a successor? What are the pros and cons of selecting an internal successor?  </a:t>
            </a:r>
          </a:p>
          <a:p>
            <a:pPr algn="just"/>
            <a:r>
              <a:rPr lang="en-US" dirty="0">
                <a:latin typeface="Times New Roman" panose="02020603050405020304" pitchFamily="18" charset="0"/>
                <a:cs typeface="Times New Roman" panose="02020603050405020304" pitchFamily="18" charset="0"/>
              </a:rPr>
              <a:t>Question 3: How did changes in the external landscape affect Closed Loop’s leadership in terms of the traits, outlook and strategic thinking the company needed to be successful?  </a:t>
            </a:r>
          </a:p>
          <a:p>
            <a:pPr algn="just"/>
            <a:r>
              <a:rPr lang="en-US" dirty="0">
                <a:latin typeface="Times New Roman" panose="02020603050405020304" pitchFamily="18" charset="0"/>
                <a:cs typeface="Times New Roman" panose="02020603050405020304" pitchFamily="18" charset="0"/>
              </a:rPr>
              <a:t>Question 4: Are there particular challenges for entrepreneurs/founders when they decide to relinquish their CEO role? What advice would you provide to owners of companies in a similar position to Alex?</a:t>
            </a:r>
          </a:p>
        </p:txBody>
      </p:sp>
    </p:spTree>
    <p:extLst>
      <p:ext uri="{BB962C8B-B14F-4D97-AF65-F5344CB8AC3E}">
        <p14:creationId xmlns:p14="http://schemas.microsoft.com/office/powerpoint/2010/main" val="40486232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133B7-4B39-7D3D-FA77-D68F7F4D5ECE}"/>
              </a:ext>
            </a:extLst>
          </p:cNvPr>
          <p:cNvSpPr>
            <a:spLocks noGrp="1"/>
          </p:cNvSpPr>
          <p:nvPr>
            <p:ph type="title"/>
          </p:nvPr>
        </p:nvSpPr>
        <p:spPr>
          <a:xfrm>
            <a:off x="762785" y="2684118"/>
            <a:ext cx="10515600" cy="1325563"/>
          </a:xfrm>
        </p:spPr>
        <p:txBody>
          <a:bodyPr/>
          <a:lstStyle/>
          <a:p>
            <a:r>
              <a:rPr lang="en-US" dirty="0">
                <a:latin typeface="Times New Roman" panose="02020603050405020304" pitchFamily="18" charset="0"/>
                <a:cs typeface="Times New Roman" panose="02020603050405020304" pitchFamily="18" charset="0"/>
              </a:rPr>
              <a:t>Happy Exploration</a:t>
            </a:r>
          </a:p>
        </p:txBody>
      </p:sp>
    </p:spTree>
    <p:extLst>
      <p:ext uri="{BB962C8B-B14F-4D97-AF65-F5344CB8AC3E}">
        <p14:creationId xmlns:p14="http://schemas.microsoft.com/office/powerpoint/2010/main" val="41950305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1EEC-6BDD-A813-D3F1-9E905B7E5E8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Tools to use</a:t>
            </a:r>
          </a:p>
        </p:txBody>
      </p:sp>
      <p:sp>
        <p:nvSpPr>
          <p:cNvPr id="3" name="Content Placeholder 2">
            <a:extLst>
              <a:ext uri="{FF2B5EF4-FFF2-40B4-BE49-F238E27FC236}">
                <a16:creationId xmlns:a16="http://schemas.microsoft.com/office/drawing/2014/main" id="{D85194C5-00B6-9011-387B-AA945C357B8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SPSS</a:t>
            </a:r>
          </a:p>
          <a:p>
            <a:r>
              <a:rPr lang="en-US" dirty="0">
                <a:latin typeface="Times New Roman" panose="02020603050405020304" pitchFamily="18" charset="0"/>
                <a:cs typeface="Times New Roman" panose="02020603050405020304" pitchFamily="18" charset="0"/>
              </a:rPr>
              <a:t>STATA</a:t>
            </a:r>
          </a:p>
          <a:p>
            <a:r>
              <a:rPr lang="en-US" dirty="0">
                <a:latin typeface="Times New Roman" panose="02020603050405020304" pitchFamily="18" charset="0"/>
                <a:cs typeface="Times New Roman" panose="02020603050405020304" pitchFamily="18" charset="0"/>
              </a:rPr>
              <a:t>EVIEWS</a:t>
            </a:r>
          </a:p>
          <a:p>
            <a:r>
              <a:rPr lang="en-US" dirty="0">
                <a:latin typeface="Times New Roman" panose="02020603050405020304" pitchFamily="18" charset="0"/>
                <a:cs typeface="Times New Roman" panose="02020603050405020304" pitchFamily="18" charset="0"/>
              </a:rPr>
              <a:t>ServiceNow</a:t>
            </a:r>
          </a:p>
        </p:txBody>
      </p:sp>
    </p:spTree>
    <p:extLst>
      <p:ext uri="{BB962C8B-B14F-4D97-AF65-F5344CB8AC3E}">
        <p14:creationId xmlns:p14="http://schemas.microsoft.com/office/powerpoint/2010/main" val="1535906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TotalTime>
  <Words>4730</Words>
  <Application>Microsoft Office PowerPoint</Application>
  <PresentationFormat>Widescreen</PresentationFormat>
  <Paragraphs>348</Paragraphs>
  <Slides>65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65</vt:i4>
      </vt:variant>
    </vt:vector>
  </HeadingPairs>
  <TitlesOfParts>
    <vt:vector size="71" baseType="lpstr">
      <vt:lpstr>Arial</vt:lpstr>
      <vt:lpstr>Calibri</vt:lpstr>
      <vt:lpstr>Calibri Light</vt:lpstr>
      <vt:lpstr>Times New Roman</vt:lpstr>
      <vt:lpstr>Office Theme</vt:lpstr>
      <vt:lpstr>1_Office Theme</vt:lpstr>
      <vt:lpstr>Strategic Perspective to Analytics</vt:lpstr>
      <vt:lpstr>Flowchart</vt:lpstr>
      <vt:lpstr>What we “HR” do?       Vis-a-Vis How are we “HR” seen as? </vt:lpstr>
      <vt:lpstr>Your help!</vt:lpstr>
      <vt:lpstr>Google- Team Oxygen</vt:lpstr>
      <vt:lpstr>What are the typical Problems you face in your department? </vt:lpstr>
      <vt:lpstr>HR Challenges</vt:lpstr>
      <vt:lpstr>What’s the best thing that an HR can give an employee? </vt:lpstr>
      <vt:lpstr>PowerPoint Presentation</vt:lpstr>
      <vt:lpstr>The why and what of     strategic perspective of analytics?</vt:lpstr>
      <vt:lpstr>Need to learn about the Strategic Perspective of Analytics</vt:lpstr>
      <vt:lpstr>1. What is Strategy?</vt:lpstr>
      <vt:lpstr>2. What is Strategic Perspective of Analytics?</vt:lpstr>
      <vt:lpstr>The Paradigm Shift</vt:lpstr>
      <vt:lpstr>PowerPoint Presentation</vt:lpstr>
      <vt:lpstr>Overview and Introduction to HR Analytics</vt:lpstr>
      <vt:lpstr>PowerPoint Presentation</vt:lpstr>
      <vt:lpstr>Inshorts!</vt:lpstr>
      <vt:lpstr>HR Analytics- Informed Decision </vt:lpstr>
      <vt:lpstr>Goals of HR Analytics</vt:lpstr>
      <vt:lpstr>Data Points for HR Problems!-General</vt:lpstr>
      <vt:lpstr>What happens when you go to a doctor?</vt:lpstr>
      <vt:lpstr>Types of HR Analytics</vt:lpstr>
      <vt:lpstr>Descriptive analytics</vt:lpstr>
      <vt:lpstr>Diagnostics analytics</vt:lpstr>
      <vt:lpstr>Predictive Analytics</vt:lpstr>
      <vt:lpstr>Prescriptive Analytics</vt:lpstr>
      <vt:lpstr>Evolution of HR Analytics</vt:lpstr>
      <vt:lpstr>Application… </vt:lpstr>
      <vt:lpstr>Pause and Think</vt:lpstr>
      <vt:lpstr>Solution: my perspective</vt:lpstr>
      <vt:lpstr>PowerPoint Presentation</vt:lpstr>
      <vt:lpstr>What is the outcome ? </vt:lpstr>
      <vt:lpstr>Reflection</vt:lpstr>
      <vt:lpstr>Diving deeper</vt:lpstr>
      <vt:lpstr>Linking HR Metrics</vt:lpstr>
      <vt:lpstr>What we know so far? -Few metrics</vt:lpstr>
      <vt:lpstr>PowerPoint Presentation</vt:lpstr>
      <vt:lpstr>PowerPoint Presentation</vt:lpstr>
      <vt:lpstr>What we need to know?</vt:lpstr>
      <vt:lpstr>PowerPoint Presentation</vt:lpstr>
      <vt:lpstr>…Connecting the dots….</vt:lpstr>
      <vt:lpstr>PowerPoint Presentation</vt:lpstr>
      <vt:lpstr>PowerPoint Presentation</vt:lpstr>
      <vt:lpstr>PowerPoint Presentation</vt:lpstr>
      <vt:lpstr>HR Analytics: Successful Deployment in Various Industries</vt:lpstr>
      <vt:lpstr>PowerPoint Presentation</vt:lpstr>
      <vt:lpstr>PowerPoint Presentation</vt:lpstr>
      <vt:lpstr>Example of Maersk Drilling </vt:lpstr>
      <vt:lpstr>PowerPoint Presentation</vt:lpstr>
      <vt:lpstr>PowerPoint Presentation</vt:lpstr>
      <vt:lpstr>What we need to explore?</vt:lpstr>
      <vt:lpstr>PowerPoint Presentation</vt:lpstr>
      <vt:lpstr>PowerPoint Presentation</vt:lpstr>
      <vt:lpstr>  Where is HR Headed?   </vt:lpstr>
      <vt:lpstr>But we should also be aware of</vt:lpstr>
      <vt:lpstr>PowerPoint Presentation</vt:lpstr>
      <vt:lpstr>Challenges</vt:lpstr>
      <vt:lpstr>CASE</vt:lpstr>
      <vt:lpstr>PowerPoint Presentation</vt:lpstr>
      <vt:lpstr>Key deliverables </vt:lpstr>
      <vt:lpstr>Objective of the case</vt:lpstr>
      <vt:lpstr>Questions to brainstorm</vt:lpstr>
      <vt:lpstr>Happy Exploration</vt:lpstr>
      <vt:lpstr>Tools to use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Perspective to Analytics</dc:title>
  <dc:creator>pooja patnaik</dc:creator>
  <cp:lastModifiedBy>pooja patnaik</cp:lastModifiedBy>
  <cp:revision>21</cp:revision>
  <dcterms:created xsi:type="dcterms:W3CDTF">2022-12-10T03:28:39Z</dcterms:created>
  <dcterms:modified xsi:type="dcterms:W3CDTF">2022-12-17T09:44:51Z</dcterms:modified>
</cp:coreProperties>
</file>