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5"/>
  </p:notesMasterIdLst>
  <p:handoutMasterIdLst>
    <p:handoutMasterId r:id="rId36"/>
  </p:handoutMasterIdLst>
  <p:sldIdLst>
    <p:sldId id="256" r:id="rId2"/>
    <p:sldId id="315" r:id="rId3"/>
    <p:sldId id="316" r:id="rId4"/>
    <p:sldId id="317" r:id="rId5"/>
    <p:sldId id="318" r:id="rId6"/>
    <p:sldId id="319" r:id="rId7"/>
    <p:sldId id="320" r:id="rId8"/>
    <p:sldId id="306" r:id="rId9"/>
    <p:sldId id="331" r:id="rId10"/>
    <p:sldId id="343" r:id="rId11"/>
    <p:sldId id="344" r:id="rId12"/>
    <p:sldId id="345" r:id="rId13"/>
    <p:sldId id="346" r:id="rId14"/>
    <p:sldId id="347" r:id="rId15"/>
    <p:sldId id="348" r:id="rId16"/>
    <p:sldId id="349" r:id="rId17"/>
    <p:sldId id="350" r:id="rId18"/>
    <p:sldId id="333" r:id="rId19"/>
    <p:sldId id="337" r:id="rId20"/>
    <p:sldId id="338" r:id="rId21"/>
    <p:sldId id="351" r:id="rId22"/>
    <p:sldId id="352" r:id="rId23"/>
    <p:sldId id="353" r:id="rId24"/>
    <p:sldId id="354" r:id="rId25"/>
    <p:sldId id="355" r:id="rId26"/>
    <p:sldId id="356" r:id="rId27"/>
    <p:sldId id="357" r:id="rId28"/>
    <p:sldId id="358" r:id="rId29"/>
    <p:sldId id="260" r:id="rId30"/>
    <p:sldId id="265" r:id="rId31"/>
    <p:sldId id="342" r:id="rId32"/>
    <p:sldId id="341" r:id="rId33"/>
    <p:sldId id="329" r:id="rId3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STRATEGIC HUMAN RESOURCE MANAGEMENT VII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24A07-D8B6-4682-9EBC-4F88558F5AE9}"/>
              </a:ext>
            </a:extLst>
          </p:cNvPr>
          <p:cNvSpPr>
            <a:spLocks noGrp="1"/>
          </p:cNvSpPr>
          <p:nvPr>
            <p:ph type="title"/>
          </p:nvPr>
        </p:nvSpPr>
        <p:spPr/>
        <p:txBody>
          <a:bodyPr/>
          <a:lstStyle/>
          <a:p>
            <a:r>
              <a:rPr lang="en-MY" dirty="0"/>
              <a:t>Outsourcing Process</a:t>
            </a:r>
          </a:p>
        </p:txBody>
      </p:sp>
      <p:pic>
        <p:nvPicPr>
          <p:cNvPr id="7" name="Picture 6">
            <a:extLst>
              <a:ext uri="{FF2B5EF4-FFF2-40B4-BE49-F238E27FC236}">
                <a16:creationId xmlns:a16="http://schemas.microsoft.com/office/drawing/2014/main" id="{3C33901B-8A0E-4BA0-BD07-42A3819BBAA6}"/>
              </a:ext>
            </a:extLst>
          </p:cNvPr>
          <p:cNvPicPr>
            <a:picLocks noChangeAspect="1"/>
          </p:cNvPicPr>
          <p:nvPr/>
        </p:nvPicPr>
        <p:blipFill>
          <a:blip r:embed="rId2"/>
          <a:stretch>
            <a:fillRect/>
          </a:stretch>
        </p:blipFill>
        <p:spPr>
          <a:xfrm>
            <a:off x="831974" y="1772816"/>
            <a:ext cx="7881539" cy="3543077"/>
          </a:xfrm>
          <a:prstGeom prst="rect">
            <a:avLst/>
          </a:prstGeom>
        </p:spPr>
      </p:pic>
    </p:spTree>
    <p:extLst>
      <p:ext uri="{BB962C8B-B14F-4D97-AF65-F5344CB8AC3E}">
        <p14:creationId xmlns:p14="http://schemas.microsoft.com/office/powerpoint/2010/main" val="1227286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BA9DB-6AFE-43B6-BBAD-A00C900ACA23}"/>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5B00E35D-0E17-4562-B716-97026D3D511F}"/>
              </a:ext>
            </a:extLst>
          </p:cNvPr>
          <p:cNvSpPr>
            <a:spLocks noGrp="1"/>
          </p:cNvSpPr>
          <p:nvPr>
            <p:ph idx="1"/>
          </p:nvPr>
        </p:nvSpPr>
        <p:spPr/>
        <p:txBody>
          <a:bodyPr/>
          <a:lstStyle/>
          <a:p>
            <a:pPr marL="514350" indent="-514350">
              <a:buFont typeface="+mj-lt"/>
              <a:buAutoNum type="arabicPeriod"/>
            </a:pPr>
            <a:r>
              <a:rPr lang="en-MY" b="1" dirty="0" err="1"/>
              <a:t>Analyze</a:t>
            </a:r>
            <a:r>
              <a:rPr lang="en-MY" b="1" dirty="0"/>
              <a:t> needs and objectives </a:t>
            </a:r>
            <a:r>
              <a:rPr lang="en-MY" dirty="0"/>
              <a:t>: A thoughtful needs analysis is the most critical stage in which project goals and expectations of the potential third-party contractor are defined.</a:t>
            </a:r>
          </a:p>
          <a:p>
            <a:pPr marL="514350" indent="-514350">
              <a:buFont typeface="+mj-lt"/>
              <a:buAutoNum type="arabicPeriod"/>
            </a:pPr>
            <a:endParaRPr lang="en-MY" dirty="0"/>
          </a:p>
          <a:p>
            <a:pPr marL="514350" indent="-514350">
              <a:buFont typeface="+mj-lt"/>
              <a:buAutoNum type="arabicPeriod"/>
            </a:pPr>
            <a:r>
              <a:rPr lang="en-MY" b="1" dirty="0"/>
              <a:t>Plan the budget </a:t>
            </a:r>
            <a:r>
              <a:rPr lang="en-MY" dirty="0"/>
              <a:t>: Know what can be spent for the outsourced service and what it costs to provide that service ill-house. This information provides a look at the expected financial return on investment.</a:t>
            </a:r>
          </a:p>
        </p:txBody>
      </p:sp>
    </p:spTree>
    <p:extLst>
      <p:ext uri="{BB962C8B-B14F-4D97-AF65-F5344CB8AC3E}">
        <p14:creationId xmlns:p14="http://schemas.microsoft.com/office/powerpoint/2010/main" val="3596010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D8525-F05E-4B56-8924-52458ABB1971}"/>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34F15E84-37C3-4FED-866A-64B35099B404}"/>
              </a:ext>
            </a:extLst>
          </p:cNvPr>
          <p:cNvSpPr>
            <a:spLocks noGrp="1"/>
          </p:cNvSpPr>
          <p:nvPr>
            <p:ph idx="1"/>
          </p:nvPr>
        </p:nvSpPr>
        <p:spPr/>
        <p:txBody>
          <a:bodyPr/>
          <a:lstStyle/>
          <a:p>
            <a:pPr marL="514350" indent="-514350">
              <a:buFont typeface="+mj-lt"/>
              <a:buAutoNum type="arabicPeriod" startAt="3"/>
            </a:pPr>
            <a:r>
              <a:rPr lang="en-MY" sz="2400" b="1" dirty="0"/>
              <a:t>Develop request for proposal (RFP) </a:t>
            </a:r>
            <a:r>
              <a:rPr lang="en-MY" sz="2400" dirty="0"/>
              <a:t>: An RFP is a written request asking contractors to propose solutions and prices that fit the customer's requirements. The purpose of all RFP is not only to ensure that responses actually meet HR's needs but also to ensure some consistency among responses so that the responses may be more easily compared.</a:t>
            </a:r>
          </a:p>
          <a:p>
            <a:pPr marL="514350" indent="-514350">
              <a:buFont typeface="+mj-lt"/>
              <a:buAutoNum type="arabicPeriod" startAt="3"/>
            </a:pPr>
            <a:endParaRPr lang="en-MY" sz="2400" dirty="0"/>
          </a:p>
          <a:p>
            <a:pPr marL="514350" indent="-514350">
              <a:buFont typeface="+mj-lt"/>
              <a:buAutoNum type="arabicPeriod" startAt="3"/>
            </a:pPr>
            <a:r>
              <a:rPr lang="en-MY" sz="2400" b="1" dirty="0"/>
              <a:t>Forward RFPs to potential vendors </a:t>
            </a:r>
            <a:r>
              <a:rPr lang="en-MY" sz="2400" dirty="0"/>
              <a:t>: Instructions on the manner and date for submission should be included in this request.</a:t>
            </a:r>
          </a:p>
        </p:txBody>
      </p:sp>
    </p:spTree>
    <p:extLst>
      <p:ext uri="{BB962C8B-B14F-4D97-AF65-F5344CB8AC3E}">
        <p14:creationId xmlns:p14="http://schemas.microsoft.com/office/powerpoint/2010/main" val="2108801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6E38-4B90-4EAA-8382-93C00CB551BD}"/>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7F9725D8-B966-4A16-B998-B07A000BE231}"/>
              </a:ext>
            </a:extLst>
          </p:cNvPr>
          <p:cNvSpPr>
            <a:spLocks noGrp="1"/>
          </p:cNvSpPr>
          <p:nvPr>
            <p:ph idx="1"/>
          </p:nvPr>
        </p:nvSpPr>
        <p:spPr/>
        <p:txBody>
          <a:bodyPr/>
          <a:lstStyle/>
          <a:p>
            <a:pPr marL="514350" indent="-514350">
              <a:buFont typeface="+mj-lt"/>
              <a:buAutoNum type="arabicPeriod" startAt="5"/>
            </a:pPr>
            <a:r>
              <a:rPr lang="en-MY" b="1" dirty="0"/>
              <a:t>Evaluate vendors </a:t>
            </a:r>
            <a:r>
              <a:rPr lang="en-MY" dirty="0"/>
              <a:t>: These variables differ based on the organization's size, priorities, and industry. For procuring HRIS, their ability to meet specifications, customization options, and price should be considered.</a:t>
            </a:r>
          </a:p>
          <a:p>
            <a:pPr marL="514350" indent="-514350">
              <a:buFont typeface="+mj-lt"/>
              <a:buAutoNum type="arabicPeriod" startAt="5"/>
            </a:pPr>
            <a:endParaRPr lang="en-MY" dirty="0"/>
          </a:p>
          <a:p>
            <a:pPr marL="514350" indent="-514350">
              <a:buFont typeface="+mj-lt"/>
              <a:buAutoNum type="arabicPeriod" startAt="5"/>
            </a:pPr>
            <a:r>
              <a:rPr lang="en-MY" b="1" dirty="0"/>
              <a:t>Choose vendor </a:t>
            </a:r>
            <a:r>
              <a:rPr lang="en-MY" dirty="0"/>
              <a:t>: Get the names of possible contractors, state contractor licensing, ask to see their certificates for insurance, and assess their business longevity.</a:t>
            </a:r>
          </a:p>
          <a:p>
            <a:pPr marL="514350" indent="-514350">
              <a:buFont typeface="+mj-lt"/>
              <a:buAutoNum type="arabicPeriod" startAt="5"/>
            </a:pPr>
            <a:endParaRPr lang="en-MY" dirty="0"/>
          </a:p>
        </p:txBody>
      </p:sp>
    </p:spTree>
    <p:extLst>
      <p:ext uri="{BB962C8B-B14F-4D97-AF65-F5344CB8AC3E}">
        <p14:creationId xmlns:p14="http://schemas.microsoft.com/office/powerpoint/2010/main" val="4017569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1E355-ADBF-4DC3-AB1D-B3B4BEFC8DE5}"/>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EC08CBD2-BFEB-4C62-AA24-02454B40AE02}"/>
              </a:ext>
            </a:extLst>
          </p:cNvPr>
          <p:cNvSpPr>
            <a:spLocks noGrp="1"/>
          </p:cNvSpPr>
          <p:nvPr>
            <p:ph idx="1"/>
          </p:nvPr>
        </p:nvSpPr>
        <p:spPr>
          <a:xfrm>
            <a:off x="685800" y="1556792"/>
            <a:ext cx="8278688" cy="4530725"/>
          </a:xfrm>
        </p:spPr>
        <p:txBody>
          <a:bodyPr/>
          <a:lstStyle/>
          <a:p>
            <a:pPr marL="514350" indent="-514350">
              <a:buFont typeface="+mj-lt"/>
              <a:buAutoNum type="arabicPeriod" startAt="7"/>
            </a:pPr>
            <a:r>
              <a:rPr lang="en-MY" sz="2200" b="1" dirty="0"/>
              <a:t>Set up contract </a:t>
            </a:r>
            <a:r>
              <a:rPr lang="en-MY" sz="2200" dirty="0"/>
              <a:t>: This written contract will describe not only the key deliverables of the project but will include additional information such as implementation time frames, payment terms, performance standards, training expectations, and upgrade costs and responsibilities.</a:t>
            </a:r>
          </a:p>
          <a:p>
            <a:pPr marL="514350" indent="-514350">
              <a:buFont typeface="+mj-lt"/>
              <a:buAutoNum type="arabicPeriod" startAt="7"/>
            </a:pPr>
            <a:endParaRPr lang="en-MY" sz="2200" dirty="0"/>
          </a:p>
          <a:p>
            <a:pPr marL="514350" indent="-514350">
              <a:buFont typeface="+mj-lt"/>
              <a:buAutoNum type="arabicPeriod" startAt="7"/>
            </a:pPr>
            <a:r>
              <a:rPr lang="en-MY" sz="2200" b="1" dirty="0"/>
              <a:t>Develop and execute project plan </a:t>
            </a:r>
            <a:r>
              <a:rPr lang="en-MY" sz="2200" dirty="0"/>
              <a:t>: Conduct an initial project planning meeting to review and refine implementation targets in the project schedule. Outsourcing may curtail loss of morale, and therefore it is important to have an employee briefing when an outsourcing partner is announced. This enables employee questions to be answered, and it provides the business rationale for the outsourcing decision in a consistent manner for all employees.</a:t>
            </a:r>
          </a:p>
        </p:txBody>
      </p:sp>
    </p:spTree>
    <p:extLst>
      <p:ext uri="{BB962C8B-B14F-4D97-AF65-F5344CB8AC3E}">
        <p14:creationId xmlns:p14="http://schemas.microsoft.com/office/powerpoint/2010/main" val="2936908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48270-221D-4CAD-A8FF-80844AC5D4C3}"/>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FB18137E-A964-40B1-920E-201E0DF2ABEB}"/>
              </a:ext>
            </a:extLst>
          </p:cNvPr>
          <p:cNvSpPr>
            <a:spLocks noGrp="1"/>
          </p:cNvSpPr>
          <p:nvPr>
            <p:ph idx="1"/>
          </p:nvPr>
        </p:nvSpPr>
        <p:spPr/>
        <p:txBody>
          <a:bodyPr/>
          <a:lstStyle/>
          <a:p>
            <a:pPr marL="514350" indent="-514350">
              <a:buFont typeface="+mj-lt"/>
              <a:buAutoNum type="arabicPeriod" startAt="9"/>
            </a:pPr>
            <a:r>
              <a:rPr lang="en-MY" b="1" dirty="0"/>
              <a:t>Measure project performance </a:t>
            </a:r>
            <a:r>
              <a:rPr lang="en-MY" dirty="0"/>
              <a:t>:  All payment terms are -usually settled and the contractor could ask for an evaluation of its services.</a:t>
            </a:r>
          </a:p>
          <a:p>
            <a:pPr marL="514350" indent="-514350">
              <a:buFont typeface="+mj-lt"/>
              <a:buAutoNum type="arabicPeriod" startAt="9"/>
            </a:pPr>
            <a:endParaRPr lang="en-MY" dirty="0"/>
          </a:p>
          <a:p>
            <a:pPr marL="514350" indent="-514350">
              <a:buFont typeface="+mj-lt"/>
              <a:buAutoNum type="arabicPeriod" startAt="9"/>
            </a:pPr>
            <a:r>
              <a:rPr lang="en-MY" b="1" dirty="0"/>
              <a:t>Restructure</a:t>
            </a:r>
            <a:r>
              <a:rPr lang="en-MY" dirty="0"/>
              <a:t> </a:t>
            </a:r>
            <a:r>
              <a:rPr lang="en-MY" b="1" dirty="0"/>
              <a:t>Outsourced Organization </a:t>
            </a:r>
            <a:r>
              <a:rPr lang="en-MY" dirty="0"/>
              <a:t>(if applicable) : It challenges management to build a more flexible organization structured around core competencies and long-term relationships.</a:t>
            </a:r>
          </a:p>
          <a:p>
            <a:pPr marL="514350" indent="-514350">
              <a:buFont typeface="+mj-lt"/>
              <a:buAutoNum type="arabicPeriod" startAt="9"/>
            </a:pPr>
            <a:endParaRPr lang="en-MY" dirty="0"/>
          </a:p>
        </p:txBody>
      </p:sp>
    </p:spTree>
    <p:extLst>
      <p:ext uri="{BB962C8B-B14F-4D97-AF65-F5344CB8AC3E}">
        <p14:creationId xmlns:p14="http://schemas.microsoft.com/office/powerpoint/2010/main" val="2566572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7CE1-7EFC-4EFB-9315-3B42D3053C89}"/>
              </a:ext>
            </a:extLst>
          </p:cNvPr>
          <p:cNvSpPr>
            <a:spLocks noGrp="1"/>
          </p:cNvSpPr>
          <p:nvPr>
            <p:ph type="title"/>
          </p:nvPr>
        </p:nvSpPr>
        <p:spPr/>
        <p:txBody>
          <a:bodyPr/>
          <a:lstStyle/>
          <a:p>
            <a:r>
              <a:rPr lang="en-MY" dirty="0"/>
              <a:t>Star Technique</a:t>
            </a:r>
          </a:p>
        </p:txBody>
      </p:sp>
      <p:pic>
        <p:nvPicPr>
          <p:cNvPr id="5" name="Picture 4">
            <a:extLst>
              <a:ext uri="{FF2B5EF4-FFF2-40B4-BE49-F238E27FC236}">
                <a16:creationId xmlns:a16="http://schemas.microsoft.com/office/drawing/2014/main" id="{D37FAD47-4224-47AB-8965-E4EA303B52E5}"/>
              </a:ext>
            </a:extLst>
          </p:cNvPr>
          <p:cNvPicPr>
            <a:picLocks noChangeAspect="1"/>
          </p:cNvPicPr>
          <p:nvPr/>
        </p:nvPicPr>
        <p:blipFill>
          <a:blip r:embed="rId2"/>
          <a:stretch>
            <a:fillRect/>
          </a:stretch>
        </p:blipFill>
        <p:spPr>
          <a:xfrm>
            <a:off x="781050" y="2348880"/>
            <a:ext cx="7581900" cy="3714750"/>
          </a:xfrm>
          <a:prstGeom prst="rect">
            <a:avLst/>
          </a:prstGeom>
        </p:spPr>
      </p:pic>
    </p:spTree>
    <p:extLst>
      <p:ext uri="{BB962C8B-B14F-4D97-AF65-F5344CB8AC3E}">
        <p14:creationId xmlns:p14="http://schemas.microsoft.com/office/powerpoint/2010/main" val="1932480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AB1E-CF70-4881-A00B-7D752C7B59D3}"/>
              </a:ext>
            </a:extLst>
          </p:cNvPr>
          <p:cNvSpPr>
            <a:spLocks noGrp="1"/>
          </p:cNvSpPr>
          <p:nvPr>
            <p:ph type="title"/>
          </p:nvPr>
        </p:nvSpPr>
        <p:spPr/>
        <p:txBody>
          <a:bodyPr/>
          <a:lstStyle/>
          <a:p>
            <a:r>
              <a:rPr lang="en-MY" dirty="0"/>
              <a:t>Strategic Choice Theory</a:t>
            </a:r>
          </a:p>
        </p:txBody>
      </p:sp>
      <p:sp>
        <p:nvSpPr>
          <p:cNvPr id="3" name="Content Placeholder 2">
            <a:extLst>
              <a:ext uri="{FF2B5EF4-FFF2-40B4-BE49-F238E27FC236}">
                <a16:creationId xmlns:a16="http://schemas.microsoft.com/office/drawing/2014/main" id="{E35AD712-6893-4165-AB51-9F1BEA8E1EA4}"/>
              </a:ext>
            </a:extLst>
          </p:cNvPr>
          <p:cNvSpPr>
            <a:spLocks noGrp="1"/>
          </p:cNvSpPr>
          <p:nvPr>
            <p:ph idx="1"/>
          </p:nvPr>
        </p:nvSpPr>
        <p:spPr/>
        <p:txBody>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endParaRPr lang="en-MY" sz="2400" dirty="0"/>
          </a:p>
          <a:p>
            <a:pPr marL="0" indent="0">
              <a:buNone/>
            </a:pPr>
            <a:r>
              <a:rPr lang="en-MY" sz="2400" dirty="0"/>
              <a:t>Q : Which of the following involves pressure on the decision making ?</a:t>
            </a:r>
          </a:p>
        </p:txBody>
      </p:sp>
    </p:spTree>
    <p:extLst>
      <p:ext uri="{BB962C8B-B14F-4D97-AF65-F5344CB8AC3E}">
        <p14:creationId xmlns:p14="http://schemas.microsoft.com/office/powerpoint/2010/main" val="3614250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FFB6B-3B5F-4082-93D2-9269F6DFF1DC}"/>
              </a:ext>
            </a:extLst>
          </p:cNvPr>
          <p:cNvSpPr>
            <a:spLocks noGrp="1"/>
          </p:cNvSpPr>
          <p:nvPr>
            <p:ph type="title"/>
          </p:nvPr>
        </p:nvSpPr>
        <p:spPr/>
        <p:txBody>
          <a:bodyPr/>
          <a:lstStyle/>
          <a:p>
            <a:r>
              <a:rPr lang="en-MY" dirty="0"/>
              <a:t>HR Roles</a:t>
            </a:r>
          </a:p>
        </p:txBody>
      </p:sp>
      <p:sp>
        <p:nvSpPr>
          <p:cNvPr id="3" name="Content Placeholder 2">
            <a:extLst>
              <a:ext uri="{FF2B5EF4-FFF2-40B4-BE49-F238E27FC236}">
                <a16:creationId xmlns:a16="http://schemas.microsoft.com/office/drawing/2014/main" id="{89115DB1-4B79-4591-86D6-BE11CE6B9034}"/>
              </a:ext>
            </a:extLst>
          </p:cNvPr>
          <p:cNvSpPr>
            <a:spLocks noGrp="1"/>
          </p:cNvSpPr>
          <p:nvPr>
            <p:ph idx="1"/>
          </p:nvPr>
        </p:nvSpPr>
        <p:spPr/>
        <p:txBody>
          <a:bodyPr/>
          <a:lstStyle/>
          <a:p>
            <a:r>
              <a:rPr lang="en-MY" dirty="0"/>
              <a:t>Strategic Partner with Functional Management</a:t>
            </a:r>
          </a:p>
          <a:p>
            <a:pPr lvl="1"/>
            <a:r>
              <a:rPr lang="en-MY" dirty="0"/>
              <a:t>Advisory, Service and Control (Traditional)</a:t>
            </a:r>
          </a:p>
          <a:p>
            <a:pPr lvl="1"/>
            <a:r>
              <a:rPr lang="en-MY" dirty="0"/>
              <a:t>Strategic, Operational, Administrative (Modern)</a:t>
            </a:r>
          </a:p>
          <a:p>
            <a:r>
              <a:rPr lang="en-MY" dirty="0"/>
              <a:t>Performance Support</a:t>
            </a:r>
          </a:p>
          <a:p>
            <a:r>
              <a:rPr lang="en-MY" dirty="0"/>
              <a:t>Ethics Officer/Ombudsman</a:t>
            </a:r>
          </a:p>
          <a:p>
            <a:r>
              <a:rPr lang="en-MY" dirty="0"/>
              <a:t>Communication Officer</a:t>
            </a:r>
          </a:p>
          <a:p>
            <a:r>
              <a:rPr lang="en-MY" dirty="0"/>
              <a:t>“Keeper of the files”</a:t>
            </a:r>
          </a:p>
        </p:txBody>
      </p:sp>
    </p:spTree>
    <p:extLst>
      <p:ext uri="{BB962C8B-B14F-4D97-AF65-F5344CB8AC3E}">
        <p14:creationId xmlns:p14="http://schemas.microsoft.com/office/powerpoint/2010/main" val="1409552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2BA2E-1B46-41B3-B7FD-391E015EA48A}"/>
              </a:ext>
            </a:extLst>
          </p:cNvPr>
          <p:cNvSpPr>
            <a:spLocks noGrp="1"/>
          </p:cNvSpPr>
          <p:nvPr>
            <p:ph type="title"/>
          </p:nvPr>
        </p:nvSpPr>
        <p:spPr/>
        <p:txBody>
          <a:bodyPr/>
          <a:lstStyle/>
          <a:p>
            <a:r>
              <a:rPr lang="en-MY" dirty="0"/>
              <a:t>HR as Advisory role</a:t>
            </a:r>
          </a:p>
        </p:txBody>
      </p:sp>
      <p:sp>
        <p:nvSpPr>
          <p:cNvPr id="3" name="Content Placeholder 2">
            <a:extLst>
              <a:ext uri="{FF2B5EF4-FFF2-40B4-BE49-F238E27FC236}">
                <a16:creationId xmlns:a16="http://schemas.microsoft.com/office/drawing/2014/main" id="{D1213E5C-8E6D-459C-85F0-D119FA8EC531}"/>
              </a:ext>
            </a:extLst>
          </p:cNvPr>
          <p:cNvSpPr>
            <a:spLocks noGrp="1"/>
          </p:cNvSpPr>
          <p:nvPr>
            <p:ph idx="1"/>
          </p:nvPr>
        </p:nvSpPr>
        <p:spPr/>
        <p:txBody>
          <a:bodyPr/>
          <a:lstStyle/>
          <a:p>
            <a:pPr marL="0" indent="0">
              <a:buNone/>
            </a:pPr>
            <a:endParaRPr lang="en-MY" dirty="0"/>
          </a:p>
          <a:p>
            <a:pPr marL="0" indent="0">
              <a:buNone/>
            </a:pPr>
            <a:r>
              <a:rPr lang="en-MY" dirty="0"/>
              <a:t>HR gives advice about  :</a:t>
            </a:r>
          </a:p>
          <a:p>
            <a:pPr marL="0" indent="0">
              <a:buNone/>
            </a:pPr>
            <a:endParaRPr lang="en-MY" dirty="0"/>
          </a:p>
          <a:p>
            <a:pPr lvl="1"/>
            <a:r>
              <a:rPr lang="en-MY" dirty="0"/>
              <a:t>How to train</a:t>
            </a:r>
          </a:p>
          <a:p>
            <a:pPr lvl="1"/>
            <a:r>
              <a:rPr lang="en-MY" dirty="0"/>
              <a:t>How to lead</a:t>
            </a:r>
          </a:p>
          <a:p>
            <a:pPr lvl="1"/>
            <a:r>
              <a:rPr lang="en-MY" dirty="0"/>
              <a:t>How to hire</a:t>
            </a:r>
          </a:p>
          <a:p>
            <a:pPr lvl="1"/>
            <a:r>
              <a:rPr lang="en-MY" dirty="0"/>
              <a:t>How to follow company procedure</a:t>
            </a:r>
          </a:p>
        </p:txBody>
      </p:sp>
    </p:spTree>
    <p:extLst>
      <p:ext uri="{BB962C8B-B14F-4D97-AF65-F5344CB8AC3E}">
        <p14:creationId xmlns:p14="http://schemas.microsoft.com/office/powerpoint/2010/main" val="2464130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D0860-1700-43AF-8499-7FD77E677633}"/>
              </a:ext>
            </a:extLst>
          </p:cNvPr>
          <p:cNvSpPr>
            <a:spLocks noGrp="1"/>
          </p:cNvSpPr>
          <p:nvPr>
            <p:ph type="title"/>
          </p:nvPr>
        </p:nvSpPr>
        <p:spPr/>
        <p:txBody>
          <a:bodyPr/>
          <a:lstStyle/>
          <a:p>
            <a:r>
              <a:rPr lang="en-MY" dirty="0"/>
              <a:t>Service</a:t>
            </a:r>
          </a:p>
        </p:txBody>
      </p:sp>
      <p:sp>
        <p:nvSpPr>
          <p:cNvPr id="3" name="Content Placeholder 2">
            <a:extLst>
              <a:ext uri="{FF2B5EF4-FFF2-40B4-BE49-F238E27FC236}">
                <a16:creationId xmlns:a16="http://schemas.microsoft.com/office/drawing/2014/main" id="{F153FDAE-C37A-4DB2-A188-CCD44D8DF5B2}"/>
              </a:ext>
            </a:extLst>
          </p:cNvPr>
          <p:cNvSpPr>
            <a:spLocks noGrp="1"/>
          </p:cNvSpPr>
          <p:nvPr>
            <p:ph idx="1"/>
          </p:nvPr>
        </p:nvSpPr>
        <p:spPr/>
        <p:txBody>
          <a:bodyPr/>
          <a:lstStyle/>
          <a:p>
            <a:r>
              <a:rPr lang="en-MY" dirty="0"/>
              <a:t>We serve the needs of workers and company</a:t>
            </a:r>
          </a:p>
          <a:p>
            <a:endParaRPr lang="en-MY" dirty="0"/>
          </a:p>
          <a:p>
            <a:r>
              <a:rPr lang="en-MY" dirty="0"/>
              <a:t>We help operations in terms of what they need to accomplish</a:t>
            </a:r>
          </a:p>
          <a:p>
            <a:endParaRPr lang="en-MY" dirty="0"/>
          </a:p>
          <a:p>
            <a:r>
              <a:rPr lang="en-MY" dirty="0"/>
              <a:t>We are support function</a:t>
            </a:r>
          </a:p>
          <a:p>
            <a:endParaRPr lang="en-MY" dirty="0"/>
          </a:p>
          <a:p>
            <a:r>
              <a:rPr lang="en-MY" dirty="0"/>
              <a:t>We are cost </a:t>
            </a:r>
            <a:r>
              <a:rPr lang="en-MY" dirty="0" err="1"/>
              <a:t>centers</a:t>
            </a:r>
            <a:endParaRPr lang="en-MY" dirty="0"/>
          </a:p>
          <a:p>
            <a:pPr marL="0" indent="0">
              <a:buNone/>
            </a:pPr>
            <a:endParaRPr lang="en-MY" dirty="0"/>
          </a:p>
        </p:txBody>
      </p:sp>
    </p:spTree>
    <p:extLst>
      <p:ext uri="{BB962C8B-B14F-4D97-AF65-F5344CB8AC3E}">
        <p14:creationId xmlns:p14="http://schemas.microsoft.com/office/powerpoint/2010/main" val="1617036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53097-5B70-46D6-875F-916EF107F8E9}"/>
              </a:ext>
            </a:extLst>
          </p:cNvPr>
          <p:cNvSpPr>
            <a:spLocks noGrp="1"/>
          </p:cNvSpPr>
          <p:nvPr>
            <p:ph type="title"/>
          </p:nvPr>
        </p:nvSpPr>
        <p:spPr/>
        <p:txBody>
          <a:bodyPr/>
          <a:lstStyle/>
          <a:p>
            <a:r>
              <a:rPr lang="en-MY" dirty="0"/>
              <a:t>Control</a:t>
            </a:r>
          </a:p>
        </p:txBody>
      </p:sp>
      <p:sp>
        <p:nvSpPr>
          <p:cNvPr id="3" name="Content Placeholder 2">
            <a:extLst>
              <a:ext uri="{FF2B5EF4-FFF2-40B4-BE49-F238E27FC236}">
                <a16:creationId xmlns:a16="http://schemas.microsoft.com/office/drawing/2014/main" id="{1AFB91F5-C32A-4DD1-A34A-F363B0D2171C}"/>
              </a:ext>
            </a:extLst>
          </p:cNvPr>
          <p:cNvSpPr>
            <a:spLocks noGrp="1"/>
          </p:cNvSpPr>
          <p:nvPr>
            <p:ph idx="1"/>
          </p:nvPr>
        </p:nvSpPr>
        <p:spPr/>
        <p:txBody>
          <a:bodyPr/>
          <a:lstStyle/>
          <a:p>
            <a:endParaRPr lang="en-MY" dirty="0"/>
          </a:p>
          <a:p>
            <a:r>
              <a:rPr lang="en-MY" dirty="0"/>
              <a:t>We enforce policy procedure</a:t>
            </a:r>
          </a:p>
          <a:p>
            <a:endParaRPr lang="en-MY" dirty="0"/>
          </a:p>
          <a:p>
            <a:r>
              <a:rPr lang="en-MY" dirty="0"/>
              <a:t>We are controlling in the past</a:t>
            </a:r>
          </a:p>
        </p:txBody>
      </p:sp>
    </p:spTree>
    <p:extLst>
      <p:ext uri="{BB962C8B-B14F-4D97-AF65-F5344CB8AC3E}">
        <p14:creationId xmlns:p14="http://schemas.microsoft.com/office/powerpoint/2010/main" val="2437395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C1DDB-572F-44E0-8A56-01D78845F5D4}"/>
              </a:ext>
            </a:extLst>
          </p:cNvPr>
          <p:cNvSpPr>
            <a:spLocks noGrp="1"/>
          </p:cNvSpPr>
          <p:nvPr>
            <p:ph type="title"/>
          </p:nvPr>
        </p:nvSpPr>
        <p:spPr/>
        <p:txBody>
          <a:bodyPr/>
          <a:lstStyle/>
          <a:p>
            <a:r>
              <a:rPr lang="en-MY" dirty="0"/>
              <a:t>Modern HR roles</a:t>
            </a:r>
          </a:p>
        </p:txBody>
      </p:sp>
      <p:sp>
        <p:nvSpPr>
          <p:cNvPr id="3" name="Content Placeholder 2">
            <a:extLst>
              <a:ext uri="{FF2B5EF4-FFF2-40B4-BE49-F238E27FC236}">
                <a16:creationId xmlns:a16="http://schemas.microsoft.com/office/drawing/2014/main" id="{B5C6704B-5906-4C9E-82EB-2ED5BD1CA0DC}"/>
              </a:ext>
            </a:extLst>
          </p:cNvPr>
          <p:cNvSpPr>
            <a:spLocks noGrp="1"/>
          </p:cNvSpPr>
          <p:nvPr>
            <p:ph idx="1"/>
          </p:nvPr>
        </p:nvSpPr>
        <p:spPr/>
        <p:txBody>
          <a:bodyPr/>
          <a:lstStyle/>
          <a:p>
            <a:r>
              <a:rPr lang="en-MY" dirty="0"/>
              <a:t>In modern, we are strategic partners – we are thinking long term business goals</a:t>
            </a:r>
          </a:p>
          <a:p>
            <a:r>
              <a:rPr lang="en-MY" dirty="0"/>
              <a:t>Operational – We cannot be strategic unless we understand the operational side of HR</a:t>
            </a:r>
          </a:p>
          <a:p>
            <a:r>
              <a:rPr lang="en-MY" dirty="0"/>
              <a:t>Administrative – We still do paper work. We monitor payroll, employee records</a:t>
            </a:r>
          </a:p>
          <a:p>
            <a:endParaRPr lang="en-MY" dirty="0"/>
          </a:p>
          <a:p>
            <a:pPr marL="0" indent="0">
              <a:buNone/>
            </a:pPr>
            <a:r>
              <a:rPr lang="en-MY" dirty="0"/>
              <a:t>We are part of business plan and try to achieve the organisation’s operational goals</a:t>
            </a:r>
          </a:p>
        </p:txBody>
      </p:sp>
    </p:spTree>
    <p:extLst>
      <p:ext uri="{BB962C8B-B14F-4D97-AF65-F5344CB8AC3E}">
        <p14:creationId xmlns:p14="http://schemas.microsoft.com/office/powerpoint/2010/main" val="736459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a16="http://schemas.microsoft.com/office/drawing/2014/main" id="{A3EF7B67-94B1-4D05-ADAE-F20990B86862}"/>
              </a:ext>
            </a:extLst>
          </p:cNvPr>
          <p:cNvSpPr>
            <a:spLocks noGrp="1"/>
          </p:cNvSpPr>
          <p:nvPr>
            <p:ph idx="1"/>
          </p:nvPr>
        </p:nvSpPr>
        <p:spPr/>
        <p:txBody>
          <a:bodyPr/>
          <a:lstStyle/>
          <a:p>
            <a:pPr marL="0" indent="0">
              <a:buNone/>
            </a:pPr>
            <a:r>
              <a:rPr lang="en-MY" dirty="0"/>
              <a:t>It is getting done more with less.</a:t>
            </a:r>
          </a:p>
          <a:p>
            <a:pPr marL="0" indent="0">
              <a:buNone/>
            </a:pPr>
            <a:endParaRPr lang="en-MY" dirty="0"/>
          </a:p>
          <a:p>
            <a:pPr marL="0" indent="0">
              <a:buNone/>
            </a:pPr>
            <a:r>
              <a:rPr lang="en-MY" dirty="0"/>
              <a:t>Performance Management</a:t>
            </a:r>
          </a:p>
          <a:p>
            <a:pPr lvl="1"/>
            <a:r>
              <a:rPr lang="en-MY" dirty="0"/>
              <a:t>Discipline</a:t>
            </a:r>
          </a:p>
          <a:p>
            <a:pPr lvl="1"/>
            <a:r>
              <a:rPr lang="en-MY" dirty="0"/>
              <a:t>Counselling</a:t>
            </a:r>
          </a:p>
          <a:p>
            <a:pPr lvl="1"/>
            <a:r>
              <a:rPr lang="en-MY" dirty="0"/>
              <a:t>Training</a:t>
            </a:r>
          </a:p>
          <a:p>
            <a:pPr lvl="1"/>
            <a:r>
              <a:rPr lang="en-MY" dirty="0"/>
              <a:t>Professional Development</a:t>
            </a:r>
          </a:p>
        </p:txBody>
      </p:sp>
    </p:spTree>
    <p:extLst>
      <p:ext uri="{BB962C8B-B14F-4D97-AF65-F5344CB8AC3E}">
        <p14:creationId xmlns:p14="http://schemas.microsoft.com/office/powerpoint/2010/main" val="1127380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p14="http://schemas.microsoft.com/office/powerpoint/2010/main" val="2441545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3680C-117F-4087-BA79-ABD50974D03B}"/>
              </a:ext>
            </a:extLst>
          </p:cNvPr>
          <p:cNvSpPr>
            <a:spLocks noGrp="1"/>
          </p:cNvSpPr>
          <p:nvPr>
            <p:ph type="title"/>
          </p:nvPr>
        </p:nvSpPr>
        <p:spPr/>
        <p:txBody>
          <a:bodyPr/>
          <a:lstStyle/>
          <a:p>
            <a:r>
              <a:rPr lang="en-MY" dirty="0"/>
              <a:t>Ethics officer /Ombudsman</a:t>
            </a:r>
          </a:p>
        </p:txBody>
      </p:sp>
      <p:sp>
        <p:nvSpPr>
          <p:cNvPr id="3" name="Content Placeholder 2">
            <a:extLst>
              <a:ext uri="{FF2B5EF4-FFF2-40B4-BE49-F238E27FC236}">
                <a16:creationId xmlns:a16="http://schemas.microsoft.com/office/drawing/2014/main" id="{7A1B5C2B-08FD-481A-8783-F62CB725A792}"/>
              </a:ext>
            </a:extLst>
          </p:cNvPr>
          <p:cNvSpPr>
            <a:spLocks noGrp="1"/>
          </p:cNvSpPr>
          <p:nvPr>
            <p:ph idx="1"/>
          </p:nvPr>
        </p:nvSpPr>
        <p:spPr/>
        <p:txBody>
          <a:bodyPr/>
          <a:lstStyle/>
          <a:p>
            <a:r>
              <a:rPr lang="en-MY" dirty="0"/>
              <a:t>HR is in charge of ethics in the organisation</a:t>
            </a:r>
          </a:p>
          <a:p>
            <a:r>
              <a:rPr lang="en-MY" dirty="0"/>
              <a:t>Ethical practices is different from culture to culture</a:t>
            </a:r>
          </a:p>
          <a:p>
            <a:r>
              <a:rPr lang="en-MY" dirty="0"/>
              <a:t>Code of ethics - </a:t>
            </a:r>
          </a:p>
          <a:p>
            <a:pPr marL="0" indent="0">
              <a:buNone/>
            </a:pPr>
            <a:r>
              <a:rPr lang="en-MY" dirty="0"/>
              <a:t>You do not act in a selfish manner or do things to enrich yourself</a:t>
            </a:r>
          </a:p>
          <a:p>
            <a:pPr marL="0" indent="0">
              <a:buNone/>
            </a:pPr>
            <a:endParaRPr lang="en-MY" dirty="0"/>
          </a:p>
          <a:p>
            <a:pPr marL="0" indent="0">
              <a:buNone/>
            </a:pPr>
            <a:r>
              <a:rPr lang="en-MY" dirty="0"/>
              <a:t>Ethics when applied for organisation depends on organisation</a:t>
            </a:r>
          </a:p>
        </p:txBody>
      </p:sp>
    </p:spTree>
    <p:extLst>
      <p:ext uri="{BB962C8B-B14F-4D97-AF65-F5344CB8AC3E}">
        <p14:creationId xmlns:p14="http://schemas.microsoft.com/office/powerpoint/2010/main" val="195673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FCF08-3884-4024-B5E9-4B861E261542}"/>
              </a:ext>
            </a:extLst>
          </p:cNvPr>
          <p:cNvSpPr>
            <a:spLocks noGrp="1"/>
          </p:cNvSpPr>
          <p:nvPr>
            <p:ph type="title"/>
          </p:nvPr>
        </p:nvSpPr>
        <p:spPr/>
        <p:txBody>
          <a:bodyPr/>
          <a:lstStyle/>
          <a:p>
            <a:r>
              <a:rPr lang="en-MY" dirty="0"/>
              <a:t>Global Ethics</a:t>
            </a:r>
          </a:p>
        </p:txBody>
      </p:sp>
      <p:sp>
        <p:nvSpPr>
          <p:cNvPr id="3" name="Content Placeholder 2">
            <a:extLst>
              <a:ext uri="{FF2B5EF4-FFF2-40B4-BE49-F238E27FC236}">
                <a16:creationId xmlns:a16="http://schemas.microsoft.com/office/drawing/2014/main" id="{979DBB20-0873-48F5-8E26-5433DF1BC321}"/>
              </a:ext>
            </a:extLst>
          </p:cNvPr>
          <p:cNvSpPr>
            <a:spLocks noGrp="1"/>
          </p:cNvSpPr>
          <p:nvPr>
            <p:ph idx="1"/>
          </p:nvPr>
        </p:nvSpPr>
        <p:spPr/>
        <p:txBody>
          <a:bodyPr/>
          <a:lstStyle/>
          <a:p>
            <a:r>
              <a:rPr lang="en-MY" dirty="0"/>
              <a:t>Universalism vs Particularism</a:t>
            </a:r>
          </a:p>
          <a:p>
            <a:endParaRPr lang="en-MY" dirty="0"/>
          </a:p>
          <a:p>
            <a:r>
              <a:rPr lang="en-MY" dirty="0"/>
              <a:t>Baksheesh and corporate bribery</a:t>
            </a:r>
          </a:p>
          <a:p>
            <a:endParaRPr lang="en-MY" dirty="0"/>
          </a:p>
          <a:p>
            <a:pPr lvl="1"/>
            <a:r>
              <a:rPr lang="en-MY" dirty="0"/>
              <a:t>FCPA (US)</a:t>
            </a:r>
          </a:p>
          <a:p>
            <a:pPr lvl="1"/>
            <a:endParaRPr lang="en-MY" dirty="0"/>
          </a:p>
          <a:p>
            <a:pPr lvl="1"/>
            <a:r>
              <a:rPr lang="en-MY" dirty="0"/>
              <a:t>Bribery Act (UK)</a:t>
            </a:r>
          </a:p>
        </p:txBody>
      </p:sp>
    </p:spTree>
    <p:extLst>
      <p:ext uri="{BB962C8B-B14F-4D97-AF65-F5344CB8AC3E}">
        <p14:creationId xmlns:p14="http://schemas.microsoft.com/office/powerpoint/2010/main" val="4005059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AB1E-CF70-4881-A00B-7D752C7B59D3}"/>
              </a:ext>
            </a:extLst>
          </p:cNvPr>
          <p:cNvSpPr>
            <a:spLocks noGrp="1"/>
          </p:cNvSpPr>
          <p:nvPr>
            <p:ph type="title"/>
          </p:nvPr>
        </p:nvSpPr>
        <p:spPr/>
        <p:txBody>
          <a:bodyPr/>
          <a:lstStyle/>
          <a:p>
            <a:r>
              <a:rPr lang="en-MY" dirty="0"/>
              <a:t>Universalism vs Particularism</a:t>
            </a:r>
          </a:p>
        </p:txBody>
      </p:sp>
      <p:sp>
        <p:nvSpPr>
          <p:cNvPr id="3" name="Content Placeholder 2">
            <a:extLst>
              <a:ext uri="{FF2B5EF4-FFF2-40B4-BE49-F238E27FC236}">
                <a16:creationId xmlns:a16="http://schemas.microsoft.com/office/drawing/2014/main" id="{E35AD712-6893-4165-AB51-9F1BEA8E1EA4}"/>
              </a:ext>
            </a:extLst>
          </p:cNvPr>
          <p:cNvSpPr>
            <a:spLocks noGrp="1"/>
          </p:cNvSpPr>
          <p:nvPr>
            <p:ph idx="1"/>
          </p:nvPr>
        </p:nvSpPr>
        <p:spPr/>
        <p:txBody>
          <a:bodyPr/>
          <a:lstStyle/>
          <a:p>
            <a:r>
              <a:rPr lang="en-MY" dirty="0"/>
              <a:t>Universalism is sort of standardisation ‘One code everywhere’. Example : America</a:t>
            </a:r>
          </a:p>
          <a:p>
            <a:endParaRPr lang="en-MY" dirty="0"/>
          </a:p>
          <a:p>
            <a:r>
              <a:rPr lang="en-MY" dirty="0"/>
              <a:t>Particularism  is about who you know and what kind of relation you have with them</a:t>
            </a:r>
          </a:p>
        </p:txBody>
      </p:sp>
    </p:spTree>
    <p:extLst>
      <p:ext uri="{BB962C8B-B14F-4D97-AF65-F5344CB8AC3E}">
        <p14:creationId xmlns:p14="http://schemas.microsoft.com/office/powerpoint/2010/main" val="18546397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CA5CA-AA8F-4A28-961E-9E682CD773E2}"/>
              </a:ext>
            </a:extLst>
          </p:cNvPr>
          <p:cNvSpPr>
            <a:spLocks noGrp="1"/>
          </p:cNvSpPr>
          <p:nvPr>
            <p:ph type="title"/>
          </p:nvPr>
        </p:nvSpPr>
        <p:spPr/>
        <p:txBody>
          <a:bodyPr/>
          <a:lstStyle/>
          <a:p>
            <a:r>
              <a:rPr lang="en-MY" dirty="0"/>
              <a:t>FCPA and Bribery Act</a:t>
            </a:r>
          </a:p>
        </p:txBody>
      </p:sp>
      <p:sp>
        <p:nvSpPr>
          <p:cNvPr id="3" name="Content Placeholder 2">
            <a:extLst>
              <a:ext uri="{FF2B5EF4-FFF2-40B4-BE49-F238E27FC236}">
                <a16:creationId xmlns:a16="http://schemas.microsoft.com/office/drawing/2014/main" id="{27951DE8-490D-407E-9385-9C277EDFF609}"/>
              </a:ext>
            </a:extLst>
          </p:cNvPr>
          <p:cNvSpPr>
            <a:spLocks noGrp="1"/>
          </p:cNvSpPr>
          <p:nvPr>
            <p:ph idx="1"/>
          </p:nvPr>
        </p:nvSpPr>
        <p:spPr/>
        <p:txBody>
          <a:bodyPr/>
          <a:lstStyle/>
          <a:p>
            <a:r>
              <a:rPr lang="en-MY" dirty="0"/>
              <a:t>FCPA – Foreign Corrupt Practices Act, you are allowed to offer facilitation payments but you cannot bribe a government official</a:t>
            </a:r>
          </a:p>
          <a:p>
            <a:endParaRPr lang="en-MY" dirty="0"/>
          </a:p>
          <a:p>
            <a:r>
              <a:rPr lang="en-MY" dirty="0"/>
              <a:t>Bribery Act – This is very strict. You cannot offer anything.</a:t>
            </a:r>
          </a:p>
        </p:txBody>
      </p:sp>
    </p:spTree>
    <p:extLst>
      <p:ext uri="{BB962C8B-B14F-4D97-AF65-F5344CB8AC3E}">
        <p14:creationId xmlns:p14="http://schemas.microsoft.com/office/powerpoint/2010/main" val="36800117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4181D-A413-4A7F-93FD-328AA020B54B}"/>
              </a:ext>
            </a:extLst>
          </p:cNvPr>
          <p:cNvSpPr>
            <a:spLocks noGrp="1"/>
          </p:cNvSpPr>
          <p:nvPr>
            <p:ph type="title"/>
          </p:nvPr>
        </p:nvSpPr>
        <p:spPr/>
        <p:txBody>
          <a:bodyPr/>
          <a:lstStyle/>
          <a:p>
            <a:r>
              <a:rPr lang="en-MY" dirty="0"/>
              <a:t>Ombudsman</a:t>
            </a:r>
          </a:p>
        </p:txBody>
      </p:sp>
      <p:sp>
        <p:nvSpPr>
          <p:cNvPr id="3" name="Content Placeholder 2">
            <a:extLst>
              <a:ext uri="{FF2B5EF4-FFF2-40B4-BE49-F238E27FC236}">
                <a16:creationId xmlns:a16="http://schemas.microsoft.com/office/drawing/2014/main" id="{750AEC52-BA80-4B4E-9D8F-89E1A7640B35}"/>
              </a:ext>
            </a:extLst>
          </p:cNvPr>
          <p:cNvSpPr>
            <a:spLocks noGrp="1"/>
          </p:cNvSpPr>
          <p:nvPr>
            <p:ph idx="1"/>
          </p:nvPr>
        </p:nvSpPr>
        <p:spPr/>
        <p:txBody>
          <a:bodyPr/>
          <a:lstStyle/>
          <a:p>
            <a:r>
              <a:rPr lang="en-MY" dirty="0"/>
              <a:t>It is a neutral third party</a:t>
            </a:r>
          </a:p>
          <a:p>
            <a:r>
              <a:rPr lang="en-MY" dirty="0"/>
              <a:t>Investigations of any wrong doing</a:t>
            </a:r>
          </a:p>
          <a:p>
            <a:r>
              <a:rPr lang="en-MY" dirty="0"/>
              <a:t>Impartial and evaluates the situation based in merits</a:t>
            </a:r>
          </a:p>
        </p:txBody>
      </p:sp>
    </p:spTree>
    <p:extLst>
      <p:ext uri="{BB962C8B-B14F-4D97-AF65-F5344CB8AC3E}">
        <p14:creationId xmlns:p14="http://schemas.microsoft.com/office/powerpoint/2010/main" val="30328456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D3A84-324C-432E-B819-901337A4D183}"/>
              </a:ext>
            </a:extLst>
          </p:cNvPr>
          <p:cNvSpPr>
            <a:spLocks noGrp="1"/>
          </p:cNvSpPr>
          <p:nvPr>
            <p:ph type="title"/>
          </p:nvPr>
        </p:nvSpPr>
        <p:spPr/>
        <p:txBody>
          <a:bodyPr/>
          <a:lstStyle/>
          <a:p>
            <a:r>
              <a:rPr lang="en-MY" dirty="0"/>
              <a:t>Compliance Officer</a:t>
            </a:r>
          </a:p>
        </p:txBody>
      </p:sp>
      <p:sp>
        <p:nvSpPr>
          <p:cNvPr id="3" name="Content Placeholder 2">
            <a:extLst>
              <a:ext uri="{FF2B5EF4-FFF2-40B4-BE49-F238E27FC236}">
                <a16:creationId xmlns:a16="http://schemas.microsoft.com/office/drawing/2014/main" id="{4DBFEC78-7002-4E6E-8A54-FF3AC1D4F2AE}"/>
              </a:ext>
            </a:extLst>
          </p:cNvPr>
          <p:cNvSpPr>
            <a:spLocks noGrp="1"/>
          </p:cNvSpPr>
          <p:nvPr>
            <p:ph idx="1"/>
          </p:nvPr>
        </p:nvSpPr>
        <p:spPr/>
        <p:txBody>
          <a:bodyPr/>
          <a:lstStyle/>
          <a:p>
            <a:r>
              <a:rPr lang="en-MY" dirty="0"/>
              <a:t>Knowing local rules</a:t>
            </a:r>
          </a:p>
          <a:p>
            <a:r>
              <a:rPr lang="en-MY" dirty="0"/>
              <a:t>If the company has any problems work with government officials</a:t>
            </a:r>
          </a:p>
          <a:p>
            <a:r>
              <a:rPr lang="en-MY" dirty="0"/>
              <a:t>Working with lawyers and government officials to solve the issue.</a:t>
            </a:r>
          </a:p>
        </p:txBody>
      </p:sp>
    </p:spTree>
    <p:extLst>
      <p:ext uri="{BB962C8B-B14F-4D97-AF65-F5344CB8AC3E}">
        <p14:creationId xmlns:p14="http://schemas.microsoft.com/office/powerpoint/2010/main" val="33088671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F60C9-DE9B-48D7-B097-7CE28F1D784A}"/>
              </a:ext>
            </a:extLst>
          </p:cNvPr>
          <p:cNvSpPr>
            <a:spLocks noGrp="1"/>
          </p:cNvSpPr>
          <p:nvPr>
            <p:ph type="title"/>
          </p:nvPr>
        </p:nvSpPr>
        <p:spPr/>
        <p:txBody>
          <a:bodyPr/>
          <a:lstStyle/>
          <a:p>
            <a:r>
              <a:rPr lang="en-MY" dirty="0"/>
              <a:t>Communications</a:t>
            </a:r>
          </a:p>
        </p:txBody>
      </p:sp>
      <p:sp>
        <p:nvSpPr>
          <p:cNvPr id="3" name="Content Placeholder 2">
            <a:extLst>
              <a:ext uri="{FF2B5EF4-FFF2-40B4-BE49-F238E27FC236}">
                <a16:creationId xmlns:a16="http://schemas.microsoft.com/office/drawing/2014/main" id="{F1FC35CB-1C3D-42F4-8A55-F7207FE5FC16}"/>
              </a:ext>
            </a:extLst>
          </p:cNvPr>
          <p:cNvSpPr>
            <a:spLocks noGrp="1"/>
          </p:cNvSpPr>
          <p:nvPr>
            <p:ph idx="1"/>
          </p:nvPr>
        </p:nvSpPr>
        <p:spPr/>
        <p:txBody>
          <a:bodyPr/>
          <a:lstStyle/>
          <a:p>
            <a:r>
              <a:rPr lang="en-MY" dirty="0"/>
              <a:t>Communicate “what's going on”</a:t>
            </a:r>
          </a:p>
          <a:p>
            <a:endParaRPr lang="en-MY" dirty="0"/>
          </a:p>
          <a:p>
            <a:r>
              <a:rPr lang="en-MY" dirty="0"/>
              <a:t>HR delivers the news</a:t>
            </a:r>
          </a:p>
          <a:p>
            <a:endParaRPr lang="en-MY" dirty="0"/>
          </a:p>
        </p:txBody>
      </p:sp>
    </p:spTree>
    <p:extLst>
      <p:ext uri="{BB962C8B-B14F-4D97-AF65-F5344CB8AC3E}">
        <p14:creationId xmlns:p14="http://schemas.microsoft.com/office/powerpoint/2010/main" val="8322168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B7BA2-AC02-4A1B-A315-D763120F3A16}"/>
              </a:ext>
            </a:extLst>
          </p:cNvPr>
          <p:cNvSpPr>
            <a:spLocks noGrp="1"/>
          </p:cNvSpPr>
          <p:nvPr>
            <p:ph type="title"/>
          </p:nvPr>
        </p:nvSpPr>
        <p:spPr/>
        <p:txBody>
          <a:bodyPr/>
          <a:lstStyle/>
          <a:p>
            <a:r>
              <a:rPr lang="en-MY" dirty="0"/>
              <a:t>Goal of HR</a:t>
            </a:r>
          </a:p>
        </p:txBody>
      </p:sp>
      <p:sp>
        <p:nvSpPr>
          <p:cNvPr id="3" name="Content Placeholder 2">
            <a:extLst>
              <a:ext uri="{FF2B5EF4-FFF2-40B4-BE49-F238E27FC236}">
                <a16:creationId xmlns:a16="http://schemas.microsoft.com/office/drawing/2014/main" id="{05AF7FC3-4E29-4A70-9B15-50F01B4C7693}"/>
              </a:ext>
            </a:extLst>
          </p:cNvPr>
          <p:cNvSpPr>
            <a:spLocks noGrp="1"/>
          </p:cNvSpPr>
          <p:nvPr>
            <p:ph idx="1"/>
          </p:nvPr>
        </p:nvSpPr>
        <p:spPr/>
        <p:txBody>
          <a:bodyPr/>
          <a:lstStyle/>
          <a:p>
            <a:pPr marL="0" indent="0">
              <a:buNone/>
            </a:pPr>
            <a:r>
              <a:rPr lang="en-MY"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p14="http://schemas.microsoft.com/office/powerpoint/2010/main" val="38948224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73B0D-03BF-4105-824B-54D57B95D760}"/>
              </a:ext>
            </a:extLst>
          </p:cNvPr>
          <p:cNvSpPr>
            <a:spLocks noGrp="1"/>
          </p:cNvSpPr>
          <p:nvPr>
            <p:ph type="title"/>
          </p:nvPr>
        </p:nvSpPr>
        <p:spPr/>
        <p:txBody>
          <a:bodyPr/>
          <a:lstStyle/>
          <a:p>
            <a:r>
              <a:rPr lang="en-MY" dirty="0"/>
              <a:t>HR Planning</a:t>
            </a:r>
          </a:p>
        </p:txBody>
      </p:sp>
      <p:sp>
        <p:nvSpPr>
          <p:cNvPr id="3" name="Content Placeholder 2">
            <a:extLst>
              <a:ext uri="{FF2B5EF4-FFF2-40B4-BE49-F238E27FC236}">
                <a16:creationId xmlns:a16="http://schemas.microsoft.com/office/drawing/2014/main" id="{A344F9A8-E7A8-4DF6-BA3F-14EBDFD951DB}"/>
              </a:ext>
            </a:extLst>
          </p:cNvPr>
          <p:cNvSpPr>
            <a:spLocks noGrp="1"/>
          </p:cNvSpPr>
          <p:nvPr>
            <p:ph idx="1"/>
          </p:nvPr>
        </p:nvSpPr>
        <p:spPr/>
        <p:txBody>
          <a:bodyPr/>
          <a:lstStyle/>
          <a:p>
            <a:r>
              <a:rPr lang="en-MY" dirty="0"/>
              <a:t>Forecasting HR requirements</a:t>
            </a:r>
          </a:p>
          <a:p>
            <a:pPr lvl="1"/>
            <a:r>
              <a:rPr lang="en-MY" dirty="0"/>
              <a:t>Judgemental</a:t>
            </a:r>
          </a:p>
          <a:p>
            <a:pPr lvl="1"/>
            <a:r>
              <a:rPr lang="en-MY" dirty="0"/>
              <a:t>Delphi Technique</a:t>
            </a:r>
          </a:p>
          <a:p>
            <a:pPr lvl="1"/>
            <a:r>
              <a:rPr lang="en-MY" dirty="0"/>
              <a:t>Normal Group Technique</a:t>
            </a:r>
          </a:p>
          <a:p>
            <a:pPr marL="514350" indent="-457200"/>
            <a:endParaRPr lang="en-MY" dirty="0"/>
          </a:p>
          <a:p>
            <a:pPr marL="514350" indent="-457200"/>
            <a:r>
              <a:rPr lang="en-MY" dirty="0"/>
              <a:t>Scanning the environment</a:t>
            </a:r>
          </a:p>
        </p:txBody>
      </p:sp>
    </p:spTree>
    <p:extLst>
      <p:ext uri="{BB962C8B-B14F-4D97-AF65-F5344CB8AC3E}">
        <p14:creationId xmlns:p14="http://schemas.microsoft.com/office/powerpoint/2010/main" val="2341944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3F422-EB5B-40A5-946E-E147330D3F0B}"/>
              </a:ext>
            </a:extLst>
          </p:cNvPr>
          <p:cNvSpPr>
            <a:spLocks noGrp="1"/>
          </p:cNvSpPr>
          <p:nvPr>
            <p:ph type="title"/>
          </p:nvPr>
        </p:nvSpPr>
        <p:spPr/>
        <p:txBody>
          <a:bodyPr/>
          <a:lstStyle/>
          <a:p>
            <a:r>
              <a:rPr lang="en-MY" dirty="0"/>
              <a:t>Judgement Forecasting</a:t>
            </a:r>
          </a:p>
        </p:txBody>
      </p:sp>
      <p:sp>
        <p:nvSpPr>
          <p:cNvPr id="3" name="Content Placeholder 2">
            <a:extLst>
              <a:ext uri="{FF2B5EF4-FFF2-40B4-BE49-F238E27FC236}">
                <a16:creationId xmlns:a16="http://schemas.microsoft.com/office/drawing/2014/main" id="{FC1D99DD-88DA-4D02-8B6F-3E4590126206}"/>
              </a:ext>
            </a:extLst>
          </p:cNvPr>
          <p:cNvSpPr>
            <a:spLocks noGrp="1"/>
          </p:cNvSpPr>
          <p:nvPr>
            <p:ph idx="1"/>
          </p:nvPr>
        </p:nvSpPr>
        <p:spPr/>
        <p:txBody>
          <a:bodyPr/>
          <a:lstStyle/>
          <a:p>
            <a:r>
              <a:rPr lang="en-MY" dirty="0"/>
              <a:t>Opinion by an expert about the future</a:t>
            </a:r>
          </a:p>
          <a:p>
            <a:endParaRPr lang="en-MY" dirty="0"/>
          </a:p>
          <a:p>
            <a:r>
              <a:rPr lang="en-MY" dirty="0"/>
              <a:t>Very common way to predict the future</a:t>
            </a:r>
          </a:p>
          <a:p>
            <a:endParaRPr lang="en-MY" dirty="0"/>
          </a:p>
          <a:p>
            <a:r>
              <a:rPr lang="en-MY" dirty="0"/>
              <a:t>It is a educated guess</a:t>
            </a:r>
          </a:p>
        </p:txBody>
      </p:sp>
    </p:spTree>
    <p:extLst>
      <p:ext uri="{BB962C8B-B14F-4D97-AF65-F5344CB8AC3E}">
        <p14:creationId xmlns:p14="http://schemas.microsoft.com/office/powerpoint/2010/main" val="2263039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7233E-2B35-44F0-8EC1-D75FDBFE316B}"/>
              </a:ext>
            </a:extLst>
          </p:cNvPr>
          <p:cNvSpPr>
            <a:spLocks noGrp="1"/>
          </p:cNvSpPr>
          <p:nvPr>
            <p:ph type="title"/>
          </p:nvPr>
        </p:nvSpPr>
        <p:spPr/>
        <p:txBody>
          <a:bodyPr/>
          <a:lstStyle/>
          <a:p>
            <a:r>
              <a:rPr lang="en-MY" dirty="0"/>
              <a:t>Delphi Forecasting </a:t>
            </a:r>
          </a:p>
        </p:txBody>
      </p:sp>
      <p:sp>
        <p:nvSpPr>
          <p:cNvPr id="3" name="Content Placeholder 2">
            <a:extLst>
              <a:ext uri="{FF2B5EF4-FFF2-40B4-BE49-F238E27FC236}">
                <a16:creationId xmlns:a16="http://schemas.microsoft.com/office/drawing/2014/main" id="{E294A686-5926-4BBC-8778-8A41031F833A}"/>
              </a:ext>
            </a:extLst>
          </p:cNvPr>
          <p:cNvSpPr>
            <a:spLocks noGrp="1"/>
          </p:cNvSpPr>
          <p:nvPr>
            <p:ph idx="1"/>
          </p:nvPr>
        </p:nvSpPr>
        <p:spPr/>
        <p:txBody>
          <a:bodyPr/>
          <a:lstStyle/>
          <a:p>
            <a:r>
              <a:rPr lang="en-MY" dirty="0"/>
              <a:t>Panel of experts</a:t>
            </a:r>
          </a:p>
          <a:p>
            <a:r>
              <a:rPr lang="en-MY" dirty="0"/>
              <a:t>Ask the experts to apply judgemental forecasting</a:t>
            </a:r>
          </a:p>
          <a:p>
            <a:r>
              <a:rPr lang="en-MY" dirty="0"/>
              <a:t>Ask the predictions</a:t>
            </a:r>
          </a:p>
          <a:p>
            <a:r>
              <a:rPr lang="en-MY" dirty="0"/>
              <a:t>Get more information on what they agree the most</a:t>
            </a:r>
          </a:p>
        </p:txBody>
      </p:sp>
    </p:spTree>
    <p:extLst>
      <p:ext uri="{BB962C8B-B14F-4D97-AF65-F5344CB8AC3E}">
        <p14:creationId xmlns:p14="http://schemas.microsoft.com/office/powerpoint/2010/main" val="12301481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C5EB9-9BED-4D13-B208-670944BB8055}"/>
              </a:ext>
            </a:extLst>
          </p:cNvPr>
          <p:cNvSpPr>
            <a:spLocks noGrp="1"/>
          </p:cNvSpPr>
          <p:nvPr>
            <p:ph type="title"/>
          </p:nvPr>
        </p:nvSpPr>
        <p:spPr/>
        <p:txBody>
          <a:bodyPr/>
          <a:lstStyle/>
          <a:p>
            <a:r>
              <a:rPr lang="en-MY" dirty="0"/>
              <a:t>Nominal Group Technique</a:t>
            </a:r>
          </a:p>
        </p:txBody>
      </p:sp>
      <p:sp>
        <p:nvSpPr>
          <p:cNvPr id="3" name="Content Placeholder 2">
            <a:extLst>
              <a:ext uri="{FF2B5EF4-FFF2-40B4-BE49-F238E27FC236}">
                <a16:creationId xmlns:a16="http://schemas.microsoft.com/office/drawing/2014/main" id="{D9FC0007-D2F7-41BE-9BBD-F41E381CB995}"/>
              </a:ext>
            </a:extLst>
          </p:cNvPr>
          <p:cNvSpPr>
            <a:spLocks noGrp="1"/>
          </p:cNvSpPr>
          <p:nvPr>
            <p:ph idx="1"/>
          </p:nvPr>
        </p:nvSpPr>
        <p:spPr/>
        <p:txBody>
          <a:bodyPr/>
          <a:lstStyle/>
          <a:p>
            <a:pPr marL="0" indent="0">
              <a:buNone/>
            </a:pPr>
            <a:r>
              <a:rPr lang="en-MY" dirty="0"/>
              <a:t>Nominal (meaning in name only) group technique (NGT) is a structured variation of a small-group discussion to reach consensus. NGT gathers information by asking individuals to respond to questions posed by a moderator, and then asking participants to prioritize the ideas or suggestions of all group members</a:t>
            </a:r>
          </a:p>
          <a:p>
            <a:pPr marL="0" indent="0">
              <a:buNone/>
            </a:pPr>
            <a:endParaRPr lang="en-MY" dirty="0"/>
          </a:p>
          <a:p>
            <a:pPr marL="0" indent="0">
              <a:buNone/>
            </a:pPr>
            <a:r>
              <a:rPr lang="en-MY" dirty="0"/>
              <a:t>Brainstorming or Group Thinking</a:t>
            </a:r>
          </a:p>
        </p:txBody>
      </p:sp>
    </p:spTree>
    <p:extLst>
      <p:ext uri="{BB962C8B-B14F-4D97-AF65-F5344CB8AC3E}">
        <p14:creationId xmlns:p14="http://schemas.microsoft.com/office/powerpoint/2010/main" val="28139984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C935E-7318-4CDA-B5D5-8FCD56EC4A99}"/>
              </a:ext>
            </a:extLst>
          </p:cNvPr>
          <p:cNvSpPr>
            <a:spLocks noGrp="1"/>
          </p:cNvSpPr>
          <p:nvPr>
            <p:ph type="title"/>
          </p:nvPr>
        </p:nvSpPr>
        <p:spPr/>
        <p:txBody>
          <a:bodyPr/>
          <a:lstStyle/>
          <a:p>
            <a:r>
              <a:rPr lang="en-MY" dirty="0"/>
              <a:t>2012 HR competency model</a:t>
            </a:r>
          </a:p>
        </p:txBody>
      </p:sp>
      <p:pic>
        <p:nvPicPr>
          <p:cNvPr id="5" name="Picture 4">
            <a:extLst>
              <a:ext uri="{FF2B5EF4-FFF2-40B4-BE49-F238E27FC236}">
                <a16:creationId xmlns:a16="http://schemas.microsoft.com/office/drawing/2014/main" id="{0ECF1733-70C5-45B1-A1FF-D21BC1C5D125}"/>
              </a:ext>
            </a:extLst>
          </p:cNvPr>
          <p:cNvPicPr>
            <a:picLocks noChangeAspect="1"/>
          </p:cNvPicPr>
          <p:nvPr/>
        </p:nvPicPr>
        <p:blipFill>
          <a:blip r:embed="rId2"/>
          <a:stretch>
            <a:fillRect/>
          </a:stretch>
        </p:blipFill>
        <p:spPr>
          <a:xfrm>
            <a:off x="1979712" y="1909356"/>
            <a:ext cx="4782946" cy="4642271"/>
          </a:xfrm>
          <a:prstGeom prst="rect">
            <a:avLst/>
          </a:prstGeom>
        </p:spPr>
      </p:pic>
    </p:spTree>
    <p:extLst>
      <p:ext uri="{BB962C8B-B14F-4D97-AF65-F5344CB8AC3E}">
        <p14:creationId xmlns:p14="http://schemas.microsoft.com/office/powerpoint/2010/main" val="31064636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9F475-7070-4058-A0D2-D977CB0BB36E}"/>
              </a:ext>
            </a:extLst>
          </p:cNvPr>
          <p:cNvSpPr>
            <a:spLocks noGrp="1"/>
          </p:cNvSpPr>
          <p:nvPr>
            <p:ph type="title"/>
          </p:nvPr>
        </p:nvSpPr>
        <p:spPr/>
        <p:txBody>
          <a:bodyPr/>
          <a:lstStyle/>
          <a:p>
            <a:r>
              <a:rPr lang="en-MY" dirty="0"/>
              <a:t>HR models</a:t>
            </a:r>
          </a:p>
        </p:txBody>
      </p:sp>
      <p:pic>
        <p:nvPicPr>
          <p:cNvPr id="5" name="Picture 4">
            <a:extLst>
              <a:ext uri="{FF2B5EF4-FFF2-40B4-BE49-F238E27FC236}">
                <a16:creationId xmlns:a16="http://schemas.microsoft.com/office/drawing/2014/main" id="{A8E0AF5A-1B66-4EE4-91DD-E471941020E1}"/>
              </a:ext>
            </a:extLst>
          </p:cNvPr>
          <p:cNvPicPr>
            <a:picLocks noChangeAspect="1"/>
          </p:cNvPicPr>
          <p:nvPr/>
        </p:nvPicPr>
        <p:blipFill>
          <a:blip r:embed="rId2"/>
          <a:stretch>
            <a:fillRect/>
          </a:stretch>
        </p:blipFill>
        <p:spPr>
          <a:xfrm>
            <a:off x="1231695" y="2060848"/>
            <a:ext cx="7455105" cy="4245446"/>
          </a:xfrm>
          <a:prstGeom prst="rect">
            <a:avLst/>
          </a:prstGeom>
        </p:spPr>
      </p:pic>
    </p:spTree>
    <p:extLst>
      <p:ext uri="{BB962C8B-B14F-4D97-AF65-F5344CB8AC3E}">
        <p14:creationId xmlns:p14="http://schemas.microsoft.com/office/powerpoint/2010/main" val="16609129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FCF08-3884-4024-B5E9-4B861E261542}"/>
              </a:ext>
            </a:extLst>
          </p:cNvPr>
          <p:cNvSpPr>
            <a:spLocks noGrp="1"/>
          </p:cNvSpPr>
          <p:nvPr>
            <p:ph type="title"/>
          </p:nvPr>
        </p:nvSpPr>
        <p:spPr/>
        <p:txBody>
          <a:bodyPr/>
          <a:lstStyle/>
          <a:p>
            <a:r>
              <a:rPr lang="en-MY" dirty="0"/>
              <a:t>Ten Strategic Tips</a:t>
            </a:r>
          </a:p>
        </p:txBody>
      </p:sp>
      <p:sp>
        <p:nvSpPr>
          <p:cNvPr id="3" name="Content Placeholder 2">
            <a:extLst>
              <a:ext uri="{FF2B5EF4-FFF2-40B4-BE49-F238E27FC236}">
                <a16:creationId xmlns:a16="http://schemas.microsoft.com/office/drawing/2014/main" id="{979DBB20-0873-48F5-8E26-5433DF1BC321}"/>
              </a:ext>
            </a:extLst>
          </p:cNvPr>
          <p:cNvSpPr>
            <a:spLocks noGrp="1"/>
          </p:cNvSpPr>
          <p:nvPr>
            <p:ph idx="1"/>
          </p:nvPr>
        </p:nvSpPr>
        <p:spPr>
          <a:xfrm>
            <a:off x="914400" y="1600200"/>
            <a:ext cx="7906072" cy="4979987"/>
          </a:xfrm>
        </p:spPr>
        <p:txBody>
          <a:bodyPr/>
          <a:lstStyle/>
          <a:p>
            <a:pPr marL="514350" indent="-514350">
              <a:buFont typeface="+mj-lt"/>
              <a:buAutoNum type="arabicPeriod"/>
            </a:pPr>
            <a:r>
              <a:rPr lang="en-MY" dirty="0"/>
              <a:t>All HR Programs support business goals </a:t>
            </a:r>
          </a:p>
          <a:p>
            <a:pPr marL="514350" indent="-514350">
              <a:buFont typeface="+mj-lt"/>
              <a:buAutoNum type="arabicPeriod"/>
            </a:pPr>
            <a:endParaRPr lang="en-MY" dirty="0"/>
          </a:p>
          <a:p>
            <a:pPr marL="514350" indent="-514350">
              <a:buFont typeface="+mj-lt"/>
              <a:buAutoNum type="arabicPeriod"/>
            </a:pPr>
            <a:r>
              <a:rPr lang="en-MY" dirty="0"/>
              <a:t>Obtain operational understanding</a:t>
            </a:r>
          </a:p>
          <a:p>
            <a:pPr marL="514350" indent="-514350">
              <a:buFont typeface="+mj-lt"/>
              <a:buAutoNum type="arabicPeriod"/>
            </a:pPr>
            <a:endParaRPr lang="en-MY" dirty="0"/>
          </a:p>
          <a:p>
            <a:pPr marL="514350" indent="-514350">
              <a:buFont typeface="+mj-lt"/>
              <a:buAutoNum type="arabicPeriod"/>
            </a:pPr>
            <a:r>
              <a:rPr lang="en-MY" dirty="0"/>
              <a:t>Manage the HR Function like a business</a:t>
            </a:r>
          </a:p>
          <a:p>
            <a:pPr marL="514350" indent="-514350">
              <a:buFont typeface="+mj-lt"/>
              <a:buAutoNum type="arabicPeriod"/>
            </a:pPr>
            <a:endParaRPr lang="en-MY" dirty="0"/>
          </a:p>
          <a:p>
            <a:pPr marL="514350" indent="-514350">
              <a:buFont typeface="+mj-lt"/>
              <a:buAutoNum type="arabicPeriod"/>
            </a:pPr>
            <a:r>
              <a:rPr lang="en-MY" dirty="0"/>
              <a:t>Obtain HR expertise</a:t>
            </a:r>
          </a:p>
          <a:p>
            <a:pPr marL="514350" indent="-514350">
              <a:buFont typeface="+mj-lt"/>
              <a:buAutoNum type="arabicPeriod"/>
            </a:pPr>
            <a:endParaRPr lang="en-MY" dirty="0"/>
          </a:p>
          <a:p>
            <a:pPr marL="514350" indent="-514350">
              <a:buFont typeface="+mj-lt"/>
              <a:buAutoNum type="arabicPeriod"/>
            </a:pPr>
            <a:r>
              <a:rPr lang="en-MY" dirty="0"/>
              <a:t>Employ Metrics</a:t>
            </a:r>
          </a:p>
        </p:txBody>
      </p:sp>
    </p:spTree>
    <p:extLst>
      <p:ext uri="{BB962C8B-B14F-4D97-AF65-F5344CB8AC3E}">
        <p14:creationId xmlns:p14="http://schemas.microsoft.com/office/powerpoint/2010/main" val="40159774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CA5CA-AA8F-4A28-961E-9E682CD773E2}"/>
              </a:ext>
            </a:extLst>
          </p:cNvPr>
          <p:cNvSpPr>
            <a:spLocks noGrp="1"/>
          </p:cNvSpPr>
          <p:nvPr>
            <p:ph type="title"/>
          </p:nvPr>
        </p:nvSpPr>
        <p:spPr/>
        <p:txBody>
          <a:bodyPr/>
          <a:lstStyle/>
          <a:p>
            <a:r>
              <a:rPr lang="en-MY" dirty="0"/>
              <a:t>Ten Strategic Tips</a:t>
            </a:r>
          </a:p>
        </p:txBody>
      </p:sp>
      <p:sp>
        <p:nvSpPr>
          <p:cNvPr id="3" name="Content Placeholder 2">
            <a:extLst>
              <a:ext uri="{FF2B5EF4-FFF2-40B4-BE49-F238E27FC236}">
                <a16:creationId xmlns:a16="http://schemas.microsoft.com/office/drawing/2014/main" id="{27951DE8-490D-407E-9385-9C277EDFF609}"/>
              </a:ext>
            </a:extLst>
          </p:cNvPr>
          <p:cNvSpPr>
            <a:spLocks noGrp="1"/>
          </p:cNvSpPr>
          <p:nvPr>
            <p:ph idx="1"/>
          </p:nvPr>
        </p:nvSpPr>
        <p:spPr/>
        <p:txBody>
          <a:bodyPr/>
          <a:lstStyle/>
          <a:p>
            <a:pPr marL="514350" indent="-514350">
              <a:buFont typeface="+mj-lt"/>
              <a:buAutoNum type="arabicPeriod" startAt="6"/>
            </a:pPr>
            <a:r>
              <a:rPr lang="en-MY" dirty="0"/>
              <a:t>Engage the workforce</a:t>
            </a:r>
          </a:p>
          <a:p>
            <a:pPr marL="514350" indent="-514350">
              <a:buFont typeface="+mj-lt"/>
              <a:buAutoNum type="arabicPeriod" startAt="6"/>
            </a:pPr>
            <a:endParaRPr lang="en-MY" dirty="0"/>
          </a:p>
          <a:p>
            <a:pPr marL="514350" indent="-514350">
              <a:buFont typeface="+mj-lt"/>
              <a:buAutoNum type="arabicPeriod" startAt="6"/>
            </a:pPr>
            <a:r>
              <a:rPr lang="en-MY" dirty="0"/>
              <a:t>Use technology</a:t>
            </a:r>
          </a:p>
          <a:p>
            <a:pPr marL="514350" indent="-514350">
              <a:buFont typeface="+mj-lt"/>
              <a:buAutoNum type="arabicPeriod" startAt="6"/>
            </a:pPr>
            <a:endParaRPr lang="en-MY" dirty="0"/>
          </a:p>
          <a:p>
            <a:pPr marL="514350" indent="-514350">
              <a:buFont typeface="+mj-lt"/>
              <a:buAutoNum type="arabicPeriod" startAt="6"/>
            </a:pPr>
            <a:r>
              <a:rPr lang="en-MY" dirty="0"/>
              <a:t>Control costs</a:t>
            </a:r>
          </a:p>
          <a:p>
            <a:pPr marL="514350" indent="-514350">
              <a:buFont typeface="+mj-lt"/>
              <a:buAutoNum type="arabicPeriod" startAt="6"/>
            </a:pPr>
            <a:endParaRPr lang="en-MY" dirty="0"/>
          </a:p>
          <a:p>
            <a:pPr marL="514350" indent="-514350">
              <a:buFont typeface="+mj-lt"/>
              <a:buAutoNum type="arabicPeriod" startAt="6"/>
            </a:pPr>
            <a:r>
              <a:rPr lang="en-MY" dirty="0"/>
              <a:t>HR supports performance management</a:t>
            </a:r>
          </a:p>
          <a:p>
            <a:pPr marL="514350" indent="-514350">
              <a:buFont typeface="+mj-lt"/>
              <a:buAutoNum type="arabicPeriod" startAt="6"/>
            </a:pPr>
            <a:endParaRPr lang="en-MY" dirty="0"/>
          </a:p>
          <a:p>
            <a:pPr marL="514350" indent="-514350">
              <a:buFont typeface="+mj-lt"/>
              <a:buAutoNum type="arabicPeriod" startAt="6"/>
            </a:pPr>
            <a:r>
              <a:rPr lang="en-MY" dirty="0"/>
              <a:t>Adopt a global mindset</a:t>
            </a:r>
          </a:p>
        </p:txBody>
      </p:sp>
    </p:spTree>
    <p:extLst>
      <p:ext uri="{BB962C8B-B14F-4D97-AF65-F5344CB8AC3E}">
        <p14:creationId xmlns:p14="http://schemas.microsoft.com/office/powerpoint/2010/main" val="36313813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58DF0-FAED-4CA8-85AF-5BC199D3F21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F63B685F-72EC-4A6C-8499-0D65BFB3E5B5}"/>
              </a:ext>
            </a:extLst>
          </p:cNvPr>
          <p:cNvSpPr>
            <a:spLocks noGrp="1"/>
          </p:cNvSpPr>
          <p:nvPr>
            <p:ph idx="1"/>
          </p:nvPr>
        </p:nvSpPr>
        <p:spPr/>
        <p:txBody>
          <a:bodyPr/>
          <a:lstStyle/>
          <a:p>
            <a:pPr marL="0" indent="0">
              <a:buNone/>
            </a:pPr>
            <a:r>
              <a:rPr lang="en-MY" sz="3200" dirty="0"/>
              <a:t>Questions</a:t>
            </a:r>
          </a:p>
        </p:txBody>
      </p:sp>
    </p:spTree>
    <p:extLst>
      <p:ext uri="{BB962C8B-B14F-4D97-AF65-F5344CB8AC3E}">
        <p14:creationId xmlns:p14="http://schemas.microsoft.com/office/powerpoint/2010/main" val="231831951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2061</TotalTime>
  <Words>1068</Words>
  <Application>Microsoft Office PowerPoint</Application>
  <PresentationFormat>On-screen Show (4:3)</PresentationFormat>
  <Paragraphs>164</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Times New Roman</vt:lpstr>
      <vt:lpstr>Wingdings</vt:lpstr>
      <vt:lpstr>Office Theme</vt:lpstr>
      <vt:lpstr>STRATEGIC HUMAN RESOURCE MANAGEMENT VII</vt:lpstr>
      <vt:lpstr>Outsourcing Process</vt:lpstr>
      <vt:lpstr>Outsourcing Process</vt:lpstr>
      <vt:lpstr>Outsourcing Process</vt:lpstr>
      <vt:lpstr>Outsourcing Process</vt:lpstr>
      <vt:lpstr>Outsourcing Process</vt:lpstr>
      <vt:lpstr>Outsourcing Process</vt:lpstr>
      <vt:lpstr>Star Technique</vt:lpstr>
      <vt:lpstr>Strategic Choice Theory</vt:lpstr>
      <vt:lpstr>HR Roles</vt:lpstr>
      <vt:lpstr>HR as Advisory role</vt:lpstr>
      <vt:lpstr>Service</vt:lpstr>
      <vt:lpstr>Control</vt:lpstr>
      <vt:lpstr>Modern HR roles</vt:lpstr>
      <vt:lpstr>Performance Support</vt:lpstr>
      <vt:lpstr>Performance Management</vt:lpstr>
      <vt:lpstr>Ethics officer /Ombudsman</vt:lpstr>
      <vt:lpstr>Global Ethics</vt:lpstr>
      <vt:lpstr>Universalism vs Particularism</vt:lpstr>
      <vt:lpstr>FCPA and Bribery Act</vt:lpstr>
      <vt:lpstr>Ombudsman</vt:lpstr>
      <vt:lpstr>Compliance Officer</vt:lpstr>
      <vt:lpstr>Communications</vt:lpstr>
      <vt:lpstr>Goal of HR</vt:lpstr>
      <vt:lpstr>HR Planning</vt:lpstr>
      <vt:lpstr>Judgement Forecasting</vt:lpstr>
      <vt:lpstr>Delphi Forecasting </vt:lpstr>
      <vt:lpstr>Nominal Group Technique</vt:lpstr>
      <vt:lpstr>2012 HR competency model</vt:lpstr>
      <vt:lpstr>HR models</vt:lpstr>
      <vt:lpstr>Ten Strategic Tips</vt:lpstr>
      <vt:lpstr>Ten Strategic Tips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69</cp:revision>
  <cp:lastPrinted>1601-01-01T00:00:00Z</cp:lastPrinted>
  <dcterms:created xsi:type="dcterms:W3CDTF">2020-07-09T15:12:46Z</dcterms:created>
  <dcterms:modified xsi:type="dcterms:W3CDTF">2020-12-04T19:17:01Z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