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9"/>
  </p:notesMasterIdLst>
  <p:handoutMasterIdLst>
    <p:handoutMasterId r:id="rId30"/>
  </p:handoutMasterIdLst>
  <p:sldIdLst>
    <p:sldId id="256" r:id="rId2"/>
    <p:sldId id="332" r:id="rId3"/>
    <p:sldId id="334" r:id="rId4"/>
    <p:sldId id="335" r:id="rId5"/>
    <p:sldId id="343" r:id="rId6"/>
    <p:sldId id="330" r:id="rId7"/>
    <p:sldId id="288" r:id="rId8"/>
    <p:sldId id="259" r:id="rId9"/>
    <p:sldId id="262" r:id="rId10"/>
    <p:sldId id="287" r:id="rId11"/>
    <p:sldId id="284" r:id="rId12"/>
    <p:sldId id="261" r:id="rId13"/>
    <p:sldId id="321" r:id="rId14"/>
    <p:sldId id="322" r:id="rId15"/>
    <p:sldId id="323" r:id="rId16"/>
    <p:sldId id="324" r:id="rId17"/>
    <p:sldId id="325" r:id="rId18"/>
    <p:sldId id="326" r:id="rId19"/>
    <p:sldId id="327" r:id="rId20"/>
    <p:sldId id="328" r:id="rId21"/>
    <p:sldId id="311" r:id="rId22"/>
    <p:sldId id="312" r:id="rId23"/>
    <p:sldId id="313" r:id="rId24"/>
    <p:sldId id="314" r:id="rId25"/>
    <p:sldId id="306" r:id="rId26"/>
    <p:sldId id="310" r:id="rId27"/>
    <p:sldId id="329" r:id="rId2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STRATEGIC HUMAN RESOURCE MANAGEMENT VI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CA5CA-AA8F-4A28-961E-9E682CD773E2}"/>
              </a:ext>
            </a:extLst>
          </p:cNvPr>
          <p:cNvSpPr>
            <a:spLocks noGrp="1"/>
          </p:cNvSpPr>
          <p:nvPr>
            <p:ph type="title"/>
          </p:nvPr>
        </p:nvSpPr>
        <p:spPr/>
        <p:txBody>
          <a:bodyPr/>
          <a:lstStyle/>
          <a:p>
            <a:r>
              <a:rPr lang="en-MY" dirty="0"/>
              <a:t>Mergers and Acquisitions</a:t>
            </a:r>
          </a:p>
        </p:txBody>
      </p:sp>
      <p:sp>
        <p:nvSpPr>
          <p:cNvPr id="3" name="Content Placeholder 2">
            <a:extLst>
              <a:ext uri="{FF2B5EF4-FFF2-40B4-BE49-F238E27FC236}">
                <a16:creationId xmlns:a16="http://schemas.microsoft.com/office/drawing/2014/main" id="{27951DE8-490D-407E-9385-9C277EDFF609}"/>
              </a:ext>
            </a:extLst>
          </p:cNvPr>
          <p:cNvSpPr>
            <a:spLocks noGrp="1"/>
          </p:cNvSpPr>
          <p:nvPr>
            <p:ph idx="1"/>
          </p:nvPr>
        </p:nvSpPr>
        <p:spPr/>
        <p:txBody>
          <a:bodyPr/>
          <a:lstStyle/>
          <a:p>
            <a:r>
              <a:rPr lang="en-MY" dirty="0"/>
              <a:t>Hostile takeovers</a:t>
            </a:r>
          </a:p>
          <a:p>
            <a:r>
              <a:rPr lang="en-MY" dirty="0"/>
              <a:t>Greenfield Projects</a:t>
            </a:r>
          </a:p>
          <a:p>
            <a:r>
              <a:rPr lang="en-MY" dirty="0"/>
              <a:t>Joint Ventures</a:t>
            </a:r>
          </a:p>
        </p:txBody>
      </p:sp>
    </p:spTree>
    <p:extLst>
      <p:ext uri="{BB962C8B-B14F-4D97-AF65-F5344CB8AC3E}">
        <p14:creationId xmlns:p14="http://schemas.microsoft.com/office/powerpoint/2010/main" val="1463352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Hostile Takeover</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dirty="0"/>
              <a:t>When one company takes over another company and the second company which was acquired is fighting and resisting the first company.</a:t>
            </a:r>
          </a:p>
          <a:p>
            <a:pPr marL="0" indent="0">
              <a:buNone/>
            </a:pPr>
            <a:endParaRPr lang="en-MY" dirty="0"/>
          </a:p>
          <a:p>
            <a:pPr marL="0" indent="0">
              <a:buNone/>
            </a:pPr>
            <a:r>
              <a:rPr lang="en-MY" dirty="0"/>
              <a:t>Example : AOL and Time Warner,</a:t>
            </a:r>
          </a:p>
          <a:p>
            <a:pPr marL="0" indent="0">
              <a:buNone/>
            </a:pPr>
            <a:r>
              <a:rPr lang="en-MY" dirty="0"/>
              <a:t>L&amp;T and Mindtree</a:t>
            </a:r>
          </a:p>
        </p:txBody>
      </p:sp>
    </p:spTree>
    <p:extLst>
      <p:ext uri="{BB962C8B-B14F-4D97-AF65-F5344CB8AC3E}">
        <p14:creationId xmlns:p14="http://schemas.microsoft.com/office/powerpoint/2010/main" val="1039182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CA5CA-AA8F-4A28-961E-9E682CD773E2}"/>
              </a:ext>
            </a:extLst>
          </p:cNvPr>
          <p:cNvSpPr>
            <a:spLocks noGrp="1"/>
          </p:cNvSpPr>
          <p:nvPr>
            <p:ph type="title"/>
          </p:nvPr>
        </p:nvSpPr>
        <p:spPr/>
        <p:txBody>
          <a:bodyPr/>
          <a:lstStyle/>
          <a:p>
            <a:r>
              <a:rPr lang="en-MY" dirty="0"/>
              <a:t>Greenfield Projects</a:t>
            </a:r>
          </a:p>
        </p:txBody>
      </p:sp>
      <p:sp>
        <p:nvSpPr>
          <p:cNvPr id="3" name="Content Placeholder 2">
            <a:extLst>
              <a:ext uri="{FF2B5EF4-FFF2-40B4-BE49-F238E27FC236}">
                <a16:creationId xmlns:a16="http://schemas.microsoft.com/office/drawing/2014/main" id="{27951DE8-490D-407E-9385-9C277EDFF609}"/>
              </a:ext>
            </a:extLst>
          </p:cNvPr>
          <p:cNvSpPr>
            <a:spLocks noGrp="1"/>
          </p:cNvSpPr>
          <p:nvPr>
            <p:ph idx="1"/>
          </p:nvPr>
        </p:nvSpPr>
        <p:spPr/>
        <p:txBody>
          <a:bodyPr/>
          <a:lstStyle/>
          <a:p>
            <a:pPr marL="0" indent="0">
              <a:buNone/>
            </a:pPr>
            <a:r>
              <a:rPr lang="en-MY" dirty="0"/>
              <a:t>The Greenfield project means that a work which is not following a prior work. In infrastructure the projects on the unused lands where there is no need to remodel or demolish an existing structure are called Green Field Projects. The projects which are modified or upgraded are called brownfield projects</a:t>
            </a:r>
          </a:p>
        </p:txBody>
      </p:sp>
    </p:spTree>
    <p:extLst>
      <p:ext uri="{BB962C8B-B14F-4D97-AF65-F5344CB8AC3E}">
        <p14:creationId xmlns:p14="http://schemas.microsoft.com/office/powerpoint/2010/main" val="282463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C5F9-060F-48CB-BFF3-B64F8CE7954B}"/>
              </a:ext>
            </a:extLst>
          </p:cNvPr>
          <p:cNvSpPr>
            <a:spLocks noGrp="1"/>
          </p:cNvSpPr>
          <p:nvPr>
            <p:ph type="title"/>
          </p:nvPr>
        </p:nvSpPr>
        <p:spPr/>
        <p:txBody>
          <a:bodyPr/>
          <a:lstStyle/>
          <a:p>
            <a:r>
              <a:rPr lang="en-MY" dirty="0"/>
              <a:t>Joint Ventures</a:t>
            </a:r>
          </a:p>
        </p:txBody>
      </p:sp>
      <p:sp>
        <p:nvSpPr>
          <p:cNvPr id="3" name="Content Placeholder 2">
            <a:extLst>
              <a:ext uri="{FF2B5EF4-FFF2-40B4-BE49-F238E27FC236}">
                <a16:creationId xmlns:a16="http://schemas.microsoft.com/office/drawing/2014/main" id="{EF8A8C14-2EDA-4AC8-8370-EF32A9784476}"/>
              </a:ext>
            </a:extLst>
          </p:cNvPr>
          <p:cNvSpPr>
            <a:spLocks noGrp="1"/>
          </p:cNvSpPr>
          <p:nvPr>
            <p:ph idx="1"/>
          </p:nvPr>
        </p:nvSpPr>
        <p:spPr>
          <a:xfrm>
            <a:off x="914400" y="1600200"/>
            <a:ext cx="7978080" cy="4979987"/>
          </a:xfrm>
        </p:spPr>
        <p:txBody>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p14="http://schemas.microsoft.com/office/powerpoint/2010/main" val="1033419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E4AD9-1F27-4DA1-8C5A-97C333FAC620}"/>
              </a:ext>
            </a:extLst>
          </p:cNvPr>
          <p:cNvSpPr>
            <a:spLocks noGrp="1"/>
          </p:cNvSpPr>
          <p:nvPr>
            <p:ph type="title"/>
          </p:nvPr>
        </p:nvSpPr>
        <p:spPr/>
        <p:txBody>
          <a:bodyPr/>
          <a:lstStyle/>
          <a:p>
            <a:r>
              <a:rPr lang="en-MY" dirty="0"/>
              <a:t>Types of change in Organisation</a:t>
            </a:r>
          </a:p>
        </p:txBody>
      </p:sp>
      <p:sp>
        <p:nvSpPr>
          <p:cNvPr id="3" name="Content Placeholder 2">
            <a:extLst>
              <a:ext uri="{FF2B5EF4-FFF2-40B4-BE49-F238E27FC236}">
                <a16:creationId xmlns:a16="http://schemas.microsoft.com/office/drawing/2014/main" id="{9F56876C-EC5D-4192-BCE3-8311F1CB7D07}"/>
              </a:ext>
            </a:extLst>
          </p:cNvPr>
          <p:cNvSpPr>
            <a:spLocks noGrp="1"/>
          </p:cNvSpPr>
          <p:nvPr>
            <p:ph idx="1"/>
          </p:nvPr>
        </p:nvSpPr>
        <p:spPr>
          <a:xfrm>
            <a:off x="914400" y="1600200"/>
            <a:ext cx="7978080" cy="4979987"/>
          </a:xfrm>
        </p:spPr>
        <p:txBody>
          <a:bodyPr/>
          <a:lstStyle/>
          <a:p>
            <a:r>
              <a:rPr lang="en-MY" b="1" dirty="0"/>
              <a:t>Restructuring</a:t>
            </a:r>
            <a:r>
              <a:rPr lang="en-MY" dirty="0"/>
              <a:t> – Changing structures and reporting lines</a:t>
            </a:r>
          </a:p>
          <a:p>
            <a:r>
              <a:rPr lang="en-MY" b="1" dirty="0"/>
              <a:t>Reengineering</a:t>
            </a:r>
            <a:r>
              <a:rPr lang="en-MY" dirty="0"/>
              <a:t> – Changing processes the way work is done</a:t>
            </a:r>
          </a:p>
          <a:p>
            <a:r>
              <a:rPr lang="en-MY" b="1" dirty="0"/>
              <a:t>Mergers and Acquisition </a:t>
            </a:r>
            <a:r>
              <a:rPr lang="en-MY" dirty="0"/>
              <a:t>– Changing identities of organisation</a:t>
            </a:r>
          </a:p>
          <a:p>
            <a:r>
              <a:rPr lang="en-MY" b="1" dirty="0"/>
              <a:t>Strategy Change </a:t>
            </a:r>
            <a:r>
              <a:rPr lang="en-MY" dirty="0"/>
              <a:t>– Changing priorities, ultimate direction and purposes</a:t>
            </a:r>
          </a:p>
          <a:p>
            <a:r>
              <a:rPr lang="en-MY" b="1" dirty="0"/>
              <a:t>Cultural Change </a:t>
            </a:r>
            <a:r>
              <a:rPr lang="en-MY" dirty="0"/>
              <a:t>– Changing values, attitudes and behaviour</a:t>
            </a:r>
          </a:p>
        </p:txBody>
      </p:sp>
    </p:spTree>
    <p:extLst>
      <p:ext uri="{BB962C8B-B14F-4D97-AF65-F5344CB8AC3E}">
        <p14:creationId xmlns:p14="http://schemas.microsoft.com/office/powerpoint/2010/main" val="1660485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4982E-6EA1-4910-BF7B-6411A2D3AF32}"/>
              </a:ext>
            </a:extLst>
          </p:cNvPr>
          <p:cNvSpPr>
            <a:spLocks noGrp="1"/>
          </p:cNvSpPr>
          <p:nvPr>
            <p:ph type="title"/>
          </p:nvPr>
        </p:nvSpPr>
        <p:spPr>
          <a:xfrm>
            <a:off x="914400" y="277813"/>
            <a:ext cx="7978080" cy="1143000"/>
          </a:xfrm>
        </p:spPr>
        <p:txBody>
          <a:bodyPr/>
          <a:lstStyle/>
          <a:p>
            <a:r>
              <a:rPr lang="en-MY" dirty="0"/>
              <a:t>Kurt Lewin Change Process Theory</a:t>
            </a:r>
          </a:p>
        </p:txBody>
      </p:sp>
      <p:sp>
        <p:nvSpPr>
          <p:cNvPr id="4" name="TextBox 3">
            <a:extLst>
              <a:ext uri="{FF2B5EF4-FFF2-40B4-BE49-F238E27FC236}">
                <a16:creationId xmlns:a16="http://schemas.microsoft.com/office/drawing/2014/main" id="{EF9ADE34-5D22-48E0-A17C-A7CF837AB7DB}"/>
              </a:ext>
            </a:extLst>
          </p:cNvPr>
          <p:cNvSpPr txBox="1"/>
          <p:nvPr/>
        </p:nvSpPr>
        <p:spPr>
          <a:xfrm>
            <a:off x="683568" y="1844824"/>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a16="http://schemas.microsoft.com/office/drawing/2014/main" id="{B5AA8CD1-C895-45E9-BF96-D3722CB60A5F}"/>
              </a:ext>
            </a:extLst>
          </p:cNvPr>
          <p:cNvPicPr>
            <a:picLocks noChangeAspect="1"/>
          </p:cNvPicPr>
          <p:nvPr/>
        </p:nvPicPr>
        <p:blipFill>
          <a:blip r:embed="rId2"/>
          <a:stretch>
            <a:fillRect/>
          </a:stretch>
        </p:blipFill>
        <p:spPr>
          <a:xfrm>
            <a:off x="1238250" y="4392875"/>
            <a:ext cx="5782022" cy="2221948"/>
          </a:xfrm>
          <a:prstGeom prst="rect">
            <a:avLst/>
          </a:prstGeom>
        </p:spPr>
      </p:pic>
    </p:spTree>
    <p:extLst>
      <p:ext uri="{BB962C8B-B14F-4D97-AF65-F5344CB8AC3E}">
        <p14:creationId xmlns:p14="http://schemas.microsoft.com/office/powerpoint/2010/main" val="1781346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a16="http://schemas.microsoft.com/office/drawing/2014/main"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p14="http://schemas.microsoft.com/office/powerpoint/2010/main" val="2482742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a16="http://schemas.microsoft.com/office/drawing/2014/main"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p14="http://schemas.microsoft.com/office/powerpoint/2010/main" val="3886746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ED11-50EB-4625-B96F-4AF8AB06A77F}"/>
              </a:ext>
            </a:extLst>
          </p:cNvPr>
          <p:cNvSpPr>
            <a:spLocks noGrp="1"/>
          </p:cNvSpPr>
          <p:nvPr>
            <p:ph type="title"/>
          </p:nvPr>
        </p:nvSpPr>
        <p:spPr/>
        <p:txBody>
          <a:bodyPr/>
          <a:lstStyle/>
          <a:p>
            <a:r>
              <a:rPr lang="en-MY" dirty="0"/>
              <a:t>John Kotter’s, Eight Step Leading Change Model</a:t>
            </a:r>
          </a:p>
        </p:txBody>
      </p:sp>
      <p:pic>
        <p:nvPicPr>
          <p:cNvPr id="7" name="Picture 6">
            <a:extLst>
              <a:ext uri="{FF2B5EF4-FFF2-40B4-BE49-F238E27FC236}">
                <a16:creationId xmlns:a16="http://schemas.microsoft.com/office/drawing/2014/main" id="{757B6434-F919-4D56-A0DE-F1FAB0CAB255}"/>
              </a:ext>
            </a:extLst>
          </p:cNvPr>
          <p:cNvPicPr>
            <a:picLocks noChangeAspect="1"/>
          </p:cNvPicPr>
          <p:nvPr/>
        </p:nvPicPr>
        <p:blipFill>
          <a:blip r:embed="rId2"/>
          <a:stretch>
            <a:fillRect/>
          </a:stretch>
        </p:blipFill>
        <p:spPr>
          <a:xfrm>
            <a:off x="781050" y="1700808"/>
            <a:ext cx="8039100" cy="4572000"/>
          </a:xfrm>
          <a:prstGeom prst="rect">
            <a:avLst/>
          </a:prstGeom>
        </p:spPr>
      </p:pic>
    </p:spTree>
    <p:extLst>
      <p:ext uri="{BB962C8B-B14F-4D97-AF65-F5344CB8AC3E}">
        <p14:creationId xmlns:p14="http://schemas.microsoft.com/office/powerpoint/2010/main" val="1547381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4A797-805E-4CB6-B923-9094BF03D9C0}"/>
              </a:ext>
            </a:extLst>
          </p:cNvPr>
          <p:cNvSpPr>
            <a:spLocks noGrp="1"/>
          </p:cNvSpPr>
          <p:nvPr>
            <p:ph type="title"/>
          </p:nvPr>
        </p:nvSpPr>
        <p:spPr/>
        <p:txBody>
          <a:bodyPr/>
          <a:lstStyle/>
          <a:p>
            <a:r>
              <a:rPr lang="en-MY" dirty="0"/>
              <a:t>The 8-Step Process for Leading change – </a:t>
            </a:r>
            <a:r>
              <a:rPr lang="en-MY" dirty="0" err="1"/>
              <a:t>Dr.</a:t>
            </a:r>
            <a:r>
              <a:rPr lang="en-MY" dirty="0"/>
              <a:t> John Kotter</a:t>
            </a:r>
          </a:p>
        </p:txBody>
      </p:sp>
      <p:pic>
        <p:nvPicPr>
          <p:cNvPr id="5" name="Picture 4">
            <a:extLst>
              <a:ext uri="{FF2B5EF4-FFF2-40B4-BE49-F238E27FC236}">
                <a16:creationId xmlns:a16="http://schemas.microsoft.com/office/drawing/2014/main" id="{D839EB60-9D4E-449E-B239-BD10114E9203}"/>
              </a:ext>
            </a:extLst>
          </p:cNvPr>
          <p:cNvPicPr>
            <a:picLocks noChangeAspect="1"/>
          </p:cNvPicPr>
          <p:nvPr/>
        </p:nvPicPr>
        <p:blipFill>
          <a:blip r:embed="rId2"/>
          <a:stretch>
            <a:fillRect/>
          </a:stretch>
        </p:blipFill>
        <p:spPr>
          <a:xfrm>
            <a:off x="1076978" y="2060848"/>
            <a:ext cx="6990043" cy="4183534"/>
          </a:xfrm>
          <a:prstGeom prst="rect">
            <a:avLst/>
          </a:prstGeom>
        </p:spPr>
      </p:pic>
    </p:spTree>
    <p:extLst>
      <p:ext uri="{BB962C8B-B14F-4D97-AF65-F5344CB8AC3E}">
        <p14:creationId xmlns:p14="http://schemas.microsoft.com/office/powerpoint/2010/main" val="3792399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a16="http://schemas.microsoft.com/office/drawing/2014/main"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p14="http://schemas.microsoft.com/office/powerpoint/2010/main" val="2129105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F4D6F-9A4E-4602-BB70-470447D8EB00}"/>
              </a:ext>
            </a:extLst>
          </p:cNvPr>
          <p:cNvSpPr>
            <a:spLocks noGrp="1"/>
          </p:cNvSpPr>
          <p:nvPr>
            <p:ph type="title"/>
          </p:nvPr>
        </p:nvSpPr>
        <p:spPr/>
        <p:txBody>
          <a:bodyPr/>
          <a:lstStyle/>
          <a:p>
            <a:r>
              <a:rPr lang="en-MY" dirty="0"/>
              <a:t>HR in Leading Change</a:t>
            </a:r>
          </a:p>
        </p:txBody>
      </p:sp>
      <p:sp>
        <p:nvSpPr>
          <p:cNvPr id="3" name="Content Placeholder 2">
            <a:extLst>
              <a:ext uri="{FF2B5EF4-FFF2-40B4-BE49-F238E27FC236}">
                <a16:creationId xmlns:a16="http://schemas.microsoft.com/office/drawing/2014/main" id="{297238AB-3264-430F-B2AB-770F79C12311}"/>
              </a:ext>
            </a:extLst>
          </p:cNvPr>
          <p:cNvSpPr>
            <a:spLocks noGrp="1"/>
          </p:cNvSpPr>
          <p:nvPr>
            <p:ph idx="1"/>
          </p:nvPr>
        </p:nvSpPr>
        <p:spPr/>
        <p:txBody>
          <a:bodyPr/>
          <a:lstStyle/>
          <a:p>
            <a:pPr marL="0" indent="0">
              <a:buNone/>
            </a:pPr>
            <a:r>
              <a:rPr lang="en-MY" sz="2400" dirty="0"/>
              <a:t>Step 1: Create Urgency –</a:t>
            </a:r>
          </a:p>
          <a:p>
            <a:pPr marL="0" indent="0">
              <a:buNone/>
            </a:pPr>
            <a:endParaRPr lang="en-MY" sz="2400" dirty="0"/>
          </a:p>
          <a:p>
            <a:r>
              <a:rPr lang="en-MY" sz="2400" dirty="0"/>
              <a:t>Identify potential threats, and develop scenarios showing what could happen in the future.</a:t>
            </a:r>
          </a:p>
          <a:p>
            <a:r>
              <a:rPr lang="en-MY" sz="2400" dirty="0"/>
              <a:t>Examine opportunities that should be, or could be, exploited.</a:t>
            </a:r>
          </a:p>
          <a:p>
            <a:r>
              <a:rPr lang="en-MY" sz="2400" dirty="0"/>
              <a:t>Start honest discussions, and give dynamic and convincing reasons to get people talking and thinking.</a:t>
            </a:r>
          </a:p>
          <a:p>
            <a:r>
              <a:rPr lang="en-MY" sz="2400" dirty="0"/>
              <a:t>Request support from customers, outside stakeholders and industry people to strengthen your argument.</a:t>
            </a:r>
          </a:p>
          <a:p>
            <a:pPr marL="0" indent="0">
              <a:buNone/>
            </a:pPr>
            <a:endParaRPr lang="en-MY" sz="2400" dirty="0"/>
          </a:p>
          <a:p>
            <a:pPr marL="0" indent="0">
              <a:buNone/>
            </a:pPr>
            <a:endParaRPr lang="en-MY" sz="2400" dirty="0"/>
          </a:p>
          <a:p>
            <a:pPr marL="0" indent="0">
              <a:buNone/>
            </a:pPr>
            <a:endParaRPr lang="en-MY" sz="2400" dirty="0"/>
          </a:p>
          <a:p>
            <a:pPr marL="0" indent="0">
              <a:buNone/>
            </a:pPr>
            <a:endParaRPr lang="en-MY" sz="2400" dirty="0"/>
          </a:p>
          <a:p>
            <a:pPr marL="0" indent="0">
              <a:buNone/>
            </a:pPr>
            <a:endParaRPr lang="en-MY" sz="2400" dirty="0"/>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val="4126986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19A30-C47D-4C7D-8BC8-A5EAA8D47896}"/>
              </a:ext>
            </a:extLst>
          </p:cNvPr>
          <p:cNvSpPr>
            <a:spLocks noGrp="1"/>
          </p:cNvSpPr>
          <p:nvPr>
            <p:ph type="title"/>
          </p:nvPr>
        </p:nvSpPr>
        <p:spPr/>
        <p:txBody>
          <a:bodyPr/>
          <a:lstStyle/>
          <a:p>
            <a:r>
              <a:rPr lang="en-MY" dirty="0"/>
              <a:t>HR in Leading Change</a:t>
            </a:r>
          </a:p>
        </p:txBody>
      </p:sp>
      <p:sp>
        <p:nvSpPr>
          <p:cNvPr id="3" name="Content Placeholder 2">
            <a:extLst>
              <a:ext uri="{FF2B5EF4-FFF2-40B4-BE49-F238E27FC236}">
                <a16:creationId xmlns:a16="http://schemas.microsoft.com/office/drawing/2014/main" id="{A6247728-4CF3-438E-AA14-0AF0C9115790}"/>
              </a:ext>
            </a:extLst>
          </p:cNvPr>
          <p:cNvSpPr>
            <a:spLocks noGrp="1"/>
          </p:cNvSpPr>
          <p:nvPr>
            <p:ph idx="1"/>
          </p:nvPr>
        </p:nvSpPr>
        <p:spPr/>
        <p:txBody>
          <a:bodyPr/>
          <a:lstStyle/>
          <a:p>
            <a:pPr marL="0" indent="0">
              <a:buNone/>
            </a:pPr>
            <a:r>
              <a:rPr lang="en-MY" dirty="0"/>
              <a:t>Step 2 : Create a Coalition –</a:t>
            </a:r>
          </a:p>
          <a:p>
            <a:pPr marL="0" indent="0">
              <a:buNone/>
            </a:pPr>
            <a:endParaRPr lang="en-MY" dirty="0"/>
          </a:p>
          <a:p>
            <a:r>
              <a:rPr lang="en-MY" dirty="0"/>
              <a:t>Identify the true leaders in your organization.</a:t>
            </a:r>
          </a:p>
          <a:p>
            <a:r>
              <a:rPr lang="en-MY" dirty="0"/>
              <a:t>Ask for an emotional commitment from these key people.</a:t>
            </a:r>
          </a:p>
          <a:p>
            <a:r>
              <a:rPr lang="en-MY" dirty="0"/>
              <a:t>Work on team building within your change coalition.</a:t>
            </a:r>
          </a:p>
          <a:p>
            <a:r>
              <a:rPr lang="en-MY" dirty="0"/>
              <a:t>Check your team for weak areas, and ensure that you have a good mix of people from different departments and different levels within your company.</a:t>
            </a:r>
          </a:p>
          <a:p>
            <a:pPr marL="0" indent="0">
              <a:buNone/>
            </a:pPr>
            <a:endParaRPr lang="en-MY" dirty="0"/>
          </a:p>
        </p:txBody>
      </p:sp>
    </p:spTree>
    <p:extLst>
      <p:ext uri="{BB962C8B-B14F-4D97-AF65-F5344CB8AC3E}">
        <p14:creationId xmlns:p14="http://schemas.microsoft.com/office/powerpoint/2010/main" val="1256325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49171-4812-49FE-8D2E-5A09DA63DFC0}"/>
              </a:ext>
            </a:extLst>
          </p:cNvPr>
          <p:cNvSpPr>
            <a:spLocks noGrp="1"/>
          </p:cNvSpPr>
          <p:nvPr>
            <p:ph type="title"/>
          </p:nvPr>
        </p:nvSpPr>
        <p:spPr/>
        <p:txBody>
          <a:bodyPr/>
          <a:lstStyle/>
          <a:p>
            <a:r>
              <a:rPr lang="en-MY" dirty="0"/>
              <a:t>HR in Leading Change</a:t>
            </a:r>
          </a:p>
        </p:txBody>
      </p:sp>
      <p:sp>
        <p:nvSpPr>
          <p:cNvPr id="3" name="Content Placeholder 2">
            <a:extLst>
              <a:ext uri="{FF2B5EF4-FFF2-40B4-BE49-F238E27FC236}">
                <a16:creationId xmlns:a16="http://schemas.microsoft.com/office/drawing/2014/main" id="{8BA5A977-2C9B-40B6-B28B-F3A4694C37EA}"/>
              </a:ext>
            </a:extLst>
          </p:cNvPr>
          <p:cNvSpPr>
            <a:spLocks noGrp="1"/>
          </p:cNvSpPr>
          <p:nvPr>
            <p:ph idx="1"/>
          </p:nvPr>
        </p:nvSpPr>
        <p:spPr>
          <a:xfrm>
            <a:off x="685800" y="1556792"/>
            <a:ext cx="8229600" cy="4530725"/>
          </a:xfrm>
        </p:spPr>
        <p:txBody>
          <a:bodyPr/>
          <a:lstStyle/>
          <a:p>
            <a:pPr marL="0" indent="0">
              <a:buNone/>
            </a:pPr>
            <a:r>
              <a:rPr lang="en-MY" dirty="0"/>
              <a:t>Step 3: Develop a Vision and Strategy –</a:t>
            </a:r>
          </a:p>
          <a:p>
            <a:pPr marL="0" indent="0">
              <a:buNone/>
            </a:pPr>
            <a:endParaRPr lang="en-MY" dirty="0"/>
          </a:p>
          <a:p>
            <a:r>
              <a:rPr lang="en-MY" dirty="0"/>
              <a:t>Determine the values that are central to the change.</a:t>
            </a:r>
          </a:p>
          <a:p>
            <a:r>
              <a:rPr lang="en-MY" dirty="0"/>
              <a:t>Develop a short summary (one or two sentences) that captures what you "see" as the future of your organization.</a:t>
            </a:r>
          </a:p>
          <a:p>
            <a:r>
              <a:rPr lang="en-MY" dirty="0"/>
              <a:t>Create a strategy to execute that vision.</a:t>
            </a:r>
          </a:p>
          <a:p>
            <a:r>
              <a:rPr lang="en-MY" dirty="0"/>
              <a:t>Ensure that your change coalition can describe the vision in five minutes.</a:t>
            </a:r>
          </a:p>
          <a:p>
            <a:r>
              <a:rPr lang="en-MY" dirty="0"/>
              <a:t>Practice your "vision speech" often.</a:t>
            </a:r>
          </a:p>
          <a:p>
            <a:endParaRPr lang="en-MY" dirty="0"/>
          </a:p>
          <a:p>
            <a:endParaRPr lang="en-MY" dirty="0"/>
          </a:p>
        </p:txBody>
      </p:sp>
    </p:spTree>
    <p:extLst>
      <p:ext uri="{BB962C8B-B14F-4D97-AF65-F5344CB8AC3E}">
        <p14:creationId xmlns:p14="http://schemas.microsoft.com/office/powerpoint/2010/main" val="1525851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F879C-6166-4FA9-BF92-8B778BC34F25}"/>
              </a:ext>
            </a:extLst>
          </p:cNvPr>
          <p:cNvSpPr>
            <a:spLocks noGrp="1"/>
          </p:cNvSpPr>
          <p:nvPr>
            <p:ph type="title"/>
          </p:nvPr>
        </p:nvSpPr>
        <p:spPr/>
        <p:txBody>
          <a:bodyPr/>
          <a:lstStyle/>
          <a:p>
            <a:r>
              <a:rPr lang="en-MY" dirty="0"/>
              <a:t>HR in Leading Change</a:t>
            </a:r>
          </a:p>
        </p:txBody>
      </p:sp>
      <p:sp>
        <p:nvSpPr>
          <p:cNvPr id="3" name="Content Placeholder 2">
            <a:extLst>
              <a:ext uri="{FF2B5EF4-FFF2-40B4-BE49-F238E27FC236}">
                <a16:creationId xmlns:a16="http://schemas.microsoft.com/office/drawing/2014/main" id="{98E7F096-62DF-471A-9E94-07595A7E7F1C}"/>
              </a:ext>
            </a:extLst>
          </p:cNvPr>
          <p:cNvSpPr>
            <a:spLocks noGrp="1"/>
          </p:cNvSpPr>
          <p:nvPr>
            <p:ph idx="1"/>
          </p:nvPr>
        </p:nvSpPr>
        <p:spPr/>
        <p:txBody>
          <a:bodyPr/>
          <a:lstStyle/>
          <a:p>
            <a:pPr marL="0" indent="0">
              <a:buNone/>
            </a:pPr>
            <a:r>
              <a:rPr lang="en-MY" dirty="0"/>
              <a:t>Step 4: Communicate the Vision –</a:t>
            </a:r>
          </a:p>
          <a:p>
            <a:pPr marL="0" indent="0">
              <a:buNone/>
            </a:pPr>
            <a:endParaRPr lang="en-MY" dirty="0"/>
          </a:p>
          <a:p>
            <a:r>
              <a:rPr lang="en-MY" dirty="0"/>
              <a:t>Talk often about your change vision.</a:t>
            </a:r>
          </a:p>
          <a:p>
            <a:r>
              <a:rPr lang="en-MY" dirty="0"/>
              <a:t>Openly and honestly address peoples' concerns and anxieties.</a:t>
            </a:r>
          </a:p>
          <a:p>
            <a:r>
              <a:rPr lang="en-MY" dirty="0"/>
              <a:t>Apply your vision to all aspects of operations</a:t>
            </a:r>
          </a:p>
          <a:p>
            <a:pPr>
              <a:buFont typeface="Courier New" panose="02070309020205020404" pitchFamily="49" charset="0"/>
              <a:buChar char="o"/>
            </a:pPr>
            <a:r>
              <a:rPr lang="en-MY" dirty="0"/>
              <a:t> from training to performance reviews.</a:t>
            </a:r>
          </a:p>
          <a:p>
            <a:pPr>
              <a:buFont typeface="Courier New" panose="02070309020205020404" pitchFamily="49" charset="0"/>
              <a:buChar char="o"/>
            </a:pPr>
            <a:r>
              <a:rPr lang="en-MY" dirty="0"/>
              <a:t> Tie everything back to the vision</a:t>
            </a:r>
          </a:p>
          <a:p>
            <a:endParaRPr lang="en-MY" dirty="0"/>
          </a:p>
          <a:p>
            <a:endParaRPr lang="en-MY" dirty="0"/>
          </a:p>
        </p:txBody>
      </p:sp>
    </p:spTree>
    <p:extLst>
      <p:ext uri="{BB962C8B-B14F-4D97-AF65-F5344CB8AC3E}">
        <p14:creationId xmlns:p14="http://schemas.microsoft.com/office/powerpoint/2010/main" val="3966709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65531-4F53-4077-A17C-91B9CCCC0D8D}"/>
              </a:ext>
            </a:extLst>
          </p:cNvPr>
          <p:cNvSpPr>
            <a:spLocks noGrp="1"/>
          </p:cNvSpPr>
          <p:nvPr>
            <p:ph type="title"/>
          </p:nvPr>
        </p:nvSpPr>
        <p:spPr/>
        <p:txBody>
          <a:bodyPr/>
          <a:lstStyle/>
          <a:p>
            <a:r>
              <a:rPr lang="en-MY" dirty="0"/>
              <a:t>HR in Leading Change</a:t>
            </a:r>
          </a:p>
        </p:txBody>
      </p:sp>
      <p:sp>
        <p:nvSpPr>
          <p:cNvPr id="3" name="Content Placeholder 2">
            <a:extLst>
              <a:ext uri="{FF2B5EF4-FFF2-40B4-BE49-F238E27FC236}">
                <a16:creationId xmlns:a16="http://schemas.microsoft.com/office/drawing/2014/main" id="{19CC4A0D-CD00-426D-9082-8AE9429FAEC2}"/>
              </a:ext>
            </a:extLst>
          </p:cNvPr>
          <p:cNvSpPr>
            <a:spLocks noGrp="1"/>
          </p:cNvSpPr>
          <p:nvPr>
            <p:ph idx="1"/>
          </p:nvPr>
        </p:nvSpPr>
        <p:spPr/>
        <p:txBody>
          <a:bodyPr/>
          <a:lstStyle/>
          <a:p>
            <a:pPr marL="0" indent="0">
              <a:buNone/>
            </a:pPr>
            <a:r>
              <a:rPr lang="en-MY" sz="2400" dirty="0"/>
              <a:t>Step 5 : Empower Action – </a:t>
            </a:r>
          </a:p>
          <a:p>
            <a:pPr marL="0" indent="0">
              <a:buNone/>
            </a:pPr>
            <a:endParaRPr lang="en-MY" sz="2400" dirty="0"/>
          </a:p>
          <a:p>
            <a:r>
              <a:rPr lang="en-MY" sz="2400" dirty="0"/>
              <a:t>Identify, or hire, change leaders whose main roles are to deliver the change</a:t>
            </a:r>
          </a:p>
          <a:p>
            <a:r>
              <a:rPr lang="en-MY" sz="2400" dirty="0"/>
              <a:t>Look at your organizational structure, job descriptions, and performance and compensation systems to ensure they're in line with your vision.</a:t>
            </a:r>
          </a:p>
          <a:p>
            <a:r>
              <a:rPr lang="en-MY" sz="2400" dirty="0"/>
              <a:t>Recognize and reward people for making change.</a:t>
            </a:r>
          </a:p>
          <a:p>
            <a:r>
              <a:rPr lang="en-MY" sz="2400" dirty="0"/>
              <a:t>Identify people who are resisting the change, and help them see what's needed.</a:t>
            </a:r>
          </a:p>
          <a:p>
            <a:r>
              <a:rPr lang="en-MY" sz="2400" dirty="0"/>
              <a:t>Take action to quickly remove barriers (human or otherwise).</a:t>
            </a:r>
          </a:p>
          <a:p>
            <a:pPr marL="0" indent="0">
              <a:buNone/>
            </a:pPr>
            <a:endParaRPr lang="en-MY" sz="2400" dirty="0"/>
          </a:p>
        </p:txBody>
      </p:sp>
    </p:spTree>
    <p:extLst>
      <p:ext uri="{BB962C8B-B14F-4D97-AF65-F5344CB8AC3E}">
        <p14:creationId xmlns:p14="http://schemas.microsoft.com/office/powerpoint/2010/main" val="2758886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CD12D-7AFE-456D-99ED-B07E97A0EFDD}"/>
              </a:ext>
            </a:extLst>
          </p:cNvPr>
          <p:cNvSpPr>
            <a:spLocks noGrp="1"/>
          </p:cNvSpPr>
          <p:nvPr>
            <p:ph type="title"/>
          </p:nvPr>
        </p:nvSpPr>
        <p:spPr/>
        <p:txBody>
          <a:bodyPr/>
          <a:lstStyle/>
          <a:p>
            <a:r>
              <a:rPr lang="en-MY" dirty="0"/>
              <a:t>HR in Leading Change</a:t>
            </a:r>
          </a:p>
        </p:txBody>
      </p:sp>
      <p:sp>
        <p:nvSpPr>
          <p:cNvPr id="3" name="Content Placeholder 2">
            <a:extLst>
              <a:ext uri="{FF2B5EF4-FFF2-40B4-BE49-F238E27FC236}">
                <a16:creationId xmlns:a16="http://schemas.microsoft.com/office/drawing/2014/main" id="{86CE2033-4885-4792-A9CF-871B580E0A39}"/>
              </a:ext>
            </a:extLst>
          </p:cNvPr>
          <p:cNvSpPr>
            <a:spLocks noGrp="1"/>
          </p:cNvSpPr>
          <p:nvPr>
            <p:ph idx="1"/>
          </p:nvPr>
        </p:nvSpPr>
        <p:spPr>
          <a:xfrm>
            <a:off x="685800" y="1556792"/>
            <a:ext cx="8229600" cy="4530725"/>
          </a:xfrm>
        </p:spPr>
        <p:txBody>
          <a:bodyPr/>
          <a:lstStyle/>
          <a:p>
            <a:pPr marL="0" indent="0">
              <a:buNone/>
            </a:pPr>
            <a:r>
              <a:rPr lang="en-MY" sz="2600" dirty="0"/>
              <a:t>Step 6 : Get Quick Wins –</a:t>
            </a:r>
          </a:p>
          <a:p>
            <a:pPr marL="0" indent="0">
              <a:buNone/>
            </a:pPr>
            <a:endParaRPr lang="en-MY" sz="2600" dirty="0"/>
          </a:p>
          <a:p>
            <a:r>
              <a:rPr lang="en-MY" sz="2600" dirty="0"/>
              <a:t>Look for sure-fire projects that you can implement without help from any strong critics of the change.</a:t>
            </a:r>
          </a:p>
          <a:p>
            <a:r>
              <a:rPr lang="en-MY" sz="2600" dirty="0"/>
              <a:t>Don't choose early targets that are expensive. You want to be able to justify the investment in each project.</a:t>
            </a:r>
          </a:p>
          <a:p>
            <a:r>
              <a:rPr lang="en-MY" sz="2600" dirty="0"/>
              <a:t>Thoroughly </a:t>
            </a:r>
            <a:r>
              <a:rPr lang="en-MY" sz="2600" dirty="0" err="1"/>
              <a:t>analyze</a:t>
            </a:r>
            <a:r>
              <a:rPr lang="en-MY" sz="2600" dirty="0"/>
              <a:t> the potential pros and cons of your targets. If you don't succeed with an early goal, it can hurt your entire change initiative. Reward the people who help you meet the targets.</a:t>
            </a:r>
          </a:p>
          <a:p>
            <a:pPr marL="0" indent="0">
              <a:buNone/>
            </a:pPr>
            <a:endParaRPr lang="en-MY" sz="2600" dirty="0"/>
          </a:p>
          <a:p>
            <a:pPr marL="0" indent="0">
              <a:buNone/>
            </a:pPr>
            <a:endParaRPr lang="en-MY" sz="2600" dirty="0"/>
          </a:p>
        </p:txBody>
      </p:sp>
    </p:spTree>
    <p:extLst>
      <p:ext uri="{BB962C8B-B14F-4D97-AF65-F5344CB8AC3E}">
        <p14:creationId xmlns:p14="http://schemas.microsoft.com/office/powerpoint/2010/main" val="837533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CD12D-7AFE-456D-99ED-B07E97A0EFDD}"/>
              </a:ext>
            </a:extLst>
          </p:cNvPr>
          <p:cNvSpPr>
            <a:spLocks noGrp="1"/>
          </p:cNvSpPr>
          <p:nvPr>
            <p:ph type="title"/>
          </p:nvPr>
        </p:nvSpPr>
        <p:spPr/>
        <p:txBody>
          <a:bodyPr/>
          <a:lstStyle/>
          <a:p>
            <a:r>
              <a:rPr lang="en-MY" dirty="0"/>
              <a:t>HR in Leading Change</a:t>
            </a:r>
          </a:p>
        </p:txBody>
      </p:sp>
      <p:sp>
        <p:nvSpPr>
          <p:cNvPr id="3" name="Content Placeholder 2">
            <a:extLst>
              <a:ext uri="{FF2B5EF4-FFF2-40B4-BE49-F238E27FC236}">
                <a16:creationId xmlns:a16="http://schemas.microsoft.com/office/drawing/2014/main" id="{86CE2033-4885-4792-A9CF-871B580E0A39}"/>
              </a:ext>
            </a:extLst>
          </p:cNvPr>
          <p:cNvSpPr>
            <a:spLocks noGrp="1"/>
          </p:cNvSpPr>
          <p:nvPr>
            <p:ph idx="1"/>
          </p:nvPr>
        </p:nvSpPr>
        <p:spPr/>
        <p:txBody>
          <a:bodyPr/>
          <a:lstStyle/>
          <a:p>
            <a:pPr marL="0" indent="0">
              <a:buNone/>
            </a:pPr>
            <a:r>
              <a:rPr lang="en-MY" dirty="0"/>
              <a:t>Step 7 : Leverage wins to drive change – </a:t>
            </a:r>
          </a:p>
          <a:p>
            <a:pPr marL="0" indent="0">
              <a:buNone/>
            </a:pPr>
            <a:endParaRPr lang="en-MY" dirty="0"/>
          </a:p>
          <a:p>
            <a:r>
              <a:rPr lang="en-MY" dirty="0"/>
              <a:t>After every win, </a:t>
            </a:r>
            <a:r>
              <a:rPr lang="en-MY" dirty="0" err="1"/>
              <a:t>analyze</a:t>
            </a:r>
            <a:r>
              <a:rPr lang="en-MY" dirty="0"/>
              <a:t> what went right and what needs improving.</a:t>
            </a:r>
          </a:p>
          <a:p>
            <a:r>
              <a:rPr lang="en-MY" dirty="0"/>
              <a:t>Set goals to continue building on the momentum you've achieved.</a:t>
            </a:r>
          </a:p>
          <a:p>
            <a:r>
              <a:rPr lang="en-MY" dirty="0"/>
              <a:t>Learn about kaizen, the idea of continuous improvement.</a:t>
            </a:r>
          </a:p>
          <a:p>
            <a:r>
              <a:rPr lang="en-MY" dirty="0"/>
              <a:t>Keep ideas fresh by bringing in new change agents and leaders for your change coalition.</a:t>
            </a:r>
          </a:p>
          <a:p>
            <a:pPr marL="0" indent="0">
              <a:buNone/>
            </a:pPr>
            <a:endParaRPr lang="en-MY" dirty="0"/>
          </a:p>
        </p:txBody>
      </p:sp>
    </p:spTree>
    <p:extLst>
      <p:ext uri="{BB962C8B-B14F-4D97-AF65-F5344CB8AC3E}">
        <p14:creationId xmlns:p14="http://schemas.microsoft.com/office/powerpoint/2010/main" val="444794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CD12D-7AFE-456D-99ED-B07E97A0EFDD}"/>
              </a:ext>
            </a:extLst>
          </p:cNvPr>
          <p:cNvSpPr>
            <a:spLocks noGrp="1"/>
          </p:cNvSpPr>
          <p:nvPr>
            <p:ph type="title"/>
          </p:nvPr>
        </p:nvSpPr>
        <p:spPr/>
        <p:txBody>
          <a:bodyPr/>
          <a:lstStyle/>
          <a:p>
            <a:r>
              <a:rPr lang="en-MY" dirty="0"/>
              <a:t>HR in Leading Change</a:t>
            </a:r>
          </a:p>
        </p:txBody>
      </p:sp>
      <p:sp>
        <p:nvSpPr>
          <p:cNvPr id="3" name="Content Placeholder 2">
            <a:extLst>
              <a:ext uri="{FF2B5EF4-FFF2-40B4-BE49-F238E27FC236}">
                <a16:creationId xmlns:a16="http://schemas.microsoft.com/office/drawing/2014/main" id="{86CE2033-4885-4792-A9CF-871B580E0A39}"/>
              </a:ext>
            </a:extLst>
          </p:cNvPr>
          <p:cNvSpPr>
            <a:spLocks noGrp="1"/>
          </p:cNvSpPr>
          <p:nvPr>
            <p:ph idx="1"/>
          </p:nvPr>
        </p:nvSpPr>
        <p:spPr/>
        <p:txBody>
          <a:bodyPr/>
          <a:lstStyle/>
          <a:p>
            <a:pPr marL="0" indent="0">
              <a:buNone/>
            </a:pPr>
            <a:r>
              <a:rPr lang="en-MY" sz="2000" dirty="0"/>
              <a:t>Step 8 : Embed in culture – </a:t>
            </a:r>
          </a:p>
          <a:p>
            <a:pPr marL="0" indent="0">
              <a:buNone/>
            </a:pPr>
            <a:endParaRPr lang="en-MY" sz="2000" dirty="0"/>
          </a:p>
          <a:p>
            <a:r>
              <a:rPr lang="en-MY" sz="2000" dirty="0"/>
              <a:t>Talk about progress every chance you get. Tell success stories about the change process, and repeat other stories that you hear.</a:t>
            </a:r>
          </a:p>
          <a:p>
            <a:r>
              <a:rPr lang="en-MY" sz="2000" dirty="0"/>
              <a:t>Include the change ideals and values when hiring and training new staff.</a:t>
            </a:r>
          </a:p>
          <a:p>
            <a:r>
              <a:rPr lang="en-MY" sz="2000" dirty="0"/>
              <a:t>Publicly recognize key members of your original change coalition, and make sure the rest of the staff – new and old – remembers their contributions.</a:t>
            </a:r>
          </a:p>
          <a:p>
            <a:r>
              <a:rPr lang="en-MY" sz="2000" dirty="0"/>
              <a:t>Create plans to replace key leaders of change as they move on. This will help ensure that their legacy is not lost or forgotten.</a:t>
            </a:r>
          </a:p>
          <a:p>
            <a:r>
              <a:rPr lang="en-MY" sz="2000" dirty="0"/>
              <a:t>Communicate regularly with employees is the most important role for HR in Leading Change.</a:t>
            </a:r>
          </a:p>
          <a:p>
            <a:pPr marL="0" indent="0">
              <a:buNone/>
            </a:pPr>
            <a:endParaRPr lang="en-MY" sz="2000" dirty="0"/>
          </a:p>
        </p:txBody>
      </p:sp>
    </p:spTree>
    <p:extLst>
      <p:ext uri="{BB962C8B-B14F-4D97-AF65-F5344CB8AC3E}">
        <p14:creationId xmlns:p14="http://schemas.microsoft.com/office/powerpoint/2010/main" val="483418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70D01-787C-41C6-B2DA-0BDD0A5EB0DC}"/>
              </a:ext>
            </a:extLst>
          </p:cNvPr>
          <p:cNvSpPr>
            <a:spLocks noGrp="1"/>
          </p:cNvSpPr>
          <p:nvPr>
            <p:ph type="title"/>
          </p:nvPr>
        </p:nvSpPr>
        <p:spPr/>
        <p:txBody>
          <a:bodyPr/>
          <a:lstStyle/>
          <a:p>
            <a:r>
              <a:rPr lang="en-MY" dirty="0"/>
              <a:t>HR Outsourcing</a:t>
            </a:r>
          </a:p>
        </p:txBody>
      </p:sp>
      <p:sp>
        <p:nvSpPr>
          <p:cNvPr id="3" name="Content Placeholder 2">
            <a:extLst>
              <a:ext uri="{FF2B5EF4-FFF2-40B4-BE49-F238E27FC236}">
                <a16:creationId xmlns:a16="http://schemas.microsoft.com/office/drawing/2014/main" id="{3D3F92B2-1DD3-4705-B9E0-E47FBAD50EC7}"/>
              </a:ext>
            </a:extLst>
          </p:cNvPr>
          <p:cNvSpPr>
            <a:spLocks noGrp="1"/>
          </p:cNvSpPr>
          <p:nvPr>
            <p:ph idx="1"/>
          </p:nvPr>
        </p:nvSpPr>
        <p:spPr>
          <a:xfrm>
            <a:off x="636712" y="1581410"/>
            <a:ext cx="8050088" cy="4979987"/>
          </a:xfrm>
        </p:spPr>
        <p:txBody>
          <a:bodyPr/>
          <a:lstStyle/>
          <a:p>
            <a:pPr marL="0" indent="0">
              <a:buNone/>
            </a:pPr>
            <a:r>
              <a:rPr lang="en-MY" sz="2000" dirty="0"/>
              <a:t>HR outsourcing (also known as HRO) is the process of sub-contracting human resources functions to an external supplier.</a:t>
            </a:r>
          </a:p>
          <a:p>
            <a:pPr marL="0" indent="0">
              <a:buNone/>
            </a:pPr>
            <a:endParaRPr lang="en-MY" sz="2000" dirty="0"/>
          </a:p>
          <a:p>
            <a:r>
              <a:rPr lang="en-MY" sz="2000" dirty="0"/>
              <a:t>Business process HR outsourcing (also known as BPO), where an external supplier manages discrete HR activities, such as payroll administration or recruitment, or perhaps the whole human resources function.</a:t>
            </a:r>
          </a:p>
          <a:p>
            <a:endParaRPr lang="en-MY" sz="2000" dirty="0"/>
          </a:p>
          <a:p>
            <a:r>
              <a:rPr lang="en-MY" sz="2000" dirty="0"/>
              <a:t>Shared service HR outsourcing, where only the transaction or administrative elements of HR’s activities are subcontracted to an external supplier. This may include the personal interface with employees.</a:t>
            </a:r>
          </a:p>
          <a:p>
            <a:endParaRPr lang="en-MY" sz="2000" dirty="0"/>
          </a:p>
          <a:p>
            <a:r>
              <a:rPr lang="en-MY" sz="2000" dirty="0"/>
              <a:t>Application (and facilities) service HR outsourcing, where external providers look after the technological (and physical) infrastructure to support human resources activities</a:t>
            </a:r>
          </a:p>
        </p:txBody>
      </p:sp>
    </p:spTree>
    <p:extLst>
      <p:ext uri="{BB962C8B-B14F-4D97-AF65-F5344CB8AC3E}">
        <p14:creationId xmlns:p14="http://schemas.microsoft.com/office/powerpoint/2010/main" val="2472266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0B505-B9FB-41BE-931A-E98885AD9985}"/>
              </a:ext>
            </a:extLst>
          </p:cNvPr>
          <p:cNvSpPr>
            <a:spLocks noGrp="1"/>
          </p:cNvSpPr>
          <p:nvPr>
            <p:ph type="title"/>
          </p:nvPr>
        </p:nvSpPr>
        <p:spPr/>
        <p:txBody>
          <a:bodyPr/>
          <a:lstStyle/>
          <a:p>
            <a:r>
              <a:rPr lang="en-MY" dirty="0"/>
              <a:t>Offshoring</a:t>
            </a:r>
          </a:p>
        </p:txBody>
      </p:sp>
      <p:sp>
        <p:nvSpPr>
          <p:cNvPr id="3" name="Content Placeholder 2">
            <a:extLst>
              <a:ext uri="{FF2B5EF4-FFF2-40B4-BE49-F238E27FC236}">
                <a16:creationId xmlns:a16="http://schemas.microsoft.com/office/drawing/2014/main" id="{44A79AE7-5629-4902-BD23-96B10BEEF409}"/>
              </a:ext>
            </a:extLst>
          </p:cNvPr>
          <p:cNvSpPr>
            <a:spLocks noGrp="1"/>
          </p:cNvSpPr>
          <p:nvPr>
            <p:ph idx="1"/>
          </p:nvPr>
        </p:nvSpPr>
        <p:spPr/>
        <p:txBody>
          <a:bodyPr/>
          <a:lstStyle/>
          <a:p>
            <a:pPr marL="0" indent="0">
              <a:buNone/>
            </a:pPr>
            <a:r>
              <a:rPr lang="en-MY" dirty="0"/>
              <a:t>Offshoring is the process of relocating a business or business process to another country in order to benefit from reduced labour costs or a more beneficial regulatory environment. A range of processes are commonly offshored, including manufacturing, IT, customer service and research &amp; development</a:t>
            </a:r>
          </a:p>
        </p:txBody>
      </p:sp>
    </p:spTree>
    <p:extLst>
      <p:ext uri="{BB962C8B-B14F-4D97-AF65-F5344CB8AC3E}">
        <p14:creationId xmlns:p14="http://schemas.microsoft.com/office/powerpoint/2010/main" val="36975287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C40A2-4687-447D-A840-29CDF7035700}"/>
              </a:ext>
            </a:extLst>
          </p:cNvPr>
          <p:cNvSpPr>
            <a:spLocks noGrp="1"/>
          </p:cNvSpPr>
          <p:nvPr>
            <p:ph type="title"/>
          </p:nvPr>
        </p:nvSpPr>
        <p:spPr/>
        <p:txBody>
          <a:bodyPr/>
          <a:lstStyle/>
          <a:p>
            <a:r>
              <a:rPr lang="en-MY" dirty="0" err="1"/>
              <a:t>Cosourcing</a:t>
            </a:r>
            <a:endParaRPr lang="en-MY" dirty="0"/>
          </a:p>
        </p:txBody>
      </p:sp>
      <p:sp>
        <p:nvSpPr>
          <p:cNvPr id="3" name="Content Placeholder 2">
            <a:extLst>
              <a:ext uri="{FF2B5EF4-FFF2-40B4-BE49-F238E27FC236}">
                <a16:creationId xmlns:a16="http://schemas.microsoft.com/office/drawing/2014/main" id="{C8EE331F-7B3B-40FD-950C-FD38DA48824E}"/>
              </a:ext>
            </a:extLst>
          </p:cNvPr>
          <p:cNvSpPr>
            <a:spLocks noGrp="1"/>
          </p:cNvSpPr>
          <p:nvPr>
            <p:ph idx="1"/>
          </p:nvPr>
        </p:nvSpPr>
        <p:spPr/>
        <p:txBody>
          <a:bodyPr/>
          <a:lstStyle/>
          <a:p>
            <a:pPr marL="0" indent="0">
              <a:buNone/>
            </a:pPr>
            <a:r>
              <a:rPr lang="en-MY" dirty="0" err="1"/>
              <a:t>Cosourcing</a:t>
            </a:r>
            <a:r>
              <a:rPr lang="en-MY" dirty="0"/>
              <a:t> arrangement refers to an enterprise outsources only one part of a function. Co-sourcing is a way of attacking the problem by providing a service without having to be fully outsourced RPO.</a:t>
            </a:r>
          </a:p>
        </p:txBody>
      </p:sp>
    </p:spTree>
    <p:extLst>
      <p:ext uri="{BB962C8B-B14F-4D97-AF65-F5344CB8AC3E}">
        <p14:creationId xmlns:p14="http://schemas.microsoft.com/office/powerpoint/2010/main" val="1051619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7E48-DE46-446A-858A-F1754F17FBDF}"/>
              </a:ext>
            </a:extLst>
          </p:cNvPr>
          <p:cNvSpPr>
            <a:spLocks noGrp="1"/>
          </p:cNvSpPr>
          <p:nvPr>
            <p:ph type="title"/>
          </p:nvPr>
        </p:nvSpPr>
        <p:spPr/>
        <p:txBody>
          <a:bodyPr/>
          <a:lstStyle/>
          <a:p>
            <a:r>
              <a:rPr lang="en-MY" dirty="0"/>
              <a:t>Insourcing</a:t>
            </a:r>
          </a:p>
        </p:txBody>
      </p:sp>
      <p:sp>
        <p:nvSpPr>
          <p:cNvPr id="3" name="Content Placeholder 2">
            <a:extLst>
              <a:ext uri="{FF2B5EF4-FFF2-40B4-BE49-F238E27FC236}">
                <a16:creationId xmlns:a16="http://schemas.microsoft.com/office/drawing/2014/main" id="{EEA4EE72-18C4-44DD-8CE6-C0D1B7189755}"/>
              </a:ext>
            </a:extLst>
          </p:cNvPr>
          <p:cNvSpPr>
            <a:spLocks noGrp="1"/>
          </p:cNvSpPr>
          <p:nvPr>
            <p:ph idx="1"/>
          </p:nvPr>
        </p:nvSpPr>
        <p:spPr/>
        <p:txBody>
          <a:bodyPr/>
          <a:lstStyle/>
          <a:p>
            <a:pPr marL="0" indent="0">
              <a:buNone/>
            </a:pPr>
            <a:r>
              <a:rPr lang="en-MY" dirty="0"/>
              <a:t>Insourcing refers to contracting a function out to another entity that manages and performs the function on-site, transferring a previously outsourced function back in-house, or the hiring of local workers by foreign companies operating subsidiaries locally. Open sourcing is a way of eliciting innovative ideas from nonemployees or contractors.</a:t>
            </a:r>
          </a:p>
        </p:txBody>
      </p:sp>
    </p:spTree>
    <p:extLst>
      <p:ext uri="{BB962C8B-B14F-4D97-AF65-F5344CB8AC3E}">
        <p14:creationId xmlns:p14="http://schemas.microsoft.com/office/powerpoint/2010/main" val="3667225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a16="http://schemas.microsoft.com/office/drawing/2014/main" id="{D37FAD47-4224-47AB-8965-E4EA303B52E5}"/>
              </a:ext>
            </a:extLst>
          </p:cNvPr>
          <p:cNvPicPr>
            <a:picLocks noChangeAspect="1"/>
          </p:cNvPicPr>
          <p:nvPr/>
        </p:nvPicPr>
        <p:blipFill>
          <a:blip r:embed="rId2"/>
          <a:stretch>
            <a:fillRect/>
          </a:stretch>
        </p:blipFill>
        <p:spPr>
          <a:xfrm>
            <a:off x="781050" y="2348880"/>
            <a:ext cx="7581900" cy="3714750"/>
          </a:xfrm>
          <a:prstGeom prst="rect">
            <a:avLst/>
          </a:prstGeom>
        </p:spPr>
      </p:pic>
    </p:spTree>
    <p:extLst>
      <p:ext uri="{BB962C8B-B14F-4D97-AF65-F5344CB8AC3E}">
        <p14:creationId xmlns:p14="http://schemas.microsoft.com/office/powerpoint/2010/main" val="1932480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67946-B9D6-47B3-A8D5-6EA29A5158E4}"/>
              </a:ext>
            </a:extLst>
          </p:cNvPr>
          <p:cNvSpPr>
            <a:spLocks noGrp="1"/>
          </p:cNvSpPr>
          <p:nvPr>
            <p:ph type="title"/>
          </p:nvPr>
        </p:nvSpPr>
        <p:spPr/>
        <p:txBody>
          <a:bodyPr/>
          <a:lstStyle/>
          <a:p>
            <a:r>
              <a:rPr lang="en-MY" dirty="0"/>
              <a:t>Star Method</a:t>
            </a:r>
          </a:p>
        </p:txBody>
      </p:sp>
      <p:pic>
        <p:nvPicPr>
          <p:cNvPr id="5" name="Picture 4">
            <a:extLst>
              <a:ext uri="{FF2B5EF4-FFF2-40B4-BE49-F238E27FC236}">
                <a16:creationId xmlns:a16="http://schemas.microsoft.com/office/drawing/2014/main" id="{87BE4DCB-3057-4163-9E00-D40E59229752}"/>
              </a:ext>
            </a:extLst>
          </p:cNvPr>
          <p:cNvPicPr>
            <a:picLocks noChangeAspect="1"/>
          </p:cNvPicPr>
          <p:nvPr/>
        </p:nvPicPr>
        <p:blipFill>
          <a:blip r:embed="rId2"/>
          <a:stretch>
            <a:fillRect/>
          </a:stretch>
        </p:blipFill>
        <p:spPr>
          <a:xfrm>
            <a:off x="1403648" y="2132856"/>
            <a:ext cx="2664296" cy="4030169"/>
          </a:xfrm>
          <a:prstGeom prst="rect">
            <a:avLst/>
          </a:prstGeom>
        </p:spPr>
      </p:pic>
    </p:spTree>
    <p:extLst>
      <p:ext uri="{BB962C8B-B14F-4D97-AF65-F5344CB8AC3E}">
        <p14:creationId xmlns:p14="http://schemas.microsoft.com/office/powerpoint/2010/main" val="32512379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58DF0-FAED-4CA8-85AF-5BC199D3F21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F63B685F-72EC-4A6C-8499-0D65BFB3E5B5}"/>
              </a:ext>
            </a:extLst>
          </p:cNvPr>
          <p:cNvSpPr>
            <a:spLocks noGrp="1"/>
          </p:cNvSpPr>
          <p:nvPr>
            <p:ph idx="1"/>
          </p:nvPr>
        </p:nvSpPr>
        <p:spPr/>
        <p:txBody>
          <a:bodyPr/>
          <a:lstStyle/>
          <a:p>
            <a:pPr marL="0" indent="0">
              <a:buNone/>
            </a:pPr>
            <a:r>
              <a:rPr lang="en-MY" sz="3200" dirty="0"/>
              <a:t>Questions</a:t>
            </a:r>
          </a:p>
        </p:txBody>
      </p:sp>
    </p:spTree>
    <p:extLst>
      <p:ext uri="{BB962C8B-B14F-4D97-AF65-F5344CB8AC3E}">
        <p14:creationId xmlns:p14="http://schemas.microsoft.com/office/powerpoint/2010/main" val="231831951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1284</TotalTime>
  <Words>1162</Words>
  <Application>Microsoft Office PowerPoint</Application>
  <PresentationFormat>On-screen Show (4:3)</PresentationFormat>
  <Paragraphs>121</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Courier New</vt:lpstr>
      <vt:lpstr>Times New Roman</vt:lpstr>
      <vt:lpstr>Wingdings</vt:lpstr>
      <vt:lpstr>Office Theme</vt:lpstr>
      <vt:lpstr>STRATEGIC HUMAN RESOURCE MANAGEMENT VI</vt:lpstr>
      <vt:lpstr>Mergers and Acquisitions</vt:lpstr>
      <vt:lpstr>Hostile Takeover</vt:lpstr>
      <vt:lpstr>Greenfield Projects</vt:lpstr>
      <vt:lpstr>Joint Ventures</vt:lpstr>
      <vt:lpstr>Types of change in Organisation</vt:lpstr>
      <vt:lpstr>Kurt Lewin Change Process Theory</vt:lpstr>
      <vt:lpstr>Organisational Development Process</vt:lpstr>
      <vt:lpstr>Kurt Lewin Change Process</vt:lpstr>
      <vt:lpstr>John Kotter’s, Eight Step Leading Change Model</vt:lpstr>
      <vt:lpstr>The 8-Step Process for Leading change – Dr. John Kotter</vt:lpstr>
      <vt:lpstr>Comparison of Change models</vt:lpstr>
      <vt:lpstr>HR in Leading Change</vt:lpstr>
      <vt:lpstr>HR in Leading Change</vt:lpstr>
      <vt:lpstr>HR in Leading Change</vt:lpstr>
      <vt:lpstr>HR in Leading Change</vt:lpstr>
      <vt:lpstr>HR in Leading Change</vt:lpstr>
      <vt:lpstr>HR in Leading Change</vt:lpstr>
      <vt:lpstr>HR in Leading Change</vt:lpstr>
      <vt:lpstr>HR in Leading Change</vt:lpstr>
      <vt:lpstr>HR Outsourcing</vt:lpstr>
      <vt:lpstr>Offshoring</vt:lpstr>
      <vt:lpstr>Cosourcing</vt:lpstr>
      <vt:lpstr>Insourcing</vt:lpstr>
      <vt:lpstr>Star Technique</vt:lpstr>
      <vt:lpstr>Star Method</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58</cp:revision>
  <cp:lastPrinted>1601-01-01T00:00:00Z</cp:lastPrinted>
  <dcterms:created xsi:type="dcterms:W3CDTF">2020-07-09T15:12:46Z</dcterms:created>
  <dcterms:modified xsi:type="dcterms:W3CDTF">2020-11-27T18:54:45Z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