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257" r:id="rId3"/>
    <p:sldId id="282" r:id="rId4"/>
    <p:sldId id="289" r:id="rId5"/>
    <p:sldId id="283" r:id="rId6"/>
    <p:sldId id="284" r:id="rId7"/>
    <p:sldId id="291" r:id="rId8"/>
    <p:sldId id="292" r:id="rId9"/>
    <p:sldId id="293" r:id="rId10"/>
    <p:sldId id="290" r:id="rId11"/>
    <p:sldId id="258" r:id="rId12"/>
    <p:sldId id="285" r:id="rId13"/>
    <p:sldId id="259" r:id="rId14"/>
    <p:sldId id="260" r:id="rId15"/>
    <p:sldId id="261" r:id="rId16"/>
    <p:sldId id="262" r:id="rId17"/>
    <p:sldId id="263" r:id="rId18"/>
    <p:sldId id="264" r:id="rId19"/>
    <p:sldId id="265" r:id="rId20"/>
    <p:sldId id="266" r:id="rId21"/>
    <p:sldId id="272" r:id="rId22"/>
    <p:sldId id="273" r:id="rId23"/>
    <p:sldId id="267" r:id="rId24"/>
    <p:sldId id="268" r:id="rId25"/>
    <p:sldId id="269" r:id="rId26"/>
    <p:sldId id="286" r:id="rId27"/>
    <p:sldId id="270" r:id="rId28"/>
    <p:sldId id="271" r:id="rId29"/>
    <p:sldId id="274" r:id="rId30"/>
    <p:sldId id="275" r:id="rId31"/>
    <p:sldId id="276" r:id="rId32"/>
    <p:sldId id="277" r:id="rId33"/>
    <p:sldId id="278" r:id="rId34"/>
    <p:sldId id="279" r:id="rId35"/>
    <p:sldId id="280" r:id="rId36"/>
    <p:sldId id="281" r:id="rId37"/>
    <p:sldId id="294" r:id="rId38"/>
    <p:sldId id="303" r:id="rId39"/>
    <p:sldId id="311" r:id="rId40"/>
    <p:sldId id="312" r:id="rId41"/>
    <p:sldId id="313" r:id="rId42"/>
    <p:sldId id="314" r:id="rId43"/>
    <p:sldId id="315" r:id="rId44"/>
    <p:sldId id="316" r:id="rId45"/>
    <p:sldId id="317" r:id="rId46"/>
    <p:sldId id="318" r:id="rId47"/>
    <p:sldId id="304" r:id="rId48"/>
    <p:sldId id="319" r:id="rId49"/>
    <p:sldId id="320" r:id="rId50"/>
    <p:sldId id="305" r:id="rId51"/>
    <p:sldId id="321"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3BA8-B507-4F03-B61A-9D7F327E3EF0}"/>
              </a:ext>
            </a:extLst>
          </p:cNvPr>
          <p:cNvSpPr>
            <a:spLocks noGrp="1"/>
          </p:cNvSpPr>
          <p:nvPr>
            <p:ph type="title"/>
          </p:nvPr>
        </p:nvSpPr>
        <p:spPr/>
        <p:txBody>
          <a:bodyPr/>
          <a:lstStyle/>
          <a:p>
            <a:r>
              <a:rPr lang="en-MY" dirty="0"/>
              <a:t>Competitive Analysis</a:t>
            </a:r>
          </a:p>
        </p:txBody>
      </p:sp>
      <p:sp>
        <p:nvSpPr>
          <p:cNvPr id="3" name="Content Placeholder 2">
            <a:extLst>
              <a:ext uri="{FF2B5EF4-FFF2-40B4-BE49-F238E27FC236}">
                <a16:creationId xmlns:a16="http://schemas.microsoft.com/office/drawing/2014/main" id="{2CCE84FF-4A99-420F-B72C-BE59991A1038}"/>
              </a:ext>
            </a:extLst>
          </p:cNvPr>
          <p:cNvSpPr>
            <a:spLocks noGrp="1"/>
          </p:cNvSpPr>
          <p:nvPr>
            <p:ph idx="1"/>
          </p:nvPr>
        </p:nvSpPr>
        <p:spPr/>
        <p:txBody>
          <a:bodyPr/>
          <a:lstStyle/>
          <a:p>
            <a:pPr marL="0" indent="0">
              <a:buNone/>
            </a:pPr>
            <a:r>
              <a:rPr lang="en-MY" dirty="0"/>
              <a:t>A competitive analysis is a strategy where you identify major competitors and research their products, sales, and marketing strategies. By doing this, you can create solid business strategies that improve upon your competitor's</a:t>
            </a:r>
          </a:p>
        </p:txBody>
      </p:sp>
    </p:spTree>
    <p:extLst>
      <p:ext uri="{BB962C8B-B14F-4D97-AF65-F5344CB8AC3E}">
        <p14:creationId xmlns:p14="http://schemas.microsoft.com/office/powerpoint/2010/main" val="3148995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3454686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FFD1D-E68D-4E79-AA33-1C4219CA04C2}"/>
              </a:ext>
            </a:extLst>
          </p:cNvPr>
          <p:cNvSpPr>
            <a:spLocks noGrp="1"/>
          </p:cNvSpPr>
          <p:nvPr>
            <p:ph type="title"/>
          </p:nvPr>
        </p:nvSpPr>
        <p:spPr/>
        <p:txBody>
          <a:bodyPr/>
          <a:lstStyle/>
          <a:p>
            <a:r>
              <a:rPr lang="en-MY" dirty="0"/>
              <a:t>Types of National Culture</a:t>
            </a:r>
          </a:p>
        </p:txBody>
      </p:sp>
      <p:sp>
        <p:nvSpPr>
          <p:cNvPr id="3" name="Content Placeholder 2">
            <a:extLst>
              <a:ext uri="{FF2B5EF4-FFF2-40B4-BE49-F238E27FC236}">
                <a16:creationId xmlns:a16="http://schemas.microsoft.com/office/drawing/2014/main" id="{10B86103-BE20-4D49-9A6D-C354A51A5843}"/>
              </a:ext>
            </a:extLst>
          </p:cNvPr>
          <p:cNvSpPr>
            <a:spLocks noGrp="1"/>
          </p:cNvSpPr>
          <p:nvPr>
            <p:ph idx="1"/>
          </p:nvPr>
        </p:nvSpPr>
        <p:spPr/>
        <p:txBody>
          <a:bodyPr/>
          <a:lstStyle/>
          <a:p>
            <a:pPr marL="0" indent="0">
              <a:buNone/>
            </a:pPr>
            <a:r>
              <a:rPr lang="en-MY" dirty="0"/>
              <a:t>The values that distinguished countries (rather than individuals) from each other grouped themselves statistically into four clusters. They dealt with four anthropological problem areas that different national societies handle differently: ways of coping with inequality, ways of coping with uncertainty, the relationship of the individual with her or his primary group, and the emotional implications of having been born as a girl or as a boy. </a:t>
            </a:r>
          </a:p>
        </p:txBody>
      </p:sp>
    </p:spTree>
    <p:extLst>
      <p:ext uri="{BB962C8B-B14F-4D97-AF65-F5344CB8AC3E}">
        <p14:creationId xmlns:p14="http://schemas.microsoft.com/office/powerpoint/2010/main" val="2625810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539A4-16C3-4E31-AC6F-7EA7E343BBF0}"/>
              </a:ext>
            </a:extLst>
          </p:cNvPr>
          <p:cNvSpPr>
            <a:spLocks noGrp="1"/>
          </p:cNvSpPr>
          <p:nvPr>
            <p:ph type="title"/>
          </p:nvPr>
        </p:nvSpPr>
        <p:spPr/>
        <p:txBody>
          <a:bodyPr/>
          <a:lstStyle/>
          <a:p>
            <a:r>
              <a:rPr lang="en-MY" dirty="0"/>
              <a:t>Geert Hofstede dimensions of National culture</a:t>
            </a:r>
          </a:p>
        </p:txBody>
      </p:sp>
      <p:sp>
        <p:nvSpPr>
          <p:cNvPr id="3" name="Content Placeholder 2">
            <a:extLst>
              <a:ext uri="{FF2B5EF4-FFF2-40B4-BE49-F238E27FC236}">
                <a16:creationId xmlns:a16="http://schemas.microsoft.com/office/drawing/2014/main" id="{FC8620EA-0C91-4B5A-ACF2-F69A8481E252}"/>
              </a:ext>
            </a:extLst>
          </p:cNvPr>
          <p:cNvSpPr>
            <a:spLocks noGrp="1"/>
          </p:cNvSpPr>
          <p:nvPr>
            <p:ph idx="1"/>
          </p:nvPr>
        </p:nvSpPr>
        <p:spPr>
          <a:xfrm>
            <a:off x="914400" y="1700807"/>
            <a:ext cx="7113984" cy="3600401"/>
          </a:xfrm>
        </p:spPr>
        <p:txBody>
          <a:bodyPr/>
          <a:lstStyle/>
          <a:p>
            <a:endParaRPr lang="en-MY" sz="2800" dirty="0"/>
          </a:p>
          <a:p>
            <a:r>
              <a:rPr lang="en-MY" sz="2800" dirty="0"/>
              <a:t>Power Distance</a:t>
            </a:r>
          </a:p>
          <a:p>
            <a:r>
              <a:rPr lang="en-MY" sz="2800" dirty="0"/>
              <a:t>Uncertainty Avoidance</a:t>
            </a:r>
          </a:p>
          <a:p>
            <a:r>
              <a:rPr lang="en-MY" sz="2800" dirty="0"/>
              <a:t>Individualism versus Collectivism</a:t>
            </a:r>
          </a:p>
          <a:p>
            <a:r>
              <a:rPr lang="en-MY" sz="2800" dirty="0"/>
              <a:t>Masculinity versus Femininity</a:t>
            </a:r>
          </a:p>
          <a:p>
            <a:r>
              <a:rPr lang="en-MY" sz="2800" dirty="0"/>
              <a:t> Long-term orientation versus Short-term orientation.</a:t>
            </a:r>
            <a:endParaRPr lang="en-MY" dirty="0"/>
          </a:p>
        </p:txBody>
      </p:sp>
    </p:spTree>
    <p:extLst>
      <p:ext uri="{BB962C8B-B14F-4D97-AF65-F5344CB8AC3E}">
        <p14:creationId xmlns:p14="http://schemas.microsoft.com/office/powerpoint/2010/main" val="887566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81ED-270E-4CE7-BCB6-AAC04E49285E}"/>
              </a:ext>
            </a:extLst>
          </p:cNvPr>
          <p:cNvSpPr>
            <a:spLocks noGrp="1"/>
          </p:cNvSpPr>
          <p:nvPr>
            <p:ph type="title"/>
          </p:nvPr>
        </p:nvSpPr>
        <p:spPr/>
        <p:txBody>
          <a:bodyPr/>
          <a:lstStyle/>
          <a:p>
            <a:r>
              <a:rPr lang="en-MY" dirty="0"/>
              <a:t>Difference Merger and Takeover</a:t>
            </a:r>
          </a:p>
        </p:txBody>
      </p:sp>
      <p:pic>
        <p:nvPicPr>
          <p:cNvPr id="5" name="Picture 4">
            <a:extLst>
              <a:ext uri="{FF2B5EF4-FFF2-40B4-BE49-F238E27FC236}">
                <a16:creationId xmlns:a16="http://schemas.microsoft.com/office/drawing/2014/main" id="{63A559CB-8505-483B-9FFB-28976AB3EB9B}"/>
              </a:ext>
            </a:extLst>
          </p:cNvPr>
          <p:cNvPicPr>
            <a:picLocks noChangeAspect="1"/>
          </p:cNvPicPr>
          <p:nvPr/>
        </p:nvPicPr>
        <p:blipFill>
          <a:blip r:embed="rId2"/>
          <a:stretch>
            <a:fillRect/>
          </a:stretch>
        </p:blipFill>
        <p:spPr>
          <a:xfrm>
            <a:off x="1750615" y="1916832"/>
            <a:ext cx="5642769" cy="3982368"/>
          </a:xfrm>
          <a:prstGeom prst="rect">
            <a:avLst/>
          </a:prstGeom>
        </p:spPr>
      </p:pic>
    </p:spTree>
    <p:extLst>
      <p:ext uri="{BB962C8B-B14F-4D97-AF65-F5344CB8AC3E}">
        <p14:creationId xmlns:p14="http://schemas.microsoft.com/office/powerpoint/2010/main" val="460426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875</TotalTime>
  <Words>2761</Words>
  <Application>Microsoft Office PowerPoint</Application>
  <PresentationFormat>On-screen Show (4:3)</PresentationFormat>
  <Paragraphs>129</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Times New Roman</vt:lpstr>
      <vt:lpstr>Wingdings</vt:lpstr>
      <vt:lpstr>Office Theme</vt:lpstr>
      <vt:lpstr>STRATEGIC HUMAN RESOURCE MANAGEMENT V</vt:lpstr>
      <vt:lpstr>Competitive Analysis</vt:lpstr>
      <vt:lpstr>Five Forces Model (Porter)</vt:lpstr>
      <vt:lpstr>Five Force Model</vt:lpstr>
      <vt:lpstr>The Threat of Entry</vt:lpstr>
      <vt:lpstr>Supplier power</vt:lpstr>
      <vt:lpstr>Buyer Power</vt:lpstr>
      <vt:lpstr>Threat of substitutes</vt:lpstr>
      <vt:lpstr>Competitive rivalry</vt:lpstr>
      <vt:lpstr>Example of Five Forces</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Diversity Cultures</vt:lpstr>
      <vt:lpstr>Family</vt:lpstr>
      <vt:lpstr>Eiffel Tower</vt:lpstr>
      <vt:lpstr>Incubator</vt:lpstr>
      <vt:lpstr>Guided Missile</vt:lpstr>
      <vt:lpstr>Types of National Culture</vt:lpstr>
      <vt:lpstr>Hofstede’s Cultural Dimensions</vt:lpstr>
      <vt:lpstr>Geert Hofstede dimensions of National culture</vt:lpstr>
      <vt:lpstr>Individualism vs. Collectivism</vt:lpstr>
      <vt:lpstr>Masculinity vs. Femininity</vt:lpstr>
      <vt:lpstr>Uncertainty Avoidance</vt:lpstr>
      <vt:lpstr>Power distance</vt:lpstr>
      <vt:lpstr>Time Perspective</vt:lpstr>
      <vt:lpstr>Indulgence/Restraint</vt:lpstr>
      <vt:lpstr>High vs Low Context Culture</vt:lpstr>
      <vt:lpstr>High context Culture</vt:lpstr>
      <vt:lpstr>Low context Culture</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Merging Cultures</vt:lpstr>
      <vt:lpstr>Merger, Acquistion and Takeover</vt:lpstr>
      <vt:lpstr>Difference Merger and Acquisition</vt:lpstr>
      <vt:lpstr>Difference Merger and Takeover</vt:lpstr>
      <vt:lpstr>Motives of Mergers and Acquisition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39</cp:revision>
  <cp:lastPrinted>1601-01-01T00:00:00Z</cp:lastPrinted>
  <dcterms:created xsi:type="dcterms:W3CDTF">2020-07-09T15:12:46Z</dcterms:created>
  <dcterms:modified xsi:type="dcterms:W3CDTF">2020-11-25T12:32:55Z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