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1"/>
  </p:notesMasterIdLst>
  <p:handoutMasterIdLst>
    <p:handoutMasterId r:id="rId42"/>
  </p:handoutMasterIdLst>
  <p:sldIdLst>
    <p:sldId id="256" r:id="rId2"/>
    <p:sldId id="335" r:id="rId3"/>
    <p:sldId id="277" r:id="rId4"/>
    <p:sldId id="266" r:id="rId5"/>
    <p:sldId id="267" r:id="rId6"/>
    <p:sldId id="265" r:id="rId7"/>
    <p:sldId id="348" r:id="rId8"/>
    <p:sldId id="349" r:id="rId9"/>
    <p:sldId id="258" r:id="rId10"/>
    <p:sldId id="261" r:id="rId11"/>
    <p:sldId id="268" r:id="rId12"/>
    <p:sldId id="262" r:id="rId13"/>
    <p:sldId id="278" r:id="rId14"/>
    <p:sldId id="280" r:id="rId15"/>
    <p:sldId id="279" r:id="rId16"/>
    <p:sldId id="263" r:id="rId17"/>
    <p:sldId id="264" r:id="rId18"/>
    <p:sldId id="281" r:id="rId19"/>
    <p:sldId id="260" r:id="rId20"/>
    <p:sldId id="354" r:id="rId21"/>
    <p:sldId id="259" r:id="rId22"/>
    <p:sldId id="350" r:id="rId23"/>
    <p:sldId id="355" r:id="rId24"/>
    <p:sldId id="351" r:id="rId25"/>
    <p:sldId id="352" r:id="rId26"/>
    <p:sldId id="357" r:id="rId27"/>
    <p:sldId id="353" r:id="rId28"/>
    <p:sldId id="358" r:id="rId29"/>
    <p:sldId id="359" r:id="rId30"/>
    <p:sldId id="360" r:id="rId31"/>
    <p:sldId id="361" r:id="rId32"/>
    <p:sldId id="362" r:id="rId33"/>
    <p:sldId id="363" r:id="rId34"/>
    <p:sldId id="356" r:id="rId35"/>
    <p:sldId id="364" r:id="rId36"/>
    <p:sldId id="365" r:id="rId37"/>
    <p:sldId id="366" r:id="rId38"/>
    <p:sldId id="367" r:id="rId39"/>
    <p:sldId id="275" r:id="rId4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STRATEGIC HUMAN RESOURCE MANAGEMENT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962A89-269B-4FA4-A833-6F1179F794A4}"/>
              </a:ext>
            </a:extLst>
          </p:cNvPr>
          <p:cNvSpPr>
            <a:spLocks noGrp="1"/>
          </p:cNvSpPr>
          <p:nvPr>
            <p:ph idx="1"/>
          </p:nvPr>
        </p:nvSpPr>
        <p:spPr/>
        <p:txBody>
          <a:bodyPr/>
          <a:lstStyle/>
          <a:p>
            <a:pPr marL="0" indent="0">
              <a:buNone/>
            </a:pPr>
            <a:endParaRPr lang="en-MY" dirty="0"/>
          </a:p>
          <a:p>
            <a:pPr marL="0" indent="0">
              <a:buNone/>
            </a:pPr>
            <a:endParaRPr lang="en-MY" dirty="0"/>
          </a:p>
          <a:p>
            <a:pPr marL="0" indent="0">
              <a:buNone/>
            </a:pPr>
            <a:endParaRPr lang="en-MY" dirty="0"/>
          </a:p>
          <a:p>
            <a:pPr marL="0" indent="0" algn="ctr">
              <a:buNone/>
            </a:pPr>
            <a:r>
              <a:rPr lang="en-MY" sz="4400" b="1" dirty="0"/>
              <a:t>STRATEGIC MANAGEMENT</a:t>
            </a:r>
          </a:p>
        </p:txBody>
      </p:sp>
    </p:spTree>
    <p:extLst>
      <p:ext uri="{BB962C8B-B14F-4D97-AF65-F5344CB8AC3E}">
        <p14:creationId xmlns:p14="http://schemas.microsoft.com/office/powerpoint/2010/main" val="3827916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556791"/>
            <a:ext cx="7978080" cy="5023395"/>
          </a:xfrm>
        </p:spPr>
        <p:txBody>
          <a:bodyPr/>
          <a:lstStyle/>
          <a:p>
            <a:pPr marL="496570" marR="639445" indent="0">
              <a:spcBef>
                <a:spcPts val="900"/>
              </a:spcBef>
              <a:spcAft>
                <a:spcPts val="0"/>
              </a:spcAft>
              <a:buNone/>
            </a:pPr>
            <a:r>
              <a:rPr lang="en-MY" sz="1800" dirty="0"/>
              <a:t>Strategy is a term that comes from the Greek word strategos meaning “Army Leader”.</a:t>
            </a:r>
          </a:p>
          <a:p>
            <a:pPr marL="496570" marR="639445" indent="0">
              <a:spcBef>
                <a:spcPts val="900"/>
              </a:spcBef>
              <a:spcAft>
                <a:spcPts val="0"/>
              </a:spcAft>
              <a:buNone/>
            </a:pPr>
            <a:endParaRPr lang="en-MY" sz="1800" dirty="0"/>
          </a:p>
          <a:p>
            <a:pPr marL="782320" marR="639445" indent="-285750">
              <a:spcBef>
                <a:spcPts val="900"/>
              </a:spcBef>
              <a:spcAft>
                <a:spcPts val="0"/>
              </a:spcAft>
            </a:pPr>
            <a:r>
              <a:rPr lang="en-MY" sz="1800" dirty="0"/>
              <a:t>Strategy is a plan, a "how," a means of getting from here to there.</a:t>
            </a:r>
          </a:p>
          <a:p>
            <a:pPr marL="782320" marR="639445" indent="-285750">
              <a:spcBef>
                <a:spcPts val="900"/>
              </a:spcBef>
              <a:spcAft>
                <a:spcPts val="0"/>
              </a:spcAft>
            </a:pPr>
            <a:r>
              <a:rPr lang="en-MY" sz="1800" dirty="0"/>
              <a:t>Strategy is a pattern in actions over time; for example, a company that regularly markets very expensive products is using a "high end" strategy.</a:t>
            </a:r>
          </a:p>
          <a:p>
            <a:pPr marL="782320" marR="639445" indent="-285750">
              <a:spcBef>
                <a:spcPts val="900"/>
              </a:spcBef>
              <a:spcAft>
                <a:spcPts val="0"/>
              </a:spcAft>
            </a:pPr>
            <a:r>
              <a:rPr lang="en-MY" sz="1800" dirty="0"/>
              <a:t>Strategy is position; that is, it reflects decisions to offer particular products or services in particular markets.</a:t>
            </a:r>
          </a:p>
          <a:p>
            <a:pPr marL="782320" marR="639445" indent="-285750">
              <a:spcBef>
                <a:spcPts val="900"/>
              </a:spcBef>
              <a:spcAft>
                <a:spcPts val="0"/>
              </a:spcAft>
            </a:pPr>
            <a:r>
              <a:rPr lang="en-MY" sz="1800" dirty="0"/>
              <a:t>Strategy is perspective, that is, vision and direction</a:t>
            </a:r>
          </a:p>
          <a:p>
            <a:pPr marL="782320" marR="639445" indent="-285750">
              <a:spcBef>
                <a:spcPts val="900"/>
              </a:spcBef>
              <a:spcAft>
                <a:spcPts val="0"/>
              </a:spcAft>
            </a:pPr>
            <a:endParaRPr lang="en-MY" sz="1800" dirty="0"/>
          </a:p>
          <a:p>
            <a:pPr marL="782320" marR="639445" indent="-285750">
              <a:spcBef>
                <a:spcPts val="900"/>
              </a:spcBef>
              <a:spcAft>
                <a:spcPts val="0"/>
              </a:spcAft>
            </a:pPr>
            <a:endParaRPr lang="en-MY" sz="1800" dirty="0"/>
          </a:p>
        </p:txBody>
      </p:sp>
      <p:sp>
        <p:nvSpPr>
          <p:cNvPr id="4" name="TextBox 3">
            <a:extLst>
              <a:ext uri="{FF2B5EF4-FFF2-40B4-BE49-F238E27FC236}">
                <a16:creationId xmlns:a16="http://schemas.microsoft.com/office/drawing/2014/main" id="{1818157E-24B5-4C2C-9DA4-023A0A3D089A}"/>
              </a:ext>
            </a:extLst>
          </p:cNvPr>
          <p:cNvSpPr txBox="1"/>
          <p:nvPr/>
        </p:nvSpPr>
        <p:spPr>
          <a:xfrm>
            <a:off x="1403648" y="5661248"/>
            <a:ext cx="6192688" cy="369332"/>
          </a:xfrm>
          <a:prstGeom prst="rect">
            <a:avLst/>
          </a:prstGeom>
          <a:noFill/>
        </p:spPr>
        <p:txBody>
          <a:bodyPr wrap="square" rtlCol="0">
            <a:spAutoFit/>
          </a:bodyPr>
          <a:lstStyle/>
          <a:p>
            <a:r>
              <a:rPr lang="en-MY" sz="1800" i="1" dirty="0"/>
              <a:t>Henry Mintzberg, The Rise and Fall of Strategic Planning</a:t>
            </a:r>
            <a:endParaRPr lang="en-MY" i="1" dirty="0"/>
          </a:p>
        </p:txBody>
      </p:sp>
    </p:spTree>
    <p:extLst>
      <p:ext uri="{BB962C8B-B14F-4D97-AF65-F5344CB8AC3E}">
        <p14:creationId xmlns:p14="http://schemas.microsoft.com/office/powerpoint/2010/main" val="783118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AE2F-C781-4C33-A7B5-9584B9E95656}"/>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1C66776-EE4F-4193-A97A-29B34E42CC6E}"/>
              </a:ext>
            </a:extLst>
          </p:cNvPr>
          <p:cNvSpPr>
            <a:spLocks noGrp="1"/>
          </p:cNvSpPr>
          <p:nvPr>
            <p:ph idx="1"/>
          </p:nvPr>
        </p:nvSpPr>
        <p:spPr/>
        <p:txBody>
          <a:bodyPr/>
          <a:lstStyle/>
          <a:p>
            <a:pPr marL="0" indent="0">
              <a:buNone/>
            </a:pPr>
            <a:r>
              <a:rPr lang="en-MY" sz="2000" dirty="0"/>
              <a:t>Strategy is a plan, pattern, position, perspective</a:t>
            </a:r>
          </a:p>
          <a:p>
            <a:endParaRPr lang="en-MY" sz="2000" dirty="0"/>
          </a:p>
          <a:p>
            <a:pPr marL="496570" marR="639445" indent="0">
              <a:spcBef>
                <a:spcPts val="900"/>
              </a:spcBef>
              <a:spcAft>
                <a:spcPts val="0"/>
              </a:spcAft>
              <a:buNone/>
            </a:pPr>
            <a:r>
              <a:rPr lang="en-MY" sz="2000" dirty="0"/>
              <a:t>It basically answers – </a:t>
            </a:r>
          </a:p>
          <a:p>
            <a:pPr marL="953770" marR="639445" indent="-457200">
              <a:spcBef>
                <a:spcPts val="900"/>
              </a:spcBef>
              <a:spcAft>
                <a:spcPts val="0"/>
              </a:spcAft>
            </a:pPr>
            <a:r>
              <a:rPr lang="en-MY" sz="2000" dirty="0"/>
              <a:t>Where we are now?</a:t>
            </a:r>
          </a:p>
          <a:p>
            <a:pPr marL="953770" marR="639445" indent="-457200">
              <a:spcBef>
                <a:spcPts val="900"/>
              </a:spcBef>
              <a:spcAft>
                <a:spcPts val="0"/>
              </a:spcAft>
            </a:pPr>
            <a:r>
              <a:rPr lang="en-MY" sz="2000" dirty="0"/>
              <a:t>Where do we want to be?</a:t>
            </a:r>
          </a:p>
          <a:p>
            <a:pPr marL="953770" marR="639445" indent="-457200">
              <a:spcBef>
                <a:spcPts val="900"/>
              </a:spcBef>
              <a:spcAft>
                <a:spcPts val="0"/>
              </a:spcAft>
            </a:pPr>
            <a:r>
              <a:rPr lang="en-MY" sz="2000" dirty="0"/>
              <a:t>How will we get there?</a:t>
            </a:r>
          </a:p>
          <a:p>
            <a:pPr marL="0" indent="0">
              <a:buNone/>
            </a:pPr>
            <a:endParaRPr lang="en-MY" sz="2000" dirty="0"/>
          </a:p>
          <a:p>
            <a:pPr marL="0" indent="0">
              <a:buNone/>
            </a:pPr>
            <a:r>
              <a:rPr lang="en-MY" sz="2000" dirty="0"/>
              <a:t>Strategy is about competitive position, about differentiating yourself in the eyes of the customer, about adding value through a mix of activities different from those used by competitors</a:t>
            </a:r>
          </a:p>
          <a:p>
            <a:endParaRPr lang="en-MY" dirty="0"/>
          </a:p>
        </p:txBody>
      </p:sp>
      <p:sp>
        <p:nvSpPr>
          <p:cNvPr id="6" name="TextBox 5">
            <a:extLst>
              <a:ext uri="{FF2B5EF4-FFF2-40B4-BE49-F238E27FC236}">
                <a16:creationId xmlns:a16="http://schemas.microsoft.com/office/drawing/2014/main" id="{55A09BBB-ED8E-4021-91AB-C5FB3B511F7A}"/>
              </a:ext>
            </a:extLst>
          </p:cNvPr>
          <p:cNvSpPr txBox="1"/>
          <p:nvPr/>
        </p:nvSpPr>
        <p:spPr>
          <a:xfrm>
            <a:off x="4067944" y="5445224"/>
            <a:ext cx="6192688" cy="369332"/>
          </a:xfrm>
          <a:prstGeom prst="rect">
            <a:avLst/>
          </a:prstGeom>
          <a:noFill/>
        </p:spPr>
        <p:txBody>
          <a:bodyPr wrap="square" rtlCol="0">
            <a:spAutoFit/>
          </a:bodyPr>
          <a:lstStyle/>
          <a:p>
            <a:r>
              <a:rPr lang="en-MY" sz="1800" i="1" dirty="0"/>
              <a:t>Michael Porter, Competitive Advantage</a:t>
            </a:r>
            <a:endParaRPr lang="en-MY" i="1" dirty="0"/>
          </a:p>
        </p:txBody>
      </p:sp>
    </p:spTree>
    <p:extLst>
      <p:ext uri="{BB962C8B-B14F-4D97-AF65-F5344CB8AC3E}">
        <p14:creationId xmlns:p14="http://schemas.microsoft.com/office/powerpoint/2010/main" val="2675689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52841-1840-4CFB-9898-0E35F799227A}"/>
              </a:ext>
            </a:extLst>
          </p:cNvPr>
          <p:cNvSpPr>
            <a:spLocks noGrp="1"/>
          </p:cNvSpPr>
          <p:nvPr>
            <p:ph type="title"/>
          </p:nvPr>
        </p:nvSpPr>
        <p:spPr/>
        <p:txBody>
          <a:bodyPr/>
          <a:lstStyle/>
          <a:p>
            <a:r>
              <a:rPr lang="en-MY" dirty="0"/>
              <a:t>Strategy</a:t>
            </a:r>
          </a:p>
        </p:txBody>
      </p:sp>
      <p:pic>
        <p:nvPicPr>
          <p:cNvPr id="5" name="Content Placeholder 4">
            <a:extLst>
              <a:ext uri="{FF2B5EF4-FFF2-40B4-BE49-F238E27FC236}">
                <a16:creationId xmlns:a16="http://schemas.microsoft.com/office/drawing/2014/main" id="{3B92652A-BB05-466E-BE2D-53B5B872E3DB}"/>
              </a:ext>
            </a:extLst>
          </p:cNvPr>
          <p:cNvPicPr>
            <a:picLocks noGrp="1" noChangeAspect="1"/>
          </p:cNvPicPr>
          <p:nvPr>
            <p:ph idx="1"/>
          </p:nvPr>
        </p:nvPicPr>
        <p:blipFill>
          <a:blip r:embed="rId2"/>
          <a:stretch>
            <a:fillRect/>
          </a:stretch>
        </p:blipFill>
        <p:spPr>
          <a:xfrm>
            <a:off x="1619672" y="1916831"/>
            <a:ext cx="5976664" cy="3581059"/>
          </a:xfrm>
        </p:spPr>
      </p:pic>
    </p:spTree>
    <p:extLst>
      <p:ext uri="{BB962C8B-B14F-4D97-AF65-F5344CB8AC3E}">
        <p14:creationId xmlns:p14="http://schemas.microsoft.com/office/powerpoint/2010/main" val="40125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B29E-9D63-4213-AE89-FB13D50DAFC1}"/>
              </a:ext>
            </a:extLst>
          </p:cNvPr>
          <p:cNvSpPr>
            <a:spLocks noGrp="1"/>
          </p:cNvSpPr>
          <p:nvPr>
            <p:ph type="title"/>
          </p:nvPr>
        </p:nvSpPr>
        <p:spPr/>
        <p:txBody>
          <a:bodyPr/>
          <a:lstStyle/>
          <a:p>
            <a:r>
              <a:rPr lang="en-MY" dirty="0"/>
              <a:t>Tactics</a:t>
            </a:r>
          </a:p>
        </p:txBody>
      </p:sp>
      <p:sp>
        <p:nvSpPr>
          <p:cNvPr id="3" name="Content Placeholder 2">
            <a:extLst>
              <a:ext uri="{FF2B5EF4-FFF2-40B4-BE49-F238E27FC236}">
                <a16:creationId xmlns:a16="http://schemas.microsoft.com/office/drawing/2014/main" id="{A8D4E547-ED6A-4364-9044-7F1A13B2E564}"/>
              </a:ext>
            </a:extLst>
          </p:cNvPr>
          <p:cNvSpPr>
            <a:spLocks noGrp="1"/>
          </p:cNvSpPr>
          <p:nvPr>
            <p:ph idx="1"/>
          </p:nvPr>
        </p:nvSpPr>
        <p:spPr/>
        <p:txBody>
          <a:bodyPr/>
          <a:lstStyle/>
          <a:p>
            <a:r>
              <a:rPr lang="en-MY" sz="2400" dirty="0"/>
              <a:t>A tactic is a conceptual action or short series of actions with the aim of achieving of a short-term goal.</a:t>
            </a:r>
          </a:p>
          <a:p>
            <a:pPr marL="0" indent="0">
              <a:buNone/>
            </a:pPr>
            <a:endParaRPr lang="en-MY" sz="2400" dirty="0"/>
          </a:p>
          <a:p>
            <a:pPr marL="0" indent="0">
              <a:buNone/>
            </a:pPr>
            <a:r>
              <a:rPr lang="en-MY" sz="2400" dirty="0"/>
              <a:t>Difference between Tactics and Strategy</a:t>
            </a:r>
          </a:p>
          <a:p>
            <a:r>
              <a:rPr lang="en-MY" sz="2400" dirty="0"/>
              <a:t>A strategy is a set of guidelines used to achieve an overall objective, whereas tactics are the specific actions aimed at adhering to those guidelines</a:t>
            </a:r>
          </a:p>
          <a:p>
            <a:endParaRPr lang="en-MY" sz="2400" dirty="0"/>
          </a:p>
          <a:p>
            <a:r>
              <a:rPr lang="en-MY" sz="2400" dirty="0"/>
              <a:t> Tactics are the actual means used to gain an objective, while strategy is the overall plan</a:t>
            </a:r>
          </a:p>
          <a:p>
            <a:endParaRPr lang="en-MY" sz="2400" dirty="0"/>
          </a:p>
        </p:txBody>
      </p:sp>
    </p:spTree>
    <p:extLst>
      <p:ext uri="{BB962C8B-B14F-4D97-AF65-F5344CB8AC3E}">
        <p14:creationId xmlns:p14="http://schemas.microsoft.com/office/powerpoint/2010/main" val="1899358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C817E-0269-476B-AB23-2BA1C883B7B3}"/>
              </a:ext>
            </a:extLst>
          </p:cNvPr>
          <p:cNvSpPr>
            <a:spLocks noGrp="1"/>
          </p:cNvSpPr>
          <p:nvPr>
            <p:ph type="title"/>
          </p:nvPr>
        </p:nvSpPr>
        <p:spPr/>
        <p:txBody>
          <a:bodyPr/>
          <a:lstStyle/>
          <a:p>
            <a:r>
              <a:rPr lang="en-MY" dirty="0"/>
              <a:t>Strategy in Business</a:t>
            </a:r>
          </a:p>
        </p:txBody>
      </p:sp>
      <p:sp>
        <p:nvSpPr>
          <p:cNvPr id="3" name="Content Placeholder 2">
            <a:extLst>
              <a:ext uri="{FF2B5EF4-FFF2-40B4-BE49-F238E27FC236}">
                <a16:creationId xmlns:a16="http://schemas.microsoft.com/office/drawing/2014/main" id="{1ED69DA0-CD55-4F7B-8F74-A7AB26B20EDE}"/>
              </a:ext>
            </a:extLst>
          </p:cNvPr>
          <p:cNvSpPr>
            <a:spLocks noGrp="1"/>
          </p:cNvSpPr>
          <p:nvPr>
            <p:ph idx="1"/>
          </p:nvPr>
        </p:nvSpPr>
        <p:spPr>
          <a:xfrm>
            <a:off x="914400" y="1656471"/>
            <a:ext cx="7772400" cy="4530725"/>
          </a:xfrm>
        </p:spPr>
        <p:txBody>
          <a:bodyPr/>
          <a:lstStyle/>
          <a:p>
            <a:pPr marL="0" indent="0">
              <a:buNone/>
            </a:pPr>
            <a:r>
              <a:rPr lang="en-MY" dirty="0"/>
              <a:t>Strategy is about positioning an organization to have a competitive advantage by making choices about:</a:t>
            </a:r>
          </a:p>
          <a:p>
            <a:pPr marL="0" indent="0">
              <a:buNone/>
            </a:pPr>
            <a:endParaRPr lang="en-MY" dirty="0"/>
          </a:p>
          <a:p>
            <a:pPr marL="514350" indent="-514350">
              <a:buFont typeface="+mj-lt"/>
              <a:buAutoNum type="arabicPeriod"/>
            </a:pPr>
            <a:r>
              <a:rPr lang="en-MY" dirty="0"/>
              <a:t> which countries/industries to participate in;</a:t>
            </a:r>
          </a:p>
          <a:p>
            <a:pPr marL="514350" indent="-514350">
              <a:buFont typeface="+mj-lt"/>
              <a:buAutoNum type="arabicPeriod"/>
            </a:pPr>
            <a:endParaRPr lang="en-MY" dirty="0"/>
          </a:p>
          <a:p>
            <a:pPr marL="514350" indent="-514350">
              <a:buFont typeface="+mj-lt"/>
              <a:buAutoNum type="arabicPeriod"/>
            </a:pPr>
            <a:r>
              <a:rPr lang="en-MY" dirty="0"/>
              <a:t>what products/services to offer; </a:t>
            </a:r>
          </a:p>
          <a:p>
            <a:pPr marL="514350" indent="-514350">
              <a:buFont typeface="+mj-lt"/>
              <a:buAutoNum type="arabicPeriod"/>
            </a:pPr>
            <a:endParaRPr lang="en-MY" dirty="0"/>
          </a:p>
          <a:p>
            <a:pPr marL="514350" indent="-514350">
              <a:buFont typeface="+mj-lt"/>
              <a:buAutoNum type="arabicPeriod"/>
            </a:pPr>
            <a:r>
              <a:rPr lang="en-MY" dirty="0"/>
              <a:t>how to allocate corporate resources.</a:t>
            </a:r>
          </a:p>
        </p:txBody>
      </p:sp>
    </p:spTree>
    <p:extLst>
      <p:ext uri="{BB962C8B-B14F-4D97-AF65-F5344CB8AC3E}">
        <p14:creationId xmlns:p14="http://schemas.microsoft.com/office/powerpoint/2010/main" val="3442114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C7466-C09C-4353-9DC4-CE6EF5367690}"/>
              </a:ext>
            </a:extLst>
          </p:cNvPr>
          <p:cNvSpPr>
            <a:spLocks noGrp="1"/>
          </p:cNvSpPr>
          <p:nvPr>
            <p:ph type="title"/>
          </p:nvPr>
        </p:nvSpPr>
        <p:spPr/>
        <p:txBody>
          <a:bodyPr/>
          <a:lstStyle/>
          <a:p>
            <a:r>
              <a:rPr lang="en-MY" dirty="0"/>
              <a:t>Strategic Planning</a:t>
            </a:r>
          </a:p>
        </p:txBody>
      </p:sp>
      <p:sp>
        <p:nvSpPr>
          <p:cNvPr id="3" name="Content Placeholder 2">
            <a:extLst>
              <a:ext uri="{FF2B5EF4-FFF2-40B4-BE49-F238E27FC236}">
                <a16:creationId xmlns:a16="http://schemas.microsoft.com/office/drawing/2014/main" id="{6234141C-394C-4199-B5B5-8D13CF060CC5}"/>
              </a:ext>
            </a:extLst>
          </p:cNvPr>
          <p:cNvSpPr>
            <a:spLocks noGrp="1"/>
          </p:cNvSpPr>
          <p:nvPr>
            <p:ph idx="1"/>
          </p:nvPr>
        </p:nvSpPr>
        <p:spPr>
          <a:xfrm>
            <a:off x="914400" y="1600200"/>
            <a:ext cx="8050088" cy="4530725"/>
          </a:xfrm>
        </p:spPr>
        <p:txBody>
          <a:bodyPr/>
          <a:lstStyle/>
          <a:p>
            <a:pPr marL="0" indent="0">
              <a:buNone/>
            </a:pPr>
            <a:r>
              <a:rPr lang="en-MY" dirty="0"/>
              <a:t>Strategic planning is a function of strategic management, which is the continuing process of pursuing a favourable competitive fit between the firm and its dynamic environment. </a:t>
            </a:r>
          </a:p>
          <a:p>
            <a:pPr marL="0" indent="0">
              <a:buNone/>
            </a:pPr>
            <a:endParaRPr lang="en-MY" dirty="0"/>
          </a:p>
          <a:p>
            <a:pPr marL="0" indent="0">
              <a:buNone/>
            </a:pPr>
            <a:r>
              <a:rPr lang="en-MY"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p14="http://schemas.microsoft.com/office/powerpoint/2010/main" val="2116413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a16="http://schemas.microsoft.com/office/drawing/2014/main"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p14="http://schemas.microsoft.com/office/powerpoint/2010/main" val="3208278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A04FC-1385-4CE8-BCD4-2CD4A35B6D13}"/>
              </a:ext>
            </a:extLst>
          </p:cNvPr>
          <p:cNvSpPr>
            <a:spLocks noGrp="1"/>
          </p:cNvSpPr>
          <p:nvPr>
            <p:ph type="title"/>
          </p:nvPr>
        </p:nvSpPr>
        <p:spPr/>
        <p:txBody>
          <a:bodyPr/>
          <a:lstStyle/>
          <a:p>
            <a:r>
              <a:rPr lang="en-MY" dirty="0"/>
              <a:t>Vision Statement</a:t>
            </a:r>
          </a:p>
        </p:txBody>
      </p:sp>
      <p:sp>
        <p:nvSpPr>
          <p:cNvPr id="3" name="Content Placeholder 2">
            <a:extLst>
              <a:ext uri="{FF2B5EF4-FFF2-40B4-BE49-F238E27FC236}">
                <a16:creationId xmlns:a16="http://schemas.microsoft.com/office/drawing/2014/main" id="{EDAA9638-DD1B-4CF1-A0A6-8E12D5AEB8B0}"/>
              </a:ext>
            </a:extLst>
          </p:cNvPr>
          <p:cNvSpPr>
            <a:spLocks noGrp="1"/>
          </p:cNvSpPr>
          <p:nvPr>
            <p:ph idx="1"/>
          </p:nvPr>
        </p:nvSpPr>
        <p:spPr>
          <a:xfrm>
            <a:off x="914400" y="1600200"/>
            <a:ext cx="8229600" cy="4530725"/>
          </a:xfrm>
        </p:spPr>
        <p:txBody>
          <a:bodyPr/>
          <a:lstStyle/>
          <a:p>
            <a:pPr marL="0" indent="0">
              <a:buNone/>
            </a:pPr>
            <a:r>
              <a:rPr lang="en-MY" sz="2000" b="0" i="0" dirty="0">
                <a:solidFill>
                  <a:srgbClr val="202122"/>
                </a:solidFill>
                <a:effectLst/>
                <a:latin typeface="Arial" panose="020B0604020202020204" pitchFamily="34" charset="0"/>
              </a:rPr>
              <a:t>A vision statement is a company's road map, indicating what the company wants to become by setting a defined direction for the company's growth</a:t>
            </a:r>
          </a:p>
          <a:p>
            <a:pPr marL="0" indent="0">
              <a:buNone/>
            </a:pPr>
            <a:endParaRPr lang="en-US" sz="2000" dirty="0">
              <a:solidFill>
                <a:srgbClr val="202122"/>
              </a:solidFill>
              <a:latin typeface="Arial" panose="020B0604020202020204" pitchFamily="34" charset="0"/>
            </a:endParaRPr>
          </a:p>
          <a:p>
            <a:pPr marL="0" indent="0">
              <a:buNone/>
            </a:pPr>
            <a:r>
              <a:rPr lang="en-US" sz="2000" dirty="0">
                <a:solidFill>
                  <a:srgbClr val="202122"/>
                </a:solidFill>
                <a:latin typeface="Arial" panose="020B0604020202020204" pitchFamily="34" charset="0"/>
              </a:rPr>
              <a:t>Big picture idea of what you want to achieve</a:t>
            </a:r>
            <a:endParaRPr lang="en-MY" sz="2000" dirty="0">
              <a:solidFill>
                <a:srgbClr val="202122"/>
              </a:solidFill>
              <a:latin typeface="Arial" panose="020B0604020202020204" pitchFamily="34" charset="0"/>
            </a:endParaRPr>
          </a:p>
          <a:p>
            <a:pPr marL="0" indent="0">
              <a:buNone/>
            </a:pPr>
            <a:endParaRPr lang="en-MY" sz="2000" dirty="0">
              <a:solidFill>
                <a:srgbClr val="202122"/>
              </a:solidFill>
              <a:latin typeface="Arial" panose="020B0604020202020204" pitchFamily="34" charset="0"/>
            </a:endParaRPr>
          </a:p>
          <a:p>
            <a:r>
              <a:rPr lang="en-MY" sz="2000" dirty="0"/>
              <a:t>Concise: able to be easily remembered and repeated</a:t>
            </a:r>
          </a:p>
          <a:p>
            <a:r>
              <a:rPr lang="en-MY" sz="2000" dirty="0"/>
              <a:t>Clear: defines a prime goal</a:t>
            </a:r>
          </a:p>
          <a:p>
            <a:r>
              <a:rPr lang="en-MY" sz="2000" dirty="0"/>
              <a:t>Time horizon: defines a time horizon</a:t>
            </a:r>
          </a:p>
          <a:p>
            <a:r>
              <a:rPr lang="en-MY" sz="2000" dirty="0"/>
              <a:t>Future-oriented: describes where the company is going</a:t>
            </a:r>
          </a:p>
          <a:p>
            <a:r>
              <a:rPr lang="en-MY" sz="2000" dirty="0"/>
              <a:t>Stable: offers a long-term perspective</a:t>
            </a:r>
          </a:p>
          <a:p>
            <a:r>
              <a:rPr lang="en-MY" sz="2000" dirty="0"/>
              <a:t>Challenging: not something that can be easily met and discarded</a:t>
            </a:r>
          </a:p>
          <a:p>
            <a:r>
              <a:rPr lang="en-MY" sz="2000" dirty="0"/>
              <a:t>Abstract: encompass all of the organization's interests and direction</a:t>
            </a:r>
          </a:p>
          <a:p>
            <a:r>
              <a:rPr lang="en-MY" sz="2000" dirty="0"/>
              <a:t>Inspiring: motivates employees</a:t>
            </a:r>
          </a:p>
        </p:txBody>
      </p:sp>
    </p:spTree>
    <p:extLst>
      <p:ext uri="{BB962C8B-B14F-4D97-AF65-F5344CB8AC3E}">
        <p14:creationId xmlns:p14="http://schemas.microsoft.com/office/powerpoint/2010/main" val="2122901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1F1EE-0F60-4F7A-BCC8-1477D4DD9D7D}"/>
              </a:ext>
            </a:extLst>
          </p:cNvPr>
          <p:cNvSpPr>
            <a:spLocks noGrp="1"/>
          </p:cNvSpPr>
          <p:nvPr>
            <p:ph type="title"/>
          </p:nvPr>
        </p:nvSpPr>
        <p:spPr/>
        <p:txBody>
          <a:bodyPr/>
          <a:lstStyle/>
          <a:p>
            <a:r>
              <a:rPr lang="en-MY" dirty="0"/>
              <a:t>Examples of Vision Statement</a:t>
            </a:r>
          </a:p>
        </p:txBody>
      </p:sp>
      <p:sp>
        <p:nvSpPr>
          <p:cNvPr id="3" name="Content Placeholder 2">
            <a:extLst>
              <a:ext uri="{FF2B5EF4-FFF2-40B4-BE49-F238E27FC236}">
                <a16:creationId xmlns:a16="http://schemas.microsoft.com/office/drawing/2014/main" id="{BF082678-E104-42B9-B3A9-2830064499E7}"/>
              </a:ext>
            </a:extLst>
          </p:cNvPr>
          <p:cNvSpPr>
            <a:spLocks noGrp="1"/>
          </p:cNvSpPr>
          <p:nvPr>
            <p:ph idx="1"/>
          </p:nvPr>
        </p:nvSpPr>
        <p:spPr/>
        <p:txBody>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p14="http://schemas.microsoft.com/office/powerpoint/2010/main" val="332723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3ABF5-9E35-4CBB-98B7-F448C5EB1E58}"/>
              </a:ext>
            </a:extLst>
          </p:cNvPr>
          <p:cNvSpPr>
            <a:spLocks noGrp="1"/>
          </p:cNvSpPr>
          <p:nvPr>
            <p:ph type="title"/>
          </p:nvPr>
        </p:nvSpPr>
        <p:spPr/>
        <p:txBody>
          <a:bodyPr/>
          <a:lstStyle/>
          <a:p>
            <a:r>
              <a:rPr lang="en-MY" dirty="0"/>
              <a:t>Mission Statement</a:t>
            </a:r>
          </a:p>
        </p:txBody>
      </p:sp>
      <p:sp>
        <p:nvSpPr>
          <p:cNvPr id="3" name="Content Placeholder 2">
            <a:extLst>
              <a:ext uri="{FF2B5EF4-FFF2-40B4-BE49-F238E27FC236}">
                <a16:creationId xmlns:a16="http://schemas.microsoft.com/office/drawing/2014/main" id="{2C42646B-8D92-41B5-965E-EEEB5B7FF808}"/>
              </a:ext>
            </a:extLst>
          </p:cNvPr>
          <p:cNvSpPr>
            <a:spLocks noGrp="1"/>
          </p:cNvSpPr>
          <p:nvPr>
            <p:ph idx="1"/>
          </p:nvPr>
        </p:nvSpPr>
        <p:spPr>
          <a:xfrm>
            <a:off x="685800" y="1628800"/>
            <a:ext cx="8458200" cy="4530725"/>
          </a:xfrm>
        </p:spPr>
        <p:txBody>
          <a:bodyPr/>
          <a:lstStyle/>
          <a:p>
            <a:pPr marL="0" indent="0">
              <a:buNone/>
            </a:pPr>
            <a:r>
              <a:rPr lang="en-MY" sz="2400" dirty="0"/>
              <a:t>A mission statement is a short statement of why an organization exists, what its overall goal is, identifying the goal of its operations: what kind of product or service it provides, its primary customers or market, and its geographical region of operation</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p14="http://schemas.microsoft.com/office/powerpoint/2010/main" val="1534347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C1546-0CF3-4B1E-95F8-6A5C7BC2D56C}"/>
              </a:ext>
            </a:extLst>
          </p:cNvPr>
          <p:cNvSpPr>
            <a:spLocks noGrp="1"/>
          </p:cNvSpPr>
          <p:nvPr>
            <p:ph type="title"/>
          </p:nvPr>
        </p:nvSpPr>
        <p:spPr/>
        <p:txBody>
          <a:bodyPr/>
          <a:lstStyle/>
          <a:p>
            <a:r>
              <a:rPr lang="en-MY" dirty="0"/>
              <a:t>Examples of Mission Statement</a:t>
            </a:r>
          </a:p>
        </p:txBody>
      </p:sp>
      <p:sp>
        <p:nvSpPr>
          <p:cNvPr id="3" name="Content Placeholder 2">
            <a:extLst>
              <a:ext uri="{FF2B5EF4-FFF2-40B4-BE49-F238E27FC236}">
                <a16:creationId xmlns:a16="http://schemas.microsoft.com/office/drawing/2014/main" id="{BF0FE4EE-62EB-49D4-9439-979C7F023AF5}"/>
              </a:ext>
            </a:extLst>
          </p:cNvPr>
          <p:cNvSpPr>
            <a:spLocks noGrp="1"/>
          </p:cNvSpPr>
          <p:nvPr>
            <p:ph idx="1"/>
          </p:nvPr>
        </p:nvSpPr>
        <p:spPr/>
        <p:txBody>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p14="http://schemas.microsoft.com/office/powerpoint/2010/main" val="3777477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a16="http://schemas.microsoft.com/office/drawing/2014/main"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a16="http://schemas.microsoft.com/office/drawing/2014/main"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p14="http://schemas.microsoft.com/office/powerpoint/2010/main" val="3215274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F8666-F723-4642-A917-106361A2FFD7}"/>
              </a:ext>
            </a:extLst>
          </p:cNvPr>
          <p:cNvSpPr>
            <a:spLocks noGrp="1"/>
          </p:cNvSpPr>
          <p:nvPr>
            <p:ph type="title"/>
          </p:nvPr>
        </p:nvSpPr>
        <p:spPr/>
        <p:txBody>
          <a:bodyPr/>
          <a:lstStyle/>
          <a:p>
            <a:r>
              <a:rPr lang="en-MY" dirty="0"/>
              <a:t>Values</a:t>
            </a:r>
          </a:p>
        </p:txBody>
      </p:sp>
      <p:sp>
        <p:nvSpPr>
          <p:cNvPr id="3" name="Content Placeholder 2">
            <a:extLst>
              <a:ext uri="{FF2B5EF4-FFF2-40B4-BE49-F238E27FC236}">
                <a16:creationId xmlns:a16="http://schemas.microsoft.com/office/drawing/2014/main" id="{4DD76C11-08A1-49FA-BFF5-063495B689E9}"/>
              </a:ext>
            </a:extLst>
          </p:cNvPr>
          <p:cNvSpPr>
            <a:spLocks noGrp="1"/>
          </p:cNvSpPr>
          <p:nvPr>
            <p:ph idx="1"/>
          </p:nvPr>
        </p:nvSpPr>
        <p:spPr>
          <a:xfrm>
            <a:off x="914400" y="1600200"/>
            <a:ext cx="7772400" cy="5141168"/>
          </a:xfrm>
        </p:spPr>
        <p:txBody>
          <a:bodyPr/>
          <a:lstStyle/>
          <a:p>
            <a:r>
              <a:rPr lang="en-MY" sz="2400" dirty="0"/>
              <a:t>Organisational values describe the core ethics or principles which the company will abide by.</a:t>
            </a:r>
          </a:p>
          <a:p>
            <a:r>
              <a:rPr lang="en-US" sz="2400" dirty="0"/>
              <a:t>How you will behave during the process</a:t>
            </a:r>
          </a:p>
          <a:p>
            <a:pPr marL="0" indent="0">
              <a:buNone/>
            </a:pPr>
            <a:r>
              <a:rPr lang="en-MY" sz="2400" dirty="0"/>
              <a:t>Example : Google – </a:t>
            </a:r>
          </a:p>
          <a:p>
            <a:r>
              <a:rPr lang="en-MY" sz="2000" dirty="0"/>
              <a:t>Focus on the user and all else will follow.</a:t>
            </a:r>
          </a:p>
          <a:p>
            <a:r>
              <a:rPr lang="en-MY" sz="2000" dirty="0"/>
              <a:t>It’s best to do one thing really, really well.</a:t>
            </a:r>
          </a:p>
          <a:p>
            <a:r>
              <a:rPr lang="en-MY" sz="2000" dirty="0"/>
              <a:t>Fast is better than slow.</a:t>
            </a:r>
          </a:p>
          <a:p>
            <a:r>
              <a:rPr lang="en-MY" sz="2000" dirty="0"/>
              <a:t>Democracy on the web works.</a:t>
            </a:r>
          </a:p>
          <a:p>
            <a:r>
              <a:rPr lang="en-MY" sz="2000" dirty="0"/>
              <a:t>There’s always more information out there.</a:t>
            </a:r>
          </a:p>
          <a:p>
            <a:r>
              <a:rPr lang="en-MY" sz="2000" dirty="0"/>
              <a:t>The need for information crosses all borders.</a:t>
            </a:r>
          </a:p>
          <a:p>
            <a:r>
              <a:rPr lang="en-MY" sz="2000" dirty="0"/>
              <a:t>You can be serious without a suit.</a:t>
            </a:r>
          </a:p>
          <a:p>
            <a:r>
              <a:rPr lang="en-MY" sz="2000" dirty="0"/>
              <a:t>Great just isn’t good enough.</a:t>
            </a:r>
            <a:endParaRPr lang="en-US" sz="2000" dirty="0"/>
          </a:p>
        </p:txBody>
      </p:sp>
    </p:spTree>
    <p:extLst>
      <p:ext uri="{BB962C8B-B14F-4D97-AF65-F5344CB8AC3E}">
        <p14:creationId xmlns:p14="http://schemas.microsoft.com/office/powerpoint/2010/main" val="474648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DE7D8-ED57-4515-86CD-49B569A6B7BD}"/>
              </a:ext>
            </a:extLst>
          </p:cNvPr>
          <p:cNvSpPr>
            <a:spLocks noGrp="1"/>
          </p:cNvSpPr>
          <p:nvPr>
            <p:ph type="title"/>
          </p:nvPr>
        </p:nvSpPr>
        <p:spPr/>
        <p:txBody>
          <a:bodyPr/>
          <a:lstStyle/>
          <a:p>
            <a:r>
              <a:rPr lang="en-MY" dirty="0"/>
              <a:t>Goals</a:t>
            </a:r>
          </a:p>
        </p:txBody>
      </p:sp>
      <p:sp>
        <p:nvSpPr>
          <p:cNvPr id="3" name="Content Placeholder 2">
            <a:extLst>
              <a:ext uri="{FF2B5EF4-FFF2-40B4-BE49-F238E27FC236}">
                <a16:creationId xmlns:a16="http://schemas.microsoft.com/office/drawing/2014/main" id="{9D64CB8B-4321-498D-9A10-385284091B81}"/>
              </a:ext>
            </a:extLst>
          </p:cNvPr>
          <p:cNvSpPr>
            <a:spLocks noGrp="1"/>
          </p:cNvSpPr>
          <p:nvPr>
            <p:ph idx="1"/>
          </p:nvPr>
        </p:nvSpPr>
        <p:spPr>
          <a:xfrm>
            <a:off x="914400" y="1600200"/>
            <a:ext cx="7772400" cy="4979987"/>
          </a:xfrm>
        </p:spPr>
        <p:txBody>
          <a:bodyPr/>
          <a:lstStyle/>
          <a:p>
            <a:r>
              <a:rPr lang="en-MY" dirty="0"/>
              <a:t>Organizational goals are strategically set objectives that outline expected results and guide employees’ efforts</a:t>
            </a:r>
          </a:p>
          <a:p>
            <a:r>
              <a:rPr lang="en-MY" dirty="0"/>
              <a:t>There are three types of organizational goals are strategic, tactical, and operational goals.</a:t>
            </a:r>
          </a:p>
          <a:p>
            <a:pPr marL="0" indent="0">
              <a:buNone/>
            </a:pPr>
            <a:r>
              <a:rPr lang="en-MY" dirty="0"/>
              <a:t>Example :</a:t>
            </a:r>
          </a:p>
          <a:p>
            <a:pPr algn="l">
              <a:buFont typeface="Arial" panose="020B0604020202020204" pitchFamily="34" charset="0"/>
              <a:buChar char="•"/>
            </a:pPr>
            <a:r>
              <a:rPr lang="en-MY" dirty="0"/>
              <a:t>Enter X, Y, Z markets by date.</a:t>
            </a:r>
          </a:p>
          <a:p>
            <a:pPr algn="l">
              <a:buFont typeface="Arial" panose="020B0604020202020204" pitchFamily="34" charset="0"/>
              <a:buChar char="•"/>
            </a:pPr>
            <a:r>
              <a:rPr lang="en-MY" dirty="0"/>
              <a:t>20 total regional markets by date.</a:t>
            </a:r>
          </a:p>
          <a:p>
            <a:pPr algn="l">
              <a:buFont typeface="Arial" panose="020B0604020202020204" pitchFamily="34" charset="0"/>
              <a:buChar char="•"/>
            </a:pPr>
            <a:r>
              <a:rPr lang="en-MY" dirty="0"/>
              <a:t>20% market share in each new market by date.</a:t>
            </a:r>
          </a:p>
          <a:p>
            <a:pPr marL="0" indent="0">
              <a:buNone/>
            </a:pPr>
            <a:endParaRPr lang="en-MY" dirty="0"/>
          </a:p>
        </p:txBody>
      </p:sp>
    </p:spTree>
    <p:extLst>
      <p:ext uri="{BB962C8B-B14F-4D97-AF65-F5344CB8AC3E}">
        <p14:creationId xmlns:p14="http://schemas.microsoft.com/office/powerpoint/2010/main" val="218300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6AB8D-D41C-4F55-A46E-98CF81E4E7CF}"/>
              </a:ext>
            </a:extLst>
          </p:cNvPr>
          <p:cNvSpPr>
            <a:spLocks noGrp="1"/>
          </p:cNvSpPr>
          <p:nvPr>
            <p:ph type="title"/>
          </p:nvPr>
        </p:nvSpPr>
        <p:spPr/>
        <p:txBody>
          <a:bodyPr/>
          <a:lstStyle/>
          <a:p>
            <a:r>
              <a:rPr lang="en-MY" dirty="0"/>
              <a:t>Objective</a:t>
            </a:r>
          </a:p>
        </p:txBody>
      </p:sp>
      <p:sp>
        <p:nvSpPr>
          <p:cNvPr id="3" name="Content Placeholder 2">
            <a:extLst>
              <a:ext uri="{FF2B5EF4-FFF2-40B4-BE49-F238E27FC236}">
                <a16:creationId xmlns:a16="http://schemas.microsoft.com/office/drawing/2014/main" id="{A9A4E7BB-DBA6-4B61-AAEC-CFF4447CB6C3}"/>
              </a:ext>
            </a:extLst>
          </p:cNvPr>
          <p:cNvSpPr>
            <a:spLocks noGrp="1"/>
          </p:cNvSpPr>
          <p:nvPr>
            <p:ph idx="1"/>
          </p:nvPr>
        </p:nvSpPr>
        <p:spPr/>
        <p:txBody>
          <a:bodyPr/>
          <a:lstStyle/>
          <a:p>
            <a:r>
              <a:rPr lang="en-MY" dirty="0"/>
              <a:t>Organizational objectives are short-term and medium-term goals that an organization seeks to accomplish. An organization's objectives will play a large part in developing organizational policies and determining the allocation of organizational resources. Achievement of objectives helps an organization reach its overall strategic goals.</a:t>
            </a:r>
          </a:p>
        </p:txBody>
      </p:sp>
    </p:spTree>
    <p:extLst>
      <p:ext uri="{BB962C8B-B14F-4D97-AF65-F5344CB8AC3E}">
        <p14:creationId xmlns:p14="http://schemas.microsoft.com/office/powerpoint/2010/main" val="26927633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06E36-38FE-4D71-AA28-8786D457C4D2}"/>
              </a:ext>
            </a:extLst>
          </p:cNvPr>
          <p:cNvSpPr>
            <a:spLocks noGrp="1"/>
          </p:cNvSpPr>
          <p:nvPr>
            <p:ph type="title"/>
          </p:nvPr>
        </p:nvSpPr>
        <p:spPr/>
        <p:txBody>
          <a:bodyPr/>
          <a:lstStyle/>
          <a:p>
            <a:r>
              <a:rPr lang="en-MY" dirty="0"/>
              <a:t>Summary</a:t>
            </a:r>
          </a:p>
        </p:txBody>
      </p:sp>
      <p:sp>
        <p:nvSpPr>
          <p:cNvPr id="3" name="Content Placeholder 2">
            <a:extLst>
              <a:ext uri="{FF2B5EF4-FFF2-40B4-BE49-F238E27FC236}">
                <a16:creationId xmlns:a16="http://schemas.microsoft.com/office/drawing/2014/main" id="{96A5E32C-4225-44EB-BD31-1F9046CC9884}"/>
              </a:ext>
            </a:extLst>
          </p:cNvPr>
          <p:cNvSpPr>
            <a:spLocks noGrp="1"/>
          </p:cNvSpPr>
          <p:nvPr>
            <p:ph idx="1"/>
          </p:nvPr>
        </p:nvSpPr>
        <p:spPr/>
        <p:txBody>
          <a:bodyPr/>
          <a:lstStyle/>
          <a:p>
            <a:r>
              <a:rPr lang="en-MY" sz="2000" b="1" dirty="0"/>
              <a:t>Vision</a:t>
            </a:r>
            <a:r>
              <a:rPr lang="en-MY" sz="2000" dirty="0"/>
              <a:t> – Big picture of what you want to achieve.</a:t>
            </a:r>
          </a:p>
          <a:p>
            <a:r>
              <a:rPr lang="en-MY" sz="2000" b="1" dirty="0"/>
              <a:t>Mission</a:t>
            </a:r>
            <a:r>
              <a:rPr lang="en-MY" sz="2000" dirty="0"/>
              <a:t> – General statement of how you will achieve the vision.</a:t>
            </a:r>
          </a:p>
          <a:p>
            <a:r>
              <a:rPr lang="en-MY" sz="2000" b="1" dirty="0"/>
              <a:t>Core Values </a:t>
            </a:r>
            <a:r>
              <a:rPr lang="en-MY" sz="2000" dirty="0"/>
              <a:t>– How you will behave during the process.</a:t>
            </a:r>
          </a:p>
          <a:p>
            <a:r>
              <a:rPr lang="en-MY" sz="2000" b="1" dirty="0"/>
              <a:t>Strategies</a:t>
            </a:r>
            <a:r>
              <a:rPr lang="en-MY" sz="2000" dirty="0"/>
              <a:t> – Strategies are one or more ways to use the mission statement in order to achieve the vision statement. Although an organization will have just one vision statement and one mission statement, it may have several strategies.</a:t>
            </a:r>
          </a:p>
          <a:p>
            <a:r>
              <a:rPr lang="en-MY" sz="2000" b="1" dirty="0"/>
              <a:t>Goals </a:t>
            </a:r>
            <a:r>
              <a:rPr lang="en-MY" sz="2000" dirty="0"/>
              <a:t>– These are general statements of what needs to be accomplished to implement a strategy.</a:t>
            </a:r>
          </a:p>
          <a:p>
            <a:r>
              <a:rPr lang="en-MY" sz="2000" b="1" dirty="0"/>
              <a:t>Objectives</a:t>
            </a:r>
            <a:r>
              <a:rPr lang="en-MY" sz="2000" dirty="0"/>
              <a:t> – Objectives provide specific milestones with a specific timeline for achieving a goal.</a:t>
            </a:r>
          </a:p>
          <a:p>
            <a:r>
              <a:rPr lang="en-MY" sz="2000" b="1" dirty="0"/>
              <a:t>Action Plans </a:t>
            </a:r>
            <a:r>
              <a:rPr lang="en-MY" sz="2000" dirty="0"/>
              <a:t>– These are specific implementation plans of how you will achieve an objective.</a:t>
            </a:r>
          </a:p>
        </p:txBody>
      </p:sp>
    </p:spTree>
    <p:extLst>
      <p:ext uri="{BB962C8B-B14F-4D97-AF65-F5344CB8AC3E}">
        <p14:creationId xmlns:p14="http://schemas.microsoft.com/office/powerpoint/2010/main" val="14365931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CE744-88E9-4012-847F-636B17E54AF7}"/>
              </a:ext>
            </a:extLst>
          </p:cNvPr>
          <p:cNvSpPr>
            <a:spLocks noGrp="1"/>
          </p:cNvSpPr>
          <p:nvPr>
            <p:ph type="title"/>
          </p:nvPr>
        </p:nvSpPr>
        <p:spPr/>
        <p:txBody>
          <a:bodyPr/>
          <a:lstStyle/>
          <a:p>
            <a:r>
              <a:rPr lang="en-MY" dirty="0"/>
              <a:t>Different Terms</a:t>
            </a:r>
          </a:p>
        </p:txBody>
      </p:sp>
      <p:pic>
        <p:nvPicPr>
          <p:cNvPr id="5" name="Picture 4">
            <a:extLst>
              <a:ext uri="{FF2B5EF4-FFF2-40B4-BE49-F238E27FC236}">
                <a16:creationId xmlns:a16="http://schemas.microsoft.com/office/drawing/2014/main" id="{F20D6152-08B2-46AE-9779-703032F8AECD}"/>
              </a:ext>
            </a:extLst>
          </p:cNvPr>
          <p:cNvPicPr>
            <a:picLocks noChangeAspect="1"/>
          </p:cNvPicPr>
          <p:nvPr/>
        </p:nvPicPr>
        <p:blipFill>
          <a:blip r:embed="rId2"/>
          <a:stretch>
            <a:fillRect/>
          </a:stretch>
        </p:blipFill>
        <p:spPr>
          <a:xfrm>
            <a:off x="2051720" y="1700808"/>
            <a:ext cx="5040560" cy="4672252"/>
          </a:xfrm>
          <a:prstGeom prst="rect">
            <a:avLst/>
          </a:prstGeom>
        </p:spPr>
      </p:pic>
    </p:spTree>
    <p:extLst>
      <p:ext uri="{BB962C8B-B14F-4D97-AF65-F5344CB8AC3E}">
        <p14:creationId xmlns:p14="http://schemas.microsoft.com/office/powerpoint/2010/main" val="370538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a16="http://schemas.microsoft.com/office/drawing/2014/main" id="{E874EC89-59C6-4DBE-A4E5-1E48B9F43AF2}"/>
              </a:ext>
            </a:extLst>
          </p:cNvPr>
          <p:cNvSpPr>
            <a:spLocks noGrp="1"/>
          </p:cNvSpPr>
          <p:nvPr>
            <p:ph idx="1"/>
          </p:nvPr>
        </p:nvSpPr>
        <p:spPr/>
        <p:txBody>
          <a:bodyPr/>
          <a:lstStyle/>
          <a:p>
            <a:pPr marL="0" indent="0">
              <a:buNone/>
            </a:pPr>
            <a:r>
              <a:rPr lang="en-MY"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p:txBody>
      </p:sp>
    </p:spTree>
    <p:extLst>
      <p:ext uri="{BB962C8B-B14F-4D97-AF65-F5344CB8AC3E}">
        <p14:creationId xmlns:p14="http://schemas.microsoft.com/office/powerpoint/2010/main" val="33887854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val="25787406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195F-FA82-4905-B66A-3B182E5E6A53}"/>
              </a:ext>
            </a:extLst>
          </p:cNvPr>
          <p:cNvSpPr>
            <a:spLocks noGrp="1"/>
          </p:cNvSpPr>
          <p:nvPr>
            <p:ph type="title"/>
          </p:nvPr>
        </p:nvSpPr>
        <p:spPr/>
        <p:txBody>
          <a:bodyPr/>
          <a:lstStyle/>
          <a:p>
            <a:r>
              <a:rPr lang="en-MY" dirty="0"/>
              <a:t>Strengths</a:t>
            </a:r>
          </a:p>
        </p:txBody>
      </p:sp>
      <p:sp>
        <p:nvSpPr>
          <p:cNvPr id="3" name="Content Placeholder 2">
            <a:extLst>
              <a:ext uri="{FF2B5EF4-FFF2-40B4-BE49-F238E27FC236}">
                <a16:creationId xmlns:a16="http://schemas.microsoft.com/office/drawing/2014/main" id="{BE3EF4AB-9E04-4DB5-BECA-D94AF162CFE4}"/>
              </a:ext>
            </a:extLst>
          </p:cNvPr>
          <p:cNvSpPr>
            <a:spLocks noGrp="1"/>
          </p:cNvSpPr>
          <p:nvPr>
            <p:ph idx="1"/>
          </p:nvPr>
        </p:nvSpPr>
        <p:spPr>
          <a:xfrm>
            <a:off x="685800" y="1556792"/>
            <a:ext cx="8278688" cy="5023395"/>
          </a:xfrm>
        </p:spPr>
        <p:txBody>
          <a:bodyPr/>
          <a:lstStyle/>
          <a:p>
            <a:pPr marL="0" indent="0">
              <a:buNone/>
            </a:pPr>
            <a:r>
              <a:rPr lang="en-MY" sz="2400" dirty="0"/>
              <a:t>They are characteristics of the business or team that give it an advantage over others in the industry. Strengths must focus upon what the firm can do with its internal resources. </a:t>
            </a:r>
          </a:p>
          <a:p>
            <a:pPr marL="0" indent="0">
              <a:buNone/>
            </a:pPr>
            <a:endParaRPr lang="en-MY" sz="2400" dirty="0"/>
          </a:p>
          <a:p>
            <a:r>
              <a:rPr lang="en-MY" sz="2400" dirty="0"/>
              <a:t>Any asset that the firm owns could certainly be classified as strength, </a:t>
            </a:r>
          </a:p>
          <a:p>
            <a:r>
              <a:rPr lang="en-MY" sz="2400" dirty="0"/>
              <a:t> State-of-the-art production line machinery</a:t>
            </a:r>
          </a:p>
          <a:p>
            <a:r>
              <a:rPr lang="en-MY" sz="2400" dirty="0"/>
              <a:t>A strong brand-name presence</a:t>
            </a:r>
          </a:p>
          <a:p>
            <a:r>
              <a:rPr lang="en-MY" sz="2400" dirty="0"/>
              <a:t>Recognized customer service excellence,</a:t>
            </a:r>
          </a:p>
          <a:p>
            <a:r>
              <a:rPr lang="en-MY" sz="2400" dirty="0"/>
              <a:t>Exclusive access to a strong supply chain network</a:t>
            </a:r>
          </a:p>
        </p:txBody>
      </p:sp>
    </p:spTree>
    <p:extLst>
      <p:ext uri="{BB962C8B-B14F-4D97-AF65-F5344CB8AC3E}">
        <p14:creationId xmlns:p14="http://schemas.microsoft.com/office/powerpoint/2010/main" val="23450693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BEC7E-D26D-4C8C-BBD2-1A85ABC15714}"/>
              </a:ext>
            </a:extLst>
          </p:cNvPr>
          <p:cNvSpPr>
            <a:spLocks noGrp="1"/>
          </p:cNvSpPr>
          <p:nvPr>
            <p:ph type="title"/>
          </p:nvPr>
        </p:nvSpPr>
        <p:spPr/>
        <p:txBody>
          <a:bodyPr/>
          <a:lstStyle/>
          <a:p>
            <a:r>
              <a:rPr lang="en-MY" dirty="0"/>
              <a:t>Weaknesses</a:t>
            </a:r>
          </a:p>
        </p:txBody>
      </p:sp>
      <p:sp>
        <p:nvSpPr>
          <p:cNvPr id="3" name="Content Placeholder 2">
            <a:extLst>
              <a:ext uri="{FF2B5EF4-FFF2-40B4-BE49-F238E27FC236}">
                <a16:creationId xmlns:a16="http://schemas.microsoft.com/office/drawing/2014/main" id="{4C180FDF-44D9-47DD-9546-0250A30BA9DD}"/>
              </a:ext>
            </a:extLst>
          </p:cNvPr>
          <p:cNvSpPr>
            <a:spLocks noGrp="1"/>
          </p:cNvSpPr>
          <p:nvPr>
            <p:ph idx="1"/>
          </p:nvPr>
        </p:nvSpPr>
        <p:spPr/>
        <p:txBody>
          <a:bodyPr/>
          <a:lstStyle/>
          <a:p>
            <a:pPr marL="0" indent="0">
              <a:buNone/>
            </a:pPr>
            <a:r>
              <a:rPr lang="en-MY" sz="2400" dirty="0"/>
              <a:t>Characteristics that place the firm at a disadvantage relative to others. </a:t>
            </a:r>
          </a:p>
          <a:p>
            <a:pPr marL="0" indent="0">
              <a:buNone/>
            </a:pPr>
            <a:endParaRPr lang="en-MY" sz="2400" dirty="0"/>
          </a:p>
          <a:p>
            <a:r>
              <a:rPr lang="en-MY" sz="2400" dirty="0"/>
              <a:t>Poor product positioning</a:t>
            </a:r>
          </a:p>
          <a:p>
            <a:r>
              <a:rPr lang="en-MY" sz="2400" dirty="0"/>
              <a:t>Deteriorating physical assets</a:t>
            </a:r>
          </a:p>
          <a:p>
            <a:r>
              <a:rPr lang="en-MY" sz="2400" dirty="0"/>
              <a:t>Out-of-date production equipment</a:t>
            </a:r>
          </a:p>
          <a:p>
            <a:r>
              <a:rPr lang="en-MY" sz="2400" dirty="0"/>
              <a:t>Poor customer service</a:t>
            </a:r>
          </a:p>
          <a:p>
            <a:r>
              <a:rPr lang="en-MY" sz="2400" dirty="0"/>
              <a:t>High employee turnover that causes the firm to lose talented people can be a major weakness of the firm</a:t>
            </a:r>
          </a:p>
        </p:txBody>
      </p:sp>
    </p:spTree>
    <p:extLst>
      <p:ext uri="{BB962C8B-B14F-4D97-AF65-F5344CB8AC3E}">
        <p14:creationId xmlns:p14="http://schemas.microsoft.com/office/powerpoint/2010/main" val="36065691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71FB-93FD-4309-A77D-A9196AC0AEDA}"/>
              </a:ext>
            </a:extLst>
          </p:cNvPr>
          <p:cNvSpPr>
            <a:spLocks noGrp="1"/>
          </p:cNvSpPr>
          <p:nvPr>
            <p:ph type="title"/>
          </p:nvPr>
        </p:nvSpPr>
        <p:spPr/>
        <p:txBody>
          <a:bodyPr/>
          <a:lstStyle/>
          <a:p>
            <a:r>
              <a:rPr lang="en-MY" dirty="0"/>
              <a:t>Opportunities</a:t>
            </a:r>
          </a:p>
        </p:txBody>
      </p:sp>
      <p:sp>
        <p:nvSpPr>
          <p:cNvPr id="3" name="Content Placeholder 2">
            <a:extLst>
              <a:ext uri="{FF2B5EF4-FFF2-40B4-BE49-F238E27FC236}">
                <a16:creationId xmlns:a16="http://schemas.microsoft.com/office/drawing/2014/main" id="{8774C223-6EFC-45A7-BE5D-84CF73C273CD}"/>
              </a:ext>
            </a:extLst>
          </p:cNvPr>
          <p:cNvSpPr>
            <a:spLocks noGrp="1"/>
          </p:cNvSpPr>
          <p:nvPr>
            <p:ph idx="1"/>
          </p:nvPr>
        </p:nvSpPr>
        <p:spPr/>
        <p:txBody>
          <a:bodyPr/>
          <a:lstStyle/>
          <a:p>
            <a:pPr marL="0" indent="0">
              <a:buNone/>
            </a:pPr>
            <a:r>
              <a:rPr lang="en-MY" sz="2400" dirty="0"/>
              <a:t>In general, any changes in the external environment can be an opportunity to the firm</a:t>
            </a:r>
          </a:p>
          <a:p>
            <a:pPr marL="0" indent="0">
              <a:buNone/>
            </a:pPr>
            <a:endParaRPr lang="en-MY" sz="2400" dirty="0"/>
          </a:p>
          <a:p>
            <a:r>
              <a:rPr lang="en-MY" sz="2400" dirty="0"/>
              <a:t>Changes in tax structure</a:t>
            </a:r>
          </a:p>
          <a:p>
            <a:r>
              <a:rPr lang="en-MY" sz="2400" dirty="0"/>
              <a:t>Improvements in economic trends</a:t>
            </a:r>
          </a:p>
          <a:p>
            <a:r>
              <a:rPr lang="en-MY" sz="2400" dirty="0"/>
              <a:t>The passage of favourable laws</a:t>
            </a:r>
          </a:p>
          <a:p>
            <a:r>
              <a:rPr lang="en-MY" sz="2400" dirty="0"/>
              <a:t>Market positioning</a:t>
            </a:r>
          </a:p>
          <a:p>
            <a:r>
              <a:rPr lang="en-MY" sz="2400" dirty="0"/>
              <a:t>New technologies</a:t>
            </a:r>
          </a:p>
          <a:p>
            <a:r>
              <a:rPr lang="en-MY" sz="2400" dirty="0"/>
              <a:t>International trade agreements</a:t>
            </a:r>
          </a:p>
        </p:txBody>
      </p:sp>
    </p:spTree>
    <p:extLst>
      <p:ext uri="{BB962C8B-B14F-4D97-AF65-F5344CB8AC3E}">
        <p14:creationId xmlns:p14="http://schemas.microsoft.com/office/powerpoint/2010/main" val="24115523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C622A-D2CF-40E2-BAA4-9C587C9966ED}"/>
              </a:ext>
            </a:extLst>
          </p:cNvPr>
          <p:cNvSpPr>
            <a:spLocks noGrp="1"/>
          </p:cNvSpPr>
          <p:nvPr>
            <p:ph type="title"/>
          </p:nvPr>
        </p:nvSpPr>
        <p:spPr/>
        <p:txBody>
          <a:bodyPr/>
          <a:lstStyle/>
          <a:p>
            <a:r>
              <a:rPr lang="en-MY" dirty="0"/>
              <a:t>Threats</a:t>
            </a:r>
          </a:p>
        </p:txBody>
      </p:sp>
      <p:sp>
        <p:nvSpPr>
          <p:cNvPr id="3" name="Content Placeholder 2">
            <a:extLst>
              <a:ext uri="{FF2B5EF4-FFF2-40B4-BE49-F238E27FC236}">
                <a16:creationId xmlns:a16="http://schemas.microsoft.com/office/drawing/2014/main" id="{AE1C4139-92DB-4678-A418-44B66B2BC1CC}"/>
              </a:ext>
            </a:extLst>
          </p:cNvPr>
          <p:cNvSpPr>
            <a:spLocks noGrp="1"/>
          </p:cNvSpPr>
          <p:nvPr>
            <p:ph idx="1"/>
          </p:nvPr>
        </p:nvSpPr>
        <p:spPr/>
        <p:txBody>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endParaRPr lang="en-MY" sz="2400" dirty="0"/>
          </a:p>
          <a:p>
            <a:pPr marL="0" indent="0">
              <a:buNone/>
            </a:pPr>
            <a:r>
              <a:rPr lang="en-MY" sz="2400" dirty="0"/>
              <a:t>Anything that can threaten the firm’s market position</a:t>
            </a:r>
          </a:p>
        </p:txBody>
      </p:sp>
    </p:spTree>
    <p:extLst>
      <p:ext uri="{BB962C8B-B14F-4D97-AF65-F5344CB8AC3E}">
        <p14:creationId xmlns:p14="http://schemas.microsoft.com/office/powerpoint/2010/main" val="36494385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B8E3-4146-406A-B80B-203BCBD7447B}"/>
              </a:ext>
            </a:extLst>
          </p:cNvPr>
          <p:cNvSpPr>
            <a:spLocks noGrp="1"/>
          </p:cNvSpPr>
          <p:nvPr>
            <p:ph type="title"/>
          </p:nvPr>
        </p:nvSpPr>
        <p:spPr/>
        <p:txBody>
          <a:bodyPr/>
          <a:lstStyle/>
          <a:p>
            <a:r>
              <a:rPr lang="en-MY" dirty="0"/>
              <a:t>Michael Porter</a:t>
            </a:r>
          </a:p>
        </p:txBody>
      </p:sp>
      <p:sp>
        <p:nvSpPr>
          <p:cNvPr id="3" name="Content Placeholder 2">
            <a:extLst>
              <a:ext uri="{FF2B5EF4-FFF2-40B4-BE49-F238E27FC236}">
                <a16:creationId xmlns:a16="http://schemas.microsoft.com/office/drawing/2014/main" id="{B110E948-D3D7-42E8-B371-8485307F38A6}"/>
              </a:ext>
            </a:extLst>
          </p:cNvPr>
          <p:cNvSpPr>
            <a:spLocks noGrp="1"/>
          </p:cNvSpPr>
          <p:nvPr>
            <p:ph idx="1"/>
          </p:nvPr>
        </p:nvSpPr>
        <p:spPr>
          <a:xfrm>
            <a:off x="914400" y="1600201"/>
            <a:ext cx="5601816" cy="2404863"/>
          </a:xfrm>
        </p:spPr>
        <p:txBody>
          <a:bodyPr/>
          <a:lstStyle/>
          <a:p>
            <a:r>
              <a:rPr lang="en-MY" sz="1800" dirty="0"/>
              <a:t>Degree in aerospace and mechanical engineering from Princeton University in 1969</a:t>
            </a:r>
          </a:p>
          <a:p>
            <a:r>
              <a:rPr lang="en-MY" sz="1800" dirty="0"/>
              <a:t>MBA in 1971 from Harvard Business School</a:t>
            </a:r>
          </a:p>
          <a:p>
            <a:r>
              <a:rPr lang="en-MY" sz="1800" dirty="0"/>
              <a:t>PhD in business economics from Harvard University in 1973</a:t>
            </a:r>
          </a:p>
          <a:p>
            <a:r>
              <a:rPr lang="en-MY" sz="1800" dirty="0"/>
              <a:t>Five forces framework was first published in Harvard Business Review in 1979</a:t>
            </a:r>
          </a:p>
        </p:txBody>
      </p:sp>
      <p:pic>
        <p:nvPicPr>
          <p:cNvPr id="5" name="Picture 4">
            <a:extLst>
              <a:ext uri="{FF2B5EF4-FFF2-40B4-BE49-F238E27FC236}">
                <a16:creationId xmlns:a16="http://schemas.microsoft.com/office/drawing/2014/main" id="{0228AE2D-FD01-4626-83BC-EDA1703A06C3}"/>
              </a:ext>
            </a:extLst>
          </p:cNvPr>
          <p:cNvPicPr>
            <a:picLocks noChangeAspect="1"/>
          </p:cNvPicPr>
          <p:nvPr/>
        </p:nvPicPr>
        <p:blipFill>
          <a:blip r:embed="rId2"/>
          <a:stretch>
            <a:fillRect/>
          </a:stretch>
        </p:blipFill>
        <p:spPr>
          <a:xfrm>
            <a:off x="6732240" y="1704976"/>
            <a:ext cx="1676400" cy="1619250"/>
          </a:xfrm>
          <a:prstGeom prst="rect">
            <a:avLst/>
          </a:prstGeom>
        </p:spPr>
      </p:pic>
    </p:spTree>
    <p:extLst>
      <p:ext uri="{BB962C8B-B14F-4D97-AF65-F5344CB8AC3E}">
        <p14:creationId xmlns:p14="http://schemas.microsoft.com/office/powerpoint/2010/main" val="35360513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C18B-B554-4236-985E-33DA10F0F26D}"/>
              </a:ext>
            </a:extLst>
          </p:cNvPr>
          <p:cNvSpPr>
            <a:spLocks noGrp="1"/>
          </p:cNvSpPr>
          <p:nvPr>
            <p:ph type="title"/>
          </p:nvPr>
        </p:nvSpPr>
        <p:spPr/>
        <p:txBody>
          <a:bodyPr/>
          <a:lstStyle/>
          <a:p>
            <a:r>
              <a:rPr lang="en-MY" dirty="0"/>
              <a:t>Strategy Formulation</a:t>
            </a:r>
          </a:p>
        </p:txBody>
      </p:sp>
      <p:sp>
        <p:nvSpPr>
          <p:cNvPr id="3" name="Content Placeholder 2">
            <a:extLst>
              <a:ext uri="{FF2B5EF4-FFF2-40B4-BE49-F238E27FC236}">
                <a16:creationId xmlns:a16="http://schemas.microsoft.com/office/drawing/2014/main" id="{A298CB56-9851-49E2-8B8B-D4AA3FE6EACF}"/>
              </a:ext>
            </a:extLst>
          </p:cNvPr>
          <p:cNvSpPr>
            <a:spLocks noGrp="1"/>
          </p:cNvSpPr>
          <p:nvPr>
            <p:ph idx="1"/>
          </p:nvPr>
        </p:nvSpPr>
        <p:spPr/>
        <p:txBody>
          <a:bodyPr/>
          <a:lstStyle/>
          <a:p>
            <a:pPr marL="0" indent="0">
              <a:buNone/>
            </a:pPr>
            <a:r>
              <a:rPr lang="en-MY" dirty="0"/>
              <a:t>As the Company’s vision, mission, core value statements, and SWOTs are defined. Businesses can secure a sustainable competitive advantage by adopting one of three generic strategies as follows:</a:t>
            </a:r>
          </a:p>
          <a:p>
            <a:pPr marL="0" indent="0">
              <a:buNone/>
            </a:pPr>
            <a:endParaRPr lang="en-MY" dirty="0"/>
          </a:p>
          <a:p>
            <a:pPr marL="514350" indent="-514350">
              <a:buFont typeface="+mj-lt"/>
              <a:buAutoNum type="arabicPeriod"/>
            </a:pPr>
            <a:r>
              <a:rPr lang="en-MY" dirty="0"/>
              <a:t>Cost leadership Strategy</a:t>
            </a:r>
          </a:p>
          <a:p>
            <a:pPr marL="514350" indent="-514350">
              <a:buFont typeface="+mj-lt"/>
              <a:buAutoNum type="arabicPeriod"/>
            </a:pPr>
            <a:r>
              <a:rPr lang="en-MY" dirty="0"/>
              <a:t>Differentiation Strategy</a:t>
            </a:r>
          </a:p>
          <a:p>
            <a:pPr marL="514350" indent="-514350">
              <a:buFont typeface="+mj-lt"/>
              <a:buAutoNum type="arabicPeriod"/>
            </a:pPr>
            <a:r>
              <a:rPr lang="en-MY" dirty="0"/>
              <a:t>Focus (Niche) Strategy</a:t>
            </a:r>
          </a:p>
          <a:p>
            <a:pPr marL="514350" indent="-514350">
              <a:buFont typeface="+mj-lt"/>
              <a:buAutoNum type="arabicPeriod"/>
            </a:pPr>
            <a:r>
              <a:rPr lang="en-MY" dirty="0"/>
              <a:t>"Middle of the road" strategy</a:t>
            </a:r>
          </a:p>
        </p:txBody>
      </p:sp>
    </p:spTree>
    <p:extLst>
      <p:ext uri="{BB962C8B-B14F-4D97-AF65-F5344CB8AC3E}">
        <p14:creationId xmlns:p14="http://schemas.microsoft.com/office/powerpoint/2010/main" val="11486886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E820-CEA0-4E61-91C6-610EA7237B8C}"/>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BAD3517C-F27D-48A9-98FC-6A4795CF3FB4}"/>
              </a:ext>
            </a:extLst>
          </p:cNvPr>
          <p:cNvSpPr>
            <a:spLocks noGrp="1"/>
          </p:cNvSpPr>
          <p:nvPr>
            <p:ph idx="1"/>
          </p:nvPr>
        </p:nvSpPr>
        <p:spPr/>
        <p:txBody>
          <a:bodyPr/>
          <a:lstStyle/>
          <a:p>
            <a:r>
              <a:rPr lang="en-MY" sz="2000" dirty="0"/>
              <a:t>Cost leadership is to drive cost down through all the elements of the production of the product from sourcing, to </a:t>
            </a:r>
            <a:r>
              <a:rPr lang="en-MY" sz="2000" dirty="0" err="1"/>
              <a:t>labor</a:t>
            </a:r>
            <a:r>
              <a:rPr lang="en-MY" sz="2000" dirty="0"/>
              <a:t> costs. </a:t>
            </a:r>
          </a:p>
          <a:p>
            <a:endParaRPr lang="en-MY" sz="2000" dirty="0"/>
          </a:p>
          <a:p>
            <a:r>
              <a:rPr lang="en-MY" sz="2000" dirty="0"/>
              <a:t>This strategy involves the organization aiming to be the lowest cost producer and/or distributor within their industry. </a:t>
            </a:r>
          </a:p>
          <a:p>
            <a:endParaRPr lang="en-MY" sz="2000" dirty="0"/>
          </a:p>
          <a:p>
            <a:r>
              <a:rPr lang="en-MY" sz="2000" dirty="0"/>
              <a:t>To achieve cost leadership a business will usually need large scale production so that they can benefit from "economies of scale". </a:t>
            </a:r>
          </a:p>
          <a:p>
            <a:endParaRPr lang="en-MY" sz="2000" dirty="0"/>
          </a:p>
          <a:p>
            <a:r>
              <a:rPr lang="en-MY" sz="2000" dirty="0"/>
              <a:t>Large scale production means that the business will need to appeal to a broad part of the market</a:t>
            </a:r>
          </a:p>
        </p:txBody>
      </p:sp>
    </p:spTree>
    <p:extLst>
      <p:ext uri="{BB962C8B-B14F-4D97-AF65-F5344CB8AC3E}">
        <p14:creationId xmlns:p14="http://schemas.microsoft.com/office/powerpoint/2010/main" val="2129813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B685-7350-442A-B0A7-5D58447AFF05}"/>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0F07FDA8-EC7C-4374-8065-2B7CE3FBAC59}"/>
              </a:ext>
            </a:extLst>
          </p:cNvPr>
          <p:cNvSpPr>
            <a:spLocks noGrp="1"/>
          </p:cNvSpPr>
          <p:nvPr>
            <p:ph idx="1"/>
          </p:nvPr>
        </p:nvSpPr>
        <p:spPr/>
        <p:txBody>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val="27702914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95DC1-B0D5-4AE7-ABD9-F890D4C06824}"/>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5C86C7A4-0424-4622-ACE7-D5FB92BA16E1}"/>
              </a:ext>
            </a:extLst>
          </p:cNvPr>
          <p:cNvSpPr>
            <a:spLocks noGrp="1"/>
          </p:cNvSpPr>
          <p:nvPr>
            <p:ph idx="1"/>
          </p:nvPr>
        </p:nvSpPr>
        <p:spPr/>
        <p:txBody>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val="4457752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1771-3956-48D4-8F71-CF7B278E59E9}"/>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BC235854-F36E-454B-A162-F24E70173D2D}"/>
              </a:ext>
            </a:extLst>
          </p:cNvPr>
          <p:cNvSpPr>
            <a:spLocks noGrp="1"/>
          </p:cNvSpPr>
          <p:nvPr>
            <p:ph idx="1"/>
          </p:nvPr>
        </p:nvSpPr>
        <p:spPr/>
        <p:txBody>
          <a:bodyPr/>
          <a:lstStyle/>
          <a:p>
            <a:r>
              <a:rPr lang="en-MY" sz="2400" dirty="0"/>
              <a:t>With a differentiation strategy the business develops product or service features which are different from competitors and appeal to customers including functionality, customer support and product quality. </a:t>
            </a:r>
          </a:p>
          <a:p>
            <a:endParaRPr lang="en-MY" sz="2400" dirty="0"/>
          </a:p>
          <a:p>
            <a:r>
              <a:rPr lang="en-MY" sz="2400" dirty="0"/>
              <a:t>New concepts which allow for differentiation can be protected through patents and other intellectual property rights.</a:t>
            </a:r>
          </a:p>
        </p:txBody>
      </p:sp>
    </p:spTree>
    <p:extLst>
      <p:ext uri="{BB962C8B-B14F-4D97-AF65-F5344CB8AC3E}">
        <p14:creationId xmlns:p14="http://schemas.microsoft.com/office/powerpoint/2010/main" val="4341428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15E2-0B22-4518-8B1A-FEB6D6F9850E}"/>
              </a:ext>
            </a:extLst>
          </p:cNvPr>
          <p:cNvSpPr>
            <a:spLocks noGrp="1"/>
          </p:cNvSpPr>
          <p:nvPr>
            <p:ph type="title"/>
          </p:nvPr>
        </p:nvSpPr>
        <p:spPr/>
        <p:txBody>
          <a:bodyPr/>
          <a:lstStyle/>
          <a:p>
            <a:r>
              <a:rPr lang="en-MY" dirty="0"/>
              <a:t>Focus (Niche) Strategy</a:t>
            </a:r>
          </a:p>
        </p:txBody>
      </p:sp>
      <p:sp>
        <p:nvSpPr>
          <p:cNvPr id="3" name="Content Placeholder 2">
            <a:extLst>
              <a:ext uri="{FF2B5EF4-FFF2-40B4-BE49-F238E27FC236}">
                <a16:creationId xmlns:a16="http://schemas.microsoft.com/office/drawing/2014/main" id="{1CD13CC1-4DE7-47F9-BAC1-7E6A59459A23}"/>
              </a:ext>
            </a:extLst>
          </p:cNvPr>
          <p:cNvSpPr>
            <a:spLocks noGrp="1"/>
          </p:cNvSpPr>
          <p:nvPr>
            <p:ph idx="1"/>
          </p:nvPr>
        </p:nvSpPr>
        <p:spPr/>
        <p:txBody>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val="31082215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8FEB-9BCE-41CA-8773-ADB35CD31CDA}"/>
              </a:ext>
            </a:extLst>
          </p:cNvPr>
          <p:cNvSpPr>
            <a:spLocks noGrp="1"/>
          </p:cNvSpPr>
          <p:nvPr>
            <p:ph type="title"/>
          </p:nvPr>
        </p:nvSpPr>
        <p:spPr/>
        <p:txBody>
          <a:bodyPr/>
          <a:lstStyle/>
          <a:p>
            <a:r>
              <a:rPr lang="en-MY" dirty="0"/>
              <a:t>"Middle of the road" strategy</a:t>
            </a:r>
          </a:p>
        </p:txBody>
      </p:sp>
      <p:sp>
        <p:nvSpPr>
          <p:cNvPr id="3" name="Content Placeholder 2">
            <a:extLst>
              <a:ext uri="{FF2B5EF4-FFF2-40B4-BE49-F238E27FC236}">
                <a16:creationId xmlns:a16="http://schemas.microsoft.com/office/drawing/2014/main" id="{8A4C7D5A-CE7B-40D4-A868-A21C658DA2FB}"/>
              </a:ext>
            </a:extLst>
          </p:cNvPr>
          <p:cNvSpPr>
            <a:spLocks noGrp="1"/>
          </p:cNvSpPr>
          <p:nvPr>
            <p:ph idx="1"/>
          </p:nvPr>
        </p:nvSpPr>
        <p:spPr/>
        <p:txBody>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val="13125402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val="37817077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5719C-9367-44A6-8F5F-B446E3034D8C}"/>
              </a:ext>
            </a:extLst>
          </p:cNvPr>
          <p:cNvSpPr>
            <a:spLocks noGrp="1"/>
          </p:cNvSpPr>
          <p:nvPr>
            <p:ph type="title"/>
          </p:nvPr>
        </p:nvSpPr>
        <p:spPr/>
        <p:txBody>
          <a:bodyPr/>
          <a:lstStyle/>
          <a:p>
            <a:r>
              <a:rPr lang="en-MY" dirty="0"/>
              <a:t>Strategy Execution</a:t>
            </a:r>
          </a:p>
        </p:txBody>
      </p:sp>
      <p:sp>
        <p:nvSpPr>
          <p:cNvPr id="3" name="Content Placeholder 2">
            <a:extLst>
              <a:ext uri="{FF2B5EF4-FFF2-40B4-BE49-F238E27FC236}">
                <a16:creationId xmlns:a16="http://schemas.microsoft.com/office/drawing/2014/main" id="{45FB8508-5B42-4E7D-BA99-961ECD5AB251}"/>
              </a:ext>
            </a:extLst>
          </p:cNvPr>
          <p:cNvSpPr>
            <a:spLocks noGrp="1"/>
          </p:cNvSpPr>
          <p:nvPr>
            <p:ph idx="1"/>
          </p:nvPr>
        </p:nvSpPr>
        <p:spPr/>
        <p:txBody>
          <a:bodyPr/>
          <a:lstStyle/>
          <a:p>
            <a:r>
              <a:rPr lang="en-MY" dirty="0"/>
              <a:t>Strategies most often fail because they aren’t executed well. </a:t>
            </a:r>
          </a:p>
          <a:p>
            <a:endParaRPr lang="en-MY" dirty="0"/>
          </a:p>
          <a:p>
            <a:r>
              <a:rPr lang="en-MY" dirty="0"/>
              <a:t>Things that are supposed to happen don’t happen.</a:t>
            </a:r>
          </a:p>
          <a:p>
            <a:endParaRPr lang="en-MY" dirty="0"/>
          </a:p>
          <a:p>
            <a:r>
              <a:rPr lang="en-MY" dirty="0"/>
              <a:t> No worthwhile strategy can be planned without taking into account the organization’s ability to execute it.</a:t>
            </a:r>
          </a:p>
          <a:p>
            <a:pPr marL="0" indent="0">
              <a:buNone/>
            </a:pPr>
            <a:endParaRPr lang="en-MY" dirty="0"/>
          </a:p>
        </p:txBody>
      </p:sp>
    </p:spTree>
    <p:extLst>
      <p:ext uri="{BB962C8B-B14F-4D97-AF65-F5344CB8AC3E}">
        <p14:creationId xmlns:p14="http://schemas.microsoft.com/office/powerpoint/2010/main" val="5196083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90353-23CE-4AC7-B19E-EB4DBE5548FB}"/>
              </a:ext>
            </a:extLst>
          </p:cNvPr>
          <p:cNvSpPr>
            <a:spLocks noGrp="1"/>
          </p:cNvSpPr>
          <p:nvPr>
            <p:ph type="title"/>
          </p:nvPr>
        </p:nvSpPr>
        <p:spPr/>
        <p:txBody>
          <a:bodyPr/>
          <a:lstStyle/>
          <a:p>
            <a:r>
              <a:rPr lang="en-MY" dirty="0"/>
              <a:t>Concepts in Strategy Execution</a:t>
            </a:r>
          </a:p>
        </p:txBody>
      </p:sp>
      <p:sp>
        <p:nvSpPr>
          <p:cNvPr id="3" name="Content Placeholder 2">
            <a:extLst>
              <a:ext uri="{FF2B5EF4-FFF2-40B4-BE49-F238E27FC236}">
                <a16:creationId xmlns:a16="http://schemas.microsoft.com/office/drawing/2014/main" id="{0DF242DF-1433-4DF0-AF91-E359CCFC0505}"/>
              </a:ext>
            </a:extLst>
          </p:cNvPr>
          <p:cNvSpPr>
            <a:spLocks noGrp="1"/>
          </p:cNvSpPr>
          <p:nvPr>
            <p:ph idx="1"/>
          </p:nvPr>
        </p:nvSpPr>
        <p:spPr/>
        <p:txBody>
          <a:bodyPr/>
          <a:lstStyle/>
          <a:p>
            <a:r>
              <a:rPr lang="en-MY" dirty="0"/>
              <a:t>Balanced Scorecard (BSC)</a:t>
            </a:r>
          </a:p>
          <a:p>
            <a:r>
              <a:rPr lang="en-MY" dirty="0"/>
              <a:t>Management by Objectives (MBO)</a:t>
            </a:r>
          </a:p>
          <a:p>
            <a:r>
              <a:rPr lang="en-MY" dirty="0"/>
              <a:t>Budgeting</a:t>
            </a:r>
          </a:p>
          <a:p>
            <a:r>
              <a:rPr lang="en-MY" dirty="0"/>
              <a:t>Hierarchical level of Strategy</a:t>
            </a:r>
          </a:p>
          <a:p>
            <a:r>
              <a:rPr lang="en-MY" dirty="0"/>
              <a:t>Strategic Planning Horizon</a:t>
            </a:r>
          </a:p>
          <a:p>
            <a:r>
              <a:rPr lang="en-MY" dirty="0"/>
              <a:t>McKinsey 7-S</a:t>
            </a:r>
          </a:p>
          <a:p>
            <a:r>
              <a:rPr lang="en-MY" dirty="0"/>
              <a:t>Strategy Implementation Activities</a:t>
            </a:r>
          </a:p>
          <a:p>
            <a:r>
              <a:rPr lang="en-MY" dirty="0"/>
              <a:t>Location Considerations for Implementation</a:t>
            </a:r>
          </a:p>
          <a:p>
            <a:r>
              <a:rPr lang="en-MY" dirty="0"/>
              <a:t>Obstacles to Implementing a Global Strategy</a:t>
            </a:r>
          </a:p>
          <a:p>
            <a:endParaRPr lang="en-MY" dirty="0"/>
          </a:p>
        </p:txBody>
      </p:sp>
    </p:spTree>
    <p:extLst>
      <p:ext uri="{BB962C8B-B14F-4D97-AF65-F5344CB8AC3E}">
        <p14:creationId xmlns:p14="http://schemas.microsoft.com/office/powerpoint/2010/main" val="10739013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A265C-AFCF-4DC0-8A5B-07FFF81F65D6}"/>
              </a:ext>
            </a:extLst>
          </p:cNvPr>
          <p:cNvSpPr>
            <a:spLocks noGrp="1"/>
          </p:cNvSpPr>
          <p:nvPr>
            <p:ph type="title"/>
          </p:nvPr>
        </p:nvSpPr>
        <p:spPr/>
        <p:txBody>
          <a:bodyPr/>
          <a:lstStyle/>
          <a:p>
            <a:r>
              <a:rPr lang="en-MY" dirty="0"/>
              <a:t>Balanced Scorecard (BSC)</a:t>
            </a:r>
          </a:p>
        </p:txBody>
      </p:sp>
      <p:sp>
        <p:nvSpPr>
          <p:cNvPr id="3" name="Content Placeholder 2">
            <a:extLst>
              <a:ext uri="{FF2B5EF4-FFF2-40B4-BE49-F238E27FC236}">
                <a16:creationId xmlns:a16="http://schemas.microsoft.com/office/drawing/2014/main" id="{47980F1E-4593-4BDF-A359-70CEEDD9D9F5}"/>
              </a:ext>
            </a:extLst>
          </p:cNvPr>
          <p:cNvSpPr>
            <a:spLocks noGrp="1"/>
          </p:cNvSpPr>
          <p:nvPr>
            <p:ph idx="1"/>
          </p:nvPr>
        </p:nvSpPr>
        <p:spPr>
          <a:xfrm>
            <a:off x="914400" y="1600200"/>
            <a:ext cx="8050088" cy="4530725"/>
          </a:xfrm>
        </p:spPr>
        <p:txBody>
          <a:bodyPr/>
          <a:lstStyle/>
          <a:p>
            <a:r>
              <a:rPr lang="en-MY" sz="2400" dirty="0"/>
              <a:t>In 1992, Robert S. Kaplan and David P. Norton’s concept of the balanced scorecard revolutionized conventional thinking about performance metrics. </a:t>
            </a:r>
          </a:p>
          <a:p>
            <a:endParaRPr lang="en-MY" sz="2400" dirty="0"/>
          </a:p>
          <a:p>
            <a:r>
              <a:rPr lang="en-MY" sz="2400" dirty="0"/>
              <a:t>By going beyond traditional measures of financial performance, the concept has given a generation of managers a better understanding of how their companies are really doing. </a:t>
            </a:r>
          </a:p>
          <a:p>
            <a:endParaRPr lang="en-MY" sz="2400" dirty="0"/>
          </a:p>
          <a:p>
            <a:r>
              <a:rPr lang="en-MY" sz="2400" dirty="0"/>
              <a:t>These nonfinancial metrics are so valuable mainly because they predict future financial performance rather than simply report what’s already happened. </a:t>
            </a:r>
          </a:p>
        </p:txBody>
      </p:sp>
    </p:spTree>
    <p:extLst>
      <p:ext uri="{BB962C8B-B14F-4D97-AF65-F5344CB8AC3E}">
        <p14:creationId xmlns:p14="http://schemas.microsoft.com/office/powerpoint/2010/main" val="13768453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D4511-DECC-4092-8D62-DCDB69F0F3B2}"/>
              </a:ext>
            </a:extLst>
          </p:cNvPr>
          <p:cNvSpPr>
            <a:spLocks noGrp="1"/>
          </p:cNvSpPr>
          <p:nvPr>
            <p:ph type="title"/>
          </p:nvPr>
        </p:nvSpPr>
        <p:spPr/>
        <p:txBody>
          <a:bodyPr/>
          <a:lstStyle/>
          <a:p>
            <a:r>
              <a:rPr lang="en-MY" dirty="0"/>
              <a:t>Balanced Scorecard (BSC)</a:t>
            </a:r>
          </a:p>
        </p:txBody>
      </p:sp>
      <p:pic>
        <p:nvPicPr>
          <p:cNvPr id="5" name="Picture 4">
            <a:extLst>
              <a:ext uri="{FF2B5EF4-FFF2-40B4-BE49-F238E27FC236}">
                <a16:creationId xmlns:a16="http://schemas.microsoft.com/office/drawing/2014/main" id="{AB1CEEC3-039E-4B53-9383-16B379E13BFC}"/>
              </a:ext>
            </a:extLst>
          </p:cNvPr>
          <p:cNvPicPr>
            <a:picLocks noChangeAspect="1"/>
          </p:cNvPicPr>
          <p:nvPr/>
        </p:nvPicPr>
        <p:blipFill>
          <a:blip r:embed="rId2"/>
          <a:stretch>
            <a:fillRect/>
          </a:stretch>
        </p:blipFill>
        <p:spPr>
          <a:xfrm>
            <a:off x="1577630" y="1844824"/>
            <a:ext cx="5988739" cy="4456137"/>
          </a:xfrm>
          <a:prstGeom prst="rect">
            <a:avLst/>
          </a:prstGeom>
        </p:spPr>
      </p:pic>
    </p:spTree>
    <p:extLst>
      <p:ext uri="{BB962C8B-B14F-4D97-AF65-F5344CB8AC3E}">
        <p14:creationId xmlns:p14="http://schemas.microsoft.com/office/powerpoint/2010/main" val="33115451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91956-BC7F-4B62-AC36-D7D749BD770B}"/>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EFDB2952-0FE6-473F-AC54-4B7AA16ECB89}"/>
              </a:ext>
            </a:extLst>
          </p:cNvPr>
          <p:cNvPicPr>
            <a:picLocks noChangeAspect="1"/>
          </p:cNvPicPr>
          <p:nvPr/>
        </p:nvPicPr>
        <p:blipFill>
          <a:blip r:embed="rId2"/>
          <a:stretch>
            <a:fillRect/>
          </a:stretch>
        </p:blipFill>
        <p:spPr>
          <a:xfrm>
            <a:off x="1259632" y="2132856"/>
            <a:ext cx="5172075" cy="4162425"/>
          </a:xfrm>
          <a:prstGeom prst="rect">
            <a:avLst/>
          </a:prstGeom>
        </p:spPr>
      </p:pic>
    </p:spTree>
    <p:extLst>
      <p:ext uri="{BB962C8B-B14F-4D97-AF65-F5344CB8AC3E}">
        <p14:creationId xmlns:p14="http://schemas.microsoft.com/office/powerpoint/2010/main" val="2714398399"/>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129</TotalTime>
  <Words>2068</Words>
  <Application>Microsoft Office PowerPoint</Application>
  <PresentationFormat>On-screen Show (4:3)</PresentationFormat>
  <Paragraphs>222</Paragraphs>
  <Slides>39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Times New Roman</vt:lpstr>
      <vt:lpstr>Wingdings</vt:lpstr>
      <vt:lpstr>Office Theme</vt:lpstr>
      <vt:lpstr>STRATEGIC HUMAN RESOURCE MANAGEMENT III</vt:lpstr>
      <vt:lpstr>PowerPoint Presentation</vt:lpstr>
      <vt:lpstr>Strategy</vt:lpstr>
      <vt:lpstr>Strategy</vt:lpstr>
      <vt:lpstr>Strategy</vt:lpstr>
      <vt:lpstr>Tactics</vt:lpstr>
      <vt:lpstr>Strategy in Business</vt:lpstr>
      <vt:lpstr>Strategic Planning</vt:lpstr>
      <vt:lpstr>Strategic Planning</vt:lpstr>
      <vt:lpstr>Vision Statement</vt:lpstr>
      <vt:lpstr>Examples of Vision Statement</vt:lpstr>
      <vt:lpstr>Mission Statement</vt:lpstr>
      <vt:lpstr>Examples of Mission Statement</vt:lpstr>
      <vt:lpstr>Differences in terms</vt:lpstr>
      <vt:lpstr>Values</vt:lpstr>
      <vt:lpstr>Goals</vt:lpstr>
      <vt:lpstr>Objective</vt:lpstr>
      <vt:lpstr>Summary</vt:lpstr>
      <vt:lpstr>Different Terms</vt:lpstr>
      <vt:lpstr>SWOT</vt:lpstr>
      <vt:lpstr>SWOT Analysis</vt:lpstr>
      <vt:lpstr>Strengths</vt:lpstr>
      <vt:lpstr>Weaknesses</vt:lpstr>
      <vt:lpstr>Opportunities</vt:lpstr>
      <vt:lpstr>Threats</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Strategy Execution</vt:lpstr>
      <vt:lpstr>Concepts in Strategy Execution</vt:lpstr>
      <vt:lpstr>Balanced Scorecard (BSC)</vt:lpstr>
      <vt:lpstr>Balanced Scorecard (BSC)</vt:lpstr>
      <vt:lpstr>Balanced Scorecard</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15</cp:revision>
  <cp:lastPrinted>1601-01-01T00:00:00Z</cp:lastPrinted>
  <dcterms:created xsi:type="dcterms:W3CDTF">2020-07-09T15:12:46Z</dcterms:created>
  <dcterms:modified xsi:type="dcterms:W3CDTF">2020-11-15T17:09:15Z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