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8"/>
  </p:notesMasterIdLst>
  <p:handoutMasterIdLst>
    <p:handoutMasterId r:id="rId49"/>
  </p:handoutMasterIdLst>
  <p:sldIdLst>
    <p:sldId id="256" r:id="rId2"/>
    <p:sldId id="296" r:id="rId3"/>
    <p:sldId id="297" r:id="rId4"/>
    <p:sldId id="298"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320" r:id="rId27"/>
    <p:sldId id="257" r:id="rId28"/>
    <p:sldId id="258" r:id="rId29"/>
    <p:sldId id="259" r:id="rId30"/>
    <p:sldId id="260" r:id="rId31"/>
    <p:sldId id="261" r:id="rId32"/>
    <p:sldId id="262" r:id="rId33"/>
    <p:sldId id="263" r:id="rId34"/>
    <p:sldId id="264" r:id="rId35"/>
    <p:sldId id="265" r:id="rId36"/>
    <p:sldId id="266" r:id="rId37"/>
    <p:sldId id="267" r:id="rId38"/>
    <p:sldId id="321" r:id="rId39"/>
    <p:sldId id="322" r:id="rId40"/>
    <p:sldId id="323" r:id="rId41"/>
    <p:sldId id="324" r:id="rId42"/>
    <p:sldId id="325" r:id="rId43"/>
    <p:sldId id="326" r:id="rId44"/>
    <p:sldId id="327" r:id="rId45"/>
    <p:sldId id="328" r:id="rId46"/>
    <p:sldId id="329" r:id="rId4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STRATEGIC HUMAN RESOURCE MANAGEMENT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60815-C83A-4139-84D8-DDCE1381B2A1}"/>
              </a:ext>
            </a:extLst>
          </p:cNvPr>
          <p:cNvSpPr>
            <a:spLocks noGrp="1"/>
          </p:cNvSpPr>
          <p:nvPr>
            <p:ph type="title"/>
          </p:nvPr>
        </p:nvSpPr>
        <p:spPr/>
        <p:txBody>
          <a:bodyPr/>
          <a:lstStyle/>
          <a:p>
            <a:r>
              <a:rPr lang="en-MY" dirty="0"/>
              <a:t>Factors for International Expansion</a:t>
            </a:r>
          </a:p>
        </p:txBody>
      </p:sp>
      <p:sp>
        <p:nvSpPr>
          <p:cNvPr id="3" name="Content Placeholder 2">
            <a:extLst>
              <a:ext uri="{FF2B5EF4-FFF2-40B4-BE49-F238E27FC236}">
                <a16:creationId xmlns:a16="http://schemas.microsoft.com/office/drawing/2014/main" id="{03F9C2C2-9B92-4AD9-9720-0B1473AC7109}"/>
              </a:ext>
            </a:extLst>
          </p:cNvPr>
          <p:cNvSpPr>
            <a:spLocks noGrp="1"/>
          </p:cNvSpPr>
          <p:nvPr>
            <p:ph idx="1"/>
          </p:nvPr>
        </p:nvSpPr>
        <p:spPr/>
        <p:txBody>
          <a:bodyPr/>
          <a:lstStyle/>
          <a:p>
            <a:pPr marL="0" indent="0">
              <a:buNone/>
            </a:pPr>
            <a:r>
              <a:rPr lang="en-MY" b="1" dirty="0"/>
              <a:t>1. Market motives </a:t>
            </a:r>
            <a:r>
              <a:rPr lang="en-MY" dirty="0"/>
              <a:t>can be offensive or defensive. An offensive motive is to seize market opportunities in foreign countries through trade or investment. A defensive motive is to protect and hold a firm’s market power or competitive position in the face of threats from domestic rivalry or changes in government policies.</a:t>
            </a:r>
          </a:p>
        </p:txBody>
      </p:sp>
    </p:spTree>
    <p:extLst>
      <p:ext uri="{BB962C8B-B14F-4D97-AF65-F5344CB8AC3E}">
        <p14:creationId xmlns:p14="http://schemas.microsoft.com/office/powerpoint/2010/main" val="337746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9344C-E3D0-4FAF-BDBD-A3E40CA3F34F}"/>
              </a:ext>
            </a:extLst>
          </p:cNvPr>
          <p:cNvSpPr>
            <a:spLocks noGrp="1"/>
          </p:cNvSpPr>
          <p:nvPr>
            <p:ph type="title"/>
          </p:nvPr>
        </p:nvSpPr>
        <p:spPr/>
        <p:txBody>
          <a:bodyPr/>
          <a:lstStyle/>
          <a:p>
            <a:r>
              <a:rPr lang="en-MY" dirty="0"/>
              <a:t>Factors for International Expansion</a:t>
            </a:r>
          </a:p>
        </p:txBody>
      </p:sp>
      <p:sp>
        <p:nvSpPr>
          <p:cNvPr id="3" name="Content Placeholder 2">
            <a:extLst>
              <a:ext uri="{FF2B5EF4-FFF2-40B4-BE49-F238E27FC236}">
                <a16:creationId xmlns:a16="http://schemas.microsoft.com/office/drawing/2014/main" id="{BA1D47C9-BB2A-4391-86E0-89957BDB6C5A}"/>
              </a:ext>
            </a:extLst>
          </p:cNvPr>
          <p:cNvSpPr>
            <a:spLocks noGrp="1"/>
          </p:cNvSpPr>
          <p:nvPr>
            <p:ph idx="1"/>
          </p:nvPr>
        </p:nvSpPr>
        <p:spPr/>
        <p:txBody>
          <a:bodyPr/>
          <a:lstStyle/>
          <a:p>
            <a:pPr marL="0" indent="0">
              <a:buNone/>
            </a:pPr>
            <a:r>
              <a:rPr lang="en-MY" b="1" dirty="0"/>
              <a:t>2. Economic motives </a:t>
            </a:r>
            <a:r>
              <a:rPr lang="en-MY" dirty="0"/>
              <a:t>apply when firms expand internationally to increase their return</a:t>
            </a:r>
          </a:p>
          <a:p>
            <a:pPr marL="0" indent="0">
              <a:buNone/>
            </a:pPr>
            <a:r>
              <a:rPr lang="en-MY" dirty="0"/>
              <a:t>through higher revenues or lower costs. International trade and investment are</a:t>
            </a:r>
          </a:p>
          <a:p>
            <a:pPr marL="0" indent="0">
              <a:buNone/>
            </a:pPr>
            <a:r>
              <a:rPr lang="en-MY" dirty="0"/>
              <a:t>vehicles enabling a firm to benefit from inter-country differences in costs of </a:t>
            </a:r>
            <a:r>
              <a:rPr lang="en-MY" dirty="0" err="1"/>
              <a:t>labor</a:t>
            </a:r>
            <a:r>
              <a:rPr lang="en-MY" dirty="0"/>
              <a:t>,</a:t>
            </a:r>
          </a:p>
          <a:p>
            <a:pPr marL="0" indent="0">
              <a:buNone/>
            </a:pPr>
            <a:r>
              <a:rPr lang="en-MY" dirty="0"/>
              <a:t>natural resources, and capital, as well as differences in regulatory treatments, such</a:t>
            </a:r>
          </a:p>
          <a:p>
            <a:pPr marL="0" indent="0">
              <a:buNone/>
            </a:pPr>
            <a:r>
              <a:rPr lang="en-MY" dirty="0"/>
              <a:t>as taxation.</a:t>
            </a:r>
          </a:p>
        </p:txBody>
      </p:sp>
    </p:spTree>
    <p:extLst>
      <p:ext uri="{BB962C8B-B14F-4D97-AF65-F5344CB8AC3E}">
        <p14:creationId xmlns:p14="http://schemas.microsoft.com/office/powerpoint/2010/main" val="1588149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274FB-D433-483D-9727-5B23B81EA81D}"/>
              </a:ext>
            </a:extLst>
          </p:cNvPr>
          <p:cNvSpPr>
            <a:spLocks noGrp="1"/>
          </p:cNvSpPr>
          <p:nvPr>
            <p:ph type="title"/>
          </p:nvPr>
        </p:nvSpPr>
        <p:spPr/>
        <p:txBody>
          <a:bodyPr/>
          <a:lstStyle/>
          <a:p>
            <a:r>
              <a:rPr lang="en-MY" dirty="0"/>
              <a:t>Factors for International Expansion</a:t>
            </a:r>
          </a:p>
        </p:txBody>
      </p:sp>
      <p:sp>
        <p:nvSpPr>
          <p:cNvPr id="3" name="Content Placeholder 2">
            <a:extLst>
              <a:ext uri="{FF2B5EF4-FFF2-40B4-BE49-F238E27FC236}">
                <a16:creationId xmlns:a16="http://schemas.microsoft.com/office/drawing/2014/main" id="{639BBDDA-452B-45FE-9C7A-E1528973A2A6}"/>
              </a:ext>
            </a:extLst>
          </p:cNvPr>
          <p:cNvSpPr>
            <a:spLocks noGrp="1"/>
          </p:cNvSpPr>
          <p:nvPr>
            <p:ph idx="1"/>
          </p:nvPr>
        </p:nvSpPr>
        <p:spPr/>
        <p:txBody>
          <a:bodyPr/>
          <a:lstStyle/>
          <a:p>
            <a:pPr marL="0" indent="0">
              <a:buNone/>
            </a:pPr>
            <a:r>
              <a:rPr lang="en-MY" dirty="0"/>
              <a:t>3. </a:t>
            </a:r>
            <a:r>
              <a:rPr lang="en-MY" b="1" dirty="0"/>
              <a:t>Strategic motives </a:t>
            </a:r>
            <a:r>
              <a:rPr lang="en-MY" dirty="0"/>
              <a:t>lead firms to participate in international business when they seek, for instance, to capitalize on distinctive resources or capabilities developed at home (e.g., technologies and economies of scale). </a:t>
            </a:r>
          </a:p>
        </p:txBody>
      </p:sp>
    </p:spTree>
    <p:extLst>
      <p:ext uri="{BB962C8B-B14F-4D97-AF65-F5344CB8AC3E}">
        <p14:creationId xmlns:p14="http://schemas.microsoft.com/office/powerpoint/2010/main" val="263788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55C2-99AE-43F3-86DF-292148482002}"/>
              </a:ext>
            </a:extLst>
          </p:cNvPr>
          <p:cNvSpPr>
            <a:spLocks noGrp="1"/>
          </p:cNvSpPr>
          <p:nvPr>
            <p:ph type="title"/>
          </p:nvPr>
        </p:nvSpPr>
        <p:spPr>
          <a:xfrm>
            <a:off x="739552" y="155575"/>
            <a:ext cx="8224936" cy="1143000"/>
          </a:xfrm>
        </p:spPr>
        <p:txBody>
          <a:bodyPr/>
          <a:lstStyle/>
          <a:p>
            <a:r>
              <a:rPr lang="en-MY" sz="4000" dirty="0"/>
              <a:t>Advantages of Strategic Motives</a:t>
            </a:r>
          </a:p>
        </p:txBody>
      </p:sp>
      <p:sp>
        <p:nvSpPr>
          <p:cNvPr id="3" name="Content Placeholder 2">
            <a:extLst>
              <a:ext uri="{FF2B5EF4-FFF2-40B4-BE49-F238E27FC236}">
                <a16:creationId xmlns:a16="http://schemas.microsoft.com/office/drawing/2014/main" id="{BB705DC8-F53C-4EEA-9505-1BC8C00FB1CA}"/>
              </a:ext>
            </a:extLst>
          </p:cNvPr>
          <p:cNvSpPr>
            <a:spLocks noGrp="1"/>
          </p:cNvSpPr>
          <p:nvPr>
            <p:ph idx="1"/>
          </p:nvPr>
        </p:nvSpPr>
        <p:spPr>
          <a:xfrm>
            <a:off x="914400" y="1600200"/>
            <a:ext cx="7834064" cy="5102225"/>
          </a:xfrm>
        </p:spPr>
        <p:txBody>
          <a:bodyPr/>
          <a:lstStyle/>
          <a:p>
            <a:r>
              <a:rPr lang="en-MY" sz="2800" dirty="0"/>
              <a:t>By deploying these resources or capabilities abroad or increasing production through international trade, firms may be able to increase their cash inflows. </a:t>
            </a:r>
          </a:p>
          <a:p>
            <a:endParaRPr lang="en-MY" sz="2800" dirty="0"/>
          </a:p>
          <a:p>
            <a:r>
              <a:rPr lang="en-MY" sz="2800" dirty="0"/>
              <a:t>Firms may also go international to be the first mover in the target foreign market before a major competitor gets in, gaining strategic benefits such as technological leadership, brand recognition, customer loyalty, and competitive position.</a:t>
            </a:r>
          </a:p>
          <a:p>
            <a:pPr marL="0" indent="0">
              <a:buNone/>
            </a:pPr>
            <a:endParaRPr lang="en-MY" dirty="0"/>
          </a:p>
        </p:txBody>
      </p:sp>
    </p:spTree>
    <p:extLst>
      <p:ext uri="{BB962C8B-B14F-4D97-AF65-F5344CB8AC3E}">
        <p14:creationId xmlns:p14="http://schemas.microsoft.com/office/powerpoint/2010/main" val="3207321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546956" y="1628801"/>
            <a:ext cx="8568909" cy="4490646"/>
          </a:xfrm>
        </p:spPr>
        <p:txBody>
          <a:bodyPr/>
          <a:lstStyle/>
          <a:p>
            <a:pPr>
              <a:buFont typeface="Wingdings" panose="05000000000000000000" pitchFamily="2" charset="2"/>
              <a:buChar char="§"/>
            </a:pPr>
            <a:endParaRPr lang="en-MY" dirty="0"/>
          </a:p>
          <a:p>
            <a:pPr>
              <a:buFont typeface="Wingdings" panose="05000000000000000000" pitchFamily="2" charset="2"/>
              <a:buChar char="§"/>
            </a:pPr>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Organizational structure is not simply an organization chart. Structure is all the people, positions, procedures, processes, culture, technology and related elements that comprise the organization. It defines how all the pieces, parts and processes work together (or don’t in some cases). This structure must be totally aligned with strategy for the organization to achieve its mission and goals. Structure supports strategy.</a:t>
            </a:r>
          </a:p>
        </p:txBody>
      </p:sp>
    </p:spTree>
    <p:extLst>
      <p:ext uri="{BB962C8B-B14F-4D97-AF65-F5344CB8AC3E}">
        <p14:creationId xmlns:p14="http://schemas.microsoft.com/office/powerpoint/2010/main" val="1949675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9669-B738-4D0C-A271-9941319E4454}"/>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02FAAB80-FD5F-4D4C-8A78-6E10BCE0E09E}"/>
              </a:ext>
            </a:extLst>
          </p:cNvPr>
          <p:cNvSpPr>
            <a:spLocks noGrp="1"/>
          </p:cNvSpPr>
          <p:nvPr>
            <p:ph idx="1"/>
          </p:nvPr>
        </p:nvSpPr>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It is therefore important for every organization to have a well-structured organization chart indicative of how an organization functions, how it is managed, how information flows and is processed within an organization, and how flexible or responsive the organization is.</a:t>
            </a:r>
          </a:p>
        </p:txBody>
      </p:sp>
    </p:spTree>
    <p:extLst>
      <p:ext uri="{BB962C8B-B14F-4D97-AF65-F5344CB8AC3E}">
        <p14:creationId xmlns:p14="http://schemas.microsoft.com/office/powerpoint/2010/main" val="1998525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42E49-7DA5-41D0-AC84-CB27E292C3AF}"/>
              </a:ext>
            </a:extLst>
          </p:cNvPr>
          <p:cNvSpPr>
            <a:spLocks noGrp="1"/>
          </p:cNvSpPr>
          <p:nvPr>
            <p:ph type="title"/>
          </p:nvPr>
        </p:nvSpPr>
        <p:spPr/>
        <p:txBody>
          <a:bodyPr/>
          <a:lstStyle/>
          <a:p>
            <a:r>
              <a:rPr lang="en-MY" dirty="0"/>
              <a:t>Types of Structure</a:t>
            </a:r>
          </a:p>
        </p:txBody>
      </p:sp>
      <p:pic>
        <p:nvPicPr>
          <p:cNvPr id="5" name="Picture 4">
            <a:extLst>
              <a:ext uri="{FF2B5EF4-FFF2-40B4-BE49-F238E27FC236}">
                <a16:creationId xmlns:a16="http://schemas.microsoft.com/office/drawing/2014/main" id="{B2ED4C4C-E5A3-41BD-8931-43C521860D2D}"/>
              </a:ext>
            </a:extLst>
          </p:cNvPr>
          <p:cNvPicPr>
            <a:picLocks noChangeAspect="1"/>
          </p:cNvPicPr>
          <p:nvPr/>
        </p:nvPicPr>
        <p:blipFill>
          <a:blip r:embed="rId2"/>
          <a:stretch>
            <a:fillRect/>
          </a:stretch>
        </p:blipFill>
        <p:spPr>
          <a:xfrm>
            <a:off x="1187624" y="1741330"/>
            <a:ext cx="6873246" cy="4703385"/>
          </a:xfrm>
          <a:prstGeom prst="rect">
            <a:avLst/>
          </a:prstGeom>
        </p:spPr>
      </p:pic>
    </p:spTree>
    <p:extLst>
      <p:ext uri="{BB962C8B-B14F-4D97-AF65-F5344CB8AC3E}">
        <p14:creationId xmlns:p14="http://schemas.microsoft.com/office/powerpoint/2010/main" val="4081319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C1A2-70D5-4E30-A7B4-D21DF008C0DC}"/>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A0E1EBEB-404C-4083-8E12-A0301A609DAF}"/>
              </a:ext>
            </a:extLst>
          </p:cNvPr>
          <p:cNvSpPr>
            <a:spLocks noGrp="1"/>
          </p:cNvSpPr>
          <p:nvPr>
            <p:ph idx="1"/>
          </p:nvPr>
        </p:nvSpPr>
        <p:spPr/>
        <p:txBody>
          <a:bodyPr/>
          <a:lstStyle/>
          <a:p>
            <a:pPr marL="0" indent="0">
              <a:buNone/>
            </a:pPr>
            <a:r>
              <a:rPr lang="en-MY" dirty="0"/>
              <a:t>Organizations in the domestic and international stage of globalization are far more likely to have a functional structure than those in the later stages. The structure is most efficient in terms of economies of scale and fewer numbers of employees. The management approach to staffing in functional organizations is largely ethnocentric</a:t>
            </a:r>
          </a:p>
        </p:txBody>
      </p:sp>
    </p:spTree>
    <p:extLst>
      <p:ext uri="{BB962C8B-B14F-4D97-AF65-F5344CB8AC3E}">
        <p14:creationId xmlns:p14="http://schemas.microsoft.com/office/powerpoint/2010/main" val="850982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985F-8C88-4CD8-8ED7-11B797FD90DB}"/>
              </a:ext>
            </a:extLst>
          </p:cNvPr>
          <p:cNvSpPr>
            <a:spLocks noGrp="1"/>
          </p:cNvSpPr>
          <p:nvPr>
            <p:ph type="title"/>
          </p:nvPr>
        </p:nvSpPr>
        <p:spPr/>
        <p:txBody>
          <a:bodyPr/>
          <a:lstStyle/>
          <a:p>
            <a:r>
              <a:rPr lang="en-MY" dirty="0"/>
              <a:t>1. Product Structure</a:t>
            </a:r>
          </a:p>
        </p:txBody>
      </p:sp>
      <p:sp>
        <p:nvSpPr>
          <p:cNvPr id="3" name="Content Placeholder 2">
            <a:extLst>
              <a:ext uri="{FF2B5EF4-FFF2-40B4-BE49-F238E27FC236}">
                <a16:creationId xmlns:a16="http://schemas.microsoft.com/office/drawing/2014/main" id="{60DBC2C9-5D3C-4CC9-AA5D-53667867B4D8}"/>
              </a:ext>
            </a:extLst>
          </p:cNvPr>
          <p:cNvSpPr>
            <a:spLocks noGrp="1"/>
          </p:cNvSpPr>
          <p:nvPr>
            <p:ph idx="1"/>
          </p:nvPr>
        </p:nvSpPr>
        <p:spPr/>
        <p:txBody>
          <a:bodyPr/>
          <a:lstStyle/>
          <a:p>
            <a:pPr marL="0" indent="0">
              <a:buNone/>
            </a:pPr>
            <a:r>
              <a:rPr lang="en-MY" dirty="0"/>
              <a:t>The world is viewed as one market and talent pool, and employee and systems cross borders to provide economies of scale in developing and distributing worldwide product. The approach to staffing is geocentric, and decision making is dispersed and decentralized to the product groups.</a:t>
            </a:r>
          </a:p>
        </p:txBody>
      </p:sp>
    </p:spTree>
    <p:extLst>
      <p:ext uri="{BB962C8B-B14F-4D97-AF65-F5344CB8AC3E}">
        <p14:creationId xmlns:p14="http://schemas.microsoft.com/office/powerpoint/2010/main" val="133336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417A-B8AE-4D05-BB72-A6B71F067303}"/>
              </a:ext>
            </a:extLst>
          </p:cNvPr>
          <p:cNvSpPr>
            <a:spLocks noGrp="1"/>
          </p:cNvSpPr>
          <p:nvPr>
            <p:ph type="title"/>
          </p:nvPr>
        </p:nvSpPr>
        <p:spPr/>
        <p:txBody>
          <a:bodyPr/>
          <a:lstStyle/>
          <a:p>
            <a:r>
              <a:rPr lang="en-MY" dirty="0"/>
              <a:t>2. Geographic Structure</a:t>
            </a:r>
          </a:p>
        </p:txBody>
      </p:sp>
      <p:sp>
        <p:nvSpPr>
          <p:cNvPr id="3" name="Content Placeholder 2">
            <a:extLst>
              <a:ext uri="{FF2B5EF4-FFF2-40B4-BE49-F238E27FC236}">
                <a16:creationId xmlns:a16="http://schemas.microsoft.com/office/drawing/2014/main" id="{80482FD2-ECBE-4844-BFB4-6094ED01BCD6}"/>
              </a:ext>
            </a:extLst>
          </p:cNvPr>
          <p:cNvSpPr>
            <a:spLocks noGrp="1"/>
          </p:cNvSpPr>
          <p:nvPr>
            <p:ph idx="1"/>
          </p:nvPr>
        </p:nvSpPr>
        <p:spPr/>
        <p:txBody>
          <a:bodyPr/>
          <a:lstStyle/>
          <a:p>
            <a:pPr marL="0" indent="0">
              <a:buNone/>
            </a:pPr>
            <a:r>
              <a:rPr lang="en-MY" sz="1800" dirty="0"/>
              <a:t>Each region or country has its own division, the staffing is polycentric or </a:t>
            </a:r>
            <a:r>
              <a:rPr lang="en-MY" sz="1800" dirty="0" err="1"/>
              <a:t>regiocentric</a:t>
            </a:r>
            <a:r>
              <a:rPr lang="en-MY" sz="1800" dirty="0"/>
              <a:t>, and decision making is decentralized. The region must be sufficiently large to support this structure. By being closer to markets, a geographic structure can tailor and localize products and services more easily than is possible using other organization designs.</a:t>
            </a:r>
          </a:p>
          <a:p>
            <a:pPr marL="0" indent="0">
              <a:buNone/>
            </a:pPr>
            <a:r>
              <a:rPr lang="en-MY" sz="1800" dirty="0"/>
              <a:t> </a:t>
            </a:r>
          </a:p>
          <a:p>
            <a:pPr marL="0" indent="0">
              <a:buNone/>
            </a:pPr>
            <a:r>
              <a:rPr lang="en-MY" sz="1800" dirty="0"/>
              <a:t>In polycentric staffing, a company will hire host-country nationals for positions in the company from mail room clerks all the way up to the executive suites. Polycentric staffing is particularly feasible in developed countries, such as European countries, Canada, Australia and Japan, where highly educated and trained employees can be easily located.</a:t>
            </a:r>
          </a:p>
          <a:p>
            <a:pPr marL="0" indent="0">
              <a:buNone/>
            </a:pPr>
            <a:endParaRPr lang="en-MY" sz="1800" dirty="0"/>
          </a:p>
          <a:p>
            <a:pPr marL="0" indent="0">
              <a:buNone/>
            </a:pPr>
            <a:r>
              <a:rPr lang="en-MY" sz="1800" dirty="0" err="1"/>
              <a:t>Regiocentric</a:t>
            </a:r>
            <a:r>
              <a:rPr lang="en-MY" sz="1800" dirty="0"/>
              <a:t> staffing is a lot like polycentric staffing in that host-country nationals staff each foreign subsidiary to a high degree. However, company offices and facilities are grouped into regions and work as a single unit with a fair degree of autonomy from the home headquarters.</a:t>
            </a:r>
          </a:p>
          <a:p>
            <a:pPr marL="0" indent="0">
              <a:buNone/>
            </a:pPr>
            <a:endParaRPr lang="en-MY" sz="1600" dirty="0"/>
          </a:p>
        </p:txBody>
      </p:sp>
    </p:spTree>
    <p:extLst>
      <p:ext uri="{BB962C8B-B14F-4D97-AF65-F5344CB8AC3E}">
        <p14:creationId xmlns:p14="http://schemas.microsoft.com/office/powerpoint/2010/main" val="3253698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1676-F859-4A98-B422-C83E4BD81FBE}"/>
              </a:ext>
            </a:extLst>
          </p:cNvPr>
          <p:cNvSpPr>
            <a:spLocks noGrp="1"/>
          </p:cNvSpPr>
          <p:nvPr>
            <p:ph type="title"/>
          </p:nvPr>
        </p:nvSpPr>
        <p:spPr/>
        <p:txBody>
          <a:bodyPr/>
          <a:lstStyle/>
          <a:p>
            <a:r>
              <a:rPr lang="en-MY" dirty="0"/>
              <a:t>3. Hybrid Structure</a:t>
            </a:r>
          </a:p>
        </p:txBody>
      </p:sp>
      <p:sp>
        <p:nvSpPr>
          <p:cNvPr id="3" name="Content Placeholder 2">
            <a:extLst>
              <a:ext uri="{FF2B5EF4-FFF2-40B4-BE49-F238E27FC236}">
                <a16:creationId xmlns:a16="http://schemas.microsoft.com/office/drawing/2014/main" id="{BC4F37BD-F81A-44A0-8363-1A0BEE511FFD}"/>
              </a:ext>
            </a:extLst>
          </p:cNvPr>
          <p:cNvSpPr>
            <a:spLocks noGrp="1"/>
          </p:cNvSpPr>
          <p:nvPr>
            <p:ph idx="1"/>
          </p:nvPr>
        </p:nvSpPr>
        <p:spPr/>
        <p:txBody>
          <a:bodyPr/>
          <a:lstStyle/>
          <a:p>
            <a:pPr marL="0" indent="0">
              <a:buNone/>
            </a:pPr>
            <a:r>
              <a:rPr lang="en-MY" dirty="0"/>
              <a:t>The hybrid structure mixes elements of the functional, product, and geographic organizational structures. It is very likely that, during the domestic and international stage of globalization, an export department or international division will be attached to a functional organizational structure.</a:t>
            </a:r>
          </a:p>
        </p:txBody>
      </p:sp>
    </p:spTree>
    <p:extLst>
      <p:ext uri="{BB962C8B-B14F-4D97-AF65-F5344CB8AC3E}">
        <p14:creationId xmlns:p14="http://schemas.microsoft.com/office/powerpoint/2010/main" val="985139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417A-B8AE-4D05-BB72-A6B71F067303}"/>
              </a:ext>
            </a:extLst>
          </p:cNvPr>
          <p:cNvSpPr>
            <a:spLocks noGrp="1"/>
          </p:cNvSpPr>
          <p:nvPr>
            <p:ph type="title"/>
          </p:nvPr>
        </p:nvSpPr>
        <p:spPr/>
        <p:txBody>
          <a:bodyPr/>
          <a:lstStyle/>
          <a:p>
            <a:r>
              <a:rPr lang="en-MY" dirty="0"/>
              <a:t>4. Front-Back Structure</a:t>
            </a:r>
          </a:p>
        </p:txBody>
      </p:sp>
      <p:sp>
        <p:nvSpPr>
          <p:cNvPr id="3" name="Content Placeholder 2">
            <a:extLst>
              <a:ext uri="{FF2B5EF4-FFF2-40B4-BE49-F238E27FC236}">
                <a16:creationId xmlns:a16="http://schemas.microsoft.com/office/drawing/2014/main" id="{80482FD2-ECBE-4844-BFB4-6094ED01BCD6}"/>
              </a:ext>
            </a:extLst>
          </p:cNvPr>
          <p:cNvSpPr>
            <a:spLocks noGrp="1"/>
          </p:cNvSpPr>
          <p:nvPr>
            <p:ph idx="1"/>
          </p:nvPr>
        </p:nvSpPr>
        <p:spPr/>
        <p:txBody>
          <a:bodyPr/>
          <a:lstStyle/>
          <a:p>
            <a:pPr marL="0" indent="0">
              <a:buNone/>
            </a:pPr>
            <a:r>
              <a:rPr lang="en-MY" dirty="0"/>
              <a:t>The front-back structure is a form of hybrid structure, divides the organization into “front” functions, which are defined by geographic locations or customer types, and “back” functions, which are organized by product or business unit. The front end focuses on customers or market groups, while the back end designs and develops products and services. However, there is potential for conflict between "front" and "back" in this structure.</a:t>
            </a:r>
          </a:p>
        </p:txBody>
      </p:sp>
    </p:spTree>
    <p:extLst>
      <p:ext uri="{BB962C8B-B14F-4D97-AF65-F5344CB8AC3E}">
        <p14:creationId xmlns:p14="http://schemas.microsoft.com/office/powerpoint/2010/main" val="1041516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1676-F859-4A98-B422-C83E4BD81FBE}"/>
              </a:ext>
            </a:extLst>
          </p:cNvPr>
          <p:cNvSpPr>
            <a:spLocks noGrp="1"/>
          </p:cNvSpPr>
          <p:nvPr>
            <p:ph type="title"/>
          </p:nvPr>
        </p:nvSpPr>
        <p:spPr/>
        <p:txBody>
          <a:bodyPr/>
          <a:lstStyle/>
          <a:p>
            <a:r>
              <a:rPr lang="en-MY" dirty="0"/>
              <a:t>5. Matrix Structure</a:t>
            </a:r>
          </a:p>
        </p:txBody>
      </p:sp>
      <p:sp>
        <p:nvSpPr>
          <p:cNvPr id="3" name="Content Placeholder 2">
            <a:extLst>
              <a:ext uri="{FF2B5EF4-FFF2-40B4-BE49-F238E27FC236}">
                <a16:creationId xmlns:a16="http://schemas.microsoft.com/office/drawing/2014/main" id="{BC4F37BD-F81A-44A0-8363-1A0BEE511FFD}"/>
              </a:ext>
            </a:extLst>
          </p:cNvPr>
          <p:cNvSpPr>
            <a:spLocks noGrp="1"/>
          </p:cNvSpPr>
          <p:nvPr>
            <p:ph idx="1"/>
          </p:nvPr>
        </p:nvSpPr>
        <p:spPr>
          <a:xfrm>
            <a:off x="708720" y="1628800"/>
            <a:ext cx="8255768" cy="4530725"/>
          </a:xfrm>
        </p:spPr>
        <p:txBody>
          <a:bodyPr/>
          <a:lstStyle/>
          <a:p>
            <a:pPr marL="0" indent="0">
              <a:buNone/>
            </a:pPr>
            <a:r>
              <a:rPr lang="en-MY" sz="2200" dirty="0"/>
              <a:t>It is another form of hybrid structure and can be seen in global and transnational enterprises with geocentric approaches to staffing. The matrix has ties to both product and geographic divisions. It therefore attempts to balance local needs with global efficiencies and economies of scale. The worldwide matrix attempts to operate "think globally, act locally" and to balance the needs of both.</a:t>
            </a:r>
          </a:p>
          <a:p>
            <a:pPr marL="0" indent="0">
              <a:buNone/>
            </a:pPr>
            <a:endParaRPr lang="en-MY" sz="2200" dirty="0"/>
          </a:p>
          <a:p>
            <a:pPr marL="0" indent="0">
              <a:buNone/>
            </a:pPr>
            <a:r>
              <a:rPr lang="en-MY" sz="2200"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a:p>
            <a:pPr marL="0" indent="0">
              <a:buNone/>
            </a:pPr>
            <a:endParaRPr lang="en-MY" sz="2200" dirty="0"/>
          </a:p>
        </p:txBody>
      </p:sp>
    </p:spTree>
    <p:extLst>
      <p:ext uri="{BB962C8B-B14F-4D97-AF65-F5344CB8AC3E}">
        <p14:creationId xmlns:p14="http://schemas.microsoft.com/office/powerpoint/2010/main" val="75192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417A-B8AE-4D05-BB72-A6B71F067303}"/>
              </a:ext>
            </a:extLst>
          </p:cNvPr>
          <p:cNvSpPr>
            <a:spLocks noGrp="1"/>
          </p:cNvSpPr>
          <p:nvPr>
            <p:ph type="title"/>
          </p:nvPr>
        </p:nvSpPr>
        <p:spPr/>
        <p:txBody>
          <a:bodyPr/>
          <a:lstStyle/>
          <a:p>
            <a:r>
              <a:rPr lang="en-MY" dirty="0"/>
              <a:t>HR Organisation</a:t>
            </a:r>
          </a:p>
        </p:txBody>
      </p:sp>
      <p:pic>
        <p:nvPicPr>
          <p:cNvPr id="5" name="Picture 4">
            <a:extLst>
              <a:ext uri="{FF2B5EF4-FFF2-40B4-BE49-F238E27FC236}">
                <a16:creationId xmlns:a16="http://schemas.microsoft.com/office/drawing/2014/main" id="{7669B948-2879-4199-A5D5-08D22D90A2C7}"/>
              </a:ext>
            </a:extLst>
          </p:cNvPr>
          <p:cNvPicPr>
            <a:picLocks noChangeAspect="1"/>
          </p:cNvPicPr>
          <p:nvPr/>
        </p:nvPicPr>
        <p:blipFill>
          <a:blip r:embed="rId2"/>
          <a:stretch>
            <a:fillRect/>
          </a:stretch>
        </p:blipFill>
        <p:spPr>
          <a:xfrm>
            <a:off x="1415156" y="1772816"/>
            <a:ext cx="6313687" cy="4192488"/>
          </a:xfrm>
          <a:prstGeom prst="rect">
            <a:avLst/>
          </a:prstGeom>
        </p:spPr>
      </p:pic>
    </p:spTree>
    <p:extLst>
      <p:ext uri="{BB962C8B-B14F-4D97-AF65-F5344CB8AC3E}">
        <p14:creationId xmlns:p14="http://schemas.microsoft.com/office/powerpoint/2010/main" val="252833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1676-F859-4A98-B422-C83E4BD81FBE}"/>
              </a:ext>
            </a:extLst>
          </p:cNvPr>
          <p:cNvSpPr>
            <a:spLocks noGrp="1"/>
          </p:cNvSpPr>
          <p:nvPr>
            <p:ph type="title"/>
          </p:nvPr>
        </p:nvSpPr>
        <p:spPr/>
        <p:txBody>
          <a:bodyPr/>
          <a:lstStyle/>
          <a:p>
            <a:r>
              <a:rPr lang="en-MY" dirty="0"/>
              <a:t>Single/Functional Business</a:t>
            </a:r>
          </a:p>
        </p:txBody>
      </p:sp>
      <p:sp>
        <p:nvSpPr>
          <p:cNvPr id="3" name="Content Placeholder 2">
            <a:extLst>
              <a:ext uri="{FF2B5EF4-FFF2-40B4-BE49-F238E27FC236}">
                <a16:creationId xmlns:a16="http://schemas.microsoft.com/office/drawing/2014/main" id="{BC4F37BD-F81A-44A0-8363-1A0BEE511FFD}"/>
              </a:ext>
            </a:extLst>
          </p:cNvPr>
          <p:cNvSpPr>
            <a:spLocks noGrp="1"/>
          </p:cNvSpPr>
          <p:nvPr>
            <p:ph idx="1"/>
          </p:nvPr>
        </p:nvSpPr>
        <p:spPr/>
        <p:txBody>
          <a:bodyPr/>
          <a:lstStyle/>
          <a:p>
            <a:pPr marL="0" indent="0">
              <a:buNone/>
            </a:pPr>
            <a:r>
              <a:rPr lang="en-MY" sz="2400" dirty="0"/>
              <a:t>In a single/functional business organization, a strong HR functional organization usually makes the most sense. This means identifying staff specialists who can design HR practices that match the needs of the business and deliver them to all corners of the company. Employees who move from site to site want to find familiar terms and work conditions. Managers want to know what is expected of them regardless of where they work. HR professionals in local plants or operations need a solid line to their HR hierarchy while supporting the business leaders in these local plants or operation</a:t>
            </a:r>
          </a:p>
        </p:txBody>
      </p:sp>
    </p:spTree>
    <p:extLst>
      <p:ext uri="{BB962C8B-B14F-4D97-AF65-F5344CB8AC3E}">
        <p14:creationId xmlns:p14="http://schemas.microsoft.com/office/powerpoint/2010/main" val="453965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D06D0-AB58-4C13-9E84-580F8EE77449}"/>
              </a:ext>
            </a:extLst>
          </p:cNvPr>
          <p:cNvSpPr>
            <a:spLocks noGrp="1"/>
          </p:cNvSpPr>
          <p:nvPr>
            <p:ph type="title"/>
          </p:nvPr>
        </p:nvSpPr>
        <p:spPr/>
        <p:txBody>
          <a:bodyPr/>
          <a:lstStyle/>
          <a:p>
            <a:r>
              <a:rPr lang="en-MY" dirty="0"/>
              <a:t>Holding Company</a:t>
            </a:r>
          </a:p>
        </p:txBody>
      </p:sp>
      <p:sp>
        <p:nvSpPr>
          <p:cNvPr id="3" name="Content Placeholder 2">
            <a:extLst>
              <a:ext uri="{FF2B5EF4-FFF2-40B4-BE49-F238E27FC236}">
                <a16:creationId xmlns:a16="http://schemas.microsoft.com/office/drawing/2014/main" id="{CA8344EA-8692-4078-8A53-35A876F8145D}"/>
              </a:ext>
            </a:extLst>
          </p:cNvPr>
          <p:cNvSpPr>
            <a:spLocks noGrp="1"/>
          </p:cNvSpPr>
          <p:nvPr>
            <p:ph idx="1"/>
          </p:nvPr>
        </p:nvSpPr>
        <p:spPr/>
        <p:txBody>
          <a:bodyPr/>
          <a:lstStyle/>
          <a:p>
            <a:pPr marL="0" indent="0">
              <a:buNone/>
            </a:pPr>
            <a:r>
              <a:rPr lang="en-MY" dirty="0"/>
              <a:t>A company composed of multiple, unrelated, independently managed businesses is best described as a holding company. In a holding company, there is often little or no HR at a corporate level and little impetus to implement HR. Each business is expected to create and manage its own autonomous HR practices based on the specific needs of the business. Therefore, HR is embedded within the businesses. </a:t>
            </a:r>
          </a:p>
        </p:txBody>
      </p:sp>
    </p:spTree>
    <p:extLst>
      <p:ext uri="{BB962C8B-B14F-4D97-AF65-F5344CB8AC3E}">
        <p14:creationId xmlns:p14="http://schemas.microsoft.com/office/powerpoint/2010/main" val="3095196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F926-740C-4C1D-B8F3-64677FC19F0A}"/>
              </a:ext>
            </a:extLst>
          </p:cNvPr>
          <p:cNvSpPr>
            <a:spLocks noGrp="1"/>
          </p:cNvSpPr>
          <p:nvPr>
            <p:ph type="title"/>
          </p:nvPr>
        </p:nvSpPr>
        <p:spPr/>
        <p:txBody>
          <a:bodyPr/>
          <a:lstStyle/>
          <a:p>
            <a:r>
              <a:rPr lang="en-MY" dirty="0"/>
              <a:t>Shared Service Center</a:t>
            </a:r>
          </a:p>
        </p:txBody>
      </p:sp>
      <p:sp>
        <p:nvSpPr>
          <p:cNvPr id="3" name="Content Placeholder 2">
            <a:extLst>
              <a:ext uri="{FF2B5EF4-FFF2-40B4-BE49-F238E27FC236}">
                <a16:creationId xmlns:a16="http://schemas.microsoft.com/office/drawing/2014/main" id="{60EC6DBA-1AEB-4005-BBC1-0D4DA2BF2724}"/>
              </a:ext>
            </a:extLst>
          </p:cNvPr>
          <p:cNvSpPr>
            <a:spLocks noGrp="1"/>
          </p:cNvSpPr>
          <p:nvPr>
            <p:ph idx="1"/>
          </p:nvPr>
        </p:nvSpPr>
        <p:spPr/>
        <p:txBody>
          <a:bodyPr/>
          <a:lstStyle/>
          <a:p>
            <a:pPr marL="0" indent="0">
              <a:buNone/>
            </a:pPr>
            <a:r>
              <a:rPr lang="en-MY" dirty="0"/>
              <a:t>Service centers emerged in the late 1990s as HR leaders realized that many administrative tasks are more efficiently performed in a centralized, standardized way.</a:t>
            </a:r>
          </a:p>
          <a:p>
            <a:pPr marL="0" indent="0">
              <a:buNone/>
            </a:pPr>
            <a:endParaRPr lang="en-MY" dirty="0"/>
          </a:p>
          <a:p>
            <a:pPr marL="0" indent="0">
              <a:buNone/>
            </a:pPr>
            <a:r>
              <a:rPr lang="en-MY" dirty="0"/>
              <a:t>Organizations are taking two distinct approaches to dealing with routine transactional HR tasks. </a:t>
            </a:r>
          </a:p>
          <a:p>
            <a:pPr>
              <a:buFont typeface="Wingdings" panose="05000000000000000000" pitchFamily="2" charset="2"/>
              <a:buChar char="§"/>
            </a:pPr>
            <a:r>
              <a:rPr lang="en-MY" dirty="0"/>
              <a:t>Technology-enabled self-service. </a:t>
            </a:r>
          </a:p>
          <a:p>
            <a:pPr>
              <a:buFont typeface="Wingdings" panose="05000000000000000000" pitchFamily="2" charset="2"/>
              <a:buChar char="§"/>
            </a:pPr>
            <a:r>
              <a:rPr lang="en-MY" dirty="0"/>
              <a:t> Outsourcing</a:t>
            </a:r>
          </a:p>
        </p:txBody>
      </p:sp>
    </p:spTree>
    <p:extLst>
      <p:ext uri="{BB962C8B-B14F-4D97-AF65-F5344CB8AC3E}">
        <p14:creationId xmlns:p14="http://schemas.microsoft.com/office/powerpoint/2010/main" val="744608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8EE7-75EF-4AA4-A1AE-D259A0911DEC}"/>
              </a:ext>
            </a:extLst>
          </p:cNvPr>
          <p:cNvSpPr>
            <a:spLocks noGrp="1"/>
          </p:cNvSpPr>
          <p:nvPr>
            <p:ph type="title"/>
          </p:nvPr>
        </p:nvSpPr>
        <p:spPr/>
        <p:txBody>
          <a:bodyPr/>
          <a:lstStyle/>
          <a:p>
            <a:r>
              <a:rPr lang="en-MY" dirty="0"/>
              <a:t>Outsourcing benefits</a:t>
            </a:r>
          </a:p>
        </p:txBody>
      </p:sp>
      <p:sp>
        <p:nvSpPr>
          <p:cNvPr id="3" name="Content Placeholder 2">
            <a:extLst>
              <a:ext uri="{FF2B5EF4-FFF2-40B4-BE49-F238E27FC236}">
                <a16:creationId xmlns:a16="http://schemas.microsoft.com/office/drawing/2014/main" id="{02670019-0013-4C96-B2E7-9B8C3183E785}"/>
              </a:ext>
            </a:extLst>
          </p:cNvPr>
          <p:cNvSpPr>
            <a:spLocks noGrp="1"/>
          </p:cNvSpPr>
          <p:nvPr>
            <p:ph idx="1"/>
          </p:nvPr>
        </p:nvSpPr>
        <p:spPr/>
        <p:txBody>
          <a:bodyPr/>
          <a:lstStyle/>
          <a:p>
            <a:r>
              <a:rPr lang="en-MY" dirty="0"/>
              <a:t>Cost Savings</a:t>
            </a:r>
          </a:p>
          <a:p>
            <a:r>
              <a:rPr lang="en-MY" dirty="0"/>
              <a:t>Standardisation</a:t>
            </a:r>
          </a:p>
          <a:p>
            <a:r>
              <a:rPr lang="en-MY" dirty="0"/>
              <a:t>Increased speed and quality of services</a:t>
            </a:r>
          </a:p>
          <a:p>
            <a:r>
              <a:rPr lang="en-MY" dirty="0"/>
              <a:t>HR Focus</a:t>
            </a:r>
          </a:p>
        </p:txBody>
      </p:sp>
    </p:spTree>
    <p:extLst>
      <p:ext uri="{BB962C8B-B14F-4D97-AF65-F5344CB8AC3E}">
        <p14:creationId xmlns:p14="http://schemas.microsoft.com/office/powerpoint/2010/main" val="243587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8964-8C7E-44F1-8D91-77514E9A6788}"/>
              </a:ext>
            </a:extLst>
          </p:cNvPr>
          <p:cNvSpPr>
            <a:spLocks noGrp="1"/>
          </p:cNvSpPr>
          <p:nvPr>
            <p:ph type="title"/>
          </p:nvPr>
        </p:nvSpPr>
        <p:spPr/>
        <p:txBody>
          <a:bodyPr/>
          <a:lstStyle/>
          <a:p>
            <a:r>
              <a:rPr lang="en-MY" dirty="0"/>
              <a:t>Corporate HR benefits</a:t>
            </a:r>
          </a:p>
        </p:txBody>
      </p:sp>
      <p:sp>
        <p:nvSpPr>
          <p:cNvPr id="3" name="Content Placeholder 2">
            <a:extLst>
              <a:ext uri="{FF2B5EF4-FFF2-40B4-BE49-F238E27FC236}">
                <a16:creationId xmlns:a16="http://schemas.microsoft.com/office/drawing/2014/main" id="{7EAA09F2-F0AD-4771-A281-DD49736CAF00}"/>
              </a:ext>
            </a:extLst>
          </p:cNvPr>
          <p:cNvSpPr>
            <a:spLocks noGrp="1"/>
          </p:cNvSpPr>
          <p:nvPr>
            <p:ph idx="1"/>
          </p:nvPr>
        </p:nvSpPr>
        <p:spPr/>
        <p:txBody>
          <a:bodyPr/>
          <a:lstStyle/>
          <a:p>
            <a:r>
              <a:rPr lang="en-MY" sz="2400" dirty="0"/>
              <a:t>They create a consistent firm wide culture face and identity.</a:t>
            </a:r>
          </a:p>
          <a:p>
            <a:r>
              <a:rPr lang="en-MY" sz="2400" dirty="0"/>
              <a:t>They shape the programs that implement the CEO‘s agenda.</a:t>
            </a:r>
          </a:p>
          <a:p>
            <a:r>
              <a:rPr lang="en-MY" sz="2400" dirty="0"/>
              <a:t>They ensure that all HR work done within the corporation is aligned to business goals.</a:t>
            </a:r>
          </a:p>
          <a:p>
            <a:r>
              <a:rPr lang="en-MY" sz="2400" dirty="0"/>
              <a:t>They arbitrate disputes between centers of expertise and embedded HR.</a:t>
            </a:r>
          </a:p>
          <a:p>
            <a:r>
              <a:rPr lang="en-MY" sz="2400" dirty="0"/>
              <a:t>They take primary responsibility for nurturing corporate level employees.</a:t>
            </a:r>
          </a:p>
          <a:p>
            <a:r>
              <a:rPr lang="en-MY" sz="2400" dirty="0"/>
              <a:t>They ensure HR professional development.</a:t>
            </a:r>
          </a:p>
          <a:p>
            <a:endParaRPr lang="en-MY" sz="2400" dirty="0"/>
          </a:p>
        </p:txBody>
      </p:sp>
    </p:spTree>
    <p:extLst>
      <p:ext uri="{BB962C8B-B14F-4D97-AF65-F5344CB8AC3E}">
        <p14:creationId xmlns:p14="http://schemas.microsoft.com/office/powerpoint/2010/main" val="14637240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BA41-E5BE-407D-9A2C-4866AD2A34AD}"/>
              </a:ext>
            </a:extLst>
          </p:cNvPr>
          <p:cNvSpPr>
            <a:spLocks noGrp="1"/>
          </p:cNvSpPr>
          <p:nvPr>
            <p:ph type="title"/>
          </p:nvPr>
        </p:nvSpPr>
        <p:spPr/>
        <p:txBody>
          <a:bodyPr/>
          <a:lstStyle/>
          <a:p>
            <a:r>
              <a:rPr lang="en-MY" dirty="0"/>
              <a:t>Embedded HR</a:t>
            </a:r>
          </a:p>
        </p:txBody>
      </p:sp>
      <p:sp>
        <p:nvSpPr>
          <p:cNvPr id="3" name="Content Placeholder 2">
            <a:extLst>
              <a:ext uri="{FF2B5EF4-FFF2-40B4-BE49-F238E27FC236}">
                <a16:creationId xmlns:a16="http://schemas.microsoft.com/office/drawing/2014/main" id="{062A8C7E-EE66-46A1-A36B-A2FD2408F7FC}"/>
              </a:ext>
            </a:extLst>
          </p:cNvPr>
          <p:cNvSpPr>
            <a:spLocks noGrp="1"/>
          </p:cNvSpPr>
          <p:nvPr>
            <p:ph idx="1"/>
          </p:nvPr>
        </p:nvSpPr>
        <p:spPr/>
        <p:txBody>
          <a:bodyPr/>
          <a:lstStyle/>
          <a:p>
            <a:pPr marL="0" indent="0">
              <a:buNone/>
            </a:pPr>
            <a:r>
              <a:rPr lang="en-MY" dirty="0"/>
              <a:t> In complex organizations, some HR professionals work in organization units defined by geography, product line or function. These HR professionals, whom we call “embedded HR,” go by many titles: relationship manager, HR business partner, HR generalist. </a:t>
            </a:r>
          </a:p>
        </p:txBody>
      </p:sp>
    </p:spTree>
    <p:extLst>
      <p:ext uri="{BB962C8B-B14F-4D97-AF65-F5344CB8AC3E}">
        <p14:creationId xmlns:p14="http://schemas.microsoft.com/office/powerpoint/2010/main" val="1013299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94DB-05E5-466D-B951-57D845CA5BE1}"/>
              </a:ext>
            </a:extLst>
          </p:cNvPr>
          <p:cNvSpPr>
            <a:spLocks noGrp="1"/>
          </p:cNvSpPr>
          <p:nvPr>
            <p:ph type="title"/>
          </p:nvPr>
        </p:nvSpPr>
        <p:spPr/>
        <p:txBody>
          <a:bodyPr/>
          <a:lstStyle/>
          <a:p>
            <a:r>
              <a:rPr lang="en-MY" dirty="0"/>
              <a:t>Role of Embedded HR</a:t>
            </a:r>
          </a:p>
        </p:txBody>
      </p:sp>
      <p:sp>
        <p:nvSpPr>
          <p:cNvPr id="3" name="Content Placeholder 2">
            <a:extLst>
              <a:ext uri="{FF2B5EF4-FFF2-40B4-BE49-F238E27FC236}">
                <a16:creationId xmlns:a16="http://schemas.microsoft.com/office/drawing/2014/main" id="{27AFB453-F4C8-44F4-80DC-D0E448E3AA22}"/>
              </a:ext>
            </a:extLst>
          </p:cNvPr>
          <p:cNvSpPr>
            <a:spLocks noGrp="1"/>
          </p:cNvSpPr>
          <p:nvPr>
            <p:ph idx="1"/>
          </p:nvPr>
        </p:nvSpPr>
        <p:spPr>
          <a:xfrm>
            <a:off x="582960" y="1556792"/>
            <a:ext cx="8453536" cy="4530725"/>
          </a:xfrm>
        </p:spPr>
        <p:txBody>
          <a:bodyPr/>
          <a:lstStyle/>
          <a:p>
            <a:r>
              <a:rPr lang="en-MY" sz="2400" dirty="0"/>
              <a:t>They engage in and support business strategy discussion.</a:t>
            </a:r>
          </a:p>
          <a:p>
            <a:r>
              <a:rPr lang="en-MY" sz="2400" dirty="0"/>
              <a:t>They represent employee interests and implications of change.</a:t>
            </a:r>
          </a:p>
          <a:p>
            <a:r>
              <a:rPr lang="en-MY" sz="2400" dirty="0"/>
              <a:t>They define requirements to reach business goals and identify where problems may exist.</a:t>
            </a:r>
          </a:p>
          <a:p>
            <a:r>
              <a:rPr lang="en-MY" sz="2400" dirty="0"/>
              <a:t>They select and implement the HR practices that are most appropriate to the delivery of the business strategy.</a:t>
            </a:r>
          </a:p>
          <a:p>
            <a:r>
              <a:rPr lang="en-MY" sz="2400" dirty="0"/>
              <a:t>They measure and track performance to see whether the HR investments made by the business deliver the intended value.</a:t>
            </a:r>
          </a:p>
          <a:p>
            <a:endParaRPr lang="en-MY" sz="2400" dirty="0"/>
          </a:p>
        </p:txBody>
      </p:sp>
    </p:spTree>
    <p:extLst>
      <p:ext uri="{BB962C8B-B14F-4D97-AF65-F5344CB8AC3E}">
        <p14:creationId xmlns:p14="http://schemas.microsoft.com/office/powerpoint/2010/main" val="1681232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C5AD-3421-426B-86E6-596567692592}"/>
              </a:ext>
            </a:extLst>
          </p:cNvPr>
          <p:cNvSpPr>
            <a:spLocks noGrp="1"/>
          </p:cNvSpPr>
          <p:nvPr>
            <p:ph type="title"/>
          </p:nvPr>
        </p:nvSpPr>
        <p:spPr/>
        <p:txBody>
          <a:bodyPr/>
          <a:lstStyle/>
          <a:p>
            <a:r>
              <a:rPr lang="en-MY" dirty="0"/>
              <a:t>Centers of Expertise (</a:t>
            </a:r>
            <a:r>
              <a:rPr lang="en-MY" dirty="0" err="1"/>
              <a:t>CoE</a:t>
            </a:r>
            <a:r>
              <a:rPr lang="en-MY" dirty="0"/>
              <a:t>)</a:t>
            </a:r>
          </a:p>
        </p:txBody>
      </p:sp>
      <p:sp>
        <p:nvSpPr>
          <p:cNvPr id="3" name="Content Placeholder 2">
            <a:extLst>
              <a:ext uri="{FF2B5EF4-FFF2-40B4-BE49-F238E27FC236}">
                <a16:creationId xmlns:a16="http://schemas.microsoft.com/office/drawing/2014/main" id="{75146079-36C7-4FD9-A328-D51602B4EA8F}"/>
              </a:ext>
            </a:extLst>
          </p:cNvPr>
          <p:cNvSpPr>
            <a:spLocks noGrp="1"/>
          </p:cNvSpPr>
          <p:nvPr>
            <p:ph idx="1"/>
          </p:nvPr>
        </p:nvSpPr>
        <p:spPr/>
        <p:txBody>
          <a:bodyPr/>
          <a:lstStyle/>
          <a:p>
            <a:pPr marL="0" indent="0">
              <a:buNone/>
            </a:pPr>
            <a:r>
              <a:rPr lang="en-MY" dirty="0"/>
              <a:t>Centers of Expertise or Center of Excellent operate as specialized consulting firms inside the organization. They often act like businesses that have multiple clients (business units) using their services. </a:t>
            </a:r>
          </a:p>
        </p:txBody>
      </p:sp>
    </p:spTree>
    <p:extLst>
      <p:ext uri="{BB962C8B-B14F-4D97-AF65-F5344CB8AC3E}">
        <p14:creationId xmlns:p14="http://schemas.microsoft.com/office/powerpoint/2010/main" val="974955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78F5E-944D-45DB-BE89-06962A15F373}"/>
              </a:ext>
            </a:extLst>
          </p:cNvPr>
          <p:cNvSpPr>
            <a:spLocks noGrp="1"/>
          </p:cNvSpPr>
          <p:nvPr>
            <p:ph type="title"/>
          </p:nvPr>
        </p:nvSpPr>
        <p:spPr/>
        <p:txBody>
          <a:bodyPr/>
          <a:lstStyle/>
          <a:p>
            <a:r>
              <a:rPr lang="en-MY" dirty="0"/>
              <a:t>Role of </a:t>
            </a:r>
            <a:r>
              <a:rPr lang="en-MY" dirty="0" err="1"/>
              <a:t>CoE</a:t>
            </a:r>
            <a:endParaRPr lang="en-MY" dirty="0"/>
          </a:p>
        </p:txBody>
      </p:sp>
      <p:sp>
        <p:nvSpPr>
          <p:cNvPr id="3" name="Content Placeholder 2">
            <a:extLst>
              <a:ext uri="{FF2B5EF4-FFF2-40B4-BE49-F238E27FC236}">
                <a16:creationId xmlns:a16="http://schemas.microsoft.com/office/drawing/2014/main" id="{9AD61F7B-B55B-48D0-8E0F-4E5E12E05593}"/>
              </a:ext>
            </a:extLst>
          </p:cNvPr>
          <p:cNvSpPr>
            <a:spLocks noGrp="1"/>
          </p:cNvSpPr>
          <p:nvPr>
            <p:ph idx="1"/>
          </p:nvPr>
        </p:nvSpPr>
        <p:spPr/>
        <p:txBody>
          <a:bodyPr/>
          <a:lstStyle/>
          <a:p>
            <a:r>
              <a:rPr lang="en-MY" sz="2400" dirty="0"/>
              <a:t>They create service menus aligned with the capabilities driving business strategy.</a:t>
            </a:r>
          </a:p>
          <a:p>
            <a:r>
              <a:rPr lang="en-MY" sz="2400" dirty="0"/>
              <a:t>They diagnose needs and recommend services most appropriate to the situation.</a:t>
            </a:r>
          </a:p>
          <a:p>
            <a:r>
              <a:rPr lang="en-MY" sz="2400" dirty="0"/>
              <a:t>They collaborate with embedded HR professionals in selecting and implementing the right services.</a:t>
            </a:r>
          </a:p>
          <a:p>
            <a:r>
              <a:rPr lang="en-MY" sz="2400" dirty="0"/>
              <a:t>They create new menu offerings if the current offerings are insufficient.</a:t>
            </a:r>
          </a:p>
          <a:p>
            <a:r>
              <a:rPr lang="en-MY" sz="2400" dirty="0"/>
              <a:t>They manage the menu.</a:t>
            </a:r>
          </a:p>
          <a:p>
            <a:r>
              <a:rPr lang="en-MY" sz="2400" dirty="0"/>
              <a:t>They shepherd the learning community within the organization.</a:t>
            </a:r>
          </a:p>
          <a:p>
            <a:endParaRPr lang="en-MY" sz="2400" dirty="0"/>
          </a:p>
          <a:p>
            <a:endParaRPr lang="en-MY" sz="2400" dirty="0"/>
          </a:p>
        </p:txBody>
      </p:sp>
    </p:spTree>
    <p:extLst>
      <p:ext uri="{BB962C8B-B14F-4D97-AF65-F5344CB8AC3E}">
        <p14:creationId xmlns:p14="http://schemas.microsoft.com/office/powerpoint/2010/main" val="2356112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8018E-16F5-489B-803A-B6BAD72E9E85}"/>
              </a:ext>
            </a:extLst>
          </p:cNvPr>
          <p:cNvSpPr>
            <a:spLocks noGrp="1"/>
          </p:cNvSpPr>
          <p:nvPr>
            <p:ph type="title"/>
          </p:nvPr>
        </p:nvSpPr>
        <p:spPr/>
        <p:txBody>
          <a:bodyPr/>
          <a:lstStyle/>
          <a:p>
            <a:r>
              <a:rPr lang="en-MY" dirty="0"/>
              <a:t>Operational Executors</a:t>
            </a:r>
          </a:p>
        </p:txBody>
      </p:sp>
      <p:sp>
        <p:nvSpPr>
          <p:cNvPr id="3" name="Content Placeholder 2">
            <a:extLst>
              <a:ext uri="{FF2B5EF4-FFF2-40B4-BE49-F238E27FC236}">
                <a16:creationId xmlns:a16="http://schemas.microsoft.com/office/drawing/2014/main" id="{2A88557E-379D-4B3D-ABCF-005CB356D93D}"/>
              </a:ext>
            </a:extLst>
          </p:cNvPr>
          <p:cNvSpPr>
            <a:spLocks noGrp="1"/>
          </p:cNvSpPr>
          <p:nvPr>
            <p:ph idx="1"/>
          </p:nvPr>
        </p:nvSpPr>
        <p:spPr>
          <a:xfrm>
            <a:off x="914400" y="1600200"/>
            <a:ext cx="8229600" cy="4530725"/>
          </a:xfrm>
        </p:spPr>
        <p:txBody>
          <a:bodyPr/>
          <a:lstStyle/>
          <a:p>
            <a:pPr marL="0" indent="0">
              <a:buNone/>
            </a:pPr>
            <a:r>
              <a:rPr lang="en-MY" dirty="0"/>
              <a:t> The HR professional executes the operational aspects of managing people and organizations.  Policies need to be drafted, adapted, and implemented. Employees also have many administrative needs (e.g., to be paid, relocated, hired, and trained).  HR professionals ensure that these basic needs are efficiently dealt with through technology, shared services, and/or outsourcing.  This operational work of HR ensures credibility if executed flawlessly and grounded in the consistent application of policies.</a:t>
            </a:r>
          </a:p>
        </p:txBody>
      </p:sp>
    </p:spTree>
    <p:extLst>
      <p:ext uri="{BB962C8B-B14F-4D97-AF65-F5344CB8AC3E}">
        <p14:creationId xmlns:p14="http://schemas.microsoft.com/office/powerpoint/2010/main" val="140050442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1561</TotalTime>
  <Words>3348</Words>
  <Application>Microsoft Office PowerPoint</Application>
  <PresentationFormat>On-screen Show (4:3)</PresentationFormat>
  <Paragraphs>151</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Times New Roman</vt:lpstr>
      <vt:lpstr>Wingdings</vt:lpstr>
      <vt:lpstr>Office Theme</vt:lpstr>
      <vt:lpstr>STRATEGIC HUMAN RESOURCE MANAGEMENT - II</vt:lpstr>
      <vt:lpstr>Factors for International Expansion</vt:lpstr>
      <vt:lpstr>Factors for International Expansion</vt:lpstr>
      <vt:lpstr>Factors for International Expansion</vt:lpstr>
      <vt:lpstr>Advantages of Strategic Motives</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Organisational Structure</vt:lpstr>
      <vt:lpstr>Type of Structures</vt:lpstr>
      <vt:lpstr>Types of Structure</vt:lpstr>
      <vt:lpstr>Functional Structure</vt:lpstr>
      <vt:lpstr>1. Product Structure</vt:lpstr>
      <vt:lpstr>2. Geographic Structure</vt:lpstr>
      <vt:lpstr>3. Hybrid Structure</vt:lpstr>
      <vt:lpstr>4. Front-Back Structure</vt:lpstr>
      <vt:lpstr>5. Matrix Structure</vt:lpstr>
      <vt:lpstr>HR Organisation</vt:lpstr>
      <vt:lpstr>Single/Functional Business</vt:lpstr>
      <vt:lpstr>Holding Company</vt:lpstr>
      <vt:lpstr>Shared Service Center</vt:lpstr>
      <vt:lpstr>Outsourcing benefits</vt:lpstr>
      <vt:lpstr>Corporate HR benefits</vt:lpstr>
      <vt:lpstr>Embedded HR</vt:lpstr>
      <vt:lpstr>Role of Embedded HR</vt:lpstr>
      <vt:lpstr>Centers of Expertise (CoE)</vt:lpstr>
      <vt:lpstr>Role of CoE</vt:lpstr>
      <vt:lpstr>Operational Executors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23</cp:revision>
  <cp:lastPrinted>1601-01-01T00:00:00Z</cp:lastPrinted>
  <dcterms:created xsi:type="dcterms:W3CDTF">2020-07-09T15:12:46Z</dcterms:created>
  <dcterms:modified xsi:type="dcterms:W3CDTF">2020-11-06T17:44:53Z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