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0"/>
  </p:notesMasterIdLst>
  <p:handoutMasterIdLst>
    <p:handoutMasterId r:id="rId31"/>
  </p:handoutMasterIdLst>
  <p:sldIdLst>
    <p:sldId id="256" r:id="rId2"/>
    <p:sldId id="302" r:id="rId3"/>
    <p:sldId id="303" r:id="rId4"/>
    <p:sldId id="304" r:id="rId5"/>
    <p:sldId id="305" r:id="rId6"/>
    <p:sldId id="306" r:id="rId7"/>
    <p:sldId id="307" r:id="rId8"/>
    <p:sldId id="308" r:id="rId9"/>
    <p:sldId id="309" r:id="rId10"/>
    <p:sldId id="300" r:id="rId11"/>
    <p:sldId id="301" r:id="rId12"/>
    <p:sldId id="258" r:id="rId13"/>
    <p:sldId id="257"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96" r:id="rId2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STRATEGIC HUMAN RESOURCE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79750-DB61-4105-B8EC-BF4EB9B7C85D}"/>
              </a:ext>
            </a:extLst>
          </p:cNvPr>
          <p:cNvSpPr>
            <a:spLocks noGrp="1"/>
          </p:cNvSpPr>
          <p:nvPr>
            <p:ph type="title"/>
          </p:nvPr>
        </p:nvSpPr>
        <p:spPr/>
        <p:txBody>
          <a:bodyPr/>
          <a:lstStyle/>
          <a:p>
            <a:r>
              <a:rPr lang="en-MY" dirty="0"/>
              <a:t>Changing Roles of HRM</a:t>
            </a:r>
          </a:p>
        </p:txBody>
      </p:sp>
      <p:pic>
        <p:nvPicPr>
          <p:cNvPr id="5" name="Picture 4">
            <a:extLst>
              <a:ext uri="{FF2B5EF4-FFF2-40B4-BE49-F238E27FC236}">
                <a16:creationId xmlns:a16="http://schemas.microsoft.com/office/drawing/2014/main" id="{8E1D4B6D-7E1C-4C27-AC18-531012F53666}"/>
              </a:ext>
            </a:extLst>
          </p:cNvPr>
          <p:cNvPicPr>
            <a:picLocks noChangeAspect="1"/>
          </p:cNvPicPr>
          <p:nvPr/>
        </p:nvPicPr>
        <p:blipFill>
          <a:blip r:embed="rId2"/>
          <a:stretch>
            <a:fillRect/>
          </a:stretch>
        </p:blipFill>
        <p:spPr>
          <a:xfrm>
            <a:off x="1187624" y="1772815"/>
            <a:ext cx="6624736" cy="4778913"/>
          </a:xfrm>
          <a:prstGeom prst="rect">
            <a:avLst/>
          </a:prstGeom>
        </p:spPr>
      </p:pic>
    </p:spTree>
    <p:extLst>
      <p:ext uri="{BB962C8B-B14F-4D97-AF65-F5344CB8AC3E}">
        <p14:creationId xmlns:p14="http://schemas.microsoft.com/office/powerpoint/2010/main" val="1378144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933B-34F4-4FE9-8B53-19918A450B31}"/>
              </a:ext>
            </a:extLst>
          </p:cNvPr>
          <p:cNvSpPr>
            <a:spLocks noGrp="1"/>
          </p:cNvSpPr>
          <p:nvPr>
            <p:ph type="title"/>
          </p:nvPr>
        </p:nvSpPr>
        <p:spPr/>
        <p:txBody>
          <a:bodyPr/>
          <a:lstStyle/>
          <a:p>
            <a:r>
              <a:rPr lang="en-MY" dirty="0"/>
              <a:t>HR Transformation</a:t>
            </a:r>
          </a:p>
        </p:txBody>
      </p:sp>
      <p:pic>
        <p:nvPicPr>
          <p:cNvPr id="5" name="Picture 4">
            <a:extLst>
              <a:ext uri="{FF2B5EF4-FFF2-40B4-BE49-F238E27FC236}">
                <a16:creationId xmlns:a16="http://schemas.microsoft.com/office/drawing/2014/main" id="{B495FCB3-DDB9-4905-B9BF-417FBD6B5DCB}"/>
              </a:ext>
            </a:extLst>
          </p:cNvPr>
          <p:cNvPicPr>
            <a:picLocks noChangeAspect="1"/>
          </p:cNvPicPr>
          <p:nvPr/>
        </p:nvPicPr>
        <p:blipFill>
          <a:blip r:embed="rId2"/>
          <a:stretch>
            <a:fillRect/>
          </a:stretch>
        </p:blipFill>
        <p:spPr>
          <a:xfrm>
            <a:off x="1547664" y="1916832"/>
            <a:ext cx="6696744" cy="5142374"/>
          </a:xfrm>
          <a:prstGeom prst="rect">
            <a:avLst/>
          </a:prstGeom>
        </p:spPr>
      </p:pic>
    </p:spTree>
    <p:extLst>
      <p:ext uri="{BB962C8B-B14F-4D97-AF65-F5344CB8AC3E}">
        <p14:creationId xmlns:p14="http://schemas.microsoft.com/office/powerpoint/2010/main" val="4212853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F140-5CAE-49F9-A6C1-49D8F8F77FCE}"/>
              </a:ext>
            </a:extLst>
          </p:cNvPr>
          <p:cNvSpPr>
            <a:spLocks noGrp="1"/>
          </p:cNvSpPr>
          <p:nvPr>
            <p:ph type="title"/>
          </p:nvPr>
        </p:nvSpPr>
        <p:spPr/>
        <p:txBody>
          <a:bodyPr/>
          <a:lstStyle/>
          <a:p>
            <a:r>
              <a:rPr lang="en-MY" dirty="0"/>
              <a:t>Globalisation - Definition</a:t>
            </a:r>
          </a:p>
        </p:txBody>
      </p:sp>
      <p:sp>
        <p:nvSpPr>
          <p:cNvPr id="3" name="Content Placeholder 2">
            <a:extLst>
              <a:ext uri="{FF2B5EF4-FFF2-40B4-BE49-F238E27FC236}">
                <a16:creationId xmlns:a16="http://schemas.microsoft.com/office/drawing/2014/main" id="{2AB5E342-051A-49BA-B115-98ED4DCCB93C}"/>
              </a:ext>
            </a:extLst>
          </p:cNvPr>
          <p:cNvSpPr>
            <a:spLocks noGrp="1"/>
          </p:cNvSpPr>
          <p:nvPr>
            <p:ph idx="1"/>
          </p:nvPr>
        </p:nvSpPr>
        <p:spPr>
          <a:xfrm>
            <a:off x="914400" y="1600201"/>
            <a:ext cx="7772400" cy="2764904"/>
          </a:xfrm>
        </p:spPr>
        <p:txBody>
          <a:bodyPr/>
          <a:lstStyle/>
          <a:p>
            <a:pPr marL="0" indent="0" algn="l">
              <a:buNone/>
            </a:pPr>
            <a:r>
              <a:rPr lang="en-MY" dirty="0"/>
              <a:t>Globalization is a process of interaction and integration among the people, companies, and</a:t>
            </a:r>
          </a:p>
          <a:p>
            <a:pPr marL="0" indent="0" algn="l">
              <a:buNone/>
            </a:pPr>
            <a:r>
              <a:rPr lang="en-MY" dirty="0"/>
              <a:t>governments of different nations, a process driven by international trade and investment</a:t>
            </a:r>
          </a:p>
          <a:p>
            <a:pPr marL="0" indent="0" algn="l">
              <a:buNone/>
            </a:pPr>
            <a:r>
              <a:rPr lang="en-MY" dirty="0"/>
              <a:t>and aided by information technology.</a:t>
            </a:r>
          </a:p>
        </p:txBody>
      </p:sp>
    </p:spTree>
    <p:extLst>
      <p:ext uri="{BB962C8B-B14F-4D97-AF65-F5344CB8AC3E}">
        <p14:creationId xmlns:p14="http://schemas.microsoft.com/office/powerpoint/2010/main" val="4201662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55F8-1E63-442C-BD91-ADADDE28942E}"/>
              </a:ext>
            </a:extLst>
          </p:cNvPr>
          <p:cNvSpPr>
            <a:spLocks noGrp="1"/>
          </p:cNvSpPr>
          <p:nvPr>
            <p:ph type="title"/>
          </p:nvPr>
        </p:nvSpPr>
        <p:spPr/>
        <p:txBody>
          <a:bodyPr/>
          <a:lstStyle/>
          <a:p>
            <a:r>
              <a:rPr lang="en-MY" dirty="0"/>
              <a:t>Factors for Globalisation</a:t>
            </a:r>
          </a:p>
        </p:txBody>
      </p:sp>
      <p:pic>
        <p:nvPicPr>
          <p:cNvPr id="5" name="Picture 4">
            <a:extLst>
              <a:ext uri="{FF2B5EF4-FFF2-40B4-BE49-F238E27FC236}">
                <a16:creationId xmlns:a16="http://schemas.microsoft.com/office/drawing/2014/main" id="{B0F02F94-8BC9-463B-9828-1B198CACA2E5}"/>
              </a:ext>
            </a:extLst>
          </p:cNvPr>
          <p:cNvPicPr>
            <a:picLocks noChangeAspect="1"/>
          </p:cNvPicPr>
          <p:nvPr/>
        </p:nvPicPr>
        <p:blipFill>
          <a:blip r:embed="rId2"/>
          <a:stretch>
            <a:fillRect/>
          </a:stretch>
        </p:blipFill>
        <p:spPr>
          <a:xfrm>
            <a:off x="1333500" y="1905000"/>
            <a:ext cx="6477000" cy="3048000"/>
          </a:xfrm>
          <a:prstGeom prst="rect">
            <a:avLst/>
          </a:prstGeom>
        </p:spPr>
      </p:pic>
    </p:spTree>
    <p:extLst>
      <p:ext uri="{BB962C8B-B14F-4D97-AF65-F5344CB8AC3E}">
        <p14:creationId xmlns:p14="http://schemas.microsoft.com/office/powerpoint/2010/main" val="37567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CC4C-21C3-4088-AC46-1C8702C12ED7}"/>
              </a:ext>
            </a:extLst>
          </p:cNvPr>
          <p:cNvSpPr>
            <a:spLocks noGrp="1"/>
          </p:cNvSpPr>
          <p:nvPr>
            <p:ph type="title"/>
          </p:nvPr>
        </p:nvSpPr>
        <p:spPr/>
        <p:txBody>
          <a:bodyPr/>
          <a:lstStyle/>
          <a:p>
            <a:r>
              <a:rPr lang="en-MY" dirty="0"/>
              <a:t>Causes of Globalisation</a:t>
            </a:r>
          </a:p>
        </p:txBody>
      </p:sp>
      <p:pic>
        <p:nvPicPr>
          <p:cNvPr id="5" name="Picture 4">
            <a:extLst>
              <a:ext uri="{FF2B5EF4-FFF2-40B4-BE49-F238E27FC236}">
                <a16:creationId xmlns:a16="http://schemas.microsoft.com/office/drawing/2014/main" id="{7EA91035-9424-4F36-8CC7-A75EBC9599DF}"/>
              </a:ext>
            </a:extLst>
          </p:cNvPr>
          <p:cNvPicPr>
            <a:picLocks noChangeAspect="1"/>
          </p:cNvPicPr>
          <p:nvPr/>
        </p:nvPicPr>
        <p:blipFill>
          <a:blip r:embed="rId2"/>
          <a:stretch>
            <a:fillRect/>
          </a:stretch>
        </p:blipFill>
        <p:spPr>
          <a:xfrm>
            <a:off x="1331640" y="2204864"/>
            <a:ext cx="6728115" cy="3933229"/>
          </a:xfrm>
          <a:prstGeom prst="rect">
            <a:avLst/>
          </a:prstGeom>
        </p:spPr>
      </p:pic>
    </p:spTree>
    <p:extLst>
      <p:ext uri="{BB962C8B-B14F-4D97-AF65-F5344CB8AC3E}">
        <p14:creationId xmlns:p14="http://schemas.microsoft.com/office/powerpoint/2010/main" val="3954545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43B1-5883-4861-B8CA-7647F56FF276}"/>
              </a:ext>
            </a:extLst>
          </p:cNvPr>
          <p:cNvSpPr>
            <a:spLocks noGrp="1"/>
          </p:cNvSpPr>
          <p:nvPr>
            <p:ph type="title"/>
          </p:nvPr>
        </p:nvSpPr>
        <p:spPr/>
        <p:txBody>
          <a:bodyPr/>
          <a:lstStyle/>
          <a:p>
            <a:r>
              <a:rPr lang="en-MY" dirty="0"/>
              <a:t>Causes of Globalisation - I</a:t>
            </a:r>
          </a:p>
        </p:txBody>
      </p:sp>
      <p:sp>
        <p:nvSpPr>
          <p:cNvPr id="3" name="Content Placeholder 2">
            <a:extLst>
              <a:ext uri="{FF2B5EF4-FFF2-40B4-BE49-F238E27FC236}">
                <a16:creationId xmlns:a16="http://schemas.microsoft.com/office/drawing/2014/main" id="{AA92E3B0-7507-4F82-AE88-AF90A1108413}"/>
              </a:ext>
            </a:extLst>
          </p:cNvPr>
          <p:cNvSpPr>
            <a:spLocks noGrp="1"/>
          </p:cNvSpPr>
          <p:nvPr>
            <p:ph idx="1"/>
          </p:nvPr>
        </p:nvSpPr>
        <p:spPr/>
        <p:txBody>
          <a:bodyPr/>
          <a:lstStyle/>
          <a:p>
            <a:pPr marL="0" indent="0">
              <a:buNone/>
            </a:pPr>
            <a:r>
              <a:rPr lang="en-MY" dirty="0"/>
              <a:t>The accelerated pace toward a globalized economy has been attributed by Friedman</a:t>
            </a:r>
          </a:p>
          <a:p>
            <a:pPr marL="0" indent="0">
              <a:buNone/>
            </a:pPr>
            <a:r>
              <a:rPr lang="en-MY" dirty="0"/>
              <a:t>and other globalization experts to numerous political changes, technological</a:t>
            </a:r>
          </a:p>
          <a:p>
            <a:pPr marL="0" indent="0">
              <a:buNone/>
            </a:pPr>
            <a:r>
              <a:rPr lang="en-MY" dirty="0"/>
              <a:t>advances, removal of economic barriers, and social facilitators of change, such as</a:t>
            </a:r>
          </a:p>
          <a:p>
            <a:pPr marL="0" indent="0">
              <a:buNone/>
            </a:pPr>
            <a:r>
              <a:rPr lang="en-MY" dirty="0"/>
              <a:t>investment in telecommunication and education, advanced business process, etc.</a:t>
            </a:r>
          </a:p>
        </p:txBody>
      </p:sp>
    </p:spTree>
    <p:extLst>
      <p:ext uri="{BB962C8B-B14F-4D97-AF65-F5344CB8AC3E}">
        <p14:creationId xmlns:p14="http://schemas.microsoft.com/office/powerpoint/2010/main" val="1692203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595E6-2706-4EA9-85E6-A03F15EB946F}"/>
              </a:ext>
            </a:extLst>
          </p:cNvPr>
          <p:cNvSpPr>
            <a:spLocks noGrp="1"/>
          </p:cNvSpPr>
          <p:nvPr>
            <p:ph type="title"/>
          </p:nvPr>
        </p:nvSpPr>
        <p:spPr/>
        <p:txBody>
          <a:bodyPr/>
          <a:lstStyle/>
          <a:p>
            <a:r>
              <a:rPr lang="en-MY" dirty="0"/>
              <a:t>Causes of Globalisation - II</a:t>
            </a:r>
          </a:p>
        </p:txBody>
      </p:sp>
      <p:sp>
        <p:nvSpPr>
          <p:cNvPr id="3" name="Content Placeholder 2">
            <a:extLst>
              <a:ext uri="{FF2B5EF4-FFF2-40B4-BE49-F238E27FC236}">
                <a16:creationId xmlns:a16="http://schemas.microsoft.com/office/drawing/2014/main" id="{F7A2F8F0-FBA7-462E-82BA-3D321A48340A}"/>
              </a:ext>
            </a:extLst>
          </p:cNvPr>
          <p:cNvSpPr>
            <a:spLocks noGrp="1"/>
          </p:cNvSpPr>
          <p:nvPr>
            <p:ph idx="1"/>
          </p:nvPr>
        </p:nvSpPr>
        <p:spPr/>
        <p:txBody>
          <a:bodyPr/>
          <a:lstStyle/>
          <a:p>
            <a:pPr marL="0" indent="0">
              <a:buNone/>
            </a:pPr>
            <a:r>
              <a:rPr lang="en-MY" dirty="0"/>
              <a:t>Enterprises have moved toward globalization for both proactive and reactive. </a:t>
            </a:r>
          </a:p>
          <a:p>
            <a:pPr marL="0" indent="0">
              <a:buNone/>
            </a:pPr>
            <a:endParaRPr lang="en-MY" dirty="0"/>
          </a:p>
          <a:p>
            <a:pPr>
              <a:buFont typeface="Wingdings" panose="05000000000000000000" pitchFamily="2" charset="2"/>
              <a:buChar char="§"/>
            </a:pPr>
            <a:r>
              <a:rPr lang="en-MY" dirty="0"/>
              <a:t>search for new markets,</a:t>
            </a:r>
          </a:p>
          <a:p>
            <a:pPr>
              <a:buFont typeface="Wingdings" panose="05000000000000000000" pitchFamily="2" charset="2"/>
              <a:buChar char="§"/>
            </a:pPr>
            <a:r>
              <a:rPr lang="en-MY" dirty="0"/>
              <a:t> increased cost pressures and competition,</a:t>
            </a:r>
          </a:p>
          <a:p>
            <a:pPr>
              <a:buFont typeface="Wingdings" panose="05000000000000000000" pitchFamily="2" charset="2"/>
              <a:buChar char="§"/>
            </a:pPr>
            <a:r>
              <a:rPr lang="en-MY" dirty="0"/>
              <a:t>short falls in natural resources and </a:t>
            </a:r>
            <a:r>
              <a:rPr lang="en-MY" dirty="0" err="1"/>
              <a:t>labor</a:t>
            </a:r>
            <a:r>
              <a:rPr lang="en-MY" dirty="0"/>
              <a:t> supply, government policies, trade agreements,</a:t>
            </a:r>
          </a:p>
          <a:p>
            <a:pPr>
              <a:buFont typeface="Wingdings" panose="05000000000000000000" pitchFamily="2" charset="2"/>
              <a:buChar char="§"/>
            </a:pPr>
            <a:r>
              <a:rPr lang="en-MY" dirty="0"/>
              <a:t>greater strategic control</a:t>
            </a:r>
          </a:p>
          <a:p>
            <a:pPr>
              <a:buFont typeface="Wingdings" panose="05000000000000000000" pitchFamily="2" charset="2"/>
              <a:buChar char="§"/>
            </a:pPr>
            <a:r>
              <a:rPr lang="en-MY" dirty="0"/>
              <a:t>a globalizing supply chain</a:t>
            </a:r>
          </a:p>
        </p:txBody>
      </p:sp>
    </p:spTree>
    <p:extLst>
      <p:ext uri="{BB962C8B-B14F-4D97-AF65-F5344CB8AC3E}">
        <p14:creationId xmlns:p14="http://schemas.microsoft.com/office/powerpoint/2010/main" val="1391927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AFD7-5B14-49A3-889E-0373475EF82A}"/>
              </a:ext>
            </a:extLst>
          </p:cNvPr>
          <p:cNvSpPr>
            <a:spLocks noGrp="1"/>
          </p:cNvSpPr>
          <p:nvPr>
            <p:ph type="title"/>
          </p:nvPr>
        </p:nvSpPr>
        <p:spPr/>
        <p:txBody>
          <a:bodyPr/>
          <a:lstStyle/>
          <a:p>
            <a:r>
              <a:rPr lang="en-MY" dirty="0"/>
              <a:t>Causes of Globalisation - III</a:t>
            </a:r>
          </a:p>
        </p:txBody>
      </p:sp>
      <p:sp>
        <p:nvSpPr>
          <p:cNvPr id="3" name="Content Placeholder 2">
            <a:extLst>
              <a:ext uri="{FF2B5EF4-FFF2-40B4-BE49-F238E27FC236}">
                <a16:creationId xmlns:a16="http://schemas.microsoft.com/office/drawing/2014/main" id="{34331D8C-54D8-4BE1-B88B-025B33EDFDC9}"/>
              </a:ext>
            </a:extLst>
          </p:cNvPr>
          <p:cNvSpPr>
            <a:spLocks noGrp="1"/>
          </p:cNvSpPr>
          <p:nvPr>
            <p:ph idx="1"/>
          </p:nvPr>
        </p:nvSpPr>
        <p:spPr>
          <a:xfrm>
            <a:off x="708720" y="1628800"/>
            <a:ext cx="8255768" cy="4530725"/>
          </a:xfrm>
        </p:spPr>
        <p:txBody>
          <a:bodyPr/>
          <a:lstStyle/>
          <a:p>
            <a:pPr>
              <a:buFont typeface="Wingdings" panose="05000000000000000000" pitchFamily="2" charset="2"/>
              <a:buChar char="§"/>
            </a:pPr>
            <a:r>
              <a:rPr lang="en-MY" sz="2600" dirty="0"/>
              <a:t> Supply chain consists of all parties involved, directly or indirectly, in fulfilling a customer request. </a:t>
            </a:r>
          </a:p>
          <a:p>
            <a:pPr>
              <a:buFont typeface="Wingdings" panose="05000000000000000000" pitchFamily="2" charset="2"/>
              <a:buChar char="§"/>
            </a:pPr>
            <a:endParaRPr lang="en-MY" sz="2600" dirty="0"/>
          </a:p>
          <a:p>
            <a:pPr>
              <a:buFont typeface="Wingdings" panose="05000000000000000000" pitchFamily="2" charset="2"/>
              <a:buChar char="§"/>
            </a:pPr>
            <a:r>
              <a:rPr lang="en-MY" sz="2600" dirty="0"/>
              <a:t>The supply chain not only includes the manufacturer and suppliers, but also transporters, warehouses, retailers, and customers themselves.</a:t>
            </a:r>
          </a:p>
          <a:p>
            <a:pPr>
              <a:buFont typeface="Wingdings" panose="05000000000000000000" pitchFamily="2" charset="2"/>
              <a:buChar char="§"/>
            </a:pPr>
            <a:endParaRPr lang="en-MY" sz="2600" dirty="0"/>
          </a:p>
          <a:p>
            <a:pPr>
              <a:buFont typeface="Wingdings" panose="05000000000000000000" pitchFamily="2" charset="2"/>
              <a:buChar char="§"/>
            </a:pPr>
            <a:r>
              <a:rPr lang="en-MY" sz="2600" dirty="0"/>
              <a:t>Supply chain globalization is the natural outcome of today’s expanding consumer markets as companies struggle to meet the dynamic needs of growing markets and new consumer segments.</a:t>
            </a:r>
          </a:p>
        </p:txBody>
      </p:sp>
    </p:spTree>
    <p:extLst>
      <p:ext uri="{BB962C8B-B14F-4D97-AF65-F5344CB8AC3E}">
        <p14:creationId xmlns:p14="http://schemas.microsoft.com/office/powerpoint/2010/main" val="3314151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F5DD-AAD2-4DD3-AC8A-F6F1BF6900DF}"/>
              </a:ext>
            </a:extLst>
          </p:cNvPr>
          <p:cNvSpPr>
            <a:spLocks noGrp="1"/>
          </p:cNvSpPr>
          <p:nvPr>
            <p:ph type="title"/>
          </p:nvPr>
        </p:nvSpPr>
        <p:spPr/>
        <p:txBody>
          <a:bodyPr/>
          <a:lstStyle/>
          <a:p>
            <a:r>
              <a:rPr lang="en-MY" dirty="0"/>
              <a:t>Causes of Globalisation - IV</a:t>
            </a:r>
          </a:p>
        </p:txBody>
      </p:sp>
      <p:sp>
        <p:nvSpPr>
          <p:cNvPr id="3" name="Content Placeholder 2">
            <a:extLst>
              <a:ext uri="{FF2B5EF4-FFF2-40B4-BE49-F238E27FC236}">
                <a16:creationId xmlns:a16="http://schemas.microsoft.com/office/drawing/2014/main" id="{6A01779F-A542-489B-B070-52F31CC6AC5A}"/>
              </a:ext>
            </a:extLst>
          </p:cNvPr>
          <p:cNvSpPr>
            <a:spLocks noGrp="1"/>
          </p:cNvSpPr>
          <p:nvPr>
            <p:ph idx="1"/>
          </p:nvPr>
        </p:nvSpPr>
        <p:spPr>
          <a:xfrm>
            <a:off x="914400" y="1600200"/>
            <a:ext cx="7772400" cy="4530725"/>
          </a:xfrm>
        </p:spPr>
        <p:txBody>
          <a:bodyPr/>
          <a:lstStyle/>
          <a:p>
            <a:pPr marL="0" indent="0">
              <a:buNone/>
            </a:pPr>
            <a:r>
              <a:rPr lang="en-MY" dirty="0"/>
              <a:t>the underlying factors behind Supply Chain </a:t>
            </a:r>
          </a:p>
          <a:p>
            <a:pPr marL="0" indent="0">
              <a:buNone/>
            </a:pPr>
            <a:endParaRPr lang="en-MY" dirty="0"/>
          </a:p>
          <a:p>
            <a:r>
              <a:rPr lang="en-MY" dirty="0"/>
              <a:t>reducing the costs of procurement </a:t>
            </a:r>
          </a:p>
          <a:p>
            <a:r>
              <a:rPr lang="en-MY" dirty="0"/>
              <a:t>decreasing the risks related to purchasing activities.</a:t>
            </a:r>
          </a:p>
          <a:p>
            <a:endParaRPr lang="en-MY" dirty="0"/>
          </a:p>
          <a:p>
            <a:pPr marL="0" indent="0">
              <a:buNone/>
            </a:pPr>
            <a:r>
              <a:rPr lang="en-MY" dirty="0"/>
              <a:t>The big difference is that global supply chain management involves a company's worldwide interests and suppliers rather than simply a local or national orientation.</a:t>
            </a:r>
          </a:p>
        </p:txBody>
      </p:sp>
    </p:spTree>
    <p:extLst>
      <p:ext uri="{BB962C8B-B14F-4D97-AF65-F5344CB8AC3E}">
        <p14:creationId xmlns:p14="http://schemas.microsoft.com/office/powerpoint/2010/main" val="928638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EE3C-0FE3-4B8D-A2B2-B985726DC610}"/>
              </a:ext>
            </a:extLst>
          </p:cNvPr>
          <p:cNvSpPr>
            <a:spLocks noGrp="1"/>
          </p:cNvSpPr>
          <p:nvPr>
            <p:ph type="title"/>
          </p:nvPr>
        </p:nvSpPr>
        <p:spPr/>
        <p:txBody>
          <a:bodyPr/>
          <a:lstStyle/>
          <a:p>
            <a:r>
              <a:rPr lang="en-MY" dirty="0"/>
              <a:t>Measurement of Globalisation</a:t>
            </a:r>
          </a:p>
        </p:txBody>
      </p:sp>
      <p:sp>
        <p:nvSpPr>
          <p:cNvPr id="3" name="Content Placeholder 2">
            <a:extLst>
              <a:ext uri="{FF2B5EF4-FFF2-40B4-BE49-F238E27FC236}">
                <a16:creationId xmlns:a16="http://schemas.microsoft.com/office/drawing/2014/main" id="{B0EBC4E7-DE52-4796-9310-A9A09CEFEF72}"/>
              </a:ext>
            </a:extLst>
          </p:cNvPr>
          <p:cNvSpPr>
            <a:spLocks noGrp="1"/>
          </p:cNvSpPr>
          <p:nvPr>
            <p:ph idx="1"/>
          </p:nvPr>
        </p:nvSpPr>
        <p:spPr>
          <a:xfrm>
            <a:off x="685800" y="1628800"/>
            <a:ext cx="8278688" cy="4530725"/>
          </a:xfrm>
        </p:spPr>
        <p:txBody>
          <a:bodyPr/>
          <a:lstStyle/>
          <a:p>
            <a:r>
              <a:rPr lang="en-MY" b="1" dirty="0"/>
              <a:t>Economic</a:t>
            </a:r>
            <a:r>
              <a:rPr lang="en-MY" dirty="0"/>
              <a:t>: the extent of the flow of trade and investment across borders and reactions to that flow. (i.e., whether a country decides to restrict trade or investment)</a:t>
            </a:r>
          </a:p>
          <a:p>
            <a:r>
              <a:rPr lang="en-MY" b="1" dirty="0"/>
              <a:t>Social</a:t>
            </a:r>
            <a:r>
              <a:rPr lang="en-MY" dirty="0"/>
              <a:t>: the spread of ideas, exchange of knowledge, the free passage of citizens across borders.</a:t>
            </a:r>
          </a:p>
          <a:p>
            <a:r>
              <a:rPr lang="en-MY" b="1" dirty="0"/>
              <a:t>Political</a:t>
            </a:r>
            <a:r>
              <a:rPr lang="en-MY" dirty="0"/>
              <a:t>: the growth of government policies and institutions that support cross-border economic and social activity. (e.g., regulations that control corruption)</a:t>
            </a:r>
          </a:p>
        </p:txBody>
      </p:sp>
    </p:spTree>
    <p:extLst>
      <p:ext uri="{BB962C8B-B14F-4D97-AF65-F5344CB8AC3E}">
        <p14:creationId xmlns:p14="http://schemas.microsoft.com/office/powerpoint/2010/main" val="174392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40CEB-E06F-49B6-903F-3A5528E61BF7}"/>
              </a:ext>
            </a:extLst>
          </p:cNvPr>
          <p:cNvSpPr>
            <a:spLocks noGrp="1"/>
          </p:cNvSpPr>
          <p:nvPr>
            <p:ph type="title"/>
          </p:nvPr>
        </p:nvSpPr>
        <p:spPr/>
        <p:txBody>
          <a:bodyPr/>
          <a:lstStyle/>
          <a:p>
            <a:r>
              <a:rPr lang="en-MY" dirty="0"/>
              <a:t>Advantages of globalization</a:t>
            </a:r>
          </a:p>
        </p:txBody>
      </p:sp>
      <p:sp>
        <p:nvSpPr>
          <p:cNvPr id="3" name="Content Placeholder 2">
            <a:extLst>
              <a:ext uri="{FF2B5EF4-FFF2-40B4-BE49-F238E27FC236}">
                <a16:creationId xmlns:a16="http://schemas.microsoft.com/office/drawing/2014/main" id="{35900A26-2182-4EF9-8C37-87218060996B}"/>
              </a:ext>
            </a:extLst>
          </p:cNvPr>
          <p:cNvSpPr>
            <a:spLocks noGrp="1"/>
          </p:cNvSpPr>
          <p:nvPr>
            <p:ph idx="1"/>
          </p:nvPr>
        </p:nvSpPr>
        <p:spPr>
          <a:xfrm>
            <a:off x="938950" y="1844824"/>
            <a:ext cx="6105872" cy="2116832"/>
          </a:xfrm>
        </p:spPr>
        <p:txBody>
          <a:bodyPr/>
          <a:lstStyle/>
          <a:p>
            <a:pPr marL="514350" indent="-514350">
              <a:buFont typeface="+mj-lt"/>
              <a:buAutoNum type="arabicPeriod"/>
            </a:pPr>
            <a:r>
              <a:rPr lang="en-MY" dirty="0"/>
              <a:t>lower prices</a:t>
            </a:r>
          </a:p>
          <a:p>
            <a:pPr marL="514350" indent="-514350">
              <a:buFont typeface="+mj-lt"/>
              <a:buAutoNum type="arabicPeriod"/>
            </a:pPr>
            <a:r>
              <a:rPr lang="en-MY" dirty="0"/>
              <a:t>greater availability of goods</a:t>
            </a:r>
          </a:p>
          <a:p>
            <a:pPr marL="514350" indent="-514350">
              <a:buFont typeface="+mj-lt"/>
              <a:buAutoNum type="arabicPeriod"/>
            </a:pPr>
            <a:r>
              <a:rPr lang="en-MY" dirty="0"/>
              <a:t> better jobs,</a:t>
            </a:r>
          </a:p>
          <a:p>
            <a:pPr marL="514350" indent="-514350">
              <a:buFont typeface="+mj-lt"/>
              <a:buAutoNum type="arabicPeriod"/>
            </a:pPr>
            <a:r>
              <a:rPr lang="en-MY" dirty="0"/>
              <a:t>access to technology.</a:t>
            </a:r>
          </a:p>
        </p:txBody>
      </p:sp>
    </p:spTree>
    <p:extLst>
      <p:ext uri="{BB962C8B-B14F-4D97-AF65-F5344CB8AC3E}">
        <p14:creationId xmlns:p14="http://schemas.microsoft.com/office/powerpoint/2010/main" val="2575634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C529-FD91-4EA3-9096-02C44F243A3E}"/>
              </a:ext>
            </a:extLst>
          </p:cNvPr>
          <p:cNvSpPr>
            <a:spLocks noGrp="1"/>
          </p:cNvSpPr>
          <p:nvPr>
            <p:ph type="title"/>
          </p:nvPr>
        </p:nvSpPr>
        <p:spPr/>
        <p:txBody>
          <a:bodyPr/>
          <a:lstStyle/>
          <a:p>
            <a:r>
              <a:rPr lang="en-MY" dirty="0"/>
              <a:t>Disadvantages of globalization</a:t>
            </a:r>
          </a:p>
        </p:txBody>
      </p:sp>
      <p:sp>
        <p:nvSpPr>
          <p:cNvPr id="3" name="Content Placeholder 2">
            <a:extLst>
              <a:ext uri="{FF2B5EF4-FFF2-40B4-BE49-F238E27FC236}">
                <a16:creationId xmlns:a16="http://schemas.microsoft.com/office/drawing/2014/main" id="{1C808818-C508-4AFA-B289-CE1EA45E6413}"/>
              </a:ext>
            </a:extLst>
          </p:cNvPr>
          <p:cNvSpPr>
            <a:spLocks noGrp="1"/>
          </p:cNvSpPr>
          <p:nvPr>
            <p:ph idx="1"/>
          </p:nvPr>
        </p:nvSpPr>
        <p:spPr/>
        <p:txBody>
          <a:bodyPr/>
          <a:lstStyle/>
          <a:p>
            <a:r>
              <a:rPr lang="en-MY" sz="2400" dirty="0"/>
              <a:t>homogeneity of culture</a:t>
            </a:r>
          </a:p>
          <a:p>
            <a:r>
              <a:rPr lang="en-MY" sz="2400" dirty="0"/>
              <a:t> global warming</a:t>
            </a:r>
          </a:p>
          <a:p>
            <a:r>
              <a:rPr lang="en-MY" sz="2400" dirty="0"/>
              <a:t> inadequate and unsafe water</a:t>
            </a:r>
          </a:p>
          <a:p>
            <a:r>
              <a:rPr lang="en-MY" sz="2400" dirty="0"/>
              <a:t>the off-shoring of jobs to low-wage countries</a:t>
            </a:r>
          </a:p>
          <a:p>
            <a:r>
              <a:rPr lang="en-MY" sz="2400" dirty="0"/>
              <a:t>growing trade deficits</a:t>
            </a:r>
          </a:p>
          <a:p>
            <a:r>
              <a:rPr lang="en-MY" sz="2400" dirty="0"/>
              <a:t>slow wage growth</a:t>
            </a:r>
          </a:p>
          <a:p>
            <a:r>
              <a:rPr lang="en-MY" sz="2400" dirty="0"/>
              <a:t>a lack of responsiveness to the economic effects of the process,</a:t>
            </a:r>
          </a:p>
          <a:p>
            <a:r>
              <a:rPr lang="en-MY" sz="2400" dirty="0"/>
              <a:t> the potential for a “race to the bottom” in which companies and countries place downward pressure on wages and working conditions</a:t>
            </a:r>
          </a:p>
        </p:txBody>
      </p:sp>
    </p:spTree>
    <p:extLst>
      <p:ext uri="{BB962C8B-B14F-4D97-AF65-F5344CB8AC3E}">
        <p14:creationId xmlns:p14="http://schemas.microsoft.com/office/powerpoint/2010/main" val="2948669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685800" y="1556792"/>
            <a:ext cx="8350696" cy="4530725"/>
          </a:xfrm>
        </p:spPr>
        <p:txBody>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p:txBody>
          <a:bodyPr/>
          <a:lstStyle/>
          <a:p>
            <a:pPr marL="0" indent="0">
              <a:buNone/>
            </a:pPr>
            <a:r>
              <a:rPr lang="en-MY" dirty="0"/>
              <a:t>International transactions are manifested mainly in international trade and investment.</a:t>
            </a:r>
          </a:p>
          <a:p>
            <a:endParaRPr lang="en-MY" dirty="0"/>
          </a:p>
          <a:p>
            <a:r>
              <a:rPr lang="en-MY" b="1" dirty="0"/>
              <a:t>International trade </a:t>
            </a:r>
            <a:r>
              <a:rPr lang="en-MY" dirty="0"/>
              <a:t>occurs when a company exports goods or services to buyers (importers) in another country. </a:t>
            </a:r>
          </a:p>
          <a:p>
            <a:endParaRPr lang="en-MY" dirty="0"/>
          </a:p>
          <a:p>
            <a:r>
              <a:rPr lang="en-MY" b="1" dirty="0"/>
              <a:t>International investment </a:t>
            </a:r>
            <a:r>
              <a:rPr lang="en-MY"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lstStyle/>
          <a:p>
            <a:pPr>
              <a:buFont typeface="Wingdings" panose="05000000000000000000" pitchFamily="2" charset="2"/>
              <a:buChar char="§"/>
            </a:pPr>
            <a:r>
              <a:rPr lang="en-MY" dirty="0"/>
              <a:t>Any firm, regardless of size, that is engaged in international business is defined as an </a:t>
            </a:r>
            <a:r>
              <a:rPr lang="en-MY" b="1" dirty="0"/>
              <a:t>international firm</a:t>
            </a:r>
            <a:r>
              <a:rPr lang="en-MY" dirty="0"/>
              <a:t>. </a:t>
            </a:r>
          </a:p>
          <a:p>
            <a:pPr>
              <a:buFont typeface="Wingdings" panose="05000000000000000000" pitchFamily="2" charset="2"/>
              <a:buChar char="§"/>
            </a:pPr>
            <a:endParaRPr lang="en-MY" dirty="0"/>
          </a:p>
          <a:p>
            <a:pPr>
              <a:buFont typeface="Wingdings" panose="05000000000000000000" pitchFamily="2" charset="2"/>
              <a:buChar char="§"/>
            </a:pPr>
            <a:r>
              <a:rPr lang="en-MY" dirty="0"/>
              <a:t>A firm that has directly invested abroad and has at least one working affiliate in a foreign country (e.g., a factory, a branch office) over which it maintains effective control is defined as a </a:t>
            </a:r>
            <a:r>
              <a:rPr lang="en-MY"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1"/>
            <a:ext cx="7772400" cy="3124944"/>
          </a:xfrm>
        </p:spPr>
        <p:txBody>
          <a:bodyPr/>
          <a:lstStyle/>
          <a:p>
            <a:pPr marL="0" indent="0">
              <a:buNone/>
            </a:pPr>
            <a:r>
              <a:rPr lang="en-MY" dirty="0"/>
              <a:t>While many firms still follow the traditional route of domestic growth first, international expansion second, we increasingly see firms that target international markets when launching their operations. These firms are called </a:t>
            </a:r>
            <a:r>
              <a:rPr lang="en-MY" b="1" dirty="0"/>
              <a:t>born global, global </a:t>
            </a:r>
            <a:r>
              <a:rPr lang="en-MY" b="1" dirty="0" err="1"/>
              <a:t>startups</a:t>
            </a:r>
            <a:r>
              <a:rPr lang="en-MY" b="1" dirty="0"/>
              <a:t>, or international new ventures (INVs)</a:t>
            </a:r>
            <a:r>
              <a:rPr lang="en-MY" dirty="0"/>
              <a:t>.</a:t>
            </a:r>
          </a:p>
        </p:txBody>
      </p:sp>
    </p:spTree>
    <p:extLst>
      <p:ext uri="{BB962C8B-B14F-4D97-AF65-F5344CB8AC3E}">
        <p14:creationId xmlns:p14="http://schemas.microsoft.com/office/powerpoint/2010/main" val="1965123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503</TotalTime>
  <Words>1243</Words>
  <Application>Microsoft Office PowerPoint</Application>
  <PresentationFormat>On-screen Show (4:3)</PresentationFormat>
  <Paragraphs>134</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Times New Roman</vt:lpstr>
      <vt:lpstr>Wingdings</vt:lpstr>
      <vt:lpstr>Office Theme</vt:lpstr>
      <vt:lpstr>STRATEGIC HUMAN RESOURCE MANAGEMENT - I</vt:lpstr>
      <vt:lpstr>Historical Context</vt:lpstr>
      <vt:lpstr>Reason for rapid expansion</vt:lpstr>
      <vt:lpstr>Cotton Gin Machine</vt:lpstr>
      <vt:lpstr>Industrial Revolution</vt:lpstr>
      <vt:lpstr>Three Primary Theories</vt:lpstr>
      <vt:lpstr>Henry Fayol</vt:lpstr>
      <vt:lpstr>Frederick Taylor</vt:lpstr>
      <vt:lpstr>Max Weber</vt:lpstr>
      <vt:lpstr>Changing Roles of HRM</vt:lpstr>
      <vt:lpstr>HR Transformation</vt:lpstr>
      <vt:lpstr>Globalisation - Definition</vt:lpstr>
      <vt:lpstr>Globalisation</vt:lpstr>
      <vt:lpstr>Factors for Globalisation</vt:lpstr>
      <vt:lpstr>Causes of Globalisation</vt:lpstr>
      <vt:lpstr>Causes of Globalisation - I</vt:lpstr>
      <vt:lpstr>Causes of Globalisation - II</vt:lpstr>
      <vt:lpstr>Causes of Globalisation - III</vt:lpstr>
      <vt:lpstr>Causes of Globalisation - IV</vt:lpstr>
      <vt:lpstr>Measurement of Globalisation</vt:lpstr>
      <vt:lpstr>Advantages of globalization</vt:lpstr>
      <vt:lpstr>Disadvantages of globalization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32</cp:revision>
  <cp:lastPrinted>1601-01-01T00:00:00Z</cp:lastPrinted>
  <dcterms:created xsi:type="dcterms:W3CDTF">2020-07-09T15:12:46Z</dcterms:created>
  <dcterms:modified xsi:type="dcterms:W3CDTF">2020-10-31T17:26:57Z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